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4774" r:id="rId4"/>
    <p:sldId id="4778" r:id="rId5"/>
    <p:sldId id="258" r:id="rId6"/>
    <p:sldId id="4775" r:id="rId7"/>
    <p:sldId id="4776" r:id="rId8"/>
    <p:sldId id="477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3C481-0816-5542-8B22-1EA11D09C064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DC6E9-D6EE-E64C-9975-491B456CF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03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2D40-36CC-01F9-AFED-312E23E9B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D1BDE1-8406-1367-12D1-0B8C9B4113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DA82C-42A9-5AAE-34FB-3398C1CF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59C01-924A-BFD6-AB31-D29167945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81317-6192-C976-C7EF-9D53F0FA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28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4B4D-58B3-1F96-523F-08B645FD9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67F382-4430-6001-CEE3-04F69D60C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6FEED-ED8C-1DCC-9483-932CE0DA2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EF3A4-0AC1-BEF7-3A35-9FD05637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A000F7-FC97-B6C1-1091-72725B16D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13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43A80E-6141-6DD3-BB80-F5C16F9CDA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6106D-C496-FE0A-98BD-64EC21786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8247C-FEF5-D229-25CB-F6E38C776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985B6-6D3D-E5D8-187F-C52B9D1AF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C68D3-95E3-532E-7C9A-DEFB943E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1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D15C9-3189-ADE6-85DA-4F663152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E986A-E5EB-5476-2D8D-CC9F29CEA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6B543-8E1E-A5E3-7964-715F39C0F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2BF7E-9BE2-5EC7-F91B-EA9D5908D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9F79E1-818F-F705-AEC2-361CCF65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41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06DF-C39E-32B4-9CF5-E1C853621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642A6-8BE0-9AD4-7497-E5F9D77CA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C75F5-A87C-AA7B-22F5-F12C0BCB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75BFF-D3F9-C877-154C-6BDCB083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F0635-21CB-3066-446D-E1716C8F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9E60E-9783-C6F7-947F-406BA1F5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2E484-EA8D-7A43-F15C-EBB94BCECC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6BC789-C2AA-D587-FA99-E160D20A0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5456C8-7581-BF64-1909-16880221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E93F78-0E69-E31D-4311-7061CC077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0BD2A-B291-05FB-50BB-C07FA79C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4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57B7-C231-01C4-0BED-57127DA9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DA002-99BB-6AE6-B585-12E22A986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73D14-D42F-7F00-0C9C-F689093F3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F291A4-82AA-E6A6-2F2A-39B1D2A70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9F3582-1F1C-D7F2-E7EC-32E0F2F5BC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509841-7629-AF71-2307-2E3D3EB1B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4BCBF-1BFE-F635-81A1-2D925B1E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B3FEAA-B260-1A98-B15B-CEA66DDCA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856A7-4979-07E7-7F89-ED0581B5B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86519C-4D0A-B21C-C973-37B396EE9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0695AF-8AB2-FFD0-8EF4-2C59ED754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B81AE7-AAEB-BE83-09FC-F582D2CD7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67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646C22-89C6-49BB-C887-A756FCF70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C1D12-657C-A387-8676-F5DA15265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3CF24-4333-FB48-7165-30DB29E6E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21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4DFA-C3FF-CB93-0FB1-0DCD09F81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B7E92-DC2D-B538-812F-2CC3742CCF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66BF9-9F91-9E0C-6745-8C2A0F21F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EC809-3A3A-9952-3B74-EE295B739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37926-7870-A12E-1C12-E87A0B703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77F8A-161E-6A66-F0DE-1D202300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6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B5519-C2AD-D4B8-0C62-2A3EE3BE3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16C7D4-FB93-32CF-DC65-F29D9F6985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D5247-8C7B-4743-6538-496DB9860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3729DF-2172-B3C2-61E4-CF7E72619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59FD3E-9906-332A-2191-47F53BC0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89267-EF95-853D-3494-CD3DFCB43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48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BDEFE-3C08-1F50-9FB0-7954A6F8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24F9C-6495-4C97-8A0D-095304625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B6243-5118-2357-A7C5-A3A6073741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D994C-354A-5A75-F1C6-3E3602DE8A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AA119-28A6-5EBA-3536-B30B28F4B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F9F700-E741-C848-A1DC-0F5A7DACB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0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C9894-4162-269C-C29E-063EE8400E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BHCal</a:t>
            </a:r>
            <a:r>
              <a:rPr lang="en-US" dirty="0"/>
              <a:t> Mechanical and Electronics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431C03-7AA9-A215-1AAB-1FFB4F71BF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Stefan Bathe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0D56D-A0E0-2939-0418-2206B3672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429789-0355-4182-545B-A049E403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1096C-EA58-2F5A-A6F3-1D90B5C91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293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E9EC-6D5F-A8CC-E57E-5CF2BBD6F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809241"/>
          </a:xfrm>
        </p:spPr>
        <p:txBody>
          <a:bodyPr>
            <a:normAutofit/>
          </a:bodyPr>
          <a:lstStyle/>
          <a:p>
            <a:r>
              <a:rPr lang="en-US" dirty="0"/>
              <a:t>(No)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38E2-4897-820F-563C-390FF0D70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569" y="251513"/>
            <a:ext cx="4114801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think cooling is not necessary</a:t>
            </a:r>
          </a:p>
          <a:p>
            <a:r>
              <a:rPr lang="en-US" dirty="0"/>
              <a:t>There’s no cooling of the </a:t>
            </a:r>
            <a:r>
              <a:rPr lang="en-US" dirty="0" err="1"/>
              <a:t>HCal</a:t>
            </a:r>
            <a:r>
              <a:rPr lang="en-US" dirty="0"/>
              <a:t> in </a:t>
            </a:r>
            <a:r>
              <a:rPr lang="en-US" dirty="0" err="1"/>
              <a:t>sPHENIX</a:t>
            </a:r>
            <a:endParaRPr lang="en-US" dirty="0"/>
          </a:p>
          <a:p>
            <a:r>
              <a:rPr lang="en-US" dirty="0" err="1"/>
              <a:t>HCal</a:t>
            </a:r>
            <a:r>
              <a:rPr lang="en-US" dirty="0"/>
              <a:t> essentially is at ambient temperature</a:t>
            </a:r>
          </a:p>
          <a:p>
            <a:r>
              <a:rPr lang="en-US" dirty="0"/>
              <a:t>Small T fluctuations can be measured and gain can be corrected</a:t>
            </a:r>
          </a:p>
          <a:p>
            <a:r>
              <a:rPr lang="en-US" dirty="0"/>
              <a:t>Only caveat:  additional steel on outside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250DB-689F-D83A-8540-154872F49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97C71-5402-84BD-56B2-D3A1E6E49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1B3EE-E184-DC01-8851-16B8BEBBB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817EF26-8790-3B33-2C10-97E10DB6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21384"/>
            <a:ext cx="6159500" cy="406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AD2612-AFEB-E0AF-BA54-848067358AF9}"/>
              </a:ext>
            </a:extLst>
          </p:cNvPr>
          <p:cNvSpPr txBox="1"/>
          <p:nvPr/>
        </p:nvSpPr>
        <p:spPr>
          <a:xfrm>
            <a:off x="7083767" y="4430818"/>
            <a:ext cx="37354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Helvetica Neue" panose="02000503000000020004" pitchFamily="2" charset="0"/>
              </a:rPr>
              <a:t>P</a:t>
            </a:r>
            <a:r>
              <a:rPr lang="en-US" dirty="0">
                <a:effectLst/>
                <a:latin typeface="Helvetica Neue" panose="02000503000000020004" pitchFamily="2" charset="0"/>
              </a:rPr>
              <a:t>er sector average temperatures of all sectors for all LED runs taken with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sPHENIX</a:t>
            </a:r>
            <a:r>
              <a:rPr lang="en-US" dirty="0">
                <a:effectLst/>
                <a:latin typeface="Helvetica Neue" panose="02000503000000020004" pitchFamily="2" charset="0"/>
              </a:rPr>
              <a:t> in Run 2023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4C476A-94FD-C7E5-4F39-4BE9893C2211}"/>
              </a:ext>
            </a:extLst>
          </p:cNvPr>
          <p:cNvSpPr txBox="1"/>
          <p:nvPr/>
        </p:nvSpPr>
        <p:spPr>
          <a:xfrm>
            <a:off x="872359" y="5432572"/>
            <a:ext cx="108100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All T fall within 20.0 and 21.5 C.  So the upper limit of T fluctuations is +/- 0.75 C.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Most of that range comes from a position dependence (top sectors have higher T than bottom sectors).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The actual per sector fluctuations are much smaller than 0.75 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09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3DA1-0B97-A23B-2122-F5B45AF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1972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Readout Chain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C35B3-9A1A-935A-F3D0-C47C543B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7/29/2023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52554-3D61-A89E-4122-6E4729EF4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Barrel HCAL Requirements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6ACA2-AE59-3D35-661B-D08EB718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 descr="A picture containing LEGO, engineering&#10;&#10;Description automatically generated">
            <a:extLst>
              <a:ext uri="{FF2B5EF4-FFF2-40B4-BE49-F238E27FC236}">
                <a16:creationId xmlns:a16="http://schemas.microsoft.com/office/drawing/2014/main" id="{DFACDCA2-10F9-CB36-0BB3-A6B44B4A7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50" y="1861588"/>
            <a:ext cx="6485272" cy="3674987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E3BD4FDF-28FB-2E96-5AFD-9A9D832F7E60}"/>
              </a:ext>
            </a:extLst>
          </p:cNvPr>
          <p:cNvSpPr/>
          <p:nvPr/>
        </p:nvSpPr>
        <p:spPr>
          <a:xfrm rot="20637156">
            <a:off x="3566513" y="3479094"/>
            <a:ext cx="831380" cy="3066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C66FACC5-3AC9-7FF2-BD2C-14D4285126A1}"/>
              </a:ext>
            </a:extLst>
          </p:cNvPr>
          <p:cNvSpPr/>
          <p:nvPr/>
        </p:nvSpPr>
        <p:spPr>
          <a:xfrm rot="9763318">
            <a:off x="2401062" y="3838194"/>
            <a:ext cx="831380" cy="3066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DE1D0376-0842-BC54-23CB-F94C0A14AED0}"/>
              </a:ext>
            </a:extLst>
          </p:cNvPr>
          <p:cNvSpPr/>
          <p:nvPr/>
        </p:nvSpPr>
        <p:spPr>
          <a:xfrm rot="3172874">
            <a:off x="2247081" y="4795636"/>
            <a:ext cx="831380" cy="3066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5AD3D3-C765-797D-F5E4-5F3DBBFBA006}"/>
              </a:ext>
            </a:extLst>
          </p:cNvPr>
          <p:cNvSpPr/>
          <p:nvPr/>
        </p:nvSpPr>
        <p:spPr>
          <a:xfrm>
            <a:off x="2086344" y="4188922"/>
            <a:ext cx="354010" cy="33605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CF38EC-FEAF-68A7-A2B8-5EEF7AB31FC6}"/>
              </a:ext>
            </a:extLst>
          </p:cNvPr>
          <p:cNvSpPr txBox="1"/>
          <p:nvPr/>
        </p:nvSpPr>
        <p:spPr>
          <a:xfrm>
            <a:off x="315038" y="5531366"/>
            <a:ext cx="1948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H2GCROC3 (54 per half-barrel) + LED driver boards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BE63E6F-26C4-A01E-6DCA-4367A5957FF5}"/>
              </a:ext>
            </a:extLst>
          </p:cNvPr>
          <p:cNvCxnSpPr>
            <a:cxnSpLocks/>
          </p:cNvCxnSpPr>
          <p:nvPr/>
        </p:nvCxnSpPr>
        <p:spPr>
          <a:xfrm flipV="1">
            <a:off x="1150951" y="4440414"/>
            <a:ext cx="1020044" cy="111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AB0F4E-0478-6D49-E3EF-2F90C1699ADE}"/>
              </a:ext>
            </a:extLst>
          </p:cNvPr>
          <p:cNvGrpSpPr/>
          <p:nvPr/>
        </p:nvGrpSpPr>
        <p:grpSpPr>
          <a:xfrm>
            <a:off x="5107862" y="858322"/>
            <a:ext cx="3502738" cy="2091573"/>
            <a:chOff x="5107862" y="616205"/>
            <a:chExt cx="4251959" cy="2389283"/>
          </a:xfrm>
        </p:grpSpPr>
        <p:pic>
          <p:nvPicPr>
            <p:cNvPr id="8" name="Picture 7" descr="A graph of a cable&#10;&#10;Description automatically generated">
              <a:extLst>
                <a:ext uri="{FF2B5EF4-FFF2-40B4-BE49-F238E27FC236}">
                  <a16:creationId xmlns:a16="http://schemas.microsoft.com/office/drawing/2014/main" id="{3CCA7158-3E20-D8F3-9F02-21DF876A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7862" y="616205"/>
              <a:ext cx="4111654" cy="238928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748233D-1D2D-F458-8099-C5D0E0D38A8A}"/>
                </a:ext>
              </a:extLst>
            </p:cNvPr>
            <p:cNvSpPr/>
            <p:nvPr/>
          </p:nvSpPr>
          <p:spPr>
            <a:xfrm>
              <a:off x="9036089" y="1618658"/>
              <a:ext cx="323732" cy="46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3" name="Picture 1">
            <a:extLst>
              <a:ext uri="{FF2B5EF4-FFF2-40B4-BE49-F238E27FC236}">
                <a16:creationId xmlns:a16="http://schemas.microsoft.com/office/drawing/2014/main" id="{7A8399B4-51BD-095D-233B-3CA569FDC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530" y="3732583"/>
            <a:ext cx="6270171" cy="25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082A59-8D7B-D689-6C1C-C3659E05BD75}"/>
              </a:ext>
            </a:extLst>
          </p:cNvPr>
          <p:cNvSpPr txBox="1"/>
          <p:nvPr/>
        </p:nvSpPr>
        <p:spPr>
          <a:xfrm>
            <a:off x="8876214" y="1135702"/>
            <a:ext cx="30726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half-sector -&gt; 54 H2GCROC3 boards (72 channels each). Cable </a:t>
            </a:r>
            <a:r>
              <a:rPr lang="en-US" dirty="0" err="1"/>
              <a:t>SiPM’s</a:t>
            </a:r>
            <a:r>
              <a:rPr lang="en-US" dirty="0"/>
              <a:t> out to end of barrel HCAL to keep accessible for maintenance.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66B214-0226-F1CB-425F-9F5E6D817AEE}"/>
              </a:ext>
            </a:extLst>
          </p:cNvPr>
          <p:cNvSpPr/>
          <p:nvPr/>
        </p:nvSpPr>
        <p:spPr>
          <a:xfrm>
            <a:off x="2606660" y="5309448"/>
            <a:ext cx="764648" cy="36512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RDO’s</a:t>
            </a: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105DF4BF-B64D-5D07-3065-385C715200E5}"/>
              </a:ext>
            </a:extLst>
          </p:cNvPr>
          <p:cNvSpPr/>
          <p:nvPr/>
        </p:nvSpPr>
        <p:spPr>
          <a:xfrm rot="19626551">
            <a:off x="3288585" y="5715859"/>
            <a:ext cx="343442" cy="6045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61CAF8-358B-31D8-87D2-65117AD4071A}"/>
              </a:ext>
            </a:extLst>
          </p:cNvPr>
          <p:cNvSpPr txBox="1"/>
          <p:nvPr/>
        </p:nvSpPr>
        <p:spPr>
          <a:xfrm>
            <a:off x="3134446" y="6241795"/>
            <a:ext cx="1844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Fiber(s) to DAM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332C8F-AFF0-C1BC-21A1-1CDBDCEEC93E}"/>
              </a:ext>
            </a:extLst>
          </p:cNvPr>
          <p:cNvSpPr txBox="1"/>
          <p:nvPr/>
        </p:nvSpPr>
        <p:spPr>
          <a:xfrm>
            <a:off x="2902548" y="4815355"/>
            <a:ext cx="883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~5m (Cu)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22A92A-F837-D453-0FCB-6FDAA2AC3867}"/>
              </a:ext>
            </a:extLst>
          </p:cNvPr>
          <p:cNvSpPr txBox="1"/>
          <p:nvPr/>
        </p:nvSpPr>
        <p:spPr>
          <a:xfrm>
            <a:off x="2581029" y="4038562"/>
            <a:ext cx="16551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~3m (</a:t>
            </a:r>
            <a:r>
              <a:rPr lang="en-US" sz="1200" dirty="0" err="1">
                <a:latin typeface="Symbol" panose="05050102010706020507" pitchFamily="18" charset="2"/>
              </a:rPr>
              <a:t>m</a:t>
            </a:r>
            <a:r>
              <a:rPr lang="en-US" sz="1200" dirty="0" err="1"/>
              <a:t>coax</a:t>
            </a:r>
            <a:r>
              <a:rPr lang="en-US" sz="1200" dirty="0"/>
              <a:t>)</a:t>
            </a:r>
          </a:p>
          <a:p>
            <a:r>
              <a:rPr lang="en-US" sz="1200" dirty="0"/>
              <a:t>120 cables/half-sector</a:t>
            </a:r>
          </a:p>
        </p:txBody>
      </p:sp>
    </p:spTree>
    <p:extLst>
      <p:ext uri="{BB962C8B-B14F-4D97-AF65-F5344CB8AC3E}">
        <p14:creationId xmlns:p14="http://schemas.microsoft.com/office/powerpoint/2010/main" val="3728207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EF149-30FC-BC07-D708-C096561E0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details on electronics to </a:t>
            </a:r>
            <a:r>
              <a:rPr lang="en-US" dirty="0" err="1"/>
              <a:t>flollow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27909-BCC6-F5AD-1FAA-EF253550C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Slides from Norbert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D167-0AAD-F6C0-4C8F-E9FFEEE1B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B90B8-779A-CA21-DC54-D9870703C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A8534-42E2-010D-523B-594C58DA6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22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70B0-870B-50E5-168F-7BD345B3F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55CB985-B418-0B94-921F-D8C93C4F3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13" y="77610"/>
            <a:ext cx="12005773" cy="678039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EC472-1750-1226-47A3-E0AB3BD02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FD4DE-77AB-E697-6468-F22CA4B1F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FE755-A087-B5A2-0759-E8D1D24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385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5733A-72D0-52D5-C991-E5DF6BD8D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Graphical user interface&#10;&#10;Description automatically generated">
            <a:extLst>
              <a:ext uri="{FF2B5EF4-FFF2-40B4-BE49-F238E27FC236}">
                <a16:creationId xmlns:a16="http://schemas.microsoft.com/office/drawing/2014/main" id="{917B39F2-6E23-DB20-0446-452D71E23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845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2DC29-8DC5-F1C9-1835-5FD022B8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C2BF0-B03B-102D-8E78-CA21A5E0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32DEA-65B0-36CF-FDD6-953D28A09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96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A9051-64C1-D917-D2B5-6D5303CE6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787C7E9-45B3-9889-FF9B-189E2D304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22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47FA5-BC79-9027-08DE-E5EF3C248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80066-6E1A-57E1-EDE6-2D91110E7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F85E9-C10D-08AC-A1C8-D6DB6BB25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9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45801-0357-6372-91EF-B14D19E9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B7B37AD-271C-2EC4-7C7D-20021236A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7331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4626CC-5BAB-8E57-A316-A24960CC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11/20/24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2E1B9-96A3-A955-8070-5D03ECF0F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EIC-Project meets ePIC DSCs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CCEF3-2F40-A3C7-A73E-04FC4FD7A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9F700-E741-C848-A1DC-0F5A7DACB3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86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233</Words>
  <Application>Microsoft Macintosh PowerPoint</Application>
  <PresentationFormat>Widescreen</PresentationFormat>
  <Paragraphs>46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Aptos Display</vt:lpstr>
      <vt:lpstr>Arial</vt:lpstr>
      <vt:lpstr>Helvetica Neue</vt:lpstr>
      <vt:lpstr>Symbol</vt:lpstr>
      <vt:lpstr>Office Theme</vt:lpstr>
      <vt:lpstr>BHCal Mechanical and Electronics Integration</vt:lpstr>
      <vt:lpstr>(No) Cooling</vt:lpstr>
      <vt:lpstr>Readout Chain</vt:lpstr>
      <vt:lpstr>More details on electronics to flollow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Bathe, Stefan</dc:creator>
  <cp:lastModifiedBy>Bathe, Stefan</cp:lastModifiedBy>
  <cp:revision>1</cp:revision>
  <dcterms:created xsi:type="dcterms:W3CDTF">2024-11-20T01:00:49Z</dcterms:created>
  <dcterms:modified xsi:type="dcterms:W3CDTF">2024-11-20T02:06:52Z</dcterms:modified>
</cp:coreProperties>
</file>