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sldIdLst>
    <p:sldId id="985" r:id="rId2"/>
    <p:sldId id="993" r:id="rId3"/>
    <p:sldId id="282" r:id="rId4"/>
    <p:sldId id="283" r:id="rId5"/>
    <p:sldId id="988" r:id="rId6"/>
    <p:sldId id="945" r:id="rId7"/>
    <p:sldId id="991" r:id="rId8"/>
    <p:sldId id="989" r:id="rId9"/>
    <p:sldId id="994" r:id="rId10"/>
    <p:sldId id="992" r:id="rId11"/>
    <p:sldId id="987" r:id="rId12"/>
    <p:sldId id="990" r:id="rId13"/>
    <p:sldId id="986" r:id="rId14"/>
    <p:sldId id="982" r:id="rId15"/>
    <p:sldId id="983" r:id="rId16"/>
    <p:sldId id="984" r:id="rId17"/>
    <p:sldId id="981" r:id="rId18"/>
    <p:sldId id="977" r:id="rId19"/>
    <p:sldId id="979" r:id="rId20"/>
    <p:sldId id="9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FFFFF"/>
    <a:srgbClr val="CE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4"/>
    <p:restoredTop sz="97193"/>
  </p:normalViewPr>
  <p:slideViewPr>
    <p:cSldViewPr snapToGrid="0" snapToObjects="1">
      <p:cViewPr varScale="1">
        <p:scale>
          <a:sx n="157" d="100"/>
          <a:sy n="157" d="100"/>
        </p:scale>
        <p:origin x="12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0574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637"/>
            <a:ext cx="11049000" cy="50225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554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0737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216243" y="6482482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506758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LArSoft/larsoft/releases/tag/v10_00_03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20DA6-9842-7AE5-5E6D-C00D9A5A2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085A8-D655-1195-A0D9-39E671E47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8E7871-2E26-18E6-ADD5-7D5C54FEC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Clustering for SBND</a:t>
            </a:r>
            <a:br>
              <a:rPr lang="en-US" dirty="0"/>
            </a:br>
            <a:r>
              <a:rPr lang="en-US" sz="2200" b="0" dirty="0"/>
              <a:t>To build a full SigProc (DNN) – Imaging – Clustering Chain for SBND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92874-A930-21E6-0745-C9C1222F5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Haiwang Yu, Nov. 12</a:t>
            </a:r>
          </a:p>
        </p:txBody>
      </p:sp>
    </p:spTree>
    <p:extLst>
      <p:ext uri="{BB962C8B-B14F-4D97-AF65-F5344CB8AC3E}">
        <p14:creationId xmlns:p14="http://schemas.microsoft.com/office/powerpoint/2010/main" val="4101611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7B722-29DC-4A40-2DE9-96D5596B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8C584-032D-AD0B-CBC8-209E5A362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C0E49A-E37A-DA0B-CAC5-7CE3E55C8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48B6C-F4B4-95D1-44E7-2DAE43C22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1EB35-4E01-5EAD-FB2A-34ADCF03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400FE-E3CF-CE5B-FFFA-59B58E35B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9720ED-D04A-386A-C825-C53FE55BFDD4}"/>
              </a:ext>
            </a:extLst>
          </p:cNvPr>
          <p:cNvSpPr/>
          <p:nvPr/>
        </p:nvSpPr>
        <p:spPr>
          <a:xfrm>
            <a:off x="2713216" y="3231079"/>
            <a:ext cx="876925" cy="623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Fanout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2C86C3-61D6-DF5F-7FF8-E328EDB1707B}"/>
              </a:ext>
            </a:extLst>
          </p:cNvPr>
          <p:cNvSpPr/>
          <p:nvPr/>
        </p:nvSpPr>
        <p:spPr>
          <a:xfrm>
            <a:off x="3714077" y="1920631"/>
            <a:ext cx="1723604" cy="623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ChannelSelector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10DAE-6E48-07D1-7583-C2F7316FF16B}"/>
              </a:ext>
            </a:extLst>
          </p:cNvPr>
          <p:cNvSpPr/>
          <p:nvPr/>
        </p:nvSpPr>
        <p:spPr>
          <a:xfrm>
            <a:off x="3714077" y="4443102"/>
            <a:ext cx="1723604" cy="623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ChannelSelector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B7373-0E91-79F3-3FD3-076D739CE339}"/>
              </a:ext>
            </a:extLst>
          </p:cNvPr>
          <p:cNvSpPr/>
          <p:nvPr/>
        </p:nvSpPr>
        <p:spPr>
          <a:xfrm>
            <a:off x="5605016" y="1486596"/>
            <a:ext cx="1723604" cy="623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img</a:t>
            </a:r>
            <a:r>
              <a:rPr lang="en-US" sz="1400" dirty="0"/>
              <a:t>-active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0DBCC0-1A29-DCC5-5E9B-D5DE2997A873}"/>
              </a:ext>
            </a:extLst>
          </p:cNvPr>
          <p:cNvSpPr/>
          <p:nvPr/>
        </p:nvSpPr>
        <p:spPr>
          <a:xfrm>
            <a:off x="5605016" y="2341245"/>
            <a:ext cx="1723604" cy="623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img</a:t>
            </a:r>
            <a:r>
              <a:rPr lang="en-US" sz="1400" dirty="0"/>
              <a:t>-masked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681E2D-5CE3-1348-BBDD-13F408D63E36}"/>
              </a:ext>
            </a:extLst>
          </p:cNvPr>
          <p:cNvSpPr/>
          <p:nvPr/>
        </p:nvSpPr>
        <p:spPr>
          <a:xfrm>
            <a:off x="7556235" y="1920632"/>
            <a:ext cx="1723604" cy="623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PointTreeBuilding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87F9EB-9CDD-D257-BC60-3B9BEB74461C}"/>
              </a:ext>
            </a:extLst>
          </p:cNvPr>
          <p:cNvSpPr/>
          <p:nvPr/>
        </p:nvSpPr>
        <p:spPr>
          <a:xfrm>
            <a:off x="9544610" y="1920632"/>
            <a:ext cx="1099333" cy="623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MABC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1AA0E9-B7D8-F784-899E-7666A2AE1384}"/>
              </a:ext>
            </a:extLst>
          </p:cNvPr>
          <p:cNvSpPr/>
          <p:nvPr/>
        </p:nvSpPr>
        <p:spPr>
          <a:xfrm>
            <a:off x="10908714" y="1920631"/>
            <a:ext cx="996596" cy="623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dump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5DFCFB-DFE4-3D8D-E717-88EC90976E32}"/>
              </a:ext>
            </a:extLst>
          </p:cNvPr>
          <p:cNvSpPr/>
          <p:nvPr/>
        </p:nvSpPr>
        <p:spPr>
          <a:xfrm>
            <a:off x="562128" y="3231080"/>
            <a:ext cx="1926237" cy="623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CookedFrameSource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882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7B10-E79C-BE7B-B56B-41C891B49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Separate_2 does not break clusters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95899E-B13B-E47D-DEAB-9797D450A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EFEBA9-4AAC-B349-9323-5E2DA76E6919}"/>
              </a:ext>
            </a:extLst>
          </p:cNvPr>
          <p:cNvSpPr txBox="1"/>
          <p:nvPr/>
        </p:nvSpPr>
        <p:spPr>
          <a:xfrm>
            <a:off x="568411" y="930876"/>
            <a:ext cx="6878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Separate_2 -&gt; b2id</a:t>
            </a:r>
          </a:p>
          <a:p>
            <a:endParaRPr lang="en-US" dirty="0">
              <a:solidFill>
                <a:srgbClr val="00108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1080"/>
                </a:solidFill>
                <a:latin typeface="Menlo" panose="020B0609030804020204" pitchFamily="49" charset="0"/>
              </a:rPr>
              <a:t>add function calculate length from list of blobs</a:t>
            </a:r>
            <a:endParaRPr lang="en-US" dirty="0"/>
          </a:p>
        </p:txBody>
      </p:sp>
      <p:pic>
        <p:nvPicPr>
          <p:cNvPr id="6" name="Picture 5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0FE94CBE-ABAC-2C70-4689-36965D39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3000" y="2476495"/>
            <a:ext cx="7302500" cy="2527300"/>
          </a:xfrm>
          <a:prstGeom prst="rect">
            <a:avLst/>
          </a:prstGeom>
        </p:spPr>
      </p:pic>
      <p:pic>
        <p:nvPicPr>
          <p:cNvPr id="12" name="Picture 11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B0FC6E48-513B-F286-B41E-EAC6F6A96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814" y="2476495"/>
            <a:ext cx="73025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6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5F476-55F0-1D79-0CB6-CA7D9918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48F98-6DA3-5AC5-FD77-E99384CF4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DA40B-47B6-181D-206F-A4EFED6A603B}"/>
              </a:ext>
            </a:extLst>
          </p:cNvPr>
          <p:cNvSpPr txBox="1"/>
          <p:nvPr/>
        </p:nvSpPr>
        <p:spPr>
          <a:xfrm>
            <a:off x="695915" y="776835"/>
            <a:ext cx="675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wcsimsp_g4_gen_prodgenie_bnb_nu_cosmic_sbnd_nskip6.root</a:t>
            </a:r>
          </a:p>
        </p:txBody>
      </p:sp>
    </p:spTree>
    <p:extLst>
      <p:ext uri="{BB962C8B-B14F-4D97-AF65-F5344CB8AC3E}">
        <p14:creationId xmlns:p14="http://schemas.microsoft.com/office/powerpoint/2010/main" val="3027500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3DD9E-358E-74D1-BBD0-E1DCC5680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D27195-9E2B-E5FB-46A0-16AE756D9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D282F6-638C-C8C0-8C19-3B90BF7BF9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Nov. 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D081-C79B-97B0-6322-497814B17A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70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3FCC-F9B2-DE5F-6A7C-6E72F408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6007C0-5D30-EDF1-0E89-CFA4629C7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6CD79-0A42-20ED-051B-B57DA24E12FA}"/>
              </a:ext>
            </a:extLst>
          </p:cNvPr>
          <p:cNvSpPr txBox="1"/>
          <p:nvPr/>
        </p:nvSpPr>
        <p:spPr>
          <a:xfrm>
            <a:off x="571500" y="873941"/>
            <a:ext cx="6051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effectLst/>
                <a:latin typeface="Menlo" panose="020B0609030804020204" pitchFamily="49" charset="0"/>
              </a:rPr>
              <a:t>Deghosting: Projection2D::</a:t>
            </a:r>
            <a:r>
              <a:rPr lang="en-US" b="0" dirty="0" err="1">
                <a:effectLst/>
                <a:latin typeface="Menlo" panose="020B0609030804020204" pitchFamily="49" charset="0"/>
              </a:rPr>
              <a:t>get_projection</a:t>
            </a:r>
            <a:endParaRPr lang="en-US" b="0" dirty="0">
              <a:effectLst/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Menlo" panose="020B0609030804020204" pitchFamily="49" charset="0"/>
              </a:rPr>
              <a:t>DNNROIFInding</a:t>
            </a:r>
            <a:r>
              <a:rPr lang="en-US" dirty="0">
                <a:latin typeface="Menlo" panose="020B0609030804020204" pitchFamily="49" charset="0"/>
              </a:rPr>
              <a:t>: no trace summary</a:t>
            </a:r>
          </a:p>
        </p:txBody>
      </p:sp>
    </p:spTree>
    <p:extLst>
      <p:ext uri="{BB962C8B-B14F-4D97-AF65-F5344CB8AC3E}">
        <p14:creationId xmlns:p14="http://schemas.microsoft.com/office/powerpoint/2010/main" val="1685220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15C9-75CE-9494-EAA1-2D2769D5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</a:rPr>
              <a:t>DNNROIFInding</a:t>
            </a:r>
            <a:r>
              <a:rPr lang="en-US" dirty="0">
                <a:latin typeface="Menlo" panose="020B0609030804020204" pitchFamily="49" charset="0"/>
              </a:rPr>
              <a:t>: no trace summary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FF5045-284A-3ED6-8880-7806943CC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  <p:pic>
        <p:nvPicPr>
          <p:cNvPr id="5" name="Picture 4" descr="A computer screen shot of a code&#10;&#10;Description automatically generated">
            <a:extLst>
              <a:ext uri="{FF2B5EF4-FFF2-40B4-BE49-F238E27FC236}">
                <a16:creationId xmlns:a16="http://schemas.microsoft.com/office/drawing/2014/main" id="{8AEB9E69-023E-8D4A-91A3-EFD70860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257300"/>
            <a:ext cx="7620000" cy="2171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93048-D086-5809-F00C-4B49BE35B599}"/>
              </a:ext>
            </a:extLst>
          </p:cNvPr>
          <p:cNvSpPr txBox="1"/>
          <p:nvPr/>
        </p:nvSpPr>
        <p:spPr>
          <a:xfrm>
            <a:off x="679731" y="3876085"/>
            <a:ext cx="88408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indices, summary: two arrays with same length with indexing corresponding to traces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irow</a:t>
            </a:r>
            <a:r>
              <a:rPr lang="en-US" dirty="0"/>
              <a:t> -&gt; index</a:t>
            </a:r>
          </a:p>
          <a:p>
            <a:r>
              <a:rPr lang="en-US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ch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m_chlist</a:t>
            </a:r>
            <a:r>
              <a:rPr lang="en-US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US" b="0" dirty="0" err="1">
                <a:solidFill>
                  <a:srgbClr val="001080"/>
                </a:solidFill>
                <a:effectLst/>
                <a:latin typeface="Menlo" panose="020B0609030804020204" pitchFamily="49" charset="0"/>
              </a:rPr>
              <a:t>irow</a:t>
            </a:r>
            <a:r>
              <a:rPr lang="en-US" b="0" dirty="0">
                <a:solidFill>
                  <a:srgbClr val="795E26"/>
                </a:solidFill>
                <a:effectLst/>
                <a:latin typeface="Menlo" panose="020B0609030804020204" pitchFamily="49" charset="0"/>
              </a:rPr>
              <a:t>]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61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BA2280-F5AA-5EFB-436D-392277E38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6C8ABA-00F4-C6F4-5A05-ECE2490916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Oct. 31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62300-33BD-2B4C-5CE6-1E7270AA1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10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0F966-639C-35D0-0488-09FFC58C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SP(DNN)-</a:t>
            </a:r>
            <a:r>
              <a:rPr lang="en-US" dirty="0" err="1"/>
              <a:t>Img-Clus</a:t>
            </a:r>
            <a:r>
              <a:rPr lang="en-US" dirty="0"/>
              <a:t>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B53EF-E807-0DD7-B25B-2D1C0CD44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676EE-AF8B-535F-94E4-D70307CC9176}"/>
              </a:ext>
            </a:extLst>
          </p:cNvPr>
          <p:cNvSpPr txBox="1"/>
          <p:nvPr/>
        </p:nvSpPr>
        <p:spPr>
          <a:xfrm>
            <a:off x="606287" y="844826"/>
            <a:ext cx="1080936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SigProc with DNN-ROI: </a:t>
            </a:r>
            <a:r>
              <a:rPr lang="en-US" dirty="0">
                <a:hlinkClick r:id="rId2"/>
              </a:rPr>
              <a:t>https://github.com/LArSoft/larsoft/releases/tag/v10_00_03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wire-cell-toolkit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DNNROIFinding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/>
              <a:t>passing through summary/RMS to </a:t>
            </a:r>
            <a:r>
              <a:rPr lang="en-US" dirty="0" err="1"/>
              <a:t>dnnsp</a:t>
            </a:r>
            <a:r>
              <a:rPr lang="en-US" dirty="0"/>
              <a:t> frame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67F99"/>
                </a:solidFill>
                <a:latin typeface="Menlo" panose="020B0609030804020204" pitchFamily="49" charset="0"/>
              </a:rPr>
              <a:t>ChannelSelector</a:t>
            </a:r>
            <a:endParaRPr lang="en-US" dirty="0">
              <a:solidFill>
                <a:srgbClr val="267F99"/>
              </a:solidFill>
              <a:latin typeface="Menlo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larwirecell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67F99"/>
                </a:solidFill>
                <a:latin typeface="Menlo" panose="020B0609030804020204" pitchFamily="49" charset="0"/>
              </a:rPr>
              <a:t>CookedFrameSource</a:t>
            </a:r>
            <a:endParaRPr lang="en-US" dirty="0">
              <a:solidFill>
                <a:srgbClr val="267F99"/>
              </a:solidFill>
              <a:latin typeface="Menlo" panose="020B0609030804020204" pitchFamily="49" charset="0"/>
            </a:endParaRPr>
          </a:p>
          <a:p>
            <a:endParaRPr lang="en-US" dirty="0"/>
          </a:p>
          <a:p>
            <a:r>
              <a:rPr lang="en-US" dirty="0"/>
              <a:t>Imaging (</a:t>
            </a:r>
            <a:r>
              <a:rPr lang="en-US" dirty="0" err="1"/>
              <a:t>ICluster</a:t>
            </a:r>
            <a:r>
              <a:rPr lang="en-US" dirty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had issues running imaging on data, but </a:t>
            </a:r>
            <a:r>
              <a:rPr lang="en-US" dirty="0" err="1"/>
              <a:t>Ewerton</a:t>
            </a:r>
            <a:r>
              <a:rPr lang="en-US" dirty="0"/>
              <a:t> has a working version, incorporating his local </a:t>
            </a:r>
            <a:r>
              <a:rPr lang="en-US" dirty="0" err="1"/>
              <a:t>devs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wire-cell-toolkit, larwirecell, </a:t>
            </a:r>
            <a:r>
              <a:rPr lang="en-US" dirty="0" err="1"/>
              <a:t>cfg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</a:t>
            </a:r>
            <a:r>
              <a:rPr lang="en-US" dirty="0" err="1"/>
              <a:t>dnn-roi</a:t>
            </a:r>
            <a:r>
              <a:rPr lang="en-US" dirty="0"/>
              <a:t> in imaging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synergy with PDHD</a:t>
            </a:r>
          </a:p>
          <a:p>
            <a:endParaRPr lang="en-US" dirty="0"/>
          </a:p>
          <a:p>
            <a:r>
              <a:rPr lang="en-US" dirty="0"/>
              <a:t>Clustering (</a:t>
            </a:r>
            <a:r>
              <a:rPr lang="en-US" dirty="0" err="1"/>
              <a:t>ITensorSet</a:t>
            </a:r>
            <a:r>
              <a:rPr lang="en-US" dirty="0"/>
              <a:t>, </a:t>
            </a: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PointCloud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US" b="0" dirty="0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Facade</a:t>
            </a:r>
            <a:r>
              <a:rPr lang="en-US" dirty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Configurable </a:t>
            </a:r>
            <a:r>
              <a:rPr lang="en-US" dirty="0" err="1"/>
              <a:t>clustering_function</a:t>
            </a:r>
            <a:r>
              <a:rPr lang="en-US" dirty="0"/>
              <a:t> to run in </a:t>
            </a:r>
            <a:r>
              <a:rPr lang="en-US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MultiAlgBlobClustering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json</a:t>
            </a:r>
            <a:r>
              <a:rPr lang="en-US" dirty="0"/>
              <a:t> -&gt; </a:t>
            </a:r>
            <a:r>
              <a:rPr lang="en-US" dirty="0" err="1"/>
              <a:t>c++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32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4814-5495-BAD7-7D38-F98BC56E7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7D169B-8762-5157-EBE5-4596A7D03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sz="1000" dirty="0"/>
          </a:p>
        </p:txBody>
      </p:sp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9789739A-B6A5-6221-78CB-BF1389633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76350"/>
            <a:ext cx="7772400" cy="428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7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CE29-031E-4AFA-C08A-7E677D15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1F72C-E153-D04E-3DC3-50A44E72A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1AE2BF-F471-953F-CFB0-EB2CC1EE8DBE}"/>
              </a:ext>
            </a:extLst>
          </p:cNvPr>
          <p:cNvSpPr txBox="1"/>
          <p:nvPr/>
        </p:nvSpPr>
        <p:spPr>
          <a:xfrm>
            <a:off x="712099" y="841572"/>
            <a:ext cx="100996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Xin, Brett and I have finished the initial translation of the </a:t>
            </a:r>
            <a:r>
              <a:rPr lang="en-US" sz="2000" b="1" dirty="0" err="1"/>
              <a:t>uboone</a:t>
            </a:r>
            <a:r>
              <a:rPr lang="en-US" sz="2000" b="1" dirty="0"/>
              <a:t> clustering to WCT.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runs but not validated yet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Next: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validation – Xin, Haiwang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adaptation to more experiment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SBND – Haiwang, </a:t>
            </a:r>
            <a:r>
              <a:rPr lang="en-US" sz="2000" dirty="0" err="1"/>
              <a:t>Ewerton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85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0765-4FA0-E5D6-C11F-FA4A8A1D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013B55-492C-87CB-D634-3EA4E2EAA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sz="1000" dirty="0"/>
          </a:p>
        </p:txBody>
      </p:sp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AE2B15ED-DFBB-02B5-2ACF-7D0881DA6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171700"/>
            <a:ext cx="7772400" cy="250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4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4914-0E8B-1E51-1472-2E121C37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steps/configuration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0C2DD5-701E-1BD8-8C2A-39284FDDE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pic>
        <p:nvPicPr>
          <p:cNvPr id="5" name="Picture 4" descr="A computer code with many colored text&#10;&#10;Description automatically generated with medium confidence">
            <a:extLst>
              <a:ext uri="{FF2B5EF4-FFF2-40B4-BE49-F238E27FC236}">
                <a16:creationId xmlns:a16="http://schemas.microsoft.com/office/drawing/2014/main" id="{4F5AABE0-2E34-6901-1E78-271648A16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75514"/>
            <a:ext cx="9107867" cy="51693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475476-3AE3-767C-6BA7-137515390C43}"/>
              </a:ext>
            </a:extLst>
          </p:cNvPr>
          <p:cNvSpPr/>
          <p:nvPr/>
        </p:nvSpPr>
        <p:spPr>
          <a:xfrm>
            <a:off x="1384216" y="3609048"/>
            <a:ext cx="8295151" cy="122998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8C86A0-62B0-0A78-BAB1-3948FB4C6F6E}"/>
              </a:ext>
            </a:extLst>
          </p:cNvPr>
          <p:cNvSpPr txBox="1"/>
          <p:nvPr/>
        </p:nvSpPr>
        <p:spPr>
          <a:xfrm>
            <a:off x="7687944" y="3085828"/>
            <a:ext cx="209223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merging: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para, </a:t>
            </a:r>
            <a:r>
              <a:rPr lang="en-US" sz="1400" dirty="0" err="1">
                <a:solidFill>
                  <a:schemeClr val="accent2"/>
                </a:solidFill>
              </a:rPr>
              <a:t>prol</a:t>
            </a:r>
            <a:r>
              <a:rPr lang="en-US" sz="1400" dirty="0">
                <a:solidFill>
                  <a:schemeClr val="accent2"/>
                </a:solidFill>
              </a:rPr>
              <a:t>, dead, regular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181CD5-C118-8664-791C-27D96D70B35B}"/>
              </a:ext>
            </a:extLst>
          </p:cNvPr>
          <p:cNvSpPr txBox="1"/>
          <p:nvPr/>
        </p:nvSpPr>
        <p:spPr>
          <a:xfrm>
            <a:off x="4686301" y="4781507"/>
            <a:ext cx="302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separate, accidental crossing tracks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CBC671-B1B8-7B4D-5E76-527F072989BB}"/>
              </a:ext>
            </a:extLst>
          </p:cNvPr>
          <p:cNvSpPr txBox="1"/>
          <p:nvPr/>
        </p:nvSpPr>
        <p:spPr>
          <a:xfrm>
            <a:off x="4586916" y="5525628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separate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C53CCC-9593-B94F-2141-E5116576843E}"/>
              </a:ext>
            </a:extLst>
          </p:cNvPr>
          <p:cNvSpPr txBox="1"/>
          <p:nvPr/>
        </p:nvSpPr>
        <p:spPr>
          <a:xfrm>
            <a:off x="3526264" y="4959472"/>
            <a:ext cx="1964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merging, dotted line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DC5424-DFFA-43ED-78C6-7B249254C926}"/>
              </a:ext>
            </a:extLst>
          </p:cNvPr>
          <p:cNvSpPr txBox="1"/>
          <p:nvPr/>
        </p:nvSpPr>
        <p:spPr>
          <a:xfrm>
            <a:off x="4245064" y="5317246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separate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40F642-B7BE-EA2C-9031-66C65CC348B7}"/>
              </a:ext>
            </a:extLst>
          </p:cNvPr>
          <p:cNvSpPr txBox="1"/>
          <p:nvPr/>
        </p:nvSpPr>
        <p:spPr>
          <a:xfrm>
            <a:off x="3439928" y="5138359"/>
            <a:ext cx="2371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separate, remove ghost</a:t>
            </a:r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99B1CC-318D-C723-C7E4-8FE7B0C47E31}"/>
              </a:ext>
            </a:extLst>
          </p:cNvPr>
          <p:cNvSpPr txBox="1"/>
          <p:nvPr/>
        </p:nvSpPr>
        <p:spPr>
          <a:xfrm>
            <a:off x="3601852" y="5655538"/>
            <a:ext cx="1787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merging, neutrino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804F50-E21B-B331-88F5-4BA3B23B986E}"/>
              </a:ext>
            </a:extLst>
          </p:cNvPr>
          <p:cNvSpPr txBox="1"/>
          <p:nvPr/>
        </p:nvSpPr>
        <p:spPr>
          <a:xfrm>
            <a:off x="3770435" y="5863920"/>
            <a:ext cx="28326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merging, merge small to large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7F3B10-F243-E204-0711-832FB559BED9}"/>
              </a:ext>
            </a:extLst>
          </p:cNvPr>
          <p:cNvSpPr txBox="1"/>
          <p:nvPr/>
        </p:nvSpPr>
        <p:spPr>
          <a:xfrm>
            <a:off x="5186767" y="787955"/>
            <a:ext cx="599619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Imaging: clustering based on blob overlapping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Clustering: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 combat various failure cases (parallel, prolonged, dead, imaging failure)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specific scenarios (neutrino, small activities, boundaries, over-clustering) </a:t>
            </a:r>
          </a:p>
        </p:txBody>
      </p:sp>
    </p:spTree>
    <p:extLst>
      <p:ext uri="{BB962C8B-B14F-4D97-AF65-F5344CB8AC3E}">
        <p14:creationId xmlns:p14="http://schemas.microsoft.com/office/powerpoint/2010/main" val="242917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D017-EB5F-95BA-949F-68D5D71A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Configurable knobs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FF451-0950-E158-6457-2D15C320D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1C178-14FE-D5F3-48FB-2E8F6881F746}"/>
              </a:ext>
            </a:extLst>
          </p:cNvPr>
          <p:cNvSpPr txBox="1"/>
          <p:nvPr/>
        </p:nvSpPr>
        <p:spPr>
          <a:xfrm>
            <a:off x="453154" y="987228"/>
            <a:ext cx="1020664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Parameters already extracted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2"/>
                </a:solidFill>
              </a:rPr>
              <a:t>length_cut</a:t>
            </a:r>
            <a:r>
              <a:rPr lang="en-US" dirty="0">
                <a:solidFill>
                  <a:schemeClr val="accent2"/>
                </a:solidFill>
              </a:rPr>
              <a:t> – expected gap size to jump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2"/>
                </a:solidFill>
              </a:rPr>
              <a:t>num_try</a:t>
            </a:r>
            <a:r>
              <a:rPr lang="en-US" dirty="0">
                <a:solidFill>
                  <a:schemeClr val="accent2"/>
                </a:solidFill>
              </a:rPr>
              <a:t> – try and optimize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TPC </a:t>
            </a:r>
            <a:r>
              <a:rPr lang="en-US" dirty="0" err="1"/>
              <a:t>geom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wire pitch, angle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hard-coded numbers on distance, angle cuts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treat them like human-made NN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given the wire LArTPCs are similar in sense of wire pitch, those numbers may be fine?</a:t>
            </a:r>
          </a:p>
        </p:txBody>
      </p:sp>
    </p:spTree>
    <p:extLst>
      <p:ext uri="{BB962C8B-B14F-4D97-AF65-F5344CB8AC3E}">
        <p14:creationId xmlns:p14="http://schemas.microsoft.com/office/powerpoint/2010/main" val="400420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CDFC-5E37-189D-F09B-1B049E80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SigProc (DNN) – Imaging – Clustering for SBND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5DC13-1F73-17B5-137D-0864F219E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34007-00C2-942E-7F3F-F317079DDAC7}"/>
              </a:ext>
            </a:extLst>
          </p:cNvPr>
          <p:cNvSpPr txBox="1"/>
          <p:nvPr/>
        </p:nvSpPr>
        <p:spPr>
          <a:xfrm>
            <a:off x="571500" y="647363"/>
            <a:ext cx="768030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part of QL-Matching for SBND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Show some progress at the coming SBND CM (Dec. 10)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DNN – Moon, Avinay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status: production workflow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WIP: passing though “summary” for imaging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validation - matching the charge – check the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Imaging - </a:t>
            </a:r>
            <a:r>
              <a:rPr lang="en-US" dirty="0" err="1"/>
              <a:t>Ewerton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status: </a:t>
            </a:r>
            <a:r>
              <a:rPr lang="en-US" dirty="0" err="1"/>
              <a:t>Ewerton</a:t>
            </a:r>
            <a:r>
              <a:rPr lang="en-US" dirty="0"/>
              <a:t> has something working locally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WIP: more general purposed coding needed; refactoring on going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validation: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geometry: projection of imaging vs. SigProc result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check some of the equation solving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Clustering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status: placeholder available, need to replace with real </a:t>
            </a:r>
            <a:r>
              <a:rPr lang="en-US" dirty="0" err="1"/>
              <a:t>devs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make sure the APA boundaries are configured correctly for SBND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5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DEC4-E24B-877C-CCB5-9D95D05E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ECE27D-FD2D-96CF-7014-E359866C3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7EFBA-9BCA-C5D0-CC6B-B6A599934B9F}"/>
              </a:ext>
            </a:extLst>
          </p:cNvPr>
          <p:cNvSpPr/>
          <p:nvPr/>
        </p:nvSpPr>
        <p:spPr>
          <a:xfrm>
            <a:off x="5472224" y="1149112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OpFlashSource</a:t>
            </a:r>
            <a:endParaRPr lang="en-US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817E67-FE0E-4895-4B22-752BF8323E23}"/>
              </a:ext>
            </a:extLst>
          </p:cNvPr>
          <p:cNvSpPr/>
          <p:nvPr/>
        </p:nvSpPr>
        <p:spPr>
          <a:xfrm>
            <a:off x="1580833" y="3299221"/>
            <a:ext cx="1529770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/>
          </a:p>
          <a:p>
            <a:pPr algn="ctr"/>
            <a:r>
              <a:rPr lang="en-US" sz="1200" dirty="0" err="1"/>
              <a:t>FrameSource</a:t>
            </a:r>
            <a:endParaRPr lang="en-US" sz="1200" dirty="0"/>
          </a:p>
          <a:p>
            <a:pPr algn="ctr"/>
            <a:r>
              <a:rPr lang="en-US" sz="1200" dirty="0"/>
              <a:t>(ADC/</a:t>
            </a:r>
            <a:r>
              <a:rPr lang="en-US" sz="1200" dirty="0" err="1"/>
              <a:t>SigProc</a:t>
            </a:r>
            <a:r>
              <a:rPr lang="en-US" sz="1200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1D760B-7296-F847-6673-57417728D80E}"/>
              </a:ext>
            </a:extLst>
          </p:cNvPr>
          <p:cNvSpPr/>
          <p:nvPr/>
        </p:nvSpPr>
        <p:spPr>
          <a:xfrm>
            <a:off x="5472224" y="2274968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charge-pipe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SigProc</a:t>
            </a:r>
            <a:r>
              <a:rPr lang="en-US" sz="1200" dirty="0"/>
              <a:t>)-</a:t>
            </a:r>
            <a:r>
              <a:rPr lang="en-US" sz="1200" dirty="0" err="1"/>
              <a:t>Img-Clus</a:t>
            </a:r>
            <a:endParaRPr lang="en-US" sz="1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9577E2-2467-A73F-8E9E-6133AC4FF1C6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3110603" y="3729856"/>
            <a:ext cx="3321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08BE7A3-D8DD-A2FC-16F5-44D4F3211E97}"/>
              </a:ext>
            </a:extLst>
          </p:cNvPr>
          <p:cNvSpPr/>
          <p:nvPr/>
        </p:nvSpPr>
        <p:spPr>
          <a:xfrm>
            <a:off x="8974373" y="1564952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TensorFileSink</a:t>
            </a:r>
            <a:r>
              <a:rPr lang="en-US" sz="1200" dirty="0">
                <a:solidFill>
                  <a:schemeClr val="tx1"/>
                </a:solidFill>
              </a:rPr>
              <a:t> (dump)</a:t>
            </a:r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44F3FBC5-E46E-28D4-CE8B-0066EB0DEA31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 flipV="1">
            <a:off x="7001995" y="1999232"/>
            <a:ext cx="646279" cy="70637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587706C-EB0A-6DFD-0A6F-810A71688AA7}"/>
              </a:ext>
            </a:extLst>
          </p:cNvPr>
          <p:cNvSpPr/>
          <p:nvPr/>
        </p:nvSpPr>
        <p:spPr>
          <a:xfrm>
            <a:off x="7648274" y="1568597"/>
            <a:ext cx="1072907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QLMatching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dirty="0">
                <a:solidFill>
                  <a:schemeClr val="accent3"/>
                </a:solidFill>
              </a:rPr>
              <a:t>(larwirecell)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25654552-1D16-D8CD-EAE7-8D2E081E093C}"/>
              </a:ext>
            </a:extLst>
          </p:cNvPr>
          <p:cNvCxnSpPr>
            <a:cxnSpLocks/>
            <a:stCxn id="5" idx="3"/>
            <a:endCxn id="18" idx="1"/>
          </p:cNvCxnSpPr>
          <p:nvPr/>
        </p:nvCxnSpPr>
        <p:spPr>
          <a:xfrm>
            <a:off x="7001995" y="1579747"/>
            <a:ext cx="646279" cy="41948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E56ACD6D-6981-2635-EE3F-2C6801E5EA6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 flipV="1">
            <a:off x="8721181" y="1995587"/>
            <a:ext cx="253192" cy="364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EB60561-D312-DF59-4A09-DE33818AC3C4}"/>
              </a:ext>
            </a:extLst>
          </p:cNvPr>
          <p:cNvSpPr/>
          <p:nvPr/>
        </p:nvSpPr>
        <p:spPr>
          <a:xfrm>
            <a:off x="3442778" y="3299221"/>
            <a:ext cx="1362120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Fanout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173280D3-B43A-FC14-275F-DDFE2C4F95A9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4804898" y="2705603"/>
            <a:ext cx="667326" cy="10242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065B479B-2191-F073-A56D-84961EE4016A}"/>
              </a:ext>
            </a:extLst>
          </p:cNvPr>
          <p:cNvCxnSpPr>
            <a:cxnSpLocks/>
            <a:stCxn id="6" idx="3"/>
            <a:endCxn id="60" idx="1"/>
          </p:cNvCxnSpPr>
          <p:nvPr/>
        </p:nvCxnSpPr>
        <p:spPr>
          <a:xfrm>
            <a:off x="4804898" y="3729856"/>
            <a:ext cx="720544" cy="155954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DB36D1CE-0F92-C38D-DDCA-4F08683D11AE}"/>
              </a:ext>
            </a:extLst>
          </p:cNvPr>
          <p:cNvSpPr/>
          <p:nvPr/>
        </p:nvSpPr>
        <p:spPr>
          <a:xfrm>
            <a:off x="5525442" y="3732913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OpFlashSource</a:t>
            </a:r>
            <a:endParaRPr lang="en-US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8D6C64-B538-69EF-16F6-57E284676907}"/>
              </a:ext>
            </a:extLst>
          </p:cNvPr>
          <p:cNvSpPr/>
          <p:nvPr/>
        </p:nvSpPr>
        <p:spPr>
          <a:xfrm>
            <a:off x="5525442" y="4858769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charge-pipe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SigProc</a:t>
            </a:r>
            <a:r>
              <a:rPr lang="en-US" sz="1200" dirty="0"/>
              <a:t>)-</a:t>
            </a:r>
            <a:r>
              <a:rPr lang="en-US" sz="1200" dirty="0" err="1"/>
              <a:t>Img-Clus</a:t>
            </a:r>
            <a:endParaRPr lang="en-US" sz="12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A7BFA16-DAD0-8309-DA58-F6DA3EA1444B}"/>
              </a:ext>
            </a:extLst>
          </p:cNvPr>
          <p:cNvSpPr/>
          <p:nvPr/>
        </p:nvSpPr>
        <p:spPr>
          <a:xfrm>
            <a:off x="9027591" y="4148753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TensorFileSink</a:t>
            </a:r>
            <a:r>
              <a:rPr lang="en-US" sz="1200" dirty="0">
                <a:solidFill>
                  <a:schemeClr val="tx1"/>
                </a:solidFill>
              </a:rPr>
              <a:t> (dump)</a:t>
            </a:r>
          </a:p>
        </p:txBody>
      </p: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CD88DE19-545D-6381-967D-0EC58CB3C733}"/>
              </a:ext>
            </a:extLst>
          </p:cNvPr>
          <p:cNvCxnSpPr>
            <a:cxnSpLocks/>
            <a:stCxn id="60" idx="3"/>
            <a:endCxn id="63" idx="1"/>
          </p:cNvCxnSpPr>
          <p:nvPr/>
        </p:nvCxnSpPr>
        <p:spPr>
          <a:xfrm flipV="1">
            <a:off x="7055213" y="4583033"/>
            <a:ext cx="646279" cy="70637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0561B608-CEBF-9C0A-19A6-7A0E57269EF2}"/>
              </a:ext>
            </a:extLst>
          </p:cNvPr>
          <p:cNvSpPr/>
          <p:nvPr/>
        </p:nvSpPr>
        <p:spPr>
          <a:xfrm>
            <a:off x="7701492" y="4152398"/>
            <a:ext cx="1072907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QLMatching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dirty="0">
                <a:solidFill>
                  <a:schemeClr val="accent3"/>
                </a:solidFill>
              </a:rPr>
              <a:t>(larwirecell)</a:t>
            </a:r>
          </a:p>
        </p:txBody>
      </p: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D3C8FA74-EFDE-0E58-ADD1-A9D9CDB40D76}"/>
              </a:ext>
            </a:extLst>
          </p:cNvPr>
          <p:cNvCxnSpPr>
            <a:cxnSpLocks/>
            <a:stCxn id="59" idx="3"/>
            <a:endCxn id="63" idx="1"/>
          </p:cNvCxnSpPr>
          <p:nvPr/>
        </p:nvCxnSpPr>
        <p:spPr>
          <a:xfrm>
            <a:off x="7055213" y="4163548"/>
            <a:ext cx="646279" cy="41948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Curved Connector 64">
            <a:extLst>
              <a:ext uri="{FF2B5EF4-FFF2-40B4-BE49-F238E27FC236}">
                <a16:creationId xmlns:a16="http://schemas.microsoft.com/office/drawing/2014/main" id="{C3C0EC53-D0DB-639B-04CD-2903FC09059F}"/>
              </a:ext>
            </a:extLst>
          </p:cNvPr>
          <p:cNvCxnSpPr>
            <a:cxnSpLocks/>
            <a:stCxn id="63" idx="3"/>
            <a:endCxn id="61" idx="1"/>
          </p:cNvCxnSpPr>
          <p:nvPr/>
        </p:nvCxnSpPr>
        <p:spPr>
          <a:xfrm flipV="1">
            <a:off x="8774399" y="4579388"/>
            <a:ext cx="253192" cy="364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2A129A53-8635-4995-060D-52E4843062DA}"/>
              </a:ext>
            </a:extLst>
          </p:cNvPr>
          <p:cNvSpPr txBox="1"/>
          <p:nvPr/>
        </p:nvSpPr>
        <p:spPr>
          <a:xfrm>
            <a:off x="7271796" y="19588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B432BC1-DF9D-4F4A-D89F-425C348F28F8}"/>
              </a:ext>
            </a:extLst>
          </p:cNvPr>
          <p:cNvSpPr txBox="1"/>
          <p:nvPr/>
        </p:nvSpPr>
        <p:spPr>
          <a:xfrm>
            <a:off x="7228649" y="16834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" name="Snip Single Corner Rectangle 9">
            <a:extLst>
              <a:ext uri="{FF2B5EF4-FFF2-40B4-BE49-F238E27FC236}">
                <a16:creationId xmlns:a16="http://schemas.microsoft.com/office/drawing/2014/main" id="{3C180DB4-0109-BBD8-BC5D-08B6E1A5F41E}"/>
              </a:ext>
            </a:extLst>
          </p:cNvPr>
          <p:cNvSpPr/>
          <p:nvPr/>
        </p:nvSpPr>
        <p:spPr>
          <a:xfrm>
            <a:off x="7648273" y="2752891"/>
            <a:ext cx="1072907" cy="437767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Bee.json</a:t>
            </a:r>
            <a:endParaRPr lang="en-US" sz="1200" dirty="0"/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AB2AA42-E905-B86B-21E8-FCDDD6C694A8}"/>
              </a:ext>
            </a:extLst>
          </p:cNvPr>
          <p:cNvCxnSpPr>
            <a:cxnSpLocks/>
            <a:stCxn id="18" idx="2"/>
            <a:endCxn id="10" idx="3"/>
          </p:cNvCxnSpPr>
          <p:nvPr/>
        </p:nvCxnSpPr>
        <p:spPr>
          <a:xfrm rot="5400000">
            <a:off x="8023216" y="2591378"/>
            <a:ext cx="323025" cy="1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nip Single Corner Rectangle 14">
            <a:extLst>
              <a:ext uri="{FF2B5EF4-FFF2-40B4-BE49-F238E27FC236}">
                <a16:creationId xmlns:a16="http://schemas.microsoft.com/office/drawing/2014/main" id="{754F3E71-393C-3225-9721-7DEC4236B568}"/>
              </a:ext>
            </a:extLst>
          </p:cNvPr>
          <p:cNvSpPr/>
          <p:nvPr/>
        </p:nvSpPr>
        <p:spPr>
          <a:xfrm>
            <a:off x="7701491" y="3383024"/>
            <a:ext cx="1072907" cy="437767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Bee.json</a:t>
            </a:r>
            <a:endParaRPr lang="en-US" sz="1200" dirty="0"/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EFA00337-6E48-5CA0-3CF2-1EFAE5BE5D08}"/>
              </a:ext>
            </a:extLst>
          </p:cNvPr>
          <p:cNvCxnSpPr>
            <a:cxnSpLocks/>
            <a:stCxn id="63" idx="0"/>
            <a:endCxn id="15" idx="1"/>
          </p:cNvCxnSpPr>
          <p:nvPr/>
        </p:nvCxnSpPr>
        <p:spPr>
          <a:xfrm rot="16200000" flipV="1">
            <a:off x="8072143" y="3986594"/>
            <a:ext cx="331607" cy="1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Snip Single Corner Rectangle 20">
            <a:extLst>
              <a:ext uri="{FF2B5EF4-FFF2-40B4-BE49-F238E27FC236}">
                <a16:creationId xmlns:a16="http://schemas.microsoft.com/office/drawing/2014/main" id="{232A47F6-41E2-018D-4E0A-E736C3B3CB4F}"/>
              </a:ext>
            </a:extLst>
          </p:cNvPr>
          <p:cNvSpPr/>
          <p:nvPr/>
        </p:nvSpPr>
        <p:spPr>
          <a:xfrm>
            <a:off x="10823260" y="3080335"/>
            <a:ext cx="1072907" cy="437767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Bee.json</a:t>
            </a:r>
            <a:endParaRPr 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DC12C7-2C3C-C5B8-7894-DBCA5F42ACEF}"/>
              </a:ext>
            </a:extLst>
          </p:cNvPr>
          <p:cNvSpPr/>
          <p:nvPr/>
        </p:nvSpPr>
        <p:spPr>
          <a:xfrm>
            <a:off x="9231262" y="3036192"/>
            <a:ext cx="1183966" cy="5657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stand-alone python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F3B5BA6F-37FC-564E-4F3C-35CB2DA61DAC}"/>
              </a:ext>
            </a:extLst>
          </p:cNvPr>
          <p:cNvCxnSpPr>
            <a:cxnSpLocks/>
            <a:stCxn id="10" idx="0"/>
            <a:endCxn id="22" idx="1"/>
          </p:cNvCxnSpPr>
          <p:nvPr/>
        </p:nvCxnSpPr>
        <p:spPr>
          <a:xfrm>
            <a:off x="8721180" y="2971775"/>
            <a:ext cx="510082" cy="347275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0C04F0C8-E5E4-D759-3E18-ABA473AE8480}"/>
              </a:ext>
            </a:extLst>
          </p:cNvPr>
          <p:cNvCxnSpPr>
            <a:cxnSpLocks/>
            <a:stCxn id="15" idx="0"/>
            <a:endCxn id="22" idx="1"/>
          </p:cNvCxnSpPr>
          <p:nvPr/>
        </p:nvCxnSpPr>
        <p:spPr>
          <a:xfrm flipV="1">
            <a:off x="8774398" y="3319050"/>
            <a:ext cx="456864" cy="282858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8C6491E5-45C5-6CBF-F457-E8DCA0CC83D4}"/>
              </a:ext>
            </a:extLst>
          </p:cNvPr>
          <p:cNvCxnSpPr>
            <a:cxnSpLocks/>
            <a:stCxn id="22" idx="3"/>
            <a:endCxn id="21" idx="2"/>
          </p:cNvCxnSpPr>
          <p:nvPr/>
        </p:nvCxnSpPr>
        <p:spPr>
          <a:xfrm flipV="1">
            <a:off x="10415228" y="3299219"/>
            <a:ext cx="408032" cy="19831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615AC99-67E0-C2FF-C4E2-DFD1871CD778}"/>
              </a:ext>
            </a:extLst>
          </p:cNvPr>
          <p:cNvSpPr/>
          <p:nvPr/>
        </p:nvSpPr>
        <p:spPr>
          <a:xfrm>
            <a:off x="8974373" y="2853211"/>
            <a:ext cx="2995763" cy="86855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6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C5E96-2275-B259-5A7F-2319F6FF6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0EB6F-2F0B-DC86-F537-43035FF4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workflow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8382B-353E-4561-7A3F-C60660D40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06436-2014-95C7-1569-0B3389705B64}"/>
              </a:ext>
            </a:extLst>
          </p:cNvPr>
          <p:cNvSpPr/>
          <p:nvPr/>
        </p:nvSpPr>
        <p:spPr>
          <a:xfrm>
            <a:off x="5834952" y="1149112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OpFlashSource</a:t>
            </a:r>
            <a:endParaRPr lang="en-US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254FE-062D-ED8A-4DD3-C065D0D21C3F}"/>
              </a:ext>
            </a:extLst>
          </p:cNvPr>
          <p:cNvSpPr/>
          <p:nvPr/>
        </p:nvSpPr>
        <p:spPr>
          <a:xfrm>
            <a:off x="299507" y="3275542"/>
            <a:ext cx="1754918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/>
          </a:p>
          <a:p>
            <a:pPr algn="ctr"/>
            <a:r>
              <a:rPr lang="en-US" sz="1200" dirty="0" err="1"/>
              <a:t>CookedFrameSource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704F01-4AA5-1CC6-8D1D-AEA63E9FA508}"/>
              </a:ext>
            </a:extLst>
          </p:cNvPr>
          <p:cNvSpPr/>
          <p:nvPr/>
        </p:nvSpPr>
        <p:spPr>
          <a:xfrm>
            <a:off x="5834952" y="2274968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charge-pipe</a:t>
            </a:r>
          </a:p>
          <a:p>
            <a:pPr algn="ctr"/>
            <a:r>
              <a:rPr lang="en-US" sz="1200" dirty="0"/>
              <a:t>Clustering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C85D68-5640-E4B4-6E1D-69643A32A180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2054425" y="3706176"/>
            <a:ext cx="2487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FB4F41B5-692A-AB65-0054-976A9E121E15}"/>
              </a:ext>
            </a:extLst>
          </p:cNvPr>
          <p:cNvSpPr/>
          <p:nvPr/>
        </p:nvSpPr>
        <p:spPr>
          <a:xfrm>
            <a:off x="9337101" y="1564952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TensorFileSink</a:t>
            </a:r>
            <a:r>
              <a:rPr lang="en-US" sz="1200" dirty="0">
                <a:solidFill>
                  <a:schemeClr val="tx1"/>
                </a:solidFill>
              </a:rPr>
              <a:t> (dump)</a:t>
            </a:r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59BECC4D-B8BC-337F-F86F-3F5256C1EF31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>
          <a:xfrm flipV="1">
            <a:off x="7364723" y="1999232"/>
            <a:ext cx="646279" cy="70637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AA24B48-6F38-19A5-6A9E-B17AC48FC41B}"/>
              </a:ext>
            </a:extLst>
          </p:cNvPr>
          <p:cNvSpPr/>
          <p:nvPr/>
        </p:nvSpPr>
        <p:spPr>
          <a:xfrm>
            <a:off x="8011002" y="1568597"/>
            <a:ext cx="1072907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QLMatching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dirty="0">
                <a:solidFill>
                  <a:schemeClr val="accent3"/>
                </a:solidFill>
              </a:rPr>
              <a:t>(larwirecell)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67244D06-F95F-F7DB-84C8-3EEA5DC7F024}"/>
              </a:ext>
            </a:extLst>
          </p:cNvPr>
          <p:cNvCxnSpPr>
            <a:cxnSpLocks/>
            <a:stCxn id="5" idx="3"/>
            <a:endCxn id="18" idx="1"/>
          </p:cNvCxnSpPr>
          <p:nvPr/>
        </p:nvCxnSpPr>
        <p:spPr>
          <a:xfrm>
            <a:off x="7364723" y="1579747"/>
            <a:ext cx="646279" cy="41948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8B6B5CB3-36A9-FFF9-DE07-97EACCC699F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 flipV="1">
            <a:off x="9083909" y="1995587"/>
            <a:ext cx="253192" cy="364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BD4E033-18EE-5190-5A35-C4DB83429E7B}"/>
              </a:ext>
            </a:extLst>
          </p:cNvPr>
          <p:cNvSpPr/>
          <p:nvPr/>
        </p:nvSpPr>
        <p:spPr>
          <a:xfrm>
            <a:off x="2303177" y="3275541"/>
            <a:ext cx="74902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Fanout</a:t>
            </a: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AA68FA6E-E7BA-BD56-9DDA-FC0946086A68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 flipV="1">
            <a:off x="3052198" y="2690015"/>
            <a:ext cx="540891" cy="101616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C8FDCC5B-9681-32B1-A58F-CAB9F87196C3}"/>
              </a:ext>
            </a:extLst>
          </p:cNvPr>
          <p:cNvSpPr/>
          <p:nvPr/>
        </p:nvSpPr>
        <p:spPr>
          <a:xfrm>
            <a:off x="9390319" y="4148753"/>
            <a:ext cx="1183966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TensorFileSink</a:t>
            </a:r>
            <a:r>
              <a:rPr lang="en-US" sz="1200" dirty="0">
                <a:solidFill>
                  <a:schemeClr val="tx1"/>
                </a:solidFill>
              </a:rPr>
              <a:t> (dump)</a:t>
            </a:r>
          </a:p>
        </p:txBody>
      </p: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6FD559D4-5EA8-BA5E-E629-D6F16CB2C8B4}"/>
              </a:ext>
            </a:extLst>
          </p:cNvPr>
          <p:cNvCxnSpPr>
            <a:cxnSpLocks/>
            <a:stCxn id="50" idx="3"/>
            <a:endCxn id="63" idx="1"/>
          </p:cNvCxnSpPr>
          <p:nvPr/>
        </p:nvCxnSpPr>
        <p:spPr>
          <a:xfrm flipV="1">
            <a:off x="7385035" y="4593836"/>
            <a:ext cx="641841" cy="64569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DBBE49F-271C-02A8-C33F-B3600B118E3E}"/>
              </a:ext>
            </a:extLst>
          </p:cNvPr>
          <p:cNvSpPr/>
          <p:nvPr/>
        </p:nvSpPr>
        <p:spPr>
          <a:xfrm>
            <a:off x="8026876" y="4163201"/>
            <a:ext cx="1072907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QLMatching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dirty="0">
                <a:solidFill>
                  <a:schemeClr val="accent3"/>
                </a:solidFill>
              </a:rPr>
              <a:t>(larwirecell)</a:t>
            </a:r>
          </a:p>
        </p:txBody>
      </p: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89D8163A-4481-29E7-1622-A86792981B7C}"/>
              </a:ext>
            </a:extLst>
          </p:cNvPr>
          <p:cNvCxnSpPr>
            <a:cxnSpLocks/>
            <a:stCxn id="56" idx="3"/>
            <a:endCxn id="63" idx="1"/>
          </p:cNvCxnSpPr>
          <p:nvPr/>
        </p:nvCxnSpPr>
        <p:spPr>
          <a:xfrm>
            <a:off x="7358282" y="4136810"/>
            <a:ext cx="668594" cy="45702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Curved Connector 64">
            <a:extLst>
              <a:ext uri="{FF2B5EF4-FFF2-40B4-BE49-F238E27FC236}">
                <a16:creationId xmlns:a16="http://schemas.microsoft.com/office/drawing/2014/main" id="{AA5C4EC8-AF42-B856-9239-DB368973E6D4}"/>
              </a:ext>
            </a:extLst>
          </p:cNvPr>
          <p:cNvCxnSpPr>
            <a:cxnSpLocks/>
            <a:stCxn id="63" idx="3"/>
            <a:endCxn id="61" idx="1"/>
          </p:cNvCxnSpPr>
          <p:nvPr/>
        </p:nvCxnSpPr>
        <p:spPr>
          <a:xfrm flipV="1">
            <a:off x="9099783" y="4579388"/>
            <a:ext cx="290536" cy="1444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286EF6FF-0819-1CE4-0332-48FDBCC4635C}"/>
              </a:ext>
            </a:extLst>
          </p:cNvPr>
          <p:cNvSpPr txBox="1"/>
          <p:nvPr/>
        </p:nvSpPr>
        <p:spPr>
          <a:xfrm>
            <a:off x="7634524" y="19588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AA52AE0-35A7-96E3-96C3-20099CC410F0}"/>
              </a:ext>
            </a:extLst>
          </p:cNvPr>
          <p:cNvSpPr txBox="1"/>
          <p:nvPr/>
        </p:nvSpPr>
        <p:spPr>
          <a:xfrm>
            <a:off x="7591377" y="16834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" name="Snip Single Corner Rectangle 9">
            <a:extLst>
              <a:ext uri="{FF2B5EF4-FFF2-40B4-BE49-F238E27FC236}">
                <a16:creationId xmlns:a16="http://schemas.microsoft.com/office/drawing/2014/main" id="{01944210-E4E7-0D50-E06C-DB23A8B877F5}"/>
              </a:ext>
            </a:extLst>
          </p:cNvPr>
          <p:cNvSpPr/>
          <p:nvPr/>
        </p:nvSpPr>
        <p:spPr>
          <a:xfrm>
            <a:off x="8011001" y="2752891"/>
            <a:ext cx="1072907" cy="437767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Bee.json</a:t>
            </a:r>
            <a:endParaRPr lang="en-US" sz="1200" dirty="0"/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F42EBD30-8334-DA97-73E6-B074CDDD0E8F}"/>
              </a:ext>
            </a:extLst>
          </p:cNvPr>
          <p:cNvCxnSpPr>
            <a:cxnSpLocks/>
            <a:stCxn id="18" idx="2"/>
            <a:endCxn id="10" idx="3"/>
          </p:cNvCxnSpPr>
          <p:nvPr/>
        </p:nvCxnSpPr>
        <p:spPr>
          <a:xfrm rot="5400000">
            <a:off x="8385944" y="2591378"/>
            <a:ext cx="323025" cy="1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nip Single Corner Rectangle 14">
            <a:extLst>
              <a:ext uri="{FF2B5EF4-FFF2-40B4-BE49-F238E27FC236}">
                <a16:creationId xmlns:a16="http://schemas.microsoft.com/office/drawing/2014/main" id="{DCCE33DB-711C-CD25-4191-20ECB92C25D4}"/>
              </a:ext>
            </a:extLst>
          </p:cNvPr>
          <p:cNvSpPr/>
          <p:nvPr/>
        </p:nvSpPr>
        <p:spPr>
          <a:xfrm>
            <a:off x="8026877" y="3389798"/>
            <a:ext cx="1072907" cy="437767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Bee.json</a:t>
            </a:r>
            <a:endParaRPr lang="en-US" sz="1200" dirty="0"/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1491BD78-5035-AA49-6C85-949E9E248AC3}"/>
              </a:ext>
            </a:extLst>
          </p:cNvPr>
          <p:cNvCxnSpPr>
            <a:cxnSpLocks/>
            <a:stCxn id="63" idx="0"/>
            <a:endCxn id="15" idx="1"/>
          </p:cNvCxnSpPr>
          <p:nvPr/>
        </p:nvCxnSpPr>
        <p:spPr>
          <a:xfrm rot="5400000" flipH="1" flipV="1">
            <a:off x="8395512" y="3995383"/>
            <a:ext cx="335636" cy="1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Snip Single Corner Rectangle 20">
            <a:extLst>
              <a:ext uri="{FF2B5EF4-FFF2-40B4-BE49-F238E27FC236}">
                <a16:creationId xmlns:a16="http://schemas.microsoft.com/office/drawing/2014/main" id="{E10A0EEB-B485-8556-1197-8934C502B53F}"/>
              </a:ext>
            </a:extLst>
          </p:cNvPr>
          <p:cNvSpPr/>
          <p:nvPr/>
        </p:nvSpPr>
        <p:spPr>
          <a:xfrm>
            <a:off x="10886382" y="3080335"/>
            <a:ext cx="1072907" cy="437767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Bee.json</a:t>
            </a:r>
            <a:endParaRPr 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F79A93-9211-EE0A-FC61-9E76C68FC24D}"/>
              </a:ext>
            </a:extLst>
          </p:cNvPr>
          <p:cNvSpPr/>
          <p:nvPr/>
        </p:nvSpPr>
        <p:spPr>
          <a:xfrm>
            <a:off x="9593990" y="3036192"/>
            <a:ext cx="1183966" cy="5657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stand-alone python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9D976E3A-FADF-29D6-0618-42C886F1FA51}"/>
              </a:ext>
            </a:extLst>
          </p:cNvPr>
          <p:cNvCxnSpPr>
            <a:cxnSpLocks/>
            <a:stCxn id="10" idx="0"/>
            <a:endCxn id="22" idx="1"/>
          </p:cNvCxnSpPr>
          <p:nvPr/>
        </p:nvCxnSpPr>
        <p:spPr>
          <a:xfrm>
            <a:off x="9083908" y="2971775"/>
            <a:ext cx="510082" cy="347275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43309430-42FA-F6EE-93C3-0FF5907CFB40}"/>
              </a:ext>
            </a:extLst>
          </p:cNvPr>
          <p:cNvCxnSpPr>
            <a:cxnSpLocks/>
            <a:stCxn id="15" idx="0"/>
            <a:endCxn id="22" idx="1"/>
          </p:cNvCxnSpPr>
          <p:nvPr/>
        </p:nvCxnSpPr>
        <p:spPr>
          <a:xfrm flipV="1">
            <a:off x="9099784" y="3319050"/>
            <a:ext cx="494206" cy="289632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801F98C9-4CF7-48B8-3D99-3A7E859B129C}"/>
              </a:ext>
            </a:extLst>
          </p:cNvPr>
          <p:cNvCxnSpPr>
            <a:cxnSpLocks/>
            <a:stCxn id="22" idx="3"/>
            <a:endCxn id="21" idx="2"/>
          </p:cNvCxnSpPr>
          <p:nvPr/>
        </p:nvCxnSpPr>
        <p:spPr>
          <a:xfrm flipV="1">
            <a:off x="10777956" y="3299219"/>
            <a:ext cx="108426" cy="19831"/>
          </a:xfrm>
          <a:prstGeom prst="curvedConnector3">
            <a:avLst>
              <a:gd name="adj1" fmla="val 50000"/>
            </a:avLst>
          </a:prstGeom>
          <a:ln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D746AD2-7D29-7314-169E-DF4904E245E3}"/>
              </a:ext>
            </a:extLst>
          </p:cNvPr>
          <p:cNvSpPr/>
          <p:nvPr/>
        </p:nvSpPr>
        <p:spPr>
          <a:xfrm>
            <a:off x="9337101" y="2853211"/>
            <a:ext cx="2782071" cy="86855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2A20C0-2521-F289-EB4E-682C3CA1AEC3}"/>
              </a:ext>
            </a:extLst>
          </p:cNvPr>
          <p:cNvSpPr/>
          <p:nvPr/>
        </p:nvSpPr>
        <p:spPr>
          <a:xfrm>
            <a:off x="3593089" y="2259380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charge-pipe</a:t>
            </a:r>
          </a:p>
          <a:p>
            <a:pPr algn="ctr"/>
            <a:r>
              <a:rPr lang="en-US" sz="1200" dirty="0" err="1"/>
              <a:t>ChSel</a:t>
            </a:r>
            <a:r>
              <a:rPr lang="en-US" sz="1200" dirty="0"/>
              <a:t>-Imaging</a:t>
            </a:r>
          </a:p>
        </p:txBody>
      </p: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C8056722-7557-AA40-667C-67248F92C057}"/>
              </a:ext>
            </a:extLst>
          </p:cNvPr>
          <p:cNvCxnSpPr>
            <a:cxnSpLocks/>
          </p:cNvCxnSpPr>
          <p:nvPr/>
        </p:nvCxnSpPr>
        <p:spPr>
          <a:xfrm>
            <a:off x="5120642" y="2426221"/>
            <a:ext cx="714310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66C3B1A9-0DBC-2342-08D4-5691820F3D84}"/>
              </a:ext>
            </a:extLst>
          </p:cNvPr>
          <p:cNvCxnSpPr>
            <a:cxnSpLocks/>
          </p:cNvCxnSpPr>
          <p:nvPr/>
        </p:nvCxnSpPr>
        <p:spPr>
          <a:xfrm>
            <a:off x="5120642" y="2853211"/>
            <a:ext cx="714310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520B9EB-5A75-3225-2F02-CA866CE5D3E8}"/>
              </a:ext>
            </a:extLst>
          </p:cNvPr>
          <p:cNvSpPr txBox="1"/>
          <p:nvPr/>
        </p:nvSpPr>
        <p:spPr>
          <a:xfrm>
            <a:off x="5219363" y="208774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57FF8E-F685-B87B-987F-FFA5B97BB92F}"/>
              </a:ext>
            </a:extLst>
          </p:cNvPr>
          <p:cNvSpPr txBox="1"/>
          <p:nvPr/>
        </p:nvSpPr>
        <p:spPr>
          <a:xfrm>
            <a:off x="5133667" y="252093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461E821-4C13-27DD-1802-24CE4F7F5B40}"/>
              </a:ext>
            </a:extLst>
          </p:cNvPr>
          <p:cNvSpPr/>
          <p:nvPr/>
        </p:nvSpPr>
        <p:spPr>
          <a:xfrm>
            <a:off x="5855264" y="4808900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charge-pipe</a:t>
            </a:r>
          </a:p>
          <a:p>
            <a:pPr algn="ctr"/>
            <a:r>
              <a:rPr lang="en-US" sz="1200" dirty="0"/>
              <a:t>Clustering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286A56F-6B60-EFED-E2AF-43FB4E2040FF}"/>
              </a:ext>
            </a:extLst>
          </p:cNvPr>
          <p:cNvSpPr/>
          <p:nvPr/>
        </p:nvSpPr>
        <p:spPr>
          <a:xfrm>
            <a:off x="3613401" y="4793312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charge-pipe</a:t>
            </a:r>
          </a:p>
          <a:p>
            <a:pPr algn="ctr"/>
            <a:r>
              <a:rPr lang="en-US" sz="1200" dirty="0" err="1"/>
              <a:t>ChSel</a:t>
            </a:r>
            <a:r>
              <a:rPr lang="en-US" sz="1200" dirty="0"/>
              <a:t>-Imaging</a:t>
            </a:r>
          </a:p>
        </p:txBody>
      </p: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282DFBEF-D52E-3F56-939E-73EFD69EDCCD}"/>
              </a:ext>
            </a:extLst>
          </p:cNvPr>
          <p:cNvCxnSpPr>
            <a:cxnSpLocks/>
          </p:cNvCxnSpPr>
          <p:nvPr/>
        </p:nvCxnSpPr>
        <p:spPr>
          <a:xfrm>
            <a:off x="5140954" y="4960153"/>
            <a:ext cx="714310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BF57C97A-BF67-9D8A-0115-BED356285139}"/>
              </a:ext>
            </a:extLst>
          </p:cNvPr>
          <p:cNvCxnSpPr>
            <a:cxnSpLocks/>
          </p:cNvCxnSpPr>
          <p:nvPr/>
        </p:nvCxnSpPr>
        <p:spPr>
          <a:xfrm>
            <a:off x="5140954" y="5387143"/>
            <a:ext cx="714310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CB18DE3-1185-ABA9-3F4B-FA93A8BF89A7}"/>
              </a:ext>
            </a:extLst>
          </p:cNvPr>
          <p:cNvSpPr txBox="1"/>
          <p:nvPr/>
        </p:nvSpPr>
        <p:spPr>
          <a:xfrm>
            <a:off x="5239675" y="462167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51B0D1-A173-AD0B-86C1-F4F5E68469EE}"/>
              </a:ext>
            </a:extLst>
          </p:cNvPr>
          <p:cNvSpPr txBox="1"/>
          <p:nvPr/>
        </p:nvSpPr>
        <p:spPr>
          <a:xfrm>
            <a:off x="5153979" y="5054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dead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0C0B11C-C9E6-385F-1978-74C6551B67C3}"/>
              </a:ext>
            </a:extLst>
          </p:cNvPr>
          <p:cNvSpPr/>
          <p:nvPr/>
        </p:nvSpPr>
        <p:spPr>
          <a:xfrm>
            <a:off x="5828511" y="3706175"/>
            <a:ext cx="1529771" cy="861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3"/>
                </a:solidFill>
              </a:rPr>
              <a:t>larwirecell</a:t>
            </a:r>
            <a:endParaRPr lang="en-US" sz="1200" dirty="0">
              <a:solidFill>
                <a:schemeClr val="accent3"/>
              </a:solidFill>
            </a:endParaRPr>
          </a:p>
          <a:p>
            <a:pPr algn="ctr"/>
            <a:r>
              <a:rPr lang="en-US" sz="1200" b="0" dirty="0" err="1">
                <a:solidFill>
                  <a:srgbClr val="267F99"/>
                </a:solidFill>
                <a:effectLst/>
                <a:latin typeface="Menlo" panose="020B0609030804020204" pitchFamily="49" charset="0"/>
              </a:rPr>
              <a:t>OpFlashSource</a:t>
            </a:r>
            <a:endParaRPr lang="en-US" sz="12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0B1BEFF6-2B12-5E76-1D02-14277D4F8AFF}"/>
              </a:ext>
            </a:extLst>
          </p:cNvPr>
          <p:cNvCxnSpPr>
            <a:cxnSpLocks/>
            <a:stCxn id="6" idx="3"/>
            <a:endCxn id="51" idx="1"/>
          </p:cNvCxnSpPr>
          <p:nvPr/>
        </p:nvCxnSpPr>
        <p:spPr>
          <a:xfrm>
            <a:off x="3052198" y="3706176"/>
            <a:ext cx="561203" cy="151777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3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F8C5-9579-5D98-82C7-0C02FCC3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Input/Output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C18AF-2C1F-353E-0DB1-32D9E989E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EFC79-C77F-0085-61E2-DFBB97FB3381}"/>
              </a:ext>
            </a:extLst>
          </p:cNvPr>
          <p:cNvSpPr txBox="1"/>
          <p:nvPr/>
        </p:nvSpPr>
        <p:spPr>
          <a:xfrm>
            <a:off x="590719" y="922492"/>
            <a:ext cx="71929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Input: Need to match the staged production: start from </a:t>
            </a:r>
            <a:r>
              <a:rPr lang="en-US" dirty="0" err="1"/>
              <a:t>recob</a:t>
            </a:r>
            <a:r>
              <a:rPr lang="en-US" dirty="0"/>
              <a:t>::wire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information need to be available: trace; </a:t>
            </a:r>
            <a:r>
              <a:rPr lang="en-US" dirty="0" err="1"/>
              <a:t>cmm</a:t>
            </a:r>
            <a:r>
              <a:rPr lang="en-US" dirty="0"/>
              <a:t>; summary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traces need to be dense after reading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Output: BEE for now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ITensorSet</a:t>
            </a:r>
            <a:r>
              <a:rPr lang="en-US" dirty="0"/>
              <a:t> output available?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Need optional </a:t>
            </a:r>
            <a:r>
              <a:rPr lang="en-US" dirty="0" err="1"/>
              <a:t>ICluster</a:t>
            </a:r>
            <a:r>
              <a:rPr lang="en-US" dirty="0"/>
              <a:t> output?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Future IO for AI/ML</a:t>
            </a:r>
          </a:p>
        </p:txBody>
      </p:sp>
    </p:spTree>
    <p:extLst>
      <p:ext uri="{BB962C8B-B14F-4D97-AF65-F5344CB8AC3E}">
        <p14:creationId xmlns:p14="http://schemas.microsoft.com/office/powerpoint/2010/main" val="81775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36E9-2ADB-4E39-1873-D8A851FA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to make the chain running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1B3AF-BD70-E3B0-02E0-E8983D65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60D84-541A-EB78-DE68-CAB92E49FBA8}"/>
              </a:ext>
            </a:extLst>
          </p:cNvPr>
          <p:cNvSpPr txBox="1"/>
          <p:nvPr/>
        </p:nvSpPr>
        <p:spPr>
          <a:xfrm>
            <a:off x="712099" y="1019596"/>
            <a:ext cx="76017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wire-cell-toolkit: apply-</a:t>
            </a:r>
            <a:r>
              <a:rPr lang="en-US" sz="2400" dirty="0" err="1"/>
              <a:t>pointcloud</a:t>
            </a:r>
            <a:r>
              <a:rPr lang="en-US" sz="2400" dirty="0"/>
              <a:t> [porting] →</a:t>
            </a:r>
            <a:r>
              <a:rPr lang="en-US" sz="2400" dirty="0">
                <a:sym typeface="Wingdings" pitchFamily="2" charset="2"/>
              </a:rPr>
              <a:t> master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larwirecell: merge </a:t>
            </a:r>
            <a:r>
              <a:rPr lang="en-US" sz="2400" dirty="0" err="1"/>
              <a:t>Ewerton</a:t>
            </a:r>
            <a:r>
              <a:rPr lang="en-US" sz="2400" dirty="0"/>
              <a:t> and </a:t>
            </a:r>
            <a:r>
              <a:rPr lang="en-US" sz="2400" dirty="0" err="1"/>
              <a:t>Haiwang’s</a:t>
            </a:r>
            <a:r>
              <a:rPr lang="en-US" sz="2400" dirty="0"/>
              <a:t> branches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400" dirty="0" err="1"/>
              <a:t>CookedFrameSouce</a:t>
            </a:r>
            <a:endParaRPr lang="en-US" sz="2400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400" dirty="0" err="1"/>
              <a:t>QLMatching</a:t>
            </a: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/>
              <a:t>jsonnet: merge </a:t>
            </a:r>
            <a:r>
              <a:rPr lang="en-US" sz="2400" dirty="0" err="1"/>
              <a:t>Ewerton</a:t>
            </a:r>
            <a:r>
              <a:rPr lang="en-US" sz="2400" dirty="0"/>
              <a:t> and </a:t>
            </a:r>
            <a:r>
              <a:rPr lang="en-US" sz="2400" dirty="0" err="1"/>
              <a:t>Haiwang’s</a:t>
            </a:r>
            <a:r>
              <a:rPr lang="en-US" sz="2400" dirty="0"/>
              <a:t> branches</a:t>
            </a:r>
          </a:p>
        </p:txBody>
      </p:sp>
    </p:spTree>
    <p:extLst>
      <p:ext uri="{BB962C8B-B14F-4D97-AF65-F5344CB8AC3E}">
        <p14:creationId xmlns:p14="http://schemas.microsoft.com/office/powerpoint/2010/main" val="185123159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96805</TotalTime>
  <Words>720</Words>
  <Application>Microsoft Macintosh PowerPoint</Application>
  <PresentationFormat>Widescreen</PresentationFormat>
  <Paragraphs>192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Menlo</vt:lpstr>
      <vt:lpstr>Wingdings</vt:lpstr>
      <vt:lpstr>BNL</vt:lpstr>
      <vt:lpstr>Clustering for SBND To build a full SigProc (DNN) – Imaging – Clustering Chain for SBND</vt:lpstr>
      <vt:lpstr>Outline</vt:lpstr>
      <vt:lpstr>Clustering steps/configuration</vt:lpstr>
      <vt:lpstr>Configurable knobs</vt:lpstr>
      <vt:lpstr>SigProc (DNN) – Imaging – Clustering for SBND</vt:lpstr>
      <vt:lpstr>Previous development</vt:lpstr>
      <vt:lpstr>Planned workflow</vt:lpstr>
      <vt:lpstr>Input/Output</vt:lpstr>
      <vt:lpstr>Tasks to make the chain running</vt:lpstr>
      <vt:lpstr>Backups</vt:lpstr>
      <vt:lpstr>PowerPoint Presentation</vt:lpstr>
      <vt:lpstr>Separate_2 does not break clusters</vt:lpstr>
      <vt:lpstr>Event</vt:lpstr>
      <vt:lpstr>Nov. 7</vt:lpstr>
      <vt:lpstr>PowerPoint Presentation</vt:lpstr>
      <vt:lpstr>DNNROIFInding: no trace summary</vt:lpstr>
      <vt:lpstr>Oct. 31</vt:lpstr>
      <vt:lpstr>Building the SP(DNN)-Img-Clus workflow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Wire-Cell Sim/SigProc Updates for 2view</dc:title>
  <dc:subject/>
  <dc:creator>Haiwang Yu</dc:creator>
  <cp:keywords/>
  <dc:description/>
  <cp:lastModifiedBy>Yu, Haiwang</cp:lastModifiedBy>
  <cp:revision>1564</cp:revision>
  <dcterms:created xsi:type="dcterms:W3CDTF">2022-02-26T15:56:48Z</dcterms:created>
  <dcterms:modified xsi:type="dcterms:W3CDTF">2024-11-14T17:51:31Z</dcterms:modified>
  <cp:category/>
</cp:coreProperties>
</file>