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4" r:id="rId5"/>
    <p:sldId id="265" r:id="rId6"/>
    <p:sldId id="267" r:id="rId7"/>
    <p:sldId id="268" r:id="rId8"/>
    <p:sldId id="269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1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08C03-46DE-4ED6-3577-8A8E1927D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3B75CE-68D8-329B-C4BD-F0DBC9DB16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93DE3-A904-E27D-D424-98C5CB5BC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53309-11D6-382D-BA23-FDC75E524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64582-4AC2-D33D-B428-A1E057514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97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06CBD-13F2-A74A-973F-D8F1F6048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51E919-C39E-EE60-A984-D96945249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7106-F6CA-B843-B1E3-867D3341B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97DD6-FA4E-7B18-7B4C-28D3B60CF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D4F87-A6CB-59DF-D914-2FFDE182F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9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5CC82F-D609-DB17-7E1F-684D7BEC1A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1EB409-74BE-AF24-A254-ADA51D9E8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1A929-0048-0DC0-F2DE-F6E3E2AB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49D0F-59B4-22B3-E210-C9283BB4E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65768-29F3-A997-9C1A-BD620149D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0259D-C7FF-1D65-1811-218BAF68A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5F368-B9FA-14E3-B51B-F74F9771D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B11A-A095-82D9-F008-B6FF31B7D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0274F-D250-1EEB-A519-6B207850E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90365-2927-EA22-BB4A-ADA3566FB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33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37DAF-3A21-34D7-85E6-22089425C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7A057-C5CC-FE06-7516-8D862DC5D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7CA6C-CC2A-84BD-4903-8037750B4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DB4EB-3FC4-69C2-BD70-79BC066B6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CC46F-4AD4-B215-338F-DECCCAAC2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6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BAAF2-C8A5-18C9-F417-D2B58A577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278AE-9748-EBBD-7033-61782AC873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36C071-D51C-58D5-31D3-079BD75D2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56987-A933-946B-C567-B54141DD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3EC973-A9A1-2A2F-94CC-4C0E131FF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737D8-80A5-9714-B911-7C976D7BD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89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3C797-C431-9CCB-6F9A-5AADB906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E2E80-F767-A6EF-12BD-ACF5617F2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7F9AC4-4DCF-F869-C86D-7172345D6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470449-AEE0-4C3C-E149-E2E4BBAE36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BFE007-3CD0-88C1-08F0-DCF09F9E4D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07B16D-6CDB-EB98-704D-DBCE42CA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70F344-4269-114C-E65C-FAE61D479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EEB688-333E-76F4-F0C0-B4C8474B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5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ACB68-A065-CB5A-ADB6-647A678FE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A44F7-CD4E-0DA9-5036-D8748C23C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8B9AA6-41A5-8643-9BBA-BEE2BCA8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9C480-0D73-14EE-3405-F175A528C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5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205A6C-2AFD-F1DC-7148-FA97064A5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0EC1E9-102E-9D91-0D83-9198B2995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1340F6-65CA-DE22-11B9-C93AAE2B6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5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0A2C2-6481-3B17-E389-8F1141A62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9DDA1-5CA8-EB0B-9315-650C85CAA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470D3E-9137-740D-4800-34281BD42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B811C0-EFEB-1996-9CE5-050507311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2B28D1-7858-B35A-4C1C-9B76E5D9A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97797-030C-927C-06F9-B815197EE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6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876B6-53AF-218A-6B6F-DE0A77BE6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B15DC-C4FE-8F5D-52B8-825D2EB870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8AF3F7-7830-7E20-8F90-AAA193296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579A6-FA92-55BA-DF99-C3CB88F7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7BF94-B2E0-3EFC-F30C-073DAB698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B2D82-F730-0F6D-694B-E38D87700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6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F600B7-0D33-05DA-6AC8-6FDFB0D11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1B085-3478-FD34-D38F-FE9FE28E0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F103F-7667-740C-1B6D-1D3EAF92DF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35313A-D6D1-45FF-9229-DAC53D6860A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EA995-4882-DA17-AD64-8CE1EF25CC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1A78C-D49D-401D-74F6-49860C3029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0CAE58-0047-4C88-B961-E83DF68A3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52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42F94-BF09-E5B1-86F5-590174BE26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Jet Algorithm Evaluation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0B763B-E087-35CE-B569-1340FC54D7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Brian Page</a:t>
            </a:r>
          </a:p>
        </p:txBody>
      </p:sp>
    </p:spTree>
    <p:extLst>
      <p:ext uri="{BB962C8B-B14F-4D97-AF65-F5344CB8AC3E}">
        <p14:creationId xmlns:p14="http://schemas.microsoft.com/office/powerpoint/2010/main" val="2496039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F1D527-C343-06C4-C2E9-68AB9FD5EEF8}"/>
              </a:ext>
            </a:extLst>
          </p:cNvPr>
          <p:cNvSpPr txBox="1"/>
          <p:nvPr/>
        </p:nvSpPr>
        <p:spPr>
          <a:xfrm>
            <a:off x="320754" y="206571"/>
            <a:ext cx="105614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cs typeface="Calibri"/>
              </a:rPr>
              <a:t>Introduction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ECE3A1-884E-921A-ED04-00604D66F29A}"/>
              </a:ext>
            </a:extLst>
          </p:cNvPr>
          <p:cNvSpPr txBox="1"/>
          <p:nvPr/>
        </p:nvSpPr>
        <p:spPr>
          <a:xfrm>
            <a:off x="436605" y="1120346"/>
            <a:ext cx="11154033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dirty="0"/>
              <a:t>Want to compare jet algorithms to see how well they perform in the backward region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/>
              <a:t>Use matching to struck Born-level (no FSR) </a:t>
            </a:r>
            <a:r>
              <a:rPr lang="en-US" dirty="0" err="1"/>
              <a:t>parton</a:t>
            </a:r>
            <a:r>
              <a:rPr lang="en-US" dirty="0"/>
              <a:t> kinematics as a metric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11 million Pythia6 events: 18x275, 10 &lt; Q2 &lt; 100 GeV2, LO DIS process (subprocess ID = 99) only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dirty="0"/>
              <a:t>Compare 4 jet algorithms: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/>
              <a:t>Inclusive </a:t>
            </a:r>
            <a:r>
              <a:rPr lang="en-US" dirty="0" err="1"/>
              <a:t>Anti_kT</a:t>
            </a:r>
            <a:r>
              <a:rPr lang="en-US" dirty="0"/>
              <a:t> with R = 1.0 and jet </a:t>
            </a:r>
            <a:r>
              <a:rPr lang="en-US" dirty="0" err="1"/>
              <a:t>pT</a:t>
            </a:r>
            <a:r>
              <a:rPr lang="en-US" dirty="0"/>
              <a:t> &gt; 1.0 GeV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/>
              <a:t>Inclusive </a:t>
            </a:r>
            <a:r>
              <a:rPr lang="en-US" dirty="0" err="1"/>
              <a:t>eeGenKT</a:t>
            </a:r>
            <a:r>
              <a:rPr lang="en-US" dirty="0"/>
              <a:t> with R  = 0.1, p = -1 and jet </a:t>
            </a:r>
            <a:r>
              <a:rPr lang="en-US" dirty="0" err="1"/>
              <a:t>pT</a:t>
            </a:r>
            <a:r>
              <a:rPr lang="en-US" dirty="0"/>
              <a:t> &gt; 1.0 GeV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/>
              <a:t>Inclusive </a:t>
            </a:r>
            <a:r>
              <a:rPr lang="en-US" dirty="0" err="1"/>
              <a:t>eeGenKT</a:t>
            </a:r>
            <a:r>
              <a:rPr lang="en-US" dirty="0"/>
              <a:t> with R = 1.0, p = -1 and jet </a:t>
            </a:r>
            <a:r>
              <a:rPr lang="en-US" dirty="0" err="1"/>
              <a:t>pT</a:t>
            </a:r>
            <a:r>
              <a:rPr lang="en-US" dirty="0"/>
              <a:t> &gt; 1.0 GeV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dirty="0"/>
              <a:t>Exclusive </a:t>
            </a:r>
            <a:r>
              <a:rPr lang="en-US" dirty="0" err="1"/>
              <a:t>eeKT</a:t>
            </a:r>
            <a:r>
              <a:rPr lang="en-US" dirty="0"/>
              <a:t> with jet </a:t>
            </a:r>
            <a:r>
              <a:rPr lang="en-US" dirty="0" err="1"/>
              <a:t>pT</a:t>
            </a:r>
            <a:r>
              <a:rPr lang="en-US" dirty="0"/>
              <a:t> &gt; 1.0 GeV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Next slides: look at properties of jets and how well they match to the </a:t>
            </a:r>
            <a:r>
              <a:rPr lang="en-US" dirty="0" err="1"/>
              <a:t>partons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Conclusions: </a:t>
            </a:r>
            <a:r>
              <a:rPr lang="en-US" dirty="0" err="1"/>
              <a:t>Anti_kT</a:t>
            </a:r>
            <a:r>
              <a:rPr lang="en-US" dirty="0"/>
              <a:t> and </a:t>
            </a:r>
            <a:r>
              <a:rPr lang="en-US" dirty="0" err="1"/>
              <a:t>eeKT</a:t>
            </a:r>
            <a:r>
              <a:rPr lang="en-US" dirty="0"/>
              <a:t> look ok for general use, including in the backward region. </a:t>
            </a:r>
            <a:r>
              <a:rPr lang="en-US" dirty="0" err="1"/>
              <a:t>eeGenKT</a:t>
            </a:r>
            <a:r>
              <a:rPr lang="en-US" dirty="0"/>
              <a:t> may be ok for backward going </a:t>
            </a:r>
            <a:r>
              <a:rPr lang="en-US" dirty="0" err="1"/>
              <a:t>partons</a:t>
            </a:r>
            <a:r>
              <a:rPr lang="en-US" dirty="0"/>
              <a:t> only but will need more investigation.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Next steps: Look to </a:t>
            </a:r>
            <a:r>
              <a:rPr lang="en-US" dirty="0" err="1"/>
              <a:t>dijet</a:t>
            </a:r>
            <a:r>
              <a:rPr lang="en-US" dirty="0"/>
              <a:t> subprocesses and include </a:t>
            </a:r>
            <a:r>
              <a:rPr lang="en-US" dirty="0" err="1"/>
              <a:t>Centauro</a:t>
            </a:r>
            <a:r>
              <a:rPr lang="en-US" dirty="0"/>
              <a:t> algorithm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B31AD-1AAC-E1A6-763C-022DDBAD1FA1}"/>
                  </a:ext>
                </a:extLst>
              </p:cNvPr>
              <p:cNvSpPr txBox="1"/>
              <p:nvPr/>
            </p:nvSpPr>
            <p:spPr>
              <a:xfrm>
                <a:off x="7648966" y="2563138"/>
                <a:ext cx="3407663" cy="5847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min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⁡(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(1 − 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(1 − </m:t>
                          </m:r>
                          <m:func>
                            <m:func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</m:fun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2B31AD-1AAC-E1A6-763C-022DDBAD1F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8966" y="2563138"/>
                <a:ext cx="3407663" cy="58471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C0749E-E120-D295-5CC7-9DD384B2B622}"/>
                  </a:ext>
                </a:extLst>
              </p:cNvPr>
              <p:cNvSpPr txBox="1"/>
              <p:nvPr/>
            </p:nvSpPr>
            <p:spPr>
              <a:xfrm>
                <a:off x="7648966" y="3082895"/>
                <a:ext cx="1087862" cy="3323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9C0749E-E120-D295-5CC7-9DD384B2B6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8966" y="3082895"/>
                <a:ext cx="1087862" cy="332399"/>
              </a:xfrm>
              <a:prstGeom prst="rect">
                <a:avLst/>
              </a:prstGeom>
              <a:blipFill>
                <a:blip r:embed="rId3"/>
                <a:stretch>
                  <a:fillRect l="-5056" t="-3704" r="-3933" b="-18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A9683BCF-FB9D-CA58-B70F-2C0A70DAAD62}"/>
              </a:ext>
            </a:extLst>
          </p:cNvPr>
          <p:cNvSpPr/>
          <p:nvPr/>
        </p:nvSpPr>
        <p:spPr>
          <a:xfrm>
            <a:off x="7537622" y="2479590"/>
            <a:ext cx="3583459" cy="112858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511F57-195C-B5B7-2CC7-E75EE5EB2608}"/>
              </a:ext>
            </a:extLst>
          </p:cNvPr>
          <p:cNvSpPr txBox="1"/>
          <p:nvPr/>
        </p:nvSpPr>
        <p:spPr>
          <a:xfrm>
            <a:off x="9352797" y="3164326"/>
            <a:ext cx="1400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eeGenKT</a:t>
            </a: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A8C366B-902F-C1D0-A696-9FA134E14CAE}"/>
                  </a:ext>
                </a:extLst>
              </p:cNvPr>
              <p:cNvSpPr txBox="1"/>
              <p:nvPr/>
            </p:nvSpPr>
            <p:spPr>
              <a:xfrm>
                <a:off x="7648966" y="3989431"/>
                <a:ext cx="3153492" cy="3232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min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⁡(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)(1 − 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A8C366B-902F-C1D0-A696-9FA134E14C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8966" y="3989431"/>
                <a:ext cx="3153492" cy="323294"/>
              </a:xfrm>
              <a:prstGeom prst="rect">
                <a:avLst/>
              </a:prstGeom>
              <a:blipFill>
                <a:blip r:embed="rId4"/>
                <a:stretch>
                  <a:fillRect l="-1547" r="-2515" b="-245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>
            <a:extLst>
              <a:ext uri="{FF2B5EF4-FFF2-40B4-BE49-F238E27FC236}">
                <a16:creationId xmlns:a16="http://schemas.microsoft.com/office/drawing/2014/main" id="{021DEC72-0F24-015B-A616-74A77DEA87D1}"/>
              </a:ext>
            </a:extLst>
          </p:cNvPr>
          <p:cNvSpPr/>
          <p:nvPr/>
        </p:nvSpPr>
        <p:spPr>
          <a:xfrm>
            <a:off x="7537622" y="3713363"/>
            <a:ext cx="3583459" cy="858637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0406E9-0951-B94D-E173-81E5AD518BD1}"/>
              </a:ext>
            </a:extLst>
          </p:cNvPr>
          <p:cNvSpPr txBox="1"/>
          <p:nvPr/>
        </p:nvSpPr>
        <p:spPr>
          <a:xfrm>
            <a:off x="9352797" y="4257697"/>
            <a:ext cx="733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eeKT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35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E87532-84DB-BF66-B042-CB5138BB2FEC}"/>
              </a:ext>
            </a:extLst>
          </p:cNvPr>
          <p:cNvSpPr txBox="1"/>
          <p:nvPr/>
        </p:nvSpPr>
        <p:spPr>
          <a:xfrm>
            <a:off x="320754" y="206571"/>
            <a:ext cx="105614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cs typeface="Calibri"/>
              </a:rPr>
              <a:t>Parton E Vs Eta</a:t>
            </a:r>
          </a:p>
        </p:txBody>
      </p:sp>
      <p:pic>
        <p:nvPicPr>
          <p:cNvPr id="5" name="Picture 4" descr="Chart, histogram&#10;&#10;Description automatically generated">
            <a:extLst>
              <a:ext uri="{FF2B5EF4-FFF2-40B4-BE49-F238E27FC236}">
                <a16:creationId xmlns:a16="http://schemas.microsoft.com/office/drawing/2014/main" id="{80C667E5-C015-267C-E8F7-B5A10B970B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1994892"/>
            <a:ext cx="6096001" cy="4377204"/>
          </a:xfrm>
          <a:prstGeom prst="rect">
            <a:avLst/>
          </a:prstGeom>
        </p:spPr>
      </p:pic>
      <p:pic>
        <p:nvPicPr>
          <p:cNvPr id="7" name="Picture 6" descr="Histogram&#10;&#10;Description automatically generated">
            <a:extLst>
              <a:ext uri="{FF2B5EF4-FFF2-40B4-BE49-F238E27FC236}">
                <a16:creationId xmlns:a16="http://schemas.microsoft.com/office/drawing/2014/main" id="{4CC67399-9176-E510-CCC5-48DA6C75B8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9994"/>
            <a:ext cx="6096000" cy="437720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F2401FB-E2EE-C572-E262-EEB4841DE0ED}"/>
              </a:ext>
            </a:extLst>
          </p:cNvPr>
          <p:cNvSpPr txBox="1"/>
          <p:nvPr/>
        </p:nvSpPr>
        <p:spPr>
          <a:xfrm>
            <a:off x="6409038" y="477795"/>
            <a:ext cx="53710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Look at energy vs eta distribution for struck </a:t>
            </a:r>
            <a:r>
              <a:rPr lang="en-US" dirty="0" err="1"/>
              <a:t>parton</a:t>
            </a:r>
            <a:r>
              <a:rPr lang="en-US" dirty="0"/>
              <a:t> – defined by Born-level DIS kinematic relations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Also look after the influence of FSR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19AC75-EA80-E314-4555-A822A31A1A76}"/>
              </a:ext>
            </a:extLst>
          </p:cNvPr>
          <p:cNvSpPr txBox="1"/>
          <p:nvPr/>
        </p:nvSpPr>
        <p:spPr>
          <a:xfrm>
            <a:off x="535459" y="5560541"/>
            <a:ext cx="5560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Match jets with Born-level struck </a:t>
            </a:r>
            <a:r>
              <a:rPr lang="en-US" dirty="0" err="1"/>
              <a:t>parton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960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8D6D0-1994-4236-1183-E3D092F95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hart, scatter chart&#10;&#10;Description automatically generated">
            <a:extLst>
              <a:ext uri="{FF2B5EF4-FFF2-40B4-BE49-F238E27FC236}">
                <a16:creationId xmlns:a16="http://schemas.microsoft.com/office/drawing/2014/main" id="{FF7104AC-8A1C-A66C-F509-2DA0321971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1994892"/>
            <a:ext cx="6096001" cy="4377204"/>
          </a:xfrm>
          <a:prstGeom prst="rect">
            <a:avLst/>
          </a:prstGeom>
        </p:spPr>
      </p:pic>
      <p:pic>
        <p:nvPicPr>
          <p:cNvPr id="4" name="Picture 3" descr="Chart, scatter chart&#10;&#10;Description automatically generated">
            <a:extLst>
              <a:ext uri="{FF2B5EF4-FFF2-40B4-BE49-F238E27FC236}">
                <a16:creationId xmlns:a16="http://schemas.microsoft.com/office/drawing/2014/main" id="{09FAB160-5DB8-2097-4B10-CF200B0608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959994"/>
            <a:ext cx="6096001" cy="437720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21AC2E-BCD6-BBD5-8689-EBFA009D5533}"/>
              </a:ext>
            </a:extLst>
          </p:cNvPr>
          <p:cNvSpPr txBox="1"/>
          <p:nvPr/>
        </p:nvSpPr>
        <p:spPr>
          <a:xfrm>
            <a:off x="320754" y="206571"/>
            <a:ext cx="105614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cs typeface="Calibri"/>
              </a:rPr>
              <a:t>Radiated Vs Born Level Parton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5665E2-4016-06F3-6154-CFC5699119E1}"/>
              </a:ext>
            </a:extLst>
          </p:cNvPr>
          <p:cNvSpPr txBox="1"/>
          <p:nvPr/>
        </p:nvSpPr>
        <p:spPr>
          <a:xfrm>
            <a:off x="535459" y="5560541"/>
            <a:ext cx="5560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Correlate </a:t>
            </a:r>
            <a:r>
              <a:rPr lang="en-US" dirty="0" err="1"/>
              <a:t>parton</a:t>
            </a:r>
            <a:r>
              <a:rPr lang="en-US" dirty="0"/>
              <a:t> energy and eta before and after FSR</a:t>
            </a:r>
          </a:p>
        </p:txBody>
      </p:sp>
    </p:spTree>
    <p:extLst>
      <p:ext uri="{BB962C8B-B14F-4D97-AF65-F5344CB8AC3E}">
        <p14:creationId xmlns:p14="http://schemas.microsoft.com/office/powerpoint/2010/main" val="1394997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CAD31-1BDF-CEF7-3D53-622291BF3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, histogram&#10;&#10;Description automatically generated">
            <a:extLst>
              <a:ext uri="{FF2B5EF4-FFF2-40B4-BE49-F238E27FC236}">
                <a16:creationId xmlns:a16="http://schemas.microsoft.com/office/drawing/2014/main" id="{EA8C804C-6F29-A0A8-2079-6DB6D62B28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" y="959993"/>
            <a:ext cx="6096001" cy="4377204"/>
          </a:xfrm>
          <a:prstGeom prst="rect">
            <a:avLst/>
          </a:prstGeom>
        </p:spPr>
      </p:pic>
      <p:pic>
        <p:nvPicPr>
          <p:cNvPr id="7" name="Picture 6" descr="Chart&#10;&#10;Description automatically generated">
            <a:extLst>
              <a:ext uri="{FF2B5EF4-FFF2-40B4-BE49-F238E27FC236}">
                <a16:creationId xmlns:a16="http://schemas.microsoft.com/office/drawing/2014/main" id="{91605902-DF25-CE69-C4EE-F1DD6228C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7" y="1994892"/>
            <a:ext cx="6096001" cy="43772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BB4F420-B71D-ABF4-8C06-A189CB258433}"/>
              </a:ext>
            </a:extLst>
          </p:cNvPr>
          <p:cNvSpPr txBox="1"/>
          <p:nvPr/>
        </p:nvSpPr>
        <p:spPr>
          <a:xfrm>
            <a:off x="320754" y="206571"/>
            <a:ext cx="105614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cs typeface="Calibri"/>
              </a:rPr>
              <a:t>Number of Jets and Particles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E850A1-74C5-0FEB-CF71-812482E63CAA}"/>
              </a:ext>
            </a:extLst>
          </p:cNvPr>
          <p:cNvSpPr txBox="1"/>
          <p:nvPr/>
        </p:nvSpPr>
        <p:spPr>
          <a:xfrm>
            <a:off x="320754" y="5560541"/>
            <a:ext cx="5775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Clockwise from top left: </a:t>
            </a:r>
            <a:r>
              <a:rPr lang="en-US" dirty="0" err="1"/>
              <a:t>Anti_kT</a:t>
            </a:r>
            <a:r>
              <a:rPr lang="en-US" dirty="0"/>
              <a:t> R = 1.0, </a:t>
            </a:r>
            <a:r>
              <a:rPr lang="en-US" dirty="0" err="1"/>
              <a:t>eeGenKT</a:t>
            </a:r>
            <a:r>
              <a:rPr lang="en-US" dirty="0"/>
              <a:t> R = 0.1, </a:t>
            </a:r>
            <a:r>
              <a:rPr lang="en-US" dirty="0" err="1"/>
              <a:t>eeGenKT</a:t>
            </a:r>
            <a:r>
              <a:rPr lang="en-US" dirty="0"/>
              <a:t> R = 1.0, </a:t>
            </a:r>
            <a:r>
              <a:rPr lang="en-US" dirty="0" err="1"/>
              <a:t>eeKT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B966D1-4A83-5AEB-F112-F48CE8DE5F4D}"/>
              </a:ext>
            </a:extLst>
          </p:cNvPr>
          <p:cNvSpPr txBox="1"/>
          <p:nvPr/>
        </p:nvSpPr>
        <p:spPr>
          <a:xfrm>
            <a:off x="6376086" y="403654"/>
            <a:ext cx="55770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Number of jets in event with E &gt; 1 or E &gt; 5 GeV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Number of particles per jet vs jet eta with E &gt; 1 GeV</a:t>
            </a:r>
          </a:p>
        </p:txBody>
      </p:sp>
    </p:spTree>
    <p:extLst>
      <p:ext uri="{BB962C8B-B14F-4D97-AF65-F5344CB8AC3E}">
        <p14:creationId xmlns:p14="http://schemas.microsoft.com/office/powerpoint/2010/main" val="2433961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8FCC9-FFB1-71F7-FA56-8BA6AD615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hart, line chart&#10;&#10;Description automatically generated">
            <a:extLst>
              <a:ext uri="{FF2B5EF4-FFF2-40B4-BE49-F238E27FC236}">
                <a16:creationId xmlns:a16="http://schemas.microsoft.com/office/drawing/2014/main" id="{D661E799-5325-17F9-BFC3-43500BD75D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0" y="1994890"/>
            <a:ext cx="6096004" cy="4377206"/>
          </a:xfrm>
          <a:prstGeom prst="rect">
            <a:avLst/>
          </a:prstGeom>
        </p:spPr>
      </p:pic>
      <p:pic>
        <p:nvPicPr>
          <p:cNvPr id="4" name="Picture 3" descr="Chart, histogram&#10;&#10;Description automatically generated">
            <a:extLst>
              <a:ext uri="{FF2B5EF4-FFF2-40B4-BE49-F238E27FC236}">
                <a16:creationId xmlns:a16="http://schemas.microsoft.com/office/drawing/2014/main" id="{62CF7E62-C290-5E21-2FD6-61A9AE45DE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9992"/>
            <a:ext cx="6096003" cy="43772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502810-6BB5-A56A-3EDA-2C4D42EEAE26}"/>
              </a:ext>
            </a:extLst>
          </p:cNvPr>
          <p:cNvSpPr txBox="1"/>
          <p:nvPr/>
        </p:nvSpPr>
        <p:spPr>
          <a:xfrm>
            <a:off x="320754" y="206571"/>
            <a:ext cx="105614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cs typeface="Calibri"/>
              </a:rPr>
              <a:t>Jet Distribution and Parton Matching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CF031E-158F-830E-1293-C749E637ABD7}"/>
              </a:ext>
            </a:extLst>
          </p:cNvPr>
          <p:cNvSpPr txBox="1"/>
          <p:nvPr/>
        </p:nvSpPr>
        <p:spPr>
          <a:xfrm>
            <a:off x="320754" y="5346353"/>
            <a:ext cx="57752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See prominent lack of jets matching </a:t>
            </a:r>
            <a:r>
              <a:rPr lang="en-US" dirty="0" err="1"/>
              <a:t>partons</a:t>
            </a:r>
            <a:r>
              <a:rPr lang="en-US" dirty="0"/>
              <a:t> at low eta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err="1"/>
              <a:t>eeGenKT</a:t>
            </a:r>
            <a:r>
              <a:rPr lang="en-US" dirty="0"/>
              <a:t> algo shows odd features with lack of jets at positive mid-rapidity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8DF9A0-E7A8-B666-CD79-3BB11F48350E}"/>
              </a:ext>
            </a:extLst>
          </p:cNvPr>
          <p:cNvSpPr txBox="1"/>
          <p:nvPr/>
        </p:nvSpPr>
        <p:spPr>
          <a:xfrm>
            <a:off x="6355484" y="803474"/>
            <a:ext cx="557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Jet energy vs eta for all jets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Delta R for Born-level </a:t>
            </a:r>
            <a:r>
              <a:rPr lang="en-US" dirty="0" err="1"/>
              <a:t>parton</a:t>
            </a:r>
            <a:r>
              <a:rPr lang="en-US" dirty="0"/>
              <a:t> and closest jet vs </a:t>
            </a:r>
            <a:r>
              <a:rPr lang="en-US" dirty="0" err="1"/>
              <a:t>parton</a:t>
            </a:r>
            <a:r>
              <a:rPr lang="en-US" dirty="0"/>
              <a:t> eta</a:t>
            </a:r>
          </a:p>
        </p:txBody>
      </p:sp>
    </p:spTree>
    <p:extLst>
      <p:ext uri="{BB962C8B-B14F-4D97-AF65-F5344CB8AC3E}">
        <p14:creationId xmlns:p14="http://schemas.microsoft.com/office/powerpoint/2010/main" val="2399957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C198D-1249-CCAE-9537-C69EBD518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art, line chart&#10;&#10;Description automatically generated">
            <a:extLst>
              <a:ext uri="{FF2B5EF4-FFF2-40B4-BE49-F238E27FC236}">
                <a16:creationId xmlns:a16="http://schemas.microsoft.com/office/drawing/2014/main" id="{5546A4A4-0F39-0EF2-881C-507A6316D0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1994891"/>
            <a:ext cx="6096001" cy="4377204"/>
          </a:xfrm>
          <a:prstGeom prst="rect">
            <a:avLst/>
          </a:prstGeom>
        </p:spPr>
      </p:pic>
      <p:pic>
        <p:nvPicPr>
          <p:cNvPr id="12" name="Picture 11" descr="Chart&#10;&#10;Description automatically generated with medium confidence">
            <a:extLst>
              <a:ext uri="{FF2B5EF4-FFF2-40B4-BE49-F238E27FC236}">
                <a16:creationId xmlns:a16="http://schemas.microsoft.com/office/drawing/2014/main" id="{6BAC7CA5-DAF3-64E7-4121-232938EEA3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9993"/>
            <a:ext cx="6096001" cy="43772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25E5DF7-603C-7786-97FC-374434135C42}"/>
              </a:ext>
            </a:extLst>
          </p:cNvPr>
          <p:cNvSpPr txBox="1"/>
          <p:nvPr/>
        </p:nvSpPr>
        <p:spPr>
          <a:xfrm>
            <a:off x="320754" y="206571"/>
            <a:ext cx="105614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cs typeface="Calibri"/>
              </a:rPr>
              <a:t>Matched Jet Vs Parton Kinematics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1B775A-6B18-5813-AD53-8C93387200F4}"/>
              </a:ext>
            </a:extLst>
          </p:cNvPr>
          <p:cNvSpPr txBox="1"/>
          <p:nvPr/>
        </p:nvSpPr>
        <p:spPr>
          <a:xfrm>
            <a:off x="320754" y="5469923"/>
            <a:ext cx="5775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See relatively good correlation in eta and somewhat worse in energy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Again, see odd behavior for </a:t>
            </a:r>
            <a:r>
              <a:rPr lang="en-US" dirty="0" err="1"/>
              <a:t>eeGenKT</a:t>
            </a:r>
            <a:r>
              <a:rPr lang="en-US" dirty="0"/>
              <a:t> with larger radii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75D9BB-298B-2069-C954-24099EC6B67F}"/>
              </a:ext>
            </a:extLst>
          </p:cNvPr>
          <p:cNvSpPr txBox="1"/>
          <p:nvPr/>
        </p:nvSpPr>
        <p:spPr>
          <a:xfrm>
            <a:off x="6355484" y="803474"/>
            <a:ext cx="55770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For each </a:t>
            </a:r>
            <a:r>
              <a:rPr lang="en-US" dirty="0" err="1"/>
              <a:t>parton</a:t>
            </a:r>
            <a:r>
              <a:rPr lang="en-US" dirty="0"/>
              <a:t>, find jet that is closest in eta-phi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Plot energy or eta of that jet vs that of the </a:t>
            </a:r>
            <a:r>
              <a:rPr lang="en-US" dirty="0" err="1"/>
              <a:t>parton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398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453FF-9367-9C2A-4698-E768EC16E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2238B29-6C97-77D4-72D0-555F632F47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1" y="1994891"/>
            <a:ext cx="6096001" cy="4377204"/>
          </a:xfrm>
          <a:prstGeom prst="rect">
            <a:avLst/>
          </a:prstGeom>
        </p:spPr>
      </p:pic>
      <p:pic>
        <p:nvPicPr>
          <p:cNvPr id="7" name="Picture 6" descr="Chart, surface chart&#10;&#10;Description automatically generated">
            <a:extLst>
              <a:ext uri="{FF2B5EF4-FFF2-40B4-BE49-F238E27FC236}">
                <a16:creationId xmlns:a16="http://schemas.microsoft.com/office/drawing/2014/main" id="{AC5798A1-716D-EB43-A1E8-0D65C4BF77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" y="959993"/>
            <a:ext cx="6096001" cy="43772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C34D92C-794A-9CA9-0FFB-50BE2BD9DA4B}"/>
              </a:ext>
            </a:extLst>
          </p:cNvPr>
          <p:cNvSpPr txBox="1"/>
          <p:nvPr/>
        </p:nvSpPr>
        <p:spPr>
          <a:xfrm>
            <a:off x="320754" y="206571"/>
            <a:ext cx="105614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cs typeface="Calibri"/>
              </a:rPr>
              <a:t>Matched Jet Vs Parton Kinematics: Delta R Cut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15505C-400E-6127-7B50-FD1086E89CB5}"/>
              </a:ext>
            </a:extLst>
          </p:cNvPr>
          <p:cNvSpPr txBox="1"/>
          <p:nvPr/>
        </p:nvSpPr>
        <p:spPr>
          <a:xfrm>
            <a:off x="320754" y="5346353"/>
            <a:ext cx="57752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Now require the jet be within a Delta R of 1 from </a:t>
            </a:r>
            <a:r>
              <a:rPr lang="en-US" dirty="0" err="1"/>
              <a:t>parton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Should be able to access Born-level </a:t>
            </a:r>
            <a:r>
              <a:rPr lang="en-US" dirty="0" err="1"/>
              <a:t>parton</a:t>
            </a:r>
            <a:r>
              <a:rPr lang="en-US" dirty="0"/>
              <a:t> kinematics from scattered electron (for DIS)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EF93B2-8D43-C723-D348-1DE92F062EC4}"/>
              </a:ext>
            </a:extLst>
          </p:cNvPr>
          <p:cNvSpPr txBox="1"/>
          <p:nvPr/>
        </p:nvSpPr>
        <p:spPr>
          <a:xfrm>
            <a:off x="6355484" y="803474"/>
            <a:ext cx="55770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For each </a:t>
            </a:r>
            <a:r>
              <a:rPr lang="en-US" dirty="0" err="1"/>
              <a:t>parton</a:t>
            </a:r>
            <a:r>
              <a:rPr lang="en-US" dirty="0"/>
              <a:t>, find jet that is closest in eta-phi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Plot energy or eta of that jet vs that of the </a:t>
            </a:r>
            <a:r>
              <a:rPr lang="en-US" dirty="0" err="1"/>
              <a:t>parton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440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638932-3EC0-4EFD-16B6-7A35C974A51F}"/>
              </a:ext>
            </a:extLst>
          </p:cNvPr>
          <p:cNvSpPr txBox="1"/>
          <p:nvPr/>
        </p:nvSpPr>
        <p:spPr>
          <a:xfrm>
            <a:off x="320754" y="206571"/>
            <a:ext cx="105614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cs typeface="Calibri"/>
              </a:rPr>
              <a:t>Jets Lost by Delta R Cut</a:t>
            </a:r>
          </a:p>
        </p:txBody>
      </p:sp>
      <p:pic>
        <p:nvPicPr>
          <p:cNvPr id="4" name="Picture 3" descr="Chart, histogram&#10;&#10;Description automatically generated">
            <a:extLst>
              <a:ext uri="{FF2B5EF4-FFF2-40B4-BE49-F238E27FC236}">
                <a16:creationId xmlns:a16="http://schemas.microsoft.com/office/drawing/2014/main" id="{BDB4BD62-BFA7-A6CE-7191-4A3FBC53A7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74" y="1095503"/>
            <a:ext cx="7600950" cy="54578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86ADC2-41FD-9BDE-0B28-F3E29E87479A}"/>
              </a:ext>
            </a:extLst>
          </p:cNvPr>
          <p:cNvSpPr txBox="1"/>
          <p:nvPr/>
        </p:nvSpPr>
        <p:spPr>
          <a:xfrm>
            <a:off x="8163697" y="2372497"/>
            <a:ext cx="39294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Find jets matched to </a:t>
            </a:r>
            <a:r>
              <a:rPr lang="en-US" dirty="0" err="1"/>
              <a:t>parton</a:t>
            </a:r>
            <a:r>
              <a:rPr lang="en-US" dirty="0"/>
              <a:t> with Delta R &lt; 1.0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Plot E vs Eta for these jets and take ratio to the inclusive sample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This shows the jet phase space where the jets do not represent the </a:t>
            </a:r>
            <a:r>
              <a:rPr lang="en-US" dirty="0" err="1"/>
              <a:t>parton</a:t>
            </a:r>
            <a:r>
              <a:rPr lang="en-US" dirty="0"/>
              <a:t> kinematics well</a:t>
            </a:r>
          </a:p>
        </p:txBody>
      </p:sp>
    </p:spTree>
    <p:extLst>
      <p:ext uri="{BB962C8B-B14F-4D97-AF65-F5344CB8AC3E}">
        <p14:creationId xmlns:p14="http://schemas.microsoft.com/office/powerpoint/2010/main" val="3139884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11022</TotalTime>
  <Words>511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Cambria Math</vt:lpstr>
      <vt:lpstr>Wingdings</vt:lpstr>
      <vt:lpstr>Office Theme</vt:lpstr>
      <vt:lpstr>Jet Algorithm Evaluation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Page, Brian</dc:creator>
  <cp:lastModifiedBy>Page, Brian</cp:lastModifiedBy>
  <cp:revision>10</cp:revision>
  <dcterms:created xsi:type="dcterms:W3CDTF">2024-10-18T07:00:58Z</dcterms:created>
  <dcterms:modified xsi:type="dcterms:W3CDTF">2024-11-08T05:26:42Z</dcterms:modified>
</cp:coreProperties>
</file>