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1208" r:id="rId3"/>
    <p:sldId id="1209" r:id="rId4"/>
    <p:sldId id="1200" r:id="rId5"/>
    <p:sldId id="277" r:id="rId6"/>
    <p:sldId id="1197" r:id="rId7"/>
    <p:sldId id="291" r:id="rId8"/>
    <p:sldId id="424" r:id="rId9"/>
    <p:sldId id="1213" r:id="rId10"/>
    <p:sldId id="1211" r:id="rId11"/>
    <p:sldId id="1212" r:id="rId12"/>
    <p:sldId id="1204" r:id="rId13"/>
    <p:sldId id="1210" r:id="rId14"/>
    <p:sldId id="1203" r:id="rId15"/>
    <p:sldId id="1171" r:id="rId16"/>
    <p:sldId id="1214" r:id="rId17"/>
    <p:sldId id="1185" r:id="rId1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85"/>
    <p:restoredTop sz="96327"/>
  </p:normalViewPr>
  <p:slideViewPr>
    <p:cSldViewPr snapToGrid="0">
      <p:cViewPr varScale="1">
        <p:scale>
          <a:sx n="115" d="100"/>
          <a:sy n="115" d="100"/>
        </p:scale>
        <p:origin x="224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3692B-8888-6B41-9CA2-2A187999028E}" type="datetimeFigureOut">
              <a:rPr kumimoji="1" lang="ja-JP" altLang="en-US" smtClean="0"/>
              <a:t>2024/10/1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91D3E-7741-8B48-A876-25305239AD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22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57E05-37B6-0248-8198-C3D3EA1D303A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555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82A672-D226-0370-8422-A45713A944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1E55534-B10F-4C73-EEF1-FB5EE7764C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D5082C7-3FDF-1CD9-3574-36C742F33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2024/9/18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16644C7-C559-91D6-C66B-3ED4AD38E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北大学会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2691E2-060C-01B9-0094-B0537E647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9AC0-A27E-6341-93B8-C10FDC4A61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4200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CB4800-8434-06FA-4A56-ACF20FB10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7194AF9-CA68-50D7-E45B-CEF388D845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229C260-CCA1-7745-E9C6-D7FA18538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2024/9/18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F792DD9-D789-5C30-B37D-5444007DF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北大学会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0F43886-3AE7-9D34-6239-F6EBDD112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9AC0-A27E-6341-93B8-C10FDC4A61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6084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6D15046-44B3-0548-E1ED-DE02D5A7DD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434156E-7F28-5D6D-8230-8D67720F3F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D22B215-1874-350F-04E3-04688E5FC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2024/9/18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F87383C-0B3F-760E-EA09-C0C2B9B32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北大学会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D18657A-E821-197E-673D-AFDAA5797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9AC0-A27E-6341-93B8-C10FDC4A61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2513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21BBE7-E815-31DE-299C-2963CB9B1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BF93578-3F37-4E61-31FC-FEC15BB6B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D7F62D-9144-8E22-DBD9-CDB4A2FE7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2024/9/18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C09EE24-A6FE-8F4F-813F-CE0FF1D7C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北大学会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6658FA2-5769-6759-2655-11651CC8B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9AC0-A27E-6341-93B8-C10FDC4A61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9087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D7C1D6-5237-AF6F-0F0E-6246C2DFB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25F5F9A-B908-F6DC-A5BA-1D910AF20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C14675B-D2AC-7FA4-6CDE-CFA5568BF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2024/9/18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BF606F2-BEA1-934F-85D1-1594F5E47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北大学会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0C34925-C1BD-425C-B52E-17F20361A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9AC0-A27E-6341-93B8-C10FDC4A61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5167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AE69AC-0FD4-8576-FA70-D7DD82A6F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87EF38A-0363-8C43-C63B-6B0AACB7C4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9101F60-DDDA-E7C8-F08D-F24A4A86AD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9C6B0DF-C590-3E1D-BFF0-A9E091B32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2024/9/18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D682A91-09FC-90DD-FBAE-FE774F501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北大学会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BA930E3-AD4B-BFAF-974A-6F50A2D86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9AC0-A27E-6341-93B8-C10FDC4A61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3629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8368D5-BEC0-4714-1884-867A40992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6FCF2DD-0ACE-750E-DA4A-16B2158F7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5E5FF67-9EFE-0994-063F-D2936F229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A06AB69-89E5-9E21-BBB1-20EAB401C7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F52FDC2-1EF9-71F7-EF74-90612854E3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44D6696-31FF-7F85-5171-152774B52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2024/9/18</a:t>
            </a:r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6AF36D9-9B77-1FE3-7766-673F7EEC2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北大学会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417897E-AB7E-0118-011C-6E55F805E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9AC0-A27E-6341-93B8-C10FDC4A61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212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392355-E481-EFF8-E9F4-375631DCC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413C479-AAB0-81B2-C75B-39C2AE6FD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2024/9/18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C02A283-9A8C-9787-8709-82371ABC8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北大学会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EE3897E-D032-B854-2639-8370342F8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9AC0-A27E-6341-93B8-C10FDC4A61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5839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08F474C-4703-8FF2-A08B-9BA2E4CB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2024/9/18</a:t>
            </a:r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08AD4DB-8F9B-CA0A-0287-46F5ABB5B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北大学会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AC4F99F-B00C-DDB2-78EB-989FE4154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9AC0-A27E-6341-93B8-C10FDC4A61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9312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BA9FD2-A299-8FF0-39A7-6E38BE0E7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D4297F3-5F04-FAAB-0639-6F151EB71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F72C696-5AD3-838D-6D47-921852085B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557AF2B-3B56-CF2B-6BC4-B37CB5749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2024/9/18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C3AF268-E9D2-4EB0-6BDC-8599D67E3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北大学会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167AAAF-C6A2-4389-81BD-B8B589E83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9AC0-A27E-6341-93B8-C10FDC4A61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333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DA0F99-BD79-6312-9B7B-229A6D5D4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B577888-DF90-F9F4-6BAC-B010A0BF80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37439EE-CD5E-21C3-5BEE-3D36874AE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6E54891-5801-4648-112E-F213D0275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2024/9/18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D916BEE-E1B9-4627-AF7B-1C5BB5BD7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北大学会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7CA3953-7F16-3E14-07EC-11C52308E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9AC0-A27E-6341-93B8-C10FDC4A61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2138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C5CB53A-0D99-CE76-42D9-B44FA62C6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8C6E7E3-3BC2-6D09-42CD-0215D3B58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81A1C03-6F4C-0957-9FC6-CFC7CAE21B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2024/9/18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E032F3-21D5-0605-CD63-2BCF551A9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ja-JP" altLang="en-US"/>
              <a:t>北大学会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BEED990-997C-5F37-2BFA-A8AAF74244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79AC0-A27E-6341-93B8-C10FDC4A61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420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2.png"/><Relationship Id="rId11" Type="http://schemas.openxmlformats.org/officeDocument/2006/relationships/image" Target="../media/image105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emf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119.png"/><Relationship Id="rId4" Type="http://schemas.openxmlformats.org/officeDocument/2006/relationships/image" Target="../media/image1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emf"/><Relationship Id="rId2" Type="http://schemas.openxmlformats.org/officeDocument/2006/relationships/image" Target="../media/image121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25.png"/><Relationship Id="rId7" Type="http://schemas.openxmlformats.org/officeDocument/2006/relationships/image" Target="../media/image128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7.emf"/><Relationship Id="rId11" Type="http://schemas.openxmlformats.org/officeDocument/2006/relationships/image" Target="../media/image132.png"/><Relationship Id="rId5" Type="http://schemas.openxmlformats.org/officeDocument/2006/relationships/image" Target="../media/image126.emf"/><Relationship Id="rId10" Type="http://schemas.openxmlformats.org/officeDocument/2006/relationships/image" Target="../media/image131.png"/><Relationship Id="rId4" Type="http://schemas.openxmlformats.org/officeDocument/2006/relationships/image" Target="../media/image2.png"/><Relationship Id="rId9" Type="http://schemas.openxmlformats.org/officeDocument/2006/relationships/image" Target="../media/image1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emf"/><Relationship Id="rId3" Type="http://schemas.openxmlformats.org/officeDocument/2006/relationships/image" Target="../media/image133.png"/><Relationship Id="rId7" Type="http://schemas.openxmlformats.org/officeDocument/2006/relationships/image" Target="NUL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9" Type="http://schemas.openxmlformats.org/officeDocument/2006/relationships/image" Target="../media/image13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7" Type="http://schemas.openxmlformats.org/officeDocument/2006/relationships/image" Target="../media/image1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jpe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9" Type="http://schemas.openxmlformats.org/officeDocument/2006/relationships/image" Target="../media/image51.png"/><Relationship Id="rId21" Type="http://schemas.openxmlformats.org/officeDocument/2006/relationships/image" Target="../media/image35.png"/><Relationship Id="rId34" Type="http://schemas.openxmlformats.org/officeDocument/2006/relationships/image" Target="../media/image48.png"/><Relationship Id="rId7" Type="http://schemas.openxmlformats.org/officeDocument/2006/relationships/image" Target="../media/image21.jpe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33" Type="http://schemas.openxmlformats.org/officeDocument/2006/relationships/image" Target="../media/image47.png"/><Relationship Id="rId38" Type="http://schemas.openxmlformats.org/officeDocument/2006/relationships/image" Target="../media/image50.png"/><Relationship Id="rId2" Type="http://schemas.openxmlformats.org/officeDocument/2006/relationships/image" Target="../media/image16.jpe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29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32" Type="http://schemas.openxmlformats.org/officeDocument/2006/relationships/image" Target="../media/image46.png"/><Relationship Id="rId37" Type="http://schemas.openxmlformats.org/officeDocument/2006/relationships/image" Target="../media/image49.png"/><Relationship Id="rId5" Type="http://schemas.openxmlformats.org/officeDocument/2006/relationships/image" Target="../media/image19.jpe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28" Type="http://schemas.openxmlformats.org/officeDocument/2006/relationships/image" Target="../media/image42.png"/><Relationship Id="rId36" Type="http://schemas.openxmlformats.org/officeDocument/2006/relationships/image" Target="../media/image470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31" Type="http://schemas.openxmlformats.org/officeDocument/2006/relationships/image" Target="../media/image45.png"/><Relationship Id="rId4" Type="http://schemas.openxmlformats.org/officeDocument/2006/relationships/image" Target="../media/image18.jpe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png"/><Relationship Id="rId30" Type="http://schemas.openxmlformats.org/officeDocument/2006/relationships/image" Target="../media/image44.png"/><Relationship Id="rId35" Type="http://schemas.openxmlformats.org/officeDocument/2006/relationships/image" Target="../media/image2.png"/><Relationship Id="rId8" Type="http://schemas.openxmlformats.org/officeDocument/2006/relationships/image" Target="../media/image22.png"/><Relationship Id="rId3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3.png"/><Relationship Id="rId18" Type="http://schemas.openxmlformats.org/officeDocument/2006/relationships/image" Target="../media/image68.png"/><Relationship Id="rId26" Type="http://schemas.openxmlformats.org/officeDocument/2006/relationships/image" Target="../media/image76.png"/><Relationship Id="rId39" Type="http://schemas.openxmlformats.org/officeDocument/2006/relationships/image" Target="../media/image89.png"/><Relationship Id="rId21" Type="http://schemas.openxmlformats.org/officeDocument/2006/relationships/image" Target="../media/image71.png"/><Relationship Id="rId34" Type="http://schemas.openxmlformats.org/officeDocument/2006/relationships/image" Target="../media/image84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5" Type="http://schemas.openxmlformats.org/officeDocument/2006/relationships/image" Target="../media/image75.png"/><Relationship Id="rId33" Type="http://schemas.openxmlformats.org/officeDocument/2006/relationships/image" Target="../media/image83.png"/><Relationship Id="rId38" Type="http://schemas.openxmlformats.org/officeDocument/2006/relationships/image" Target="../media/image88.png"/><Relationship Id="rId2" Type="http://schemas.openxmlformats.org/officeDocument/2006/relationships/image" Target="../media/image52.png"/><Relationship Id="rId16" Type="http://schemas.openxmlformats.org/officeDocument/2006/relationships/image" Target="../media/image66.png"/><Relationship Id="rId20" Type="http://schemas.openxmlformats.org/officeDocument/2006/relationships/image" Target="../media/image70.png"/><Relationship Id="rId29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24" Type="http://schemas.openxmlformats.org/officeDocument/2006/relationships/image" Target="../media/image74.png"/><Relationship Id="rId32" Type="http://schemas.openxmlformats.org/officeDocument/2006/relationships/image" Target="../media/image82.png"/><Relationship Id="rId37" Type="http://schemas.openxmlformats.org/officeDocument/2006/relationships/image" Target="../media/image87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23" Type="http://schemas.openxmlformats.org/officeDocument/2006/relationships/image" Target="../media/image73.png"/><Relationship Id="rId28" Type="http://schemas.openxmlformats.org/officeDocument/2006/relationships/image" Target="../media/image78.png"/><Relationship Id="rId36" Type="http://schemas.openxmlformats.org/officeDocument/2006/relationships/image" Target="../media/image86.png"/><Relationship Id="rId10" Type="http://schemas.openxmlformats.org/officeDocument/2006/relationships/image" Target="../media/image60.png"/><Relationship Id="rId19" Type="http://schemas.openxmlformats.org/officeDocument/2006/relationships/image" Target="../media/image69.png"/><Relationship Id="rId31" Type="http://schemas.openxmlformats.org/officeDocument/2006/relationships/image" Target="../media/image81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Relationship Id="rId22" Type="http://schemas.openxmlformats.org/officeDocument/2006/relationships/image" Target="../media/image72.png"/><Relationship Id="rId27" Type="http://schemas.openxmlformats.org/officeDocument/2006/relationships/image" Target="../media/image77.png"/><Relationship Id="rId30" Type="http://schemas.openxmlformats.org/officeDocument/2006/relationships/image" Target="../media/image80.png"/><Relationship Id="rId35" Type="http://schemas.openxmlformats.org/officeDocument/2006/relationships/image" Target="../media/image85.png"/><Relationship Id="rId8" Type="http://schemas.openxmlformats.org/officeDocument/2006/relationships/image" Target="../media/image58.png"/><Relationship Id="rId3" Type="http://schemas.openxmlformats.org/officeDocument/2006/relationships/image" Target="../media/image5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2.png"/><Relationship Id="rId7" Type="http://schemas.openxmlformats.org/officeDocument/2006/relationships/image" Target="../media/image93.emf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2.png"/><Relationship Id="rId10" Type="http://schemas.openxmlformats.org/officeDocument/2006/relationships/image" Target="../media/image96.png"/><Relationship Id="rId4" Type="http://schemas.openxmlformats.org/officeDocument/2006/relationships/image" Target="../media/image91.png"/><Relationship Id="rId9" Type="http://schemas.openxmlformats.org/officeDocument/2006/relationships/image" Target="../media/image9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9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9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3.emf"/><Relationship Id="rId4" Type="http://schemas.openxmlformats.org/officeDocument/2006/relationships/image" Target="../media/image10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4.jpeg"/><Relationship Id="rId4" Type="http://schemas.openxmlformats.org/officeDocument/2006/relationships/image" Target="../media/image10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B8A0884B-83B1-49F6-4074-D4018F08EC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33"/>
          <a:stretch/>
        </p:blipFill>
        <p:spPr>
          <a:xfrm>
            <a:off x="1644869" y="75263"/>
            <a:ext cx="8417815" cy="6707474"/>
          </a:xfrm>
          <a:prstGeom prst="rect">
            <a:avLst/>
          </a:prstGeom>
          <a:effectLst>
            <a:softEdge rad="0"/>
          </a:effec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6543A1D6-2900-238D-21A3-78868548A3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" altLang="ja-JP" b="1" dirty="0"/>
              <a:t>RHIC-</a:t>
            </a:r>
            <a:r>
              <a:rPr lang="en" altLang="ja-JP" b="1" dirty="0" err="1"/>
              <a:t>sPHENIX</a:t>
            </a:r>
            <a:r>
              <a:rPr lang="ja-JP" altLang="en-US" b="1"/>
              <a:t>実験における</a:t>
            </a:r>
            <a:r>
              <a:rPr lang="en-US" altLang="ja-JP" b="1" dirty="0"/>
              <a:t>Cold-QCD</a:t>
            </a:r>
            <a:r>
              <a:rPr lang="ja-JP" altLang="en-US" b="1"/>
              <a:t>プログラム</a:t>
            </a:r>
            <a:endParaRPr kumimoji="1" lang="ja-JP" altLang="en-US" b="1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C66F12C-95C0-1517-78C8-654D8458CA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86382"/>
            <a:ext cx="9144000" cy="1655762"/>
          </a:xfrm>
        </p:spPr>
        <p:txBody>
          <a:bodyPr/>
          <a:lstStyle/>
          <a:p>
            <a:r>
              <a:rPr kumimoji="1" lang="ja-JP" altLang="en-US" b="1"/>
              <a:t>理研</a:t>
            </a:r>
            <a:endParaRPr kumimoji="1" lang="en-US" altLang="ja-JP" b="1" dirty="0"/>
          </a:p>
          <a:p>
            <a:r>
              <a:rPr lang="ja-JP" altLang="en-US" b="1"/>
              <a:t>中川　格</a:t>
            </a:r>
            <a:endParaRPr kumimoji="1" lang="ja-JP" altLang="en-US" b="1"/>
          </a:p>
        </p:txBody>
      </p:sp>
      <p:pic>
        <p:nvPicPr>
          <p:cNvPr id="4" name="object 111">
            <a:extLst>
              <a:ext uri="{FF2B5EF4-FFF2-40B4-BE49-F238E27FC236}">
                <a16:creationId xmlns:a16="http://schemas.microsoft.com/office/drawing/2014/main" id="{98E5B81C-EFD7-7C64-84CA-1F6A1CECD9F6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907" y="112730"/>
            <a:ext cx="1204722" cy="710946"/>
          </a:xfrm>
          <a:prstGeom prst="rect">
            <a:avLst/>
          </a:prstGeom>
        </p:spPr>
      </p:pic>
      <p:pic>
        <p:nvPicPr>
          <p:cNvPr id="1028" name="Picture 4" descr="Riken – Apical Scientific">
            <a:extLst>
              <a:ext uri="{FF2B5EF4-FFF2-40B4-BE49-F238E27FC236}">
                <a16:creationId xmlns:a16="http://schemas.microsoft.com/office/drawing/2014/main" id="{A1252887-AD16-3A56-4332-DACE701D3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15240" y="912461"/>
            <a:ext cx="1279415" cy="93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NL Facility Report and Acquisition">
            <a:extLst>
              <a:ext uri="{FF2B5EF4-FFF2-40B4-BE49-F238E27FC236}">
                <a16:creationId xmlns:a16="http://schemas.microsoft.com/office/drawing/2014/main" id="{998B566F-96B8-55E8-047D-1BA142AC3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84663" y="8878"/>
            <a:ext cx="2307337" cy="73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NC">
            <a:extLst>
              <a:ext uri="{FF2B5EF4-FFF2-40B4-BE49-F238E27FC236}">
                <a16:creationId xmlns:a16="http://schemas.microsoft.com/office/drawing/2014/main" id="{EAB8C264-B8B0-4404-EAE8-AAFADB2F7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01751" y="2014779"/>
            <a:ext cx="609600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02C5CAF-CEFE-DD80-CBB9-A46AC6ED1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9AC0-A27E-6341-93B8-C10FDC4A61EB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7" name="フッター プレースホルダー 6">
            <a:extLst>
              <a:ext uri="{FF2B5EF4-FFF2-40B4-BE49-F238E27FC236}">
                <a16:creationId xmlns:a16="http://schemas.microsoft.com/office/drawing/2014/main" id="{A118434F-6D90-E8B8-2E44-309347248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>
                <a:solidFill>
                  <a:schemeClr val="tx1"/>
                </a:solidFill>
              </a:rPr>
              <a:t>北大学会</a:t>
            </a:r>
          </a:p>
        </p:txBody>
      </p: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8CDA429F-C87B-C1A7-B87F-3B08ACAAA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2024/9/18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461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EA66743-B525-C738-5CAA-1A5345A405F7}"/>
              </a:ext>
            </a:extLst>
          </p:cNvPr>
          <p:cNvSpPr txBox="1"/>
          <p:nvPr/>
        </p:nvSpPr>
        <p:spPr>
          <a:xfrm>
            <a:off x="375745" y="1552979"/>
            <a:ext cx="58962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/>
              <a:t>包括的</a:t>
            </a:r>
            <a:r>
              <a:rPr lang="en-US" altLang="ja-JP" sz="2800" b="1" dirty="0"/>
              <a:t>Jet</a:t>
            </a:r>
            <a:r>
              <a:rPr lang="ja-JP" altLang="en-US" sz="2800" b="1"/>
              <a:t>測定</a:t>
            </a:r>
            <a:endParaRPr lang="en-US" altLang="ja-JP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ja-JP" altLang="en-US" sz="2800"/>
              <a:t>終状態効果を影響を受けない</a:t>
            </a:r>
            <a:r>
              <a:rPr kumimoji="1" lang="en-US" altLang="ja-JP" sz="2800" dirty="0"/>
              <a:t>TMD</a:t>
            </a:r>
            <a:r>
              <a:rPr kumimoji="1" lang="ja-JP" altLang="en-US" sz="2800"/>
              <a:t>の測定</a:t>
            </a:r>
            <a:endParaRPr kumimoji="1" lang="en-US" altLang="ja-JP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/>
              <a:t>リーディングハドロンの識別により、フレーバー毎の</a:t>
            </a:r>
            <a:r>
              <a:rPr lang="en-US" altLang="ja-JP" sz="2800" dirty="0"/>
              <a:t>TMD</a:t>
            </a:r>
            <a:r>
              <a:rPr lang="ja-JP" altLang="en-US" sz="2800"/>
              <a:t>を測定。</a:t>
            </a:r>
            <a:endParaRPr kumimoji="1" lang="en-US" altLang="ja-JP" sz="2800" dirty="0"/>
          </a:p>
          <a:p>
            <a:r>
              <a:rPr lang="en-US" altLang="ja-JP" sz="2800" b="1" dirty="0" err="1"/>
              <a:t>Dijets</a:t>
            </a:r>
            <a:endParaRPr lang="en-US" altLang="ja-JP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/>
              <a:t>理論に運動学的な強い制約をかけられる。</a:t>
            </a:r>
            <a:endParaRPr lang="en-US" altLang="ja-JP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/>
              <a:t>統計精度は限定的。</a:t>
            </a:r>
            <a:endParaRPr kumimoji="1" lang="ja-JP" altLang="en-US" sz="2800"/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51C59642-47C2-AB9D-0DDF-2FFCCCEF8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745" y="92419"/>
            <a:ext cx="10515600" cy="1325563"/>
          </a:xfrm>
        </p:spPr>
        <p:txBody>
          <a:bodyPr/>
          <a:lstStyle/>
          <a:p>
            <a:r>
              <a:rPr lang="en-US" altLang="ja-JP" dirty="0" err="1"/>
              <a:t>sPHENIX</a:t>
            </a:r>
            <a:r>
              <a:rPr lang="ja-JP" altLang="en-US"/>
              <a:t>のジェットによる非対称性測定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76E5C38-57D9-7211-DAB0-D444BB2BF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2024/9/18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9E16B9D-05E8-98FB-2D1F-8F8AFD7C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北大学会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6FBCD3B-0513-81BA-3768-696A664B1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9AC0-A27E-6341-93B8-C10FDC4A61EB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AC6A7824-53A1-18EF-8507-87944470A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5614" y="1961486"/>
            <a:ext cx="5326630" cy="35841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F409CDA5-0A31-B768-BADA-FE86AA222425}"/>
                  </a:ext>
                </a:extLst>
              </p:cNvPr>
              <p:cNvSpPr txBox="1"/>
              <p:nvPr/>
            </p:nvSpPr>
            <p:spPr>
              <a:xfrm>
                <a:off x="2768003" y="1552979"/>
                <a:ext cx="2706510" cy="4533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↑</m:t>
                          </m:r>
                        </m:sup>
                      </m:sSup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𝑗𝑒𝑡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kumimoji="1" lang="ja-JP" altLang="en-US" sz="280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F409CDA5-0A31-B768-BADA-FE86AA2224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003" y="1552979"/>
                <a:ext cx="2706510" cy="453394"/>
              </a:xfrm>
              <a:prstGeom prst="rect">
                <a:avLst/>
              </a:prstGeom>
              <a:blipFill>
                <a:blip r:embed="rId3"/>
                <a:stretch>
                  <a:fillRect l="-1860" t="-5556" r="-1395" b="-305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EB2BE579-C406-0943-0D11-721718A02DE4}"/>
                  </a:ext>
                </a:extLst>
              </p:cNvPr>
              <p:cNvSpPr txBox="1"/>
              <p:nvPr/>
            </p:nvSpPr>
            <p:spPr>
              <a:xfrm>
                <a:off x="1764303" y="4141733"/>
                <a:ext cx="3732432" cy="4533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↑</m:t>
                          </m:r>
                        </m:sup>
                      </m:sSup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𝑗𝑒𝑡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𝑗𝑒𝑡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kumimoji="1" lang="ja-JP" altLang="en-US" sz="280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EB2BE579-C406-0943-0D11-721718A02D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303" y="4141733"/>
                <a:ext cx="3732432" cy="453394"/>
              </a:xfrm>
              <a:prstGeom prst="rect">
                <a:avLst/>
              </a:prstGeom>
              <a:blipFill>
                <a:blip r:embed="rId4"/>
                <a:stretch>
                  <a:fillRect t="-2703" b="-297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5673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0089F1B-F8B9-DD6A-E839-129127936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7ADC5-2FDC-5541-ACD2-C5C36DD708E1}" type="slidenum">
              <a:rPr lang="en-US" smtClean="0"/>
              <a:t>11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C47401C-921C-8E96-3C22-8494F4F942FB}"/>
              </a:ext>
            </a:extLst>
          </p:cNvPr>
          <p:cNvGrpSpPr/>
          <p:nvPr/>
        </p:nvGrpSpPr>
        <p:grpSpPr>
          <a:xfrm>
            <a:off x="1007640" y="3232053"/>
            <a:ext cx="9164073" cy="3313340"/>
            <a:chOff x="525708" y="2449026"/>
            <a:chExt cx="11140583" cy="402796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8278C1D-6033-4BA6-91C1-1A4C1AD2A10B}"/>
                </a:ext>
              </a:extLst>
            </p:cNvPr>
            <p:cNvGrpSpPr/>
            <p:nvPr/>
          </p:nvGrpSpPr>
          <p:grpSpPr>
            <a:xfrm>
              <a:off x="525708" y="2573079"/>
              <a:ext cx="11140583" cy="3903910"/>
              <a:chOff x="525708" y="2573079"/>
              <a:chExt cx="11140583" cy="3903910"/>
            </a:xfrm>
          </p:grpSpPr>
          <p:pic>
            <p:nvPicPr>
              <p:cNvPr id="8" name="Picture 7" descr="A diagram of a graph&#10;&#10;Description automatically generated with medium confidence">
                <a:extLst>
                  <a:ext uri="{FF2B5EF4-FFF2-40B4-BE49-F238E27FC236}">
                    <a16:creationId xmlns:a16="http://schemas.microsoft.com/office/drawing/2014/main" id="{36F9A892-6071-0953-5B79-BA6113A09E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5708" y="2682089"/>
                <a:ext cx="11140583" cy="3794900"/>
              </a:xfrm>
              <a:prstGeom prst="rect">
                <a:avLst/>
              </a:prstGeom>
            </p:spPr>
          </p:pic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4C734BF-DDA3-A48E-96DD-7BE9F9C5E0D1}"/>
                  </a:ext>
                </a:extLst>
              </p:cNvPr>
              <p:cNvSpPr/>
              <p:nvPr/>
            </p:nvSpPr>
            <p:spPr>
              <a:xfrm>
                <a:off x="5061098" y="2573079"/>
                <a:ext cx="520995" cy="2658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75611D3-FDEB-0814-3499-5C11E3EE67E1}"/>
                </a:ext>
              </a:extLst>
            </p:cNvPr>
            <p:cNvSpPr/>
            <p:nvPr/>
          </p:nvSpPr>
          <p:spPr>
            <a:xfrm>
              <a:off x="6340567" y="2449026"/>
              <a:ext cx="520995" cy="2658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A diagram of a molecule&#10;&#10;Description automatically generated">
            <a:extLst>
              <a:ext uri="{FF2B5EF4-FFF2-40B4-BE49-F238E27FC236}">
                <a16:creationId xmlns:a16="http://schemas.microsoft.com/office/drawing/2014/main" id="{8FADC6BE-0CD2-8A5A-7F7A-A4CBBDB794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497" y="1340853"/>
            <a:ext cx="2623478" cy="2407850"/>
          </a:xfrm>
          <a:prstGeom prst="rect">
            <a:avLst/>
          </a:prstGeom>
        </p:spPr>
      </p:pic>
      <p:sp>
        <p:nvSpPr>
          <p:cNvPr id="10" name="左矢印 9">
            <a:extLst>
              <a:ext uri="{FF2B5EF4-FFF2-40B4-BE49-F238E27FC236}">
                <a16:creationId xmlns:a16="http://schemas.microsoft.com/office/drawing/2014/main" id="{6DB707D9-AEB9-B948-5979-A85C6E860AE1}"/>
              </a:ext>
            </a:extLst>
          </p:cNvPr>
          <p:cNvSpPr/>
          <p:nvPr/>
        </p:nvSpPr>
        <p:spPr>
          <a:xfrm>
            <a:off x="5022321" y="4913888"/>
            <a:ext cx="289248" cy="478301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7A6D3D5-09D4-D10A-BB95-DE2A565EEBD2}"/>
              </a:ext>
            </a:extLst>
          </p:cNvPr>
          <p:cNvSpPr txBox="1"/>
          <p:nvPr/>
        </p:nvSpPr>
        <p:spPr>
          <a:xfrm>
            <a:off x="3114389" y="961088"/>
            <a:ext cx="4909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TMD: Transverse Momentum Dependence</a:t>
            </a:r>
          </a:p>
          <a:p>
            <a:pPr algn="ctr"/>
            <a:r>
              <a:rPr kumimoji="1" lang="en-US" altLang="ja-JP" dirty="0"/>
              <a:t>    </a:t>
            </a:r>
            <a:r>
              <a:rPr lang="ja-JP" altLang="en-US"/>
              <a:t>グルーオンの軌道運動に感度をもつ</a:t>
            </a:r>
            <a:endParaRPr kumimoji="1" lang="ja-JP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65588D-48E0-9BEC-4213-274DF81A6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8034"/>
            <a:ext cx="9164072" cy="722008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直接光子によるグルーオンTMDの測定</a:t>
            </a:r>
            <a:endParaRPr lang="en-US" b="1" dirty="0">
              <a:latin typeface="Symbol" pitchFamily="2" charset="2"/>
            </a:endParaRPr>
          </a:p>
        </p:txBody>
      </p:sp>
      <p:sp>
        <p:nvSpPr>
          <p:cNvPr id="16" name="日付プレースホルダー 15">
            <a:extLst>
              <a:ext uri="{FF2B5EF4-FFF2-40B4-BE49-F238E27FC236}">
                <a16:creationId xmlns:a16="http://schemas.microsoft.com/office/drawing/2014/main" id="{318C08E4-A0A8-4754-7975-AE8659CC2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2024/9/18</a:t>
            </a:r>
            <a:endParaRPr kumimoji="1" lang="ja-JP" altLang="en-US"/>
          </a:p>
        </p:txBody>
      </p:sp>
      <p:sp>
        <p:nvSpPr>
          <p:cNvPr id="17" name="フッター プレースホルダー 16">
            <a:extLst>
              <a:ext uri="{FF2B5EF4-FFF2-40B4-BE49-F238E27FC236}">
                <a16:creationId xmlns:a16="http://schemas.microsoft.com/office/drawing/2014/main" id="{0C0A1833-B310-0765-1D54-DFD1B0EAA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北大学会</a:t>
            </a:r>
          </a:p>
        </p:txBody>
      </p:sp>
      <p:pic>
        <p:nvPicPr>
          <p:cNvPr id="15" name="図 14" descr="図形&#10;&#10;低い精度で自動的に生成された説明">
            <a:extLst>
              <a:ext uri="{FF2B5EF4-FFF2-40B4-BE49-F238E27FC236}">
                <a16:creationId xmlns:a16="http://schemas.microsoft.com/office/drawing/2014/main" id="{182E0264-2E9E-EA9C-B04E-68116BB815B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8894" y="-153946"/>
            <a:ext cx="3732235" cy="3582946"/>
          </a:xfrm>
          <a:prstGeom prst="rect">
            <a:avLst/>
          </a:prstGeom>
        </p:spPr>
      </p:pic>
      <p:pic>
        <p:nvPicPr>
          <p:cNvPr id="18" name="図 17" descr="ロゴ&#10;&#10;自動的に生成された説明">
            <a:extLst>
              <a:ext uri="{FF2B5EF4-FFF2-40B4-BE49-F238E27FC236}">
                <a16:creationId xmlns:a16="http://schemas.microsoft.com/office/drawing/2014/main" id="{5534E128-49A6-2FFC-901D-EE3FD049722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2302" y="954286"/>
            <a:ext cx="2495331" cy="1990323"/>
          </a:xfrm>
          <a:prstGeom prst="rect">
            <a:avLst/>
          </a:prstGeom>
        </p:spPr>
      </p:pic>
      <p:pic>
        <p:nvPicPr>
          <p:cNvPr id="20" name="図 19" descr="図形&#10;&#10;低い精度で自動的に生成された説明">
            <a:extLst>
              <a:ext uri="{FF2B5EF4-FFF2-40B4-BE49-F238E27FC236}">
                <a16:creationId xmlns:a16="http://schemas.microsoft.com/office/drawing/2014/main" id="{C5549C79-0DE2-9A52-2DD9-CEF2F663E3F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5539" y="1872430"/>
            <a:ext cx="296341" cy="311158"/>
          </a:xfrm>
          <a:prstGeom prst="rect">
            <a:avLst/>
          </a:prstGeom>
        </p:spPr>
      </p:pic>
      <p:pic>
        <p:nvPicPr>
          <p:cNvPr id="21" name="図 20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51ECA407-F66B-7E38-0D7D-CE793730600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9742" y="2663562"/>
            <a:ext cx="261182" cy="304712"/>
          </a:xfrm>
          <a:prstGeom prst="rect">
            <a:avLst/>
          </a:prstGeom>
        </p:spPr>
      </p:pic>
      <p:pic>
        <p:nvPicPr>
          <p:cNvPr id="23" name="図 22" descr="図形&#10;&#10;中程度の精度で自動的に生成された説明">
            <a:extLst>
              <a:ext uri="{FF2B5EF4-FFF2-40B4-BE49-F238E27FC236}">
                <a16:creationId xmlns:a16="http://schemas.microsoft.com/office/drawing/2014/main" id="{15773275-731B-95DA-5739-D1FE882FE74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5861" y="2054116"/>
            <a:ext cx="279914" cy="326566"/>
          </a:xfrm>
          <a:prstGeom prst="rect">
            <a:avLst/>
          </a:prstGeom>
        </p:spPr>
      </p:pic>
      <p:pic>
        <p:nvPicPr>
          <p:cNvPr id="24" name="図 23" descr="図形&#10;&#10;低い精度で自動的に生成された説明">
            <a:extLst>
              <a:ext uri="{FF2B5EF4-FFF2-40B4-BE49-F238E27FC236}">
                <a16:creationId xmlns:a16="http://schemas.microsoft.com/office/drawing/2014/main" id="{0FBC3549-8A10-442B-AFFE-8F4D56581EC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3694" y="1555764"/>
            <a:ext cx="253553" cy="3010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AFAF99C9-6B7C-CFE4-A6F5-B5B456BE608F}"/>
                  </a:ext>
                </a:extLst>
              </p:cNvPr>
              <p:cNvSpPr txBox="1"/>
              <p:nvPr/>
            </p:nvSpPr>
            <p:spPr>
              <a:xfrm>
                <a:off x="4190031" y="2330181"/>
                <a:ext cx="2799292" cy="518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↑</m:t>
                          </m:r>
                        </m:sup>
                      </m:sSup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kumimoji="1" lang="ja-JP" altLang="en-US" sz="320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AFAF99C9-6B7C-CFE4-A6F5-B5B456BE6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031" y="2330181"/>
                <a:ext cx="2799292" cy="518283"/>
              </a:xfrm>
              <a:prstGeom prst="rect">
                <a:avLst/>
              </a:prstGeom>
              <a:blipFill>
                <a:blip r:embed="rId11"/>
                <a:stretch>
                  <a:fillRect l="-2252" t="-2381" r="-1802" b="-214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9584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,600+ Saying Yes Stock Illustrations, Royalty-Free Vector ...">
            <a:extLst>
              <a:ext uri="{FF2B5EF4-FFF2-40B4-BE49-F238E27FC236}">
                <a16:creationId xmlns:a16="http://schemas.microsoft.com/office/drawing/2014/main" id="{9A811EE5-BD6B-CD7F-2B0F-6E112CEA1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263647">
            <a:off x="10439401" y="1059694"/>
            <a:ext cx="1828800" cy="129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32D1B54A-F2B1-2ED2-67F3-3EE43AA17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483" y="112730"/>
            <a:ext cx="10515600" cy="1325563"/>
          </a:xfrm>
        </p:spPr>
        <p:txBody>
          <a:bodyPr/>
          <a:lstStyle/>
          <a:p>
            <a:r>
              <a:rPr kumimoji="1" lang="ja-JP" altLang="en-US"/>
              <a:t>重いフレーバー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F1B2975-33EE-8650-81A5-DA3245F0A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2024/9/18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45B364A-E8BF-3FE3-7119-C2D3F3A13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北大学会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DA34FCD-D31B-1EF8-0614-413C44EA6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9AC0-A27E-6341-93B8-C10FDC4A61EB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FDB4057-4509-9F50-B7F9-4A010F45414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83" t="415" b="904"/>
          <a:stretch/>
        </p:blipFill>
        <p:spPr>
          <a:xfrm>
            <a:off x="262847" y="2215891"/>
            <a:ext cx="6102849" cy="4140459"/>
          </a:xfrm>
          <a:prstGeom prst="rect">
            <a:avLst/>
          </a:prstGeom>
        </p:spPr>
      </p:pic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EE5C2EEB-820A-A739-A180-970F9CB72BCD}"/>
              </a:ext>
            </a:extLst>
          </p:cNvPr>
          <p:cNvGrpSpPr/>
          <p:nvPr/>
        </p:nvGrpSpPr>
        <p:grpSpPr>
          <a:xfrm>
            <a:off x="6485752" y="2321059"/>
            <a:ext cx="5545286" cy="3936041"/>
            <a:chOff x="1656898" y="3872319"/>
            <a:chExt cx="4063146" cy="2898078"/>
          </a:xfrm>
        </p:grpSpPr>
        <p:pic>
          <p:nvPicPr>
            <p:cNvPr id="9" name="object 3">
              <a:extLst>
                <a:ext uri="{FF2B5EF4-FFF2-40B4-BE49-F238E27FC236}">
                  <a16:creationId xmlns:a16="http://schemas.microsoft.com/office/drawing/2014/main" id="{43B26999-DF4B-C875-DD86-4DB3F68975C2}"/>
                </a:ext>
              </a:extLst>
            </p:cNvPr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22600" y="3872319"/>
              <a:ext cx="3897444" cy="2898078"/>
            </a:xfrm>
            <a:prstGeom prst="rect">
              <a:avLst/>
            </a:prstGeom>
          </p:spPr>
        </p:pic>
        <p:pic>
          <p:nvPicPr>
            <p:cNvPr id="10" name="object 11">
              <a:extLst>
                <a:ext uri="{FF2B5EF4-FFF2-40B4-BE49-F238E27FC236}">
                  <a16:creationId xmlns:a16="http://schemas.microsoft.com/office/drawing/2014/main" id="{BE94D5E2-52B2-17D0-748D-FE642090D7F4}"/>
                </a:ext>
              </a:extLst>
            </p:cNvPr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56898" y="4060991"/>
              <a:ext cx="228998" cy="231927"/>
            </a:xfrm>
            <a:prstGeom prst="rect">
              <a:avLst/>
            </a:prstGeom>
          </p:spPr>
        </p:pic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A6E3171-5894-E08B-979A-C47DC827AAE8}"/>
              </a:ext>
            </a:extLst>
          </p:cNvPr>
          <p:cNvSpPr txBox="1"/>
          <p:nvPr/>
        </p:nvSpPr>
        <p:spPr>
          <a:xfrm>
            <a:off x="514601" y="1354930"/>
            <a:ext cx="59939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Sensitive to gluon </a:t>
            </a:r>
            <a:r>
              <a:rPr kumimoji="1" lang="en-US" altLang="ja-JP" dirty="0" err="1"/>
              <a:t>Sivers</a:t>
            </a:r>
            <a:r>
              <a:rPr kumimoji="1" lang="en-US" altLang="ja-JP" dirty="0"/>
              <a:t> TMD function via</a:t>
            </a:r>
          </a:p>
          <a:p>
            <a:r>
              <a:rPr kumimoji="1" lang="en-US" altLang="ja-JP" dirty="0"/>
              <a:t>3-gluon correlation function of Single Spin Asymmetry.</a:t>
            </a:r>
          </a:p>
          <a:p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1028A87-9765-0501-6DCE-466124A7B650}"/>
              </a:ext>
            </a:extLst>
          </p:cNvPr>
          <p:cNvSpPr txBox="1"/>
          <p:nvPr/>
        </p:nvSpPr>
        <p:spPr>
          <a:xfrm>
            <a:off x="7275280" y="404367"/>
            <a:ext cx="3735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RHIC</a:t>
            </a:r>
            <a:r>
              <a:rPr lang="ja-JP" altLang="en-US"/>
              <a:t>のエネルギーでは統計が課題</a:t>
            </a:r>
            <a:endParaRPr lang="en-US" altLang="ja-JP" dirty="0"/>
          </a:p>
        </p:txBody>
      </p:sp>
      <p:sp>
        <p:nvSpPr>
          <p:cNvPr id="13" name="下矢印 12">
            <a:extLst>
              <a:ext uri="{FF2B5EF4-FFF2-40B4-BE49-F238E27FC236}">
                <a16:creationId xmlns:a16="http://schemas.microsoft.com/office/drawing/2014/main" id="{8C2DC67E-E02C-EC5C-6422-8398998AFE72}"/>
              </a:ext>
            </a:extLst>
          </p:cNvPr>
          <p:cNvSpPr/>
          <p:nvPr/>
        </p:nvSpPr>
        <p:spPr>
          <a:xfrm>
            <a:off x="9035489" y="861550"/>
            <a:ext cx="214901" cy="29795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13182F4-18E3-2631-90BD-186F62E48F2B}"/>
              </a:ext>
            </a:extLst>
          </p:cNvPr>
          <p:cNvSpPr txBox="1"/>
          <p:nvPr/>
        </p:nvSpPr>
        <p:spPr>
          <a:xfrm>
            <a:off x="7029944" y="1301938"/>
            <a:ext cx="4011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/>
              <a:t>トラッカーのストリーム読み出しで高統計が期待される</a:t>
            </a:r>
            <a:endParaRPr kumimoji="1" lang="ja-JP" altLang="en-US"/>
          </a:p>
        </p:txBody>
      </p:sp>
      <p:pic>
        <p:nvPicPr>
          <p:cNvPr id="15" name="object 111">
            <a:extLst>
              <a:ext uri="{FF2B5EF4-FFF2-40B4-BE49-F238E27FC236}">
                <a16:creationId xmlns:a16="http://schemas.microsoft.com/office/drawing/2014/main" id="{4F4944D6-7640-28FD-F340-CF51732FC249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907" y="112730"/>
            <a:ext cx="1204722" cy="710946"/>
          </a:xfrm>
          <a:prstGeom prst="rect">
            <a:avLst/>
          </a:prstGeom>
        </p:spPr>
      </p:pic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2C10B5BA-9919-231D-4C17-71323F833D38}"/>
              </a:ext>
            </a:extLst>
          </p:cNvPr>
          <p:cNvCxnSpPr/>
          <p:nvPr/>
        </p:nvCxnSpPr>
        <p:spPr>
          <a:xfrm>
            <a:off x="1106905" y="4006516"/>
            <a:ext cx="5149516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C5969435-9C43-0E41-52E8-DA6377D559DD}"/>
              </a:ext>
            </a:extLst>
          </p:cNvPr>
          <p:cNvCxnSpPr/>
          <p:nvPr/>
        </p:nvCxnSpPr>
        <p:spPr>
          <a:xfrm>
            <a:off x="1106905" y="4447674"/>
            <a:ext cx="5149516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E16DA465-6787-EC4B-CBEF-3B949DFD9E66}"/>
              </a:ext>
            </a:extLst>
          </p:cNvPr>
          <p:cNvCxnSpPr>
            <a:cxnSpLocks/>
          </p:cNvCxnSpPr>
          <p:nvPr/>
        </p:nvCxnSpPr>
        <p:spPr>
          <a:xfrm>
            <a:off x="6276474" y="4447674"/>
            <a:ext cx="933280" cy="353299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A472531A-CD9C-0DFE-7401-E9A9F1A592B2}"/>
              </a:ext>
            </a:extLst>
          </p:cNvPr>
          <p:cNvCxnSpPr>
            <a:cxnSpLocks/>
          </p:cNvCxnSpPr>
          <p:nvPr/>
        </p:nvCxnSpPr>
        <p:spPr>
          <a:xfrm flipV="1">
            <a:off x="6276474" y="3724719"/>
            <a:ext cx="998806" cy="304116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355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A73FF5-975E-6F68-E767-650C36A6A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kumimoji="1" lang="en-US" altLang="ja-JP" dirty="0"/>
              <a:t>Run24</a:t>
            </a:r>
            <a:r>
              <a:rPr kumimoji="1" lang="ja-JP" altLang="en-US"/>
              <a:t>偏極陽子＋陽子データ取得状況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1BED4D9-ACD6-5850-DE3C-BA3D7FE88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2024/9/18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AF7B440-4E30-B248-B5CC-4F36F240A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北大学会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69CDE06-7355-1858-424A-8744777D5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9AC0-A27E-6341-93B8-C10FDC4A61EB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912415-EE75-805B-5C0A-5ED8FB6589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98" y="1402213"/>
            <a:ext cx="6747203" cy="375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左矢印 2">
            <a:extLst>
              <a:ext uri="{FF2B5EF4-FFF2-40B4-BE49-F238E27FC236}">
                <a16:creationId xmlns:a16="http://schemas.microsoft.com/office/drawing/2014/main" id="{F5D57DE5-9699-0164-EB71-B27008C1444F}"/>
              </a:ext>
            </a:extLst>
          </p:cNvPr>
          <p:cNvSpPr/>
          <p:nvPr/>
        </p:nvSpPr>
        <p:spPr>
          <a:xfrm>
            <a:off x="6596186" y="3278779"/>
            <a:ext cx="469739" cy="346711"/>
          </a:xfrm>
          <a:prstGeom prst="lef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0D726A6-6AAD-D2F5-584E-D9DA954BE130}"/>
              </a:ext>
            </a:extLst>
          </p:cNvPr>
          <p:cNvSpPr txBox="1"/>
          <p:nvPr/>
        </p:nvSpPr>
        <p:spPr>
          <a:xfrm rot="5400000">
            <a:off x="6800788" y="3280733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/>
              <a:t>目標値</a:t>
            </a:r>
            <a:endParaRPr kumimoji="1" lang="ja-JP" altLang="en-US"/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801E42B8-BE75-642F-1736-51B5E9531122}"/>
              </a:ext>
            </a:extLst>
          </p:cNvPr>
          <p:cNvCxnSpPr/>
          <p:nvPr/>
        </p:nvCxnSpPr>
        <p:spPr>
          <a:xfrm>
            <a:off x="815596" y="5407053"/>
            <a:ext cx="2928395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E57926F-9845-8F7E-C39C-7796640D92D9}"/>
              </a:ext>
            </a:extLst>
          </p:cNvPr>
          <p:cNvSpPr txBox="1"/>
          <p:nvPr/>
        </p:nvSpPr>
        <p:spPr>
          <a:xfrm>
            <a:off x="946736" y="5469709"/>
            <a:ext cx="26661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/>
              <a:t>カロリメータ群による</a:t>
            </a:r>
            <a:endParaRPr lang="en-US" altLang="ja-JP" dirty="0"/>
          </a:p>
          <a:p>
            <a:pPr algn="ctr"/>
            <a:r>
              <a:rPr lang="ja-JP" altLang="en-US"/>
              <a:t>ジェット測定期</a:t>
            </a:r>
            <a:endParaRPr lang="en-US" altLang="ja-JP" dirty="0"/>
          </a:p>
          <a:p>
            <a:pPr algn="ctr"/>
            <a:r>
              <a:rPr kumimoji="1" lang="en-US" altLang="ja-JP" dirty="0"/>
              <a:t>(TPC</a:t>
            </a:r>
            <a:r>
              <a:rPr kumimoji="1" lang="ja-JP" altLang="en-US"/>
              <a:t>コミッショニング</a:t>
            </a:r>
            <a:r>
              <a:rPr kumimoji="1" lang="en-US" altLang="ja-JP" dirty="0"/>
              <a:t>)</a:t>
            </a:r>
            <a:endParaRPr kumimoji="1" lang="ja-JP" altLang="en-US"/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075B002D-BCC5-D02F-7F81-C6611E30381F}"/>
              </a:ext>
            </a:extLst>
          </p:cNvPr>
          <p:cNvCxnSpPr>
            <a:cxnSpLocks/>
          </p:cNvCxnSpPr>
          <p:nvPr/>
        </p:nvCxnSpPr>
        <p:spPr>
          <a:xfrm>
            <a:off x="3830383" y="5407053"/>
            <a:ext cx="2436889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FF93071-659D-95E3-4B9C-BBEBFF71FE05}"/>
              </a:ext>
            </a:extLst>
          </p:cNvPr>
          <p:cNvSpPr txBox="1"/>
          <p:nvPr/>
        </p:nvSpPr>
        <p:spPr>
          <a:xfrm>
            <a:off x="4267203" y="5469709"/>
            <a:ext cx="1563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TPC</a:t>
            </a:r>
            <a:r>
              <a:rPr kumimoji="1" lang="ja-JP" altLang="en-US"/>
              <a:t>を含めた</a:t>
            </a:r>
            <a:endParaRPr kumimoji="1" lang="en-US" altLang="ja-JP" dirty="0"/>
          </a:p>
          <a:p>
            <a:pPr algn="ctr"/>
            <a:r>
              <a:rPr lang="ja-JP" altLang="en-US"/>
              <a:t>フル測定期</a:t>
            </a:r>
            <a:endParaRPr kumimoji="1" lang="ja-JP" altLang="en-US"/>
          </a:p>
        </p:txBody>
      </p:sp>
      <p:graphicFrame>
        <p:nvGraphicFramePr>
          <p:cNvPr id="15" name="表 14">
            <a:extLst>
              <a:ext uri="{FF2B5EF4-FFF2-40B4-BE49-F238E27FC236}">
                <a16:creationId xmlns:a16="http://schemas.microsoft.com/office/drawing/2014/main" id="{36C89CC1-05CA-19EB-0A9B-7971F09821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1516"/>
              </p:ext>
            </p:extLst>
          </p:nvPr>
        </p:nvGraphicFramePr>
        <p:xfrm>
          <a:off x="7435256" y="1193599"/>
          <a:ext cx="4756743" cy="4524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617">
                  <a:extLst>
                    <a:ext uri="{9D8B030D-6E8A-4147-A177-3AD203B41FA5}">
                      <a16:colId xmlns:a16="http://schemas.microsoft.com/office/drawing/2014/main" val="753573745"/>
                    </a:ext>
                  </a:extLst>
                </a:gridCol>
                <a:gridCol w="1639229">
                  <a:extLst>
                    <a:ext uri="{9D8B030D-6E8A-4147-A177-3AD203B41FA5}">
                      <a16:colId xmlns:a16="http://schemas.microsoft.com/office/drawing/2014/main" val="3751824388"/>
                    </a:ext>
                  </a:extLst>
                </a:gridCol>
                <a:gridCol w="1196897">
                  <a:extLst>
                    <a:ext uri="{9D8B030D-6E8A-4147-A177-3AD203B41FA5}">
                      <a16:colId xmlns:a16="http://schemas.microsoft.com/office/drawing/2014/main" val="3065107888"/>
                    </a:ext>
                  </a:extLst>
                </a:gridCol>
              </a:tblGrid>
              <a:tr h="113107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データ取得</a:t>
                      </a:r>
                      <a:endParaRPr kumimoji="1" lang="en-US" altLang="ja-JP" dirty="0"/>
                    </a:p>
                    <a:p>
                      <a:pPr algn="ctr"/>
                      <a:r>
                        <a:rPr kumimoji="1" lang="ja-JP" altLang="en-US"/>
                        <a:t>検出器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物理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対目標値比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9039884"/>
                  </a:ext>
                </a:extLst>
              </a:tr>
              <a:tr h="113107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カロリメータ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ジェット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２倍以上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617472"/>
                  </a:ext>
                </a:extLst>
              </a:tr>
              <a:tr h="113107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TPC</a:t>
                      </a:r>
                      <a:r>
                        <a:rPr kumimoji="1" lang="ja-JP" altLang="en-US"/>
                        <a:t>を含まないトラッカー＋カロリメータ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D-</a:t>
                      </a:r>
                      <a:r>
                        <a:rPr kumimoji="1" lang="ja-JP" altLang="en-US"/>
                        <a:t>メソン、</a:t>
                      </a:r>
                      <a:endParaRPr kumimoji="1" lang="en-US" altLang="ja-JP" dirty="0"/>
                    </a:p>
                    <a:p>
                      <a:pPr algn="ctr"/>
                      <a:r>
                        <a:rPr kumimoji="1" lang="ja-JP" altLang="en-US"/>
                        <a:t>ジェット構造</a:t>
                      </a:r>
                      <a:endParaRPr kumimoji="1" lang="en-US" altLang="ja-JP" dirty="0"/>
                    </a:p>
                    <a:p>
                      <a:pPr algn="ctr"/>
                      <a:r>
                        <a:rPr kumimoji="1" lang="en-US" altLang="ja-JP" dirty="0"/>
                        <a:t>?</a:t>
                      </a:r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〜1/2</a:t>
                      </a:r>
                      <a:endParaRPr kumimoji="1" lang="ja-JP" alt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8656081"/>
                  </a:ext>
                </a:extLst>
              </a:tr>
              <a:tr h="113107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TPC</a:t>
                      </a:r>
                      <a:r>
                        <a:rPr kumimoji="1" lang="ja-JP" altLang="en-US"/>
                        <a:t>を含むトラッカー＋カロリメータ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b/c-flavor</a:t>
                      </a:r>
                      <a:r>
                        <a:rPr kumimoji="1" lang="ja-JP" altLang="en-US"/>
                        <a:t>分離</a:t>
                      </a:r>
                      <a:r>
                        <a:rPr kumimoji="1" lang="en-US" altLang="ja-JP" dirty="0"/>
                        <a:t>, </a:t>
                      </a:r>
                      <a:r>
                        <a:rPr kumimoji="1" lang="en-US" altLang="ja-JP" dirty="0">
                          <a:latin typeface="Symbol" pitchFamily="2" charset="2"/>
                        </a:rPr>
                        <a:t>U</a:t>
                      </a:r>
                      <a:r>
                        <a:rPr kumimoji="1" lang="en-US" altLang="ja-JP" dirty="0"/>
                        <a:t>, </a:t>
                      </a:r>
                      <a:r>
                        <a:rPr kumimoji="1" lang="ja-JP" altLang="en-US"/>
                        <a:t>ジェット構造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〜1/4</a:t>
                      </a:r>
                      <a:endParaRPr kumimoji="1" lang="ja-JP" alt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78230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1532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72EFC2-646A-927A-6EC8-E99EF9C66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941" y="94374"/>
            <a:ext cx="11422117" cy="1325563"/>
          </a:xfrm>
        </p:spPr>
        <p:txBody>
          <a:bodyPr/>
          <a:lstStyle/>
          <a:p>
            <a:r>
              <a:rPr kumimoji="1" lang="ja-JP" altLang="en-US"/>
              <a:t>カロリメータのコミッショニング状況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DF43EA1-0460-4C80-4AE2-DCF2F9617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2024/9/18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97311D0-841C-D9BC-0016-80EA54243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北大学会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7B14AB8-D7BF-7AB2-CCE2-0FB07A901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9AC0-A27E-6341-93B8-C10FDC4A61EB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B5742C7-574D-6949-81A6-C842CB8D2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717" y="1188213"/>
            <a:ext cx="3641683" cy="516813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24FA548-C10E-47B9-8631-005229037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427901" y="1134429"/>
            <a:ext cx="3473831" cy="3581400"/>
          </a:xfrm>
          <a:prstGeom prst="rect">
            <a:avLst/>
          </a:prstGeom>
        </p:spPr>
      </p:pic>
      <p:sp>
        <p:nvSpPr>
          <p:cNvPr id="11" name="object 4">
            <a:extLst>
              <a:ext uri="{FF2B5EF4-FFF2-40B4-BE49-F238E27FC236}">
                <a16:creationId xmlns:a16="http://schemas.microsoft.com/office/drawing/2014/main" id="{F6A8F290-6A77-0363-8E09-50D82C924513}"/>
              </a:ext>
            </a:extLst>
          </p:cNvPr>
          <p:cNvSpPr txBox="1"/>
          <p:nvPr/>
        </p:nvSpPr>
        <p:spPr>
          <a:xfrm>
            <a:off x="165163" y="4505022"/>
            <a:ext cx="4664187" cy="1953740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320675" indent="-285750">
              <a:spcBef>
                <a:spcPts val="1080"/>
              </a:spcBef>
              <a:buSzPct val="94444"/>
              <a:buFont typeface="Arial" panose="020B0604020202020204" pitchFamily="34" charset="0"/>
              <a:buChar char="•"/>
              <a:tabLst>
                <a:tab pos="217170" algn="l"/>
              </a:tabLst>
            </a:pPr>
            <a:r>
              <a:rPr dirty="0" err="1">
                <a:latin typeface="+mn-ea"/>
                <a:cs typeface="Arial"/>
              </a:rPr>
              <a:t>sPHENIX</a:t>
            </a:r>
            <a:r>
              <a:rPr spc="-5" dirty="0">
                <a:latin typeface="+mn-ea"/>
                <a:cs typeface="Arial"/>
              </a:rPr>
              <a:t> </a:t>
            </a:r>
            <a:r>
              <a:rPr dirty="0">
                <a:latin typeface="+mn-ea"/>
                <a:cs typeface="Arial"/>
              </a:rPr>
              <a:t>will</a:t>
            </a:r>
            <a:r>
              <a:rPr spc="5" dirty="0">
                <a:latin typeface="+mn-ea"/>
                <a:cs typeface="Arial"/>
              </a:rPr>
              <a:t> </a:t>
            </a:r>
            <a:r>
              <a:rPr dirty="0">
                <a:latin typeface="+mn-ea"/>
                <a:cs typeface="Arial"/>
              </a:rPr>
              <a:t>have</a:t>
            </a:r>
            <a:r>
              <a:rPr spc="-20" dirty="0">
                <a:latin typeface="+mn-ea"/>
                <a:cs typeface="Arial"/>
              </a:rPr>
              <a:t> </a:t>
            </a:r>
            <a:r>
              <a:rPr dirty="0">
                <a:latin typeface="+mn-ea"/>
                <a:cs typeface="Arial"/>
              </a:rPr>
              <a:t>kinematic</a:t>
            </a:r>
            <a:r>
              <a:rPr spc="-75" dirty="0">
                <a:latin typeface="+mn-ea"/>
                <a:cs typeface="Arial"/>
              </a:rPr>
              <a:t> </a:t>
            </a:r>
            <a:r>
              <a:rPr dirty="0">
                <a:latin typeface="+mn-ea"/>
                <a:cs typeface="Arial"/>
              </a:rPr>
              <a:t>reach</a:t>
            </a:r>
            <a:r>
              <a:rPr spc="-15" dirty="0">
                <a:latin typeface="+mn-ea"/>
                <a:cs typeface="Arial"/>
              </a:rPr>
              <a:t> </a:t>
            </a:r>
            <a:r>
              <a:rPr dirty="0">
                <a:latin typeface="+mn-ea"/>
                <a:cs typeface="Arial"/>
              </a:rPr>
              <a:t>out</a:t>
            </a:r>
            <a:r>
              <a:rPr spc="-25" dirty="0">
                <a:latin typeface="+mn-ea"/>
                <a:cs typeface="Arial"/>
              </a:rPr>
              <a:t> </a:t>
            </a:r>
            <a:r>
              <a:rPr dirty="0">
                <a:latin typeface="+mn-ea"/>
                <a:cs typeface="Arial"/>
              </a:rPr>
              <a:t>to</a:t>
            </a:r>
            <a:r>
              <a:rPr spc="-20" dirty="0">
                <a:latin typeface="+mn-ea"/>
                <a:cs typeface="Arial"/>
              </a:rPr>
              <a:t> </a:t>
            </a:r>
            <a:r>
              <a:rPr dirty="0">
                <a:latin typeface="+mn-ea"/>
                <a:cs typeface="Cambria Math"/>
              </a:rPr>
              <a:t>∼</a:t>
            </a:r>
            <a:r>
              <a:rPr spc="95" dirty="0">
                <a:latin typeface="+mn-ea"/>
                <a:cs typeface="Cambria Math"/>
              </a:rPr>
              <a:t> </a:t>
            </a:r>
            <a:r>
              <a:rPr dirty="0">
                <a:latin typeface="+mn-ea"/>
                <a:cs typeface="Arial"/>
              </a:rPr>
              <a:t>70</a:t>
            </a:r>
            <a:r>
              <a:rPr spc="5" dirty="0">
                <a:latin typeface="+mn-ea"/>
                <a:cs typeface="Arial"/>
              </a:rPr>
              <a:t> </a:t>
            </a:r>
            <a:r>
              <a:rPr dirty="0">
                <a:latin typeface="+mn-ea"/>
                <a:cs typeface="Arial"/>
              </a:rPr>
              <a:t>GeV</a:t>
            </a:r>
            <a:r>
              <a:rPr spc="-25" dirty="0">
                <a:latin typeface="+mn-ea"/>
                <a:cs typeface="Arial"/>
              </a:rPr>
              <a:t> </a:t>
            </a:r>
            <a:r>
              <a:rPr dirty="0">
                <a:latin typeface="+mn-ea"/>
                <a:cs typeface="Arial"/>
              </a:rPr>
              <a:t>for jets,</a:t>
            </a:r>
            <a:r>
              <a:rPr spc="-40" dirty="0">
                <a:latin typeface="+mn-ea"/>
                <a:cs typeface="Arial"/>
              </a:rPr>
              <a:t> </a:t>
            </a:r>
            <a:r>
              <a:rPr dirty="0">
                <a:latin typeface="+mn-ea"/>
                <a:cs typeface="Verdana"/>
              </a:rPr>
              <a:t>kinematic</a:t>
            </a:r>
            <a:r>
              <a:rPr spc="-10" dirty="0">
                <a:latin typeface="+mn-ea"/>
                <a:cs typeface="Verdana"/>
              </a:rPr>
              <a:t> </a:t>
            </a:r>
            <a:r>
              <a:rPr dirty="0">
                <a:latin typeface="+mn-ea"/>
                <a:cs typeface="Verdana"/>
              </a:rPr>
              <a:t>overlap with the</a:t>
            </a:r>
            <a:r>
              <a:rPr spc="15" dirty="0">
                <a:latin typeface="+mn-ea"/>
                <a:cs typeface="Verdana"/>
              </a:rPr>
              <a:t> </a:t>
            </a:r>
            <a:r>
              <a:rPr spc="-20" dirty="0">
                <a:latin typeface="+mn-ea"/>
                <a:cs typeface="Verdana"/>
              </a:rPr>
              <a:t>LHC.</a:t>
            </a:r>
            <a:endParaRPr lang="en-US" spc="-20" dirty="0">
              <a:latin typeface="+mn-ea"/>
              <a:cs typeface="Verdana"/>
            </a:endParaRPr>
          </a:p>
          <a:p>
            <a:pPr marL="320675" indent="-285750">
              <a:spcBef>
                <a:spcPts val="1080"/>
              </a:spcBef>
              <a:buSzPct val="94444"/>
              <a:buFont typeface="Arial" panose="020B0604020202020204" pitchFamily="34" charset="0"/>
              <a:buChar char="•"/>
              <a:tabLst>
                <a:tab pos="217170" algn="l"/>
              </a:tabLst>
            </a:pPr>
            <a:r>
              <a:rPr lang="en-US" spc="-20" dirty="0" err="1">
                <a:latin typeface="+mn-ea"/>
                <a:cs typeface="Verdana"/>
              </a:rPr>
              <a:t>ジェット、photoトリガーが想定通りに稼働。エネルギーの高い事象を効率的に収集中</a:t>
            </a:r>
            <a:endParaRPr lang="en-US" spc="-20" dirty="0">
              <a:latin typeface="+mn-ea"/>
              <a:cs typeface="Verdana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D9F4356-FF3B-D307-9400-02AC8DEF9809}"/>
              </a:ext>
            </a:extLst>
          </p:cNvPr>
          <p:cNvSpPr txBox="1"/>
          <p:nvPr/>
        </p:nvSpPr>
        <p:spPr>
          <a:xfrm>
            <a:off x="8471338" y="4881727"/>
            <a:ext cx="3335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reconstruction using </a:t>
            </a:r>
            <a:r>
              <a:rPr lang="ja-JP" altLang="en-US"/>
              <a:t>電磁カロリメータで再構築した</a:t>
            </a:r>
            <a:r>
              <a:rPr lang="en-US" altLang="ja-JP" dirty="0">
                <a:latin typeface="Symbol" pitchFamily="2" charset="2"/>
              </a:rPr>
              <a:t>p</a:t>
            </a:r>
            <a:r>
              <a:rPr lang="en-US" altLang="ja-JP" baseline="30000" dirty="0"/>
              <a:t>0</a:t>
            </a:r>
            <a:r>
              <a:rPr lang="en-US" altLang="ja-JP" dirty="0"/>
              <a:t>, </a:t>
            </a:r>
            <a:r>
              <a:rPr lang="en-US" altLang="ja-JP" dirty="0">
                <a:latin typeface="Symbol" pitchFamily="2" charset="2"/>
              </a:rPr>
              <a:t>h </a:t>
            </a:r>
            <a:r>
              <a:rPr lang="ja-JP" altLang="en-US"/>
              <a:t>の普遍質量</a:t>
            </a:r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983DEABC-427C-6AEE-9F11-DE726F0B69D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251" t="1005" r="8370" b="-1"/>
          <a:stretch/>
        </p:blipFill>
        <p:spPr>
          <a:xfrm>
            <a:off x="592818" y="1188213"/>
            <a:ext cx="3491245" cy="3103216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8F2F7A7-5752-6748-EBCE-D4A7E3D0A369}"/>
              </a:ext>
            </a:extLst>
          </p:cNvPr>
          <p:cNvSpPr txBox="1"/>
          <p:nvPr/>
        </p:nvSpPr>
        <p:spPr>
          <a:xfrm>
            <a:off x="567665" y="4281350"/>
            <a:ext cx="3486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Scientific America, March 2023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2707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0FB00-1976-92F1-F37A-EDC8AAE4E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2479" y="501650"/>
            <a:ext cx="4150933" cy="80322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Tracking System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A52A6D-4EB9-596F-F167-1ADB3FC7FE68}"/>
              </a:ext>
            </a:extLst>
          </p:cNvPr>
          <p:cNvGrpSpPr/>
          <p:nvPr/>
        </p:nvGrpSpPr>
        <p:grpSpPr>
          <a:xfrm>
            <a:off x="576933" y="4582048"/>
            <a:ext cx="4001681" cy="2275952"/>
            <a:chOff x="287027" y="3690371"/>
            <a:chExt cx="4021483" cy="2665979"/>
          </a:xfrm>
        </p:grpSpPr>
        <p:pic>
          <p:nvPicPr>
            <p:cNvPr id="4" name="Picture 323">
              <a:extLst>
                <a:ext uri="{FF2B5EF4-FFF2-40B4-BE49-F238E27FC236}">
                  <a16:creationId xmlns:a16="http://schemas.microsoft.com/office/drawing/2014/main" id="{C5E67E05-3B7E-E52B-A1CF-1DFC055C4FC3}"/>
                </a:ext>
              </a:extLst>
            </p:cNvPr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287027" y="3690371"/>
              <a:ext cx="4021483" cy="2665979"/>
            </a:xfrm>
            <a:prstGeom prst="rect">
              <a:avLst/>
            </a:prstGeom>
            <a:ln w="0">
              <a:noFill/>
            </a:ln>
            <a:effectLst>
              <a:outerShdw blurRad="127000" dist="38160" dir="5400000" algn="t" rotWithShape="0">
                <a:srgbClr val="000000">
                  <a:alpha val="40000"/>
                </a:srgbClr>
              </a:outerShdw>
            </a:effectLst>
          </p:spPr>
        </p:pic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3E3270D-1CB4-02F4-150E-7E423357D4BA}"/>
                </a:ext>
              </a:extLst>
            </p:cNvPr>
            <p:cNvCxnSpPr/>
            <p:nvPr/>
          </p:nvCxnSpPr>
          <p:spPr>
            <a:xfrm>
              <a:off x="945931" y="5528441"/>
              <a:ext cx="3092669" cy="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DF96C2E-2BAC-7696-F36A-B44C38B8222A}"/>
                </a:ext>
              </a:extLst>
            </p:cNvPr>
            <p:cNvSpPr txBox="1"/>
            <p:nvPr/>
          </p:nvSpPr>
          <p:spPr>
            <a:xfrm>
              <a:off x="945931" y="5472195"/>
              <a:ext cx="96650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432FF"/>
                  </a:solidFill>
                </a:rPr>
                <a:t>10um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F4C7FCB-7D45-1A4E-38F3-CA6595BA522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4550" y="1203434"/>
            <a:ext cx="3016111" cy="51529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A67C728-1A04-95DD-20DB-BF9038D643EB}"/>
              </a:ext>
            </a:extLst>
          </p:cNvPr>
          <p:cNvSpPr txBox="1"/>
          <p:nvPr/>
        </p:nvSpPr>
        <p:spPr>
          <a:xfrm>
            <a:off x="576933" y="844288"/>
            <a:ext cx="53577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Silicon pixel detector (MVTX)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29 um x 27 um, pixels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2.5 cm &lt; R &lt; 4.5cm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20 BLCK integration time</a:t>
            </a:r>
          </a:p>
          <a:p>
            <a:r>
              <a:rPr lang="en-US" dirty="0"/>
              <a:t> </a:t>
            </a:r>
            <a:r>
              <a:rPr lang="en-US" b="1" dirty="0"/>
              <a:t>Silicon strip detector (INTT)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78um, strip sensors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7cm &lt; R &lt; 11cm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1 BCLK timing resolution</a:t>
            </a:r>
          </a:p>
          <a:p>
            <a:r>
              <a:rPr lang="en-US" b="1" dirty="0"/>
              <a:t>Time projection Chamber (TPC)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20cm &lt; R &lt; 78cm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Spatial resolution, ~100um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Long drift time, ~13us </a:t>
            </a:r>
          </a:p>
          <a:p>
            <a:r>
              <a:rPr lang="en-US" b="1" dirty="0"/>
              <a:t>TPC Outer Tracker (TPOT)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Calibrate TPC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E6D9340-4E64-B2A0-CEF3-915DFF4DC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7ADC5-2FDC-5541-ACD2-C5C36DD708E1}" type="slidenum">
              <a:rPr lang="en-US" smtClean="0"/>
              <a:t>15</a:t>
            </a:fld>
            <a:endParaRPr lang="en-US"/>
          </a:p>
        </p:txBody>
      </p:sp>
      <p:pic>
        <p:nvPicPr>
          <p:cNvPr id="10" name="object 111">
            <a:extLst>
              <a:ext uri="{FF2B5EF4-FFF2-40B4-BE49-F238E27FC236}">
                <a16:creationId xmlns:a16="http://schemas.microsoft.com/office/drawing/2014/main" id="{786DFD0F-6F2A-80C9-FE84-540D7EB5DBA6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907" y="112730"/>
            <a:ext cx="1204722" cy="710946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7D4013CA-0D74-AA2D-E137-FD214D2FD5E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0372" y="545446"/>
            <a:ext cx="3362867" cy="3009481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CDB715B-94DE-27F2-869D-73C248CD9422}"/>
              </a:ext>
            </a:extLst>
          </p:cNvPr>
          <p:cNvSpPr txBox="1"/>
          <p:nvPr/>
        </p:nvSpPr>
        <p:spPr>
          <a:xfrm>
            <a:off x="9168863" y="30774"/>
            <a:ext cx="281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Cosmic Ray Track Reconstruction</a:t>
            </a:r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27AA06C-0018-018C-83B6-3AC930BFA081}"/>
              </a:ext>
            </a:extLst>
          </p:cNvPr>
          <p:cNvSpPr txBox="1"/>
          <p:nvPr/>
        </p:nvSpPr>
        <p:spPr>
          <a:xfrm>
            <a:off x="9324871" y="848093"/>
            <a:ext cx="5132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/>
              <a:t>MVTX</a:t>
            </a:r>
            <a:endParaRPr kumimoji="1" lang="ja-JP" altLang="en-US" sz="90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B248BFE-3CFA-2910-72C1-25D3D7BD6C38}"/>
              </a:ext>
            </a:extLst>
          </p:cNvPr>
          <p:cNvSpPr txBox="1"/>
          <p:nvPr/>
        </p:nvSpPr>
        <p:spPr>
          <a:xfrm>
            <a:off x="9997754" y="1275706"/>
            <a:ext cx="44916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900" dirty="0"/>
              <a:t>INTT</a:t>
            </a:r>
            <a:endParaRPr kumimoji="1" lang="ja-JP" altLang="en-US" sz="90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269685A-E916-64DA-9296-DD55143490DE}"/>
              </a:ext>
            </a:extLst>
          </p:cNvPr>
          <p:cNvSpPr txBox="1"/>
          <p:nvPr/>
        </p:nvSpPr>
        <p:spPr>
          <a:xfrm>
            <a:off x="9865035" y="2627151"/>
            <a:ext cx="4908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900" dirty="0"/>
              <a:t>TPOT</a:t>
            </a:r>
            <a:endParaRPr kumimoji="1" lang="ja-JP" altLang="en-US" sz="900"/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9EFF9B04-9CFB-28CA-2382-901F7AFF0858}"/>
              </a:ext>
            </a:extLst>
          </p:cNvPr>
          <p:cNvCxnSpPr>
            <a:cxnSpLocks/>
          </p:cNvCxnSpPr>
          <p:nvPr/>
        </p:nvCxnSpPr>
        <p:spPr>
          <a:xfrm>
            <a:off x="9838153" y="953461"/>
            <a:ext cx="544605" cy="1154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C0FF8AF-7D29-6FA8-0E3D-3BE008504CDA}"/>
              </a:ext>
            </a:extLst>
          </p:cNvPr>
          <p:cNvSpPr txBox="1"/>
          <p:nvPr/>
        </p:nvSpPr>
        <p:spPr>
          <a:xfrm>
            <a:off x="11366542" y="760961"/>
            <a:ext cx="713657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800" dirty="0"/>
              <a:t>preliminary</a:t>
            </a:r>
            <a:endParaRPr kumimoji="1" lang="ja-JP" altLang="en-US" sz="800"/>
          </a:p>
        </p:txBody>
      </p:sp>
      <p:sp>
        <p:nvSpPr>
          <p:cNvPr id="19" name="日付プレースホルダー 18">
            <a:extLst>
              <a:ext uri="{FF2B5EF4-FFF2-40B4-BE49-F238E27FC236}">
                <a16:creationId xmlns:a16="http://schemas.microsoft.com/office/drawing/2014/main" id="{6374CC7A-3E5C-92E1-6E9F-DCE155154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2024/9/18</a:t>
            </a:r>
            <a:endParaRPr kumimoji="1" lang="ja-JP" altLang="en-US"/>
          </a:p>
        </p:txBody>
      </p:sp>
      <p:sp>
        <p:nvSpPr>
          <p:cNvPr id="24" name="フッター プレースホルダー 23">
            <a:extLst>
              <a:ext uri="{FF2B5EF4-FFF2-40B4-BE49-F238E27FC236}">
                <a16:creationId xmlns:a16="http://schemas.microsoft.com/office/drawing/2014/main" id="{AAA86E0D-7EE9-B35E-615F-4F6A75F2E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北大学会</a:t>
            </a: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58224434-4F73-90BD-879A-FFB1EB3456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8678473" y="3088524"/>
            <a:ext cx="2732995" cy="3876537"/>
          </a:xfrm>
          <a:prstGeom prst="rect">
            <a:avLst/>
          </a:prstGeom>
        </p:spPr>
      </p:pic>
      <p:pic>
        <p:nvPicPr>
          <p:cNvPr id="2049" name="Picture 1" descr="page1image179061072">
            <a:extLst>
              <a:ext uri="{FF2B5EF4-FFF2-40B4-BE49-F238E27FC236}">
                <a16:creationId xmlns:a16="http://schemas.microsoft.com/office/drawing/2014/main" id="{3BCC46D0-AE7E-13BE-BFC8-AE5779E5F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page1image179062544">
            <a:extLst>
              <a:ext uri="{FF2B5EF4-FFF2-40B4-BE49-F238E27FC236}">
                <a16:creationId xmlns:a16="http://schemas.microsoft.com/office/drawing/2014/main" id="{4DD11233-FBEB-7964-6CD0-F62DCA611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89600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age1image179062752">
            <a:extLst>
              <a:ext uri="{FF2B5EF4-FFF2-40B4-BE49-F238E27FC236}">
                <a16:creationId xmlns:a16="http://schemas.microsoft.com/office/drawing/2014/main" id="{62FA587C-8514-087A-DCAF-39D6D070D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0200" cy="2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page1image179063056">
            <a:extLst>
              <a:ext uri="{FF2B5EF4-FFF2-40B4-BE49-F238E27FC236}">
                <a16:creationId xmlns:a16="http://schemas.microsoft.com/office/drawing/2014/main" id="{F89B73D2-5CF7-76F7-9293-1957164EB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0200" cy="2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age1image179063424">
            <a:extLst>
              <a:ext uri="{FF2B5EF4-FFF2-40B4-BE49-F238E27FC236}">
                <a16:creationId xmlns:a16="http://schemas.microsoft.com/office/drawing/2014/main" id="{F5BD0ED8-55F6-2BA8-07D2-98BA183F3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0200" cy="2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page1image179063728">
            <a:extLst>
              <a:ext uri="{FF2B5EF4-FFF2-40B4-BE49-F238E27FC236}">
                <a16:creationId xmlns:a16="http://schemas.microsoft.com/office/drawing/2014/main" id="{03220F49-0BC1-C4A3-DA6F-30D1971C0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0200" cy="2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age1image179064032">
            <a:extLst>
              <a:ext uri="{FF2B5EF4-FFF2-40B4-BE49-F238E27FC236}">
                <a16:creationId xmlns:a16="http://schemas.microsoft.com/office/drawing/2014/main" id="{1E2246C7-30FF-D79B-7EE2-13A5DC804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0200" cy="2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page1image179064336">
            <a:extLst>
              <a:ext uri="{FF2B5EF4-FFF2-40B4-BE49-F238E27FC236}">
                <a16:creationId xmlns:a16="http://schemas.microsoft.com/office/drawing/2014/main" id="{4964C4E5-17A6-8909-DE60-53D279F6F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7500" cy="2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age1image179130016">
            <a:extLst>
              <a:ext uri="{FF2B5EF4-FFF2-40B4-BE49-F238E27FC236}">
                <a16:creationId xmlns:a16="http://schemas.microsoft.com/office/drawing/2014/main" id="{7BF37995-38BA-F2DF-187A-1FF4C156B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400" cy="257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875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0D257C9-AB09-2C35-D7A9-F5A772015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14EB-19CF-8B4B-BEE7-DDA85F106F5F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F303E44A-D16E-DBBA-A5B6-1B3F10DF3098}"/>
              </a:ext>
            </a:extLst>
          </p:cNvPr>
          <p:cNvSpPr txBox="1">
            <a:spLocks/>
          </p:cNvSpPr>
          <p:nvPr/>
        </p:nvSpPr>
        <p:spPr>
          <a:xfrm>
            <a:off x="838199" y="-75688"/>
            <a:ext cx="115318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/>
              <a:t>Zero Degrees Forward Neutron Asymmetries</a:t>
            </a:r>
            <a:endParaRPr lang="ja-JP" altLang="en-US"/>
          </a:p>
        </p:txBody>
      </p:sp>
      <p:pic>
        <p:nvPicPr>
          <p:cNvPr id="9" name="Picture 22">
            <a:extLst>
              <a:ext uri="{FF2B5EF4-FFF2-40B4-BE49-F238E27FC236}">
                <a16:creationId xmlns:a16="http://schemas.microsoft.com/office/drawing/2014/main" id="{B9086099-CE6F-881E-3B69-7710E557EDB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1463" y="3453711"/>
            <a:ext cx="5811301" cy="2768098"/>
          </a:xfrm>
          <a:prstGeom prst="rect">
            <a:avLst/>
          </a:prstGeom>
        </p:spPr>
      </p:pic>
      <p:sp>
        <p:nvSpPr>
          <p:cNvPr id="10" name="TextBox 26">
            <a:extLst>
              <a:ext uri="{FF2B5EF4-FFF2-40B4-BE49-F238E27FC236}">
                <a16:creationId xmlns:a16="http://schemas.microsoft.com/office/drawing/2014/main" id="{C8ACAFB1-C819-C1D6-F55F-BE002221D072}"/>
              </a:ext>
            </a:extLst>
          </p:cNvPr>
          <p:cNvSpPr txBox="1"/>
          <p:nvPr/>
        </p:nvSpPr>
        <p:spPr>
          <a:xfrm>
            <a:off x="7515335" y="3496167"/>
            <a:ext cx="424726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PHENIX, PRD 88, 032006 (2013)</a:t>
            </a:r>
          </a:p>
        </p:txBody>
      </p:sp>
      <p:sp>
        <p:nvSpPr>
          <p:cNvPr id="11" name="右矢印 10">
            <a:extLst>
              <a:ext uri="{FF2B5EF4-FFF2-40B4-BE49-F238E27FC236}">
                <a16:creationId xmlns:a16="http://schemas.microsoft.com/office/drawing/2014/main" id="{AB3B6618-1A25-17ED-C628-08D06344AABE}"/>
              </a:ext>
            </a:extLst>
          </p:cNvPr>
          <p:cNvSpPr/>
          <p:nvPr/>
        </p:nvSpPr>
        <p:spPr>
          <a:xfrm>
            <a:off x="5901051" y="2278764"/>
            <a:ext cx="709417" cy="51683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5">
                <a:extLst>
                  <a:ext uri="{FF2B5EF4-FFF2-40B4-BE49-F238E27FC236}">
                    <a16:creationId xmlns:a16="http://schemas.microsoft.com/office/drawing/2014/main" id="{E31CDB9A-E4CD-E260-CE8C-5562FB0F5D66}"/>
                  </a:ext>
                </a:extLst>
              </p:cNvPr>
              <p:cNvSpPr/>
              <p:nvPr/>
            </p:nvSpPr>
            <p:spPr>
              <a:xfrm>
                <a:off x="5879238" y="862845"/>
                <a:ext cx="4497878" cy="666977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371475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𝑁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i="1">
                              <a:latin typeface="Cambria Math" charset="0"/>
                            </a:rPr>
                            <m:t>(</m:t>
                          </m:r>
                          <m:r>
                            <a:rPr lang="en-US" i="1">
                              <a:latin typeface="Cambria Math" charset="0"/>
                            </a:rPr>
                            <m:t>𝜙</m:t>
                          </m:r>
                          <m:r>
                            <a:rPr lang="en-US" i="1">
                              <a:latin typeface="Cambria Math" charset="0"/>
                            </a:rPr>
                            <m:t>)</m:t>
                          </m:r>
                        </m:num>
                        <m:den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𝜙</m:t>
                                  </m:r>
                                  <m:r>
                                    <a:rPr lang="en-US" i="1">
                                      <a:latin typeface="Cambria Math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charset="0"/>
                            </a:rPr>
                            <m:t>𝑃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5">
                <a:extLst>
                  <a:ext uri="{FF2B5EF4-FFF2-40B4-BE49-F238E27FC236}">
                    <a16:creationId xmlns:a16="http://schemas.microsoft.com/office/drawing/2014/main" id="{E31CDB9A-E4CD-E260-CE8C-5562FB0F5D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238" y="862845"/>
                <a:ext cx="4497878" cy="666977"/>
              </a:xfrm>
              <a:prstGeom prst="rect">
                <a:avLst/>
              </a:prstGeom>
              <a:blipFill>
                <a:blip r:embed="rId6"/>
                <a:stretch>
                  <a:fillRect b="-75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5D18C7A9-49BE-44B1-953D-246D561864F6}"/>
                  </a:ext>
                </a:extLst>
              </p:cNvPr>
              <p:cNvSpPr txBox="1"/>
              <p:nvPr/>
            </p:nvSpPr>
            <p:spPr>
              <a:xfrm>
                <a:off x="6877427" y="2178635"/>
                <a:ext cx="2555315" cy="616964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1.83</m:t>
                        </m:r>
                      </m:num>
                      <m:den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 0.33</m:t>
                        </m:r>
                      </m:den>
                    </m:f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~0.054</m:t>
                    </m:r>
                  </m:oMath>
                </a14:m>
                <a:r>
                  <a:rPr kumimoji="1" lang="en-US" altLang="ja-JP" sz="2400" dirty="0"/>
                  <a:t> </a:t>
                </a:r>
                <a:endParaRPr kumimoji="1" lang="ja-JP" altLang="en-US" sz="240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5D18C7A9-49BE-44B1-953D-246D56186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7427" y="2178635"/>
                <a:ext cx="2555315" cy="616964"/>
              </a:xfrm>
              <a:prstGeom prst="rect">
                <a:avLst/>
              </a:prstGeom>
              <a:blipFill>
                <a:blip r:embed="rId7"/>
                <a:stretch>
                  <a:fillRect b="-176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上下矢印 17">
            <a:extLst>
              <a:ext uri="{FF2B5EF4-FFF2-40B4-BE49-F238E27FC236}">
                <a16:creationId xmlns:a16="http://schemas.microsoft.com/office/drawing/2014/main" id="{D57D42A1-D970-31BE-07AA-ED6D9F6C0270}"/>
              </a:ext>
            </a:extLst>
          </p:cNvPr>
          <p:cNvSpPr/>
          <p:nvPr/>
        </p:nvSpPr>
        <p:spPr>
          <a:xfrm>
            <a:off x="9070413" y="2951566"/>
            <a:ext cx="278296" cy="444864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271651B-19E9-DFBD-3AC7-BA1D8D69D0C9}"/>
              </a:ext>
            </a:extLst>
          </p:cNvPr>
          <p:cNvSpPr txBox="1"/>
          <p:nvPr/>
        </p:nvSpPr>
        <p:spPr>
          <a:xfrm>
            <a:off x="9348709" y="3011927"/>
            <a:ext cx="1404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Consistent!</a:t>
            </a:r>
            <a:endParaRPr kumimoji="1" lang="ja-JP" altLang="en-US"/>
          </a:p>
        </p:txBody>
      </p:sp>
      <p:sp>
        <p:nvSpPr>
          <p:cNvPr id="21" name="円形吹き出し 20">
            <a:extLst>
              <a:ext uri="{FF2B5EF4-FFF2-40B4-BE49-F238E27FC236}">
                <a16:creationId xmlns:a16="http://schemas.microsoft.com/office/drawing/2014/main" id="{6965CECD-F1AE-EBD5-1990-961FA0DB1CBE}"/>
              </a:ext>
            </a:extLst>
          </p:cNvPr>
          <p:cNvSpPr/>
          <p:nvPr/>
        </p:nvSpPr>
        <p:spPr>
          <a:xfrm>
            <a:off x="9081823" y="1462054"/>
            <a:ext cx="1114292" cy="602635"/>
          </a:xfrm>
          <a:prstGeom prst="wedgeEllipseCallout">
            <a:avLst>
              <a:gd name="adj1" fmla="val -58296"/>
              <a:gd name="adj2" fmla="val -44703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~33%</a:t>
            </a:r>
            <a:endParaRPr kumimoji="1" lang="ja-JP" altLang="en-US"/>
          </a:p>
        </p:txBody>
      </p:sp>
      <p:sp>
        <p:nvSpPr>
          <p:cNvPr id="22" name="円形吹き出し 21">
            <a:extLst>
              <a:ext uri="{FF2B5EF4-FFF2-40B4-BE49-F238E27FC236}">
                <a16:creationId xmlns:a16="http://schemas.microsoft.com/office/drawing/2014/main" id="{EE9F10B4-B600-F62E-1BC8-451CEE891BD4}"/>
              </a:ext>
            </a:extLst>
          </p:cNvPr>
          <p:cNvSpPr/>
          <p:nvPr/>
        </p:nvSpPr>
        <p:spPr>
          <a:xfrm>
            <a:off x="7571031" y="1587897"/>
            <a:ext cx="1114292" cy="510093"/>
          </a:xfrm>
          <a:prstGeom prst="wedgeEllipseCallout">
            <a:avLst>
              <a:gd name="adj1" fmla="val 24657"/>
              <a:gd name="adj2" fmla="val -64494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0 rad.</a:t>
            </a:r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D5FF18-C02B-66AC-182C-777FE59AD90B}"/>
              </a:ext>
            </a:extLst>
          </p:cNvPr>
          <p:cNvSpPr txBox="1"/>
          <p:nvPr/>
        </p:nvSpPr>
        <p:spPr>
          <a:xfrm>
            <a:off x="2262320" y="6304888"/>
            <a:ext cx="7277462" cy="369332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/>
              <a:t>PHENIX</a:t>
            </a:r>
            <a:r>
              <a:rPr kumimoji="1" lang="ja-JP" altLang="en-US"/>
              <a:t>時代に</a:t>
            </a:r>
            <a:r>
              <a:rPr lang="ja-JP" altLang="en-US"/>
              <a:t>観測した</a:t>
            </a:r>
            <a:r>
              <a:rPr kumimoji="1" lang="ja-JP" altLang="en-US"/>
              <a:t>中性子生成の左右非対称性をほぼ再現した。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C180C3C1-372D-0BF2-1087-C413F3AD43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4470" y="4010007"/>
            <a:ext cx="5701530" cy="1985148"/>
          </a:xfrm>
          <a:prstGeom prst="rect">
            <a:avLst/>
          </a:prstGeom>
        </p:spPr>
      </p:pic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27AC43A4-9A85-6629-EEFB-0193FBC8135B}"/>
              </a:ext>
            </a:extLst>
          </p:cNvPr>
          <p:cNvGrpSpPr/>
          <p:nvPr/>
        </p:nvGrpSpPr>
        <p:grpSpPr>
          <a:xfrm>
            <a:off x="116842" y="1103068"/>
            <a:ext cx="5726371" cy="2890603"/>
            <a:chOff x="116842" y="1103068"/>
            <a:chExt cx="5726371" cy="2890603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07B70107-4078-2D53-282C-0791151B0F3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6842" y="1103068"/>
              <a:ext cx="5726371" cy="2768098"/>
            </a:xfrm>
            <a:prstGeom prst="rect">
              <a:avLst/>
            </a:prstGeom>
          </p:spPr>
        </p:pic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115D95F2-3FA2-BA47-9878-99959392B60C}"/>
                </a:ext>
              </a:extLst>
            </p:cNvPr>
            <p:cNvSpPr/>
            <p:nvPr/>
          </p:nvSpPr>
          <p:spPr>
            <a:xfrm>
              <a:off x="591661" y="3798882"/>
              <a:ext cx="1941815" cy="1947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DDA2421-6633-85A5-0940-7D7E95B4FFCB}"/>
              </a:ext>
            </a:extLst>
          </p:cNvPr>
          <p:cNvSpPr txBox="1"/>
          <p:nvPr/>
        </p:nvSpPr>
        <p:spPr>
          <a:xfrm>
            <a:off x="2834937" y="4319740"/>
            <a:ext cx="42511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800" dirty="0"/>
              <a:t>MBD</a:t>
            </a:r>
            <a:endParaRPr kumimoji="1" lang="ja-JP" altLang="en-US" sz="800"/>
          </a:p>
        </p:txBody>
      </p:sp>
    </p:spTree>
    <p:extLst>
      <p:ext uri="{BB962C8B-B14F-4D97-AF65-F5344CB8AC3E}">
        <p14:creationId xmlns:p14="http://schemas.microsoft.com/office/powerpoint/2010/main" val="3543662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79D7BC-2CE3-E39F-B0D7-9D30A83D5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3177"/>
            <a:ext cx="10515600" cy="1325563"/>
          </a:xfrm>
        </p:spPr>
        <p:txBody>
          <a:bodyPr/>
          <a:lstStyle/>
          <a:p>
            <a:r>
              <a:rPr lang="ja-JP" altLang="en-US"/>
              <a:t>まとめ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4DF6661-9185-CF2D-1B50-FCFBC996A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852" y="1838747"/>
            <a:ext cx="8094580" cy="4052507"/>
          </a:xfrm>
        </p:spPr>
        <p:txBody>
          <a:bodyPr>
            <a:normAutofit fontScale="92500" lnSpcReduction="10000"/>
          </a:bodyPr>
          <a:lstStyle/>
          <a:p>
            <a:pPr marL="469900" indent="-457200">
              <a:spcBef>
                <a:spcPts val="1080"/>
              </a:spcBef>
              <a:tabLst>
                <a:tab pos="299085" algn="l"/>
              </a:tabLst>
            </a:pPr>
            <a:r>
              <a:rPr lang="ja-JP" altLang="en-US">
                <a:latin typeface="Arial"/>
                <a:cs typeface="Arial"/>
              </a:rPr>
              <a:t>次世代</a:t>
            </a:r>
            <a:r>
              <a:rPr lang="en-US" altLang="ja-JP" dirty="0" err="1">
                <a:latin typeface="Arial"/>
                <a:cs typeface="Arial"/>
              </a:rPr>
              <a:t>sPHENIX</a:t>
            </a:r>
            <a:r>
              <a:rPr lang="ja-JP" altLang="en-US">
                <a:latin typeface="Arial"/>
                <a:cs typeface="Arial"/>
              </a:rPr>
              <a:t>実験で</a:t>
            </a:r>
            <a:r>
              <a:rPr lang="ja-JP" altLang="en-US" spc="-10">
                <a:latin typeface="Arial"/>
                <a:ea typeface="Cambria Math" panose="02040503050406030204" pitchFamily="18" charset="0"/>
                <a:cs typeface="Arial"/>
              </a:rPr>
              <a:t>現在横偏極陽子＋陽子衝突実験中</a:t>
            </a:r>
            <a:r>
              <a:rPr lang="en-US" altLang="ja-JP" spc="-10" dirty="0">
                <a:latin typeface="Arial"/>
                <a:ea typeface="Cambria Math" panose="02040503050406030204" pitchFamily="18" charset="0"/>
                <a:cs typeface="Arial"/>
              </a:rPr>
              <a:t>(Run24)</a:t>
            </a:r>
            <a:r>
              <a:rPr lang="ja-JP" altLang="en-US" spc="-10">
                <a:latin typeface="Arial"/>
                <a:ea typeface="Cambria Math" panose="02040503050406030204" pitchFamily="18" charset="0"/>
                <a:cs typeface="Arial"/>
              </a:rPr>
              <a:t>。</a:t>
            </a:r>
            <a:endParaRPr lang="en-US" altLang="ja-JP" dirty="0">
              <a:latin typeface="Arial"/>
              <a:cs typeface="Arial"/>
            </a:endParaRPr>
          </a:p>
          <a:p>
            <a:pPr marL="469900" indent="-457200">
              <a:spcBef>
                <a:spcPts val="1080"/>
              </a:spcBef>
              <a:tabLst>
                <a:tab pos="299085" algn="l"/>
              </a:tabLst>
            </a:pPr>
            <a:r>
              <a:rPr lang="ja-JP" altLang="en-US">
                <a:latin typeface="Arial"/>
                <a:cs typeface="Arial"/>
              </a:rPr>
              <a:t>ジェット、光子、重いフレーバーをプローブとして、陽子スピンパズルの最後の未知のピース、クォーク・グルーオンの軌道角運動量の解明を目指す。</a:t>
            </a:r>
            <a:endParaRPr lang="en-US" altLang="ja-JP" dirty="0">
              <a:latin typeface="Comic Sans MS"/>
              <a:cs typeface="Comic Sans MS"/>
            </a:endParaRPr>
          </a:p>
          <a:p>
            <a:pPr marL="469900" indent="-457200">
              <a:spcBef>
                <a:spcPts val="1080"/>
              </a:spcBef>
              <a:tabLst>
                <a:tab pos="299085" algn="l"/>
                <a:tab pos="957580" algn="l"/>
                <a:tab pos="1673860" algn="l"/>
                <a:tab pos="1997075" algn="l"/>
                <a:tab pos="2893695" algn="l"/>
                <a:tab pos="3838575" algn="l"/>
                <a:tab pos="4149725" algn="l"/>
                <a:tab pos="5311140" algn="l"/>
                <a:tab pos="5686425" algn="l"/>
                <a:tab pos="7000240" algn="l"/>
              </a:tabLst>
            </a:pPr>
            <a:r>
              <a:rPr lang="ja-JP" altLang="en-US" spc="-10">
                <a:latin typeface="Arial"/>
                <a:ea typeface="Cambria Math" panose="02040503050406030204" pitchFamily="18" charset="0"/>
                <a:cs typeface="Arial"/>
              </a:rPr>
              <a:t>唯一の</a:t>
            </a:r>
            <a:r>
              <a:rPr lang="en-US" altLang="ja-JP" spc="-10" dirty="0" err="1">
                <a:latin typeface="Arial"/>
                <a:ea typeface="Cambria Math" panose="02040503050406030204" pitchFamily="18" charset="0"/>
                <a:cs typeface="Arial"/>
              </a:rPr>
              <a:t>sPHENIX</a:t>
            </a:r>
            <a:r>
              <a:rPr lang="ja-JP" altLang="en-US" spc="-10">
                <a:latin typeface="Arial"/>
                <a:ea typeface="Cambria Math" panose="02040503050406030204" pitchFamily="18" charset="0"/>
                <a:cs typeface="Arial"/>
              </a:rPr>
              <a:t>スピンプログラムランだが、</a:t>
            </a:r>
            <a:r>
              <a:rPr lang="en-US" altLang="ja-JP" spc="-10" dirty="0">
                <a:latin typeface="Arial"/>
                <a:ea typeface="Cambria Math" panose="02040503050406030204" pitchFamily="18" charset="0"/>
                <a:cs typeface="Arial"/>
              </a:rPr>
              <a:t>EIC</a:t>
            </a:r>
            <a:r>
              <a:rPr lang="ja-JP" altLang="en-US" spc="-10">
                <a:latin typeface="Arial"/>
                <a:ea typeface="Cambria Math" panose="02040503050406030204" pitchFamily="18" charset="0"/>
                <a:cs typeface="Arial"/>
              </a:rPr>
              <a:t>が始まる</a:t>
            </a:r>
            <a:r>
              <a:rPr lang="en-US" altLang="ja-JP" spc="-10" dirty="0">
                <a:latin typeface="Arial"/>
                <a:ea typeface="Cambria Math" panose="02040503050406030204" pitchFamily="18" charset="0"/>
                <a:cs typeface="Arial"/>
              </a:rPr>
              <a:t>2033</a:t>
            </a:r>
            <a:r>
              <a:rPr lang="ja-JP" altLang="en-US" spc="-10">
                <a:latin typeface="Arial"/>
                <a:ea typeface="Cambria Math" panose="02040503050406030204" pitchFamily="18" charset="0"/>
                <a:cs typeface="Arial"/>
              </a:rPr>
              <a:t>年まで高エネルギー</a:t>
            </a:r>
            <a:r>
              <a:rPr lang="en-US" altLang="ja-JP" spc="-10" dirty="0">
                <a:latin typeface="Arial"/>
                <a:ea typeface="Cambria Math" panose="02040503050406030204" pitchFamily="18" charset="0"/>
                <a:cs typeface="Arial"/>
              </a:rPr>
              <a:t>QCD</a:t>
            </a:r>
            <a:r>
              <a:rPr lang="ja-JP" altLang="en-US" spc="-10">
                <a:latin typeface="Arial"/>
                <a:ea typeface="Cambria Math" panose="02040503050406030204" pitchFamily="18" charset="0"/>
                <a:cs typeface="Arial"/>
              </a:rPr>
              <a:t>分野を発展させ続ける高品質のデータを取得。</a:t>
            </a:r>
            <a:endParaRPr lang="en-US" altLang="ja-JP" spc="-10" dirty="0">
              <a:latin typeface="Arial"/>
              <a:ea typeface="Cambria Math" panose="02040503050406030204" pitchFamily="18" charset="0"/>
              <a:cs typeface="Arial"/>
            </a:endParaRPr>
          </a:p>
          <a:p>
            <a:pPr marL="469900" indent="-457200">
              <a:spcBef>
                <a:spcPts val="1080"/>
              </a:spcBef>
              <a:tabLst>
                <a:tab pos="299085" algn="l"/>
                <a:tab pos="957580" algn="l"/>
                <a:tab pos="1673860" algn="l"/>
                <a:tab pos="1997075" algn="l"/>
                <a:tab pos="2893695" algn="l"/>
                <a:tab pos="3838575" algn="l"/>
                <a:tab pos="4149725" algn="l"/>
                <a:tab pos="5311140" algn="l"/>
                <a:tab pos="5686425" algn="l"/>
                <a:tab pos="7000240" algn="l"/>
              </a:tabLst>
            </a:pPr>
            <a:r>
              <a:rPr kumimoji="1" lang="ja-JP" altLang="en-US" spc="-10">
                <a:latin typeface="Arial"/>
                <a:ea typeface="Cambria Math" panose="02040503050406030204" pitchFamily="18" charset="0"/>
                <a:cs typeface="Arial"/>
              </a:rPr>
              <a:t>スピンプログラムの鍵を握る</a:t>
            </a:r>
            <a:r>
              <a:rPr kumimoji="1" lang="en-US" altLang="ja-JP" spc="-10" dirty="0">
                <a:latin typeface="Arial"/>
                <a:ea typeface="Cambria Math" panose="02040503050406030204" pitchFamily="18" charset="0"/>
                <a:cs typeface="Arial"/>
              </a:rPr>
              <a:t>INTT</a:t>
            </a:r>
            <a:r>
              <a:rPr kumimoji="1" lang="ja-JP" altLang="en-US" spc="-10">
                <a:latin typeface="Arial"/>
                <a:ea typeface="Cambria Math" panose="02040503050406030204" pitchFamily="18" charset="0"/>
                <a:cs typeface="Arial"/>
              </a:rPr>
              <a:t>検出器→次のトーク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8569198-E96E-D908-D064-4C22B5A75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9AC0-A27E-6341-93B8-C10FDC4A61EB}" type="slidenum">
              <a:rPr kumimoji="1" lang="ja-JP" altLang="en-US" smtClean="0"/>
              <a:t>17</a:t>
            </a:fld>
            <a:endParaRPr kumimoji="1" lang="ja-JP" altLang="en-US"/>
          </a:p>
        </p:txBody>
      </p:sp>
      <p:pic>
        <p:nvPicPr>
          <p:cNvPr id="5" name="object 111">
            <a:extLst>
              <a:ext uri="{FF2B5EF4-FFF2-40B4-BE49-F238E27FC236}">
                <a16:creationId xmlns:a16="http://schemas.microsoft.com/office/drawing/2014/main" id="{87D31B9E-CA84-6986-C226-96DB32E078D4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907" y="112730"/>
            <a:ext cx="1204722" cy="710946"/>
          </a:xfrm>
          <a:prstGeom prst="rect">
            <a:avLst/>
          </a:prstGeom>
        </p:spPr>
      </p:pic>
      <p:pic>
        <p:nvPicPr>
          <p:cNvPr id="10" name="object 25">
            <a:extLst>
              <a:ext uri="{FF2B5EF4-FFF2-40B4-BE49-F238E27FC236}">
                <a16:creationId xmlns:a16="http://schemas.microsoft.com/office/drawing/2014/main" id="{B676F192-B9FC-58EF-0DCF-76FF31CAAB72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412993">
            <a:off x="8694770" y="137843"/>
            <a:ext cx="1098748" cy="1801368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D7527A9-3A7A-FD93-7540-1BB39E2C7352}"/>
              </a:ext>
            </a:extLst>
          </p:cNvPr>
          <p:cNvSpPr txBox="1"/>
          <p:nvPr/>
        </p:nvSpPr>
        <p:spPr>
          <a:xfrm>
            <a:off x="8267344" y="1700248"/>
            <a:ext cx="20313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/>
              <a:t>包括的・ジェット構造測定</a:t>
            </a:r>
            <a:endParaRPr kumimoji="1" lang="ja-JP" altLang="en-US" sz="120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828F48FB-107B-D901-0440-508DD181F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2024/9/18</a:t>
            </a:r>
            <a:endParaRPr kumimoji="1" lang="ja-JP" altLang="en-US"/>
          </a:p>
        </p:txBody>
      </p:sp>
      <p:sp>
        <p:nvSpPr>
          <p:cNvPr id="14" name="フッター プレースホルダー 13">
            <a:extLst>
              <a:ext uri="{FF2B5EF4-FFF2-40B4-BE49-F238E27FC236}">
                <a16:creationId xmlns:a16="http://schemas.microsoft.com/office/drawing/2014/main" id="{CA769E9B-3889-97B8-1A85-5276949B1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北大学会</a:t>
            </a:r>
          </a:p>
        </p:txBody>
      </p:sp>
      <p:pic>
        <p:nvPicPr>
          <p:cNvPr id="16" name="図 15" descr="図形&#10;&#10;低い精度で自動的に生成された説明">
            <a:extLst>
              <a:ext uri="{FF2B5EF4-FFF2-40B4-BE49-F238E27FC236}">
                <a16:creationId xmlns:a16="http://schemas.microsoft.com/office/drawing/2014/main" id="{C63B3241-F6BE-66A6-CAA1-AB604116CA3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2765" y="1857963"/>
            <a:ext cx="3087708" cy="2964200"/>
          </a:xfrm>
          <a:prstGeom prst="rect">
            <a:avLst/>
          </a:prstGeom>
        </p:spPr>
      </p:pic>
      <p:pic>
        <p:nvPicPr>
          <p:cNvPr id="17" name="図 16" descr="ロゴ&#10;&#10;自動的に生成された説明">
            <a:extLst>
              <a:ext uri="{FF2B5EF4-FFF2-40B4-BE49-F238E27FC236}">
                <a16:creationId xmlns:a16="http://schemas.microsoft.com/office/drawing/2014/main" id="{A6FF12E7-3D9A-7402-2CA8-852FF4B8C00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6349" y="2635578"/>
            <a:ext cx="2064407" cy="1646610"/>
          </a:xfrm>
          <a:prstGeom prst="rect">
            <a:avLst/>
          </a:prstGeom>
        </p:spPr>
      </p:pic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C95FBEBC-F359-D442-2274-CA5F33595156}"/>
              </a:ext>
            </a:extLst>
          </p:cNvPr>
          <p:cNvGrpSpPr/>
          <p:nvPr/>
        </p:nvGrpSpPr>
        <p:grpSpPr>
          <a:xfrm>
            <a:off x="8280606" y="4822163"/>
            <a:ext cx="2640597" cy="1893821"/>
            <a:chOff x="1656898" y="3872319"/>
            <a:chExt cx="4063146" cy="2898078"/>
          </a:xfrm>
        </p:grpSpPr>
        <p:pic>
          <p:nvPicPr>
            <p:cNvPr id="19" name="object 3">
              <a:extLst>
                <a:ext uri="{FF2B5EF4-FFF2-40B4-BE49-F238E27FC236}">
                  <a16:creationId xmlns:a16="http://schemas.microsoft.com/office/drawing/2014/main" id="{41129B94-6999-FC76-8345-B216462E482D}"/>
                </a:ext>
              </a:extLst>
            </p:cNvPr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22600" y="3872319"/>
              <a:ext cx="3897444" cy="2898078"/>
            </a:xfrm>
            <a:prstGeom prst="rect">
              <a:avLst/>
            </a:prstGeom>
          </p:spPr>
        </p:pic>
        <p:pic>
          <p:nvPicPr>
            <p:cNvPr id="20" name="object 11">
              <a:extLst>
                <a:ext uri="{FF2B5EF4-FFF2-40B4-BE49-F238E27FC236}">
                  <a16:creationId xmlns:a16="http://schemas.microsoft.com/office/drawing/2014/main" id="{25385C9C-4367-3D3B-5C95-AEB34F7CC449}"/>
                </a:ext>
              </a:extLst>
            </p:cNvPr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56898" y="4060991"/>
              <a:ext cx="228998" cy="2319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1612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erial view of the Relativistic Heavy Ion Collide">
            <a:extLst>
              <a:ext uri="{FF2B5EF4-FFF2-40B4-BE49-F238E27FC236}">
                <a16:creationId xmlns:a16="http://schemas.microsoft.com/office/drawing/2014/main" id="{8A27D3A2-E46F-E178-DDF6-5FCEDEF2AE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29" y="0"/>
            <a:ext cx="11771471" cy="682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DFDA9E27-DEA8-A028-791A-29406063E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464" y="5654892"/>
            <a:ext cx="10515600" cy="1325563"/>
          </a:xfrm>
        </p:spPr>
        <p:txBody>
          <a:bodyPr/>
          <a:lstStyle/>
          <a:p>
            <a:pPr algn="ctr"/>
            <a:r>
              <a:rPr kumimoji="1" lang="en-US" altLang="ja-JP" b="1" dirty="0">
                <a:solidFill>
                  <a:schemeClr val="bg1"/>
                </a:solidFill>
              </a:rPr>
              <a:t>Relativistic Heavy Ion Collider (RHIC)</a:t>
            </a:r>
            <a:endParaRPr kumimoji="1" lang="ja-JP" altLang="en-US" b="1">
              <a:solidFill>
                <a:schemeClr val="bg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7EC29FF-47E8-BE4C-6BD1-23FC25C6DFD2}"/>
              </a:ext>
            </a:extLst>
          </p:cNvPr>
          <p:cNvSpPr txBox="1"/>
          <p:nvPr/>
        </p:nvSpPr>
        <p:spPr>
          <a:xfrm>
            <a:off x="4973783" y="1910720"/>
            <a:ext cx="5565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FFFF00"/>
                </a:solidFill>
              </a:rPr>
              <a:t>+</a:t>
            </a:r>
            <a:endParaRPr kumimoji="1" lang="ja-JP" altLang="en-US" sz="4000">
              <a:solidFill>
                <a:srgbClr val="FFFF00"/>
              </a:solidFill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3113CF2B-A062-ED50-AE79-A23544052E61}"/>
              </a:ext>
            </a:extLst>
          </p:cNvPr>
          <p:cNvCxnSpPr/>
          <p:nvPr/>
        </p:nvCxnSpPr>
        <p:spPr>
          <a:xfrm>
            <a:off x="4682837" y="2222623"/>
            <a:ext cx="290946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07AC4A5-9F5E-3739-400E-1D87D70D016E}"/>
              </a:ext>
            </a:extLst>
          </p:cNvPr>
          <p:cNvSpPr txBox="1"/>
          <p:nvPr/>
        </p:nvSpPr>
        <p:spPr>
          <a:xfrm>
            <a:off x="4189334" y="1840719"/>
            <a:ext cx="5565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FFFF00"/>
                </a:solidFill>
              </a:rPr>
              <a:t>+</a:t>
            </a:r>
            <a:endParaRPr kumimoji="1" lang="ja-JP" altLang="en-US" sz="4000">
              <a:solidFill>
                <a:srgbClr val="FFFF00"/>
              </a:solidFill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AE1F27BA-6B2A-4770-7D90-80E72FD11962}"/>
              </a:ext>
            </a:extLst>
          </p:cNvPr>
          <p:cNvCxnSpPr/>
          <p:nvPr/>
        </p:nvCxnSpPr>
        <p:spPr>
          <a:xfrm>
            <a:off x="3958586" y="2152307"/>
            <a:ext cx="290946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179AEE0-51CC-C3AF-B2BF-76012263FA6E}"/>
              </a:ext>
            </a:extLst>
          </p:cNvPr>
          <p:cNvSpPr txBox="1"/>
          <p:nvPr/>
        </p:nvSpPr>
        <p:spPr>
          <a:xfrm rot="793297">
            <a:off x="3335894" y="177764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FFFF00"/>
                </a:solidFill>
              </a:rPr>
              <a:t>…</a:t>
            </a:r>
            <a:endParaRPr kumimoji="1" lang="ja-JP" altLang="en-US" sz="3600">
              <a:solidFill>
                <a:srgbClr val="FFFF00"/>
              </a:solidFill>
            </a:endParaRPr>
          </a:p>
        </p:txBody>
      </p:sp>
      <p:sp>
        <p:nvSpPr>
          <p:cNvPr id="13" name="三角形 12">
            <a:extLst>
              <a:ext uri="{FF2B5EF4-FFF2-40B4-BE49-F238E27FC236}">
                <a16:creationId xmlns:a16="http://schemas.microsoft.com/office/drawing/2014/main" id="{E5278C89-FF64-4BEB-5DFD-02EF18F176B9}"/>
              </a:ext>
            </a:extLst>
          </p:cNvPr>
          <p:cNvSpPr/>
          <p:nvPr/>
        </p:nvSpPr>
        <p:spPr>
          <a:xfrm rot="5712347">
            <a:off x="5350106" y="2439847"/>
            <a:ext cx="325821" cy="170565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97F6B55-B9D6-1D1C-A606-ABA4A07BDC39}"/>
              </a:ext>
            </a:extLst>
          </p:cNvPr>
          <p:cNvSpPr txBox="1"/>
          <p:nvPr/>
        </p:nvSpPr>
        <p:spPr>
          <a:xfrm>
            <a:off x="7474307" y="1893106"/>
            <a:ext cx="5565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00B0F0"/>
                </a:solidFill>
              </a:rPr>
              <a:t>+</a:t>
            </a:r>
            <a:endParaRPr kumimoji="1" lang="ja-JP" altLang="en-US" sz="4000">
              <a:solidFill>
                <a:srgbClr val="00B0F0"/>
              </a:solidFill>
            </a:endParaRPr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34B97748-D52E-5F82-6372-6364F2EE7DAE}"/>
              </a:ext>
            </a:extLst>
          </p:cNvPr>
          <p:cNvCxnSpPr/>
          <p:nvPr/>
        </p:nvCxnSpPr>
        <p:spPr>
          <a:xfrm>
            <a:off x="7228982" y="2291117"/>
            <a:ext cx="290946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1AFE67F-EEF7-8B56-B3A9-1FAABE1F8702}"/>
              </a:ext>
            </a:extLst>
          </p:cNvPr>
          <p:cNvSpPr txBox="1"/>
          <p:nvPr/>
        </p:nvSpPr>
        <p:spPr>
          <a:xfrm>
            <a:off x="6710519" y="1961943"/>
            <a:ext cx="5565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00B0F0"/>
                </a:solidFill>
              </a:rPr>
              <a:t>+</a:t>
            </a:r>
            <a:endParaRPr kumimoji="1" lang="ja-JP" altLang="en-US" sz="4000">
              <a:solidFill>
                <a:srgbClr val="00B0F0"/>
              </a:solidFill>
            </a:endParaRP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10700DF-76A1-3305-0CC1-3D27BD402B03}"/>
              </a:ext>
            </a:extLst>
          </p:cNvPr>
          <p:cNvCxnSpPr/>
          <p:nvPr/>
        </p:nvCxnSpPr>
        <p:spPr>
          <a:xfrm>
            <a:off x="6467071" y="2338998"/>
            <a:ext cx="290946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66FB397-86A5-2C4E-40D7-14B470393E40}"/>
              </a:ext>
            </a:extLst>
          </p:cNvPr>
          <p:cNvSpPr txBox="1"/>
          <p:nvPr/>
        </p:nvSpPr>
        <p:spPr>
          <a:xfrm rot="10299650">
            <a:off x="7821209" y="186740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00B0F0"/>
                </a:solidFill>
              </a:rPr>
              <a:t>…</a:t>
            </a:r>
            <a:endParaRPr kumimoji="1" lang="ja-JP" altLang="en-US" sz="3600">
              <a:solidFill>
                <a:srgbClr val="00B0F0"/>
              </a:solidFill>
            </a:endParaRPr>
          </a:p>
        </p:txBody>
      </p:sp>
      <p:sp>
        <p:nvSpPr>
          <p:cNvPr id="19" name="三角形 18">
            <a:extLst>
              <a:ext uri="{FF2B5EF4-FFF2-40B4-BE49-F238E27FC236}">
                <a16:creationId xmlns:a16="http://schemas.microsoft.com/office/drawing/2014/main" id="{3839435F-D046-7EB4-9000-F872E762B22F}"/>
              </a:ext>
            </a:extLst>
          </p:cNvPr>
          <p:cNvSpPr/>
          <p:nvPr/>
        </p:nvSpPr>
        <p:spPr>
          <a:xfrm rot="16200000">
            <a:off x="6113345" y="2457477"/>
            <a:ext cx="325821" cy="199424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FEB36-C0FB-DA4D-3C21-B7EDFC04DF1D}"/>
              </a:ext>
            </a:extLst>
          </p:cNvPr>
          <p:cNvSpPr txBox="1">
            <a:spLocks/>
          </p:cNvSpPr>
          <p:nvPr/>
        </p:nvSpPr>
        <p:spPr>
          <a:xfrm>
            <a:off x="6375968" y="3523041"/>
            <a:ext cx="5816031" cy="23927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err="1">
                <a:solidFill>
                  <a:schemeClr val="bg1"/>
                </a:solidFill>
              </a:rPr>
              <a:t>sPHENIX</a:t>
            </a:r>
            <a:r>
              <a:rPr lang="ja-JP" altLang="en-US">
                <a:solidFill>
                  <a:schemeClr val="bg1"/>
                </a:solidFill>
              </a:rPr>
              <a:t>の目指す物理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検出器群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横偏極陽子+陽子衝突実験</a:t>
            </a:r>
            <a:r>
              <a:rPr lang="en-US" dirty="0">
                <a:solidFill>
                  <a:schemeClr val="bg1"/>
                </a:solidFill>
              </a:rPr>
              <a:t>(Run24)</a:t>
            </a:r>
          </a:p>
          <a:p>
            <a:r>
              <a:rPr lang="en-US" dirty="0" err="1">
                <a:solidFill>
                  <a:schemeClr val="bg1"/>
                </a:solidFill>
              </a:rPr>
              <a:t>データの取得状況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Object 11">
            <a:extLst>
              <a:ext uri="{FF2B5EF4-FFF2-40B4-BE49-F238E27FC236}">
                <a16:creationId xmlns:a16="http://schemas.microsoft.com/office/drawing/2014/main" id="{C9ED73BD-8BE4-4AFE-C840-A40962D29C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1794858"/>
              </p:ext>
            </p:extLst>
          </p:nvPr>
        </p:nvGraphicFramePr>
        <p:xfrm>
          <a:off x="5246815" y="987803"/>
          <a:ext cx="1839364" cy="1112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ﾋﾞｯﾄﾏｯﾌﾟ ｲﾒｰｼﾞ" r:id="rId3" imgW="4915236" imgH="2971583" progId="Paint.Picture">
                  <p:embed/>
                </p:oleObj>
              </mc:Choice>
              <mc:Fallback>
                <p:oleObj name="ﾋﾞｯﾄﾏｯﾌﾟ ｲﾒｰｼﾞ" r:id="rId3" imgW="4915236" imgH="2971583" progId="Paint.Picture">
                  <p:embed/>
                  <p:pic>
                    <p:nvPicPr>
                      <p:cNvPr id="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6815" y="987803"/>
                        <a:ext cx="1839364" cy="11127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9441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31502"/>
          </a:xfrm>
        </p:spPr>
        <p:txBody>
          <a:bodyPr>
            <a:normAutofit/>
          </a:bodyPr>
          <a:lstStyle/>
          <a:p>
            <a:r>
              <a:rPr kumimoji="1" lang="en-US" altLang="ja-JP" dirty="0" err="1">
                <a:latin typeface="Comic Sans MS"/>
                <a:cs typeface="Comic Sans MS"/>
              </a:rPr>
              <a:t>sPHENIX</a:t>
            </a:r>
            <a:r>
              <a:rPr kumimoji="1" lang="ja-JP" altLang="en-US">
                <a:latin typeface="Comic Sans MS"/>
                <a:cs typeface="Comic Sans MS"/>
              </a:rPr>
              <a:t>検出器のコンセプト</a:t>
            </a:r>
            <a:endParaRPr kumimoji="1" lang="ja-JP" altLang="en-US" dirty="0">
              <a:latin typeface="Comic Sans MS"/>
              <a:cs typeface="Comic Sans M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CFB84-46D7-2E4A-8B42-393F027DEFDD}" type="slidenum">
              <a:rPr kumimoji="1" lang="ja-JP" altLang="en-US" smtClean="0">
                <a:latin typeface="Comic Sans MS"/>
                <a:cs typeface="Comic Sans MS"/>
              </a:rPr>
              <a:t>3</a:t>
            </a:fld>
            <a:endParaRPr kumimoji="1" lang="ja-JP" altLang="en-US">
              <a:latin typeface="Comic Sans MS"/>
              <a:cs typeface="Comic Sans MS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083" y="997366"/>
            <a:ext cx="4282522" cy="285085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 cstate="email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782907">
            <a:off x="2029646" y="1527964"/>
            <a:ext cx="3490311" cy="191291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005" y="3863451"/>
            <a:ext cx="3486536" cy="2734752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84" y="686142"/>
            <a:ext cx="1333216" cy="622448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083" y="4120326"/>
            <a:ext cx="813430" cy="546245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894083" y="6463594"/>
            <a:ext cx="3978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00FF"/>
                </a:solidFill>
                <a:latin typeface="Comic Sans MS"/>
                <a:cs typeface="Comic Sans MS"/>
              </a:rPr>
              <a:t>4</a:t>
            </a:r>
            <a:r>
              <a:rPr lang="en-US" altLang="ja-JP" dirty="0">
                <a:solidFill>
                  <a:srgbClr val="0000FF"/>
                </a:solidFill>
                <a:latin typeface="Symbol" charset="2"/>
                <a:cs typeface="Symbol" charset="2"/>
              </a:rPr>
              <a:t>p</a:t>
            </a:r>
            <a:r>
              <a:rPr lang="en-US" altLang="ja-JP" dirty="0">
                <a:solidFill>
                  <a:srgbClr val="0000FF"/>
                </a:solidFill>
                <a:latin typeface="Comic Sans MS"/>
                <a:cs typeface="Comic Sans MS"/>
              </a:rPr>
              <a:t> &amp; -1&lt;</a:t>
            </a:r>
            <a:r>
              <a:rPr lang="en-US" altLang="ja-JP" i="1" dirty="0">
                <a:solidFill>
                  <a:srgbClr val="0000FF"/>
                </a:solidFill>
                <a:latin typeface="Symbol" charset="2"/>
                <a:cs typeface="Symbol" charset="2"/>
              </a:rPr>
              <a:t>h</a:t>
            </a:r>
            <a:r>
              <a:rPr lang="en-US" altLang="ja-JP" dirty="0">
                <a:solidFill>
                  <a:srgbClr val="0000FF"/>
                </a:solidFill>
                <a:latin typeface="Comic Sans MS"/>
                <a:cs typeface="Comic Sans MS"/>
              </a:rPr>
              <a:t>&lt;1</a:t>
            </a:r>
            <a:r>
              <a:rPr lang="ja-JP" altLang="en-US">
                <a:solidFill>
                  <a:srgbClr val="0000FF"/>
                </a:solidFill>
                <a:latin typeface="Comic Sans MS"/>
                <a:cs typeface="Symbol" charset="2"/>
              </a:rPr>
              <a:t>だが</a:t>
            </a:r>
            <a:r>
              <a:rPr lang="en-US" altLang="ja-JP" dirty="0">
                <a:solidFill>
                  <a:srgbClr val="0000FF"/>
                </a:solidFill>
                <a:latin typeface="Comic Sans MS"/>
                <a:cs typeface="Symbol" charset="2"/>
              </a:rPr>
              <a:t>HCAL</a:t>
            </a:r>
            <a:r>
              <a:rPr lang="ja-JP" altLang="en-US">
                <a:solidFill>
                  <a:srgbClr val="0000FF"/>
                </a:solidFill>
                <a:latin typeface="Comic Sans MS"/>
                <a:cs typeface="Symbol" charset="2"/>
              </a:rPr>
              <a:t>無しの</a:t>
            </a:r>
            <a:r>
              <a:rPr lang="en-US" altLang="ja-JP" dirty="0">
                <a:solidFill>
                  <a:srgbClr val="0000FF"/>
                </a:solidFill>
                <a:latin typeface="Comic Sans MS"/>
                <a:cs typeface="Symbol" charset="2"/>
              </a:rPr>
              <a:t>Jet</a:t>
            </a:r>
            <a:r>
              <a:rPr lang="ja-JP" altLang="en-US">
                <a:solidFill>
                  <a:srgbClr val="0000FF"/>
                </a:solidFill>
                <a:latin typeface="Comic Sans MS"/>
                <a:cs typeface="Symbol" charset="2"/>
              </a:rPr>
              <a:t>測定</a:t>
            </a:r>
            <a:endParaRPr lang="ja-JP" altLang="en-US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grpSp>
        <p:nvGrpSpPr>
          <p:cNvPr id="27" name="図形グループ 26"/>
          <p:cNvGrpSpPr/>
          <p:nvPr/>
        </p:nvGrpSpPr>
        <p:grpSpPr>
          <a:xfrm>
            <a:off x="5627241" y="543563"/>
            <a:ext cx="6501768" cy="5631177"/>
            <a:chOff x="5161040" y="1781618"/>
            <a:chExt cx="3982960" cy="3449639"/>
          </a:xfrm>
        </p:grpSpPr>
        <p:pic>
          <p:nvPicPr>
            <p:cNvPr id="23" name="Content Placeholder 6"/>
            <p:cNvPicPr>
              <a:picLocks noChangeAspect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61040" y="1781618"/>
              <a:ext cx="3727737" cy="3242283"/>
            </a:xfrm>
            <a:prstGeom prst="rect">
              <a:avLst/>
            </a:prstGeom>
          </p:spPr>
        </p:pic>
        <p:pic>
          <p:nvPicPr>
            <p:cNvPr id="21" name="図 2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895126" y="4465076"/>
              <a:ext cx="1248874" cy="766181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25" name="テキスト ボックス 24"/>
          <p:cNvSpPr txBox="1"/>
          <p:nvPr/>
        </p:nvSpPr>
        <p:spPr>
          <a:xfrm>
            <a:off x="7809695" y="6010922"/>
            <a:ext cx="296587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dirty="0">
                <a:solidFill>
                  <a:srgbClr val="0000FF"/>
                </a:solidFill>
                <a:latin typeface="Comic Sans MS"/>
                <a:cs typeface="Comic Sans MS"/>
              </a:rPr>
              <a:t>4</a:t>
            </a:r>
            <a:r>
              <a:rPr lang="en-US" altLang="ja-JP" dirty="0">
                <a:solidFill>
                  <a:srgbClr val="0000FF"/>
                </a:solidFill>
                <a:latin typeface="Symbol" charset="2"/>
                <a:cs typeface="Symbol" charset="2"/>
              </a:rPr>
              <a:t>p</a:t>
            </a:r>
            <a:r>
              <a:rPr lang="en-US" altLang="ja-JP" dirty="0">
                <a:solidFill>
                  <a:srgbClr val="0000FF"/>
                </a:solidFill>
                <a:latin typeface="Comic Sans MS"/>
                <a:cs typeface="Comic Sans MS"/>
              </a:rPr>
              <a:t> &amp; -1&lt;</a:t>
            </a:r>
            <a:r>
              <a:rPr lang="en-US" altLang="ja-JP" i="1" dirty="0">
                <a:solidFill>
                  <a:srgbClr val="0000FF"/>
                </a:solidFill>
                <a:latin typeface="Symbol" charset="2"/>
                <a:cs typeface="Symbol" charset="2"/>
              </a:rPr>
              <a:t>h</a:t>
            </a:r>
            <a:r>
              <a:rPr lang="en-US" altLang="ja-JP" dirty="0">
                <a:solidFill>
                  <a:srgbClr val="0000FF"/>
                </a:solidFill>
                <a:latin typeface="Comic Sans MS"/>
                <a:cs typeface="Comic Sans MS"/>
              </a:rPr>
              <a:t>&lt;1 </a:t>
            </a:r>
            <a:r>
              <a:rPr lang="ja-JP" altLang="en-US">
                <a:solidFill>
                  <a:srgbClr val="0000FF"/>
                </a:solidFill>
                <a:latin typeface="Comic Sans MS"/>
                <a:cs typeface="Comic Sans MS"/>
              </a:rPr>
              <a:t>を</a:t>
            </a:r>
            <a:r>
              <a:rPr lang="en-US" altLang="ja-JP" dirty="0">
                <a:solidFill>
                  <a:srgbClr val="0000FF"/>
                </a:solidFill>
                <a:latin typeface="Comic Sans MS"/>
                <a:cs typeface="Comic Sans MS"/>
              </a:rPr>
              <a:t>HCAL</a:t>
            </a:r>
            <a:r>
              <a:rPr lang="ja-JP" altLang="en-US">
                <a:solidFill>
                  <a:srgbClr val="0000FF"/>
                </a:solidFill>
                <a:latin typeface="Comic Sans MS"/>
                <a:cs typeface="Comic Sans MS"/>
              </a:rPr>
              <a:t>で覆う</a:t>
            </a:r>
            <a:endParaRPr lang="en-US" altLang="ja-JP" dirty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algn="ctr"/>
            <a:r>
              <a:rPr lang="en-US" altLang="ja-JP" dirty="0">
                <a:solidFill>
                  <a:srgbClr val="0000FF"/>
                </a:solidFill>
                <a:latin typeface="Comic Sans MS"/>
                <a:cs typeface="Comic Sans MS"/>
              </a:rPr>
              <a:t>Jet</a:t>
            </a:r>
            <a:r>
              <a:rPr lang="ja-JP" altLang="en-US">
                <a:solidFill>
                  <a:srgbClr val="0000FF"/>
                </a:solidFill>
                <a:latin typeface="Comic Sans MS"/>
                <a:cs typeface="Comic Sans MS"/>
              </a:rPr>
              <a:t>に特化した検出器</a:t>
            </a:r>
            <a:endParaRPr lang="en-US" altLang="ja-JP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14178" y="3773431"/>
            <a:ext cx="4567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00FF"/>
                </a:solidFill>
                <a:latin typeface="Comic Sans MS"/>
                <a:cs typeface="Comic Sans MS"/>
              </a:rPr>
              <a:t>Jet</a:t>
            </a:r>
            <a:r>
              <a:rPr lang="ja-JP" altLang="en-US">
                <a:solidFill>
                  <a:srgbClr val="0000FF"/>
                </a:solidFill>
                <a:latin typeface="Comic Sans MS"/>
                <a:cs typeface="Comic Sans MS"/>
              </a:rPr>
              <a:t>の測定にはアクセプタンスが足りない</a:t>
            </a:r>
            <a:r>
              <a:rPr lang="en-US" altLang="ja-JP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endParaRPr lang="ja-JP" altLang="en-US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pic>
        <p:nvPicPr>
          <p:cNvPr id="17" name="Picture 5" descr="矢印のフリー素材・イラスト｜ダウンロード28【素材っち】">
            <a:extLst>
              <a:ext uri="{FF2B5EF4-FFF2-40B4-BE49-F238E27FC236}">
                <a16:creationId xmlns:a16="http://schemas.microsoft.com/office/drawing/2014/main" id="{8AFD8C7F-9F9E-C240-8E57-614A9B7F8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3618" y="3307268"/>
            <a:ext cx="939573" cy="74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4324659C-C2ED-C149-A3FE-144B8FA1630B}"/>
              </a:ext>
            </a:extLst>
          </p:cNvPr>
          <p:cNvCxnSpPr/>
          <p:nvPr/>
        </p:nvCxnSpPr>
        <p:spPr>
          <a:xfrm>
            <a:off x="5923191" y="4080333"/>
            <a:ext cx="46697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01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3143" y="122788"/>
            <a:ext cx="1721995" cy="316687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344597" y="17068"/>
            <a:ext cx="1544955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400" dirty="0">
                <a:solidFill>
                  <a:srgbClr val="006FC0"/>
                </a:solidFill>
                <a:latin typeface="Arial"/>
                <a:cs typeface="Arial"/>
              </a:rPr>
              <a:t>Calorimeter</a:t>
            </a:r>
            <a:r>
              <a:rPr sz="1400" spc="-9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Arial"/>
                <a:cs typeface="Arial"/>
              </a:rPr>
              <a:t>system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18721" y="1066413"/>
            <a:ext cx="516255" cy="226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1400" spc="-10" dirty="0">
                <a:latin typeface="Arial"/>
                <a:cs typeface="Arial"/>
              </a:rPr>
              <a:t>oHCal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144959" y="2641974"/>
            <a:ext cx="4006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20" dirty="0">
                <a:latin typeface="Arial"/>
                <a:cs typeface="Arial"/>
              </a:rPr>
              <a:t>iHCal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781026" y="1200364"/>
            <a:ext cx="2222500" cy="4620895"/>
            <a:chOff x="8705088" y="2206751"/>
            <a:chExt cx="2222500" cy="462089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05088" y="2206751"/>
              <a:ext cx="905255" cy="39928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75776" y="3346703"/>
              <a:ext cx="905255" cy="39928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73184" y="4236718"/>
              <a:ext cx="1453896" cy="2590798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390015" y="165705"/>
            <a:ext cx="10159365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673735">
              <a:lnSpc>
                <a:spcPct val="100000"/>
              </a:lnSpc>
              <a:spcBef>
                <a:spcPts val="105"/>
              </a:spcBef>
            </a:pPr>
            <a:r>
              <a:rPr lang="en-US" dirty="0" err="1">
                <a:latin typeface="Arial"/>
                <a:cs typeface="Arial"/>
              </a:rPr>
              <a:t>sPHENIX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検出器群</a:t>
            </a:r>
            <a:endParaRPr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038912" y="4690231"/>
            <a:ext cx="805180" cy="5149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1600" spc="-10" dirty="0">
                <a:solidFill>
                  <a:srgbClr val="D25604"/>
                </a:solidFill>
                <a:latin typeface="Arial"/>
                <a:cs typeface="Arial"/>
              </a:rPr>
              <a:t>Tracking</a:t>
            </a:r>
            <a:endParaRPr sz="1600" dirty="0">
              <a:latin typeface="Arial"/>
              <a:cs typeface="Arial"/>
            </a:endParaRPr>
          </a:p>
          <a:p>
            <a:pPr marL="76200"/>
            <a:r>
              <a:rPr sz="1600" spc="-10" dirty="0">
                <a:solidFill>
                  <a:srgbClr val="D25604"/>
                </a:solidFill>
                <a:latin typeface="Arial"/>
                <a:cs typeface="Arial"/>
              </a:rPr>
              <a:t>system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595810" y="4098378"/>
            <a:ext cx="49212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oHCal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29" name="object 29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2" y="3895643"/>
            <a:ext cx="4844795" cy="2919969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3547" y="807511"/>
            <a:ext cx="6340602" cy="3755898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7602" y="792586"/>
            <a:ext cx="6220968" cy="3636264"/>
          </a:xfrm>
          <a:prstGeom prst="rect">
            <a:avLst/>
          </a:prstGeom>
        </p:spPr>
      </p:pic>
      <p:sp>
        <p:nvSpPr>
          <p:cNvPr id="34" name="object 34"/>
          <p:cNvSpPr/>
          <p:nvPr/>
        </p:nvSpPr>
        <p:spPr>
          <a:xfrm>
            <a:off x="3741610" y="819988"/>
            <a:ext cx="6251575" cy="3667125"/>
          </a:xfrm>
          <a:custGeom>
            <a:avLst/>
            <a:gdLst/>
            <a:ahLst/>
            <a:cxnLst/>
            <a:rect l="l" t="t" r="r" b="b"/>
            <a:pathLst>
              <a:path w="6251575" h="3667125">
                <a:moveTo>
                  <a:pt x="0" y="3666744"/>
                </a:moveTo>
                <a:lnTo>
                  <a:pt x="6251448" y="3666744"/>
                </a:lnTo>
                <a:lnTo>
                  <a:pt x="6251448" y="0"/>
                </a:lnTo>
                <a:lnTo>
                  <a:pt x="0" y="0"/>
                </a:lnTo>
                <a:lnTo>
                  <a:pt x="0" y="3666744"/>
                </a:lnTo>
                <a:close/>
              </a:path>
            </a:pathLst>
          </a:custGeom>
          <a:ln w="3048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" name="object 35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6347" y="3483971"/>
            <a:ext cx="1027938" cy="381762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7202" y="3480935"/>
            <a:ext cx="1027938" cy="433565"/>
          </a:xfrm>
          <a:prstGeom prst="rect">
            <a:avLst/>
          </a:prstGeom>
        </p:spPr>
      </p:pic>
      <p:sp>
        <p:nvSpPr>
          <p:cNvPr id="37" name="object 37"/>
          <p:cNvSpPr/>
          <p:nvPr/>
        </p:nvSpPr>
        <p:spPr>
          <a:xfrm>
            <a:off x="4316158" y="3503783"/>
            <a:ext cx="954405" cy="307975"/>
          </a:xfrm>
          <a:custGeom>
            <a:avLst/>
            <a:gdLst/>
            <a:ahLst/>
            <a:cxnLst/>
            <a:rect l="l" t="t" r="r" b="b"/>
            <a:pathLst>
              <a:path w="954404" h="307975">
                <a:moveTo>
                  <a:pt x="954024" y="0"/>
                </a:moveTo>
                <a:lnTo>
                  <a:pt x="0" y="0"/>
                </a:lnTo>
                <a:lnTo>
                  <a:pt x="0" y="307848"/>
                </a:lnTo>
                <a:lnTo>
                  <a:pt x="954024" y="307848"/>
                </a:lnTo>
                <a:lnTo>
                  <a:pt x="954024" y="0"/>
                </a:lnTo>
                <a:close/>
              </a:path>
            </a:pathLst>
          </a:custGeom>
          <a:solidFill>
            <a:srgbClr val="6F39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316158" y="3503783"/>
            <a:ext cx="954405" cy="307975"/>
          </a:xfrm>
          <a:custGeom>
            <a:avLst/>
            <a:gdLst/>
            <a:ahLst/>
            <a:cxnLst/>
            <a:rect l="l" t="t" r="r" b="b"/>
            <a:pathLst>
              <a:path w="954404" h="307975">
                <a:moveTo>
                  <a:pt x="0" y="307848"/>
                </a:moveTo>
                <a:lnTo>
                  <a:pt x="954024" y="307848"/>
                </a:lnTo>
                <a:lnTo>
                  <a:pt x="954024" y="0"/>
                </a:lnTo>
                <a:lnTo>
                  <a:pt x="0" y="0"/>
                </a:lnTo>
                <a:lnTo>
                  <a:pt x="0" y="307848"/>
                </a:lnTo>
                <a:close/>
              </a:path>
            </a:pathLst>
          </a:custGeom>
          <a:ln w="1524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395154" y="3533754"/>
            <a:ext cx="779145" cy="226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MAGNET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3732466" y="2529959"/>
            <a:ext cx="765810" cy="433705"/>
            <a:chOff x="2977895" y="2901708"/>
            <a:chExt cx="765810" cy="433705"/>
          </a:xfrm>
        </p:grpSpPr>
        <p:pic>
          <p:nvPicPr>
            <p:cNvPr id="42" name="object 42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87039" y="2904744"/>
              <a:ext cx="756665" cy="381762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77895" y="2901708"/>
              <a:ext cx="756666" cy="433565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3006851" y="2924556"/>
              <a:ext cx="683260" cy="307975"/>
            </a:xfrm>
            <a:custGeom>
              <a:avLst/>
              <a:gdLst/>
              <a:ahLst/>
              <a:cxnLst/>
              <a:rect l="l" t="t" r="r" b="b"/>
              <a:pathLst>
                <a:path w="683260" h="307975">
                  <a:moveTo>
                    <a:pt x="682751" y="0"/>
                  </a:moveTo>
                  <a:lnTo>
                    <a:pt x="0" y="0"/>
                  </a:lnTo>
                  <a:lnTo>
                    <a:pt x="0" y="307848"/>
                  </a:lnTo>
                  <a:lnTo>
                    <a:pt x="682751" y="307848"/>
                  </a:lnTo>
                  <a:lnTo>
                    <a:pt x="682751" y="0"/>
                  </a:lnTo>
                  <a:close/>
                </a:path>
              </a:pathLst>
            </a:custGeom>
            <a:solidFill>
              <a:srgbClr val="1392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006851" y="2924556"/>
              <a:ext cx="683260" cy="307975"/>
            </a:xfrm>
            <a:custGeom>
              <a:avLst/>
              <a:gdLst/>
              <a:ahLst/>
              <a:cxnLst/>
              <a:rect l="l" t="t" r="r" b="b"/>
              <a:pathLst>
                <a:path w="683260" h="307975">
                  <a:moveTo>
                    <a:pt x="0" y="307848"/>
                  </a:moveTo>
                  <a:lnTo>
                    <a:pt x="682751" y="307848"/>
                  </a:lnTo>
                  <a:lnTo>
                    <a:pt x="682751" y="0"/>
                  </a:lnTo>
                  <a:lnTo>
                    <a:pt x="0" y="0"/>
                  </a:lnTo>
                  <a:lnTo>
                    <a:pt x="0" y="307848"/>
                  </a:lnTo>
                  <a:close/>
                </a:path>
              </a:pathLst>
            </a:custGeom>
            <a:ln w="1524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3840797" y="2581838"/>
            <a:ext cx="515620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MVTX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7932612" y="3642479"/>
            <a:ext cx="668655" cy="433705"/>
            <a:chOff x="7178040" y="4014228"/>
            <a:chExt cx="668655" cy="433705"/>
          </a:xfrm>
        </p:grpSpPr>
        <p:pic>
          <p:nvPicPr>
            <p:cNvPr id="48" name="object 48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90232" y="4017263"/>
              <a:ext cx="656081" cy="381762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78040" y="4014228"/>
              <a:ext cx="665226" cy="433565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7210044" y="4037075"/>
              <a:ext cx="582295" cy="307975"/>
            </a:xfrm>
            <a:custGeom>
              <a:avLst/>
              <a:gdLst/>
              <a:ahLst/>
              <a:cxnLst/>
              <a:rect l="l" t="t" r="r" b="b"/>
              <a:pathLst>
                <a:path w="582295" h="307975">
                  <a:moveTo>
                    <a:pt x="582168" y="0"/>
                  </a:moveTo>
                  <a:lnTo>
                    <a:pt x="0" y="0"/>
                  </a:lnTo>
                  <a:lnTo>
                    <a:pt x="0" y="307848"/>
                  </a:lnTo>
                  <a:lnTo>
                    <a:pt x="582168" y="307848"/>
                  </a:lnTo>
                  <a:lnTo>
                    <a:pt x="582168" y="0"/>
                  </a:lnTo>
                  <a:close/>
                </a:path>
              </a:pathLst>
            </a:custGeom>
            <a:solidFill>
              <a:srgbClr val="D0CA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210044" y="4037075"/>
              <a:ext cx="582295" cy="307975"/>
            </a:xfrm>
            <a:custGeom>
              <a:avLst/>
              <a:gdLst/>
              <a:ahLst/>
              <a:cxnLst/>
              <a:rect l="l" t="t" r="r" b="b"/>
              <a:pathLst>
                <a:path w="582295" h="307975">
                  <a:moveTo>
                    <a:pt x="0" y="307848"/>
                  </a:moveTo>
                  <a:lnTo>
                    <a:pt x="582168" y="307848"/>
                  </a:lnTo>
                  <a:lnTo>
                    <a:pt x="582168" y="0"/>
                  </a:lnTo>
                  <a:lnTo>
                    <a:pt x="0" y="0"/>
                  </a:lnTo>
                  <a:lnTo>
                    <a:pt x="0" y="307848"/>
                  </a:lnTo>
                  <a:close/>
                </a:path>
              </a:pathLst>
            </a:custGeom>
            <a:ln w="1524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8042466" y="3695552"/>
            <a:ext cx="417195" cy="226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INTT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6585394" y="832223"/>
            <a:ext cx="628650" cy="433705"/>
            <a:chOff x="5830823" y="1203972"/>
            <a:chExt cx="628650" cy="433705"/>
          </a:xfrm>
        </p:grpSpPr>
        <p:pic>
          <p:nvPicPr>
            <p:cNvPr id="54" name="object 54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39967" y="1207008"/>
              <a:ext cx="619506" cy="381762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30823" y="1203972"/>
              <a:ext cx="628650" cy="433565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5859779" y="1226820"/>
              <a:ext cx="546100" cy="307975"/>
            </a:xfrm>
            <a:custGeom>
              <a:avLst/>
              <a:gdLst/>
              <a:ahLst/>
              <a:cxnLst/>
              <a:rect l="l" t="t" r="r" b="b"/>
              <a:pathLst>
                <a:path w="546100" h="307975">
                  <a:moveTo>
                    <a:pt x="545591" y="0"/>
                  </a:moveTo>
                  <a:lnTo>
                    <a:pt x="0" y="0"/>
                  </a:lnTo>
                  <a:lnTo>
                    <a:pt x="0" y="307848"/>
                  </a:lnTo>
                  <a:lnTo>
                    <a:pt x="545591" y="307848"/>
                  </a:lnTo>
                  <a:lnTo>
                    <a:pt x="545591" y="0"/>
                  </a:lnTo>
                  <a:close/>
                </a:path>
              </a:pathLst>
            </a:custGeom>
            <a:solidFill>
              <a:srgbClr val="A143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859779" y="1226820"/>
              <a:ext cx="546100" cy="307975"/>
            </a:xfrm>
            <a:custGeom>
              <a:avLst/>
              <a:gdLst/>
              <a:ahLst/>
              <a:cxnLst/>
              <a:rect l="l" t="t" r="r" b="b"/>
              <a:pathLst>
                <a:path w="546100" h="307975">
                  <a:moveTo>
                    <a:pt x="0" y="307848"/>
                  </a:moveTo>
                  <a:lnTo>
                    <a:pt x="545591" y="307848"/>
                  </a:lnTo>
                  <a:lnTo>
                    <a:pt x="545591" y="0"/>
                  </a:lnTo>
                  <a:lnTo>
                    <a:pt x="0" y="0"/>
                  </a:lnTo>
                  <a:lnTo>
                    <a:pt x="0" y="307848"/>
                  </a:lnTo>
                  <a:close/>
                </a:path>
              </a:pathLst>
            </a:custGeom>
            <a:ln w="15239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6694362" y="884407"/>
            <a:ext cx="381635" cy="226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TPC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8679372" y="1914238"/>
            <a:ext cx="805815" cy="431165"/>
            <a:chOff x="7924800" y="2285987"/>
            <a:chExt cx="805815" cy="431165"/>
          </a:xfrm>
        </p:grpSpPr>
        <p:pic>
          <p:nvPicPr>
            <p:cNvPr id="60" name="object 60"/>
            <p:cNvPicPr/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3944" y="2285999"/>
              <a:ext cx="796290" cy="381762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24800" y="2285987"/>
              <a:ext cx="799338" cy="430542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7953755" y="2305811"/>
              <a:ext cx="722630" cy="307975"/>
            </a:xfrm>
            <a:custGeom>
              <a:avLst/>
              <a:gdLst/>
              <a:ahLst/>
              <a:cxnLst/>
              <a:rect l="l" t="t" r="r" b="b"/>
              <a:pathLst>
                <a:path w="722629" h="307975">
                  <a:moveTo>
                    <a:pt x="722376" y="0"/>
                  </a:moveTo>
                  <a:lnTo>
                    <a:pt x="0" y="0"/>
                  </a:lnTo>
                  <a:lnTo>
                    <a:pt x="0" y="307848"/>
                  </a:lnTo>
                  <a:lnTo>
                    <a:pt x="722376" y="307848"/>
                  </a:lnTo>
                  <a:lnTo>
                    <a:pt x="722376" y="0"/>
                  </a:lnTo>
                  <a:close/>
                </a:path>
              </a:pathLst>
            </a:custGeom>
            <a:solidFill>
              <a:srgbClr val="5488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953755" y="2305811"/>
              <a:ext cx="722630" cy="307975"/>
            </a:xfrm>
            <a:custGeom>
              <a:avLst/>
              <a:gdLst/>
              <a:ahLst/>
              <a:cxnLst/>
              <a:rect l="l" t="t" r="r" b="b"/>
              <a:pathLst>
                <a:path w="722629" h="307975">
                  <a:moveTo>
                    <a:pt x="0" y="307848"/>
                  </a:moveTo>
                  <a:lnTo>
                    <a:pt x="722376" y="307848"/>
                  </a:lnTo>
                  <a:lnTo>
                    <a:pt x="722376" y="0"/>
                  </a:lnTo>
                  <a:lnTo>
                    <a:pt x="0" y="0"/>
                  </a:lnTo>
                  <a:lnTo>
                    <a:pt x="0" y="307848"/>
                  </a:lnTo>
                  <a:close/>
                </a:path>
              </a:pathLst>
            </a:custGeom>
            <a:ln w="1524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8787321" y="1963983"/>
            <a:ext cx="552450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EMCal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8170355" y="887087"/>
            <a:ext cx="708025" cy="433705"/>
            <a:chOff x="7415783" y="1258836"/>
            <a:chExt cx="708025" cy="433705"/>
          </a:xfrm>
        </p:grpSpPr>
        <p:pic>
          <p:nvPicPr>
            <p:cNvPr id="66" name="object 66"/>
            <p:cNvPicPr/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4927" y="1261872"/>
              <a:ext cx="698753" cy="381762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15783" y="1258836"/>
              <a:ext cx="704850" cy="433565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7444739" y="1281684"/>
              <a:ext cx="624840" cy="307975"/>
            </a:xfrm>
            <a:custGeom>
              <a:avLst/>
              <a:gdLst/>
              <a:ahLst/>
              <a:cxnLst/>
              <a:rect l="l" t="t" r="r" b="b"/>
              <a:pathLst>
                <a:path w="624840" h="307975">
                  <a:moveTo>
                    <a:pt x="624840" y="0"/>
                  </a:moveTo>
                  <a:lnTo>
                    <a:pt x="0" y="0"/>
                  </a:lnTo>
                  <a:lnTo>
                    <a:pt x="0" y="307848"/>
                  </a:lnTo>
                  <a:lnTo>
                    <a:pt x="624840" y="307848"/>
                  </a:lnTo>
                  <a:lnTo>
                    <a:pt x="624840" y="0"/>
                  </a:lnTo>
                  <a:close/>
                </a:path>
              </a:pathLst>
            </a:custGeom>
            <a:solidFill>
              <a:srgbClr val="5297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444739" y="1281684"/>
              <a:ext cx="624840" cy="307975"/>
            </a:xfrm>
            <a:custGeom>
              <a:avLst/>
              <a:gdLst/>
              <a:ahLst/>
              <a:cxnLst/>
              <a:rect l="l" t="t" r="r" b="b"/>
              <a:pathLst>
                <a:path w="624840" h="307975">
                  <a:moveTo>
                    <a:pt x="0" y="307848"/>
                  </a:moveTo>
                  <a:lnTo>
                    <a:pt x="624840" y="307848"/>
                  </a:lnTo>
                  <a:lnTo>
                    <a:pt x="624840" y="0"/>
                  </a:lnTo>
                  <a:lnTo>
                    <a:pt x="0" y="0"/>
                  </a:lnTo>
                  <a:lnTo>
                    <a:pt x="0" y="307848"/>
                  </a:lnTo>
                  <a:close/>
                </a:path>
              </a:pathLst>
            </a:custGeom>
            <a:ln w="15239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8278940" y="938382"/>
            <a:ext cx="459105" cy="226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iHCal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6283642" y="3864958"/>
            <a:ext cx="765810" cy="431165"/>
            <a:chOff x="5529071" y="4236707"/>
            <a:chExt cx="765810" cy="431165"/>
          </a:xfrm>
        </p:grpSpPr>
        <p:pic>
          <p:nvPicPr>
            <p:cNvPr id="72" name="object 72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8215" y="4236719"/>
              <a:ext cx="756665" cy="381762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29071" y="4236707"/>
              <a:ext cx="762762" cy="430542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5558027" y="4256531"/>
              <a:ext cx="683260" cy="307975"/>
            </a:xfrm>
            <a:custGeom>
              <a:avLst/>
              <a:gdLst/>
              <a:ahLst/>
              <a:cxnLst/>
              <a:rect l="l" t="t" r="r" b="b"/>
              <a:pathLst>
                <a:path w="683260" h="307975">
                  <a:moveTo>
                    <a:pt x="682751" y="0"/>
                  </a:moveTo>
                  <a:lnTo>
                    <a:pt x="0" y="0"/>
                  </a:lnTo>
                  <a:lnTo>
                    <a:pt x="0" y="307848"/>
                  </a:lnTo>
                  <a:lnTo>
                    <a:pt x="682751" y="307848"/>
                  </a:lnTo>
                  <a:lnTo>
                    <a:pt x="682751" y="0"/>
                  </a:lnTo>
                  <a:close/>
                </a:path>
              </a:pathLst>
            </a:custGeom>
            <a:solidFill>
              <a:srgbClr val="8E93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558027" y="4256531"/>
              <a:ext cx="683260" cy="307975"/>
            </a:xfrm>
            <a:custGeom>
              <a:avLst/>
              <a:gdLst/>
              <a:ahLst/>
              <a:cxnLst/>
              <a:rect l="l" t="t" r="r" b="b"/>
              <a:pathLst>
                <a:path w="683260" h="307975">
                  <a:moveTo>
                    <a:pt x="0" y="307848"/>
                  </a:moveTo>
                  <a:lnTo>
                    <a:pt x="682751" y="307848"/>
                  </a:lnTo>
                  <a:lnTo>
                    <a:pt x="682751" y="0"/>
                  </a:lnTo>
                  <a:lnTo>
                    <a:pt x="0" y="0"/>
                  </a:lnTo>
                  <a:lnTo>
                    <a:pt x="0" y="307848"/>
                  </a:lnTo>
                  <a:close/>
                </a:path>
              </a:pathLst>
            </a:custGeom>
            <a:ln w="1524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6391086" y="3915973"/>
            <a:ext cx="516255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oHCal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5070539" y="810862"/>
            <a:ext cx="729615" cy="431165"/>
            <a:chOff x="4315967" y="1182611"/>
            <a:chExt cx="729615" cy="431165"/>
          </a:xfrm>
        </p:grpSpPr>
        <p:pic>
          <p:nvPicPr>
            <p:cNvPr id="78" name="object 78"/>
            <p:cNvPicPr/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28159" y="1182624"/>
              <a:ext cx="717041" cy="381762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15967" y="1182611"/>
              <a:ext cx="726186" cy="430542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4347971" y="1202436"/>
              <a:ext cx="643255" cy="307975"/>
            </a:xfrm>
            <a:custGeom>
              <a:avLst/>
              <a:gdLst/>
              <a:ahLst/>
              <a:cxnLst/>
              <a:rect l="l" t="t" r="r" b="b"/>
              <a:pathLst>
                <a:path w="643254" h="307975">
                  <a:moveTo>
                    <a:pt x="643127" y="0"/>
                  </a:moveTo>
                  <a:lnTo>
                    <a:pt x="0" y="0"/>
                  </a:lnTo>
                  <a:lnTo>
                    <a:pt x="0" y="307848"/>
                  </a:lnTo>
                  <a:lnTo>
                    <a:pt x="643127" y="307848"/>
                  </a:lnTo>
                  <a:lnTo>
                    <a:pt x="643127" y="0"/>
                  </a:lnTo>
                  <a:close/>
                </a:path>
              </a:pathLst>
            </a:custGeom>
            <a:solidFill>
              <a:srgbClr val="9B9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347971" y="1202436"/>
              <a:ext cx="643255" cy="307975"/>
            </a:xfrm>
            <a:custGeom>
              <a:avLst/>
              <a:gdLst/>
              <a:ahLst/>
              <a:cxnLst/>
              <a:rect l="l" t="t" r="r" b="b"/>
              <a:pathLst>
                <a:path w="643254" h="307975">
                  <a:moveTo>
                    <a:pt x="0" y="307848"/>
                  </a:moveTo>
                  <a:lnTo>
                    <a:pt x="643127" y="307848"/>
                  </a:lnTo>
                  <a:lnTo>
                    <a:pt x="643127" y="0"/>
                  </a:lnTo>
                  <a:lnTo>
                    <a:pt x="0" y="0"/>
                  </a:lnTo>
                  <a:lnTo>
                    <a:pt x="0" y="307848"/>
                  </a:lnTo>
                  <a:close/>
                </a:path>
              </a:pathLst>
            </a:custGeom>
            <a:ln w="1524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82"/>
          <p:cNvSpPr txBox="1"/>
          <p:nvPr/>
        </p:nvSpPr>
        <p:spPr>
          <a:xfrm>
            <a:off x="5179505" y="860658"/>
            <a:ext cx="478790" cy="226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sEPD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83" name="object 83"/>
          <p:cNvGrpSpPr/>
          <p:nvPr/>
        </p:nvGrpSpPr>
        <p:grpSpPr>
          <a:xfrm>
            <a:off x="8804340" y="2472022"/>
            <a:ext cx="668655" cy="431165"/>
            <a:chOff x="8049768" y="2843771"/>
            <a:chExt cx="668655" cy="431165"/>
          </a:xfrm>
        </p:grpSpPr>
        <p:pic>
          <p:nvPicPr>
            <p:cNvPr id="84" name="object 84"/>
            <p:cNvPicPr/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58912" y="2846832"/>
              <a:ext cx="659129" cy="381762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49768" y="2843771"/>
              <a:ext cx="662177" cy="430542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8078724" y="2866644"/>
              <a:ext cx="585470" cy="307975"/>
            </a:xfrm>
            <a:custGeom>
              <a:avLst/>
              <a:gdLst/>
              <a:ahLst/>
              <a:cxnLst/>
              <a:rect l="l" t="t" r="r" b="b"/>
              <a:pathLst>
                <a:path w="585470" h="307975">
                  <a:moveTo>
                    <a:pt x="585216" y="0"/>
                  </a:moveTo>
                  <a:lnTo>
                    <a:pt x="0" y="0"/>
                  </a:lnTo>
                  <a:lnTo>
                    <a:pt x="0" y="307848"/>
                  </a:lnTo>
                  <a:lnTo>
                    <a:pt x="585216" y="307848"/>
                  </a:lnTo>
                  <a:lnTo>
                    <a:pt x="585216" y="0"/>
                  </a:lnTo>
                  <a:close/>
                </a:path>
              </a:pathLst>
            </a:custGeom>
            <a:solidFill>
              <a:srgbClr val="A022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078724" y="2866644"/>
              <a:ext cx="585470" cy="307975"/>
            </a:xfrm>
            <a:custGeom>
              <a:avLst/>
              <a:gdLst/>
              <a:ahLst/>
              <a:cxnLst/>
              <a:rect l="l" t="t" r="r" b="b"/>
              <a:pathLst>
                <a:path w="585470" h="307975">
                  <a:moveTo>
                    <a:pt x="0" y="307848"/>
                  </a:moveTo>
                  <a:lnTo>
                    <a:pt x="585216" y="307848"/>
                  </a:lnTo>
                  <a:lnTo>
                    <a:pt x="585216" y="0"/>
                  </a:lnTo>
                  <a:lnTo>
                    <a:pt x="0" y="0"/>
                  </a:lnTo>
                  <a:lnTo>
                    <a:pt x="0" y="307848"/>
                  </a:lnTo>
                  <a:close/>
                </a:path>
              </a:pathLst>
            </a:custGeom>
            <a:ln w="15239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8" name="object 88"/>
          <p:cNvSpPr txBox="1"/>
          <p:nvPr/>
        </p:nvSpPr>
        <p:spPr>
          <a:xfrm>
            <a:off x="8912669" y="2523596"/>
            <a:ext cx="415290" cy="226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MBD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90" name="object 90"/>
          <p:cNvPicPr/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7819" y="2353162"/>
            <a:ext cx="1917953" cy="1588770"/>
          </a:xfrm>
          <a:prstGeom prst="rect">
            <a:avLst/>
          </a:prstGeom>
        </p:spPr>
      </p:pic>
      <p:sp>
        <p:nvSpPr>
          <p:cNvPr id="91" name="object 91"/>
          <p:cNvSpPr/>
          <p:nvPr/>
        </p:nvSpPr>
        <p:spPr>
          <a:xfrm>
            <a:off x="6180900" y="2364719"/>
            <a:ext cx="1781810" cy="1454785"/>
          </a:xfrm>
          <a:custGeom>
            <a:avLst/>
            <a:gdLst/>
            <a:ahLst/>
            <a:cxnLst/>
            <a:rect l="l" t="t" r="r" b="b"/>
            <a:pathLst>
              <a:path w="1781809" h="1454785">
                <a:moveTo>
                  <a:pt x="1715686" y="1414617"/>
                </a:moveTo>
                <a:lnTo>
                  <a:pt x="1698371" y="1435861"/>
                </a:lnTo>
                <a:lnTo>
                  <a:pt x="1781555" y="1454403"/>
                </a:lnTo>
                <a:lnTo>
                  <a:pt x="1767213" y="1422653"/>
                </a:lnTo>
                <a:lnTo>
                  <a:pt x="1725549" y="1422653"/>
                </a:lnTo>
                <a:lnTo>
                  <a:pt x="1715686" y="1414617"/>
                </a:lnTo>
                <a:close/>
              </a:path>
              <a:path w="1781809" h="1454785">
                <a:moveTo>
                  <a:pt x="1729145" y="1398104"/>
                </a:moveTo>
                <a:lnTo>
                  <a:pt x="1715686" y="1414617"/>
                </a:lnTo>
                <a:lnTo>
                  <a:pt x="1725549" y="1422653"/>
                </a:lnTo>
                <a:lnTo>
                  <a:pt x="1739011" y="1406143"/>
                </a:lnTo>
                <a:lnTo>
                  <a:pt x="1729145" y="1398104"/>
                </a:lnTo>
                <a:close/>
              </a:path>
              <a:path w="1781809" h="1454785">
                <a:moveTo>
                  <a:pt x="1746503" y="1376806"/>
                </a:moveTo>
                <a:lnTo>
                  <a:pt x="1729145" y="1398104"/>
                </a:lnTo>
                <a:lnTo>
                  <a:pt x="1739011" y="1406143"/>
                </a:lnTo>
                <a:lnTo>
                  <a:pt x="1725549" y="1422653"/>
                </a:lnTo>
                <a:lnTo>
                  <a:pt x="1767213" y="1422653"/>
                </a:lnTo>
                <a:lnTo>
                  <a:pt x="1746503" y="1376806"/>
                </a:lnTo>
                <a:close/>
              </a:path>
              <a:path w="1781809" h="1454785">
                <a:moveTo>
                  <a:pt x="13462" y="0"/>
                </a:moveTo>
                <a:lnTo>
                  <a:pt x="0" y="16509"/>
                </a:lnTo>
                <a:lnTo>
                  <a:pt x="1715686" y="1414617"/>
                </a:lnTo>
                <a:lnTo>
                  <a:pt x="1729145" y="1398104"/>
                </a:lnTo>
                <a:lnTo>
                  <a:pt x="13462" y="0"/>
                </a:lnTo>
                <a:close/>
              </a:path>
            </a:pathLst>
          </a:custGeom>
          <a:solidFill>
            <a:srgbClr val="EAE8A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2" name="object 92"/>
          <p:cNvPicPr/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4259" y="2350127"/>
            <a:ext cx="1728977" cy="479285"/>
          </a:xfrm>
          <a:prstGeom prst="rect">
            <a:avLst/>
          </a:prstGeom>
        </p:spPr>
      </p:pic>
      <p:sp>
        <p:nvSpPr>
          <p:cNvPr id="93" name="object 93"/>
          <p:cNvSpPr/>
          <p:nvPr/>
        </p:nvSpPr>
        <p:spPr>
          <a:xfrm>
            <a:off x="4444175" y="2362560"/>
            <a:ext cx="1593215" cy="365760"/>
          </a:xfrm>
          <a:custGeom>
            <a:avLst/>
            <a:gdLst/>
            <a:ahLst/>
            <a:cxnLst/>
            <a:rect l="l" t="t" r="r" b="b"/>
            <a:pathLst>
              <a:path w="1593214" h="365760">
                <a:moveTo>
                  <a:pt x="66801" y="290829"/>
                </a:moveTo>
                <a:lnTo>
                  <a:pt x="0" y="343788"/>
                </a:lnTo>
                <a:lnTo>
                  <a:pt x="82423" y="365505"/>
                </a:lnTo>
                <a:lnTo>
                  <a:pt x="77348" y="341249"/>
                </a:lnTo>
                <a:lnTo>
                  <a:pt x="64388" y="341249"/>
                </a:lnTo>
                <a:lnTo>
                  <a:pt x="59944" y="320293"/>
                </a:lnTo>
                <a:lnTo>
                  <a:pt x="72418" y="317680"/>
                </a:lnTo>
                <a:lnTo>
                  <a:pt x="66801" y="290829"/>
                </a:lnTo>
                <a:close/>
              </a:path>
              <a:path w="1593214" h="365760">
                <a:moveTo>
                  <a:pt x="72418" y="317680"/>
                </a:moveTo>
                <a:lnTo>
                  <a:pt x="59944" y="320293"/>
                </a:lnTo>
                <a:lnTo>
                  <a:pt x="64388" y="341249"/>
                </a:lnTo>
                <a:lnTo>
                  <a:pt x="76804" y="338646"/>
                </a:lnTo>
                <a:lnTo>
                  <a:pt x="72418" y="317680"/>
                </a:lnTo>
                <a:close/>
              </a:path>
              <a:path w="1593214" h="365760">
                <a:moveTo>
                  <a:pt x="76804" y="338646"/>
                </a:moveTo>
                <a:lnTo>
                  <a:pt x="64388" y="341249"/>
                </a:lnTo>
                <a:lnTo>
                  <a:pt x="77348" y="341249"/>
                </a:lnTo>
                <a:lnTo>
                  <a:pt x="76804" y="338646"/>
                </a:lnTo>
                <a:close/>
              </a:path>
              <a:path w="1593214" h="365760">
                <a:moveTo>
                  <a:pt x="1588516" y="0"/>
                </a:moveTo>
                <a:lnTo>
                  <a:pt x="72418" y="317680"/>
                </a:lnTo>
                <a:lnTo>
                  <a:pt x="76804" y="338646"/>
                </a:lnTo>
                <a:lnTo>
                  <a:pt x="1592834" y="20827"/>
                </a:lnTo>
                <a:lnTo>
                  <a:pt x="1588516" y="0"/>
                </a:lnTo>
                <a:close/>
              </a:path>
            </a:pathLst>
          </a:custGeom>
          <a:solidFill>
            <a:srgbClr val="13921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4" name="object 94"/>
          <p:cNvPicPr/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3626" y="3950302"/>
            <a:ext cx="1040129" cy="220230"/>
          </a:xfrm>
          <a:prstGeom prst="rect">
            <a:avLst/>
          </a:prstGeom>
        </p:spPr>
      </p:pic>
      <p:sp>
        <p:nvSpPr>
          <p:cNvPr id="95" name="object 95"/>
          <p:cNvSpPr/>
          <p:nvPr/>
        </p:nvSpPr>
        <p:spPr>
          <a:xfrm>
            <a:off x="5406454" y="4008353"/>
            <a:ext cx="906144" cy="115570"/>
          </a:xfrm>
          <a:custGeom>
            <a:avLst/>
            <a:gdLst/>
            <a:ahLst/>
            <a:cxnLst/>
            <a:rect l="l" t="t" r="r" b="b"/>
            <a:pathLst>
              <a:path w="906145" h="115570">
                <a:moveTo>
                  <a:pt x="828962" y="27311"/>
                </a:moveTo>
                <a:lnTo>
                  <a:pt x="0" y="94234"/>
                </a:lnTo>
                <a:lnTo>
                  <a:pt x="1777" y="115570"/>
                </a:lnTo>
                <a:lnTo>
                  <a:pt x="830674" y="48642"/>
                </a:lnTo>
                <a:lnTo>
                  <a:pt x="828962" y="27311"/>
                </a:lnTo>
                <a:close/>
              </a:path>
              <a:path w="906145" h="115570">
                <a:moveTo>
                  <a:pt x="891916" y="26289"/>
                </a:moveTo>
                <a:lnTo>
                  <a:pt x="841628" y="26289"/>
                </a:lnTo>
                <a:lnTo>
                  <a:pt x="843279" y="47625"/>
                </a:lnTo>
                <a:lnTo>
                  <a:pt x="830674" y="48642"/>
                </a:lnTo>
                <a:lnTo>
                  <a:pt x="832865" y="75946"/>
                </a:lnTo>
                <a:lnTo>
                  <a:pt x="905763" y="31877"/>
                </a:lnTo>
                <a:lnTo>
                  <a:pt x="891916" y="26289"/>
                </a:lnTo>
                <a:close/>
              </a:path>
              <a:path w="906145" h="115570">
                <a:moveTo>
                  <a:pt x="841628" y="26289"/>
                </a:moveTo>
                <a:lnTo>
                  <a:pt x="828962" y="27311"/>
                </a:lnTo>
                <a:lnTo>
                  <a:pt x="830674" y="48642"/>
                </a:lnTo>
                <a:lnTo>
                  <a:pt x="843279" y="47625"/>
                </a:lnTo>
                <a:lnTo>
                  <a:pt x="841628" y="26289"/>
                </a:lnTo>
                <a:close/>
              </a:path>
              <a:path w="906145" h="115570">
                <a:moveTo>
                  <a:pt x="826769" y="0"/>
                </a:moveTo>
                <a:lnTo>
                  <a:pt x="828962" y="27311"/>
                </a:lnTo>
                <a:lnTo>
                  <a:pt x="841628" y="26289"/>
                </a:lnTo>
                <a:lnTo>
                  <a:pt x="891916" y="26289"/>
                </a:lnTo>
                <a:lnTo>
                  <a:pt x="826769" y="0"/>
                </a:lnTo>
                <a:close/>
              </a:path>
            </a:pathLst>
          </a:custGeom>
          <a:solidFill>
            <a:srgbClr val="61666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6" name="object 96"/>
          <p:cNvPicPr/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9539" y="3078586"/>
            <a:ext cx="214109" cy="549401"/>
          </a:xfrm>
          <a:prstGeom prst="rect">
            <a:avLst/>
          </a:prstGeom>
        </p:spPr>
      </p:pic>
      <p:sp>
        <p:nvSpPr>
          <p:cNvPr id="97" name="object 97"/>
          <p:cNvSpPr/>
          <p:nvPr/>
        </p:nvSpPr>
        <p:spPr>
          <a:xfrm>
            <a:off x="4746689" y="3091540"/>
            <a:ext cx="76200" cy="415290"/>
          </a:xfrm>
          <a:custGeom>
            <a:avLst/>
            <a:gdLst/>
            <a:ahLst/>
            <a:cxnLst/>
            <a:rect l="l" t="t" r="r" b="b"/>
            <a:pathLst>
              <a:path w="76200" h="415289">
                <a:moveTo>
                  <a:pt x="0" y="336423"/>
                </a:moveTo>
                <a:lnTo>
                  <a:pt x="32766" y="415036"/>
                </a:lnTo>
                <a:lnTo>
                  <a:pt x="69768" y="352425"/>
                </a:lnTo>
                <a:lnTo>
                  <a:pt x="47752" y="352425"/>
                </a:lnTo>
                <a:lnTo>
                  <a:pt x="26543" y="351028"/>
                </a:lnTo>
                <a:lnTo>
                  <a:pt x="27414" y="338345"/>
                </a:lnTo>
                <a:lnTo>
                  <a:pt x="0" y="336423"/>
                </a:lnTo>
                <a:close/>
              </a:path>
              <a:path w="76200" h="415289">
                <a:moveTo>
                  <a:pt x="27414" y="338345"/>
                </a:moveTo>
                <a:lnTo>
                  <a:pt x="26543" y="351028"/>
                </a:lnTo>
                <a:lnTo>
                  <a:pt x="47752" y="352425"/>
                </a:lnTo>
                <a:lnTo>
                  <a:pt x="48622" y="339832"/>
                </a:lnTo>
                <a:lnTo>
                  <a:pt x="27414" y="338345"/>
                </a:lnTo>
                <a:close/>
              </a:path>
              <a:path w="76200" h="415289">
                <a:moveTo>
                  <a:pt x="48622" y="339832"/>
                </a:moveTo>
                <a:lnTo>
                  <a:pt x="47752" y="352425"/>
                </a:lnTo>
                <a:lnTo>
                  <a:pt x="69768" y="352425"/>
                </a:lnTo>
                <a:lnTo>
                  <a:pt x="76073" y="341757"/>
                </a:lnTo>
                <a:lnTo>
                  <a:pt x="48622" y="339832"/>
                </a:lnTo>
                <a:close/>
              </a:path>
              <a:path w="76200" h="415289">
                <a:moveTo>
                  <a:pt x="50673" y="0"/>
                </a:moveTo>
                <a:lnTo>
                  <a:pt x="27414" y="338345"/>
                </a:lnTo>
                <a:lnTo>
                  <a:pt x="48622" y="339832"/>
                </a:lnTo>
                <a:lnTo>
                  <a:pt x="72009" y="1524"/>
                </a:lnTo>
                <a:lnTo>
                  <a:pt x="50673" y="0"/>
                </a:lnTo>
                <a:close/>
              </a:path>
            </a:pathLst>
          </a:custGeom>
          <a:solidFill>
            <a:srgbClr val="DA9C8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8" name="object 98"/>
          <p:cNvPicPr/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435" y="2712826"/>
            <a:ext cx="436625" cy="576834"/>
          </a:xfrm>
          <a:prstGeom prst="rect">
            <a:avLst/>
          </a:prstGeom>
        </p:spPr>
      </p:pic>
      <p:sp>
        <p:nvSpPr>
          <p:cNvPr id="99" name="object 99"/>
          <p:cNvSpPr/>
          <p:nvPr/>
        </p:nvSpPr>
        <p:spPr>
          <a:xfrm>
            <a:off x="8824405" y="2802742"/>
            <a:ext cx="300990" cy="441325"/>
          </a:xfrm>
          <a:custGeom>
            <a:avLst/>
            <a:gdLst/>
            <a:ahLst/>
            <a:cxnLst/>
            <a:rect l="l" t="t" r="r" b="b"/>
            <a:pathLst>
              <a:path w="300990" h="441325">
                <a:moveTo>
                  <a:pt x="249589" y="57276"/>
                </a:moveTo>
                <a:lnTo>
                  <a:pt x="0" y="429006"/>
                </a:lnTo>
                <a:lnTo>
                  <a:pt x="17780" y="440944"/>
                </a:lnTo>
                <a:lnTo>
                  <a:pt x="267387" y="69188"/>
                </a:lnTo>
                <a:lnTo>
                  <a:pt x="249589" y="57276"/>
                </a:lnTo>
                <a:close/>
              </a:path>
              <a:path w="300990" h="441325">
                <a:moveTo>
                  <a:pt x="295016" y="46736"/>
                </a:moveTo>
                <a:lnTo>
                  <a:pt x="256667" y="46736"/>
                </a:lnTo>
                <a:lnTo>
                  <a:pt x="274447" y="58674"/>
                </a:lnTo>
                <a:lnTo>
                  <a:pt x="267387" y="69188"/>
                </a:lnTo>
                <a:lnTo>
                  <a:pt x="290195" y="84455"/>
                </a:lnTo>
                <a:lnTo>
                  <a:pt x="295016" y="46736"/>
                </a:lnTo>
                <a:close/>
              </a:path>
              <a:path w="300990" h="441325">
                <a:moveTo>
                  <a:pt x="256667" y="46736"/>
                </a:moveTo>
                <a:lnTo>
                  <a:pt x="249589" y="57276"/>
                </a:lnTo>
                <a:lnTo>
                  <a:pt x="267387" y="69188"/>
                </a:lnTo>
                <a:lnTo>
                  <a:pt x="274447" y="58674"/>
                </a:lnTo>
                <a:lnTo>
                  <a:pt x="256667" y="46736"/>
                </a:lnTo>
                <a:close/>
              </a:path>
              <a:path w="300990" h="441325">
                <a:moveTo>
                  <a:pt x="300990" y="0"/>
                </a:moveTo>
                <a:lnTo>
                  <a:pt x="226822" y="42037"/>
                </a:lnTo>
                <a:lnTo>
                  <a:pt x="249589" y="57276"/>
                </a:lnTo>
                <a:lnTo>
                  <a:pt x="256667" y="46736"/>
                </a:lnTo>
                <a:lnTo>
                  <a:pt x="295016" y="46736"/>
                </a:lnTo>
                <a:lnTo>
                  <a:pt x="300990" y="0"/>
                </a:lnTo>
                <a:close/>
              </a:path>
            </a:pathLst>
          </a:custGeom>
          <a:solidFill>
            <a:srgbClr val="79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0" name="object 100"/>
          <p:cNvPicPr/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4050" y="2170295"/>
            <a:ext cx="887729" cy="497573"/>
          </a:xfrm>
          <a:prstGeom prst="rect">
            <a:avLst/>
          </a:prstGeom>
        </p:spPr>
      </p:pic>
      <p:sp>
        <p:nvSpPr>
          <p:cNvPr id="101" name="object 101"/>
          <p:cNvSpPr/>
          <p:nvPr/>
        </p:nvSpPr>
        <p:spPr>
          <a:xfrm>
            <a:off x="8036243" y="2258166"/>
            <a:ext cx="752475" cy="364490"/>
          </a:xfrm>
          <a:custGeom>
            <a:avLst/>
            <a:gdLst/>
            <a:ahLst/>
            <a:cxnLst/>
            <a:rect l="l" t="t" r="r" b="b"/>
            <a:pathLst>
              <a:path w="752475" h="364489">
                <a:moveTo>
                  <a:pt x="678828" y="24812"/>
                </a:moveTo>
                <a:lnTo>
                  <a:pt x="0" y="344805"/>
                </a:lnTo>
                <a:lnTo>
                  <a:pt x="9144" y="364109"/>
                </a:lnTo>
                <a:lnTo>
                  <a:pt x="687937" y="44133"/>
                </a:lnTo>
                <a:lnTo>
                  <a:pt x="678828" y="24812"/>
                </a:lnTo>
                <a:close/>
              </a:path>
              <a:path w="752475" h="364489">
                <a:moveTo>
                  <a:pt x="738552" y="19431"/>
                </a:moveTo>
                <a:lnTo>
                  <a:pt x="690245" y="19431"/>
                </a:lnTo>
                <a:lnTo>
                  <a:pt x="699388" y="38735"/>
                </a:lnTo>
                <a:lnTo>
                  <a:pt x="687937" y="44133"/>
                </a:lnTo>
                <a:lnTo>
                  <a:pt x="699643" y="68961"/>
                </a:lnTo>
                <a:lnTo>
                  <a:pt x="738552" y="19431"/>
                </a:lnTo>
                <a:close/>
              </a:path>
              <a:path w="752475" h="364489">
                <a:moveTo>
                  <a:pt x="690245" y="19431"/>
                </a:moveTo>
                <a:lnTo>
                  <a:pt x="678828" y="24812"/>
                </a:lnTo>
                <a:lnTo>
                  <a:pt x="687937" y="44133"/>
                </a:lnTo>
                <a:lnTo>
                  <a:pt x="699388" y="38735"/>
                </a:lnTo>
                <a:lnTo>
                  <a:pt x="690245" y="19431"/>
                </a:lnTo>
                <a:close/>
              </a:path>
              <a:path w="752475" h="364489">
                <a:moveTo>
                  <a:pt x="667130" y="0"/>
                </a:moveTo>
                <a:lnTo>
                  <a:pt x="678828" y="24812"/>
                </a:lnTo>
                <a:lnTo>
                  <a:pt x="690245" y="19431"/>
                </a:lnTo>
                <a:lnTo>
                  <a:pt x="738552" y="19431"/>
                </a:lnTo>
                <a:lnTo>
                  <a:pt x="752221" y="2032"/>
                </a:lnTo>
                <a:lnTo>
                  <a:pt x="667130" y="0"/>
                </a:lnTo>
                <a:close/>
              </a:path>
            </a:pathLst>
          </a:custGeom>
          <a:solidFill>
            <a:srgbClr val="0D5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" name="object 102"/>
          <p:cNvPicPr/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3338" y="1127866"/>
            <a:ext cx="238518" cy="558546"/>
          </a:xfrm>
          <a:prstGeom prst="rect">
            <a:avLst/>
          </a:prstGeom>
        </p:spPr>
      </p:pic>
      <p:sp>
        <p:nvSpPr>
          <p:cNvPr id="103" name="object 103"/>
          <p:cNvSpPr/>
          <p:nvPr/>
        </p:nvSpPr>
        <p:spPr>
          <a:xfrm>
            <a:off x="8492046" y="1217782"/>
            <a:ext cx="122555" cy="422909"/>
          </a:xfrm>
          <a:custGeom>
            <a:avLst/>
            <a:gdLst/>
            <a:ahLst/>
            <a:cxnLst/>
            <a:rect l="l" t="t" r="r" b="b"/>
            <a:pathLst>
              <a:path w="122554" h="422910">
                <a:moveTo>
                  <a:pt x="47629" y="72227"/>
                </a:moveTo>
                <a:lnTo>
                  <a:pt x="26811" y="76739"/>
                </a:lnTo>
                <a:lnTo>
                  <a:pt x="101219" y="422909"/>
                </a:lnTo>
                <a:lnTo>
                  <a:pt x="122174" y="418464"/>
                </a:lnTo>
                <a:lnTo>
                  <a:pt x="47629" y="72227"/>
                </a:lnTo>
                <a:close/>
              </a:path>
              <a:path w="122554" h="422910">
                <a:moveTo>
                  <a:pt x="21208" y="0"/>
                </a:moveTo>
                <a:lnTo>
                  <a:pt x="0" y="82550"/>
                </a:lnTo>
                <a:lnTo>
                  <a:pt x="26811" y="76739"/>
                </a:lnTo>
                <a:lnTo>
                  <a:pt x="24129" y="64262"/>
                </a:lnTo>
                <a:lnTo>
                  <a:pt x="44957" y="59816"/>
                </a:lnTo>
                <a:lnTo>
                  <a:pt x="69131" y="59816"/>
                </a:lnTo>
                <a:lnTo>
                  <a:pt x="21208" y="0"/>
                </a:lnTo>
                <a:close/>
              </a:path>
              <a:path w="122554" h="422910">
                <a:moveTo>
                  <a:pt x="44957" y="59816"/>
                </a:moveTo>
                <a:lnTo>
                  <a:pt x="24129" y="64262"/>
                </a:lnTo>
                <a:lnTo>
                  <a:pt x="26811" y="76739"/>
                </a:lnTo>
                <a:lnTo>
                  <a:pt x="47629" y="72227"/>
                </a:lnTo>
                <a:lnTo>
                  <a:pt x="44957" y="59816"/>
                </a:lnTo>
                <a:close/>
              </a:path>
              <a:path w="122554" h="422910">
                <a:moveTo>
                  <a:pt x="69131" y="59816"/>
                </a:moveTo>
                <a:lnTo>
                  <a:pt x="44957" y="59816"/>
                </a:lnTo>
                <a:lnTo>
                  <a:pt x="47629" y="72227"/>
                </a:lnTo>
                <a:lnTo>
                  <a:pt x="74422" y="66420"/>
                </a:lnTo>
                <a:lnTo>
                  <a:pt x="69131" y="59816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4" name="object 104"/>
          <p:cNvPicPr/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0387" y="1073002"/>
            <a:ext cx="869441" cy="1009650"/>
          </a:xfrm>
          <a:prstGeom prst="rect">
            <a:avLst/>
          </a:prstGeom>
        </p:spPr>
      </p:pic>
      <p:sp>
        <p:nvSpPr>
          <p:cNvPr id="105" name="object 105"/>
          <p:cNvSpPr/>
          <p:nvPr/>
        </p:nvSpPr>
        <p:spPr>
          <a:xfrm>
            <a:off x="6152071" y="1162918"/>
            <a:ext cx="734060" cy="873760"/>
          </a:xfrm>
          <a:custGeom>
            <a:avLst/>
            <a:gdLst/>
            <a:ahLst/>
            <a:cxnLst/>
            <a:rect l="l" t="t" r="r" b="b"/>
            <a:pathLst>
              <a:path w="734060" h="873760">
                <a:moveTo>
                  <a:pt x="676499" y="51656"/>
                </a:moveTo>
                <a:lnTo>
                  <a:pt x="0" y="859917"/>
                </a:lnTo>
                <a:lnTo>
                  <a:pt x="16255" y="873633"/>
                </a:lnTo>
                <a:lnTo>
                  <a:pt x="692822" y="65317"/>
                </a:lnTo>
                <a:lnTo>
                  <a:pt x="676499" y="51656"/>
                </a:lnTo>
                <a:close/>
              </a:path>
              <a:path w="734060" h="873760">
                <a:moveTo>
                  <a:pt x="723603" y="41910"/>
                </a:moveTo>
                <a:lnTo>
                  <a:pt x="684657" y="41910"/>
                </a:lnTo>
                <a:lnTo>
                  <a:pt x="701039" y="55499"/>
                </a:lnTo>
                <a:lnTo>
                  <a:pt x="692822" y="65317"/>
                </a:lnTo>
                <a:lnTo>
                  <a:pt x="713866" y="82931"/>
                </a:lnTo>
                <a:lnTo>
                  <a:pt x="723603" y="41910"/>
                </a:lnTo>
                <a:close/>
              </a:path>
              <a:path w="734060" h="873760">
                <a:moveTo>
                  <a:pt x="684657" y="41910"/>
                </a:moveTo>
                <a:lnTo>
                  <a:pt x="676499" y="51656"/>
                </a:lnTo>
                <a:lnTo>
                  <a:pt x="692822" y="65317"/>
                </a:lnTo>
                <a:lnTo>
                  <a:pt x="701039" y="55499"/>
                </a:lnTo>
                <a:lnTo>
                  <a:pt x="684657" y="41910"/>
                </a:lnTo>
                <a:close/>
              </a:path>
              <a:path w="734060" h="873760">
                <a:moveTo>
                  <a:pt x="733551" y="0"/>
                </a:moveTo>
                <a:lnTo>
                  <a:pt x="655447" y="34036"/>
                </a:lnTo>
                <a:lnTo>
                  <a:pt x="676499" y="51656"/>
                </a:lnTo>
                <a:lnTo>
                  <a:pt x="684657" y="41910"/>
                </a:lnTo>
                <a:lnTo>
                  <a:pt x="723603" y="41910"/>
                </a:lnTo>
                <a:lnTo>
                  <a:pt x="733551" y="0"/>
                </a:lnTo>
                <a:close/>
              </a:path>
            </a:pathLst>
          </a:custGeom>
          <a:solidFill>
            <a:srgbClr val="AF7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6" name="object 106"/>
          <p:cNvPicPr/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8579" y="1048618"/>
            <a:ext cx="918210" cy="531113"/>
          </a:xfrm>
          <a:prstGeom prst="rect">
            <a:avLst/>
          </a:prstGeom>
        </p:spPr>
      </p:pic>
      <p:sp>
        <p:nvSpPr>
          <p:cNvPr id="107" name="object 107"/>
          <p:cNvSpPr/>
          <p:nvPr/>
        </p:nvSpPr>
        <p:spPr>
          <a:xfrm>
            <a:off x="4640644" y="1138153"/>
            <a:ext cx="784225" cy="396240"/>
          </a:xfrm>
          <a:custGeom>
            <a:avLst/>
            <a:gdLst/>
            <a:ahLst/>
            <a:cxnLst/>
            <a:rect l="l" t="t" r="r" b="b"/>
            <a:pathLst>
              <a:path w="784225" h="396239">
                <a:moveTo>
                  <a:pt x="711143" y="24545"/>
                </a:moveTo>
                <a:lnTo>
                  <a:pt x="0" y="376555"/>
                </a:lnTo>
                <a:lnTo>
                  <a:pt x="9398" y="395732"/>
                </a:lnTo>
                <a:lnTo>
                  <a:pt x="720633" y="43739"/>
                </a:lnTo>
                <a:lnTo>
                  <a:pt x="711143" y="24545"/>
                </a:lnTo>
                <a:close/>
              </a:path>
              <a:path w="784225" h="396239">
                <a:moveTo>
                  <a:pt x="770096" y="18923"/>
                </a:moveTo>
                <a:lnTo>
                  <a:pt x="722502" y="18923"/>
                </a:lnTo>
                <a:lnTo>
                  <a:pt x="732027" y="38100"/>
                </a:lnTo>
                <a:lnTo>
                  <a:pt x="720633" y="43739"/>
                </a:lnTo>
                <a:lnTo>
                  <a:pt x="732789" y="68325"/>
                </a:lnTo>
                <a:lnTo>
                  <a:pt x="770096" y="18923"/>
                </a:lnTo>
                <a:close/>
              </a:path>
              <a:path w="784225" h="396239">
                <a:moveTo>
                  <a:pt x="722502" y="18923"/>
                </a:moveTo>
                <a:lnTo>
                  <a:pt x="711143" y="24545"/>
                </a:lnTo>
                <a:lnTo>
                  <a:pt x="720633" y="43739"/>
                </a:lnTo>
                <a:lnTo>
                  <a:pt x="732027" y="38100"/>
                </a:lnTo>
                <a:lnTo>
                  <a:pt x="722502" y="18923"/>
                </a:lnTo>
                <a:close/>
              </a:path>
              <a:path w="784225" h="396239">
                <a:moveTo>
                  <a:pt x="699007" y="0"/>
                </a:moveTo>
                <a:lnTo>
                  <a:pt x="711143" y="24545"/>
                </a:lnTo>
                <a:lnTo>
                  <a:pt x="722502" y="18923"/>
                </a:lnTo>
                <a:lnTo>
                  <a:pt x="770096" y="18923"/>
                </a:lnTo>
                <a:lnTo>
                  <a:pt x="784098" y="381"/>
                </a:lnTo>
                <a:lnTo>
                  <a:pt x="699007" y="0"/>
                </a:lnTo>
                <a:close/>
              </a:path>
            </a:pathLst>
          </a:custGeom>
          <a:solidFill>
            <a:srgbClr val="9B9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8" name="object 108"/>
          <p:cNvPicPr/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5243" y="3755242"/>
            <a:ext cx="190119" cy="212877"/>
          </a:xfrm>
          <a:prstGeom prst="rect">
            <a:avLst/>
          </a:prstGeom>
        </p:spPr>
      </p:pic>
      <p:sp>
        <p:nvSpPr>
          <p:cNvPr id="109" name="object 109"/>
          <p:cNvSpPr/>
          <p:nvPr/>
        </p:nvSpPr>
        <p:spPr>
          <a:xfrm>
            <a:off x="7669086" y="3766292"/>
            <a:ext cx="292483" cy="442515"/>
          </a:xfrm>
          <a:custGeom>
            <a:avLst/>
            <a:gdLst/>
            <a:ahLst/>
            <a:cxnLst/>
            <a:rect l="l" t="t" r="r" b="b"/>
            <a:pathLst>
              <a:path w="609600" h="944245">
                <a:moveTo>
                  <a:pt x="559034" y="885485"/>
                </a:moveTo>
                <a:lnTo>
                  <a:pt x="535939" y="900302"/>
                </a:lnTo>
                <a:lnTo>
                  <a:pt x="609091" y="943863"/>
                </a:lnTo>
                <a:lnTo>
                  <a:pt x="604022" y="896238"/>
                </a:lnTo>
                <a:lnTo>
                  <a:pt x="565911" y="896238"/>
                </a:lnTo>
                <a:lnTo>
                  <a:pt x="559034" y="885485"/>
                </a:lnTo>
                <a:close/>
              </a:path>
              <a:path w="609600" h="944245">
                <a:moveTo>
                  <a:pt x="576972" y="873977"/>
                </a:moveTo>
                <a:lnTo>
                  <a:pt x="559034" y="885485"/>
                </a:lnTo>
                <a:lnTo>
                  <a:pt x="565911" y="896238"/>
                </a:lnTo>
                <a:lnTo>
                  <a:pt x="583818" y="884681"/>
                </a:lnTo>
                <a:lnTo>
                  <a:pt x="576972" y="873977"/>
                </a:lnTo>
                <a:close/>
              </a:path>
              <a:path w="609600" h="944245">
                <a:moveTo>
                  <a:pt x="600075" y="859154"/>
                </a:moveTo>
                <a:lnTo>
                  <a:pt x="576972" y="873977"/>
                </a:lnTo>
                <a:lnTo>
                  <a:pt x="583818" y="884681"/>
                </a:lnTo>
                <a:lnTo>
                  <a:pt x="565911" y="896238"/>
                </a:lnTo>
                <a:lnTo>
                  <a:pt x="604022" y="896238"/>
                </a:lnTo>
                <a:lnTo>
                  <a:pt x="600075" y="859154"/>
                </a:lnTo>
                <a:close/>
              </a:path>
              <a:path w="609600" h="944245">
                <a:moveTo>
                  <a:pt x="18033" y="0"/>
                </a:moveTo>
                <a:lnTo>
                  <a:pt x="0" y="11429"/>
                </a:lnTo>
                <a:lnTo>
                  <a:pt x="559034" y="885485"/>
                </a:lnTo>
                <a:lnTo>
                  <a:pt x="576972" y="873977"/>
                </a:lnTo>
                <a:lnTo>
                  <a:pt x="18033" y="0"/>
                </a:lnTo>
                <a:close/>
              </a:path>
            </a:pathLst>
          </a:custGeom>
          <a:solidFill>
            <a:srgbClr val="D1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 txBox="1"/>
          <p:nvPr/>
        </p:nvSpPr>
        <p:spPr>
          <a:xfrm>
            <a:off x="106170" y="751018"/>
            <a:ext cx="3499044" cy="31668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370"/>
              </a:spcBef>
            </a:pPr>
            <a:r>
              <a:rPr sz="2000" spc="-10" dirty="0">
                <a:latin typeface="MS Gothic"/>
                <a:cs typeface="MS Gothic"/>
              </a:rPr>
              <a:t>◙</a:t>
            </a:r>
            <a:r>
              <a:rPr sz="2000" spc="-484" dirty="0">
                <a:latin typeface="MS Gothic"/>
                <a:cs typeface="MS Gothic"/>
              </a:rPr>
              <a:t> </a:t>
            </a:r>
            <a:r>
              <a:rPr sz="1600" dirty="0">
                <a:latin typeface="Arial"/>
                <a:cs typeface="Arial"/>
              </a:rPr>
              <a:t>1.4T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Solenoid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from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BaBar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ts val="2335"/>
              </a:lnSpc>
              <a:spcBef>
                <a:spcPts val="240"/>
              </a:spcBef>
            </a:pPr>
            <a:r>
              <a:rPr sz="2000" spc="-10" dirty="0">
                <a:latin typeface="MS Gothic"/>
                <a:cs typeface="MS Gothic"/>
              </a:rPr>
              <a:t>◙</a:t>
            </a:r>
            <a:r>
              <a:rPr sz="2000" spc="-560" dirty="0">
                <a:latin typeface="MS Gothic"/>
                <a:cs typeface="MS Gothic"/>
              </a:rPr>
              <a:t> </a:t>
            </a:r>
            <a:r>
              <a:rPr sz="1600" dirty="0">
                <a:latin typeface="Arial"/>
                <a:cs typeface="Arial"/>
              </a:rPr>
              <a:t>Hermetic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coverage: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ts val="1855"/>
              </a:lnSpc>
            </a:pPr>
            <a:r>
              <a:rPr sz="1600" dirty="0">
                <a:latin typeface="Arial"/>
                <a:cs typeface="Arial"/>
              </a:rPr>
              <a:t>|η|&lt;1.1,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2π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0" dirty="0" err="1">
                <a:latin typeface="Arial"/>
                <a:cs typeface="Arial"/>
              </a:rPr>
              <a:t>φ</a:t>
            </a:r>
            <a:endParaRPr sz="1600" dirty="0">
              <a:latin typeface="Arial"/>
              <a:cs typeface="Arial"/>
            </a:endParaRPr>
          </a:p>
          <a:p>
            <a:pPr marL="12700" marR="144145">
              <a:lnSpc>
                <a:spcPct val="100800"/>
              </a:lnSpc>
              <a:spcBef>
                <a:spcPts val="175"/>
              </a:spcBef>
            </a:pPr>
            <a:r>
              <a:rPr sz="2000" spc="-10" dirty="0">
                <a:latin typeface="MS Gothic"/>
                <a:cs typeface="MS Gothic"/>
              </a:rPr>
              <a:t>◙</a:t>
            </a:r>
            <a:r>
              <a:rPr sz="2000" spc="-560" dirty="0">
                <a:latin typeface="MS Gothic"/>
                <a:cs typeface="MS Gothic"/>
              </a:rPr>
              <a:t> </a:t>
            </a:r>
            <a:r>
              <a:rPr sz="1600" spc="-10" dirty="0">
                <a:latin typeface="Arial"/>
                <a:cs typeface="Arial"/>
              </a:rPr>
              <a:t>Large-</a:t>
            </a:r>
            <a:r>
              <a:rPr sz="1600" dirty="0">
                <a:latin typeface="Arial"/>
                <a:cs typeface="Arial"/>
              </a:rPr>
              <a:t>acceptance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EM+H </a:t>
            </a:r>
            <a:r>
              <a:rPr sz="1600" dirty="0">
                <a:latin typeface="Arial"/>
                <a:cs typeface="Arial"/>
              </a:rPr>
              <a:t>calorimeters: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brings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first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full </a:t>
            </a:r>
            <a:r>
              <a:rPr sz="1600" dirty="0">
                <a:latin typeface="Arial"/>
                <a:cs typeface="Arial"/>
              </a:rPr>
              <a:t>jet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reconstruction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&amp;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b-</a:t>
            </a:r>
            <a:r>
              <a:rPr sz="1600" spc="-25" dirty="0">
                <a:latin typeface="Arial"/>
                <a:cs typeface="Arial"/>
              </a:rPr>
              <a:t>jet </a:t>
            </a:r>
            <a:r>
              <a:rPr sz="1600" dirty="0">
                <a:latin typeface="Arial"/>
                <a:cs typeface="Arial"/>
              </a:rPr>
              <a:t>tagging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at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RHIC!!</a:t>
            </a:r>
            <a:endParaRPr lang="en-US" sz="1600" spc="-10" dirty="0">
              <a:latin typeface="Arial"/>
              <a:cs typeface="Arial"/>
            </a:endParaRPr>
          </a:p>
          <a:p>
            <a:pPr marL="12700">
              <a:lnSpc>
                <a:spcPts val="2370"/>
              </a:lnSpc>
              <a:spcBef>
                <a:spcPts val="90"/>
              </a:spcBef>
            </a:pPr>
            <a:r>
              <a:rPr lang="en" altLang="ja-JP" sz="2000" spc="-10" dirty="0">
                <a:latin typeface="MS Gothic"/>
                <a:cs typeface="MS Gothic"/>
              </a:rPr>
              <a:t>◙</a:t>
            </a:r>
            <a:r>
              <a:rPr lang="en" altLang="ja-JP" sz="2000" spc="-440" dirty="0">
                <a:latin typeface="MS Gothic"/>
                <a:cs typeface="MS Gothic"/>
              </a:rPr>
              <a:t> </a:t>
            </a:r>
            <a:r>
              <a:rPr lang="en" altLang="ja-JP" sz="1600" dirty="0">
                <a:latin typeface="Arial"/>
                <a:cs typeface="Arial"/>
              </a:rPr>
              <a:t>High</a:t>
            </a:r>
            <a:r>
              <a:rPr lang="en" altLang="ja-JP" sz="1600" spc="-55" dirty="0">
                <a:latin typeface="Arial"/>
                <a:cs typeface="Arial"/>
              </a:rPr>
              <a:t> </a:t>
            </a:r>
            <a:r>
              <a:rPr lang="en" altLang="ja-JP" sz="1600" dirty="0">
                <a:latin typeface="Arial"/>
                <a:cs typeface="Arial"/>
              </a:rPr>
              <a:t>data</a:t>
            </a:r>
            <a:r>
              <a:rPr lang="en" altLang="ja-JP" sz="1600" spc="-30" dirty="0">
                <a:latin typeface="Arial"/>
                <a:cs typeface="Arial"/>
              </a:rPr>
              <a:t> </a:t>
            </a:r>
            <a:r>
              <a:rPr lang="en" altLang="ja-JP" sz="1600" dirty="0">
                <a:latin typeface="Arial"/>
                <a:cs typeface="Arial"/>
              </a:rPr>
              <a:t>rates:</a:t>
            </a:r>
            <a:r>
              <a:rPr lang="en" altLang="ja-JP" sz="1600" spc="-15" dirty="0">
                <a:latin typeface="Arial"/>
                <a:cs typeface="Arial"/>
              </a:rPr>
              <a:t> </a:t>
            </a:r>
            <a:r>
              <a:rPr lang="en" altLang="ja-JP" sz="1600" dirty="0">
                <a:latin typeface="Arial"/>
                <a:cs typeface="Arial"/>
              </a:rPr>
              <a:t>15</a:t>
            </a:r>
            <a:r>
              <a:rPr lang="en" altLang="ja-JP" sz="1600" spc="-10" dirty="0">
                <a:latin typeface="Arial"/>
                <a:cs typeface="Arial"/>
              </a:rPr>
              <a:t> </a:t>
            </a:r>
            <a:r>
              <a:rPr lang="en" altLang="ja-JP" sz="1600" dirty="0">
                <a:latin typeface="Arial"/>
                <a:cs typeface="Arial"/>
              </a:rPr>
              <a:t>kHz</a:t>
            </a:r>
            <a:r>
              <a:rPr lang="en" altLang="ja-JP" sz="1600" spc="-35" dirty="0">
                <a:latin typeface="Arial"/>
                <a:cs typeface="Arial"/>
              </a:rPr>
              <a:t> </a:t>
            </a:r>
            <a:r>
              <a:rPr lang="en" altLang="ja-JP" sz="1600" spc="-25" dirty="0">
                <a:latin typeface="Arial"/>
                <a:cs typeface="Arial"/>
              </a:rPr>
              <a:t>for</a:t>
            </a:r>
            <a:endParaRPr lang="en" altLang="ja-JP" sz="1600" dirty="0">
              <a:latin typeface="Arial"/>
              <a:cs typeface="Arial"/>
            </a:endParaRPr>
          </a:p>
          <a:p>
            <a:pPr marL="12700">
              <a:lnSpc>
                <a:spcPts val="1889"/>
              </a:lnSpc>
            </a:pPr>
            <a:r>
              <a:rPr lang="en" altLang="ja-JP" sz="1600" dirty="0">
                <a:latin typeface="Arial"/>
                <a:cs typeface="Arial"/>
              </a:rPr>
              <a:t>all</a:t>
            </a:r>
            <a:r>
              <a:rPr lang="en" altLang="ja-JP" sz="1600" spc="-25" dirty="0">
                <a:latin typeface="Arial"/>
                <a:cs typeface="Arial"/>
              </a:rPr>
              <a:t> </a:t>
            </a:r>
            <a:r>
              <a:rPr lang="en" altLang="ja-JP" sz="1600" spc="-10" dirty="0">
                <a:latin typeface="Arial"/>
                <a:cs typeface="Arial"/>
              </a:rPr>
              <a:t>subdetectors</a:t>
            </a:r>
            <a:endParaRPr lang="en" altLang="ja-JP" sz="1600" dirty="0">
              <a:latin typeface="Arial"/>
              <a:cs typeface="Arial"/>
            </a:endParaRPr>
          </a:p>
          <a:p>
            <a:pPr marL="12700">
              <a:lnSpc>
                <a:spcPts val="2360"/>
              </a:lnSpc>
              <a:spcBef>
                <a:spcPts val="370"/>
              </a:spcBef>
            </a:pPr>
            <a:r>
              <a:rPr lang="en" altLang="ja-JP" sz="2000" spc="-10" dirty="0">
                <a:latin typeface="MS Gothic"/>
                <a:cs typeface="MS Gothic"/>
              </a:rPr>
              <a:t>◙</a:t>
            </a:r>
            <a:r>
              <a:rPr lang="en" altLang="ja-JP" sz="2000" spc="-484" dirty="0">
                <a:latin typeface="MS Gothic"/>
                <a:cs typeface="MS Gothic"/>
              </a:rPr>
              <a:t> </a:t>
            </a:r>
            <a:r>
              <a:rPr lang="en" altLang="ja-JP" sz="1600" spc="-20" dirty="0">
                <a:latin typeface="Arial"/>
                <a:cs typeface="Arial"/>
              </a:rPr>
              <a:t>Precise tracking with tracking system in stream readout</a:t>
            </a:r>
            <a:endParaRPr lang="en" altLang="ja-JP" sz="1600" dirty="0">
              <a:latin typeface="Arial"/>
              <a:cs typeface="Arial"/>
            </a:endParaRPr>
          </a:p>
        </p:txBody>
      </p:sp>
      <p:pic>
        <p:nvPicPr>
          <p:cNvPr id="111" name="object 111"/>
          <p:cNvPicPr/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31" y="51159"/>
            <a:ext cx="1204722" cy="710946"/>
          </a:xfrm>
          <a:prstGeom prst="rect">
            <a:avLst/>
          </a:prstGeom>
        </p:spPr>
      </p:pic>
      <p:sp>
        <p:nvSpPr>
          <p:cNvPr id="117" name="object 34">
            <a:extLst>
              <a:ext uri="{FF2B5EF4-FFF2-40B4-BE49-F238E27FC236}">
                <a16:creationId xmlns:a16="http://schemas.microsoft.com/office/drawing/2014/main" id="{53D379DB-0563-B7BF-7C09-DB9BC0761D1C}"/>
              </a:ext>
            </a:extLst>
          </p:cNvPr>
          <p:cNvSpPr/>
          <p:nvPr/>
        </p:nvSpPr>
        <p:spPr>
          <a:xfrm>
            <a:off x="898333" y="4500568"/>
            <a:ext cx="2812165" cy="1537444"/>
          </a:xfrm>
          <a:custGeom>
            <a:avLst/>
            <a:gdLst/>
            <a:ahLst/>
            <a:cxnLst/>
            <a:rect l="l" t="t" r="r" b="b"/>
            <a:pathLst>
              <a:path w="6251575" h="3667125">
                <a:moveTo>
                  <a:pt x="0" y="3666744"/>
                </a:moveTo>
                <a:lnTo>
                  <a:pt x="6251448" y="3666744"/>
                </a:lnTo>
                <a:lnTo>
                  <a:pt x="6251448" y="0"/>
                </a:lnTo>
                <a:lnTo>
                  <a:pt x="0" y="0"/>
                </a:lnTo>
                <a:lnTo>
                  <a:pt x="0" y="3666744"/>
                </a:lnTo>
                <a:close/>
              </a:path>
            </a:pathLst>
          </a:custGeom>
          <a:ln w="3048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id="{BAB60559-0E84-EA33-A780-CADB2F3DF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9AC0-A27E-6341-93B8-C10FDC4A61EB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13" name="上カーブ矢印 12">
            <a:extLst>
              <a:ext uri="{FF2B5EF4-FFF2-40B4-BE49-F238E27FC236}">
                <a16:creationId xmlns:a16="http://schemas.microsoft.com/office/drawing/2014/main" id="{3DA2533D-5595-A4DF-0FED-A3E8A69DA63F}"/>
              </a:ext>
            </a:extLst>
          </p:cNvPr>
          <p:cNvSpPr/>
          <p:nvPr/>
        </p:nvSpPr>
        <p:spPr>
          <a:xfrm rot="20139185">
            <a:off x="3570649" y="4469766"/>
            <a:ext cx="508494" cy="207238"/>
          </a:xfrm>
          <a:prstGeom prst="curvedUp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4978ADED-0692-9470-9CDA-0AEF51E25C41}"/>
              </a:ext>
            </a:extLst>
          </p:cNvPr>
          <p:cNvSpPr txBox="1"/>
          <p:nvPr/>
        </p:nvSpPr>
        <p:spPr>
          <a:xfrm>
            <a:off x="4863046" y="4939422"/>
            <a:ext cx="3372270" cy="9263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2023 : Commissioning </a:t>
            </a:r>
            <a:r>
              <a:rPr kumimoji="1" lang="en-US" altLang="ja-JP" dirty="0" err="1"/>
              <a:t>Au+Au</a:t>
            </a:r>
            <a:endParaRPr kumimoji="1" lang="en-US" altLang="ja-JP" dirty="0"/>
          </a:p>
          <a:p>
            <a:r>
              <a:rPr lang="en-US" altLang="ja-JP" dirty="0"/>
              <a:t>2024 : </a:t>
            </a:r>
            <a:r>
              <a:rPr lang="en-US" altLang="ja-JP" dirty="0" err="1"/>
              <a:t>p+p</a:t>
            </a:r>
            <a:r>
              <a:rPr lang="en-US" altLang="ja-JP" dirty="0"/>
              <a:t>, </a:t>
            </a:r>
            <a:r>
              <a:rPr lang="en-US" altLang="ja-JP" dirty="0" err="1"/>
              <a:t>Au+Au</a:t>
            </a:r>
            <a:endParaRPr lang="en-US" altLang="ja-JP" dirty="0"/>
          </a:p>
          <a:p>
            <a:r>
              <a:rPr kumimoji="1" lang="en-US" altLang="ja-JP" dirty="0"/>
              <a:t>2025 : </a:t>
            </a:r>
            <a:r>
              <a:rPr kumimoji="1" lang="en-US" altLang="ja-JP" dirty="0" err="1"/>
              <a:t>Au+Au</a:t>
            </a:r>
            <a:r>
              <a:rPr kumimoji="1" lang="en-US" altLang="ja-JP" dirty="0"/>
              <a:t>  … </a:t>
            </a:r>
            <a:r>
              <a:rPr kumimoji="1" lang="en-US" altLang="ja-JP" dirty="0" err="1"/>
              <a:t>p+A</a:t>
            </a:r>
            <a:r>
              <a:rPr kumimoji="1" lang="en-US" altLang="ja-JP" dirty="0"/>
              <a:t>?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テキスト ボックス 117">
                <a:extLst>
                  <a:ext uri="{FF2B5EF4-FFF2-40B4-BE49-F238E27FC236}">
                    <a16:creationId xmlns:a16="http://schemas.microsoft.com/office/drawing/2014/main" id="{D42D3E9E-D39B-321F-E634-AED0216D56F1}"/>
                  </a:ext>
                </a:extLst>
              </p:cNvPr>
              <p:cNvSpPr txBox="1"/>
              <p:nvPr/>
            </p:nvSpPr>
            <p:spPr>
              <a:xfrm>
                <a:off x="8394955" y="5179012"/>
                <a:ext cx="1702668" cy="3723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</m:ctrlPr>
                      </m:radPr>
                      <m:deg/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𝑠</m:t>
                        </m:r>
                      </m:e>
                    </m:rad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=</m:t>
                    </m:r>
                  </m:oMath>
                </a14:m>
                <a:r>
                  <a:rPr lang="en" altLang="ja-JP" dirty="0">
                    <a:latin typeface="Arial"/>
                    <a:cs typeface="Arial"/>
                  </a:rPr>
                  <a:t>200GeV</a:t>
                </a:r>
                <a:r>
                  <a:rPr kumimoji="1" lang="en-US" altLang="ja-JP" dirty="0"/>
                  <a:t> </a:t>
                </a:r>
                <a:endParaRPr lang="ja-JP" altLang="en-US"/>
              </a:p>
            </p:txBody>
          </p:sp>
        </mc:Choice>
        <mc:Fallback xmlns="">
          <p:sp>
            <p:nvSpPr>
              <p:cNvPr id="118" name="テキスト ボックス 117">
                <a:extLst>
                  <a:ext uri="{FF2B5EF4-FFF2-40B4-BE49-F238E27FC236}">
                    <a16:creationId xmlns:a16="http://schemas.microsoft.com/office/drawing/2014/main" id="{D42D3E9E-D39B-321F-E634-AED0216D56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955" y="5179012"/>
                <a:ext cx="1702668" cy="372346"/>
              </a:xfrm>
              <a:prstGeom prst="rect">
                <a:avLst/>
              </a:prstGeom>
              <a:blipFill>
                <a:blip r:embed="rId36"/>
                <a:stretch>
                  <a:fillRect t="-13333" b="-2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object 15"/>
          <p:cNvPicPr/>
          <p:nvPr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2064" y="4217776"/>
            <a:ext cx="735329" cy="381761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2920" y="4217764"/>
            <a:ext cx="747522" cy="430542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875" y="4237588"/>
            <a:ext cx="661416" cy="307848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7811875" y="4237588"/>
            <a:ext cx="661670" cy="307975"/>
          </a:xfrm>
          <a:custGeom>
            <a:avLst/>
            <a:gdLst/>
            <a:ahLst/>
            <a:cxnLst/>
            <a:rect l="l" t="t" r="r" b="b"/>
            <a:pathLst>
              <a:path w="661670" h="307975">
                <a:moveTo>
                  <a:pt x="0" y="307848"/>
                </a:moveTo>
                <a:lnTo>
                  <a:pt x="661416" y="307848"/>
                </a:lnTo>
                <a:lnTo>
                  <a:pt x="661416" y="0"/>
                </a:lnTo>
                <a:lnTo>
                  <a:pt x="0" y="0"/>
                </a:lnTo>
                <a:lnTo>
                  <a:pt x="0" y="307848"/>
                </a:lnTo>
                <a:close/>
              </a:path>
            </a:pathLst>
          </a:custGeom>
          <a:ln w="15239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890615" y="4269085"/>
            <a:ext cx="499745" cy="226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TPOT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9" name="右中かっこ 118">
            <a:extLst>
              <a:ext uri="{FF2B5EF4-FFF2-40B4-BE49-F238E27FC236}">
                <a16:creationId xmlns:a16="http://schemas.microsoft.com/office/drawing/2014/main" id="{6322513A-5ED4-F4C4-81C2-3C65A99CA28A}"/>
              </a:ext>
            </a:extLst>
          </p:cNvPr>
          <p:cNvSpPr/>
          <p:nvPr/>
        </p:nvSpPr>
        <p:spPr>
          <a:xfrm>
            <a:off x="8294595" y="4902734"/>
            <a:ext cx="94606" cy="91668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日付プレースホルダー 88">
            <a:extLst>
              <a:ext uri="{FF2B5EF4-FFF2-40B4-BE49-F238E27FC236}">
                <a16:creationId xmlns:a16="http://schemas.microsoft.com/office/drawing/2014/main" id="{8E06A45E-32C5-2A14-E479-226B9C61C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2024/9/18</a:t>
            </a:r>
            <a:endParaRPr kumimoji="1" lang="ja-JP" altLang="en-US"/>
          </a:p>
        </p:txBody>
      </p:sp>
      <p:sp>
        <p:nvSpPr>
          <p:cNvPr id="113" name="フッター プレースホルダー 112">
            <a:extLst>
              <a:ext uri="{FF2B5EF4-FFF2-40B4-BE49-F238E27FC236}">
                <a16:creationId xmlns:a16="http://schemas.microsoft.com/office/drawing/2014/main" id="{DDF5A637-9D40-C5E1-99AF-E2282E68F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北大学会</a:t>
            </a:r>
          </a:p>
        </p:txBody>
      </p:sp>
      <p:sp>
        <p:nvSpPr>
          <p:cNvPr id="114" name="爆発 1 113">
            <a:extLst>
              <a:ext uri="{FF2B5EF4-FFF2-40B4-BE49-F238E27FC236}">
                <a16:creationId xmlns:a16="http://schemas.microsoft.com/office/drawing/2014/main" id="{9EE9FAA1-386A-0935-B757-A672B1E392CC}"/>
              </a:ext>
            </a:extLst>
          </p:cNvPr>
          <p:cNvSpPr/>
          <p:nvPr/>
        </p:nvSpPr>
        <p:spPr>
          <a:xfrm>
            <a:off x="11098928" y="5854265"/>
            <a:ext cx="309928" cy="25224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0" name="直線矢印コネクタ 119">
            <a:extLst>
              <a:ext uri="{FF2B5EF4-FFF2-40B4-BE49-F238E27FC236}">
                <a16:creationId xmlns:a16="http://schemas.microsoft.com/office/drawing/2014/main" id="{7E7C0AAC-A98B-623F-FA22-F182F6327D62}"/>
              </a:ext>
            </a:extLst>
          </p:cNvPr>
          <p:cNvCxnSpPr/>
          <p:nvPr/>
        </p:nvCxnSpPr>
        <p:spPr>
          <a:xfrm flipV="1">
            <a:off x="10468303" y="6106513"/>
            <a:ext cx="651645" cy="614962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直線矢印コネクタ 120">
            <a:extLst>
              <a:ext uri="{FF2B5EF4-FFF2-40B4-BE49-F238E27FC236}">
                <a16:creationId xmlns:a16="http://schemas.microsoft.com/office/drawing/2014/main" id="{C8A10A90-CB9B-0B7D-D919-46A2B764B6E9}"/>
              </a:ext>
            </a:extLst>
          </p:cNvPr>
          <p:cNvCxnSpPr>
            <a:cxnSpLocks/>
          </p:cNvCxnSpPr>
          <p:nvPr/>
        </p:nvCxnSpPr>
        <p:spPr>
          <a:xfrm flipH="1">
            <a:off x="11396359" y="5228779"/>
            <a:ext cx="685162" cy="6583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77B1213-0A0B-423F-64AA-23BA33EEDC2A}"/>
              </a:ext>
            </a:extLst>
          </p:cNvPr>
          <p:cNvSpPr txBox="1"/>
          <p:nvPr/>
        </p:nvSpPr>
        <p:spPr>
          <a:xfrm>
            <a:off x="7162934" y="5934393"/>
            <a:ext cx="31502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糠塚元気：</a:t>
            </a:r>
            <a:r>
              <a:rPr lang="en" altLang="ja-JP" i="0" u="none" strike="noStrike" dirty="0">
                <a:solidFill>
                  <a:srgbClr val="636363"/>
                </a:solidFill>
                <a:effectLst/>
                <a:latin typeface="-apple-system"/>
              </a:rPr>
              <a:t>17pB132-2</a:t>
            </a:r>
          </a:p>
          <a:p>
            <a:r>
              <a:rPr kumimoji="1" lang="en-US" altLang="ja-JP" dirty="0"/>
              <a:t>Cheng-Wei Shih: </a:t>
            </a:r>
            <a:r>
              <a:rPr lang="en" altLang="ja-JP" i="0" u="none" strike="noStrike" dirty="0">
                <a:solidFill>
                  <a:srgbClr val="636363"/>
                </a:solidFill>
                <a:effectLst/>
                <a:latin typeface="-apple-system"/>
              </a:rPr>
              <a:t>17pB132-8</a:t>
            </a:r>
          </a:p>
          <a:p>
            <a:r>
              <a:rPr kumimoji="1" lang="ja-JP" altLang="en-US">
                <a:solidFill>
                  <a:srgbClr val="636363"/>
                </a:solidFill>
                <a:latin typeface="-apple-system"/>
              </a:rPr>
              <a:t>加納麻衣：</a:t>
            </a:r>
            <a:r>
              <a:rPr kumimoji="1" lang="en-US" altLang="ja-JP" dirty="0">
                <a:solidFill>
                  <a:srgbClr val="636363"/>
                </a:solidFill>
                <a:latin typeface="-apple-system"/>
              </a:rPr>
              <a:t>19aB132-9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0485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花の絵&#10;&#10;中程度の精度で自動的に生成された説明">
            <a:extLst>
              <a:ext uri="{FF2B5EF4-FFF2-40B4-BE49-F238E27FC236}">
                <a16:creationId xmlns:a16="http://schemas.microsoft.com/office/drawing/2014/main" id="{600EC035-AB71-33BC-79ED-09708B53DCA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0573" y="1460770"/>
            <a:ext cx="3376268" cy="3308517"/>
          </a:xfrm>
          <a:prstGeom prst="rect">
            <a:avLst/>
          </a:prstGeom>
        </p:spPr>
      </p:pic>
      <p:pic>
        <p:nvPicPr>
          <p:cNvPr id="6" name="図 5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3BB3AFA4-C0A1-AE34-A1E1-F4C7FF2936F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2360" y="4227976"/>
            <a:ext cx="3276518" cy="2639738"/>
          </a:xfrm>
          <a:prstGeom prst="rect">
            <a:avLst/>
          </a:prstGeom>
        </p:spPr>
      </p:pic>
      <p:pic>
        <p:nvPicPr>
          <p:cNvPr id="7" name="図 6" descr="ランプ, 光 が含まれている画像&#10;&#10;自動的に生成された説明">
            <a:extLst>
              <a:ext uri="{FF2B5EF4-FFF2-40B4-BE49-F238E27FC236}">
                <a16:creationId xmlns:a16="http://schemas.microsoft.com/office/drawing/2014/main" id="{D3F2557D-4814-700D-0913-EFA02E20AF5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2430" y="1677906"/>
            <a:ext cx="4154909" cy="4294179"/>
          </a:xfrm>
          <a:prstGeom prst="rect">
            <a:avLst/>
          </a:prstGeom>
        </p:spPr>
      </p:pic>
      <p:pic>
        <p:nvPicPr>
          <p:cNvPr id="8" name="図 7" descr="花火の写真&#10;&#10;自動的に生成された説明">
            <a:extLst>
              <a:ext uri="{FF2B5EF4-FFF2-40B4-BE49-F238E27FC236}">
                <a16:creationId xmlns:a16="http://schemas.microsoft.com/office/drawing/2014/main" id="{D75F7ECA-CE43-1B05-BBBE-0024B052E9D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8032" y="2468285"/>
            <a:ext cx="2778618" cy="2179082"/>
          </a:xfrm>
          <a:prstGeom prst="rect">
            <a:avLst/>
          </a:prstGeom>
        </p:spPr>
      </p:pic>
      <p:pic>
        <p:nvPicPr>
          <p:cNvPr id="10" name="図 9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E06587F2-F5AD-7376-0DC0-EAA3BDB5A94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9295" y="0"/>
            <a:ext cx="3002280" cy="3083423"/>
          </a:xfrm>
          <a:prstGeom prst="rect">
            <a:avLst/>
          </a:prstGeom>
        </p:spPr>
      </p:pic>
      <p:pic>
        <p:nvPicPr>
          <p:cNvPr id="12" name="図 11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B53228DC-2A4B-3C0D-6811-64BB907B0CF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7400" y="2873326"/>
            <a:ext cx="2479256" cy="1821714"/>
          </a:xfrm>
          <a:prstGeom prst="rect">
            <a:avLst/>
          </a:prstGeom>
        </p:spPr>
      </p:pic>
      <p:pic>
        <p:nvPicPr>
          <p:cNvPr id="14" name="図 13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85B35DA8-46FB-FF64-CAC6-3DFAB6061B8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5523" y="2126748"/>
            <a:ext cx="1515221" cy="2239408"/>
          </a:xfrm>
          <a:prstGeom prst="rect">
            <a:avLst/>
          </a:prstGeom>
        </p:spPr>
      </p:pic>
      <p:pic>
        <p:nvPicPr>
          <p:cNvPr id="16" name="図 15" descr="黒い背景と白い文字のロゴ&#10;&#10;中程度の精度で自動的に生成された説明">
            <a:extLst>
              <a:ext uri="{FF2B5EF4-FFF2-40B4-BE49-F238E27FC236}">
                <a16:creationId xmlns:a16="http://schemas.microsoft.com/office/drawing/2014/main" id="{B453FE85-F3B3-9D75-A6A2-3297B7259AD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5319" y="2538936"/>
            <a:ext cx="802256" cy="802256"/>
          </a:xfrm>
          <a:prstGeom prst="rect">
            <a:avLst/>
          </a:prstGeom>
        </p:spPr>
      </p:pic>
      <p:pic>
        <p:nvPicPr>
          <p:cNvPr id="18" name="図 17" descr="ダイアグラム&#10;&#10;低い精度で自動的に生成された説明">
            <a:extLst>
              <a:ext uri="{FF2B5EF4-FFF2-40B4-BE49-F238E27FC236}">
                <a16:creationId xmlns:a16="http://schemas.microsoft.com/office/drawing/2014/main" id="{FF466910-AC2B-A4BE-0B3D-0FF3F2AED97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1847" y="1366522"/>
            <a:ext cx="930749" cy="942531"/>
          </a:xfrm>
          <a:prstGeom prst="rect">
            <a:avLst/>
          </a:prstGeom>
        </p:spPr>
      </p:pic>
      <p:pic>
        <p:nvPicPr>
          <p:cNvPr id="20" name="図 19" descr="抽象 が含まれている画像&#10;&#10;自動的に生成された説明">
            <a:extLst>
              <a:ext uri="{FF2B5EF4-FFF2-40B4-BE49-F238E27FC236}">
                <a16:creationId xmlns:a16="http://schemas.microsoft.com/office/drawing/2014/main" id="{A83C4DFA-8E2B-DBC9-B8A2-3B4148394CDE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6146" y="2846912"/>
            <a:ext cx="1449808" cy="1343724"/>
          </a:xfrm>
          <a:prstGeom prst="rect">
            <a:avLst/>
          </a:prstGeom>
        </p:spPr>
      </p:pic>
      <p:pic>
        <p:nvPicPr>
          <p:cNvPr id="22" name="図 21" descr="ランプ が含まれている画像&#10;&#10;自動的に生成された説明">
            <a:extLst>
              <a:ext uri="{FF2B5EF4-FFF2-40B4-BE49-F238E27FC236}">
                <a16:creationId xmlns:a16="http://schemas.microsoft.com/office/drawing/2014/main" id="{A9290360-1CA7-3FC1-ACA7-EFACAF2C9500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5263" y="3568158"/>
            <a:ext cx="461242" cy="587035"/>
          </a:xfrm>
          <a:prstGeom prst="rect">
            <a:avLst/>
          </a:prstGeom>
        </p:spPr>
      </p:pic>
      <p:pic>
        <p:nvPicPr>
          <p:cNvPr id="24" name="図 23" descr="黒い背景と白い文字&#10;&#10;自動的に生成された説明">
            <a:extLst>
              <a:ext uri="{FF2B5EF4-FFF2-40B4-BE49-F238E27FC236}">
                <a16:creationId xmlns:a16="http://schemas.microsoft.com/office/drawing/2014/main" id="{47B4316B-A118-2AE1-A485-E394F6BE1F34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7183" y="5086319"/>
            <a:ext cx="1115937" cy="943369"/>
          </a:xfrm>
          <a:prstGeom prst="rect">
            <a:avLst/>
          </a:prstGeom>
        </p:spPr>
      </p:pic>
      <p:pic>
        <p:nvPicPr>
          <p:cNvPr id="26" name="図 25" descr="ノートパソコン, 座る, コンピュータ, 暗い が含まれている画像&#10;&#10;自動的に生成された説明">
            <a:extLst>
              <a:ext uri="{FF2B5EF4-FFF2-40B4-BE49-F238E27FC236}">
                <a16:creationId xmlns:a16="http://schemas.microsoft.com/office/drawing/2014/main" id="{A3C643BC-C503-D9B2-B07D-8DD2F18FD047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948" y="5270104"/>
            <a:ext cx="2166958" cy="1036371"/>
          </a:xfrm>
          <a:prstGeom prst="rect">
            <a:avLst/>
          </a:prstGeom>
        </p:spPr>
      </p:pic>
      <p:pic>
        <p:nvPicPr>
          <p:cNvPr id="27" name="図 26" descr="黒いバックグラウンドの前に立っている&#10;&#10;中程度の精度で自動的に生成された説明">
            <a:extLst>
              <a:ext uri="{FF2B5EF4-FFF2-40B4-BE49-F238E27FC236}">
                <a16:creationId xmlns:a16="http://schemas.microsoft.com/office/drawing/2014/main" id="{E5FF46E5-0A77-C4DC-00F6-8A0355588B74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9568" y="5547739"/>
            <a:ext cx="2357918" cy="758736"/>
          </a:xfrm>
          <a:prstGeom prst="rect">
            <a:avLst/>
          </a:prstGeom>
        </p:spPr>
      </p:pic>
      <p:pic>
        <p:nvPicPr>
          <p:cNvPr id="28" name="図 27" descr="ミラー, 手鏡 が含まれている画像&#10;&#10;自動的に生成された説明">
            <a:extLst>
              <a:ext uri="{FF2B5EF4-FFF2-40B4-BE49-F238E27FC236}">
                <a16:creationId xmlns:a16="http://schemas.microsoft.com/office/drawing/2014/main" id="{12404BC6-64D4-6F68-C6A4-FF9EC1F4D81A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1223" y="5029430"/>
            <a:ext cx="260263" cy="236603"/>
          </a:xfrm>
          <a:prstGeom prst="rect">
            <a:avLst/>
          </a:prstGeom>
        </p:spPr>
      </p:pic>
      <p:pic>
        <p:nvPicPr>
          <p:cNvPr id="30" name="図 29" descr="ミラー, 挿絵 が含まれている画像&#10;&#10;自動的に生成された説明">
            <a:extLst>
              <a:ext uri="{FF2B5EF4-FFF2-40B4-BE49-F238E27FC236}">
                <a16:creationId xmlns:a16="http://schemas.microsoft.com/office/drawing/2014/main" id="{4AF57600-8D7A-6837-28AB-D1604D7CC0A9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9343" y="5229631"/>
            <a:ext cx="344699" cy="333209"/>
          </a:xfrm>
          <a:prstGeom prst="rect">
            <a:avLst/>
          </a:prstGeom>
        </p:spPr>
      </p:pic>
      <p:pic>
        <p:nvPicPr>
          <p:cNvPr id="32" name="図 31" descr="図形, 円&#10;&#10;自動的に生成された説明">
            <a:extLst>
              <a:ext uri="{FF2B5EF4-FFF2-40B4-BE49-F238E27FC236}">
                <a16:creationId xmlns:a16="http://schemas.microsoft.com/office/drawing/2014/main" id="{0411F7EB-DFA7-AB0E-E20A-5EABB47A6810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7889" y="5404257"/>
            <a:ext cx="596855" cy="596855"/>
          </a:xfrm>
          <a:prstGeom prst="rect">
            <a:avLst/>
          </a:prstGeom>
        </p:spPr>
      </p:pic>
      <p:pic>
        <p:nvPicPr>
          <p:cNvPr id="34" name="図 33" descr="アイコン&#10;&#10;自動的に生成された説明">
            <a:extLst>
              <a:ext uri="{FF2B5EF4-FFF2-40B4-BE49-F238E27FC236}">
                <a16:creationId xmlns:a16="http://schemas.microsoft.com/office/drawing/2014/main" id="{BC78AAB6-C95B-9BAD-58BA-6D43392B65C2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7522" y="5075030"/>
            <a:ext cx="395614" cy="395614"/>
          </a:xfrm>
          <a:prstGeom prst="rect">
            <a:avLst/>
          </a:prstGeom>
        </p:spPr>
      </p:pic>
      <p:pic>
        <p:nvPicPr>
          <p:cNvPr id="36" name="図 35" descr="アイコン&#10;&#10;自動的に生成された説明">
            <a:extLst>
              <a:ext uri="{FF2B5EF4-FFF2-40B4-BE49-F238E27FC236}">
                <a16:creationId xmlns:a16="http://schemas.microsoft.com/office/drawing/2014/main" id="{677DD3A6-5422-AC55-4C74-48E86C70C1B4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8896" y="5015207"/>
            <a:ext cx="226336" cy="214424"/>
          </a:xfrm>
          <a:prstGeom prst="rect">
            <a:avLst/>
          </a:prstGeom>
        </p:spPr>
      </p:pic>
      <p:pic>
        <p:nvPicPr>
          <p:cNvPr id="47" name="図 46" descr="図形&#10;&#10;中程度の精度で自動的に生成された説明">
            <a:extLst>
              <a:ext uri="{FF2B5EF4-FFF2-40B4-BE49-F238E27FC236}">
                <a16:creationId xmlns:a16="http://schemas.microsoft.com/office/drawing/2014/main" id="{2C1B7A03-BE59-65C0-3FEC-D6281D52C8E7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92" y="-36937"/>
            <a:ext cx="12234035" cy="6880200"/>
          </a:xfrm>
          <a:prstGeom prst="rect">
            <a:avLst/>
          </a:prstGeom>
        </p:spPr>
      </p:pic>
      <p:pic>
        <p:nvPicPr>
          <p:cNvPr id="50" name="図 49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0547437B-5A5E-D441-14BC-43BD5D6C7EC9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9878" y="5801459"/>
            <a:ext cx="1950704" cy="1027915"/>
          </a:xfrm>
          <a:prstGeom prst="rect">
            <a:avLst/>
          </a:prstGeom>
        </p:spPr>
      </p:pic>
      <p:pic>
        <p:nvPicPr>
          <p:cNvPr id="54" name="図 53" descr="図形&#10;&#10;低い精度で自動的に生成された説明">
            <a:extLst>
              <a:ext uri="{FF2B5EF4-FFF2-40B4-BE49-F238E27FC236}">
                <a16:creationId xmlns:a16="http://schemas.microsoft.com/office/drawing/2014/main" id="{FE20C7A5-0254-7ED5-7BBE-A900B4AAC448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339" y="4085263"/>
            <a:ext cx="2885477" cy="2770058"/>
          </a:xfrm>
          <a:prstGeom prst="rect">
            <a:avLst/>
          </a:prstGeom>
        </p:spPr>
      </p:pic>
      <p:pic>
        <p:nvPicPr>
          <p:cNvPr id="56" name="図 55" descr="ロゴ&#10;&#10;自動的に生成された説明">
            <a:extLst>
              <a:ext uri="{FF2B5EF4-FFF2-40B4-BE49-F238E27FC236}">
                <a16:creationId xmlns:a16="http://schemas.microsoft.com/office/drawing/2014/main" id="{AE27B994-785B-BC3F-E457-0A17C1A93B8D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748" y="4832165"/>
            <a:ext cx="1929198" cy="1538765"/>
          </a:xfrm>
          <a:prstGeom prst="rect">
            <a:avLst/>
          </a:prstGeom>
        </p:spPr>
      </p:pic>
      <p:pic>
        <p:nvPicPr>
          <p:cNvPr id="80" name="図 79" descr="ロゴ, 会社名&#10;&#10;自動的に生成された説明">
            <a:extLst>
              <a:ext uri="{FF2B5EF4-FFF2-40B4-BE49-F238E27FC236}">
                <a16:creationId xmlns:a16="http://schemas.microsoft.com/office/drawing/2014/main" id="{E0609B8B-F7A0-7A13-09A6-A9C14D83A499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0274" y="6290185"/>
            <a:ext cx="2690487" cy="419297"/>
          </a:xfrm>
          <a:prstGeom prst="rect">
            <a:avLst/>
          </a:prstGeom>
        </p:spPr>
      </p:pic>
      <p:pic>
        <p:nvPicPr>
          <p:cNvPr id="81" name="図 80" descr="ロゴ&#10;&#10;自動的に生成された説明">
            <a:extLst>
              <a:ext uri="{FF2B5EF4-FFF2-40B4-BE49-F238E27FC236}">
                <a16:creationId xmlns:a16="http://schemas.microsoft.com/office/drawing/2014/main" id="{55D4C7F4-77FE-E720-4EF0-FF802E65C339}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2211" y="854361"/>
            <a:ext cx="3638550" cy="427385"/>
          </a:xfrm>
          <a:prstGeom prst="rect">
            <a:avLst/>
          </a:prstGeom>
        </p:spPr>
      </p:pic>
      <p:pic>
        <p:nvPicPr>
          <p:cNvPr id="82" name="図 81" descr="ロゴ&#10;&#10;自動的に生成された説明">
            <a:extLst>
              <a:ext uri="{FF2B5EF4-FFF2-40B4-BE49-F238E27FC236}">
                <a16:creationId xmlns:a16="http://schemas.microsoft.com/office/drawing/2014/main" id="{61AC220F-620D-427A-D010-578548535121}"/>
              </a:ext>
            </a:extLst>
          </p:cNvPr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9964" y="888847"/>
            <a:ext cx="1795607" cy="379840"/>
          </a:xfrm>
          <a:prstGeom prst="rect">
            <a:avLst/>
          </a:prstGeom>
        </p:spPr>
      </p:pic>
      <p:pic>
        <p:nvPicPr>
          <p:cNvPr id="83" name="図 82" descr="アイコン&#10;&#10;自動的に生成された説明">
            <a:extLst>
              <a:ext uri="{FF2B5EF4-FFF2-40B4-BE49-F238E27FC236}">
                <a16:creationId xmlns:a16="http://schemas.microsoft.com/office/drawing/2014/main" id="{A71980FD-442B-A7CB-49AB-2714FECF4038}"/>
              </a:ext>
            </a:extLst>
          </p:cNvPr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2589" y="6304253"/>
            <a:ext cx="1384562" cy="334602"/>
          </a:xfrm>
          <a:prstGeom prst="rect">
            <a:avLst/>
          </a:prstGeom>
        </p:spPr>
      </p:pic>
      <p:pic>
        <p:nvPicPr>
          <p:cNvPr id="84" name="図 83" descr="図形&#10;&#10;中程度の精度で自動的に生成された説明">
            <a:extLst>
              <a:ext uri="{FF2B5EF4-FFF2-40B4-BE49-F238E27FC236}">
                <a16:creationId xmlns:a16="http://schemas.microsoft.com/office/drawing/2014/main" id="{C6FC18D4-4EAB-923C-AF4A-D185979FD523}"/>
              </a:ext>
            </a:extLst>
          </p:cNvPr>
          <p:cNvPicPr>
            <a:picLocks noChangeAspect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5900" y="2549816"/>
            <a:ext cx="557644" cy="266700"/>
          </a:xfrm>
          <a:prstGeom prst="rect">
            <a:avLst/>
          </a:prstGeom>
        </p:spPr>
      </p:pic>
      <p:pic>
        <p:nvPicPr>
          <p:cNvPr id="85" name="図 84" descr="図形&#10;&#10;中程度の精度で自動的に生成された説明">
            <a:extLst>
              <a:ext uri="{FF2B5EF4-FFF2-40B4-BE49-F238E27FC236}">
                <a16:creationId xmlns:a16="http://schemas.microsoft.com/office/drawing/2014/main" id="{FC945E2C-14E3-94C9-CAE0-311E29BA32D7}"/>
              </a:ext>
            </a:extLst>
          </p:cNvPr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1940" y="1589437"/>
            <a:ext cx="556006" cy="260258"/>
          </a:xfrm>
          <a:prstGeom prst="rect">
            <a:avLst/>
          </a:prstGeom>
        </p:spPr>
      </p:pic>
      <p:pic>
        <p:nvPicPr>
          <p:cNvPr id="86" name="図 85" descr="図形&#10;&#10;中程度の精度で自動的に生成された説明">
            <a:extLst>
              <a:ext uri="{FF2B5EF4-FFF2-40B4-BE49-F238E27FC236}">
                <a16:creationId xmlns:a16="http://schemas.microsoft.com/office/drawing/2014/main" id="{9785D59D-9CF5-E96E-543D-B0AB74DA6653}"/>
              </a:ext>
            </a:extLst>
          </p:cNvPr>
          <p:cNvPicPr>
            <a:picLocks noChangeAspect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3626" y="2735231"/>
            <a:ext cx="557644" cy="267204"/>
          </a:xfrm>
          <a:prstGeom prst="rect">
            <a:avLst/>
          </a:prstGeom>
        </p:spPr>
      </p:pic>
      <p:pic>
        <p:nvPicPr>
          <p:cNvPr id="87" name="図 86" descr="黒い背景と白い文字&#10;&#10;自動的に生成された説明">
            <a:extLst>
              <a:ext uri="{FF2B5EF4-FFF2-40B4-BE49-F238E27FC236}">
                <a16:creationId xmlns:a16="http://schemas.microsoft.com/office/drawing/2014/main" id="{BE7F66F1-087C-FA3C-4420-1C2E043452C2}"/>
              </a:ext>
            </a:extLst>
          </p:cNvPr>
          <p:cNvPicPr>
            <a:picLocks noChangeAspect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8251" y="5281742"/>
            <a:ext cx="203200" cy="203200"/>
          </a:xfrm>
          <a:prstGeom prst="rect">
            <a:avLst/>
          </a:prstGeom>
        </p:spPr>
      </p:pic>
      <p:pic>
        <p:nvPicPr>
          <p:cNvPr id="88" name="図 87" descr="アイコン&#10;&#10;自動的に生成された説明">
            <a:extLst>
              <a:ext uri="{FF2B5EF4-FFF2-40B4-BE49-F238E27FC236}">
                <a16:creationId xmlns:a16="http://schemas.microsoft.com/office/drawing/2014/main" id="{B81681C9-C7AB-19E2-8C68-2B5EF6587C04}"/>
              </a:ext>
            </a:extLst>
          </p:cNvPr>
          <p:cNvPicPr>
            <a:picLocks noChangeAspect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4538" y="2828239"/>
            <a:ext cx="228938" cy="251832"/>
          </a:xfrm>
          <a:prstGeom prst="rect">
            <a:avLst/>
          </a:prstGeom>
        </p:spPr>
      </p:pic>
      <p:pic>
        <p:nvPicPr>
          <p:cNvPr id="89" name="図 88" descr="アイコン&#10;&#10;自動的に生成された説明">
            <a:extLst>
              <a:ext uri="{FF2B5EF4-FFF2-40B4-BE49-F238E27FC236}">
                <a16:creationId xmlns:a16="http://schemas.microsoft.com/office/drawing/2014/main" id="{0C74FB43-7448-BC49-FB24-3B770B0A658E}"/>
              </a:ext>
            </a:extLst>
          </p:cNvPr>
          <p:cNvPicPr>
            <a:picLocks noChangeAspect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7291" y="2803816"/>
            <a:ext cx="230568" cy="276682"/>
          </a:xfrm>
          <a:prstGeom prst="rect">
            <a:avLst/>
          </a:prstGeom>
        </p:spPr>
      </p:pic>
      <p:pic>
        <p:nvPicPr>
          <p:cNvPr id="90" name="図 89" descr="図形&#10;&#10;中程度の精度で自動的に生成された説明">
            <a:extLst>
              <a:ext uri="{FF2B5EF4-FFF2-40B4-BE49-F238E27FC236}">
                <a16:creationId xmlns:a16="http://schemas.microsoft.com/office/drawing/2014/main" id="{84BE22A7-E4B6-16E6-DE03-17D18E58E661}"/>
              </a:ext>
            </a:extLst>
          </p:cNvPr>
          <p:cNvPicPr>
            <a:picLocks noChangeAspect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5276" y="5046506"/>
            <a:ext cx="607136" cy="240563"/>
          </a:xfrm>
          <a:prstGeom prst="rect">
            <a:avLst/>
          </a:prstGeom>
        </p:spPr>
      </p:pic>
      <p:pic>
        <p:nvPicPr>
          <p:cNvPr id="91" name="図 90" descr="図形&#10;&#10;低い精度で自動的に生成された説明">
            <a:extLst>
              <a:ext uri="{FF2B5EF4-FFF2-40B4-BE49-F238E27FC236}">
                <a16:creationId xmlns:a16="http://schemas.microsoft.com/office/drawing/2014/main" id="{723F5269-E102-03D6-08E7-265A78B85ABC}"/>
              </a:ext>
            </a:extLst>
          </p:cNvPr>
          <p:cNvPicPr>
            <a:picLocks noChangeAspect="1"/>
          </p:cNvPicPr>
          <p:nvPr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6803" y="2766477"/>
            <a:ext cx="196028" cy="232783"/>
          </a:xfrm>
          <a:prstGeom prst="rect">
            <a:avLst/>
          </a:prstGeom>
        </p:spPr>
      </p:pic>
      <p:pic>
        <p:nvPicPr>
          <p:cNvPr id="92" name="図 91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D138AEA7-91C6-C327-0F34-0810A14F971E}"/>
              </a:ext>
            </a:extLst>
          </p:cNvPr>
          <p:cNvPicPr>
            <a:picLocks noChangeAspect="1"/>
          </p:cNvPicPr>
          <p:nvPr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0295" y="4570508"/>
            <a:ext cx="201926" cy="235580"/>
          </a:xfrm>
          <a:prstGeom prst="rect">
            <a:avLst/>
          </a:prstGeom>
        </p:spPr>
      </p:pic>
      <p:pic>
        <p:nvPicPr>
          <p:cNvPr id="93" name="図 92" descr="図形&#10;&#10;中程度の精度で自動的に生成された説明">
            <a:extLst>
              <a:ext uri="{FF2B5EF4-FFF2-40B4-BE49-F238E27FC236}">
                <a16:creationId xmlns:a16="http://schemas.microsoft.com/office/drawing/2014/main" id="{A1BDF8A3-6827-8274-4D5F-650A5B3EAE48}"/>
              </a:ext>
            </a:extLst>
          </p:cNvPr>
          <p:cNvPicPr>
            <a:picLocks noChangeAspect="1"/>
          </p:cNvPicPr>
          <p:nvPr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8186" y="3696875"/>
            <a:ext cx="216408" cy="252476"/>
          </a:xfrm>
          <a:prstGeom prst="rect">
            <a:avLst/>
          </a:prstGeom>
        </p:spPr>
      </p:pic>
      <p:pic>
        <p:nvPicPr>
          <p:cNvPr id="94" name="図 93" descr="図形&#10;&#10;低い精度で自動的に生成された説明">
            <a:extLst>
              <a:ext uri="{FF2B5EF4-FFF2-40B4-BE49-F238E27FC236}">
                <a16:creationId xmlns:a16="http://schemas.microsoft.com/office/drawing/2014/main" id="{301630F2-CB6F-53CF-645F-E2C60A934193}"/>
              </a:ext>
            </a:extLst>
          </p:cNvPr>
          <p:cNvPicPr>
            <a:picLocks noChangeAspect="1"/>
          </p:cNvPicPr>
          <p:nvPr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5985" y="5369345"/>
            <a:ext cx="229108" cy="240563"/>
          </a:xfrm>
          <a:prstGeom prst="rect">
            <a:avLst/>
          </a:prstGeom>
        </p:spPr>
      </p:pic>
      <p:pic>
        <p:nvPicPr>
          <p:cNvPr id="95" name="図 94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D11A6D96-6946-9968-CDBC-2BCC1313B911}"/>
              </a:ext>
            </a:extLst>
          </p:cNvPr>
          <p:cNvPicPr>
            <a:picLocks noChangeAspect="1"/>
          </p:cNvPicPr>
          <p:nvPr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187" y="6159015"/>
            <a:ext cx="201926" cy="235580"/>
          </a:xfrm>
          <a:prstGeom prst="rect">
            <a:avLst/>
          </a:prstGeom>
        </p:spPr>
      </p:pic>
      <p:pic>
        <p:nvPicPr>
          <p:cNvPr id="96" name="図 95" descr="図形&#10;&#10;中程度の精度で自動的に生成された説明">
            <a:extLst>
              <a:ext uri="{FF2B5EF4-FFF2-40B4-BE49-F238E27FC236}">
                <a16:creationId xmlns:a16="http://schemas.microsoft.com/office/drawing/2014/main" id="{CC3C9985-7348-C7D5-ECF7-61BBA1B9F2A3}"/>
              </a:ext>
            </a:extLst>
          </p:cNvPr>
          <p:cNvPicPr>
            <a:picLocks noChangeAspect="1"/>
          </p:cNvPicPr>
          <p:nvPr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6306" y="5554527"/>
            <a:ext cx="216408" cy="252476"/>
          </a:xfrm>
          <a:prstGeom prst="rect">
            <a:avLst/>
          </a:prstGeom>
        </p:spPr>
      </p:pic>
      <p:pic>
        <p:nvPicPr>
          <p:cNvPr id="97" name="図 96" descr="図形&#10;&#10;低い精度で自動的に生成された説明">
            <a:extLst>
              <a:ext uri="{FF2B5EF4-FFF2-40B4-BE49-F238E27FC236}">
                <a16:creationId xmlns:a16="http://schemas.microsoft.com/office/drawing/2014/main" id="{A1B22404-0C81-6AB2-15E8-2CDC770B94B3}"/>
              </a:ext>
            </a:extLst>
          </p:cNvPr>
          <p:cNvPicPr>
            <a:picLocks noChangeAspect="1"/>
          </p:cNvPicPr>
          <p:nvPr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140" y="5050395"/>
            <a:ext cx="196028" cy="232783"/>
          </a:xfrm>
          <a:prstGeom prst="rect">
            <a:avLst/>
          </a:prstGeom>
        </p:spPr>
      </p:pic>
      <p:pic>
        <p:nvPicPr>
          <p:cNvPr id="98" name="図 97" descr="アイコン&#10;&#10;自動的に生成された説明">
            <a:extLst>
              <a:ext uri="{FF2B5EF4-FFF2-40B4-BE49-F238E27FC236}">
                <a16:creationId xmlns:a16="http://schemas.microsoft.com/office/drawing/2014/main" id="{C685766A-914B-7942-062D-A822B33C4140}"/>
              </a:ext>
            </a:extLst>
          </p:cNvPr>
          <p:cNvPicPr>
            <a:picLocks noChangeAspect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6685" y="1748904"/>
            <a:ext cx="228938" cy="251832"/>
          </a:xfrm>
          <a:prstGeom prst="rect">
            <a:avLst/>
          </a:prstGeom>
        </p:spPr>
      </p:pic>
      <p:pic>
        <p:nvPicPr>
          <p:cNvPr id="99" name="図 98" descr="アイコン&#10;&#10;自動的に生成された説明">
            <a:extLst>
              <a:ext uri="{FF2B5EF4-FFF2-40B4-BE49-F238E27FC236}">
                <a16:creationId xmlns:a16="http://schemas.microsoft.com/office/drawing/2014/main" id="{9E4CEF91-CF77-254B-0A81-29E41C7806FE}"/>
              </a:ext>
            </a:extLst>
          </p:cNvPr>
          <p:cNvPicPr>
            <a:picLocks noChangeAspect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4236" y="1663668"/>
            <a:ext cx="230568" cy="276682"/>
          </a:xfrm>
          <a:prstGeom prst="rect">
            <a:avLst/>
          </a:prstGeom>
        </p:spPr>
      </p:pic>
      <p:pic>
        <p:nvPicPr>
          <p:cNvPr id="100" name="図 99" descr="アイコン&#10;&#10;自動的に生成された説明">
            <a:extLst>
              <a:ext uri="{FF2B5EF4-FFF2-40B4-BE49-F238E27FC236}">
                <a16:creationId xmlns:a16="http://schemas.microsoft.com/office/drawing/2014/main" id="{355C6392-5DF7-EB81-8570-BFAF8AA52039}"/>
              </a:ext>
            </a:extLst>
          </p:cNvPr>
          <p:cNvPicPr>
            <a:picLocks noChangeAspect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698" y="3472465"/>
            <a:ext cx="228938" cy="251832"/>
          </a:xfrm>
          <a:prstGeom prst="rect">
            <a:avLst/>
          </a:prstGeom>
        </p:spPr>
      </p:pic>
      <p:pic>
        <p:nvPicPr>
          <p:cNvPr id="101" name="図 100" descr="アイコン&#10;&#10;自動的に生成された説明">
            <a:extLst>
              <a:ext uri="{FF2B5EF4-FFF2-40B4-BE49-F238E27FC236}">
                <a16:creationId xmlns:a16="http://schemas.microsoft.com/office/drawing/2014/main" id="{EB536B8C-31AB-3CC3-058B-7860E301FE3A}"/>
              </a:ext>
            </a:extLst>
          </p:cNvPr>
          <p:cNvPicPr>
            <a:picLocks noChangeAspect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0849" y="3272784"/>
            <a:ext cx="230568" cy="276682"/>
          </a:xfrm>
          <a:prstGeom prst="rect">
            <a:avLst/>
          </a:prstGeom>
        </p:spPr>
      </p:pic>
      <p:pic>
        <p:nvPicPr>
          <p:cNvPr id="102" name="図 101" descr="アイコン&#10;&#10;自動的に生成された説明">
            <a:extLst>
              <a:ext uri="{FF2B5EF4-FFF2-40B4-BE49-F238E27FC236}">
                <a16:creationId xmlns:a16="http://schemas.microsoft.com/office/drawing/2014/main" id="{972B7FBF-8A93-4BE4-528F-47FE10F38A89}"/>
              </a:ext>
            </a:extLst>
          </p:cNvPr>
          <p:cNvPicPr>
            <a:picLocks noChangeAspect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0245" y="5554849"/>
            <a:ext cx="228938" cy="251832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FB94973-90FB-6CC6-2E60-B35C7CB5AC8B}"/>
              </a:ext>
            </a:extLst>
          </p:cNvPr>
          <p:cNvSpPr txBox="1"/>
          <p:nvPr/>
        </p:nvSpPr>
        <p:spPr>
          <a:xfrm>
            <a:off x="9903476" y="70879"/>
            <a:ext cx="24112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dirty="0"/>
              <a:t>Illustration by </a:t>
            </a:r>
            <a:r>
              <a:rPr kumimoji="1" lang="en-US" altLang="ja-JP" sz="1050" dirty="0"/>
              <a:t>Misaki </a:t>
            </a:r>
            <a:r>
              <a:rPr kumimoji="1" lang="en-US" altLang="ja-JP" sz="1050" dirty="0" err="1"/>
              <a:t>Ouchida</a:t>
            </a:r>
            <a:r>
              <a:rPr kumimoji="1" lang="en-US" altLang="ja-JP" sz="1050" dirty="0"/>
              <a:t> (Hokkaido Univ.)</a:t>
            </a:r>
            <a:endParaRPr kumimoji="1" lang="ja-JP" altLang="en-US" sz="105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B4668F0-FD23-C273-9465-8F8BFC006007}"/>
              </a:ext>
            </a:extLst>
          </p:cNvPr>
          <p:cNvSpPr/>
          <p:nvPr/>
        </p:nvSpPr>
        <p:spPr>
          <a:xfrm>
            <a:off x="5805571" y="58475"/>
            <a:ext cx="686877" cy="6252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531D007-9F95-2219-959A-F0AD179226E2}"/>
              </a:ext>
            </a:extLst>
          </p:cNvPr>
          <p:cNvSpPr txBox="1">
            <a:spLocks/>
          </p:cNvSpPr>
          <p:nvPr/>
        </p:nvSpPr>
        <p:spPr>
          <a:xfrm>
            <a:off x="3196976" y="138081"/>
            <a:ext cx="6317817" cy="10856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/>
              <a:t>sPHENIXが目指す物理</a:t>
            </a:r>
            <a:endParaRPr lang="en-US" b="1" dirty="0"/>
          </a:p>
        </p:txBody>
      </p:sp>
      <p:sp>
        <p:nvSpPr>
          <p:cNvPr id="9" name="日付プレースホルダー 8">
            <a:extLst>
              <a:ext uri="{FF2B5EF4-FFF2-40B4-BE49-F238E27FC236}">
                <a16:creationId xmlns:a16="http://schemas.microsoft.com/office/drawing/2014/main" id="{C1EDC9FB-FF35-3AA1-B5A6-C70377CC2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2024/9/18</a:t>
            </a:r>
            <a:endParaRPr kumimoji="1" lang="ja-JP" altLang="en-US"/>
          </a:p>
        </p:txBody>
      </p:sp>
      <p:sp>
        <p:nvSpPr>
          <p:cNvPr id="11" name="フッター プレースホルダー 10">
            <a:extLst>
              <a:ext uri="{FF2B5EF4-FFF2-40B4-BE49-F238E27FC236}">
                <a16:creationId xmlns:a16="http://schemas.microsoft.com/office/drawing/2014/main" id="{6290BC1D-2A4F-CD72-DC44-F8A038086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北大学会</a:t>
            </a:r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81C4A047-E90E-68AF-8AF2-A60BD4DAA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9AC0-A27E-6341-93B8-C10FDC4A61EB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2502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1B5660-647E-411B-2875-3D8C4F6BC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630" y="197241"/>
            <a:ext cx="10003606" cy="1325563"/>
          </a:xfrm>
        </p:spPr>
        <p:txBody>
          <a:bodyPr/>
          <a:lstStyle/>
          <a:p>
            <a:r>
              <a:rPr kumimoji="1" lang="en-US" altLang="ja-JP" b="1" dirty="0"/>
              <a:t>Cold-QCD: </a:t>
            </a:r>
            <a:r>
              <a:rPr kumimoji="1" lang="ja-JP" altLang="en-US" b="1"/>
              <a:t>陽子スピンの課題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8AA559B6-5348-2D69-EC0D-DF3C623A00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5459" y="1662112"/>
            <a:ext cx="6024991" cy="4727685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9BCC42A-ED7A-A227-201E-253C43EC8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9AC0-A27E-6341-93B8-C10FDC4A61EB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6" name="object 111">
            <a:extLst>
              <a:ext uri="{FF2B5EF4-FFF2-40B4-BE49-F238E27FC236}">
                <a16:creationId xmlns:a16="http://schemas.microsoft.com/office/drawing/2014/main" id="{7184E0CD-E041-E20E-8AB2-1306F9E7D5D5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907" y="112730"/>
            <a:ext cx="1204722" cy="710946"/>
          </a:xfrm>
          <a:prstGeom prst="rect">
            <a:avLst/>
          </a:prstGeom>
        </p:spPr>
      </p:pic>
      <p:pic>
        <p:nvPicPr>
          <p:cNvPr id="8" name="図 7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C188B79A-A581-3875-EFAA-10B25761F08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663758">
            <a:off x="2879182" y="2030460"/>
            <a:ext cx="3583459" cy="2170749"/>
          </a:xfrm>
          <a:prstGeom prst="rect">
            <a:avLst/>
          </a:prstGeom>
        </p:spPr>
      </p:pic>
      <p:pic>
        <p:nvPicPr>
          <p:cNvPr id="9" name="図 8" descr="アイコン&#10;&#10;自動的に生成された説明">
            <a:extLst>
              <a:ext uri="{FF2B5EF4-FFF2-40B4-BE49-F238E27FC236}">
                <a16:creationId xmlns:a16="http://schemas.microsoft.com/office/drawing/2014/main" id="{565DAE1B-5BA1-CC69-5E6B-D0F4D4A9CD2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5453" y="1390177"/>
            <a:ext cx="1323471" cy="1693264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9812071-811F-D003-4D9D-29D0E18EB527}"/>
              </a:ext>
            </a:extLst>
          </p:cNvPr>
          <p:cNvSpPr/>
          <p:nvPr/>
        </p:nvSpPr>
        <p:spPr>
          <a:xfrm>
            <a:off x="4188438" y="4245387"/>
            <a:ext cx="614788" cy="740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2EF12DA-096D-EFFE-41B8-F5FDC2F33BB3}"/>
              </a:ext>
            </a:extLst>
          </p:cNvPr>
          <p:cNvSpPr/>
          <p:nvPr/>
        </p:nvSpPr>
        <p:spPr>
          <a:xfrm>
            <a:off x="1908057" y="4224741"/>
            <a:ext cx="753569" cy="7955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latin typeface="Comic Sans MS"/>
              <a:cs typeface="Comic Sans MS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39AA284-5B2A-6A15-1717-CD0FC989CEF5}"/>
              </a:ext>
            </a:extLst>
          </p:cNvPr>
          <p:cNvSpPr/>
          <p:nvPr/>
        </p:nvSpPr>
        <p:spPr>
          <a:xfrm>
            <a:off x="2990905" y="4224741"/>
            <a:ext cx="753569" cy="7955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latin typeface="Comic Sans MS"/>
              <a:cs typeface="Comic Sans MS"/>
            </a:endParaRPr>
          </a:p>
        </p:txBody>
      </p:sp>
      <p:graphicFrame>
        <p:nvGraphicFramePr>
          <p:cNvPr id="13" name="Object 17">
            <a:extLst>
              <a:ext uri="{FF2B5EF4-FFF2-40B4-BE49-F238E27FC236}">
                <a16:creationId xmlns:a16="http://schemas.microsoft.com/office/drawing/2014/main" id="{0B2DEAFD-E4AB-B76C-B77F-1CD7565004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4922" y="3993221"/>
          <a:ext cx="4493141" cy="1343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6" imgW="1244600" imgH="393700" progId="Equation.3">
                  <p:embed/>
                </p:oleObj>
              </mc:Choice>
              <mc:Fallback>
                <p:oleObj name="数式" r:id="rId6" imgW="1244600" imgH="393700" progId="Equation.3">
                  <p:embed/>
                  <p:pic>
                    <p:nvPicPr>
                      <p:cNvPr id="13" name="Object 17">
                        <a:extLst>
                          <a:ext uri="{FF2B5EF4-FFF2-40B4-BE49-F238E27FC236}">
                            <a16:creationId xmlns:a16="http://schemas.microsoft.com/office/drawing/2014/main" id="{0B2DEAFD-E4AB-B76C-B77F-1CD7565004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922" y="3993221"/>
                        <a:ext cx="4493141" cy="13438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95E425F-1EA9-C3BA-8B27-6B3A65424DCA}"/>
              </a:ext>
            </a:extLst>
          </p:cNvPr>
          <p:cNvSpPr txBox="1"/>
          <p:nvPr/>
        </p:nvSpPr>
        <p:spPr>
          <a:xfrm>
            <a:off x="1527678" y="5550632"/>
            <a:ext cx="12963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sz="3200" dirty="0">
                <a:latin typeface="Osaka"/>
                <a:ea typeface="Osaka"/>
                <a:cs typeface="Osaka"/>
              </a:rPr>
              <a:t>~</a:t>
            </a:r>
            <a:r>
              <a:rPr lang="en-US" altLang="ja-JP" sz="3200" dirty="0">
                <a:latin typeface="Comic Sans MS"/>
                <a:cs typeface="Comic Sans MS"/>
              </a:rPr>
              <a:t>25%</a:t>
            </a:r>
            <a:endParaRPr lang="ja-JP" altLang="en-US" sz="3200" dirty="0">
              <a:latin typeface="Comic Sans MS"/>
              <a:cs typeface="Comic Sans M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9BDCD2E-49D8-C1EF-09BE-FDD31B344030}"/>
              </a:ext>
            </a:extLst>
          </p:cNvPr>
          <p:cNvSpPr txBox="1"/>
          <p:nvPr/>
        </p:nvSpPr>
        <p:spPr>
          <a:xfrm>
            <a:off x="4199640" y="5536677"/>
            <a:ext cx="668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latin typeface="Comic Sans MS"/>
                <a:cs typeface="Comic Sans MS"/>
              </a:rPr>
              <a:t>??</a:t>
            </a:r>
            <a:endParaRPr lang="ja-JP" altLang="en-US" sz="3600" dirty="0">
              <a:latin typeface="Comic Sans MS"/>
              <a:cs typeface="Comic Sans MS"/>
            </a:endParaRP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0ACC128B-A86D-976F-EA1B-D15C0797F863}"/>
              </a:ext>
            </a:extLst>
          </p:cNvPr>
          <p:cNvCxnSpPr/>
          <p:nvPr/>
        </p:nvCxnSpPr>
        <p:spPr>
          <a:xfrm>
            <a:off x="2270885" y="5169606"/>
            <a:ext cx="0" cy="3810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5E4F7E79-D44C-AF84-0BCC-EC47E0D00555}"/>
              </a:ext>
            </a:extLst>
          </p:cNvPr>
          <p:cNvCxnSpPr/>
          <p:nvPr/>
        </p:nvCxnSpPr>
        <p:spPr>
          <a:xfrm>
            <a:off x="3443104" y="5146573"/>
            <a:ext cx="0" cy="3810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3C3FB596-3BB8-50C5-CCBE-EDE0B1B59F08}"/>
              </a:ext>
            </a:extLst>
          </p:cNvPr>
          <p:cNvCxnSpPr/>
          <p:nvPr/>
        </p:nvCxnSpPr>
        <p:spPr>
          <a:xfrm>
            <a:off x="4447863" y="5146573"/>
            <a:ext cx="0" cy="3810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380B1E5-E906-93E3-B7C9-D4DA19BDC9CE}"/>
              </a:ext>
            </a:extLst>
          </p:cNvPr>
          <p:cNvSpPr txBox="1"/>
          <p:nvPr/>
        </p:nvSpPr>
        <p:spPr>
          <a:xfrm>
            <a:off x="2828452" y="5536677"/>
            <a:ext cx="1295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sz="3200">
                <a:latin typeface="Osaka"/>
                <a:ea typeface="Osaka"/>
                <a:cs typeface="Osaka"/>
              </a:rPr>
              <a:t>~</a:t>
            </a:r>
            <a:r>
              <a:rPr lang="en-US" altLang="ja-JP" sz="3200" dirty="0">
                <a:latin typeface="Comic Sans MS"/>
                <a:ea typeface="Osaka"/>
                <a:cs typeface="Osaka"/>
              </a:rPr>
              <a:t>40</a:t>
            </a:r>
            <a:r>
              <a:rPr lang="en-US" altLang="ja-JP" sz="3200" dirty="0">
                <a:latin typeface="Comic Sans MS"/>
                <a:cs typeface="Comic Sans MS"/>
              </a:rPr>
              <a:t>%</a:t>
            </a:r>
            <a:endParaRPr lang="ja-JP" altLang="en-US" sz="3200" dirty="0">
              <a:latin typeface="Comic Sans MS"/>
              <a:cs typeface="Comic Sans MS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5910FF8-C54A-D4FD-3F0A-727EED0DB459}"/>
              </a:ext>
            </a:extLst>
          </p:cNvPr>
          <p:cNvSpPr txBox="1"/>
          <p:nvPr/>
        </p:nvSpPr>
        <p:spPr>
          <a:xfrm>
            <a:off x="1792477" y="6154798"/>
            <a:ext cx="869149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>
                <a:latin typeface="Comic Sans MS" panose="030F0902030302020204" pitchFamily="66" charset="0"/>
              </a:rPr>
              <a:t>1980’s</a:t>
            </a:r>
            <a:endParaRPr lang="ja-JP" altLang="en-US">
              <a:latin typeface="Comic Sans MS" panose="030F0902030302020204" pitchFamily="66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B7D4F99-AA2C-DDE4-BBA5-BBA1FAC77A51}"/>
              </a:ext>
            </a:extLst>
          </p:cNvPr>
          <p:cNvSpPr txBox="1"/>
          <p:nvPr/>
        </p:nvSpPr>
        <p:spPr>
          <a:xfrm>
            <a:off x="2769139" y="6165018"/>
            <a:ext cx="141417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>
                <a:latin typeface="Comic Sans MS" panose="030F0902030302020204" pitchFamily="66" charset="0"/>
              </a:rPr>
              <a:t>2000~2018</a:t>
            </a:r>
            <a:endParaRPr lang="ja-JP" altLang="en-US">
              <a:latin typeface="Comic Sans MS" panose="030F09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085E928B-7D1E-28B1-924D-9EE511EDBA79}"/>
                  </a:ext>
                </a:extLst>
              </p:cNvPr>
              <p:cNvSpPr txBox="1"/>
              <p:nvPr/>
            </p:nvSpPr>
            <p:spPr>
              <a:xfrm>
                <a:off x="9363548" y="5987018"/>
                <a:ext cx="27301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l-GR" altLang="ja-JP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ja-JP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グルーオン</m:t>
                      </m:r>
                      <m:r>
                        <a:rPr lang="ja-JP" alt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・</m:t>
                      </m:r>
                      <m:r>
                        <a:rPr lang="ja-JP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スピン</m:t>
                      </m:r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085E928B-7D1E-28B1-924D-9EE511EDBA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3548" y="5987018"/>
                <a:ext cx="2730171" cy="369332"/>
              </a:xfrm>
              <a:prstGeom prst="rect">
                <a:avLst/>
              </a:prstGeom>
              <a:blipFill>
                <a:blip r:embed="rId8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C5185334-7A7F-5CFF-9742-4A29F0E1BE07}"/>
                  </a:ext>
                </a:extLst>
              </p:cNvPr>
              <p:cNvSpPr txBox="1"/>
              <p:nvPr/>
            </p:nvSpPr>
            <p:spPr>
              <a:xfrm>
                <a:off x="9446547" y="1933790"/>
                <a:ext cx="24978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ΔΣ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</m:t>
                    </m:r>
                    <m:r>
                      <a:rPr lang="ja-JP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クォーク</m:t>
                    </m:r>
                  </m:oMath>
                </a14:m>
                <a:r>
                  <a:rPr kumimoji="1" lang="ja-JP" altLang="en-US"/>
                  <a:t>・スピン</a:t>
                </a:r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C5185334-7A7F-5CFF-9742-4A29F0E1B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6547" y="1933790"/>
                <a:ext cx="2497800" cy="369332"/>
              </a:xfrm>
              <a:prstGeom prst="rect">
                <a:avLst/>
              </a:prstGeom>
              <a:blipFill>
                <a:blip r:embed="rId9"/>
                <a:stretch>
                  <a:fillRect t="-6667" r="-1015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9FADC386-56B0-32EE-97DA-C6D6AEB5A921}"/>
                  </a:ext>
                </a:extLst>
              </p:cNvPr>
              <p:cNvSpPr txBox="1"/>
              <p:nvPr/>
            </p:nvSpPr>
            <p:spPr>
              <a:xfrm>
                <a:off x="3809239" y="3855281"/>
                <a:ext cx="1635384" cy="3694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軌道角運動量</m:t>
                      </m:r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9FADC386-56B0-32EE-97DA-C6D6AEB5A9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239" y="3855281"/>
                <a:ext cx="1635384" cy="369460"/>
              </a:xfrm>
              <a:prstGeom prst="rect">
                <a:avLst/>
              </a:prstGeom>
              <a:blipFill>
                <a:blip r:embed="rId10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D5FE81C7-88D4-21D0-C0C2-91211D81F7E0}"/>
              </a:ext>
            </a:extLst>
          </p:cNvPr>
          <p:cNvSpPr txBox="1"/>
          <p:nvPr/>
        </p:nvSpPr>
        <p:spPr>
          <a:xfrm>
            <a:off x="6255318" y="5859842"/>
            <a:ext cx="173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L</a:t>
            </a:r>
            <a:r>
              <a:rPr kumimoji="1" lang="en-US" altLang="ja-JP" baseline="-25000" dirty="0"/>
              <a:t>g</a:t>
            </a:r>
            <a:r>
              <a:rPr kumimoji="1" lang="en-US" altLang="ja-JP" dirty="0"/>
              <a:t> :</a:t>
            </a:r>
            <a:r>
              <a:rPr kumimoji="1" lang="ja-JP" altLang="en-US"/>
              <a:t>グルーオン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2F499A4D-9314-C59C-EE26-63ED716016C4}"/>
              </a:ext>
            </a:extLst>
          </p:cNvPr>
          <p:cNvSpPr txBox="1"/>
          <p:nvPr/>
        </p:nvSpPr>
        <p:spPr>
          <a:xfrm>
            <a:off x="5623303" y="1918368"/>
            <a:ext cx="157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L</a:t>
            </a:r>
            <a:r>
              <a:rPr kumimoji="1" lang="en-US" altLang="ja-JP" baseline="-25000" dirty="0" err="1"/>
              <a:t>q</a:t>
            </a:r>
            <a:r>
              <a:rPr kumimoji="1" lang="en-US" altLang="ja-JP" dirty="0"/>
              <a:t> : </a:t>
            </a:r>
            <a:r>
              <a:rPr kumimoji="1" lang="ja-JP" altLang="en-US"/>
              <a:t>クォーク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93207D9-C2C6-B222-BC7A-863B3914E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2024/9/18</a:t>
            </a:r>
            <a:endParaRPr kumimoji="1" lang="ja-JP" altLang="en-US"/>
          </a:p>
        </p:txBody>
      </p:sp>
      <p:sp>
        <p:nvSpPr>
          <p:cNvPr id="7" name="フッター プレースホルダー 6">
            <a:extLst>
              <a:ext uri="{FF2B5EF4-FFF2-40B4-BE49-F238E27FC236}">
                <a16:creationId xmlns:a16="http://schemas.microsoft.com/office/drawing/2014/main" id="{1F3C665B-BFF9-2FE6-ECF0-FF02C4741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北大学会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EDE7D45-AD53-CDFA-E2FC-77765A47D622}"/>
              </a:ext>
            </a:extLst>
          </p:cNvPr>
          <p:cNvSpPr txBox="1"/>
          <p:nvPr/>
        </p:nvSpPr>
        <p:spPr>
          <a:xfrm>
            <a:off x="177148" y="3539019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/>
              <a:t>陽子スピンの和則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258BD2A-41D0-53C6-BC53-7CAD99DADF5F}"/>
              </a:ext>
            </a:extLst>
          </p:cNvPr>
          <p:cNvSpPr txBox="1"/>
          <p:nvPr/>
        </p:nvSpPr>
        <p:spPr>
          <a:xfrm>
            <a:off x="9903476" y="70879"/>
            <a:ext cx="24112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dirty="0"/>
              <a:t>Illustration by </a:t>
            </a:r>
            <a:r>
              <a:rPr kumimoji="1" lang="en-US" altLang="ja-JP" sz="1050" dirty="0"/>
              <a:t>Misaki </a:t>
            </a:r>
            <a:r>
              <a:rPr kumimoji="1" lang="en-US" altLang="ja-JP" sz="1050" dirty="0" err="1"/>
              <a:t>Ouchida</a:t>
            </a:r>
            <a:r>
              <a:rPr kumimoji="1" lang="en-US" altLang="ja-JP" sz="1050" dirty="0"/>
              <a:t> (Hokkaido Univ.)</a:t>
            </a:r>
            <a:endParaRPr kumimoji="1" lang="ja-JP" altLang="en-US" sz="1050"/>
          </a:p>
        </p:txBody>
      </p:sp>
    </p:spTree>
    <p:extLst>
      <p:ext uri="{BB962C8B-B14F-4D97-AF65-F5344CB8AC3E}">
        <p14:creationId xmlns:p14="http://schemas.microsoft.com/office/powerpoint/2010/main" val="4037489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63058" y="287021"/>
            <a:ext cx="8665883" cy="1143000"/>
          </a:xfrm>
        </p:spPr>
        <p:txBody>
          <a:bodyPr>
            <a:normAutofit/>
          </a:bodyPr>
          <a:lstStyle/>
          <a:p>
            <a:r>
              <a:rPr lang="ja-JP" altLang="en-US">
                <a:latin typeface="Comic Sans MS"/>
                <a:cs typeface="Comic Sans MS"/>
              </a:rPr>
              <a:t>横偏極単スピン非対称性</a:t>
            </a:r>
            <a:r>
              <a:rPr lang="en-US" altLang="ja-JP" dirty="0">
                <a:latin typeface="Comic Sans MS"/>
                <a:cs typeface="Comic Sans MS"/>
              </a:rPr>
              <a:t>(TSSA)</a:t>
            </a:r>
            <a:endParaRPr kumimoji="1" lang="ja-JP" altLang="en-US" dirty="0">
              <a:latin typeface="Comic Sans MS"/>
              <a:cs typeface="Comic Sans M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43B93-1EE0-FE4D-8957-E4A959F429A1}" type="slidenum">
              <a:rPr kumimoji="1" lang="ja-JP" altLang="en-US" smtClean="0"/>
              <a:t>7</a:t>
            </a:fld>
            <a:endParaRPr kumimoji="1" lang="ja-JP" altLang="en-US"/>
          </a:p>
        </p:txBody>
      </p:sp>
      <p:graphicFrame>
        <p:nvGraphicFramePr>
          <p:cNvPr id="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8827464"/>
              </p:ext>
            </p:extLst>
          </p:nvPr>
        </p:nvGraphicFramePr>
        <p:xfrm>
          <a:off x="1891336" y="1351762"/>
          <a:ext cx="2889008" cy="1747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ﾋﾞｯﾄﾏｯﾌﾟ ｲﾒｰｼﾞ" r:id="rId2" imgW="4915236" imgH="2971583" progId="Paint.Picture">
                  <p:embed/>
                </p:oleObj>
              </mc:Choice>
              <mc:Fallback>
                <p:oleObj name="ﾋﾞｯﾄﾏｯﾌﾟ ｲﾒｰｼﾞ" r:id="rId2" imgW="4915236" imgH="2971583" progId="Paint.Picture">
                  <p:embed/>
                  <p:pic>
                    <p:nvPicPr>
                      <p:cNvPr id="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1336" y="1351762"/>
                        <a:ext cx="2889008" cy="17476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3259" y="3004699"/>
            <a:ext cx="5986737" cy="3292475"/>
          </a:xfrm>
          <a:prstGeom prst="rect">
            <a:avLst/>
          </a:prstGeom>
        </p:spPr>
      </p:pic>
      <p:graphicFrame>
        <p:nvGraphicFramePr>
          <p:cNvPr id="5" name="Object 9">
            <a:extLst>
              <a:ext uri="{FF2B5EF4-FFF2-40B4-BE49-F238E27FC236}">
                <a16:creationId xmlns:a16="http://schemas.microsoft.com/office/drawing/2014/main" id="{A9E2EAB1-B52A-132A-59E4-C864D624CF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7892746"/>
              </p:ext>
            </p:extLst>
          </p:nvPr>
        </p:nvGraphicFramePr>
        <p:xfrm>
          <a:off x="7103957" y="1672907"/>
          <a:ext cx="233203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34960" imgH="609480" progId="Equation.3">
                  <p:embed/>
                </p:oleObj>
              </mc:Choice>
              <mc:Fallback>
                <p:oleObj name="Equation" r:id="rId5" imgW="1434960" imgH="609480" progId="Equation.3">
                  <p:embed/>
                  <p:pic>
                    <p:nvPicPr>
                      <p:cNvPr id="17102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3957" y="1672907"/>
                        <a:ext cx="2332037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日付プレースホルダー 8">
            <a:extLst>
              <a:ext uri="{FF2B5EF4-FFF2-40B4-BE49-F238E27FC236}">
                <a16:creationId xmlns:a16="http://schemas.microsoft.com/office/drawing/2014/main" id="{EAC2A34B-1124-65C2-2186-E2EF88A30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2024/9/18</a:t>
            </a:r>
            <a:endParaRPr kumimoji="1" lang="ja-JP" altLang="en-US"/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93094166-01AA-36DD-EDB8-059025230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北大学会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B13EB765-5318-8BB7-2610-56C363E98F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1658" y="3099434"/>
            <a:ext cx="3762975" cy="3531284"/>
          </a:xfrm>
          <a:prstGeom prst="rect">
            <a:avLst/>
          </a:prstGeom>
        </p:spPr>
      </p:pic>
      <p:sp>
        <p:nvSpPr>
          <p:cNvPr id="8" name="Text Box 16">
            <a:extLst>
              <a:ext uri="{FF2B5EF4-FFF2-40B4-BE49-F238E27FC236}">
                <a16:creationId xmlns:a16="http://schemas.microsoft.com/office/drawing/2014/main" id="{EF7FDA8F-2405-09A6-2EAC-0FC267224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1709" y="2832827"/>
            <a:ext cx="3273653" cy="307777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  <a:latin typeface="Comic Sans MS" panose="030F0902030302020204" pitchFamily="66" charset="0"/>
                <a:ea typeface="Arial Unicode MS" charset="0"/>
                <a:cs typeface="Arial Unicode MS" charset="0"/>
              </a:rPr>
              <a:t>E704: pion single spin asymmetry A</a:t>
            </a:r>
            <a:r>
              <a:rPr lang="en-US" altLang="ko-KR" sz="1400" baseline="-25000" dirty="0">
                <a:solidFill>
                  <a:srgbClr val="FF0000"/>
                </a:solidFill>
                <a:latin typeface="Comic Sans MS" panose="030F0902030302020204" pitchFamily="66" charset="0"/>
                <a:ea typeface="Arial Unicode MS" charset="0"/>
                <a:cs typeface="Arial Unicode MS" charset="0"/>
              </a:rPr>
              <a:t>N</a:t>
            </a:r>
            <a:r>
              <a:rPr lang="en-US" altLang="ko-KR" sz="1400" dirty="0">
                <a:solidFill>
                  <a:srgbClr val="FF0000"/>
                </a:solidFill>
                <a:latin typeface="Comic Sans MS" panose="030F0902030302020204" pitchFamily="66" charset="0"/>
                <a:ea typeface="Arial Unicode MS" charset="0"/>
                <a:cs typeface="Arial Unicode MS" charset="0"/>
              </a:rPr>
              <a:t> 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DE454F1-9BC0-E410-76BA-6B71BB83CC58}"/>
              </a:ext>
            </a:extLst>
          </p:cNvPr>
          <p:cNvSpPr txBox="1"/>
          <p:nvPr/>
        </p:nvSpPr>
        <p:spPr>
          <a:xfrm>
            <a:off x="10832689" y="4001438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Symbol" pitchFamily="2" charset="2"/>
              </a:rPr>
              <a:t>p</a:t>
            </a:r>
            <a:r>
              <a:rPr kumimoji="1" lang="en-US" altLang="ja-JP" baseline="30000" dirty="0"/>
              <a:t>+</a:t>
            </a:r>
            <a:endParaRPr kumimoji="1" lang="ja-JP" altLang="en-US" baseline="3000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57DC6D6-9895-88DA-B8F2-29312EA98885}"/>
              </a:ext>
            </a:extLst>
          </p:cNvPr>
          <p:cNvSpPr txBox="1"/>
          <p:nvPr/>
        </p:nvSpPr>
        <p:spPr>
          <a:xfrm>
            <a:off x="10832689" y="5669049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Symbol" pitchFamily="2" charset="2"/>
              </a:rPr>
              <a:t>p</a:t>
            </a:r>
            <a:r>
              <a:rPr lang="en-US" altLang="ja-JP" baseline="30000" dirty="0">
                <a:latin typeface="Symbol" pitchFamily="2" charset="2"/>
              </a:rPr>
              <a:t>-</a:t>
            </a:r>
            <a:endParaRPr kumimoji="1" lang="ja-JP" altLang="en-US" baseline="30000"/>
          </a:p>
        </p:txBody>
      </p:sp>
    </p:spTree>
    <p:extLst>
      <p:ext uri="{BB962C8B-B14F-4D97-AF65-F5344CB8AC3E}">
        <p14:creationId xmlns:p14="http://schemas.microsoft.com/office/powerpoint/2010/main" val="729398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58A7C4-8286-7A40-95AA-E9AA09490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70049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en-US">
                <a:latin typeface="Comic Sans MS" panose="030F0902030302020204" pitchFamily="66" charset="0"/>
              </a:rPr>
              <a:t>大きな左右非対称性の起源</a:t>
            </a:r>
            <a:endParaRPr kumimoji="1" lang="ja-JP" altLang="en-US">
              <a:latin typeface="Comic Sans MS" panose="030F0902030302020204" pitchFamily="66" charset="0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248335B-1BD7-6342-89F2-41F985CE7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D6746-4F54-E94D-822D-166161678454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8C61373E-32D0-5B4F-BD88-3861545DCA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6" t="31837" r="42741"/>
          <a:stretch/>
        </p:blipFill>
        <p:spPr>
          <a:xfrm>
            <a:off x="978843" y="1465063"/>
            <a:ext cx="6990080" cy="4813734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E9351A1-D930-7549-8D22-2A16F40CCDF9}"/>
              </a:ext>
            </a:extLst>
          </p:cNvPr>
          <p:cNvSpPr txBox="1"/>
          <p:nvPr/>
        </p:nvSpPr>
        <p:spPr>
          <a:xfrm>
            <a:off x="122079" y="3854830"/>
            <a:ext cx="35621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Comic Sans MS" panose="030F0902030302020204" pitchFamily="66" charset="0"/>
              </a:rPr>
              <a:t>Intrinsic transverse momentum</a:t>
            </a:r>
          </a:p>
          <a:p>
            <a:pPr algn="ctr"/>
            <a:r>
              <a:rPr lang="en-US" altLang="ja-JP" dirty="0">
                <a:solidFill>
                  <a:srgbClr val="FF0000"/>
                </a:solidFill>
                <a:latin typeface="Comic Sans MS" panose="030F0902030302020204" pitchFamily="66" charset="0"/>
              </a:rPr>
              <a:t>(Initial State effect)</a:t>
            </a:r>
            <a:endParaRPr lang="ja-JP" altLang="en-US">
              <a:solidFill>
                <a:srgbClr val="FF0000"/>
              </a:solidFill>
              <a:latin typeface="Comic Sans MS" panose="030F090203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BEBC1C0-8637-A643-B1EC-7102BBCEF712}"/>
              </a:ext>
            </a:extLst>
          </p:cNvPr>
          <p:cNvSpPr txBox="1"/>
          <p:nvPr/>
        </p:nvSpPr>
        <p:spPr>
          <a:xfrm>
            <a:off x="8562229" y="1158708"/>
            <a:ext cx="3453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902030302020204" pitchFamily="66" charset="0"/>
              </a:rPr>
              <a:t>Spin dependent fragmentation</a:t>
            </a:r>
          </a:p>
          <a:p>
            <a:pPr algn="ctr"/>
            <a:r>
              <a:rPr lang="en-US" altLang="ja-JP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902030302020204" pitchFamily="66" charset="0"/>
              </a:rPr>
              <a:t>(Final State effect)</a:t>
            </a:r>
            <a:endParaRPr lang="ja-JP" altLang="en-US">
              <a:solidFill>
                <a:schemeClr val="tx2">
                  <a:lumMod val="60000"/>
                  <a:lumOff val="40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C1A1CEC5-E89C-184C-A307-EB3CB9D37BEF}"/>
              </a:ext>
            </a:extLst>
          </p:cNvPr>
          <p:cNvSpPr/>
          <p:nvPr/>
        </p:nvSpPr>
        <p:spPr>
          <a:xfrm>
            <a:off x="7388699" y="2903543"/>
            <a:ext cx="211873" cy="50180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DA3E2720-A2E6-8D4F-BD33-3767EB68B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116" y="5231792"/>
            <a:ext cx="2393757" cy="1229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C31F1FBE-DB76-B047-92B8-10568DCD1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4222" y="1510365"/>
            <a:ext cx="2788595" cy="94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爆発 1 9">
            <a:extLst>
              <a:ext uri="{FF2B5EF4-FFF2-40B4-BE49-F238E27FC236}">
                <a16:creationId xmlns:a16="http://schemas.microsoft.com/office/drawing/2014/main" id="{1EA3B747-69F4-0445-AF45-7D9C14E0FBC9}"/>
              </a:ext>
            </a:extLst>
          </p:cNvPr>
          <p:cNvSpPr/>
          <p:nvPr/>
        </p:nvSpPr>
        <p:spPr>
          <a:xfrm>
            <a:off x="854775" y="1266387"/>
            <a:ext cx="1162222" cy="1116724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8C9F627-C747-FC4C-A86A-0E3B36B8222A}"/>
              </a:ext>
            </a:extLst>
          </p:cNvPr>
          <p:cNvSpPr txBox="1"/>
          <p:nvPr/>
        </p:nvSpPr>
        <p:spPr>
          <a:xfrm rot="20213017">
            <a:off x="705406" y="1313279"/>
            <a:ext cx="13067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err="1">
                <a:latin typeface="Comic Sans MS" panose="030F0902030302020204" pitchFamily="66" charset="0"/>
              </a:rPr>
              <a:t>pQCD</a:t>
            </a:r>
            <a:endParaRPr lang="ja-JP" altLang="en-US" sz="3200">
              <a:latin typeface="Comic Sans MS" panose="030F0902030302020204" pitchFamily="66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0E9E239-E155-5341-89A6-8777D6E51398}"/>
              </a:ext>
            </a:extLst>
          </p:cNvPr>
          <p:cNvSpPr txBox="1"/>
          <p:nvPr/>
        </p:nvSpPr>
        <p:spPr>
          <a:xfrm>
            <a:off x="7968923" y="3348710"/>
            <a:ext cx="3943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latin typeface="Comic Sans MS" panose="030F0902030302020204" pitchFamily="66" charset="0"/>
              </a:rPr>
              <a:t>Asymmetry ~ </a:t>
            </a:r>
            <a:r>
              <a:rPr lang="en-US" altLang="ja-JP" sz="2800" dirty="0">
                <a:solidFill>
                  <a:srgbClr val="FF0000"/>
                </a:solidFill>
                <a:latin typeface="Comic Sans MS" panose="030F0902030302020204" pitchFamily="66" charset="0"/>
              </a:rPr>
              <a:t>IS</a:t>
            </a:r>
            <a:r>
              <a:rPr lang="en-US" altLang="ja-JP" sz="2800" dirty="0">
                <a:latin typeface="Comic Sans MS" panose="030F0902030302020204" pitchFamily="66" charset="0"/>
              </a:rPr>
              <a:t> ✕ </a:t>
            </a:r>
            <a:r>
              <a:rPr lang="en-US" altLang="ja-JP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902030302020204" pitchFamily="66" charset="0"/>
              </a:rPr>
              <a:t>FS</a:t>
            </a:r>
            <a:endParaRPr lang="ja-JP" altLang="en-US" sz="2800">
              <a:solidFill>
                <a:schemeClr val="tx2">
                  <a:lumMod val="60000"/>
                  <a:lumOff val="40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1708AB9-36C0-AF4F-85BB-C543B363E66A}"/>
              </a:ext>
            </a:extLst>
          </p:cNvPr>
          <p:cNvSpPr txBox="1"/>
          <p:nvPr/>
        </p:nvSpPr>
        <p:spPr>
          <a:xfrm>
            <a:off x="1903176" y="1663834"/>
            <a:ext cx="1619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Comic Sans MS" panose="030F0902030302020204" pitchFamily="66" charset="0"/>
              </a:rPr>
              <a:t>Factorization</a:t>
            </a:r>
            <a:endParaRPr lang="ja-JP" altLang="en-US">
              <a:latin typeface="Comic Sans MS" panose="030F0902030302020204" pitchFamily="66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256C777-1BD9-3744-BA06-D813F5467957}"/>
              </a:ext>
            </a:extLst>
          </p:cNvPr>
          <p:cNvSpPr txBox="1"/>
          <p:nvPr/>
        </p:nvSpPr>
        <p:spPr>
          <a:xfrm>
            <a:off x="1726846" y="5846577"/>
            <a:ext cx="17956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latin typeface="Comic Sans MS" panose="030F0902030302020204" pitchFamily="66" charset="0"/>
              </a:rPr>
              <a:t>Transverse momentum</a:t>
            </a:r>
            <a:endParaRPr lang="ja-JP" altLang="en-US" sz="1200">
              <a:latin typeface="Comic Sans MS" panose="030F0902030302020204" pitchFamily="66" charset="0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CCF198F5-1889-698B-8569-753C0DCE2A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2921" y="4192237"/>
            <a:ext cx="4892284" cy="2219180"/>
          </a:xfrm>
          <a:prstGeom prst="rect">
            <a:avLst/>
          </a:prstGeom>
        </p:spPr>
      </p:pic>
      <p:sp>
        <p:nvSpPr>
          <p:cNvPr id="16" name="日付プレースホルダー 15">
            <a:extLst>
              <a:ext uri="{FF2B5EF4-FFF2-40B4-BE49-F238E27FC236}">
                <a16:creationId xmlns:a16="http://schemas.microsoft.com/office/drawing/2014/main" id="{268ABAC4-484B-E93D-30F8-857CA0333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2024/9/18</a:t>
            </a:r>
            <a:endParaRPr kumimoji="1" lang="ja-JP" altLang="en-US"/>
          </a:p>
        </p:txBody>
      </p:sp>
      <p:sp>
        <p:nvSpPr>
          <p:cNvPr id="17" name="フッター プレースホルダー 16">
            <a:extLst>
              <a:ext uri="{FF2B5EF4-FFF2-40B4-BE49-F238E27FC236}">
                <a16:creationId xmlns:a16="http://schemas.microsoft.com/office/drawing/2014/main" id="{B0901207-F22E-78A2-F98C-01E49B567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北大学会</a:t>
            </a:r>
          </a:p>
        </p:txBody>
      </p:sp>
    </p:spTree>
    <p:extLst>
      <p:ext uri="{BB962C8B-B14F-4D97-AF65-F5344CB8AC3E}">
        <p14:creationId xmlns:p14="http://schemas.microsoft.com/office/powerpoint/2010/main" val="3684264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58A7C4-8286-7A40-95AA-E9AA09490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70049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en-US">
                <a:latin typeface="Comic Sans MS" panose="030F0902030302020204" pitchFamily="66" charset="0"/>
              </a:rPr>
              <a:t>大きな左右非対称性の起源</a:t>
            </a:r>
            <a:endParaRPr kumimoji="1" lang="ja-JP" altLang="en-US">
              <a:latin typeface="Comic Sans MS" panose="030F0902030302020204" pitchFamily="66" charset="0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248335B-1BD7-6342-89F2-41F985CE7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D6746-4F54-E94D-822D-166161678454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8C61373E-32D0-5B4F-BD88-3861545DCA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6" t="31837" r="42741"/>
          <a:stretch/>
        </p:blipFill>
        <p:spPr>
          <a:xfrm>
            <a:off x="978843" y="1465063"/>
            <a:ext cx="6990080" cy="4813734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E9351A1-D930-7549-8D22-2A16F40CCDF9}"/>
              </a:ext>
            </a:extLst>
          </p:cNvPr>
          <p:cNvSpPr txBox="1"/>
          <p:nvPr/>
        </p:nvSpPr>
        <p:spPr>
          <a:xfrm>
            <a:off x="122079" y="3854830"/>
            <a:ext cx="35621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Comic Sans MS" panose="030F0902030302020204" pitchFamily="66" charset="0"/>
              </a:rPr>
              <a:t>Intrinsic transverse momentum</a:t>
            </a:r>
          </a:p>
          <a:p>
            <a:pPr algn="ctr"/>
            <a:r>
              <a:rPr lang="en-US" altLang="ja-JP" dirty="0">
                <a:solidFill>
                  <a:srgbClr val="FF0000"/>
                </a:solidFill>
                <a:latin typeface="Comic Sans MS" panose="030F0902030302020204" pitchFamily="66" charset="0"/>
              </a:rPr>
              <a:t>(Initial State effect)</a:t>
            </a:r>
            <a:endParaRPr lang="ja-JP" altLang="en-US">
              <a:solidFill>
                <a:srgbClr val="FF0000"/>
              </a:solidFill>
              <a:latin typeface="Comic Sans MS" panose="030F090203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BEBC1C0-8637-A643-B1EC-7102BBCEF712}"/>
              </a:ext>
            </a:extLst>
          </p:cNvPr>
          <p:cNvSpPr txBox="1"/>
          <p:nvPr/>
        </p:nvSpPr>
        <p:spPr>
          <a:xfrm>
            <a:off x="8562229" y="1158708"/>
            <a:ext cx="3453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902030302020204" pitchFamily="66" charset="0"/>
              </a:rPr>
              <a:t>Spin dependent fragmentation</a:t>
            </a:r>
          </a:p>
          <a:p>
            <a:pPr algn="ctr"/>
            <a:r>
              <a:rPr lang="en-US" altLang="ja-JP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902030302020204" pitchFamily="66" charset="0"/>
              </a:rPr>
              <a:t>(Final State effect)</a:t>
            </a:r>
            <a:endParaRPr lang="ja-JP" altLang="en-US">
              <a:solidFill>
                <a:schemeClr val="tx2">
                  <a:lumMod val="60000"/>
                  <a:lumOff val="40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C1A1CEC5-E89C-184C-A307-EB3CB9D37BEF}"/>
              </a:ext>
            </a:extLst>
          </p:cNvPr>
          <p:cNvSpPr/>
          <p:nvPr/>
        </p:nvSpPr>
        <p:spPr>
          <a:xfrm>
            <a:off x="7388699" y="2903543"/>
            <a:ext cx="211873" cy="50180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DA3E2720-A2E6-8D4F-BD33-3767EB68B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116" y="5231792"/>
            <a:ext cx="2393757" cy="1229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C31F1FBE-DB76-B047-92B8-10568DCD1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4222" y="1510365"/>
            <a:ext cx="2788595" cy="94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爆発 1 9">
            <a:extLst>
              <a:ext uri="{FF2B5EF4-FFF2-40B4-BE49-F238E27FC236}">
                <a16:creationId xmlns:a16="http://schemas.microsoft.com/office/drawing/2014/main" id="{1EA3B747-69F4-0445-AF45-7D9C14E0FBC9}"/>
              </a:ext>
            </a:extLst>
          </p:cNvPr>
          <p:cNvSpPr/>
          <p:nvPr/>
        </p:nvSpPr>
        <p:spPr>
          <a:xfrm>
            <a:off x="854775" y="1266387"/>
            <a:ext cx="1162222" cy="1116724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8C9F627-C747-FC4C-A86A-0E3B36B8222A}"/>
              </a:ext>
            </a:extLst>
          </p:cNvPr>
          <p:cNvSpPr txBox="1"/>
          <p:nvPr/>
        </p:nvSpPr>
        <p:spPr>
          <a:xfrm rot="20213017">
            <a:off x="705406" y="1313279"/>
            <a:ext cx="13067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err="1">
                <a:latin typeface="Comic Sans MS" panose="030F0902030302020204" pitchFamily="66" charset="0"/>
              </a:rPr>
              <a:t>pQCD</a:t>
            </a:r>
            <a:endParaRPr lang="ja-JP" altLang="en-US" sz="3200">
              <a:latin typeface="Comic Sans MS" panose="030F0902030302020204" pitchFamily="66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0E9E239-E155-5341-89A6-8777D6E51398}"/>
              </a:ext>
            </a:extLst>
          </p:cNvPr>
          <p:cNvSpPr txBox="1"/>
          <p:nvPr/>
        </p:nvSpPr>
        <p:spPr>
          <a:xfrm>
            <a:off x="7968923" y="3348710"/>
            <a:ext cx="3943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latin typeface="Comic Sans MS" panose="030F0902030302020204" pitchFamily="66" charset="0"/>
              </a:rPr>
              <a:t>Asymmetry ~ </a:t>
            </a:r>
            <a:r>
              <a:rPr lang="en-US" altLang="ja-JP" sz="2800" dirty="0">
                <a:solidFill>
                  <a:srgbClr val="FF0000"/>
                </a:solidFill>
                <a:latin typeface="Comic Sans MS" panose="030F0902030302020204" pitchFamily="66" charset="0"/>
              </a:rPr>
              <a:t>IS</a:t>
            </a:r>
            <a:r>
              <a:rPr lang="en-US" altLang="ja-JP" sz="2800" dirty="0">
                <a:latin typeface="Comic Sans MS" panose="030F0902030302020204" pitchFamily="66" charset="0"/>
              </a:rPr>
              <a:t> ✕ </a:t>
            </a:r>
            <a:r>
              <a:rPr lang="en-US" altLang="ja-JP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902030302020204" pitchFamily="66" charset="0"/>
              </a:rPr>
              <a:t>FS</a:t>
            </a:r>
            <a:endParaRPr lang="ja-JP" altLang="en-US" sz="2800">
              <a:solidFill>
                <a:schemeClr val="tx2">
                  <a:lumMod val="60000"/>
                  <a:lumOff val="40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1708AB9-36C0-AF4F-85BB-C543B363E66A}"/>
              </a:ext>
            </a:extLst>
          </p:cNvPr>
          <p:cNvSpPr txBox="1"/>
          <p:nvPr/>
        </p:nvSpPr>
        <p:spPr>
          <a:xfrm>
            <a:off x="1903176" y="1663834"/>
            <a:ext cx="1619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Comic Sans MS" panose="030F0902030302020204" pitchFamily="66" charset="0"/>
              </a:rPr>
              <a:t>Factorization</a:t>
            </a:r>
            <a:endParaRPr lang="ja-JP" altLang="en-US">
              <a:latin typeface="Comic Sans MS" panose="030F0902030302020204" pitchFamily="66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256C777-1BD9-3744-BA06-D813F5467957}"/>
              </a:ext>
            </a:extLst>
          </p:cNvPr>
          <p:cNvSpPr txBox="1"/>
          <p:nvPr/>
        </p:nvSpPr>
        <p:spPr>
          <a:xfrm>
            <a:off x="1726846" y="5846577"/>
            <a:ext cx="31918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latin typeface="Comic Sans MS" panose="030F0902030302020204" pitchFamily="66" charset="0"/>
              </a:rPr>
              <a:t>Transverse momentum dependence (TMD)</a:t>
            </a:r>
            <a:endParaRPr lang="ja-JP" altLang="en-US" sz="1200">
              <a:latin typeface="Comic Sans MS" panose="030F0902030302020204" pitchFamily="66" charset="0"/>
            </a:endParaRPr>
          </a:p>
        </p:txBody>
      </p:sp>
      <p:sp>
        <p:nvSpPr>
          <p:cNvPr id="16" name="日付プレースホルダー 15">
            <a:extLst>
              <a:ext uri="{FF2B5EF4-FFF2-40B4-BE49-F238E27FC236}">
                <a16:creationId xmlns:a16="http://schemas.microsoft.com/office/drawing/2014/main" id="{268ABAC4-484B-E93D-30F8-857CA0333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2024/9/18</a:t>
            </a:r>
            <a:endParaRPr kumimoji="1" lang="ja-JP" altLang="en-US"/>
          </a:p>
        </p:txBody>
      </p:sp>
      <p:sp>
        <p:nvSpPr>
          <p:cNvPr id="17" name="フッター プレースホルダー 16">
            <a:extLst>
              <a:ext uri="{FF2B5EF4-FFF2-40B4-BE49-F238E27FC236}">
                <a16:creationId xmlns:a16="http://schemas.microsoft.com/office/drawing/2014/main" id="{B0901207-F22E-78A2-F98C-01E49B567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北大学会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8094FAF-291C-D481-BF28-E467F7BC1569}"/>
              </a:ext>
            </a:extLst>
          </p:cNvPr>
          <p:cNvSpPr txBox="1"/>
          <p:nvPr/>
        </p:nvSpPr>
        <p:spPr>
          <a:xfrm>
            <a:off x="7742351" y="4177995"/>
            <a:ext cx="412965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>
                <a:latin typeface="Comic Sans MS" panose="030F0902030302020204" pitchFamily="66" charset="0"/>
              </a:rPr>
              <a:t>包括的ジェット測定</a:t>
            </a:r>
            <a:endParaRPr lang="en-US" altLang="ja-JP" sz="2800" dirty="0">
              <a:latin typeface="Comic Sans MS" panose="030F0902030302020204" pitchFamily="66" charset="0"/>
            </a:endParaRPr>
          </a:p>
          <a:p>
            <a:r>
              <a:rPr lang="ja-JP" altLang="en-US" sz="2800">
                <a:latin typeface="Comic Sans MS" panose="030F0902030302020204" pitchFamily="66" charset="0"/>
              </a:rPr>
              <a:t>　　　</a:t>
            </a:r>
            <a:r>
              <a:rPr lang="en-US" altLang="ja-JP" sz="2800" dirty="0">
                <a:latin typeface="Comic Sans MS" panose="030F0902030302020204" pitchFamily="66" charset="0"/>
              </a:rPr>
              <a:t>Asymmetry ~ </a:t>
            </a:r>
            <a:r>
              <a:rPr lang="en-US" altLang="ja-JP" sz="2800" dirty="0">
                <a:solidFill>
                  <a:srgbClr val="FF0000"/>
                </a:solidFill>
                <a:latin typeface="Comic Sans MS" panose="030F0902030302020204" pitchFamily="66" charset="0"/>
              </a:rPr>
              <a:t>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>
                <a:latin typeface="Comic Sans MS" panose="030F0902030302020204" pitchFamily="66" charset="0"/>
              </a:rPr>
              <a:t>ジェット内非対称性</a:t>
            </a:r>
            <a:endParaRPr lang="en-US" altLang="ja-JP" sz="2800" dirty="0">
              <a:latin typeface="Comic Sans MS" panose="030F0902030302020204" pitchFamily="66" charset="0"/>
            </a:endParaRPr>
          </a:p>
          <a:p>
            <a:r>
              <a:rPr lang="en-US" altLang="ja-JP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902030302020204" pitchFamily="66" charset="0"/>
              </a:rPr>
              <a:t>	</a:t>
            </a:r>
            <a:r>
              <a:rPr lang="en-US" altLang="ja-JP" sz="2800" dirty="0">
                <a:latin typeface="Comic Sans MS" panose="030F0902030302020204" pitchFamily="66" charset="0"/>
              </a:rPr>
              <a:t> Asymmetry ~</a:t>
            </a:r>
            <a:r>
              <a:rPr lang="ja-JP" altLang="en-US" sz="2800">
                <a:latin typeface="Comic Sans MS" panose="030F0902030302020204" pitchFamily="66" charset="0"/>
              </a:rPr>
              <a:t> </a:t>
            </a:r>
            <a:r>
              <a:rPr lang="en-US" altLang="ja-JP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902030302020204" pitchFamily="66" charset="0"/>
              </a:rPr>
              <a:t>FS</a:t>
            </a:r>
            <a:r>
              <a:rPr lang="en-US" altLang="ja-JP" sz="2800" dirty="0">
                <a:latin typeface="Comic Sans MS" panose="030F0902030302020204" pitchFamily="66" charset="0"/>
              </a:rPr>
              <a:t> </a:t>
            </a:r>
            <a:endParaRPr lang="ja-JP" altLang="en-US" sz="2800">
              <a:solidFill>
                <a:schemeClr val="tx2">
                  <a:lumMod val="60000"/>
                  <a:lumOff val="40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20" name="object 25">
            <a:extLst>
              <a:ext uri="{FF2B5EF4-FFF2-40B4-BE49-F238E27FC236}">
                <a16:creationId xmlns:a16="http://schemas.microsoft.com/office/drawing/2014/main" id="{5ED4DF43-CB7D-D838-8CAA-997135C2B0FF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370740">
            <a:off x="6054307" y="4230027"/>
            <a:ext cx="1098748" cy="1801368"/>
          </a:xfrm>
          <a:prstGeom prst="rect">
            <a:avLst/>
          </a:prstGeom>
        </p:spPr>
      </p:pic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B72732FC-EEB1-D6D7-0B50-E4B7A82CBBAD}"/>
              </a:ext>
            </a:extLst>
          </p:cNvPr>
          <p:cNvCxnSpPr/>
          <p:nvPr/>
        </p:nvCxnSpPr>
        <p:spPr>
          <a:xfrm flipV="1">
            <a:off x="5487047" y="5858756"/>
            <a:ext cx="598067" cy="736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25" name="三角形 24">
            <a:extLst>
              <a:ext uri="{FF2B5EF4-FFF2-40B4-BE49-F238E27FC236}">
                <a16:creationId xmlns:a16="http://schemas.microsoft.com/office/drawing/2014/main" id="{84AD28B2-04E6-2EEF-32DB-DA9BD9E56729}"/>
              </a:ext>
            </a:extLst>
          </p:cNvPr>
          <p:cNvSpPr/>
          <p:nvPr/>
        </p:nvSpPr>
        <p:spPr>
          <a:xfrm rot="2423721">
            <a:off x="5721403" y="6227185"/>
            <a:ext cx="45719" cy="87430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DD9671C-4063-DAF1-4519-57AFC02489F6}"/>
              </a:ext>
            </a:extLst>
          </p:cNvPr>
          <p:cNvSpPr txBox="1"/>
          <p:nvPr/>
        </p:nvSpPr>
        <p:spPr>
          <a:xfrm>
            <a:off x="5555664" y="5901568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f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8420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9627</TotalTime>
  <Words>861</Words>
  <Application>Microsoft Macintosh PowerPoint</Application>
  <PresentationFormat>ワイド画面</PresentationFormat>
  <Paragraphs>218</Paragraphs>
  <Slides>17</Slides>
  <Notes>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3</vt:i4>
      </vt:variant>
      <vt:variant>
        <vt:lpstr>スライド タイトル</vt:lpstr>
      </vt:variant>
      <vt:variant>
        <vt:i4>17</vt:i4>
      </vt:variant>
    </vt:vector>
  </HeadingPairs>
  <TitlesOfParts>
    <vt:vector size="30" baseType="lpstr">
      <vt:lpstr>-apple-system</vt:lpstr>
      <vt:lpstr>MS Gothic</vt:lpstr>
      <vt:lpstr>Osaka</vt:lpstr>
      <vt:lpstr>游ゴシック</vt:lpstr>
      <vt:lpstr>游ゴシック Light</vt:lpstr>
      <vt:lpstr>Arial</vt:lpstr>
      <vt:lpstr>Cambria Math</vt:lpstr>
      <vt:lpstr>Comic Sans MS</vt:lpstr>
      <vt:lpstr>Symbol</vt:lpstr>
      <vt:lpstr>Office テーマ</vt:lpstr>
      <vt:lpstr>ﾋﾞｯﾄﾏｯﾌﾟ ｲﾒｰｼﾞ</vt:lpstr>
      <vt:lpstr>数式</vt:lpstr>
      <vt:lpstr>Equation</vt:lpstr>
      <vt:lpstr>RHIC-sPHENIX実験におけるCold-QCDプログラム</vt:lpstr>
      <vt:lpstr>Relativistic Heavy Ion Collider (RHIC)</vt:lpstr>
      <vt:lpstr>sPHENIX検出器のコンセプト</vt:lpstr>
      <vt:lpstr>sPHENIX 検出器群</vt:lpstr>
      <vt:lpstr>PowerPoint プレゼンテーション</vt:lpstr>
      <vt:lpstr>Cold-QCD: 陽子スピンの課題</vt:lpstr>
      <vt:lpstr>横偏極単スピン非対称性(TSSA)</vt:lpstr>
      <vt:lpstr>大きな左右非対称性の起源</vt:lpstr>
      <vt:lpstr>大きな左右非対称性の起源</vt:lpstr>
      <vt:lpstr>sPHENIXのジェットによる非対称性測定</vt:lpstr>
      <vt:lpstr>直接光子によるグルーオンTMDの測定</vt:lpstr>
      <vt:lpstr>重いフレーバー</vt:lpstr>
      <vt:lpstr>Run24偏極陽子＋陽子データ取得状況</vt:lpstr>
      <vt:lpstr>カロリメータのコミッショニング状況</vt:lpstr>
      <vt:lpstr>Tracking System</vt:lpstr>
      <vt:lpstr>PowerPoint プレゼンテーション</vt:lpstr>
      <vt:lpstr>まとめ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Readiness for physics data taking of sPHENIX experiment at RHIC</dc:title>
  <dc:creator>Itaru Nakagawa</dc:creator>
  <cp:lastModifiedBy>Itaru Nakagawa</cp:lastModifiedBy>
  <cp:revision>315</cp:revision>
  <cp:lastPrinted>2024-09-15T00:30:40Z</cp:lastPrinted>
  <dcterms:created xsi:type="dcterms:W3CDTF">2023-08-16T21:37:03Z</dcterms:created>
  <dcterms:modified xsi:type="dcterms:W3CDTF">2024-10-01T02:31:26Z</dcterms:modified>
</cp:coreProperties>
</file>