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2" autoAdjust="0"/>
    <p:restoredTop sz="94694"/>
  </p:normalViewPr>
  <p:slideViewPr>
    <p:cSldViewPr snapToGrid="0">
      <p:cViewPr varScale="1">
        <p:scale>
          <a:sx n="117" d="100"/>
          <a:sy n="117" d="100"/>
        </p:scale>
        <p:origin x="11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D841A-FB72-1EF6-F450-99B3F5A00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4C5B31-FF6E-D9A0-FC9F-62F33991C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537D8-7E1F-CA80-D065-F6F5B5D13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FE79F-D42A-41D8-9F4C-A3F6B1CBB625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E1E39-D329-62D0-D4AA-542BF249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20E91-D8EE-C99C-B1B6-926991549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929C-E9E8-4D25-9576-ACBB7E10F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58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B737E-90E2-6E7C-C752-553758992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111435-7292-7770-730E-95494DABB9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AE014-DEC7-FCDF-A629-AAB2E64B3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FE79F-D42A-41D8-9F4C-A3F6B1CBB625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887DD-7DB4-0961-7592-865EFE211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7BE6B-29C2-BA05-2C59-50D9DB045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929C-E9E8-4D25-9576-ACBB7E10F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63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256B2C-A881-1648-A4EA-647B2B92D7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2A9A2B-3DC6-863D-A2BD-DF2C9A474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BDE46-097C-5DDF-BFC3-E89742AA1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FE79F-D42A-41D8-9F4C-A3F6B1CBB625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A94A3-B75B-A0C9-CAE0-39FDD0120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34FF2-B93A-BAB9-D117-E481E7E8B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929C-E9E8-4D25-9576-ACBB7E10F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0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D031E-6005-D5E7-3737-325448278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FAA31-2708-51B1-0A17-45F3F63EB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2BDB2-539A-7A56-9707-4916B0103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FE79F-D42A-41D8-9F4C-A3F6B1CBB625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A7CCB-0BAA-87D8-F45F-36FFEF76C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FCBBD-298C-3623-AAF1-25C1F02B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929C-E9E8-4D25-9576-ACBB7E10F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7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B2BDB-B6CC-71E3-550E-CB17D2157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008DD-FD1F-5AB7-B304-E50C853F7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B042F-7939-8931-9C76-9DB756514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FE79F-D42A-41D8-9F4C-A3F6B1CBB625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FDE24-0C95-5B50-1112-93624C62E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9A7AB-7AED-B1C9-EF64-536BD90BE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929C-E9E8-4D25-9576-ACBB7E10F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47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9A18F-F6CF-9D21-3EB9-EA6FD26D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731C6-AEC9-8CE8-F792-6853EDB598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6CA1F4-790A-BAF3-4E03-54297E52C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6E43B-3C3A-ED34-A9D0-4273CBA5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FE79F-D42A-41D8-9F4C-A3F6B1CBB625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3401AF-6B98-CB8F-33D9-C9EA7303E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52FE6F-4563-B32F-9E96-CF0653718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929C-E9E8-4D25-9576-ACBB7E10F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63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9D80-4467-17F9-4435-EC6C14F8C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A47D46-A4B8-99D1-5D89-E63D01E16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602BD-B357-C520-3AF7-D0F4EB3CB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BD6548-C259-3B2E-A87B-E9FE82A31B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039C54-C339-31F5-6826-59599CDCCD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D9BBDD-B473-04F6-64C4-0D68C7484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FE79F-D42A-41D8-9F4C-A3F6B1CBB625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8AFDEE-AD05-35A8-43D8-015F32D75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B0598E-6325-0BBA-DCFC-01C0A1E6A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929C-E9E8-4D25-9576-ACBB7E10F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92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5DAC0-C4FD-D046-5663-4CBC10005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0B355-7D9D-1229-95BB-299C2A3C8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FE79F-D42A-41D8-9F4C-A3F6B1CBB625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893B98-B484-458B-F2BE-542F0D7E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26746F-97C4-A992-4A69-685F7BFEE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929C-E9E8-4D25-9576-ACBB7E10F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06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804D89-356B-EFC8-9DE5-2C4C437C1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FE79F-D42A-41D8-9F4C-A3F6B1CBB625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44AB55-A871-BB00-661C-3F4059F7C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41EFA-DAFA-5546-0314-491C9EC59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929C-E9E8-4D25-9576-ACBB7E10F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8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BBFAB-5697-3DEA-E8FA-7C4B56B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D663C-6E6E-AA00-ED9A-D9150FEAA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00E442-7F07-B72C-ADEC-9FC88D25A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86E605-BCD7-5A6B-BB95-A73DDD47C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FE79F-D42A-41D8-9F4C-A3F6B1CBB625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943E2-521D-F4A4-5A50-4A06DAE58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7F4999-F5BA-4DE4-70F2-47F9B83A7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929C-E9E8-4D25-9576-ACBB7E10F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491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D88DF-77B0-8577-9AFA-3C859BAEC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C879F8-4246-27D6-0856-AB2871F86A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27FB06-0DD8-06F7-F7D6-DF46C61E6B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A77AFB-67C6-141F-6BB3-8D89A7ED7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FE79F-D42A-41D8-9F4C-A3F6B1CBB625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2BD742-A480-5E62-CF82-371F8656D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DC9A3-C4A0-7A46-8193-D518E4D86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929C-E9E8-4D25-9576-ACBB7E10F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70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71ECD1-D944-891E-093A-F92F30F9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E75CE1-FAAD-119B-47D5-DC2F9340A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70169-77C4-13A2-C5CD-4AE1C02384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4FE79F-D42A-41D8-9F4C-A3F6B1CBB625}" type="datetimeFigureOut">
              <a:rPr lang="en-US" smtClean="0"/>
              <a:t>11/21/24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3CC1F-74E1-82BC-AA18-58988BC62A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FEF1E-2EA7-46AC-0615-741AFBF82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3B929C-E9E8-4D25-9576-ACBB7E10F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1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1916C5-A1EA-BE96-E076-880B42F0AA71}"/>
              </a:ext>
            </a:extLst>
          </p:cNvPr>
          <p:cNvSpPr txBox="1"/>
          <p:nvPr/>
        </p:nvSpPr>
        <p:spPr>
          <a:xfrm>
            <a:off x="1099458" y="272143"/>
            <a:ext cx="99036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Proposal to resolve the engagement ring problem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4DF97D-128A-AEA9-F353-18C016FC7508}"/>
              </a:ext>
            </a:extLst>
          </p:cNvPr>
          <p:cNvSpPr txBox="1"/>
          <p:nvPr/>
        </p:nvSpPr>
        <p:spPr>
          <a:xfrm>
            <a:off x="195943" y="1121229"/>
            <a:ext cx="116803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Currently we cannot have one engagement ring sitting at the same moment in the middle of the </a:t>
            </a:r>
            <a:r>
              <a:rPr lang="en-US" dirty="0" err="1"/>
              <a:t>MicroMega</a:t>
            </a:r>
            <a:r>
              <a:rPr lang="en-US" dirty="0"/>
              <a:t> layer and the Barrel </a:t>
            </a:r>
            <a:r>
              <a:rPr lang="en-US" dirty="0" err="1"/>
              <a:t>ToF</a:t>
            </a:r>
            <a:endParaRPr lang="en-US" dirty="0"/>
          </a:p>
          <a:p>
            <a:endParaRPr lang="en-US" dirty="0"/>
          </a:p>
          <a:p>
            <a:r>
              <a:rPr lang="en-US" dirty="0"/>
              <a:t>Solutions to solve this mechanically are extremely cumbersome and will add additional material</a:t>
            </a:r>
          </a:p>
          <a:p>
            <a:r>
              <a:rPr lang="en-US" dirty="0"/>
              <a:t>The other solution is to split the Barrel </a:t>
            </a:r>
            <a:r>
              <a:rPr lang="en-US" dirty="0" err="1"/>
              <a:t>ToF</a:t>
            </a:r>
            <a:r>
              <a:rPr lang="en-US" dirty="0"/>
              <a:t> in two non equal length halves, with one half being quite long, so long that there is a potential problem with the flex cable.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0EE753-0A40-0D26-9402-13DECABC452E}"/>
              </a:ext>
            </a:extLst>
          </p:cNvPr>
          <p:cNvSpPr txBox="1"/>
          <p:nvPr/>
        </p:nvSpPr>
        <p:spPr>
          <a:xfrm>
            <a:off x="9498912" y="4096437"/>
            <a:ext cx="822661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Symbol" pitchFamily="2" charset="2"/>
              </a:rPr>
              <a:t>m</a:t>
            </a:r>
            <a:r>
              <a:rPr lang="en-US" sz="1000" dirty="0"/>
              <a:t>-</a:t>
            </a:r>
            <a:r>
              <a:rPr lang="en-US" sz="1000" dirty="0" err="1"/>
              <a:t>Rwell</a:t>
            </a:r>
            <a:endParaRPr lang="en-US" sz="1000" dirty="0"/>
          </a:p>
          <a:p>
            <a:r>
              <a:rPr lang="en-US" sz="1000" dirty="0" err="1"/>
              <a:t>ToF</a:t>
            </a:r>
            <a:endParaRPr lang="en-US" sz="1000" dirty="0"/>
          </a:p>
          <a:p>
            <a:r>
              <a:rPr lang="en-US" sz="1000" dirty="0"/>
              <a:t>Micro Mega</a:t>
            </a:r>
          </a:p>
          <a:p>
            <a:endParaRPr lang="en-US" sz="800" dirty="0"/>
          </a:p>
          <a:p>
            <a:r>
              <a:rPr lang="en-US" sz="1000" dirty="0"/>
              <a:t>L4 MAPS</a:t>
            </a:r>
          </a:p>
          <a:p>
            <a:endParaRPr lang="en-US" sz="800" dirty="0"/>
          </a:p>
          <a:p>
            <a:r>
              <a:rPr lang="en-US" sz="1000" dirty="0"/>
              <a:t>L3 MAPS</a:t>
            </a:r>
          </a:p>
          <a:p>
            <a:endParaRPr lang="en-US" sz="1000" dirty="0"/>
          </a:p>
        </p:txBody>
      </p:sp>
      <p:pic>
        <p:nvPicPr>
          <p:cNvPr id="2" name="Content Placeholder 6">
            <a:extLst>
              <a:ext uri="{FF2B5EF4-FFF2-40B4-BE49-F238E27FC236}">
                <a16:creationId xmlns:a16="http://schemas.microsoft.com/office/drawing/2014/main" id="{F309B9A8-5FA5-8903-6F1E-22834FCCF4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4631" y="2852403"/>
            <a:ext cx="7224281" cy="398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797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9D6A9C-52B6-CFD3-DB8F-6A0E88B7C8AA}"/>
              </a:ext>
            </a:extLst>
          </p:cNvPr>
          <p:cNvSpPr txBox="1"/>
          <p:nvPr/>
        </p:nvSpPr>
        <p:spPr>
          <a:xfrm>
            <a:off x="685800" y="239486"/>
            <a:ext cx="1454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Solution: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68B310-471C-15AA-ABB0-46AF46382A6D}"/>
              </a:ext>
            </a:extLst>
          </p:cNvPr>
          <p:cNvSpPr txBox="1"/>
          <p:nvPr/>
        </p:nvSpPr>
        <p:spPr>
          <a:xfrm>
            <a:off x="10439534" y="3431682"/>
            <a:ext cx="888385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Symbol" pitchFamily="2" charset="2"/>
              </a:rPr>
              <a:t>m</a:t>
            </a:r>
            <a:r>
              <a:rPr lang="en-US" sz="1100" dirty="0"/>
              <a:t>-</a:t>
            </a:r>
            <a:r>
              <a:rPr lang="en-US" sz="1100" dirty="0" err="1"/>
              <a:t>Rwell</a:t>
            </a:r>
            <a:endParaRPr lang="en-US" sz="1100" dirty="0"/>
          </a:p>
          <a:p>
            <a:r>
              <a:rPr lang="en-US" sz="1100" dirty="0" err="1"/>
              <a:t>ToF</a:t>
            </a:r>
            <a:endParaRPr lang="en-US" sz="1100" dirty="0"/>
          </a:p>
          <a:p>
            <a:r>
              <a:rPr lang="en-US" sz="1100" dirty="0"/>
              <a:t>Micro Mega</a:t>
            </a:r>
          </a:p>
          <a:p>
            <a:endParaRPr lang="en-US" sz="900" dirty="0"/>
          </a:p>
          <a:p>
            <a:r>
              <a:rPr lang="en-US" sz="1100" dirty="0"/>
              <a:t>L4 MAPS</a:t>
            </a:r>
          </a:p>
          <a:p>
            <a:endParaRPr lang="en-US" sz="1100" dirty="0"/>
          </a:p>
          <a:p>
            <a:r>
              <a:rPr lang="en-US" sz="1100" dirty="0"/>
              <a:t>L3 MAPS</a:t>
            </a:r>
          </a:p>
          <a:p>
            <a:endParaRPr lang="en-US" sz="1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EA8E85-28D8-DDF5-B264-A2BB3D3014B5}"/>
              </a:ext>
            </a:extLst>
          </p:cNvPr>
          <p:cNvSpPr txBox="1"/>
          <p:nvPr/>
        </p:nvSpPr>
        <p:spPr>
          <a:xfrm>
            <a:off x="685800" y="614286"/>
            <a:ext cx="112954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Align Barrel </a:t>
            </a:r>
            <a:r>
              <a:rPr lang="en-US" dirty="0" err="1"/>
              <a:t>ToF</a:t>
            </a:r>
            <a:r>
              <a:rPr lang="en-US" dirty="0"/>
              <a:t> and </a:t>
            </a:r>
            <a:r>
              <a:rPr lang="en-US" dirty="0" err="1"/>
              <a:t>MicroMega</a:t>
            </a:r>
            <a:r>
              <a:rPr lang="en-US" dirty="0"/>
              <a:t> detector centers</a:t>
            </a:r>
          </a:p>
          <a:p>
            <a:r>
              <a:rPr lang="en-US" dirty="0">
                <a:sym typeface="Wingdings" pitchFamily="2" charset="2"/>
              </a:rPr>
              <a:t> shorten Barrel-</a:t>
            </a:r>
            <a:r>
              <a:rPr lang="en-US" dirty="0" err="1">
                <a:sym typeface="Wingdings" pitchFamily="2" charset="2"/>
              </a:rPr>
              <a:t>ToF</a:t>
            </a:r>
            <a:r>
              <a:rPr lang="en-US" dirty="0">
                <a:sym typeface="Wingdings" pitchFamily="2" charset="2"/>
              </a:rPr>
              <a:t> by 21.5 cm from the hadron endcap side   total length 2.675 m</a:t>
            </a:r>
          </a:p>
          <a:p>
            <a:r>
              <a:rPr lang="en-US" dirty="0">
                <a:sym typeface="Wingdings" pitchFamily="2" charset="2"/>
              </a:rPr>
              <a:t>      this also solves the flex board length issue.</a:t>
            </a:r>
          </a:p>
          <a:p>
            <a:r>
              <a:rPr lang="en-US" dirty="0">
                <a:sym typeface="Wingdings" pitchFamily="2" charset="2"/>
              </a:rPr>
              <a:t> me moved the forward </a:t>
            </a:r>
            <a:r>
              <a:rPr lang="en-US" dirty="0" err="1">
                <a:sym typeface="Wingdings" pitchFamily="2" charset="2"/>
              </a:rPr>
              <a:t>ToF</a:t>
            </a:r>
            <a:r>
              <a:rPr lang="en-US" dirty="0">
                <a:sym typeface="Wingdings" pitchFamily="2" charset="2"/>
              </a:rPr>
              <a:t> closer to the IP by 17.5 cm to keep the gap between barrel and forward </a:t>
            </a:r>
            <a:r>
              <a:rPr lang="en-US" dirty="0" err="1">
                <a:sym typeface="Wingdings" pitchFamily="2" charset="2"/>
              </a:rPr>
              <a:t>ToF</a:t>
            </a:r>
            <a:r>
              <a:rPr lang="en-US" dirty="0">
                <a:sym typeface="Wingdings" pitchFamily="2" charset="2"/>
              </a:rPr>
              <a:t> minimal</a:t>
            </a:r>
          </a:p>
        </p:txBody>
      </p:sp>
      <p:pic>
        <p:nvPicPr>
          <p:cNvPr id="6" name="Content Placeholder 10">
            <a:extLst>
              <a:ext uri="{FF2B5EF4-FFF2-40B4-BE49-F238E27FC236}">
                <a16:creationId xmlns:a16="http://schemas.microsoft.com/office/drawing/2014/main" id="{27905740-42F7-651D-98A5-3270E23BB2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486" y="1912458"/>
            <a:ext cx="8980714" cy="4880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587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153</Words>
  <Application>Microsoft Macintosh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Symbol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Cacace, Daniel</dc:creator>
  <cp:lastModifiedBy>Elke-Caroline Aschenauer</cp:lastModifiedBy>
  <cp:revision>4</cp:revision>
  <dcterms:created xsi:type="dcterms:W3CDTF">2024-11-18T15:56:12Z</dcterms:created>
  <dcterms:modified xsi:type="dcterms:W3CDTF">2024-11-21T18:00:57Z</dcterms:modified>
</cp:coreProperties>
</file>