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2"/>
  </p:notesMasterIdLst>
  <p:sldIdLst>
    <p:sldId id="256" r:id="rId2"/>
    <p:sldId id="2147375357" r:id="rId3"/>
    <p:sldId id="5898" r:id="rId4"/>
    <p:sldId id="5888" r:id="rId5"/>
    <p:sldId id="5889" r:id="rId6"/>
    <p:sldId id="5897" r:id="rId7"/>
    <p:sldId id="5904" r:id="rId8"/>
    <p:sldId id="5900" r:id="rId9"/>
    <p:sldId id="5903" r:id="rId10"/>
    <p:sldId id="5901" r:id="rId11"/>
    <p:sldId id="5902" r:id="rId12"/>
    <p:sldId id="5905" r:id="rId13"/>
    <p:sldId id="5893" r:id="rId14"/>
    <p:sldId id="5896" r:id="rId15"/>
    <p:sldId id="2147375355" r:id="rId16"/>
    <p:sldId id="5906" r:id="rId17"/>
    <p:sldId id="2147375356" r:id="rId18"/>
    <p:sldId id="4770" r:id="rId19"/>
    <p:sldId id="5824" r:id="rId20"/>
    <p:sldId id="5759"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7" autoAdjust="0"/>
    <p:restoredTop sz="94632" autoAdjust="0"/>
  </p:normalViewPr>
  <p:slideViewPr>
    <p:cSldViewPr snapToGrid="0">
      <p:cViewPr varScale="1">
        <p:scale>
          <a:sx n="106" d="100"/>
          <a:sy n="106" d="100"/>
        </p:scale>
        <p:origin x="126" y="588"/>
      </p:cViewPr>
      <p:guideLst/>
    </p:cSldViewPr>
  </p:slideViewPr>
  <p:notesTextViewPr>
    <p:cViewPr>
      <p:scale>
        <a:sx n="1" d="1"/>
        <a:sy n="1" d="1"/>
      </p:scale>
      <p:origin x="0" y="0"/>
    </p:cViewPr>
  </p:notesTextViewPr>
  <p:sorterViewPr>
    <p:cViewPr>
      <p:scale>
        <a:sx n="100" d="100"/>
        <a:sy n="100" d="100"/>
      </p:scale>
      <p:origin x="0" y="-207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1"/>
          <c:order val="1"/>
          <c:tx>
            <c:strRef>
              <c:f>Sheet1!$C$1</c:f>
              <c:strCache>
                <c:ptCount val="1"/>
                <c:pt idx="0">
                  <c:v>M&amp;O A funds (FY25 k$)</c:v>
                </c:pt>
              </c:strCache>
              <c:extLst xmlns:c15="http://schemas.microsoft.com/office/drawing/2012/chart"/>
            </c:strRef>
          </c:tx>
          <c:spPr>
            <a:solidFill>
              <a:schemeClr val="accent5">
                <a:shade val="76000"/>
              </a:schemeClr>
            </a:solidFill>
            <a:ln>
              <a:noFill/>
            </a:ln>
            <a:effectLst/>
          </c:spPr>
          <c:invertIfNegative val="0"/>
          <c:cat>
            <c:numRef>
              <c:f>Sheet1!$A$2:$A$11</c:f>
              <c:numCache>
                <c:formatCode>General</c:formatCode>
                <c:ptCount val="10"/>
                <c:pt idx="0">
                  <c:v>2028</c:v>
                </c:pt>
                <c:pt idx="1">
                  <c:v>2029</c:v>
                </c:pt>
                <c:pt idx="2">
                  <c:v>2030</c:v>
                </c:pt>
                <c:pt idx="3">
                  <c:v>2031</c:v>
                </c:pt>
                <c:pt idx="4">
                  <c:v>2032</c:v>
                </c:pt>
                <c:pt idx="5">
                  <c:v>2033</c:v>
                </c:pt>
                <c:pt idx="6">
                  <c:v>2034</c:v>
                </c:pt>
                <c:pt idx="7">
                  <c:v>2035</c:v>
                </c:pt>
                <c:pt idx="8">
                  <c:v>2036</c:v>
                </c:pt>
                <c:pt idx="9">
                  <c:v>2037</c:v>
                </c:pt>
              </c:numCache>
              <c:extLst xmlns:c15="http://schemas.microsoft.com/office/drawing/2012/chart"/>
            </c:numRef>
          </c:cat>
          <c:val>
            <c:numRef>
              <c:f>Sheet1!$C$2:$C$11</c:f>
              <c:numCache>
                <c:formatCode>General</c:formatCode>
                <c:ptCount val="10"/>
                <c:pt idx="0">
                  <c:v>688.5</c:v>
                </c:pt>
                <c:pt idx="1">
                  <c:v>1032.75</c:v>
                </c:pt>
                <c:pt idx="2">
                  <c:v>1377</c:v>
                </c:pt>
                <c:pt idx="3">
                  <c:v>2065.5</c:v>
                </c:pt>
                <c:pt idx="4">
                  <c:v>3442.5</c:v>
                </c:pt>
                <c:pt idx="5">
                  <c:v>5508</c:v>
                </c:pt>
                <c:pt idx="6">
                  <c:v>6540.75</c:v>
                </c:pt>
                <c:pt idx="7">
                  <c:v>6885</c:v>
                </c:pt>
                <c:pt idx="8">
                  <c:v>6885</c:v>
                </c:pt>
                <c:pt idx="9">
                  <c:v>6885</c:v>
                </c:pt>
              </c:numCache>
              <c:extLst xmlns:c15="http://schemas.microsoft.com/office/drawing/2012/chart"/>
            </c:numRef>
          </c:val>
          <c:extLst xmlns:c15="http://schemas.microsoft.com/office/drawing/2012/chart">
            <c:ext xmlns:c16="http://schemas.microsoft.com/office/drawing/2014/chart" uri="{C3380CC4-5D6E-409C-BE32-E72D297353CC}">
              <c16:uniqueId val="{00000000-8110-4959-B877-E860E6E301EC}"/>
            </c:ext>
          </c:extLst>
        </c:ser>
        <c:dLbls>
          <c:showLegendKey val="0"/>
          <c:showVal val="0"/>
          <c:showCatName val="0"/>
          <c:showSerName val="0"/>
          <c:showPercent val="0"/>
          <c:showBubbleSize val="0"/>
        </c:dLbls>
        <c:gapWidth val="150"/>
        <c:overlap val="100"/>
        <c:axId val="1061731824"/>
        <c:axId val="1073660432"/>
        <c:extLst>
          <c:ext xmlns:c15="http://schemas.microsoft.com/office/drawing/2012/chart" uri="{02D57815-91ED-43cb-92C2-25804820EDAC}">
            <c15:filteredBarSeries>
              <c15:ser>
                <c:idx val="0"/>
                <c:order val="0"/>
                <c:tx>
                  <c:strRef>
                    <c:extLst>
                      <c:ext uri="{02D57815-91ED-43cb-92C2-25804820EDAC}">
                        <c15:formulaRef>
                          <c15:sqref>Sheet1!$B$1</c15:sqref>
                        </c15:formulaRef>
                      </c:ext>
                    </c:extLst>
                    <c:strCache>
                      <c:ptCount val="1"/>
                      <c:pt idx="0">
                        <c:v>Category A Percentage</c:v>
                      </c:pt>
                    </c:strCache>
                  </c:strRef>
                </c:tx>
                <c:spPr>
                  <a:solidFill>
                    <a:schemeClr val="accent5">
                      <a:tint val="77000"/>
                    </a:schemeClr>
                  </a:solidFill>
                  <a:ln>
                    <a:noFill/>
                  </a:ln>
                  <a:effectLst/>
                </c:spPr>
                <c:invertIfNegative val="0"/>
                <c:cat>
                  <c:numRef>
                    <c:extLst>
                      <c:ext uri="{02D57815-91ED-43cb-92C2-25804820EDAC}">
                        <c15:formulaRef>
                          <c15:sqref>Sheet1!$A$2:$A$11</c15:sqref>
                        </c15:formulaRef>
                      </c:ext>
                    </c:extLst>
                    <c:numCache>
                      <c:formatCode>General</c:formatCode>
                      <c:ptCount val="10"/>
                      <c:pt idx="0">
                        <c:v>2028</c:v>
                      </c:pt>
                      <c:pt idx="1">
                        <c:v>2029</c:v>
                      </c:pt>
                      <c:pt idx="2">
                        <c:v>2030</c:v>
                      </c:pt>
                      <c:pt idx="3">
                        <c:v>2031</c:v>
                      </c:pt>
                      <c:pt idx="4">
                        <c:v>2032</c:v>
                      </c:pt>
                      <c:pt idx="5">
                        <c:v>2033</c:v>
                      </c:pt>
                      <c:pt idx="6">
                        <c:v>2034</c:v>
                      </c:pt>
                      <c:pt idx="7">
                        <c:v>2035</c:v>
                      </c:pt>
                      <c:pt idx="8">
                        <c:v>2036</c:v>
                      </c:pt>
                      <c:pt idx="9">
                        <c:v>2037</c:v>
                      </c:pt>
                    </c:numCache>
                  </c:numRef>
                </c:cat>
                <c:val>
                  <c:numRef>
                    <c:extLst>
                      <c:ext uri="{02D57815-91ED-43cb-92C2-25804820EDAC}">
                        <c15:formulaRef>
                          <c15:sqref>Sheet1!$B$2:$B$11</c15:sqref>
                        </c15:formulaRef>
                      </c:ext>
                    </c:extLst>
                    <c:numCache>
                      <c:formatCode>General</c:formatCode>
                      <c:ptCount val="10"/>
                      <c:pt idx="0">
                        <c:v>10</c:v>
                      </c:pt>
                      <c:pt idx="1">
                        <c:v>15</c:v>
                      </c:pt>
                      <c:pt idx="2">
                        <c:v>20</c:v>
                      </c:pt>
                      <c:pt idx="3">
                        <c:v>30</c:v>
                      </c:pt>
                      <c:pt idx="4">
                        <c:v>50</c:v>
                      </c:pt>
                      <c:pt idx="5">
                        <c:v>80</c:v>
                      </c:pt>
                      <c:pt idx="6">
                        <c:v>95</c:v>
                      </c:pt>
                      <c:pt idx="7">
                        <c:v>100</c:v>
                      </c:pt>
                      <c:pt idx="8">
                        <c:v>100</c:v>
                      </c:pt>
                      <c:pt idx="9">
                        <c:v>100</c:v>
                      </c:pt>
                    </c:numCache>
                  </c:numRef>
                </c:val>
                <c:extLst>
                  <c:ext xmlns:c16="http://schemas.microsoft.com/office/drawing/2014/chart" uri="{C3380CC4-5D6E-409C-BE32-E72D297353CC}">
                    <c16:uniqueId val="{00000001-8110-4959-B877-E860E6E301EC}"/>
                  </c:ext>
                </c:extLst>
              </c15:ser>
            </c15:filteredBarSeries>
          </c:ext>
        </c:extLst>
      </c:barChart>
      <c:catAx>
        <c:axId val="10617318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73660432"/>
        <c:crosses val="autoZero"/>
        <c:auto val="1"/>
        <c:lblAlgn val="ctr"/>
        <c:lblOffset val="100"/>
        <c:noMultiLvlLbl val="0"/>
      </c:catAx>
      <c:valAx>
        <c:axId val="10736604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617318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1"/>
          <c:order val="1"/>
          <c:tx>
            <c:strRef>
              <c:f>Sheet1!$C$1</c:f>
              <c:strCache>
                <c:ptCount val="1"/>
                <c:pt idx="0">
                  <c:v>M&amp;O B funds (FY25 k$)</c:v>
                </c:pt>
              </c:strCache>
              <c:extLst xmlns:c15="http://schemas.microsoft.com/office/drawing/2012/chart"/>
            </c:strRef>
          </c:tx>
          <c:spPr>
            <a:solidFill>
              <a:srgbClr val="92D050"/>
            </a:solidFill>
            <a:ln>
              <a:noFill/>
            </a:ln>
            <a:effectLst/>
          </c:spPr>
          <c:invertIfNegative val="0"/>
          <c:cat>
            <c:numRef>
              <c:f>Sheet1!$A$2:$A$11</c:f>
              <c:numCache>
                <c:formatCode>General</c:formatCode>
                <c:ptCount val="10"/>
                <c:pt idx="0">
                  <c:v>2028</c:v>
                </c:pt>
                <c:pt idx="1">
                  <c:v>2029</c:v>
                </c:pt>
                <c:pt idx="2">
                  <c:v>2030</c:v>
                </c:pt>
                <c:pt idx="3">
                  <c:v>2031</c:v>
                </c:pt>
                <c:pt idx="4">
                  <c:v>2032</c:v>
                </c:pt>
                <c:pt idx="5">
                  <c:v>2033</c:v>
                </c:pt>
                <c:pt idx="6">
                  <c:v>2034</c:v>
                </c:pt>
                <c:pt idx="7">
                  <c:v>2035</c:v>
                </c:pt>
                <c:pt idx="8">
                  <c:v>2036</c:v>
                </c:pt>
                <c:pt idx="9">
                  <c:v>2037</c:v>
                </c:pt>
              </c:numCache>
              <c:extLst xmlns:c15="http://schemas.microsoft.com/office/drawing/2012/chart"/>
            </c:numRef>
          </c:cat>
          <c:val>
            <c:numRef>
              <c:f>Sheet1!$C$2:$C$11</c:f>
              <c:numCache>
                <c:formatCode>General</c:formatCode>
                <c:ptCount val="10"/>
                <c:pt idx="0">
                  <c:v>0</c:v>
                </c:pt>
                <c:pt idx="1">
                  <c:v>0</c:v>
                </c:pt>
                <c:pt idx="2">
                  <c:v>0</c:v>
                </c:pt>
                <c:pt idx="3">
                  <c:v>1521</c:v>
                </c:pt>
                <c:pt idx="4">
                  <c:v>1521</c:v>
                </c:pt>
                <c:pt idx="5">
                  <c:v>1521</c:v>
                </c:pt>
                <c:pt idx="6">
                  <c:v>1521</c:v>
                </c:pt>
                <c:pt idx="7">
                  <c:v>1521</c:v>
                </c:pt>
                <c:pt idx="8">
                  <c:v>1521</c:v>
                </c:pt>
                <c:pt idx="9">
                  <c:v>1521</c:v>
                </c:pt>
              </c:numCache>
              <c:extLst xmlns:c15="http://schemas.microsoft.com/office/drawing/2012/chart"/>
            </c:numRef>
          </c:val>
          <c:extLst xmlns:c15="http://schemas.microsoft.com/office/drawing/2012/chart">
            <c:ext xmlns:c16="http://schemas.microsoft.com/office/drawing/2014/chart" uri="{C3380CC4-5D6E-409C-BE32-E72D297353CC}">
              <c16:uniqueId val="{00000000-84BF-442D-B640-0DF05FDC4C51}"/>
            </c:ext>
          </c:extLst>
        </c:ser>
        <c:dLbls>
          <c:showLegendKey val="0"/>
          <c:showVal val="0"/>
          <c:showCatName val="0"/>
          <c:showSerName val="0"/>
          <c:showPercent val="0"/>
          <c:showBubbleSize val="0"/>
        </c:dLbls>
        <c:gapWidth val="150"/>
        <c:overlap val="100"/>
        <c:axId val="1061731824"/>
        <c:axId val="1073660432"/>
        <c:extLst>
          <c:ext xmlns:c15="http://schemas.microsoft.com/office/drawing/2012/chart" uri="{02D57815-91ED-43cb-92C2-25804820EDAC}">
            <c15:filteredBarSeries>
              <c15:ser>
                <c:idx val="0"/>
                <c:order val="0"/>
                <c:tx>
                  <c:strRef>
                    <c:extLst>
                      <c:ext uri="{02D57815-91ED-43cb-92C2-25804820EDAC}">
                        <c15:formulaRef>
                          <c15:sqref>Sheet1!$B$1</c15:sqref>
                        </c15:formulaRef>
                      </c:ext>
                    </c:extLst>
                    <c:strCache>
                      <c:ptCount val="1"/>
                      <c:pt idx="0">
                        <c:v>Category B Percentage</c:v>
                      </c:pt>
                    </c:strCache>
                  </c:strRef>
                </c:tx>
                <c:spPr>
                  <a:solidFill>
                    <a:schemeClr val="accent6"/>
                  </a:solidFill>
                  <a:ln>
                    <a:noFill/>
                  </a:ln>
                  <a:effectLst/>
                </c:spPr>
                <c:invertIfNegative val="0"/>
                <c:cat>
                  <c:numRef>
                    <c:extLst>
                      <c:ext uri="{02D57815-91ED-43cb-92C2-25804820EDAC}">
                        <c15:formulaRef>
                          <c15:sqref>Sheet1!$A$2:$A$11</c15:sqref>
                        </c15:formulaRef>
                      </c:ext>
                    </c:extLst>
                    <c:numCache>
                      <c:formatCode>General</c:formatCode>
                      <c:ptCount val="10"/>
                      <c:pt idx="0">
                        <c:v>2028</c:v>
                      </c:pt>
                      <c:pt idx="1">
                        <c:v>2029</c:v>
                      </c:pt>
                      <c:pt idx="2">
                        <c:v>2030</c:v>
                      </c:pt>
                      <c:pt idx="3">
                        <c:v>2031</c:v>
                      </c:pt>
                      <c:pt idx="4">
                        <c:v>2032</c:v>
                      </c:pt>
                      <c:pt idx="5">
                        <c:v>2033</c:v>
                      </c:pt>
                      <c:pt idx="6">
                        <c:v>2034</c:v>
                      </c:pt>
                      <c:pt idx="7">
                        <c:v>2035</c:v>
                      </c:pt>
                      <c:pt idx="8">
                        <c:v>2036</c:v>
                      </c:pt>
                      <c:pt idx="9">
                        <c:v>2037</c:v>
                      </c:pt>
                    </c:numCache>
                  </c:numRef>
                </c:cat>
                <c:val>
                  <c:numRef>
                    <c:extLst>
                      <c:ext uri="{02D57815-91ED-43cb-92C2-25804820EDAC}">
                        <c15:formulaRef>
                          <c15:sqref>Sheet1!$B$2:$B$11</c15:sqref>
                        </c15:formulaRef>
                      </c:ext>
                    </c:extLst>
                    <c:numCache>
                      <c:formatCode>General</c:formatCode>
                      <c:ptCount val="10"/>
                      <c:pt idx="0">
                        <c:v>0</c:v>
                      </c:pt>
                      <c:pt idx="1">
                        <c:v>0</c:v>
                      </c:pt>
                      <c:pt idx="2">
                        <c:v>0</c:v>
                      </c:pt>
                      <c:pt idx="3">
                        <c:v>100</c:v>
                      </c:pt>
                      <c:pt idx="4">
                        <c:v>100</c:v>
                      </c:pt>
                      <c:pt idx="5">
                        <c:v>100</c:v>
                      </c:pt>
                      <c:pt idx="6">
                        <c:v>100</c:v>
                      </c:pt>
                      <c:pt idx="7">
                        <c:v>100</c:v>
                      </c:pt>
                      <c:pt idx="8">
                        <c:v>100</c:v>
                      </c:pt>
                      <c:pt idx="9">
                        <c:v>100</c:v>
                      </c:pt>
                    </c:numCache>
                  </c:numRef>
                </c:val>
                <c:extLst>
                  <c:ext xmlns:c16="http://schemas.microsoft.com/office/drawing/2014/chart" uri="{C3380CC4-5D6E-409C-BE32-E72D297353CC}">
                    <c16:uniqueId val="{00000001-84BF-442D-B640-0DF05FDC4C51}"/>
                  </c:ext>
                </c:extLst>
              </c15:ser>
            </c15:filteredBarSeries>
          </c:ext>
        </c:extLst>
      </c:barChart>
      <c:catAx>
        <c:axId val="10617318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73660432"/>
        <c:crosses val="autoZero"/>
        <c:auto val="1"/>
        <c:lblAlgn val="ctr"/>
        <c:lblOffset val="100"/>
        <c:noMultiLvlLbl val="0"/>
      </c:catAx>
      <c:valAx>
        <c:axId val="10736604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617318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1"/>
          <c:order val="1"/>
          <c:tx>
            <c:strRef>
              <c:f>Sheet1!$C$1</c:f>
              <c:strCache>
                <c:ptCount val="1"/>
                <c:pt idx="0">
                  <c:v>M&amp;O C funds (FY25 k$)</c:v>
                </c:pt>
              </c:strCache>
              <c:extLst xmlns:c15="http://schemas.microsoft.com/office/drawing/2012/chart"/>
            </c:strRef>
          </c:tx>
          <c:spPr>
            <a:solidFill>
              <a:srgbClr val="FF9900"/>
            </a:solidFill>
            <a:ln>
              <a:noFill/>
            </a:ln>
            <a:effectLst/>
          </c:spPr>
          <c:invertIfNegative val="0"/>
          <c:cat>
            <c:numRef>
              <c:f>Sheet1!$A$2:$A$11</c:f>
              <c:numCache>
                <c:formatCode>General</c:formatCode>
                <c:ptCount val="10"/>
                <c:pt idx="0">
                  <c:v>2028</c:v>
                </c:pt>
                <c:pt idx="1">
                  <c:v>2029</c:v>
                </c:pt>
                <c:pt idx="2">
                  <c:v>2030</c:v>
                </c:pt>
                <c:pt idx="3">
                  <c:v>2031</c:v>
                </c:pt>
                <c:pt idx="4">
                  <c:v>2032</c:v>
                </c:pt>
                <c:pt idx="5">
                  <c:v>2033</c:v>
                </c:pt>
                <c:pt idx="6">
                  <c:v>2034</c:v>
                </c:pt>
                <c:pt idx="7">
                  <c:v>2035</c:v>
                </c:pt>
                <c:pt idx="8">
                  <c:v>2036</c:v>
                </c:pt>
                <c:pt idx="9">
                  <c:v>2037</c:v>
                </c:pt>
              </c:numCache>
              <c:extLst xmlns:c15="http://schemas.microsoft.com/office/drawing/2012/chart"/>
            </c:numRef>
          </c:cat>
          <c:val>
            <c:numRef>
              <c:f>Sheet1!$C$2:$C$11</c:f>
              <c:numCache>
                <c:formatCode>General</c:formatCode>
                <c:ptCount val="10"/>
                <c:pt idx="0">
                  <c:v>270.10000000000002</c:v>
                </c:pt>
                <c:pt idx="1">
                  <c:v>405.15</c:v>
                </c:pt>
                <c:pt idx="2">
                  <c:v>540.20000000000005</c:v>
                </c:pt>
                <c:pt idx="3">
                  <c:v>810.3</c:v>
                </c:pt>
                <c:pt idx="4">
                  <c:v>1350.5</c:v>
                </c:pt>
                <c:pt idx="5">
                  <c:v>2160.8000000000002</c:v>
                </c:pt>
                <c:pt idx="6">
                  <c:v>2565.9499999999998</c:v>
                </c:pt>
                <c:pt idx="7">
                  <c:v>2701</c:v>
                </c:pt>
                <c:pt idx="8">
                  <c:v>2701</c:v>
                </c:pt>
                <c:pt idx="9">
                  <c:v>2701</c:v>
                </c:pt>
              </c:numCache>
              <c:extLst xmlns:c15="http://schemas.microsoft.com/office/drawing/2012/chart"/>
            </c:numRef>
          </c:val>
          <c:extLst xmlns:c15="http://schemas.microsoft.com/office/drawing/2012/chart">
            <c:ext xmlns:c16="http://schemas.microsoft.com/office/drawing/2014/chart" uri="{C3380CC4-5D6E-409C-BE32-E72D297353CC}">
              <c16:uniqueId val="{00000000-869F-4220-ABD7-8BBE98752DBE}"/>
            </c:ext>
          </c:extLst>
        </c:ser>
        <c:dLbls>
          <c:showLegendKey val="0"/>
          <c:showVal val="0"/>
          <c:showCatName val="0"/>
          <c:showSerName val="0"/>
          <c:showPercent val="0"/>
          <c:showBubbleSize val="0"/>
        </c:dLbls>
        <c:gapWidth val="150"/>
        <c:overlap val="100"/>
        <c:axId val="1061731824"/>
        <c:axId val="1073660432"/>
        <c:extLst>
          <c:ext xmlns:c15="http://schemas.microsoft.com/office/drawing/2012/chart" uri="{02D57815-91ED-43cb-92C2-25804820EDAC}">
            <c15:filteredBarSeries>
              <c15:ser>
                <c:idx val="0"/>
                <c:order val="0"/>
                <c:tx>
                  <c:strRef>
                    <c:extLst>
                      <c:ext uri="{02D57815-91ED-43cb-92C2-25804820EDAC}">
                        <c15:formulaRef>
                          <c15:sqref>Sheet1!$B$1</c15:sqref>
                        </c15:formulaRef>
                      </c:ext>
                    </c:extLst>
                    <c:strCache>
                      <c:ptCount val="1"/>
                      <c:pt idx="0">
                        <c:v>Category C Percentage</c:v>
                      </c:pt>
                    </c:strCache>
                  </c:strRef>
                </c:tx>
                <c:spPr>
                  <a:solidFill>
                    <a:schemeClr val="accent2"/>
                  </a:solidFill>
                  <a:ln>
                    <a:noFill/>
                  </a:ln>
                  <a:effectLst/>
                </c:spPr>
                <c:invertIfNegative val="0"/>
                <c:cat>
                  <c:numRef>
                    <c:extLst>
                      <c:ext uri="{02D57815-91ED-43cb-92C2-25804820EDAC}">
                        <c15:formulaRef>
                          <c15:sqref>Sheet1!$A$2:$A$11</c15:sqref>
                        </c15:formulaRef>
                      </c:ext>
                    </c:extLst>
                    <c:numCache>
                      <c:formatCode>General</c:formatCode>
                      <c:ptCount val="10"/>
                      <c:pt idx="0">
                        <c:v>2028</c:v>
                      </c:pt>
                      <c:pt idx="1">
                        <c:v>2029</c:v>
                      </c:pt>
                      <c:pt idx="2">
                        <c:v>2030</c:v>
                      </c:pt>
                      <c:pt idx="3">
                        <c:v>2031</c:v>
                      </c:pt>
                      <c:pt idx="4">
                        <c:v>2032</c:v>
                      </c:pt>
                      <c:pt idx="5">
                        <c:v>2033</c:v>
                      </c:pt>
                      <c:pt idx="6">
                        <c:v>2034</c:v>
                      </c:pt>
                      <c:pt idx="7">
                        <c:v>2035</c:v>
                      </c:pt>
                      <c:pt idx="8">
                        <c:v>2036</c:v>
                      </c:pt>
                      <c:pt idx="9">
                        <c:v>2037</c:v>
                      </c:pt>
                    </c:numCache>
                  </c:numRef>
                </c:cat>
                <c:val>
                  <c:numRef>
                    <c:extLst>
                      <c:ext uri="{02D57815-91ED-43cb-92C2-25804820EDAC}">
                        <c15:formulaRef>
                          <c15:sqref>Sheet1!$B$2:$B$11</c15:sqref>
                        </c15:formulaRef>
                      </c:ext>
                    </c:extLst>
                    <c:numCache>
                      <c:formatCode>General</c:formatCode>
                      <c:ptCount val="10"/>
                      <c:pt idx="0">
                        <c:v>10</c:v>
                      </c:pt>
                      <c:pt idx="1">
                        <c:v>15</c:v>
                      </c:pt>
                      <c:pt idx="2">
                        <c:v>20</c:v>
                      </c:pt>
                      <c:pt idx="3">
                        <c:v>30</c:v>
                      </c:pt>
                      <c:pt idx="4">
                        <c:v>50</c:v>
                      </c:pt>
                      <c:pt idx="5">
                        <c:v>80</c:v>
                      </c:pt>
                      <c:pt idx="6">
                        <c:v>95</c:v>
                      </c:pt>
                      <c:pt idx="7">
                        <c:v>100</c:v>
                      </c:pt>
                      <c:pt idx="8">
                        <c:v>100</c:v>
                      </c:pt>
                      <c:pt idx="9">
                        <c:v>100</c:v>
                      </c:pt>
                    </c:numCache>
                  </c:numRef>
                </c:val>
                <c:extLst>
                  <c:ext xmlns:c16="http://schemas.microsoft.com/office/drawing/2014/chart" uri="{C3380CC4-5D6E-409C-BE32-E72D297353CC}">
                    <c16:uniqueId val="{00000001-869F-4220-ABD7-8BBE98752DBE}"/>
                  </c:ext>
                </c:extLst>
              </c15:ser>
            </c15:filteredBarSeries>
          </c:ext>
        </c:extLst>
      </c:barChart>
      <c:catAx>
        <c:axId val="10617318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73660432"/>
        <c:crosses val="autoZero"/>
        <c:auto val="1"/>
        <c:lblAlgn val="ctr"/>
        <c:lblOffset val="100"/>
        <c:noMultiLvlLbl val="0"/>
      </c:catAx>
      <c:valAx>
        <c:axId val="10736604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617318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657B3B-ED67-469A-B307-86F7A39C9689}" type="datetimeFigureOut">
              <a:rPr lang="en-US" smtClean="0"/>
              <a:t>1/22/2025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06A0A4-0EE3-4D82-BAB3-ED3AA258C5FC}" type="slidenum">
              <a:rPr lang="en-US" smtClean="0"/>
              <a:t>‹#›</a:t>
            </a:fld>
            <a:endParaRPr lang="en-US"/>
          </a:p>
        </p:txBody>
      </p:sp>
    </p:spTree>
    <p:extLst>
      <p:ext uri="{BB962C8B-B14F-4D97-AF65-F5344CB8AC3E}">
        <p14:creationId xmlns:p14="http://schemas.microsoft.com/office/powerpoint/2010/main" val="25879340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alphaModFix amt="30000"/>
            <a:lum/>
          </a:blip>
          <a:srcRect/>
          <a:stretch>
            <a:fillRect t="-10000" b="-10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56B845-9551-8488-0E95-7AF95F72818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0D57D4D-66DD-A196-D0A8-8805CE50581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F40ADDD-5152-73DD-11CC-AFBE08298D13}"/>
              </a:ext>
            </a:extLst>
          </p:cNvPr>
          <p:cNvSpPr>
            <a:spLocks noGrp="1"/>
          </p:cNvSpPr>
          <p:nvPr>
            <p:ph type="dt" sz="half" idx="10"/>
          </p:nvPr>
        </p:nvSpPr>
        <p:spPr/>
        <p:txBody>
          <a:bodyPr/>
          <a:lstStyle/>
          <a:p>
            <a:r>
              <a:rPr lang="en-US"/>
              <a:t>1/23/2025</a:t>
            </a:r>
          </a:p>
        </p:txBody>
      </p:sp>
      <p:sp>
        <p:nvSpPr>
          <p:cNvPr id="5" name="Footer Placeholder 4">
            <a:extLst>
              <a:ext uri="{FF2B5EF4-FFF2-40B4-BE49-F238E27FC236}">
                <a16:creationId xmlns:a16="http://schemas.microsoft.com/office/drawing/2014/main" id="{5959CBD8-7511-A28A-2586-7ABB5F707AC2}"/>
              </a:ext>
            </a:extLst>
          </p:cNvPr>
          <p:cNvSpPr>
            <a:spLocks noGrp="1"/>
          </p:cNvSpPr>
          <p:nvPr>
            <p:ph type="ftr" sz="quarter" idx="11"/>
          </p:nvPr>
        </p:nvSpPr>
        <p:spPr/>
        <p:txBody>
          <a:bodyPr/>
          <a:lstStyle/>
          <a:p>
            <a:r>
              <a:rPr lang="en-US"/>
              <a:t>ePIC Collab. Council Meeting</a:t>
            </a:r>
          </a:p>
        </p:txBody>
      </p:sp>
      <p:sp>
        <p:nvSpPr>
          <p:cNvPr id="6" name="Slide Number Placeholder 5">
            <a:extLst>
              <a:ext uri="{FF2B5EF4-FFF2-40B4-BE49-F238E27FC236}">
                <a16:creationId xmlns:a16="http://schemas.microsoft.com/office/drawing/2014/main" id="{9B0AD182-9F01-4238-3E61-32F245760C60}"/>
              </a:ext>
            </a:extLst>
          </p:cNvPr>
          <p:cNvSpPr>
            <a:spLocks noGrp="1"/>
          </p:cNvSpPr>
          <p:nvPr>
            <p:ph type="sldNum" sz="quarter" idx="12"/>
          </p:nvPr>
        </p:nvSpPr>
        <p:spPr/>
        <p:txBody>
          <a:bodyPr/>
          <a:lstStyle/>
          <a:p>
            <a:fld id="{588949A8-7CCD-4D90-AA9A-1451BFC6FB3A}" type="slidenum">
              <a:rPr lang="en-US" smtClean="0"/>
              <a:t>‹#›</a:t>
            </a:fld>
            <a:endParaRPr lang="en-US"/>
          </a:p>
        </p:txBody>
      </p:sp>
    </p:spTree>
    <p:extLst>
      <p:ext uri="{BB962C8B-B14F-4D97-AF65-F5344CB8AC3E}">
        <p14:creationId xmlns:p14="http://schemas.microsoft.com/office/powerpoint/2010/main" val="42122288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8EAA9-FD5C-FB10-5E29-583D9563D97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12E0C21-CAF2-8240-D002-C94BB8AD4AB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D8ADFB-0727-ACB3-0B41-39AEC1F32A2C}"/>
              </a:ext>
            </a:extLst>
          </p:cNvPr>
          <p:cNvSpPr>
            <a:spLocks noGrp="1"/>
          </p:cNvSpPr>
          <p:nvPr>
            <p:ph type="dt" sz="half" idx="10"/>
          </p:nvPr>
        </p:nvSpPr>
        <p:spPr/>
        <p:txBody>
          <a:bodyPr/>
          <a:lstStyle/>
          <a:p>
            <a:r>
              <a:rPr lang="en-US"/>
              <a:t>1/23/2025</a:t>
            </a:r>
          </a:p>
        </p:txBody>
      </p:sp>
      <p:sp>
        <p:nvSpPr>
          <p:cNvPr id="5" name="Footer Placeholder 4">
            <a:extLst>
              <a:ext uri="{FF2B5EF4-FFF2-40B4-BE49-F238E27FC236}">
                <a16:creationId xmlns:a16="http://schemas.microsoft.com/office/drawing/2014/main" id="{A141AE20-ACDE-5B8A-6842-D0FD18AA2E81}"/>
              </a:ext>
            </a:extLst>
          </p:cNvPr>
          <p:cNvSpPr>
            <a:spLocks noGrp="1"/>
          </p:cNvSpPr>
          <p:nvPr>
            <p:ph type="ftr" sz="quarter" idx="11"/>
          </p:nvPr>
        </p:nvSpPr>
        <p:spPr/>
        <p:txBody>
          <a:bodyPr/>
          <a:lstStyle/>
          <a:p>
            <a:r>
              <a:rPr lang="en-US"/>
              <a:t>ePIC Collab. Council Meeting</a:t>
            </a:r>
          </a:p>
        </p:txBody>
      </p:sp>
      <p:sp>
        <p:nvSpPr>
          <p:cNvPr id="6" name="Slide Number Placeholder 5">
            <a:extLst>
              <a:ext uri="{FF2B5EF4-FFF2-40B4-BE49-F238E27FC236}">
                <a16:creationId xmlns:a16="http://schemas.microsoft.com/office/drawing/2014/main" id="{14C6B906-77A9-191C-0750-487D682D13E5}"/>
              </a:ext>
            </a:extLst>
          </p:cNvPr>
          <p:cNvSpPr>
            <a:spLocks noGrp="1"/>
          </p:cNvSpPr>
          <p:nvPr>
            <p:ph type="sldNum" sz="quarter" idx="12"/>
          </p:nvPr>
        </p:nvSpPr>
        <p:spPr/>
        <p:txBody>
          <a:bodyPr/>
          <a:lstStyle/>
          <a:p>
            <a:fld id="{588949A8-7CCD-4D90-AA9A-1451BFC6FB3A}" type="slidenum">
              <a:rPr lang="en-US" smtClean="0"/>
              <a:t>‹#›</a:t>
            </a:fld>
            <a:endParaRPr lang="en-US"/>
          </a:p>
        </p:txBody>
      </p:sp>
    </p:spTree>
    <p:extLst>
      <p:ext uri="{BB962C8B-B14F-4D97-AF65-F5344CB8AC3E}">
        <p14:creationId xmlns:p14="http://schemas.microsoft.com/office/powerpoint/2010/main" val="39171160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570B496-BCD1-C439-2F1B-3F41C2831FA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7ECC6F7-725F-20A8-3417-6C523576E07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40F375-C9CC-DEF1-A546-790055B0BE66}"/>
              </a:ext>
            </a:extLst>
          </p:cNvPr>
          <p:cNvSpPr>
            <a:spLocks noGrp="1"/>
          </p:cNvSpPr>
          <p:nvPr>
            <p:ph type="dt" sz="half" idx="10"/>
          </p:nvPr>
        </p:nvSpPr>
        <p:spPr/>
        <p:txBody>
          <a:bodyPr/>
          <a:lstStyle/>
          <a:p>
            <a:r>
              <a:rPr lang="en-US"/>
              <a:t>1/23/2025</a:t>
            </a:r>
          </a:p>
        </p:txBody>
      </p:sp>
      <p:sp>
        <p:nvSpPr>
          <p:cNvPr id="5" name="Footer Placeholder 4">
            <a:extLst>
              <a:ext uri="{FF2B5EF4-FFF2-40B4-BE49-F238E27FC236}">
                <a16:creationId xmlns:a16="http://schemas.microsoft.com/office/drawing/2014/main" id="{133C2972-7336-1AFA-EC13-3993874190C5}"/>
              </a:ext>
            </a:extLst>
          </p:cNvPr>
          <p:cNvSpPr>
            <a:spLocks noGrp="1"/>
          </p:cNvSpPr>
          <p:nvPr>
            <p:ph type="ftr" sz="quarter" idx="11"/>
          </p:nvPr>
        </p:nvSpPr>
        <p:spPr/>
        <p:txBody>
          <a:bodyPr/>
          <a:lstStyle/>
          <a:p>
            <a:r>
              <a:rPr lang="en-US"/>
              <a:t>ePIC Collab. Council Meeting</a:t>
            </a:r>
          </a:p>
        </p:txBody>
      </p:sp>
      <p:sp>
        <p:nvSpPr>
          <p:cNvPr id="6" name="Slide Number Placeholder 5">
            <a:extLst>
              <a:ext uri="{FF2B5EF4-FFF2-40B4-BE49-F238E27FC236}">
                <a16:creationId xmlns:a16="http://schemas.microsoft.com/office/drawing/2014/main" id="{B3788EB3-F852-190D-3BEB-C3CCF3CC042A}"/>
              </a:ext>
            </a:extLst>
          </p:cNvPr>
          <p:cNvSpPr>
            <a:spLocks noGrp="1"/>
          </p:cNvSpPr>
          <p:nvPr>
            <p:ph type="sldNum" sz="quarter" idx="12"/>
          </p:nvPr>
        </p:nvSpPr>
        <p:spPr/>
        <p:txBody>
          <a:bodyPr/>
          <a:lstStyle/>
          <a:p>
            <a:fld id="{588949A8-7CCD-4D90-AA9A-1451BFC6FB3A}" type="slidenum">
              <a:rPr lang="en-US" smtClean="0"/>
              <a:t>‹#›</a:t>
            </a:fld>
            <a:endParaRPr lang="en-US"/>
          </a:p>
        </p:txBody>
      </p:sp>
    </p:spTree>
    <p:extLst>
      <p:ext uri="{BB962C8B-B14F-4D97-AF65-F5344CB8AC3E}">
        <p14:creationId xmlns:p14="http://schemas.microsoft.com/office/powerpoint/2010/main" val="25969782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BE01F-402B-896B-075E-8B52C03B85D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E5BD732-D622-D697-7848-0C60AE57E01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0CEBB6-0851-0996-41E2-CD4C20193D3F}"/>
              </a:ext>
            </a:extLst>
          </p:cNvPr>
          <p:cNvSpPr>
            <a:spLocks noGrp="1"/>
          </p:cNvSpPr>
          <p:nvPr>
            <p:ph type="dt" sz="half" idx="10"/>
          </p:nvPr>
        </p:nvSpPr>
        <p:spPr/>
        <p:txBody>
          <a:bodyPr/>
          <a:lstStyle/>
          <a:p>
            <a:r>
              <a:rPr lang="en-US"/>
              <a:t>1/23/2025</a:t>
            </a:r>
          </a:p>
        </p:txBody>
      </p:sp>
      <p:sp>
        <p:nvSpPr>
          <p:cNvPr id="5" name="Footer Placeholder 4">
            <a:extLst>
              <a:ext uri="{FF2B5EF4-FFF2-40B4-BE49-F238E27FC236}">
                <a16:creationId xmlns:a16="http://schemas.microsoft.com/office/drawing/2014/main" id="{094A2124-1FF5-0D00-9D1D-75F1B6E5EFDA}"/>
              </a:ext>
            </a:extLst>
          </p:cNvPr>
          <p:cNvSpPr>
            <a:spLocks noGrp="1"/>
          </p:cNvSpPr>
          <p:nvPr>
            <p:ph type="ftr" sz="quarter" idx="11"/>
          </p:nvPr>
        </p:nvSpPr>
        <p:spPr/>
        <p:txBody>
          <a:bodyPr/>
          <a:lstStyle/>
          <a:p>
            <a:r>
              <a:rPr lang="en-US"/>
              <a:t>ePIC Collab. Council Meeting</a:t>
            </a:r>
          </a:p>
        </p:txBody>
      </p:sp>
      <p:sp>
        <p:nvSpPr>
          <p:cNvPr id="6" name="Slide Number Placeholder 5">
            <a:extLst>
              <a:ext uri="{FF2B5EF4-FFF2-40B4-BE49-F238E27FC236}">
                <a16:creationId xmlns:a16="http://schemas.microsoft.com/office/drawing/2014/main" id="{3F0A1524-79FD-873B-B8AB-264A11B39137}"/>
              </a:ext>
            </a:extLst>
          </p:cNvPr>
          <p:cNvSpPr>
            <a:spLocks noGrp="1"/>
          </p:cNvSpPr>
          <p:nvPr>
            <p:ph type="sldNum" sz="quarter" idx="12"/>
          </p:nvPr>
        </p:nvSpPr>
        <p:spPr/>
        <p:txBody>
          <a:bodyPr/>
          <a:lstStyle/>
          <a:p>
            <a:fld id="{588949A8-7CCD-4D90-AA9A-1451BFC6FB3A}" type="slidenum">
              <a:rPr lang="en-US" smtClean="0"/>
              <a:t>‹#›</a:t>
            </a:fld>
            <a:endParaRPr lang="en-US"/>
          </a:p>
        </p:txBody>
      </p:sp>
    </p:spTree>
    <p:extLst>
      <p:ext uri="{BB962C8B-B14F-4D97-AF65-F5344CB8AC3E}">
        <p14:creationId xmlns:p14="http://schemas.microsoft.com/office/powerpoint/2010/main" val="13711896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397D3-26E5-3B41-5D7F-5E9416CBCEC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E84A382-22CC-D083-9CD5-3AB354029F3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F3C9DF4-3875-85D0-B28E-94494689C565}"/>
              </a:ext>
            </a:extLst>
          </p:cNvPr>
          <p:cNvSpPr>
            <a:spLocks noGrp="1"/>
          </p:cNvSpPr>
          <p:nvPr>
            <p:ph type="dt" sz="half" idx="10"/>
          </p:nvPr>
        </p:nvSpPr>
        <p:spPr/>
        <p:txBody>
          <a:bodyPr/>
          <a:lstStyle/>
          <a:p>
            <a:r>
              <a:rPr lang="en-US"/>
              <a:t>1/23/2025</a:t>
            </a:r>
          </a:p>
        </p:txBody>
      </p:sp>
      <p:sp>
        <p:nvSpPr>
          <p:cNvPr id="5" name="Footer Placeholder 4">
            <a:extLst>
              <a:ext uri="{FF2B5EF4-FFF2-40B4-BE49-F238E27FC236}">
                <a16:creationId xmlns:a16="http://schemas.microsoft.com/office/drawing/2014/main" id="{BBD3D6A2-64B4-C0E6-A47B-5E668C46346E}"/>
              </a:ext>
            </a:extLst>
          </p:cNvPr>
          <p:cNvSpPr>
            <a:spLocks noGrp="1"/>
          </p:cNvSpPr>
          <p:nvPr>
            <p:ph type="ftr" sz="quarter" idx="11"/>
          </p:nvPr>
        </p:nvSpPr>
        <p:spPr/>
        <p:txBody>
          <a:bodyPr/>
          <a:lstStyle/>
          <a:p>
            <a:r>
              <a:rPr lang="en-US"/>
              <a:t>ePIC Collab. Council Meeting</a:t>
            </a:r>
          </a:p>
        </p:txBody>
      </p:sp>
      <p:sp>
        <p:nvSpPr>
          <p:cNvPr id="6" name="Slide Number Placeholder 5">
            <a:extLst>
              <a:ext uri="{FF2B5EF4-FFF2-40B4-BE49-F238E27FC236}">
                <a16:creationId xmlns:a16="http://schemas.microsoft.com/office/drawing/2014/main" id="{B14AB46D-86E4-4FA0-0887-108854F98E0E}"/>
              </a:ext>
            </a:extLst>
          </p:cNvPr>
          <p:cNvSpPr>
            <a:spLocks noGrp="1"/>
          </p:cNvSpPr>
          <p:nvPr>
            <p:ph type="sldNum" sz="quarter" idx="12"/>
          </p:nvPr>
        </p:nvSpPr>
        <p:spPr/>
        <p:txBody>
          <a:bodyPr/>
          <a:lstStyle/>
          <a:p>
            <a:fld id="{588949A8-7CCD-4D90-AA9A-1451BFC6FB3A}" type="slidenum">
              <a:rPr lang="en-US" smtClean="0"/>
              <a:t>‹#›</a:t>
            </a:fld>
            <a:endParaRPr lang="en-US"/>
          </a:p>
        </p:txBody>
      </p:sp>
    </p:spTree>
    <p:extLst>
      <p:ext uri="{BB962C8B-B14F-4D97-AF65-F5344CB8AC3E}">
        <p14:creationId xmlns:p14="http://schemas.microsoft.com/office/powerpoint/2010/main" val="20842239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991E8-7E58-9C8E-1D32-516EC26D88C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182D4AF-133D-18E9-CF22-2098E9C07DB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CF322A9-3784-C2C4-38FB-C81DBCD2949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1B25AEC-0412-98AB-FD28-7EFA77527145}"/>
              </a:ext>
            </a:extLst>
          </p:cNvPr>
          <p:cNvSpPr>
            <a:spLocks noGrp="1"/>
          </p:cNvSpPr>
          <p:nvPr>
            <p:ph type="dt" sz="half" idx="10"/>
          </p:nvPr>
        </p:nvSpPr>
        <p:spPr/>
        <p:txBody>
          <a:bodyPr/>
          <a:lstStyle/>
          <a:p>
            <a:r>
              <a:rPr lang="en-US"/>
              <a:t>1/23/2025</a:t>
            </a:r>
          </a:p>
        </p:txBody>
      </p:sp>
      <p:sp>
        <p:nvSpPr>
          <p:cNvPr id="6" name="Footer Placeholder 5">
            <a:extLst>
              <a:ext uri="{FF2B5EF4-FFF2-40B4-BE49-F238E27FC236}">
                <a16:creationId xmlns:a16="http://schemas.microsoft.com/office/drawing/2014/main" id="{01CD1176-F8FD-2CB4-4AD9-9C103A665B43}"/>
              </a:ext>
            </a:extLst>
          </p:cNvPr>
          <p:cNvSpPr>
            <a:spLocks noGrp="1"/>
          </p:cNvSpPr>
          <p:nvPr>
            <p:ph type="ftr" sz="quarter" idx="11"/>
          </p:nvPr>
        </p:nvSpPr>
        <p:spPr/>
        <p:txBody>
          <a:bodyPr/>
          <a:lstStyle/>
          <a:p>
            <a:r>
              <a:rPr lang="en-US"/>
              <a:t>ePIC Collab. Council Meeting</a:t>
            </a:r>
          </a:p>
        </p:txBody>
      </p:sp>
      <p:sp>
        <p:nvSpPr>
          <p:cNvPr id="7" name="Slide Number Placeholder 6">
            <a:extLst>
              <a:ext uri="{FF2B5EF4-FFF2-40B4-BE49-F238E27FC236}">
                <a16:creationId xmlns:a16="http://schemas.microsoft.com/office/drawing/2014/main" id="{2FCB3C3D-1318-EFDB-C2F7-549844E5CDD9}"/>
              </a:ext>
            </a:extLst>
          </p:cNvPr>
          <p:cNvSpPr>
            <a:spLocks noGrp="1"/>
          </p:cNvSpPr>
          <p:nvPr>
            <p:ph type="sldNum" sz="quarter" idx="12"/>
          </p:nvPr>
        </p:nvSpPr>
        <p:spPr/>
        <p:txBody>
          <a:bodyPr/>
          <a:lstStyle/>
          <a:p>
            <a:fld id="{588949A8-7CCD-4D90-AA9A-1451BFC6FB3A}" type="slidenum">
              <a:rPr lang="en-US" smtClean="0"/>
              <a:t>‹#›</a:t>
            </a:fld>
            <a:endParaRPr lang="en-US"/>
          </a:p>
        </p:txBody>
      </p:sp>
    </p:spTree>
    <p:extLst>
      <p:ext uri="{BB962C8B-B14F-4D97-AF65-F5344CB8AC3E}">
        <p14:creationId xmlns:p14="http://schemas.microsoft.com/office/powerpoint/2010/main" val="12415339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2FC24-176B-5708-56AB-20547320AA2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A75511F-C5BC-D4A0-5CDB-7008E780CC6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A67D202-A3AD-C87E-E899-06F554BA29C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DDCB123-703D-2800-97F4-A2467204A52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48AFE6E-4586-3040-72DD-058A028F8F7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F855D26-1F68-200C-91E8-DD30A7C85020}"/>
              </a:ext>
            </a:extLst>
          </p:cNvPr>
          <p:cNvSpPr>
            <a:spLocks noGrp="1"/>
          </p:cNvSpPr>
          <p:nvPr>
            <p:ph type="dt" sz="half" idx="10"/>
          </p:nvPr>
        </p:nvSpPr>
        <p:spPr/>
        <p:txBody>
          <a:bodyPr/>
          <a:lstStyle/>
          <a:p>
            <a:r>
              <a:rPr lang="en-US"/>
              <a:t>1/23/2025</a:t>
            </a:r>
          </a:p>
        </p:txBody>
      </p:sp>
      <p:sp>
        <p:nvSpPr>
          <p:cNvPr id="8" name="Footer Placeholder 7">
            <a:extLst>
              <a:ext uri="{FF2B5EF4-FFF2-40B4-BE49-F238E27FC236}">
                <a16:creationId xmlns:a16="http://schemas.microsoft.com/office/drawing/2014/main" id="{4CEC0213-F391-E86F-E0D7-F9080ACDBF0D}"/>
              </a:ext>
            </a:extLst>
          </p:cNvPr>
          <p:cNvSpPr>
            <a:spLocks noGrp="1"/>
          </p:cNvSpPr>
          <p:nvPr>
            <p:ph type="ftr" sz="quarter" idx="11"/>
          </p:nvPr>
        </p:nvSpPr>
        <p:spPr/>
        <p:txBody>
          <a:bodyPr/>
          <a:lstStyle/>
          <a:p>
            <a:r>
              <a:rPr lang="en-US"/>
              <a:t>ePIC Collab. Council Meeting</a:t>
            </a:r>
          </a:p>
        </p:txBody>
      </p:sp>
      <p:sp>
        <p:nvSpPr>
          <p:cNvPr id="9" name="Slide Number Placeholder 8">
            <a:extLst>
              <a:ext uri="{FF2B5EF4-FFF2-40B4-BE49-F238E27FC236}">
                <a16:creationId xmlns:a16="http://schemas.microsoft.com/office/drawing/2014/main" id="{EF01F6C0-C02E-41F7-7624-1F211EE10637}"/>
              </a:ext>
            </a:extLst>
          </p:cNvPr>
          <p:cNvSpPr>
            <a:spLocks noGrp="1"/>
          </p:cNvSpPr>
          <p:nvPr>
            <p:ph type="sldNum" sz="quarter" idx="12"/>
          </p:nvPr>
        </p:nvSpPr>
        <p:spPr/>
        <p:txBody>
          <a:bodyPr/>
          <a:lstStyle/>
          <a:p>
            <a:fld id="{588949A8-7CCD-4D90-AA9A-1451BFC6FB3A}" type="slidenum">
              <a:rPr lang="en-US" smtClean="0"/>
              <a:t>‹#›</a:t>
            </a:fld>
            <a:endParaRPr lang="en-US"/>
          </a:p>
        </p:txBody>
      </p:sp>
    </p:spTree>
    <p:extLst>
      <p:ext uri="{BB962C8B-B14F-4D97-AF65-F5344CB8AC3E}">
        <p14:creationId xmlns:p14="http://schemas.microsoft.com/office/powerpoint/2010/main" val="21445004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CC3C1-03E4-626B-6509-5FCF8937138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F54602D-309E-D848-B30A-670F020C34ED}"/>
              </a:ext>
            </a:extLst>
          </p:cNvPr>
          <p:cNvSpPr>
            <a:spLocks noGrp="1"/>
          </p:cNvSpPr>
          <p:nvPr>
            <p:ph type="dt" sz="half" idx="10"/>
          </p:nvPr>
        </p:nvSpPr>
        <p:spPr/>
        <p:txBody>
          <a:bodyPr/>
          <a:lstStyle/>
          <a:p>
            <a:r>
              <a:rPr lang="en-US"/>
              <a:t>1/23/2025</a:t>
            </a:r>
          </a:p>
        </p:txBody>
      </p:sp>
      <p:sp>
        <p:nvSpPr>
          <p:cNvPr id="4" name="Footer Placeholder 3">
            <a:extLst>
              <a:ext uri="{FF2B5EF4-FFF2-40B4-BE49-F238E27FC236}">
                <a16:creationId xmlns:a16="http://schemas.microsoft.com/office/drawing/2014/main" id="{B50CDDC2-FA23-DA00-4444-2D07EAF24DEF}"/>
              </a:ext>
            </a:extLst>
          </p:cNvPr>
          <p:cNvSpPr>
            <a:spLocks noGrp="1"/>
          </p:cNvSpPr>
          <p:nvPr>
            <p:ph type="ftr" sz="quarter" idx="11"/>
          </p:nvPr>
        </p:nvSpPr>
        <p:spPr/>
        <p:txBody>
          <a:bodyPr/>
          <a:lstStyle/>
          <a:p>
            <a:r>
              <a:rPr lang="en-US"/>
              <a:t>ePIC Collab. Council Meeting</a:t>
            </a:r>
          </a:p>
        </p:txBody>
      </p:sp>
      <p:sp>
        <p:nvSpPr>
          <p:cNvPr id="5" name="Slide Number Placeholder 4">
            <a:extLst>
              <a:ext uri="{FF2B5EF4-FFF2-40B4-BE49-F238E27FC236}">
                <a16:creationId xmlns:a16="http://schemas.microsoft.com/office/drawing/2014/main" id="{68966360-FD7F-85A3-F579-AA3338FEC7D8}"/>
              </a:ext>
            </a:extLst>
          </p:cNvPr>
          <p:cNvSpPr>
            <a:spLocks noGrp="1"/>
          </p:cNvSpPr>
          <p:nvPr>
            <p:ph type="sldNum" sz="quarter" idx="12"/>
          </p:nvPr>
        </p:nvSpPr>
        <p:spPr/>
        <p:txBody>
          <a:bodyPr/>
          <a:lstStyle/>
          <a:p>
            <a:fld id="{588949A8-7CCD-4D90-AA9A-1451BFC6FB3A}" type="slidenum">
              <a:rPr lang="en-US" smtClean="0"/>
              <a:t>‹#›</a:t>
            </a:fld>
            <a:endParaRPr lang="en-US"/>
          </a:p>
        </p:txBody>
      </p:sp>
    </p:spTree>
    <p:extLst>
      <p:ext uri="{BB962C8B-B14F-4D97-AF65-F5344CB8AC3E}">
        <p14:creationId xmlns:p14="http://schemas.microsoft.com/office/powerpoint/2010/main" val="17560395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F4B827B-B882-EF08-B94B-BC4EC3D6F535}"/>
              </a:ext>
            </a:extLst>
          </p:cNvPr>
          <p:cNvSpPr>
            <a:spLocks noGrp="1"/>
          </p:cNvSpPr>
          <p:nvPr>
            <p:ph type="dt" sz="half" idx="10"/>
          </p:nvPr>
        </p:nvSpPr>
        <p:spPr/>
        <p:txBody>
          <a:bodyPr/>
          <a:lstStyle/>
          <a:p>
            <a:r>
              <a:rPr lang="en-US"/>
              <a:t>1/23/2025</a:t>
            </a:r>
          </a:p>
        </p:txBody>
      </p:sp>
      <p:sp>
        <p:nvSpPr>
          <p:cNvPr id="3" name="Footer Placeholder 2">
            <a:extLst>
              <a:ext uri="{FF2B5EF4-FFF2-40B4-BE49-F238E27FC236}">
                <a16:creationId xmlns:a16="http://schemas.microsoft.com/office/drawing/2014/main" id="{51B89B48-3C65-1306-B9D4-327B80F52A77}"/>
              </a:ext>
            </a:extLst>
          </p:cNvPr>
          <p:cNvSpPr>
            <a:spLocks noGrp="1"/>
          </p:cNvSpPr>
          <p:nvPr>
            <p:ph type="ftr" sz="quarter" idx="11"/>
          </p:nvPr>
        </p:nvSpPr>
        <p:spPr/>
        <p:txBody>
          <a:bodyPr/>
          <a:lstStyle/>
          <a:p>
            <a:r>
              <a:rPr lang="en-US"/>
              <a:t>ePIC Collab. Council Meeting</a:t>
            </a:r>
          </a:p>
        </p:txBody>
      </p:sp>
      <p:sp>
        <p:nvSpPr>
          <p:cNvPr id="4" name="Slide Number Placeholder 3">
            <a:extLst>
              <a:ext uri="{FF2B5EF4-FFF2-40B4-BE49-F238E27FC236}">
                <a16:creationId xmlns:a16="http://schemas.microsoft.com/office/drawing/2014/main" id="{EB6D6E66-4D34-308B-F928-8D840B0E3B4E}"/>
              </a:ext>
            </a:extLst>
          </p:cNvPr>
          <p:cNvSpPr>
            <a:spLocks noGrp="1"/>
          </p:cNvSpPr>
          <p:nvPr>
            <p:ph type="sldNum" sz="quarter" idx="12"/>
          </p:nvPr>
        </p:nvSpPr>
        <p:spPr/>
        <p:txBody>
          <a:bodyPr/>
          <a:lstStyle/>
          <a:p>
            <a:fld id="{588949A8-7CCD-4D90-AA9A-1451BFC6FB3A}" type="slidenum">
              <a:rPr lang="en-US" smtClean="0"/>
              <a:t>‹#›</a:t>
            </a:fld>
            <a:endParaRPr lang="en-US"/>
          </a:p>
        </p:txBody>
      </p:sp>
    </p:spTree>
    <p:extLst>
      <p:ext uri="{BB962C8B-B14F-4D97-AF65-F5344CB8AC3E}">
        <p14:creationId xmlns:p14="http://schemas.microsoft.com/office/powerpoint/2010/main" val="25064426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FB975-3C76-A5B6-03AA-7AC63BB7BDA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D908828-AC71-580F-80EF-6A433FFFFA3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F97CEB2-9E6E-C5BF-873F-165920CCA4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A534356-4E42-BF9D-CB81-6773A644B92D}"/>
              </a:ext>
            </a:extLst>
          </p:cNvPr>
          <p:cNvSpPr>
            <a:spLocks noGrp="1"/>
          </p:cNvSpPr>
          <p:nvPr>
            <p:ph type="dt" sz="half" idx="10"/>
          </p:nvPr>
        </p:nvSpPr>
        <p:spPr/>
        <p:txBody>
          <a:bodyPr/>
          <a:lstStyle/>
          <a:p>
            <a:r>
              <a:rPr lang="en-US"/>
              <a:t>1/23/2025</a:t>
            </a:r>
          </a:p>
        </p:txBody>
      </p:sp>
      <p:sp>
        <p:nvSpPr>
          <p:cNvPr id="6" name="Footer Placeholder 5">
            <a:extLst>
              <a:ext uri="{FF2B5EF4-FFF2-40B4-BE49-F238E27FC236}">
                <a16:creationId xmlns:a16="http://schemas.microsoft.com/office/drawing/2014/main" id="{F32E8D09-8B4B-D8F3-D8D7-4F1FCA32981B}"/>
              </a:ext>
            </a:extLst>
          </p:cNvPr>
          <p:cNvSpPr>
            <a:spLocks noGrp="1"/>
          </p:cNvSpPr>
          <p:nvPr>
            <p:ph type="ftr" sz="quarter" idx="11"/>
          </p:nvPr>
        </p:nvSpPr>
        <p:spPr/>
        <p:txBody>
          <a:bodyPr/>
          <a:lstStyle/>
          <a:p>
            <a:r>
              <a:rPr lang="en-US"/>
              <a:t>ePIC Collab. Council Meeting</a:t>
            </a:r>
          </a:p>
        </p:txBody>
      </p:sp>
      <p:sp>
        <p:nvSpPr>
          <p:cNvPr id="7" name="Slide Number Placeholder 6">
            <a:extLst>
              <a:ext uri="{FF2B5EF4-FFF2-40B4-BE49-F238E27FC236}">
                <a16:creationId xmlns:a16="http://schemas.microsoft.com/office/drawing/2014/main" id="{8F522E60-46A7-473C-0F1F-79037FEDC2DE}"/>
              </a:ext>
            </a:extLst>
          </p:cNvPr>
          <p:cNvSpPr>
            <a:spLocks noGrp="1"/>
          </p:cNvSpPr>
          <p:nvPr>
            <p:ph type="sldNum" sz="quarter" idx="12"/>
          </p:nvPr>
        </p:nvSpPr>
        <p:spPr/>
        <p:txBody>
          <a:bodyPr/>
          <a:lstStyle/>
          <a:p>
            <a:fld id="{588949A8-7CCD-4D90-AA9A-1451BFC6FB3A}" type="slidenum">
              <a:rPr lang="en-US" smtClean="0"/>
              <a:t>‹#›</a:t>
            </a:fld>
            <a:endParaRPr lang="en-US"/>
          </a:p>
        </p:txBody>
      </p:sp>
    </p:spTree>
    <p:extLst>
      <p:ext uri="{BB962C8B-B14F-4D97-AF65-F5344CB8AC3E}">
        <p14:creationId xmlns:p14="http://schemas.microsoft.com/office/powerpoint/2010/main" val="20720496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90046-A409-B36B-0483-B5070C3D93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F34E26B-AE0F-8A59-618E-10CEDDB264E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306652A-0F6C-C445-0475-70FA071341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3A17E3-2E60-0D8A-A502-DE4F23B4509C}"/>
              </a:ext>
            </a:extLst>
          </p:cNvPr>
          <p:cNvSpPr>
            <a:spLocks noGrp="1"/>
          </p:cNvSpPr>
          <p:nvPr>
            <p:ph type="dt" sz="half" idx="10"/>
          </p:nvPr>
        </p:nvSpPr>
        <p:spPr/>
        <p:txBody>
          <a:bodyPr/>
          <a:lstStyle/>
          <a:p>
            <a:r>
              <a:rPr lang="en-US"/>
              <a:t>1/23/2025</a:t>
            </a:r>
          </a:p>
        </p:txBody>
      </p:sp>
      <p:sp>
        <p:nvSpPr>
          <p:cNvPr id="6" name="Footer Placeholder 5">
            <a:extLst>
              <a:ext uri="{FF2B5EF4-FFF2-40B4-BE49-F238E27FC236}">
                <a16:creationId xmlns:a16="http://schemas.microsoft.com/office/drawing/2014/main" id="{24EAC12B-5593-0FAE-01CA-06B9DBCE890F}"/>
              </a:ext>
            </a:extLst>
          </p:cNvPr>
          <p:cNvSpPr>
            <a:spLocks noGrp="1"/>
          </p:cNvSpPr>
          <p:nvPr>
            <p:ph type="ftr" sz="quarter" idx="11"/>
          </p:nvPr>
        </p:nvSpPr>
        <p:spPr/>
        <p:txBody>
          <a:bodyPr/>
          <a:lstStyle/>
          <a:p>
            <a:r>
              <a:rPr lang="en-US"/>
              <a:t>ePIC Collab. Council Meeting</a:t>
            </a:r>
          </a:p>
        </p:txBody>
      </p:sp>
      <p:sp>
        <p:nvSpPr>
          <p:cNvPr id="7" name="Slide Number Placeholder 6">
            <a:extLst>
              <a:ext uri="{FF2B5EF4-FFF2-40B4-BE49-F238E27FC236}">
                <a16:creationId xmlns:a16="http://schemas.microsoft.com/office/drawing/2014/main" id="{BC03083A-0444-8F96-5D17-8A51D0FF249B}"/>
              </a:ext>
            </a:extLst>
          </p:cNvPr>
          <p:cNvSpPr>
            <a:spLocks noGrp="1"/>
          </p:cNvSpPr>
          <p:nvPr>
            <p:ph type="sldNum" sz="quarter" idx="12"/>
          </p:nvPr>
        </p:nvSpPr>
        <p:spPr/>
        <p:txBody>
          <a:bodyPr/>
          <a:lstStyle/>
          <a:p>
            <a:fld id="{588949A8-7CCD-4D90-AA9A-1451BFC6FB3A}" type="slidenum">
              <a:rPr lang="en-US" smtClean="0"/>
              <a:t>‹#›</a:t>
            </a:fld>
            <a:endParaRPr lang="en-US"/>
          </a:p>
        </p:txBody>
      </p:sp>
    </p:spTree>
    <p:extLst>
      <p:ext uri="{BB962C8B-B14F-4D97-AF65-F5344CB8AC3E}">
        <p14:creationId xmlns:p14="http://schemas.microsoft.com/office/powerpoint/2010/main" val="7533464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5EC1EDF-F53A-8614-E2FA-B871C305360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1505D3D-7C3F-7375-EC7E-52A2761C928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C25882-7DBE-EFFF-5353-4511D27DB69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1/23/2025</a:t>
            </a:r>
          </a:p>
        </p:txBody>
      </p:sp>
      <p:sp>
        <p:nvSpPr>
          <p:cNvPr id="5" name="Footer Placeholder 4">
            <a:extLst>
              <a:ext uri="{FF2B5EF4-FFF2-40B4-BE49-F238E27FC236}">
                <a16:creationId xmlns:a16="http://schemas.microsoft.com/office/drawing/2014/main" id="{88290A07-1EA6-5554-A455-D032D0D07E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ePIC Collab. Council Meeting</a:t>
            </a:r>
          </a:p>
        </p:txBody>
      </p:sp>
      <p:sp>
        <p:nvSpPr>
          <p:cNvPr id="6" name="Slide Number Placeholder 5">
            <a:extLst>
              <a:ext uri="{FF2B5EF4-FFF2-40B4-BE49-F238E27FC236}">
                <a16:creationId xmlns:a16="http://schemas.microsoft.com/office/drawing/2014/main" id="{4676ABC7-A4A4-DA95-22A1-6A8E3308C43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8949A8-7CCD-4D90-AA9A-1451BFC6FB3A}" type="slidenum">
              <a:rPr lang="en-US" smtClean="0"/>
              <a:t>‹#›</a:t>
            </a:fld>
            <a:endParaRPr lang="en-US"/>
          </a:p>
        </p:txBody>
      </p:sp>
    </p:spTree>
    <p:extLst>
      <p:ext uri="{BB962C8B-B14F-4D97-AF65-F5344CB8AC3E}">
        <p14:creationId xmlns:p14="http://schemas.microsoft.com/office/powerpoint/2010/main" val="21421641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hyperlink" Target="https://eic.github.io/documentation/tutorials.html" TargetMode="External"/><Relationship Id="rId3" Type="http://schemas.openxmlformats.org/officeDocument/2006/relationships/hyperlink" Target="https://lists.bnl.gov/mailman/listinfo" TargetMode="External"/><Relationship Id="rId7" Type="http://schemas.openxmlformats.org/officeDocument/2006/relationships/hyperlink" Target="https://eic.github.io/documentation/landingpage.html" TargetMode="External"/><Relationship Id="rId2" Type="http://schemas.openxmlformats.org/officeDocument/2006/relationships/hyperlink" Target="https://www.bnl.gov/eic/epic.php" TargetMode="External"/><Relationship Id="rId1" Type="http://schemas.openxmlformats.org/officeDocument/2006/relationships/slideLayout" Target="../slideLayouts/slideLayout2.xml"/><Relationship Id="rId6" Type="http://schemas.openxmlformats.org/officeDocument/2006/relationships/hyperlink" Target="https://wiki.bnl.gov/EPIC/index.php?title=Early-Career_Election" TargetMode="External"/><Relationship Id="rId11" Type="http://schemas.openxmlformats.org/officeDocument/2006/relationships/image" Target="../media/image10.png"/><Relationship Id="rId5" Type="http://schemas.openxmlformats.org/officeDocument/2006/relationships/hyperlink" Target="https://indico.bnl.gov/category/435/" TargetMode="External"/><Relationship Id="rId10" Type="http://schemas.openxmlformats.org/officeDocument/2006/relationships/hyperlink" Target="https://zenodo.org/communities/epic" TargetMode="External"/><Relationship Id="rId4" Type="http://schemas.openxmlformats.org/officeDocument/2006/relationships/hyperlink" Target="https://indico.bnl.gov/category/402/" TargetMode="External"/><Relationship Id="rId9" Type="http://schemas.openxmlformats.org/officeDocument/2006/relationships/hyperlink" Target="https://chat.epic-eic.or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eicug.org/content/join.html" TargetMode="External"/><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2874D-5DB9-9CBE-A8C4-555A50D6B88C}"/>
              </a:ext>
            </a:extLst>
          </p:cNvPr>
          <p:cNvSpPr>
            <a:spLocks noGrp="1"/>
          </p:cNvSpPr>
          <p:nvPr>
            <p:ph type="ctrTitle"/>
          </p:nvPr>
        </p:nvSpPr>
        <p:spPr>
          <a:xfrm>
            <a:off x="1524000" y="406668"/>
            <a:ext cx="9144000" cy="2387600"/>
          </a:xfrm>
        </p:spPr>
        <p:txBody>
          <a:bodyPr/>
          <a:lstStyle/>
          <a:p>
            <a:r>
              <a:rPr lang="en-US" b="1" dirty="0" err="1">
                <a:solidFill>
                  <a:schemeClr val="accent1"/>
                </a:solidFill>
              </a:rPr>
              <a:t>ePIC</a:t>
            </a:r>
            <a:r>
              <a:rPr lang="en-US" b="1" dirty="0">
                <a:solidFill>
                  <a:schemeClr val="accent1"/>
                </a:solidFill>
              </a:rPr>
              <a:t> Common Funds</a:t>
            </a:r>
          </a:p>
        </p:txBody>
      </p:sp>
      <p:sp>
        <p:nvSpPr>
          <p:cNvPr id="3" name="Subtitle 2">
            <a:extLst>
              <a:ext uri="{FF2B5EF4-FFF2-40B4-BE49-F238E27FC236}">
                <a16:creationId xmlns:a16="http://schemas.microsoft.com/office/drawing/2014/main" id="{2909A3C8-9C9D-F634-EB04-A0FF3ED0F882}"/>
              </a:ext>
            </a:extLst>
          </p:cNvPr>
          <p:cNvSpPr>
            <a:spLocks noGrp="1"/>
          </p:cNvSpPr>
          <p:nvPr>
            <p:ph type="subTitle" idx="1"/>
          </p:nvPr>
        </p:nvSpPr>
        <p:spPr>
          <a:xfrm>
            <a:off x="1524000" y="2950451"/>
            <a:ext cx="9144000" cy="1113282"/>
          </a:xfrm>
        </p:spPr>
        <p:txBody>
          <a:bodyPr/>
          <a:lstStyle/>
          <a:p>
            <a:r>
              <a:rPr lang="en-US" i="1" u="sng" dirty="0"/>
              <a:t>J. Lajoie</a:t>
            </a:r>
            <a:r>
              <a:rPr lang="en-US" i="1" dirty="0"/>
              <a:t>, S. Dalla Torre</a:t>
            </a:r>
          </a:p>
          <a:p>
            <a:r>
              <a:rPr lang="en-US" dirty="0"/>
              <a:t>January 23, 2025</a:t>
            </a:r>
          </a:p>
        </p:txBody>
      </p:sp>
      <p:pic>
        <p:nvPicPr>
          <p:cNvPr id="4" name="Picture 2">
            <a:extLst>
              <a:ext uri="{FF2B5EF4-FFF2-40B4-BE49-F238E27FC236}">
                <a16:creationId xmlns:a16="http://schemas.microsoft.com/office/drawing/2014/main" id="{8B087EBD-E9C1-E830-144E-E69D7556FE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40443" y="4715320"/>
            <a:ext cx="2411128" cy="17360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64767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D466C-41F3-8CE0-18EC-0FC428BA078B}"/>
              </a:ext>
            </a:extLst>
          </p:cNvPr>
          <p:cNvSpPr>
            <a:spLocks noGrp="1"/>
          </p:cNvSpPr>
          <p:nvPr>
            <p:ph type="title"/>
          </p:nvPr>
        </p:nvSpPr>
        <p:spPr>
          <a:xfrm>
            <a:off x="838200" y="365126"/>
            <a:ext cx="10515600" cy="919388"/>
          </a:xfrm>
        </p:spPr>
        <p:txBody>
          <a:bodyPr>
            <a:normAutofit/>
          </a:bodyPr>
          <a:lstStyle/>
          <a:p>
            <a:r>
              <a:rPr lang="en-US" b="1" dirty="0">
                <a:solidFill>
                  <a:schemeClr val="accent1"/>
                </a:solidFill>
              </a:rPr>
              <a:t>M&amp;O Category B Estimate </a:t>
            </a:r>
          </a:p>
        </p:txBody>
      </p:sp>
      <p:sp>
        <p:nvSpPr>
          <p:cNvPr id="4" name="Date Placeholder 3">
            <a:extLst>
              <a:ext uri="{FF2B5EF4-FFF2-40B4-BE49-F238E27FC236}">
                <a16:creationId xmlns:a16="http://schemas.microsoft.com/office/drawing/2014/main" id="{2DBF3B27-7D85-06F5-D651-8DFF19AF62D1}"/>
              </a:ext>
            </a:extLst>
          </p:cNvPr>
          <p:cNvSpPr>
            <a:spLocks noGrp="1"/>
          </p:cNvSpPr>
          <p:nvPr>
            <p:ph type="dt" sz="half" idx="10"/>
          </p:nvPr>
        </p:nvSpPr>
        <p:spPr/>
        <p:txBody>
          <a:bodyPr/>
          <a:lstStyle/>
          <a:p>
            <a:r>
              <a:rPr lang="en-US"/>
              <a:t>1/23/2025</a:t>
            </a:r>
          </a:p>
        </p:txBody>
      </p:sp>
      <p:sp>
        <p:nvSpPr>
          <p:cNvPr id="5" name="Footer Placeholder 4">
            <a:extLst>
              <a:ext uri="{FF2B5EF4-FFF2-40B4-BE49-F238E27FC236}">
                <a16:creationId xmlns:a16="http://schemas.microsoft.com/office/drawing/2014/main" id="{C362F063-AEAE-97CF-168C-41653FE2AFE2}"/>
              </a:ext>
            </a:extLst>
          </p:cNvPr>
          <p:cNvSpPr>
            <a:spLocks noGrp="1"/>
          </p:cNvSpPr>
          <p:nvPr>
            <p:ph type="ftr" sz="quarter" idx="11"/>
          </p:nvPr>
        </p:nvSpPr>
        <p:spPr/>
        <p:txBody>
          <a:bodyPr/>
          <a:lstStyle/>
          <a:p>
            <a:r>
              <a:rPr lang="en-US"/>
              <a:t>ePIC Collab. Council Meeting</a:t>
            </a:r>
          </a:p>
        </p:txBody>
      </p:sp>
      <p:sp>
        <p:nvSpPr>
          <p:cNvPr id="6" name="Slide Number Placeholder 5">
            <a:extLst>
              <a:ext uri="{FF2B5EF4-FFF2-40B4-BE49-F238E27FC236}">
                <a16:creationId xmlns:a16="http://schemas.microsoft.com/office/drawing/2014/main" id="{FC3BAFC6-C537-EFDE-CC5A-F185EB9ACA07}"/>
              </a:ext>
            </a:extLst>
          </p:cNvPr>
          <p:cNvSpPr>
            <a:spLocks noGrp="1"/>
          </p:cNvSpPr>
          <p:nvPr>
            <p:ph type="sldNum" sz="quarter" idx="12"/>
          </p:nvPr>
        </p:nvSpPr>
        <p:spPr/>
        <p:txBody>
          <a:bodyPr/>
          <a:lstStyle/>
          <a:p>
            <a:fld id="{283F8101-B901-4CEF-BE9E-35476C343ECF}" type="slidenum">
              <a:rPr lang="en-US" smtClean="0"/>
              <a:t>10</a:t>
            </a:fld>
            <a:endParaRPr lang="en-US"/>
          </a:p>
        </p:txBody>
      </p:sp>
      <p:pic>
        <p:nvPicPr>
          <p:cNvPr id="8" name="Picture 7" descr="Table&#10;&#10;Description automatically generated">
            <a:extLst>
              <a:ext uri="{FF2B5EF4-FFF2-40B4-BE49-F238E27FC236}">
                <a16:creationId xmlns:a16="http://schemas.microsoft.com/office/drawing/2014/main" id="{77ED28B0-242C-4008-BF9E-37576C22A4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6038" y="1392423"/>
            <a:ext cx="7791534" cy="4508335"/>
          </a:xfrm>
          <a:prstGeom prst="rect">
            <a:avLst/>
          </a:prstGeom>
        </p:spPr>
      </p:pic>
      <p:sp>
        <p:nvSpPr>
          <p:cNvPr id="9" name="Rectangle 8">
            <a:extLst>
              <a:ext uri="{FF2B5EF4-FFF2-40B4-BE49-F238E27FC236}">
                <a16:creationId xmlns:a16="http://schemas.microsoft.com/office/drawing/2014/main" id="{5C296CCE-384D-EF66-17EB-858760B47EBF}"/>
              </a:ext>
            </a:extLst>
          </p:cNvPr>
          <p:cNvSpPr/>
          <p:nvPr/>
        </p:nvSpPr>
        <p:spPr>
          <a:xfrm>
            <a:off x="7650286" y="5551714"/>
            <a:ext cx="561793" cy="258531"/>
          </a:xfrm>
          <a:prstGeom prst="rect">
            <a:avLst/>
          </a:prstGeom>
          <a:noFill/>
          <a:ln w="3492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1EBF9DD6-1089-7B8B-FEAE-B5600230D531}"/>
              </a:ext>
            </a:extLst>
          </p:cNvPr>
          <p:cNvSpPr txBox="1"/>
          <p:nvPr/>
        </p:nvSpPr>
        <p:spPr>
          <a:xfrm>
            <a:off x="8273143" y="2715714"/>
            <a:ext cx="4498496" cy="261610"/>
          </a:xfrm>
          <a:prstGeom prst="rect">
            <a:avLst/>
          </a:prstGeom>
          <a:noFill/>
        </p:spPr>
        <p:txBody>
          <a:bodyPr wrap="square" rtlCol="0">
            <a:spAutoFit/>
          </a:bodyPr>
          <a:lstStyle/>
          <a:p>
            <a:r>
              <a:rPr lang="en-US" sz="1100" dirty="0">
                <a:solidFill>
                  <a:schemeClr val="accent2">
                    <a:lumMod val="75000"/>
                  </a:schemeClr>
                </a:solidFill>
                <a:latin typeface="Aptos Narrow" panose="020B0004020202020204" pitchFamily="34" charset="0"/>
              </a:rPr>
              <a:t>Assumed ALICE x 2</a:t>
            </a:r>
            <a:endParaRPr lang="en-US" sz="1100" dirty="0">
              <a:solidFill>
                <a:schemeClr val="accent2">
                  <a:lumMod val="75000"/>
                </a:schemeClr>
              </a:solidFill>
            </a:endParaRPr>
          </a:p>
        </p:txBody>
      </p:sp>
      <p:sp>
        <p:nvSpPr>
          <p:cNvPr id="11" name="TextBox 10">
            <a:extLst>
              <a:ext uri="{FF2B5EF4-FFF2-40B4-BE49-F238E27FC236}">
                <a16:creationId xmlns:a16="http://schemas.microsoft.com/office/drawing/2014/main" id="{05CA34AF-35CB-24DE-B4FB-7E7F08617828}"/>
              </a:ext>
            </a:extLst>
          </p:cNvPr>
          <p:cNvSpPr txBox="1"/>
          <p:nvPr/>
        </p:nvSpPr>
        <p:spPr>
          <a:xfrm>
            <a:off x="8273143" y="3085233"/>
            <a:ext cx="4498496" cy="261610"/>
          </a:xfrm>
          <a:prstGeom prst="rect">
            <a:avLst/>
          </a:prstGeom>
          <a:noFill/>
        </p:spPr>
        <p:txBody>
          <a:bodyPr wrap="square" rtlCol="0">
            <a:spAutoFit/>
          </a:bodyPr>
          <a:lstStyle/>
          <a:p>
            <a:r>
              <a:rPr lang="en-US" sz="1100" dirty="0">
                <a:solidFill>
                  <a:schemeClr val="accent2">
                    <a:lumMod val="75000"/>
                  </a:schemeClr>
                </a:solidFill>
                <a:latin typeface="Aptos Narrow" panose="020B0004020202020204" pitchFamily="34" charset="0"/>
              </a:rPr>
              <a:t>To facilitate test setups for parasitic beam use</a:t>
            </a:r>
            <a:endParaRPr lang="en-US" sz="1100" dirty="0">
              <a:solidFill>
                <a:schemeClr val="accent2">
                  <a:lumMod val="75000"/>
                </a:schemeClr>
              </a:solidFill>
            </a:endParaRPr>
          </a:p>
        </p:txBody>
      </p:sp>
      <p:sp>
        <p:nvSpPr>
          <p:cNvPr id="12" name="TextBox 11">
            <a:extLst>
              <a:ext uri="{FF2B5EF4-FFF2-40B4-BE49-F238E27FC236}">
                <a16:creationId xmlns:a16="http://schemas.microsoft.com/office/drawing/2014/main" id="{C131688B-9F94-3639-B7B0-033DCF4FBBE2}"/>
              </a:ext>
            </a:extLst>
          </p:cNvPr>
          <p:cNvSpPr txBox="1"/>
          <p:nvPr/>
        </p:nvSpPr>
        <p:spPr>
          <a:xfrm>
            <a:off x="8273143" y="3516506"/>
            <a:ext cx="4498496" cy="261610"/>
          </a:xfrm>
          <a:prstGeom prst="rect">
            <a:avLst/>
          </a:prstGeom>
          <a:noFill/>
        </p:spPr>
        <p:txBody>
          <a:bodyPr wrap="square" rtlCol="0">
            <a:spAutoFit/>
          </a:bodyPr>
          <a:lstStyle/>
          <a:p>
            <a:r>
              <a:rPr lang="en-US" sz="1100" dirty="0">
                <a:solidFill>
                  <a:schemeClr val="accent2">
                    <a:lumMod val="75000"/>
                  </a:schemeClr>
                </a:solidFill>
                <a:latin typeface="Aptos Narrow" panose="020B0004020202020204" pitchFamily="34" charset="0"/>
              </a:rPr>
              <a:t>For DAQ and monitoring</a:t>
            </a:r>
            <a:endParaRPr lang="en-US" sz="1100" dirty="0">
              <a:solidFill>
                <a:schemeClr val="accent2">
                  <a:lumMod val="75000"/>
                </a:schemeClr>
              </a:solidFill>
            </a:endParaRPr>
          </a:p>
        </p:txBody>
      </p:sp>
      <p:sp>
        <p:nvSpPr>
          <p:cNvPr id="13" name="TextBox 12">
            <a:extLst>
              <a:ext uri="{FF2B5EF4-FFF2-40B4-BE49-F238E27FC236}">
                <a16:creationId xmlns:a16="http://schemas.microsoft.com/office/drawing/2014/main" id="{878CECED-AA1B-C1C3-463E-F44BC2B3CE21}"/>
              </a:ext>
            </a:extLst>
          </p:cNvPr>
          <p:cNvSpPr txBox="1"/>
          <p:nvPr/>
        </p:nvSpPr>
        <p:spPr>
          <a:xfrm>
            <a:off x="8273143" y="4347522"/>
            <a:ext cx="4498496" cy="600164"/>
          </a:xfrm>
          <a:prstGeom prst="rect">
            <a:avLst/>
          </a:prstGeom>
          <a:noFill/>
        </p:spPr>
        <p:txBody>
          <a:bodyPr wrap="square" rtlCol="0">
            <a:spAutoFit/>
          </a:bodyPr>
          <a:lstStyle/>
          <a:p>
            <a:r>
              <a:rPr lang="en-US" sz="1100" dirty="0">
                <a:solidFill>
                  <a:schemeClr val="accent2">
                    <a:lumMod val="75000"/>
                  </a:schemeClr>
                </a:solidFill>
                <a:latin typeface="Aptos Narrow" panose="020B0004020202020204" pitchFamily="34" charset="0"/>
              </a:rPr>
              <a:t>Tech help at EIC from collaborating institutes for user setups</a:t>
            </a:r>
          </a:p>
          <a:p>
            <a:r>
              <a:rPr lang="en-US" sz="1100" dirty="0">
                <a:solidFill>
                  <a:schemeClr val="accent2">
                    <a:lumMod val="75000"/>
                  </a:schemeClr>
                </a:solidFill>
                <a:latin typeface="Aptos Narrow" panose="020B0004020202020204" pitchFamily="34" charset="0"/>
              </a:rPr>
              <a:t>Machine shop work account, assume CLAS12 x 2 + 2</a:t>
            </a:r>
          </a:p>
          <a:p>
            <a:endParaRPr lang="en-US" sz="1100" dirty="0">
              <a:solidFill>
                <a:schemeClr val="accent2">
                  <a:lumMod val="75000"/>
                </a:schemeClr>
              </a:solidFill>
              <a:latin typeface="Aptos Narrow" panose="020B0004020202020204" pitchFamily="34" charset="0"/>
            </a:endParaRPr>
          </a:p>
        </p:txBody>
      </p:sp>
      <p:sp>
        <p:nvSpPr>
          <p:cNvPr id="14" name="TextBox 13">
            <a:extLst>
              <a:ext uri="{FF2B5EF4-FFF2-40B4-BE49-F238E27FC236}">
                <a16:creationId xmlns:a16="http://schemas.microsoft.com/office/drawing/2014/main" id="{42C2BC9A-72D0-02CA-8378-267F7A73D336}"/>
              </a:ext>
            </a:extLst>
          </p:cNvPr>
          <p:cNvSpPr txBox="1"/>
          <p:nvPr/>
        </p:nvSpPr>
        <p:spPr>
          <a:xfrm>
            <a:off x="8212079" y="4947686"/>
            <a:ext cx="4498496" cy="600164"/>
          </a:xfrm>
          <a:prstGeom prst="rect">
            <a:avLst/>
          </a:prstGeom>
          <a:noFill/>
        </p:spPr>
        <p:txBody>
          <a:bodyPr wrap="square" rtlCol="0">
            <a:spAutoFit/>
          </a:bodyPr>
          <a:lstStyle/>
          <a:p>
            <a:r>
              <a:rPr lang="en-US" sz="1100" dirty="0">
                <a:solidFill>
                  <a:schemeClr val="accent2">
                    <a:lumMod val="75000"/>
                  </a:schemeClr>
                </a:solidFill>
              </a:rPr>
              <a:t>Assumed ~$50 per month per phone, </a:t>
            </a:r>
            <a:br>
              <a:rPr lang="en-US" sz="1100" dirty="0">
                <a:solidFill>
                  <a:schemeClr val="accent2">
                    <a:lumMod val="75000"/>
                  </a:schemeClr>
                </a:solidFill>
              </a:rPr>
            </a:br>
            <a:r>
              <a:rPr lang="en-US" sz="1100" dirty="0">
                <a:solidFill>
                  <a:schemeClr val="accent2">
                    <a:lumMod val="75000"/>
                  </a:schemeClr>
                </a:solidFill>
              </a:rPr>
              <a:t>and each subsystem needs one</a:t>
            </a:r>
          </a:p>
          <a:p>
            <a:endParaRPr lang="en-US" sz="1100" dirty="0">
              <a:solidFill>
                <a:schemeClr val="accent2">
                  <a:lumMod val="75000"/>
                </a:schemeClr>
              </a:solidFill>
            </a:endParaRPr>
          </a:p>
        </p:txBody>
      </p:sp>
    </p:spTree>
    <p:extLst>
      <p:ext uri="{BB962C8B-B14F-4D97-AF65-F5344CB8AC3E}">
        <p14:creationId xmlns:p14="http://schemas.microsoft.com/office/powerpoint/2010/main" val="5461557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D466C-41F3-8CE0-18EC-0FC428BA078B}"/>
              </a:ext>
            </a:extLst>
          </p:cNvPr>
          <p:cNvSpPr>
            <a:spLocks noGrp="1"/>
          </p:cNvSpPr>
          <p:nvPr>
            <p:ph type="title"/>
          </p:nvPr>
        </p:nvSpPr>
        <p:spPr>
          <a:xfrm>
            <a:off x="838200" y="365126"/>
            <a:ext cx="10515600" cy="919388"/>
          </a:xfrm>
        </p:spPr>
        <p:txBody>
          <a:bodyPr>
            <a:normAutofit/>
          </a:bodyPr>
          <a:lstStyle/>
          <a:p>
            <a:r>
              <a:rPr lang="en-US" b="1" dirty="0">
                <a:solidFill>
                  <a:schemeClr val="accent1"/>
                </a:solidFill>
              </a:rPr>
              <a:t>M&amp;O Category C Estimate</a:t>
            </a:r>
          </a:p>
        </p:txBody>
      </p:sp>
      <p:sp>
        <p:nvSpPr>
          <p:cNvPr id="4" name="Date Placeholder 3">
            <a:extLst>
              <a:ext uri="{FF2B5EF4-FFF2-40B4-BE49-F238E27FC236}">
                <a16:creationId xmlns:a16="http://schemas.microsoft.com/office/drawing/2014/main" id="{2DBF3B27-7D85-06F5-D651-8DFF19AF62D1}"/>
              </a:ext>
            </a:extLst>
          </p:cNvPr>
          <p:cNvSpPr>
            <a:spLocks noGrp="1"/>
          </p:cNvSpPr>
          <p:nvPr>
            <p:ph type="dt" sz="half" idx="10"/>
          </p:nvPr>
        </p:nvSpPr>
        <p:spPr/>
        <p:txBody>
          <a:bodyPr/>
          <a:lstStyle/>
          <a:p>
            <a:r>
              <a:rPr lang="en-US"/>
              <a:t>1/23/2025</a:t>
            </a:r>
          </a:p>
        </p:txBody>
      </p:sp>
      <p:sp>
        <p:nvSpPr>
          <p:cNvPr id="5" name="Footer Placeholder 4">
            <a:extLst>
              <a:ext uri="{FF2B5EF4-FFF2-40B4-BE49-F238E27FC236}">
                <a16:creationId xmlns:a16="http://schemas.microsoft.com/office/drawing/2014/main" id="{C362F063-AEAE-97CF-168C-41653FE2AFE2}"/>
              </a:ext>
            </a:extLst>
          </p:cNvPr>
          <p:cNvSpPr>
            <a:spLocks noGrp="1"/>
          </p:cNvSpPr>
          <p:nvPr>
            <p:ph type="ftr" sz="quarter" idx="11"/>
          </p:nvPr>
        </p:nvSpPr>
        <p:spPr/>
        <p:txBody>
          <a:bodyPr/>
          <a:lstStyle/>
          <a:p>
            <a:r>
              <a:rPr lang="en-US"/>
              <a:t>ePIC Collab. Council Meeting</a:t>
            </a:r>
          </a:p>
        </p:txBody>
      </p:sp>
      <p:sp>
        <p:nvSpPr>
          <p:cNvPr id="6" name="Slide Number Placeholder 5">
            <a:extLst>
              <a:ext uri="{FF2B5EF4-FFF2-40B4-BE49-F238E27FC236}">
                <a16:creationId xmlns:a16="http://schemas.microsoft.com/office/drawing/2014/main" id="{FC3BAFC6-C537-EFDE-CC5A-F185EB9ACA07}"/>
              </a:ext>
            </a:extLst>
          </p:cNvPr>
          <p:cNvSpPr>
            <a:spLocks noGrp="1"/>
          </p:cNvSpPr>
          <p:nvPr>
            <p:ph type="sldNum" sz="quarter" idx="12"/>
          </p:nvPr>
        </p:nvSpPr>
        <p:spPr/>
        <p:txBody>
          <a:bodyPr/>
          <a:lstStyle/>
          <a:p>
            <a:fld id="{283F8101-B901-4CEF-BE9E-35476C343ECF}" type="slidenum">
              <a:rPr lang="en-US" smtClean="0"/>
              <a:t>11</a:t>
            </a:fld>
            <a:endParaRPr lang="en-US"/>
          </a:p>
        </p:txBody>
      </p:sp>
      <p:pic>
        <p:nvPicPr>
          <p:cNvPr id="7" name="Picture 6" descr="Table&#10;&#10;Description automatically generated">
            <a:extLst>
              <a:ext uri="{FF2B5EF4-FFF2-40B4-BE49-F238E27FC236}">
                <a16:creationId xmlns:a16="http://schemas.microsoft.com/office/drawing/2014/main" id="{FE402B08-7BDD-8194-6238-B7CC7472DE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997" y="1868370"/>
            <a:ext cx="7502364" cy="2529458"/>
          </a:xfrm>
          <a:prstGeom prst="rect">
            <a:avLst/>
          </a:prstGeom>
        </p:spPr>
      </p:pic>
      <p:sp>
        <p:nvSpPr>
          <p:cNvPr id="3" name="Rectangle 2">
            <a:extLst>
              <a:ext uri="{FF2B5EF4-FFF2-40B4-BE49-F238E27FC236}">
                <a16:creationId xmlns:a16="http://schemas.microsoft.com/office/drawing/2014/main" id="{75C1569C-4696-8DC1-D3CE-F598EFDD0DF4}"/>
              </a:ext>
            </a:extLst>
          </p:cNvPr>
          <p:cNvSpPr/>
          <p:nvPr/>
        </p:nvSpPr>
        <p:spPr>
          <a:xfrm>
            <a:off x="7269287" y="4049485"/>
            <a:ext cx="561793" cy="258531"/>
          </a:xfrm>
          <a:prstGeom prst="rect">
            <a:avLst/>
          </a:prstGeom>
          <a:noFill/>
          <a:ln w="3492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898C7611-A66D-6175-3FED-7DF4A377502F}"/>
              </a:ext>
            </a:extLst>
          </p:cNvPr>
          <p:cNvSpPr txBox="1"/>
          <p:nvPr/>
        </p:nvSpPr>
        <p:spPr>
          <a:xfrm>
            <a:off x="8062840" y="2579101"/>
            <a:ext cx="3838719" cy="430887"/>
          </a:xfrm>
          <a:prstGeom prst="rect">
            <a:avLst/>
          </a:prstGeom>
          <a:noFill/>
        </p:spPr>
        <p:txBody>
          <a:bodyPr wrap="square" rtlCol="0">
            <a:spAutoFit/>
          </a:bodyPr>
          <a:lstStyle/>
          <a:p>
            <a:r>
              <a:rPr lang="en-US" sz="1100" dirty="0">
                <a:solidFill>
                  <a:schemeClr val="accent2">
                    <a:lumMod val="75000"/>
                  </a:schemeClr>
                </a:solidFill>
              </a:rPr>
              <a:t>Support  of lodging and per diem, this support model is successfully used for visiting scientists working on S&amp;C</a:t>
            </a:r>
          </a:p>
        </p:txBody>
      </p:sp>
      <p:sp>
        <p:nvSpPr>
          <p:cNvPr id="9" name="TextBox 8">
            <a:extLst>
              <a:ext uri="{FF2B5EF4-FFF2-40B4-BE49-F238E27FC236}">
                <a16:creationId xmlns:a16="http://schemas.microsoft.com/office/drawing/2014/main" id="{1C723689-C9FC-14C1-5C2B-D4796030FC9B}"/>
              </a:ext>
            </a:extLst>
          </p:cNvPr>
          <p:cNvSpPr txBox="1"/>
          <p:nvPr/>
        </p:nvSpPr>
        <p:spPr>
          <a:xfrm>
            <a:off x="8062840" y="3009988"/>
            <a:ext cx="3838719" cy="1446550"/>
          </a:xfrm>
          <a:prstGeom prst="rect">
            <a:avLst/>
          </a:prstGeom>
          <a:noFill/>
        </p:spPr>
        <p:txBody>
          <a:bodyPr wrap="square" rtlCol="0">
            <a:spAutoFit/>
          </a:bodyPr>
          <a:lstStyle/>
          <a:p>
            <a:r>
              <a:rPr lang="en-US" sz="1100" dirty="0">
                <a:solidFill>
                  <a:schemeClr val="accent2">
                    <a:lumMod val="75000"/>
                  </a:schemeClr>
                </a:solidFill>
              </a:rPr>
              <a:t>Assumed CLAS12 x 3</a:t>
            </a:r>
          </a:p>
          <a:p>
            <a:r>
              <a:rPr lang="en-US" sz="1100" dirty="0">
                <a:solidFill>
                  <a:schemeClr val="accent2">
                    <a:lumMod val="75000"/>
                  </a:schemeClr>
                </a:solidFill>
              </a:rPr>
              <a:t>Spokesperson rep, TRC and RRC full time at BNL - this follows more the DESY model</a:t>
            </a:r>
          </a:p>
          <a:p>
            <a:endParaRPr lang="en-US" sz="1100" dirty="0">
              <a:solidFill>
                <a:schemeClr val="accent2">
                  <a:lumMod val="75000"/>
                </a:schemeClr>
              </a:solidFill>
            </a:endParaRPr>
          </a:p>
          <a:p>
            <a:r>
              <a:rPr lang="en-US" sz="1100" dirty="0">
                <a:solidFill>
                  <a:schemeClr val="accent2">
                    <a:lumMod val="75000"/>
                  </a:schemeClr>
                </a:solidFill>
              </a:rPr>
              <a:t>Assumed 10% of M&amp;O Category A only</a:t>
            </a:r>
          </a:p>
          <a:p>
            <a:endParaRPr lang="en-US" sz="1100" dirty="0">
              <a:solidFill>
                <a:schemeClr val="accent2">
                  <a:lumMod val="75000"/>
                </a:schemeClr>
              </a:solidFill>
            </a:endParaRPr>
          </a:p>
          <a:p>
            <a:endParaRPr lang="en-US" sz="1100" dirty="0">
              <a:solidFill>
                <a:schemeClr val="accent2">
                  <a:lumMod val="75000"/>
                </a:schemeClr>
              </a:solidFill>
            </a:endParaRPr>
          </a:p>
          <a:p>
            <a:endParaRPr lang="en-US" sz="1100" dirty="0">
              <a:solidFill>
                <a:schemeClr val="accent2">
                  <a:lumMod val="75000"/>
                </a:schemeClr>
              </a:solidFill>
            </a:endParaRPr>
          </a:p>
        </p:txBody>
      </p:sp>
    </p:spTree>
    <p:extLst>
      <p:ext uri="{BB962C8B-B14F-4D97-AF65-F5344CB8AC3E}">
        <p14:creationId xmlns:p14="http://schemas.microsoft.com/office/powerpoint/2010/main" val="39863997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8949FD1-6C45-0AD2-EEF7-E8B1C34C6C43}"/>
              </a:ext>
            </a:extLst>
          </p:cNvPr>
          <p:cNvSpPr>
            <a:spLocks noGrp="1"/>
          </p:cNvSpPr>
          <p:nvPr>
            <p:ph type="title"/>
          </p:nvPr>
        </p:nvSpPr>
        <p:spPr>
          <a:xfrm>
            <a:off x="838200" y="365126"/>
            <a:ext cx="10515600" cy="802772"/>
          </a:xfrm>
        </p:spPr>
        <p:txBody>
          <a:bodyPr/>
          <a:lstStyle/>
          <a:p>
            <a:r>
              <a:rPr lang="en-US" b="1" dirty="0">
                <a:solidFill>
                  <a:schemeClr val="accent1"/>
                </a:solidFill>
              </a:rPr>
              <a:t>Key Differences with the CERN Model</a:t>
            </a:r>
          </a:p>
        </p:txBody>
      </p:sp>
      <p:sp>
        <p:nvSpPr>
          <p:cNvPr id="6" name="Content Placeholder 5">
            <a:extLst>
              <a:ext uri="{FF2B5EF4-FFF2-40B4-BE49-F238E27FC236}">
                <a16:creationId xmlns:a16="http://schemas.microsoft.com/office/drawing/2014/main" id="{BE9A8159-CA05-5AF0-3D66-734F8455405D}"/>
              </a:ext>
            </a:extLst>
          </p:cNvPr>
          <p:cNvSpPr>
            <a:spLocks noGrp="1"/>
          </p:cNvSpPr>
          <p:nvPr>
            <p:ph idx="1"/>
          </p:nvPr>
        </p:nvSpPr>
        <p:spPr>
          <a:xfrm>
            <a:off x="838200" y="1267485"/>
            <a:ext cx="10515600" cy="4909478"/>
          </a:xfrm>
        </p:spPr>
        <p:txBody>
          <a:bodyPr>
            <a:normAutofit fontScale="92500" lnSpcReduction="10000"/>
          </a:bodyPr>
          <a:lstStyle/>
          <a:p>
            <a:pPr>
              <a:spcAft>
                <a:spcPts val="600"/>
              </a:spcAft>
            </a:pPr>
            <a:r>
              <a:rPr lang="en-US" sz="2000" dirty="0"/>
              <a:t>We included in Category A the computing-related costs here but (optionally) separated it out in the totals. Note that local co-support of travel for visiting scientists is included in Category C. </a:t>
            </a:r>
          </a:p>
          <a:p>
            <a:pPr lvl="1">
              <a:spcAft>
                <a:spcPts val="600"/>
              </a:spcAft>
              <a:buFont typeface="Courier New" panose="02070309020205020404" pitchFamily="49" charset="0"/>
              <a:buChar char="o"/>
            </a:pPr>
            <a:r>
              <a:rPr lang="en-US" sz="2000" dirty="0"/>
              <a:t>Computing M&amp;O amounts to 38% of total M&amp;O (or 45% without M&amp;O-B). For CERN experiments this is (in 2024) 55%, 48%, 41% and 45%, but computing models and data volumes are different. For the CERN experiments this is mostly hardware, while for </a:t>
            </a:r>
            <a:r>
              <a:rPr lang="en-US" sz="2000" dirty="0" err="1"/>
              <a:t>ePIC</a:t>
            </a:r>
            <a:r>
              <a:rPr lang="en-US" sz="2000" dirty="0"/>
              <a:t> this is mostly personnel. </a:t>
            </a:r>
          </a:p>
          <a:p>
            <a:pPr>
              <a:spcAft>
                <a:spcPts val="600"/>
              </a:spcAft>
            </a:pPr>
            <a:r>
              <a:rPr lang="en-US" sz="2000" dirty="0"/>
              <a:t>Category B still has large uncertainties as the number of subsystems that should be included here is unclear while we are not baselined and in-kind agreements are in process.</a:t>
            </a:r>
          </a:p>
          <a:p>
            <a:pPr>
              <a:spcAft>
                <a:spcPts val="600"/>
              </a:spcAft>
            </a:pPr>
            <a:r>
              <a:rPr lang="en-US" sz="2000" dirty="0">
                <a:solidFill>
                  <a:schemeClr val="accent1"/>
                </a:solidFill>
              </a:rPr>
              <a:t>Category C includes “An estimated 10% of the Common Fund money will be dedicated to outreach activities.” (see draft minutes of 3</a:t>
            </a:r>
            <a:r>
              <a:rPr lang="en-US" sz="2000" baseline="30000" dirty="0">
                <a:solidFill>
                  <a:schemeClr val="accent1"/>
                </a:solidFill>
              </a:rPr>
              <a:t>rd</a:t>
            </a:r>
            <a:r>
              <a:rPr lang="en-US" sz="2000" dirty="0">
                <a:solidFill>
                  <a:schemeClr val="accent1"/>
                </a:solidFill>
              </a:rPr>
              <a:t> RRB meeting). We assumed this to be related to M&amp;O category A.</a:t>
            </a:r>
          </a:p>
          <a:p>
            <a:pPr>
              <a:spcAft>
                <a:spcPts val="600"/>
              </a:spcAft>
            </a:pPr>
            <a:r>
              <a:rPr lang="en-US" sz="2000" dirty="0">
                <a:solidFill>
                  <a:schemeClr val="accent1"/>
                </a:solidFill>
              </a:rPr>
              <a:t>Category C includes support for onsite </a:t>
            </a:r>
            <a:r>
              <a:rPr lang="en-US" sz="2000" dirty="0" err="1">
                <a:solidFill>
                  <a:schemeClr val="accent1"/>
                </a:solidFill>
              </a:rPr>
              <a:t>ePIC</a:t>
            </a:r>
            <a:r>
              <a:rPr lang="en-US" sz="2000" dirty="0">
                <a:solidFill>
                  <a:schemeClr val="accent1"/>
                </a:solidFill>
              </a:rPr>
              <a:t> leadership. This follows more the DESY model where onsite presence was required for experiment leadership, which proved very successful. This is different from the CERN model.</a:t>
            </a:r>
          </a:p>
          <a:p>
            <a:pPr>
              <a:spcAft>
                <a:spcPts val="600"/>
              </a:spcAft>
            </a:pPr>
            <a:r>
              <a:rPr lang="en-US" sz="2000" dirty="0"/>
              <a:t>All items that are naturally correlated with the weeks of operations are in Category D as the DOE and US host laboratories would assume responsibility for these.</a:t>
            </a:r>
          </a:p>
          <a:p>
            <a:pPr lvl="1">
              <a:spcAft>
                <a:spcPts val="600"/>
              </a:spcAft>
              <a:buFont typeface="Courier New" panose="02070309020205020404" pitchFamily="49" charset="0"/>
              <a:buChar char="o"/>
            </a:pPr>
            <a:r>
              <a:rPr lang="en-US" sz="2000" dirty="0"/>
              <a:t>This includes power costs, so a natural comparison with CERN experiments should exclude that.</a:t>
            </a:r>
          </a:p>
          <a:p>
            <a:endParaRPr lang="en-US" dirty="0"/>
          </a:p>
        </p:txBody>
      </p:sp>
      <p:sp>
        <p:nvSpPr>
          <p:cNvPr id="2" name="Date Placeholder 1">
            <a:extLst>
              <a:ext uri="{FF2B5EF4-FFF2-40B4-BE49-F238E27FC236}">
                <a16:creationId xmlns:a16="http://schemas.microsoft.com/office/drawing/2014/main" id="{04547F62-8A39-3437-024E-7A467BFB7559}"/>
              </a:ext>
            </a:extLst>
          </p:cNvPr>
          <p:cNvSpPr>
            <a:spLocks noGrp="1"/>
          </p:cNvSpPr>
          <p:nvPr>
            <p:ph type="dt" sz="half" idx="10"/>
          </p:nvPr>
        </p:nvSpPr>
        <p:spPr/>
        <p:txBody>
          <a:bodyPr/>
          <a:lstStyle/>
          <a:p>
            <a:r>
              <a:rPr lang="en-US"/>
              <a:t>1/23/2025</a:t>
            </a:r>
          </a:p>
        </p:txBody>
      </p:sp>
      <p:sp>
        <p:nvSpPr>
          <p:cNvPr id="3" name="Footer Placeholder 2">
            <a:extLst>
              <a:ext uri="{FF2B5EF4-FFF2-40B4-BE49-F238E27FC236}">
                <a16:creationId xmlns:a16="http://schemas.microsoft.com/office/drawing/2014/main" id="{402B6BE4-8963-AE92-E93B-05C0164CF2F9}"/>
              </a:ext>
            </a:extLst>
          </p:cNvPr>
          <p:cNvSpPr>
            <a:spLocks noGrp="1"/>
          </p:cNvSpPr>
          <p:nvPr>
            <p:ph type="ftr" sz="quarter" idx="11"/>
          </p:nvPr>
        </p:nvSpPr>
        <p:spPr/>
        <p:txBody>
          <a:bodyPr/>
          <a:lstStyle/>
          <a:p>
            <a:r>
              <a:rPr lang="en-US"/>
              <a:t>ePIC Collab. Council Meeting</a:t>
            </a:r>
          </a:p>
        </p:txBody>
      </p:sp>
      <p:sp>
        <p:nvSpPr>
          <p:cNvPr id="4" name="Slide Number Placeholder 3">
            <a:extLst>
              <a:ext uri="{FF2B5EF4-FFF2-40B4-BE49-F238E27FC236}">
                <a16:creationId xmlns:a16="http://schemas.microsoft.com/office/drawing/2014/main" id="{E0EBC07B-8F09-9236-40DC-EBDDAA5A8512}"/>
              </a:ext>
            </a:extLst>
          </p:cNvPr>
          <p:cNvSpPr>
            <a:spLocks noGrp="1"/>
          </p:cNvSpPr>
          <p:nvPr>
            <p:ph type="sldNum" sz="quarter" idx="12"/>
          </p:nvPr>
        </p:nvSpPr>
        <p:spPr/>
        <p:txBody>
          <a:bodyPr/>
          <a:lstStyle/>
          <a:p>
            <a:fld id="{283F8101-B901-4CEF-BE9E-35476C343ECF}" type="slidenum">
              <a:rPr lang="en-US" smtClean="0"/>
              <a:t>12</a:t>
            </a:fld>
            <a:endParaRPr lang="en-US"/>
          </a:p>
        </p:txBody>
      </p:sp>
    </p:spTree>
    <p:extLst>
      <p:ext uri="{BB962C8B-B14F-4D97-AF65-F5344CB8AC3E}">
        <p14:creationId xmlns:p14="http://schemas.microsoft.com/office/powerpoint/2010/main" val="9386364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B6105B-1520-7748-7D95-CE03EA8D2707}"/>
              </a:ext>
            </a:extLst>
          </p:cNvPr>
          <p:cNvSpPr>
            <a:spLocks noGrp="1"/>
          </p:cNvSpPr>
          <p:nvPr>
            <p:ph type="title"/>
          </p:nvPr>
        </p:nvSpPr>
        <p:spPr>
          <a:xfrm>
            <a:off x="838200" y="365125"/>
            <a:ext cx="10515600" cy="919389"/>
          </a:xfrm>
        </p:spPr>
        <p:txBody>
          <a:bodyPr/>
          <a:lstStyle/>
          <a:p>
            <a:r>
              <a:rPr lang="en-US" b="1" dirty="0">
                <a:solidFill>
                  <a:schemeClr val="accent1"/>
                </a:solidFill>
              </a:rPr>
              <a:t>Draft Profile (Updated with Cost Estimates)</a:t>
            </a:r>
          </a:p>
        </p:txBody>
      </p:sp>
      <p:sp>
        <p:nvSpPr>
          <p:cNvPr id="2" name="Date Placeholder 1">
            <a:extLst>
              <a:ext uri="{FF2B5EF4-FFF2-40B4-BE49-F238E27FC236}">
                <a16:creationId xmlns:a16="http://schemas.microsoft.com/office/drawing/2014/main" id="{C3A51B49-2939-5578-8661-D593D7804A02}"/>
              </a:ext>
            </a:extLst>
          </p:cNvPr>
          <p:cNvSpPr>
            <a:spLocks noGrp="1"/>
          </p:cNvSpPr>
          <p:nvPr>
            <p:ph type="dt" sz="half" idx="10"/>
          </p:nvPr>
        </p:nvSpPr>
        <p:spPr/>
        <p:txBody>
          <a:bodyPr/>
          <a:lstStyle/>
          <a:p>
            <a:r>
              <a:rPr lang="en-US"/>
              <a:t>1/23/2025</a:t>
            </a:r>
          </a:p>
        </p:txBody>
      </p:sp>
      <p:sp>
        <p:nvSpPr>
          <p:cNvPr id="3" name="Footer Placeholder 2">
            <a:extLst>
              <a:ext uri="{FF2B5EF4-FFF2-40B4-BE49-F238E27FC236}">
                <a16:creationId xmlns:a16="http://schemas.microsoft.com/office/drawing/2014/main" id="{97121861-DAF5-D327-A29A-816732394652}"/>
              </a:ext>
            </a:extLst>
          </p:cNvPr>
          <p:cNvSpPr>
            <a:spLocks noGrp="1"/>
          </p:cNvSpPr>
          <p:nvPr>
            <p:ph type="ftr" sz="quarter" idx="11"/>
          </p:nvPr>
        </p:nvSpPr>
        <p:spPr/>
        <p:txBody>
          <a:bodyPr/>
          <a:lstStyle/>
          <a:p>
            <a:r>
              <a:rPr lang="en-US"/>
              <a:t>ePIC Collab. Council Meeting</a:t>
            </a:r>
          </a:p>
        </p:txBody>
      </p:sp>
      <p:sp>
        <p:nvSpPr>
          <p:cNvPr id="4" name="Slide Number Placeholder 3">
            <a:extLst>
              <a:ext uri="{FF2B5EF4-FFF2-40B4-BE49-F238E27FC236}">
                <a16:creationId xmlns:a16="http://schemas.microsoft.com/office/drawing/2014/main" id="{6CDEAE6A-2367-3953-B8D1-4A1729594EB9}"/>
              </a:ext>
            </a:extLst>
          </p:cNvPr>
          <p:cNvSpPr>
            <a:spLocks noGrp="1"/>
          </p:cNvSpPr>
          <p:nvPr>
            <p:ph type="sldNum" sz="quarter" idx="12"/>
          </p:nvPr>
        </p:nvSpPr>
        <p:spPr/>
        <p:txBody>
          <a:bodyPr/>
          <a:lstStyle/>
          <a:p>
            <a:fld id="{283F8101-B901-4CEF-BE9E-35476C343ECF}" type="slidenum">
              <a:rPr lang="en-US" smtClean="0"/>
              <a:t>13</a:t>
            </a:fld>
            <a:endParaRPr lang="en-US"/>
          </a:p>
        </p:txBody>
      </p:sp>
      <p:sp>
        <p:nvSpPr>
          <p:cNvPr id="10" name="TextBox 9">
            <a:extLst>
              <a:ext uri="{FF2B5EF4-FFF2-40B4-BE49-F238E27FC236}">
                <a16:creationId xmlns:a16="http://schemas.microsoft.com/office/drawing/2014/main" id="{8E693DE1-42EF-3E4D-67BD-021D5F8D9462}"/>
              </a:ext>
            </a:extLst>
          </p:cNvPr>
          <p:cNvSpPr txBox="1"/>
          <p:nvPr/>
        </p:nvSpPr>
        <p:spPr>
          <a:xfrm>
            <a:off x="508000" y="4395078"/>
            <a:ext cx="2860895" cy="1200329"/>
          </a:xfrm>
          <a:prstGeom prst="rect">
            <a:avLst/>
          </a:prstGeom>
          <a:noFill/>
        </p:spPr>
        <p:txBody>
          <a:bodyPr wrap="square" rtlCol="0">
            <a:spAutoFit/>
          </a:bodyPr>
          <a:lstStyle/>
          <a:p>
            <a:r>
              <a:rPr lang="en-US" b="1" dirty="0">
                <a:solidFill>
                  <a:prstClr val="black"/>
                </a:solidFill>
              </a:rPr>
              <a:t>A</a:t>
            </a:r>
            <a:r>
              <a:rPr lang="en-US" sz="1800" b="1" dirty="0">
                <a:solidFill>
                  <a:prstClr val="black"/>
                </a:solidFill>
              </a:rPr>
              <a:t>ssumes installation completed around 2030, the exact date may change in future iterations</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6" name="Chart 5">
            <a:extLst>
              <a:ext uri="{FF2B5EF4-FFF2-40B4-BE49-F238E27FC236}">
                <a16:creationId xmlns:a16="http://schemas.microsoft.com/office/drawing/2014/main" id="{5C7EFFF2-C7BE-6C5B-82A2-E15197ACF730}"/>
              </a:ext>
            </a:extLst>
          </p:cNvPr>
          <p:cNvGraphicFramePr>
            <a:graphicFrameLocks/>
          </p:cNvGraphicFramePr>
          <p:nvPr/>
        </p:nvGraphicFramePr>
        <p:xfrm>
          <a:off x="508000" y="1384873"/>
          <a:ext cx="457200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Chart 10">
            <a:extLst>
              <a:ext uri="{FF2B5EF4-FFF2-40B4-BE49-F238E27FC236}">
                <a16:creationId xmlns:a16="http://schemas.microsoft.com/office/drawing/2014/main" id="{25C2E80B-5113-2AEE-0699-2BD1D9952BAC}"/>
              </a:ext>
            </a:extLst>
          </p:cNvPr>
          <p:cNvGraphicFramePr>
            <a:graphicFrameLocks/>
          </p:cNvGraphicFramePr>
          <p:nvPr/>
        </p:nvGraphicFramePr>
        <p:xfrm>
          <a:off x="7152642" y="1384873"/>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a:extLst>
              <a:ext uri="{FF2B5EF4-FFF2-40B4-BE49-F238E27FC236}">
                <a16:creationId xmlns:a16="http://schemas.microsoft.com/office/drawing/2014/main" id="{26B354FC-3EF2-0795-1C1C-AC8EEDB429E6}"/>
              </a:ext>
            </a:extLst>
          </p:cNvPr>
          <p:cNvGraphicFramePr>
            <a:graphicFrameLocks/>
          </p:cNvGraphicFramePr>
          <p:nvPr/>
        </p:nvGraphicFramePr>
        <p:xfrm>
          <a:off x="3830321" y="3613150"/>
          <a:ext cx="4572000" cy="2743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73173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063DBE-D1D6-72D3-FD35-F60E92D19747}"/>
              </a:ext>
            </a:extLst>
          </p:cNvPr>
          <p:cNvSpPr>
            <a:spLocks noGrp="1"/>
          </p:cNvSpPr>
          <p:nvPr>
            <p:ph type="title"/>
          </p:nvPr>
        </p:nvSpPr>
        <p:spPr>
          <a:xfrm>
            <a:off x="838200" y="365125"/>
            <a:ext cx="10515600" cy="884253"/>
          </a:xfrm>
        </p:spPr>
        <p:txBody>
          <a:bodyPr/>
          <a:lstStyle/>
          <a:p>
            <a:r>
              <a:rPr lang="en-US" b="1" dirty="0" err="1">
                <a:solidFill>
                  <a:schemeClr val="accent1"/>
                </a:solidFill>
              </a:rPr>
              <a:t>ePIC</a:t>
            </a:r>
            <a:r>
              <a:rPr lang="en-US" b="1" dirty="0">
                <a:solidFill>
                  <a:schemeClr val="accent1"/>
                </a:solidFill>
              </a:rPr>
              <a:t> Collaboration Projections</a:t>
            </a:r>
          </a:p>
        </p:txBody>
      </p:sp>
      <p:sp>
        <p:nvSpPr>
          <p:cNvPr id="3" name="Content Placeholder 2">
            <a:extLst>
              <a:ext uri="{FF2B5EF4-FFF2-40B4-BE49-F238E27FC236}">
                <a16:creationId xmlns:a16="http://schemas.microsoft.com/office/drawing/2014/main" id="{F63A97D0-0568-D2EA-AAB7-FF3E90E63C03}"/>
              </a:ext>
            </a:extLst>
          </p:cNvPr>
          <p:cNvSpPr>
            <a:spLocks noGrp="1"/>
          </p:cNvSpPr>
          <p:nvPr>
            <p:ph idx="1"/>
          </p:nvPr>
        </p:nvSpPr>
        <p:spPr>
          <a:xfrm>
            <a:off x="457955" y="1126632"/>
            <a:ext cx="10515600" cy="4773676"/>
          </a:xfrm>
        </p:spPr>
        <p:txBody>
          <a:bodyPr>
            <a:normAutofit lnSpcReduction="10000"/>
          </a:bodyPr>
          <a:lstStyle/>
          <a:p>
            <a:r>
              <a:rPr lang="en-US" dirty="0"/>
              <a:t>To project the size of </a:t>
            </a:r>
            <a:r>
              <a:rPr lang="en-US" dirty="0" err="1"/>
              <a:t>ePIC</a:t>
            </a:r>
            <a:r>
              <a:rPr lang="en-US" dirty="0"/>
              <a:t> to the start of EIC data taking, we assume that </a:t>
            </a:r>
            <a:r>
              <a:rPr lang="en-US" dirty="0" err="1"/>
              <a:t>ePIC’s</a:t>
            </a:r>
            <a:r>
              <a:rPr lang="en-US" dirty="0"/>
              <a:t> growth will mirror the EICUG: </a:t>
            </a:r>
          </a:p>
          <a:p>
            <a:pPr lvl="1"/>
            <a:r>
              <a:rPr lang="en-US" dirty="0" err="1"/>
              <a:t>ePIC</a:t>
            </a:r>
            <a:r>
              <a:rPr lang="en-US" dirty="0"/>
              <a:t> is currently ~900 collaborators</a:t>
            </a:r>
          </a:p>
          <a:p>
            <a:pPr lvl="1"/>
            <a:r>
              <a:rPr lang="en-US" dirty="0"/>
              <a:t>1250-1600 by 2031</a:t>
            </a:r>
          </a:p>
          <a:p>
            <a:r>
              <a:rPr lang="en-US" dirty="0"/>
              <a:t>ALICE in 2010 was 568 M&amp;O PhD’s and </a:t>
            </a:r>
            <a:br>
              <a:rPr lang="en-US" dirty="0"/>
            </a:br>
            <a:r>
              <a:rPr lang="en-US" dirty="0"/>
              <a:t>~1000 collaborators</a:t>
            </a:r>
          </a:p>
          <a:p>
            <a:pPr lvl="1"/>
            <a:r>
              <a:rPr lang="en-US" dirty="0"/>
              <a:t>Use 2024 data to get ratio of </a:t>
            </a:r>
            <a:br>
              <a:rPr lang="en-US" dirty="0"/>
            </a:br>
            <a:r>
              <a:rPr lang="en-US" dirty="0"/>
              <a:t>physicists, postdocs and students ~0.72</a:t>
            </a:r>
          </a:p>
          <a:p>
            <a:pPr lvl="1"/>
            <a:r>
              <a:rPr lang="en-US" dirty="0"/>
              <a:t>M&amp;O Physicists ratio ~568/(0.72*1000) = 0.79</a:t>
            </a:r>
          </a:p>
          <a:p>
            <a:r>
              <a:rPr lang="en-US" dirty="0"/>
              <a:t>Combining the two above, we would expect between ~990-1260 M&amp;O PhD’s. </a:t>
            </a:r>
          </a:p>
          <a:p>
            <a:pPr lvl="1"/>
            <a:r>
              <a:rPr lang="en-US" dirty="0"/>
              <a:t>Use the average for M&amp;O/author calculations (1125)</a:t>
            </a:r>
          </a:p>
        </p:txBody>
      </p:sp>
      <p:sp>
        <p:nvSpPr>
          <p:cNvPr id="4" name="Date Placeholder 3">
            <a:extLst>
              <a:ext uri="{FF2B5EF4-FFF2-40B4-BE49-F238E27FC236}">
                <a16:creationId xmlns:a16="http://schemas.microsoft.com/office/drawing/2014/main" id="{EEADB80F-BB92-7CD8-08DC-64C75601DC8B}"/>
              </a:ext>
            </a:extLst>
          </p:cNvPr>
          <p:cNvSpPr>
            <a:spLocks noGrp="1"/>
          </p:cNvSpPr>
          <p:nvPr>
            <p:ph type="dt" sz="half" idx="10"/>
          </p:nvPr>
        </p:nvSpPr>
        <p:spPr/>
        <p:txBody>
          <a:bodyPr/>
          <a:lstStyle/>
          <a:p>
            <a:r>
              <a:rPr lang="en-US"/>
              <a:t>1/23/2025</a:t>
            </a:r>
          </a:p>
        </p:txBody>
      </p:sp>
      <p:sp>
        <p:nvSpPr>
          <p:cNvPr id="5" name="Footer Placeholder 4">
            <a:extLst>
              <a:ext uri="{FF2B5EF4-FFF2-40B4-BE49-F238E27FC236}">
                <a16:creationId xmlns:a16="http://schemas.microsoft.com/office/drawing/2014/main" id="{894FC846-4ECD-916F-EF1F-9654360E834E}"/>
              </a:ext>
            </a:extLst>
          </p:cNvPr>
          <p:cNvSpPr>
            <a:spLocks noGrp="1"/>
          </p:cNvSpPr>
          <p:nvPr>
            <p:ph type="ftr" sz="quarter" idx="11"/>
          </p:nvPr>
        </p:nvSpPr>
        <p:spPr/>
        <p:txBody>
          <a:bodyPr/>
          <a:lstStyle/>
          <a:p>
            <a:r>
              <a:rPr lang="en-US"/>
              <a:t>ePIC Collab. Council Meeting</a:t>
            </a:r>
          </a:p>
        </p:txBody>
      </p:sp>
      <p:sp>
        <p:nvSpPr>
          <p:cNvPr id="6" name="Slide Number Placeholder 5">
            <a:extLst>
              <a:ext uri="{FF2B5EF4-FFF2-40B4-BE49-F238E27FC236}">
                <a16:creationId xmlns:a16="http://schemas.microsoft.com/office/drawing/2014/main" id="{6EF77E62-06F4-6F8C-7225-720E40C87414}"/>
              </a:ext>
            </a:extLst>
          </p:cNvPr>
          <p:cNvSpPr>
            <a:spLocks noGrp="1"/>
          </p:cNvSpPr>
          <p:nvPr>
            <p:ph type="sldNum" sz="quarter" idx="12"/>
          </p:nvPr>
        </p:nvSpPr>
        <p:spPr/>
        <p:txBody>
          <a:bodyPr/>
          <a:lstStyle/>
          <a:p>
            <a:fld id="{283F8101-B901-4CEF-BE9E-35476C343ECF}" type="slidenum">
              <a:rPr lang="en-US" smtClean="0"/>
              <a:t>14</a:t>
            </a:fld>
            <a:endParaRPr lang="en-US"/>
          </a:p>
        </p:txBody>
      </p:sp>
      <p:pic>
        <p:nvPicPr>
          <p:cNvPr id="7" name="Picture 6">
            <a:extLst>
              <a:ext uri="{FF2B5EF4-FFF2-40B4-BE49-F238E27FC236}">
                <a16:creationId xmlns:a16="http://schemas.microsoft.com/office/drawing/2014/main" id="{C5D67F4F-2243-75C8-1239-D36378C442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7191406" y="1559243"/>
            <a:ext cx="4288389" cy="288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D4B29104-EEBB-DF03-3D86-58EDA293FDD7}"/>
              </a:ext>
            </a:extLst>
          </p:cNvPr>
          <p:cNvSpPr txBox="1"/>
          <p:nvPr/>
        </p:nvSpPr>
        <p:spPr>
          <a:xfrm>
            <a:off x="2920119" y="5568294"/>
            <a:ext cx="6051865" cy="830997"/>
          </a:xfrm>
          <a:prstGeom prst="rect">
            <a:avLst/>
          </a:prstGeom>
          <a:noFill/>
          <a:ln>
            <a:solidFill>
              <a:schemeClr val="tx1"/>
            </a:solidFill>
          </a:ln>
        </p:spPr>
        <p:txBody>
          <a:bodyPr wrap="square" rtlCol="0">
            <a:spAutoFit/>
          </a:bodyPr>
          <a:lstStyle/>
          <a:p>
            <a:r>
              <a:rPr lang="en-US" sz="2400" dirty="0"/>
              <a:t>Cost per author (A+B+C): $9.7k </a:t>
            </a:r>
          </a:p>
          <a:p>
            <a:r>
              <a:rPr lang="en-US" sz="2400" dirty="0"/>
              <a:t>Cost per author (A+B+C excl computing): $6.0k  </a:t>
            </a:r>
          </a:p>
        </p:txBody>
      </p:sp>
    </p:spTree>
    <p:extLst>
      <p:ext uri="{BB962C8B-B14F-4D97-AF65-F5344CB8AC3E}">
        <p14:creationId xmlns:p14="http://schemas.microsoft.com/office/powerpoint/2010/main" val="8252768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CAA6352-3DE3-FB28-1C82-C10B3C686861}"/>
              </a:ext>
            </a:extLst>
          </p:cNvPr>
          <p:cNvSpPr>
            <a:spLocks noGrp="1"/>
          </p:cNvSpPr>
          <p:nvPr>
            <p:ph type="title"/>
          </p:nvPr>
        </p:nvSpPr>
        <p:spPr>
          <a:xfrm>
            <a:off x="838200" y="365126"/>
            <a:ext cx="10515600" cy="866146"/>
          </a:xfrm>
        </p:spPr>
        <p:txBody>
          <a:bodyPr/>
          <a:lstStyle/>
          <a:p>
            <a:r>
              <a:rPr lang="en-US" b="1" dirty="0">
                <a:solidFill>
                  <a:schemeClr val="accent1"/>
                </a:solidFill>
              </a:rPr>
              <a:t>A Note on Spokesperson’s Discretion</a:t>
            </a:r>
          </a:p>
        </p:txBody>
      </p:sp>
      <p:sp>
        <p:nvSpPr>
          <p:cNvPr id="6" name="Content Placeholder 5">
            <a:extLst>
              <a:ext uri="{FF2B5EF4-FFF2-40B4-BE49-F238E27FC236}">
                <a16:creationId xmlns:a16="http://schemas.microsoft.com/office/drawing/2014/main" id="{21B1DB0A-4F0B-C744-60C6-D58ADA9AC579}"/>
              </a:ext>
            </a:extLst>
          </p:cNvPr>
          <p:cNvSpPr>
            <a:spLocks noGrp="1"/>
          </p:cNvSpPr>
          <p:nvPr>
            <p:ph idx="1"/>
          </p:nvPr>
        </p:nvSpPr>
        <p:spPr>
          <a:xfrm>
            <a:off x="838200" y="1231272"/>
            <a:ext cx="10515600" cy="4945691"/>
          </a:xfrm>
        </p:spPr>
        <p:txBody>
          <a:bodyPr>
            <a:normAutofit/>
          </a:bodyPr>
          <a:lstStyle/>
          <a:p>
            <a:pPr>
              <a:spcAft>
                <a:spcPts val="600"/>
              </a:spcAft>
            </a:pPr>
            <a:r>
              <a:rPr lang="en-US" sz="2200" dirty="0"/>
              <a:t>Cost sharing and fair sharing are mentioned in the “Commissioning, Maintenance and Operation of the </a:t>
            </a:r>
            <a:r>
              <a:rPr lang="en-US" sz="2200" dirty="0" err="1"/>
              <a:t>ePIC</a:t>
            </a:r>
            <a:r>
              <a:rPr lang="en-US" sz="2200" dirty="0"/>
              <a:t> Experiment at the EIC” and were discussed at the 3</a:t>
            </a:r>
            <a:r>
              <a:rPr lang="en-US" sz="2200" baseline="30000" dirty="0"/>
              <a:t>rd</a:t>
            </a:r>
            <a:r>
              <a:rPr lang="en-US" sz="2200" dirty="0"/>
              <a:t> RRB meeting.</a:t>
            </a:r>
          </a:p>
          <a:p>
            <a:pPr>
              <a:spcAft>
                <a:spcPts val="600"/>
              </a:spcAft>
            </a:pPr>
            <a:r>
              <a:rPr lang="en-US" sz="2200" dirty="0"/>
              <a:t>Flexibilities were also introduced: “It is understood that the financial situation in each member and non-member (observer) country that participates in the EIC-RRB may be different. There should be some means for the EIC-RRB to apply flexibility in contributions to the M&amp;O Common Funds. The EIC-RRB can fold this into their determinations of equitable sharing of M&amp;O costs at their bi-annual meetings.”</a:t>
            </a:r>
          </a:p>
          <a:p>
            <a:pPr>
              <a:spcAft>
                <a:spcPts val="600"/>
              </a:spcAft>
            </a:pPr>
            <a:r>
              <a:rPr lang="en-US" sz="2200" dirty="0"/>
              <a:t>The equitable cost sharing is assumed to be by ’scientists’ that are taken to be fully-qualified PhDs, or the equivalent, appearing as named authors on publications of the experiment. It is understood that there may be requests to be “non-paying”. Rather than cause precedents, it is suggested that exceptional cases can be handled by treating Category C M&amp;O costs partly at the spokesperson’s discretion, in periods between the bi-annual EIC-RRB meetings.</a:t>
            </a:r>
          </a:p>
          <a:p>
            <a:endParaRPr lang="en-US" dirty="0"/>
          </a:p>
        </p:txBody>
      </p:sp>
      <p:sp>
        <p:nvSpPr>
          <p:cNvPr id="2" name="Date Placeholder 1">
            <a:extLst>
              <a:ext uri="{FF2B5EF4-FFF2-40B4-BE49-F238E27FC236}">
                <a16:creationId xmlns:a16="http://schemas.microsoft.com/office/drawing/2014/main" id="{7FA6088A-0321-1396-A3F1-FDC2C49BEB06}"/>
              </a:ext>
            </a:extLst>
          </p:cNvPr>
          <p:cNvSpPr>
            <a:spLocks noGrp="1"/>
          </p:cNvSpPr>
          <p:nvPr>
            <p:ph type="dt" sz="half" idx="10"/>
          </p:nvPr>
        </p:nvSpPr>
        <p:spPr/>
        <p:txBody>
          <a:bodyPr/>
          <a:lstStyle/>
          <a:p>
            <a:r>
              <a:rPr lang="en-US"/>
              <a:t>1/23/2025</a:t>
            </a:r>
          </a:p>
        </p:txBody>
      </p:sp>
      <p:sp>
        <p:nvSpPr>
          <p:cNvPr id="3" name="Footer Placeholder 2">
            <a:extLst>
              <a:ext uri="{FF2B5EF4-FFF2-40B4-BE49-F238E27FC236}">
                <a16:creationId xmlns:a16="http://schemas.microsoft.com/office/drawing/2014/main" id="{2D9D3685-D42A-8522-45A9-F585D9C86DC3}"/>
              </a:ext>
            </a:extLst>
          </p:cNvPr>
          <p:cNvSpPr>
            <a:spLocks noGrp="1"/>
          </p:cNvSpPr>
          <p:nvPr>
            <p:ph type="ftr" sz="quarter" idx="11"/>
          </p:nvPr>
        </p:nvSpPr>
        <p:spPr/>
        <p:txBody>
          <a:bodyPr/>
          <a:lstStyle/>
          <a:p>
            <a:r>
              <a:rPr lang="en-US"/>
              <a:t>ePIC Collab. Council Meeting</a:t>
            </a:r>
          </a:p>
        </p:txBody>
      </p:sp>
      <p:sp>
        <p:nvSpPr>
          <p:cNvPr id="4" name="Slide Number Placeholder 3">
            <a:extLst>
              <a:ext uri="{FF2B5EF4-FFF2-40B4-BE49-F238E27FC236}">
                <a16:creationId xmlns:a16="http://schemas.microsoft.com/office/drawing/2014/main" id="{33339ED4-85D1-B1ED-EF27-E7F77991D54F}"/>
              </a:ext>
            </a:extLst>
          </p:cNvPr>
          <p:cNvSpPr>
            <a:spLocks noGrp="1"/>
          </p:cNvSpPr>
          <p:nvPr>
            <p:ph type="sldNum" sz="quarter" idx="12"/>
          </p:nvPr>
        </p:nvSpPr>
        <p:spPr/>
        <p:txBody>
          <a:bodyPr/>
          <a:lstStyle/>
          <a:p>
            <a:fld id="{283F8101-B901-4CEF-BE9E-35476C343ECF}" type="slidenum">
              <a:rPr lang="en-US" smtClean="0"/>
              <a:t>15</a:t>
            </a:fld>
            <a:endParaRPr lang="en-US"/>
          </a:p>
        </p:txBody>
      </p:sp>
    </p:spTree>
    <p:extLst>
      <p:ext uri="{BB962C8B-B14F-4D97-AF65-F5344CB8AC3E}">
        <p14:creationId xmlns:p14="http://schemas.microsoft.com/office/powerpoint/2010/main" val="6567851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C4458-195E-A70C-5A66-94D4E7105496}"/>
              </a:ext>
            </a:extLst>
          </p:cNvPr>
          <p:cNvSpPr>
            <a:spLocks noGrp="1"/>
          </p:cNvSpPr>
          <p:nvPr>
            <p:ph type="title"/>
          </p:nvPr>
        </p:nvSpPr>
        <p:spPr>
          <a:xfrm>
            <a:off x="838200" y="365126"/>
            <a:ext cx="10515600" cy="1101536"/>
          </a:xfrm>
        </p:spPr>
        <p:txBody>
          <a:bodyPr/>
          <a:lstStyle/>
          <a:p>
            <a:r>
              <a:rPr lang="en-US" b="1" dirty="0">
                <a:solidFill>
                  <a:schemeClr val="accent1"/>
                </a:solidFill>
              </a:rPr>
              <a:t>What would the </a:t>
            </a:r>
            <a:r>
              <a:rPr lang="en-US" b="1">
                <a:solidFill>
                  <a:schemeClr val="accent1"/>
                </a:solidFill>
              </a:rPr>
              <a:t>M&amp;O process </a:t>
            </a:r>
            <a:r>
              <a:rPr lang="en-US" b="1" dirty="0">
                <a:solidFill>
                  <a:schemeClr val="accent1"/>
                </a:solidFill>
              </a:rPr>
              <a:t>look like? </a:t>
            </a:r>
          </a:p>
        </p:txBody>
      </p:sp>
      <p:sp>
        <p:nvSpPr>
          <p:cNvPr id="3" name="Content Placeholder 2">
            <a:extLst>
              <a:ext uri="{FF2B5EF4-FFF2-40B4-BE49-F238E27FC236}">
                <a16:creationId xmlns:a16="http://schemas.microsoft.com/office/drawing/2014/main" id="{C5A9C1C9-B070-4DE0-DBBA-495C07CE2E5C}"/>
              </a:ext>
            </a:extLst>
          </p:cNvPr>
          <p:cNvSpPr>
            <a:spLocks noGrp="1"/>
          </p:cNvSpPr>
          <p:nvPr>
            <p:ph idx="1"/>
          </p:nvPr>
        </p:nvSpPr>
        <p:spPr>
          <a:xfrm>
            <a:off x="838200" y="1466662"/>
            <a:ext cx="10515600" cy="4710301"/>
          </a:xfrm>
        </p:spPr>
        <p:txBody>
          <a:bodyPr>
            <a:normAutofit fontScale="92500" lnSpcReduction="10000"/>
          </a:bodyPr>
          <a:lstStyle/>
          <a:p>
            <a:pPr marL="0" indent="0">
              <a:buNone/>
            </a:pPr>
            <a:r>
              <a:rPr lang="en-US" dirty="0"/>
              <a:t>An approach similar to CERN seems appropriate: </a:t>
            </a:r>
          </a:p>
          <a:p>
            <a:r>
              <a:rPr lang="en-US" dirty="0"/>
              <a:t>Spring RRB Meeting: </a:t>
            </a:r>
          </a:p>
          <a:p>
            <a:pPr lvl="1"/>
            <a:r>
              <a:rPr lang="en-US" dirty="0"/>
              <a:t>Collaboration presents summary of previous year</a:t>
            </a:r>
          </a:p>
          <a:p>
            <a:pPr lvl="1"/>
            <a:r>
              <a:rPr lang="en-US" dirty="0"/>
              <a:t>Collaboration presents projections for coming year</a:t>
            </a:r>
          </a:p>
          <a:p>
            <a:r>
              <a:rPr lang="en-US" dirty="0"/>
              <a:t>Summer: </a:t>
            </a:r>
          </a:p>
          <a:p>
            <a:pPr lvl="1"/>
            <a:r>
              <a:rPr lang="en-US" dirty="0"/>
              <a:t>Scrutiny group evaluates projections for coming year</a:t>
            </a:r>
          </a:p>
          <a:p>
            <a:pPr lvl="1"/>
            <a:r>
              <a:rPr lang="en-US" dirty="0"/>
              <a:t>Iteration with Collaboration</a:t>
            </a:r>
          </a:p>
          <a:p>
            <a:r>
              <a:rPr lang="en-US" dirty="0"/>
              <a:t>Collaboration M&amp;O Authors frozen at fixed date</a:t>
            </a:r>
          </a:p>
          <a:p>
            <a:pPr lvl="1"/>
            <a:r>
              <a:rPr lang="en-US" dirty="0"/>
              <a:t>Sept. 30</a:t>
            </a:r>
            <a:r>
              <a:rPr lang="en-US" baseline="30000" dirty="0"/>
              <a:t>th</a:t>
            </a:r>
            <a:r>
              <a:rPr lang="en-US" dirty="0"/>
              <a:t> in the LHC system </a:t>
            </a:r>
          </a:p>
          <a:p>
            <a:r>
              <a:rPr lang="en-US" dirty="0"/>
              <a:t>Fall RRB Meeting </a:t>
            </a:r>
          </a:p>
          <a:p>
            <a:pPr lvl="1"/>
            <a:r>
              <a:rPr lang="en-US" dirty="0"/>
              <a:t>Actual budget presented along with scrutiny group evaluation</a:t>
            </a:r>
          </a:p>
          <a:p>
            <a:pPr lvl="1"/>
            <a:r>
              <a:rPr lang="en-US" dirty="0"/>
              <a:t>Funding Agency approval defines billing</a:t>
            </a:r>
          </a:p>
        </p:txBody>
      </p:sp>
      <p:sp>
        <p:nvSpPr>
          <p:cNvPr id="4" name="Date Placeholder 3">
            <a:extLst>
              <a:ext uri="{FF2B5EF4-FFF2-40B4-BE49-F238E27FC236}">
                <a16:creationId xmlns:a16="http://schemas.microsoft.com/office/drawing/2014/main" id="{4E348BBB-ACB0-E2F9-2F2C-61FD76153BC4}"/>
              </a:ext>
            </a:extLst>
          </p:cNvPr>
          <p:cNvSpPr>
            <a:spLocks noGrp="1"/>
          </p:cNvSpPr>
          <p:nvPr>
            <p:ph type="dt" sz="half" idx="10"/>
          </p:nvPr>
        </p:nvSpPr>
        <p:spPr/>
        <p:txBody>
          <a:bodyPr/>
          <a:lstStyle/>
          <a:p>
            <a:r>
              <a:rPr lang="en-US"/>
              <a:t>1/23/2025</a:t>
            </a:r>
          </a:p>
        </p:txBody>
      </p:sp>
      <p:sp>
        <p:nvSpPr>
          <p:cNvPr id="5" name="Footer Placeholder 4">
            <a:extLst>
              <a:ext uri="{FF2B5EF4-FFF2-40B4-BE49-F238E27FC236}">
                <a16:creationId xmlns:a16="http://schemas.microsoft.com/office/drawing/2014/main" id="{63575DCA-0B54-1D16-E0D7-CB4D0149896E}"/>
              </a:ext>
            </a:extLst>
          </p:cNvPr>
          <p:cNvSpPr>
            <a:spLocks noGrp="1"/>
          </p:cNvSpPr>
          <p:nvPr>
            <p:ph type="ftr" sz="quarter" idx="11"/>
          </p:nvPr>
        </p:nvSpPr>
        <p:spPr/>
        <p:txBody>
          <a:bodyPr/>
          <a:lstStyle/>
          <a:p>
            <a:r>
              <a:rPr lang="en-US"/>
              <a:t>ePIC Collab. Council Meeting</a:t>
            </a:r>
          </a:p>
        </p:txBody>
      </p:sp>
      <p:sp>
        <p:nvSpPr>
          <p:cNvPr id="6" name="Slide Number Placeholder 5">
            <a:extLst>
              <a:ext uri="{FF2B5EF4-FFF2-40B4-BE49-F238E27FC236}">
                <a16:creationId xmlns:a16="http://schemas.microsoft.com/office/drawing/2014/main" id="{C6E6D617-DD41-13E7-0511-68298D9B1C64}"/>
              </a:ext>
            </a:extLst>
          </p:cNvPr>
          <p:cNvSpPr>
            <a:spLocks noGrp="1"/>
          </p:cNvSpPr>
          <p:nvPr>
            <p:ph type="sldNum" sz="quarter" idx="12"/>
          </p:nvPr>
        </p:nvSpPr>
        <p:spPr/>
        <p:txBody>
          <a:bodyPr/>
          <a:lstStyle/>
          <a:p>
            <a:fld id="{283F8101-B901-4CEF-BE9E-35476C343ECF}" type="slidenum">
              <a:rPr lang="en-US" smtClean="0"/>
              <a:t>16</a:t>
            </a:fld>
            <a:endParaRPr lang="en-US"/>
          </a:p>
        </p:txBody>
      </p:sp>
    </p:spTree>
    <p:extLst>
      <p:ext uri="{BB962C8B-B14F-4D97-AF65-F5344CB8AC3E}">
        <p14:creationId xmlns:p14="http://schemas.microsoft.com/office/powerpoint/2010/main" val="2679373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82F3A-9FCF-D2A7-DBBA-09510DB99EED}"/>
              </a:ext>
            </a:extLst>
          </p:cNvPr>
          <p:cNvSpPr>
            <a:spLocks noGrp="1"/>
          </p:cNvSpPr>
          <p:nvPr>
            <p:ph type="title"/>
          </p:nvPr>
        </p:nvSpPr>
        <p:spPr>
          <a:xfrm>
            <a:off x="838200" y="365125"/>
            <a:ext cx="10515600" cy="935947"/>
          </a:xfrm>
        </p:spPr>
        <p:txBody>
          <a:bodyPr/>
          <a:lstStyle/>
          <a:p>
            <a:r>
              <a:rPr lang="en-US" b="1" dirty="0">
                <a:solidFill>
                  <a:schemeClr val="accent1"/>
                </a:solidFill>
              </a:rPr>
              <a:t>Feedback from RRB Meeting</a:t>
            </a:r>
          </a:p>
        </p:txBody>
      </p:sp>
      <p:sp>
        <p:nvSpPr>
          <p:cNvPr id="3" name="Content Placeholder 2">
            <a:extLst>
              <a:ext uri="{FF2B5EF4-FFF2-40B4-BE49-F238E27FC236}">
                <a16:creationId xmlns:a16="http://schemas.microsoft.com/office/drawing/2014/main" id="{C2CBBE0F-B500-A0B7-3C7C-01DA7CCE09F3}"/>
              </a:ext>
            </a:extLst>
          </p:cNvPr>
          <p:cNvSpPr>
            <a:spLocks noGrp="1"/>
          </p:cNvSpPr>
          <p:nvPr>
            <p:ph idx="1"/>
          </p:nvPr>
        </p:nvSpPr>
        <p:spPr>
          <a:xfrm>
            <a:off x="838200" y="1301072"/>
            <a:ext cx="10515600" cy="4875892"/>
          </a:xfrm>
        </p:spPr>
        <p:txBody>
          <a:bodyPr>
            <a:normAutofit fontScale="85000" lnSpcReduction="20000"/>
          </a:bodyPr>
          <a:lstStyle/>
          <a:p>
            <a:r>
              <a:rPr lang="en-US" dirty="0"/>
              <a:t>Foreign agencies felt overall cost per PhD was in the right ballpark, but computing costs per PhD was felt to be high</a:t>
            </a:r>
          </a:p>
          <a:p>
            <a:pPr lvl="1"/>
            <a:r>
              <a:rPr lang="en-US" dirty="0"/>
              <a:t>Asked Amber </a:t>
            </a:r>
            <a:r>
              <a:rPr lang="en-US" dirty="0" err="1"/>
              <a:t>Boehnlein</a:t>
            </a:r>
            <a:r>
              <a:rPr lang="en-US" dirty="0"/>
              <a:t> and Alexei Klimentov to look at the computing-related entries and make them more conform to the </a:t>
            </a:r>
            <a:r>
              <a:rPr lang="en-US" dirty="0" err="1"/>
              <a:t>ePIC</a:t>
            </a:r>
            <a:r>
              <a:rPr lang="en-US" dirty="0"/>
              <a:t> computing model. </a:t>
            </a:r>
          </a:p>
          <a:p>
            <a:pPr lvl="1"/>
            <a:r>
              <a:rPr lang="en-US" dirty="0"/>
              <a:t>Better separate control room needs from distributed computing and network </a:t>
            </a:r>
          </a:p>
          <a:p>
            <a:pPr lvl="1"/>
            <a:r>
              <a:rPr lang="en-US" dirty="0"/>
              <a:t>Revise/modernize categories</a:t>
            </a:r>
          </a:p>
          <a:p>
            <a:r>
              <a:rPr lang="en-US" dirty="0"/>
              <a:t>Suggestion to get further quantitative information on common funds for US-based experiments (BABAR, DUNE/LBNF)</a:t>
            </a:r>
          </a:p>
          <a:p>
            <a:pPr lvl="1"/>
            <a:r>
              <a:rPr lang="en-US" dirty="0"/>
              <a:t>Rolf and I have met with David </a:t>
            </a:r>
            <a:r>
              <a:rPr lang="en-US" dirty="0" err="1"/>
              <a:t>Hitlin</a:t>
            </a:r>
            <a:r>
              <a:rPr lang="en-US" dirty="0"/>
              <a:t> (Babar) Nov. 22</a:t>
            </a:r>
            <a:r>
              <a:rPr lang="en-US" baseline="30000" dirty="0"/>
              <a:t>nd </a:t>
            </a:r>
            <a:endParaRPr lang="en-US" dirty="0"/>
          </a:p>
          <a:p>
            <a:pPr lvl="1"/>
            <a:r>
              <a:rPr lang="en-US" dirty="0"/>
              <a:t>Reaching out to DUNE as well</a:t>
            </a:r>
          </a:p>
          <a:p>
            <a:r>
              <a:rPr lang="en-US" dirty="0"/>
              <a:t>DOE/NP questioned the common funds need, as “what problem are we solving”.</a:t>
            </a:r>
          </a:p>
          <a:p>
            <a:pPr marL="457200" lvl="1" indent="0">
              <a:buNone/>
            </a:pPr>
            <a:endParaRPr lang="en-US" dirty="0"/>
          </a:p>
          <a:p>
            <a:pPr lvl="1"/>
            <a:endParaRPr lang="en-US" dirty="0"/>
          </a:p>
          <a:p>
            <a:r>
              <a:rPr lang="en-US" dirty="0"/>
              <a:t>Need to socialize the idea of a common fund both within and without the collaboration. </a:t>
            </a:r>
          </a:p>
        </p:txBody>
      </p:sp>
      <p:sp>
        <p:nvSpPr>
          <p:cNvPr id="4" name="Date Placeholder 3">
            <a:extLst>
              <a:ext uri="{FF2B5EF4-FFF2-40B4-BE49-F238E27FC236}">
                <a16:creationId xmlns:a16="http://schemas.microsoft.com/office/drawing/2014/main" id="{6E5899C6-58E1-9A92-E1CA-BB3AAEFDFAEA}"/>
              </a:ext>
            </a:extLst>
          </p:cNvPr>
          <p:cNvSpPr>
            <a:spLocks noGrp="1"/>
          </p:cNvSpPr>
          <p:nvPr>
            <p:ph type="dt" sz="half" idx="10"/>
          </p:nvPr>
        </p:nvSpPr>
        <p:spPr/>
        <p:txBody>
          <a:bodyPr/>
          <a:lstStyle/>
          <a:p>
            <a:r>
              <a:rPr lang="en-US"/>
              <a:t>1/23/2025</a:t>
            </a:r>
          </a:p>
        </p:txBody>
      </p:sp>
      <p:sp>
        <p:nvSpPr>
          <p:cNvPr id="5" name="Footer Placeholder 4">
            <a:extLst>
              <a:ext uri="{FF2B5EF4-FFF2-40B4-BE49-F238E27FC236}">
                <a16:creationId xmlns:a16="http://schemas.microsoft.com/office/drawing/2014/main" id="{223E689D-1B55-85C0-AC76-99834C691DD3}"/>
              </a:ext>
            </a:extLst>
          </p:cNvPr>
          <p:cNvSpPr>
            <a:spLocks noGrp="1"/>
          </p:cNvSpPr>
          <p:nvPr>
            <p:ph type="ftr" sz="quarter" idx="11"/>
          </p:nvPr>
        </p:nvSpPr>
        <p:spPr/>
        <p:txBody>
          <a:bodyPr/>
          <a:lstStyle/>
          <a:p>
            <a:r>
              <a:rPr lang="en-US"/>
              <a:t>ePIC Collab. Council Meeting</a:t>
            </a:r>
          </a:p>
        </p:txBody>
      </p:sp>
      <p:sp>
        <p:nvSpPr>
          <p:cNvPr id="6" name="Slide Number Placeholder 5">
            <a:extLst>
              <a:ext uri="{FF2B5EF4-FFF2-40B4-BE49-F238E27FC236}">
                <a16:creationId xmlns:a16="http://schemas.microsoft.com/office/drawing/2014/main" id="{216AD64C-4B03-9471-6440-810FB0434B85}"/>
              </a:ext>
            </a:extLst>
          </p:cNvPr>
          <p:cNvSpPr>
            <a:spLocks noGrp="1"/>
          </p:cNvSpPr>
          <p:nvPr>
            <p:ph type="sldNum" sz="quarter" idx="12"/>
          </p:nvPr>
        </p:nvSpPr>
        <p:spPr/>
        <p:txBody>
          <a:bodyPr/>
          <a:lstStyle/>
          <a:p>
            <a:fld id="{588949A8-7CCD-4D90-AA9A-1451BFC6FB3A}" type="slidenum">
              <a:rPr lang="en-US" smtClean="0"/>
              <a:t>17</a:t>
            </a:fld>
            <a:endParaRPr lang="en-US"/>
          </a:p>
        </p:txBody>
      </p:sp>
    </p:spTree>
    <p:extLst>
      <p:ext uri="{BB962C8B-B14F-4D97-AF65-F5344CB8AC3E}">
        <p14:creationId xmlns:p14="http://schemas.microsoft.com/office/powerpoint/2010/main" val="24248017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Text&#10;&#10;Description automatically generated with medium confidence">
            <a:extLst>
              <a:ext uri="{FF2B5EF4-FFF2-40B4-BE49-F238E27FC236}">
                <a16:creationId xmlns:a16="http://schemas.microsoft.com/office/drawing/2014/main" id="{435FE5CE-15BE-8B4A-54CC-D52C7DCC0F08}"/>
              </a:ext>
            </a:extLst>
          </p:cNvPr>
          <p:cNvPicPr>
            <a:picLocks noChangeAspect="1"/>
          </p:cNvPicPr>
          <p:nvPr/>
        </p:nvPicPr>
        <p:blipFill>
          <a:blip r:embed="rId2"/>
          <a:stretch>
            <a:fillRect/>
          </a:stretch>
        </p:blipFill>
        <p:spPr>
          <a:xfrm>
            <a:off x="1569327" y="2112150"/>
            <a:ext cx="9053345" cy="2633700"/>
          </a:xfrm>
          <a:prstGeom prst="rect">
            <a:avLst/>
          </a:prstGeom>
        </p:spPr>
      </p:pic>
      <p:sp>
        <p:nvSpPr>
          <p:cNvPr id="2" name="Date Placeholder 1">
            <a:extLst>
              <a:ext uri="{FF2B5EF4-FFF2-40B4-BE49-F238E27FC236}">
                <a16:creationId xmlns:a16="http://schemas.microsoft.com/office/drawing/2014/main" id="{9BC7A3F4-3753-8E74-B80F-E4A0CDA88DCA}"/>
              </a:ext>
            </a:extLst>
          </p:cNvPr>
          <p:cNvSpPr>
            <a:spLocks noGrp="1"/>
          </p:cNvSpPr>
          <p:nvPr>
            <p:ph type="dt" sz="half" idx="10"/>
          </p:nvPr>
        </p:nvSpPr>
        <p:spPr/>
        <p:txBody>
          <a:bodyPr/>
          <a:lstStyle/>
          <a:p>
            <a:r>
              <a:rPr lang="en-US"/>
              <a:t>1/23/2025</a:t>
            </a:r>
          </a:p>
        </p:txBody>
      </p:sp>
      <p:sp>
        <p:nvSpPr>
          <p:cNvPr id="5" name="Footer Placeholder 4">
            <a:extLst>
              <a:ext uri="{FF2B5EF4-FFF2-40B4-BE49-F238E27FC236}">
                <a16:creationId xmlns:a16="http://schemas.microsoft.com/office/drawing/2014/main" id="{B694EB52-3E2F-D919-9945-B83A314B8D83}"/>
              </a:ext>
            </a:extLst>
          </p:cNvPr>
          <p:cNvSpPr>
            <a:spLocks noGrp="1"/>
          </p:cNvSpPr>
          <p:nvPr>
            <p:ph type="ftr" sz="quarter" idx="11"/>
          </p:nvPr>
        </p:nvSpPr>
        <p:spPr/>
        <p:txBody>
          <a:bodyPr/>
          <a:lstStyle/>
          <a:p>
            <a:r>
              <a:rPr lang="en-US"/>
              <a:t>ePIC Collab. Council Meeting</a:t>
            </a:r>
          </a:p>
        </p:txBody>
      </p:sp>
      <p:sp>
        <p:nvSpPr>
          <p:cNvPr id="6" name="Slide Number Placeholder 5">
            <a:extLst>
              <a:ext uri="{FF2B5EF4-FFF2-40B4-BE49-F238E27FC236}">
                <a16:creationId xmlns:a16="http://schemas.microsoft.com/office/drawing/2014/main" id="{ED2B2BA8-B4EE-1D7F-CA31-9C6885451165}"/>
              </a:ext>
            </a:extLst>
          </p:cNvPr>
          <p:cNvSpPr>
            <a:spLocks noGrp="1"/>
          </p:cNvSpPr>
          <p:nvPr>
            <p:ph type="sldNum" sz="quarter" idx="12"/>
          </p:nvPr>
        </p:nvSpPr>
        <p:spPr/>
        <p:txBody>
          <a:bodyPr/>
          <a:lstStyle/>
          <a:p>
            <a:fld id="{588949A8-7CCD-4D90-AA9A-1451BFC6FB3A}" type="slidenum">
              <a:rPr lang="en-US" smtClean="0"/>
              <a:t>18</a:t>
            </a:fld>
            <a:endParaRPr lang="en-US"/>
          </a:p>
        </p:txBody>
      </p:sp>
    </p:spTree>
    <p:extLst>
      <p:ext uri="{BB962C8B-B14F-4D97-AF65-F5344CB8AC3E}">
        <p14:creationId xmlns:p14="http://schemas.microsoft.com/office/powerpoint/2010/main" val="30423066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380FF-8559-07BE-9E4B-F52B57D2E939}"/>
              </a:ext>
            </a:extLst>
          </p:cNvPr>
          <p:cNvSpPr>
            <a:spLocks noGrp="1"/>
          </p:cNvSpPr>
          <p:nvPr>
            <p:ph type="title"/>
          </p:nvPr>
        </p:nvSpPr>
        <p:spPr/>
        <p:txBody>
          <a:bodyPr/>
          <a:lstStyle/>
          <a:p>
            <a:r>
              <a:rPr lang="en-US" b="1" dirty="0" err="1">
                <a:solidFill>
                  <a:schemeClr val="accent1"/>
                </a:solidFill>
              </a:rPr>
              <a:t>ePIC</a:t>
            </a:r>
            <a:r>
              <a:rPr lang="en-US" b="1" dirty="0">
                <a:solidFill>
                  <a:schemeClr val="accent1"/>
                </a:solidFill>
              </a:rPr>
              <a:t> Resources</a:t>
            </a:r>
          </a:p>
        </p:txBody>
      </p:sp>
      <p:sp>
        <p:nvSpPr>
          <p:cNvPr id="4" name="Date Placeholder 3">
            <a:extLst>
              <a:ext uri="{FF2B5EF4-FFF2-40B4-BE49-F238E27FC236}">
                <a16:creationId xmlns:a16="http://schemas.microsoft.com/office/drawing/2014/main" id="{BDC6AA10-4DDA-80D2-7247-44004DAC3D34}"/>
              </a:ext>
            </a:extLst>
          </p:cNvPr>
          <p:cNvSpPr>
            <a:spLocks noGrp="1"/>
          </p:cNvSpPr>
          <p:nvPr>
            <p:ph type="dt" sz="half" idx="10"/>
          </p:nvPr>
        </p:nvSpPr>
        <p:spPr/>
        <p:txBody>
          <a:bodyPr/>
          <a:lstStyle/>
          <a:p>
            <a:r>
              <a:rPr lang="en-US"/>
              <a:t>1/23/2025</a:t>
            </a:r>
          </a:p>
        </p:txBody>
      </p:sp>
      <p:sp>
        <p:nvSpPr>
          <p:cNvPr id="10" name="Content Placeholder 2">
            <a:extLst>
              <a:ext uri="{FF2B5EF4-FFF2-40B4-BE49-F238E27FC236}">
                <a16:creationId xmlns:a16="http://schemas.microsoft.com/office/drawing/2014/main" id="{28EB6EB9-D306-E817-1A32-A2FC3A44F780}"/>
              </a:ext>
            </a:extLst>
          </p:cNvPr>
          <p:cNvSpPr>
            <a:spLocks noGrp="1"/>
          </p:cNvSpPr>
          <p:nvPr>
            <p:ph idx="1"/>
          </p:nvPr>
        </p:nvSpPr>
        <p:spPr>
          <a:xfrm>
            <a:off x="762785" y="1542820"/>
            <a:ext cx="10515600" cy="4736189"/>
          </a:xfrm>
        </p:spPr>
        <p:txBody>
          <a:bodyPr>
            <a:normAutofit lnSpcReduction="10000"/>
          </a:bodyPr>
          <a:lstStyle/>
          <a:p>
            <a:r>
              <a:rPr lang="en-US" dirty="0"/>
              <a:t>Public Website - </a:t>
            </a:r>
            <a:r>
              <a:rPr lang="en-US" dirty="0">
                <a:hlinkClick r:id="rId2"/>
              </a:rPr>
              <a:t>https://www.bnl.gov/eic/epic.php</a:t>
            </a:r>
            <a:endParaRPr lang="en-US" dirty="0"/>
          </a:p>
          <a:p>
            <a:r>
              <a:rPr lang="en-US" dirty="0"/>
              <a:t>Mailing Lists – </a:t>
            </a:r>
            <a:r>
              <a:rPr lang="en-US" dirty="0">
                <a:hlinkClick r:id="rId3"/>
              </a:rPr>
              <a:t>https://lists.bnl.gov/mailman/listinfo</a:t>
            </a:r>
            <a:endParaRPr lang="en-US" dirty="0"/>
          </a:p>
          <a:p>
            <a:r>
              <a:rPr lang="en-US" dirty="0"/>
              <a:t>Indico Agenda - </a:t>
            </a:r>
            <a:r>
              <a:rPr lang="en-US" dirty="0">
                <a:hlinkClick r:id="rId4"/>
              </a:rPr>
              <a:t>https://indico.bnl.gov/category/402/</a:t>
            </a:r>
            <a:endParaRPr lang="en-US" dirty="0"/>
          </a:p>
          <a:p>
            <a:pPr lvl="1"/>
            <a:r>
              <a:rPr lang="en-US" dirty="0" err="1"/>
              <a:t>ePIC</a:t>
            </a:r>
            <a:r>
              <a:rPr lang="en-US" dirty="0"/>
              <a:t> Software and Computing: </a:t>
            </a:r>
            <a:r>
              <a:rPr lang="en-US" dirty="0">
                <a:hlinkClick r:id="rId5"/>
              </a:rPr>
              <a:t>https://indico.bnl.gov/category/435/</a:t>
            </a:r>
            <a:endParaRPr lang="en-US" dirty="0"/>
          </a:p>
          <a:p>
            <a:r>
              <a:rPr lang="en-US" dirty="0"/>
              <a:t>Wiki - </a:t>
            </a:r>
            <a:r>
              <a:rPr lang="en-US" dirty="0">
                <a:hlinkClick r:id="rId6"/>
              </a:rPr>
              <a:t>https://wiki.bnl.gov/EPIC</a:t>
            </a:r>
            <a:endParaRPr lang="en-US" dirty="0"/>
          </a:p>
          <a:p>
            <a:r>
              <a:rPr lang="en-US" dirty="0"/>
              <a:t>ePIC Software Training: </a:t>
            </a:r>
          </a:p>
          <a:p>
            <a:pPr lvl="1"/>
            <a:r>
              <a:rPr lang="en-US" dirty="0"/>
              <a:t>Landing Page: </a:t>
            </a:r>
            <a:r>
              <a:rPr lang="en-US" dirty="0">
                <a:hlinkClick r:id="rId7"/>
              </a:rPr>
              <a:t>https://eic.github.io/documentation/landingpage.html</a:t>
            </a:r>
            <a:endParaRPr lang="en-US" sz="2800" dirty="0"/>
          </a:p>
          <a:p>
            <a:pPr lvl="1"/>
            <a:r>
              <a:rPr lang="en-US" dirty="0">
                <a:latin typeface="Calibri" panose="020F0502020204030204" pitchFamily="34" charset="0"/>
                <a:ea typeface="Calibri" panose="020F0502020204030204" pitchFamily="34" charset="0"/>
              </a:rPr>
              <a:t>Tutorials: </a:t>
            </a:r>
            <a:r>
              <a:rPr lang="en-US" u="sng" dirty="0">
                <a:solidFill>
                  <a:srgbClr val="0000FF"/>
                </a:solidFill>
                <a:effectLst/>
                <a:latin typeface="Calibri" panose="020F0502020204030204" pitchFamily="34" charset="0"/>
                <a:ea typeface="Times New Roman" panose="02020603050405020304" pitchFamily="18" charset="0"/>
                <a:hlinkClick r:id="rId8"/>
              </a:rPr>
              <a:t>https://eic.github.io/documentation/tutorials.html</a:t>
            </a:r>
            <a:r>
              <a:rPr lang="en-US" dirty="0">
                <a:effectLst/>
                <a:latin typeface="Calibri" panose="020F0502020204030204" pitchFamily="34" charset="0"/>
                <a:ea typeface="Times New Roman" panose="02020603050405020304" pitchFamily="18" charset="0"/>
                <a:hlinkClick r:id="rId8"/>
              </a:rPr>
              <a:t> </a:t>
            </a:r>
            <a:endParaRPr lang="en-US" dirty="0">
              <a:effectLst/>
              <a:latin typeface="Calibri" panose="020F0502020204030204" pitchFamily="34" charset="0"/>
              <a:ea typeface="Times New Roman" panose="02020603050405020304" pitchFamily="18" charset="0"/>
            </a:endParaRPr>
          </a:p>
          <a:p>
            <a:pPr marL="457200" lvl="1" indent="0">
              <a:buNone/>
            </a:pPr>
            <a:endParaRPr lang="en-US" dirty="0">
              <a:latin typeface="Calibri" panose="020F0502020204030204" pitchFamily="34" charset="0"/>
              <a:ea typeface="Calibri" panose="020F0502020204030204" pitchFamily="34" charset="0"/>
            </a:endParaRPr>
          </a:p>
          <a:p>
            <a:pPr marL="0">
              <a:spcBef>
                <a:spcPts val="0"/>
              </a:spcBef>
            </a:pPr>
            <a:r>
              <a:rPr lang="en-US" dirty="0" err="1">
                <a:effectLst/>
                <a:latin typeface="Calibri" panose="020F0502020204030204" pitchFamily="34" charset="0"/>
                <a:ea typeface="Calibri" panose="020F0502020204030204" pitchFamily="34" charset="0"/>
              </a:rPr>
              <a:t>Mattermost</a:t>
            </a:r>
            <a:r>
              <a:rPr lang="en-US" dirty="0">
                <a:effectLst/>
                <a:latin typeface="Calibri" panose="020F0502020204030204" pitchFamily="34" charset="0"/>
                <a:ea typeface="Calibri" panose="020F0502020204030204" pitchFamily="34" charset="0"/>
              </a:rPr>
              <a:t>:   </a:t>
            </a:r>
            <a:r>
              <a:rPr lang="en-US" dirty="0">
                <a:effectLst/>
                <a:latin typeface="Calibri" panose="020F0502020204030204" pitchFamily="34" charset="0"/>
                <a:ea typeface="Calibri" panose="020F0502020204030204" pitchFamily="34" charset="0"/>
                <a:hlinkClick r:id="rId9"/>
              </a:rPr>
              <a:t>https://</a:t>
            </a:r>
            <a:r>
              <a:rPr lang="en-US" dirty="0">
                <a:hlinkClick r:id="rId9"/>
              </a:rPr>
              <a:t>chat.epic-eic.org</a:t>
            </a:r>
            <a:endParaRPr lang="en-US" dirty="0"/>
          </a:p>
          <a:p>
            <a:pPr marL="0">
              <a:spcBef>
                <a:spcPts val="0"/>
              </a:spcBef>
            </a:pPr>
            <a:r>
              <a:rPr lang="en-US" dirty="0" err="1">
                <a:effectLst/>
                <a:latin typeface="Calibri" panose="020F0502020204030204" pitchFamily="34" charset="0"/>
                <a:ea typeface="Calibri" panose="020F0502020204030204" pitchFamily="34" charset="0"/>
              </a:rPr>
              <a:t>ePIC</a:t>
            </a:r>
            <a:r>
              <a:rPr lang="en-US" dirty="0">
                <a:effectLst/>
                <a:latin typeface="Calibri" panose="020F0502020204030204" pitchFamily="34" charset="0"/>
                <a:ea typeface="Calibri" panose="020F0502020204030204" pitchFamily="34" charset="0"/>
              </a:rPr>
              <a:t> </a:t>
            </a:r>
            <a:r>
              <a:rPr lang="en-US" dirty="0" err="1">
                <a:effectLst/>
                <a:latin typeface="Calibri" panose="020F0502020204030204" pitchFamily="34" charset="0"/>
                <a:ea typeface="Calibri" panose="020F0502020204030204" pitchFamily="34" charset="0"/>
              </a:rPr>
              <a:t>Zenodo</a:t>
            </a:r>
            <a:r>
              <a:rPr lang="en-US" dirty="0">
                <a:effectLst/>
                <a:latin typeface="Calibri" panose="020F0502020204030204" pitchFamily="34" charset="0"/>
                <a:ea typeface="Calibri" panose="020F0502020204030204" pitchFamily="34" charset="0"/>
              </a:rPr>
              <a:t> Community: </a:t>
            </a:r>
            <a:r>
              <a:rPr lang="en-US" dirty="0">
                <a:effectLst/>
                <a:latin typeface="Calibri" panose="020F0502020204030204" pitchFamily="34" charset="0"/>
                <a:ea typeface="Calibri" panose="020F0502020204030204" pitchFamily="34" charset="0"/>
                <a:hlinkClick r:id="rId10"/>
              </a:rPr>
              <a:t>https://zenodo.org/communities/epic</a:t>
            </a:r>
            <a:endParaRPr lang="en-US" dirty="0"/>
          </a:p>
        </p:txBody>
      </p:sp>
      <p:pic>
        <p:nvPicPr>
          <p:cNvPr id="3" name="Picture 2" descr="Logo&#10;&#10;Description automatically generated">
            <a:extLst>
              <a:ext uri="{FF2B5EF4-FFF2-40B4-BE49-F238E27FC236}">
                <a16:creationId xmlns:a16="http://schemas.microsoft.com/office/drawing/2014/main" id="{877754AE-841A-0ABD-B108-FCBDDA48D894}"/>
              </a:ext>
            </a:extLst>
          </p:cNvPr>
          <p:cNvPicPr>
            <a:picLocks noChangeAspect="1"/>
          </p:cNvPicPr>
          <p:nvPr/>
        </p:nvPicPr>
        <p:blipFill>
          <a:blip r:embed="rId11"/>
          <a:stretch>
            <a:fillRect/>
          </a:stretch>
        </p:blipFill>
        <p:spPr>
          <a:xfrm>
            <a:off x="9370437" y="314334"/>
            <a:ext cx="1804597" cy="1299014"/>
          </a:xfrm>
          <a:prstGeom prst="rect">
            <a:avLst/>
          </a:prstGeom>
        </p:spPr>
      </p:pic>
      <p:sp>
        <p:nvSpPr>
          <p:cNvPr id="5" name="Footer Placeholder 4">
            <a:extLst>
              <a:ext uri="{FF2B5EF4-FFF2-40B4-BE49-F238E27FC236}">
                <a16:creationId xmlns:a16="http://schemas.microsoft.com/office/drawing/2014/main" id="{D4EFE3D9-B3F2-39F4-1B72-AF0B64A5B368}"/>
              </a:ext>
            </a:extLst>
          </p:cNvPr>
          <p:cNvSpPr>
            <a:spLocks noGrp="1"/>
          </p:cNvSpPr>
          <p:nvPr>
            <p:ph type="ftr" sz="quarter" idx="11"/>
          </p:nvPr>
        </p:nvSpPr>
        <p:spPr/>
        <p:txBody>
          <a:bodyPr/>
          <a:lstStyle/>
          <a:p>
            <a:r>
              <a:rPr lang="en-US"/>
              <a:t>ePIC Collab. Council Meeting</a:t>
            </a:r>
          </a:p>
        </p:txBody>
      </p:sp>
      <p:sp>
        <p:nvSpPr>
          <p:cNvPr id="6" name="Slide Number Placeholder 5">
            <a:extLst>
              <a:ext uri="{FF2B5EF4-FFF2-40B4-BE49-F238E27FC236}">
                <a16:creationId xmlns:a16="http://schemas.microsoft.com/office/drawing/2014/main" id="{D91E84BD-BD1C-C201-3156-A3A8761462D8}"/>
              </a:ext>
            </a:extLst>
          </p:cNvPr>
          <p:cNvSpPr>
            <a:spLocks noGrp="1"/>
          </p:cNvSpPr>
          <p:nvPr>
            <p:ph type="sldNum" sz="quarter" idx="12"/>
          </p:nvPr>
        </p:nvSpPr>
        <p:spPr/>
        <p:txBody>
          <a:bodyPr/>
          <a:lstStyle/>
          <a:p>
            <a:fld id="{588949A8-7CCD-4D90-AA9A-1451BFC6FB3A}" type="slidenum">
              <a:rPr lang="en-US" smtClean="0"/>
              <a:t>19</a:t>
            </a:fld>
            <a:endParaRPr lang="en-US"/>
          </a:p>
        </p:txBody>
      </p:sp>
    </p:spTree>
    <p:extLst>
      <p:ext uri="{BB962C8B-B14F-4D97-AF65-F5344CB8AC3E}">
        <p14:creationId xmlns:p14="http://schemas.microsoft.com/office/powerpoint/2010/main" val="27784740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8E071-ED97-C6D9-1103-F9F9E605877C}"/>
              </a:ext>
            </a:extLst>
          </p:cNvPr>
          <p:cNvSpPr>
            <a:spLocks noGrp="1"/>
          </p:cNvSpPr>
          <p:nvPr>
            <p:ph type="title"/>
          </p:nvPr>
        </p:nvSpPr>
        <p:spPr/>
        <p:txBody>
          <a:bodyPr/>
          <a:lstStyle/>
          <a:p>
            <a:r>
              <a:rPr lang="en-US" b="1" dirty="0">
                <a:solidFill>
                  <a:schemeClr val="accent1"/>
                </a:solidFill>
              </a:rPr>
              <a:t>What are “Common Funds”</a:t>
            </a:r>
          </a:p>
        </p:txBody>
      </p:sp>
      <p:sp>
        <p:nvSpPr>
          <p:cNvPr id="3" name="Content Placeholder 2">
            <a:extLst>
              <a:ext uri="{FF2B5EF4-FFF2-40B4-BE49-F238E27FC236}">
                <a16:creationId xmlns:a16="http://schemas.microsoft.com/office/drawing/2014/main" id="{30C44349-D1A4-D956-D2CE-C7B96BA9E4D4}"/>
              </a:ext>
            </a:extLst>
          </p:cNvPr>
          <p:cNvSpPr>
            <a:spLocks noGrp="1"/>
          </p:cNvSpPr>
          <p:nvPr>
            <p:ph idx="1"/>
          </p:nvPr>
        </p:nvSpPr>
        <p:spPr>
          <a:xfrm>
            <a:off x="838200" y="1690688"/>
            <a:ext cx="10515600" cy="4486275"/>
          </a:xfrm>
        </p:spPr>
        <p:txBody>
          <a:bodyPr/>
          <a:lstStyle/>
          <a:p>
            <a:r>
              <a:rPr lang="en-US" dirty="0"/>
              <a:t>The purpose of common funds is to create a mechanism to allow international agencies to share the costs associated with operating the </a:t>
            </a:r>
            <a:r>
              <a:rPr lang="en-US" dirty="0" err="1"/>
              <a:t>ePIC</a:t>
            </a:r>
            <a:r>
              <a:rPr lang="en-US" dirty="0"/>
              <a:t> detector. </a:t>
            </a:r>
          </a:p>
          <a:p>
            <a:r>
              <a:rPr lang="en-US" dirty="0"/>
              <a:t>The following slides summarize the discussions with the Resource Review Board (RRB).  </a:t>
            </a:r>
          </a:p>
          <a:p>
            <a:pPr lvl="1"/>
            <a:r>
              <a:rPr lang="en-US" dirty="0"/>
              <a:t>Several exercises were requested by the RRB to envision what common funds might look like for </a:t>
            </a:r>
            <a:r>
              <a:rPr lang="en-US" dirty="0" err="1"/>
              <a:t>ePIC</a:t>
            </a:r>
            <a:r>
              <a:rPr lang="en-US" dirty="0"/>
              <a:t>, informed by experience at the LHC </a:t>
            </a:r>
          </a:p>
          <a:p>
            <a:endParaRPr lang="en-US" dirty="0"/>
          </a:p>
          <a:p>
            <a:r>
              <a:rPr lang="en-US" dirty="0"/>
              <a:t>I would like to emphasize these are just discussions at this point, </a:t>
            </a:r>
            <a:r>
              <a:rPr lang="en-US" u="sng" dirty="0"/>
              <a:t>nothing</a:t>
            </a:r>
            <a:r>
              <a:rPr lang="en-US" dirty="0"/>
              <a:t> is set in stone. </a:t>
            </a:r>
          </a:p>
          <a:p>
            <a:pPr marL="0" indent="0">
              <a:buNone/>
            </a:pPr>
            <a:endParaRPr lang="en-US" dirty="0"/>
          </a:p>
        </p:txBody>
      </p:sp>
      <p:sp>
        <p:nvSpPr>
          <p:cNvPr id="4" name="Date Placeholder 3">
            <a:extLst>
              <a:ext uri="{FF2B5EF4-FFF2-40B4-BE49-F238E27FC236}">
                <a16:creationId xmlns:a16="http://schemas.microsoft.com/office/drawing/2014/main" id="{03205F2F-832C-6126-9413-6AEC04D51B3B}"/>
              </a:ext>
            </a:extLst>
          </p:cNvPr>
          <p:cNvSpPr>
            <a:spLocks noGrp="1"/>
          </p:cNvSpPr>
          <p:nvPr>
            <p:ph type="dt" sz="half" idx="10"/>
          </p:nvPr>
        </p:nvSpPr>
        <p:spPr/>
        <p:txBody>
          <a:bodyPr/>
          <a:lstStyle/>
          <a:p>
            <a:r>
              <a:rPr lang="en-US"/>
              <a:t>1/23/2025</a:t>
            </a:r>
          </a:p>
        </p:txBody>
      </p:sp>
      <p:sp>
        <p:nvSpPr>
          <p:cNvPr id="5" name="Footer Placeholder 4">
            <a:extLst>
              <a:ext uri="{FF2B5EF4-FFF2-40B4-BE49-F238E27FC236}">
                <a16:creationId xmlns:a16="http://schemas.microsoft.com/office/drawing/2014/main" id="{788DC55D-37C8-C842-279C-21E21158D52A}"/>
              </a:ext>
            </a:extLst>
          </p:cNvPr>
          <p:cNvSpPr>
            <a:spLocks noGrp="1"/>
          </p:cNvSpPr>
          <p:nvPr>
            <p:ph type="ftr" sz="quarter" idx="11"/>
          </p:nvPr>
        </p:nvSpPr>
        <p:spPr/>
        <p:txBody>
          <a:bodyPr/>
          <a:lstStyle/>
          <a:p>
            <a:r>
              <a:rPr lang="en-US"/>
              <a:t>ePIC Collab. Council Meeting</a:t>
            </a:r>
          </a:p>
        </p:txBody>
      </p:sp>
      <p:sp>
        <p:nvSpPr>
          <p:cNvPr id="6" name="Slide Number Placeholder 5">
            <a:extLst>
              <a:ext uri="{FF2B5EF4-FFF2-40B4-BE49-F238E27FC236}">
                <a16:creationId xmlns:a16="http://schemas.microsoft.com/office/drawing/2014/main" id="{43DF75DB-14CE-EA11-BB54-D0F94E169A13}"/>
              </a:ext>
            </a:extLst>
          </p:cNvPr>
          <p:cNvSpPr>
            <a:spLocks noGrp="1"/>
          </p:cNvSpPr>
          <p:nvPr>
            <p:ph type="sldNum" sz="quarter" idx="12"/>
          </p:nvPr>
        </p:nvSpPr>
        <p:spPr/>
        <p:txBody>
          <a:bodyPr/>
          <a:lstStyle/>
          <a:p>
            <a:fld id="{588949A8-7CCD-4D90-AA9A-1451BFC6FB3A}" type="slidenum">
              <a:rPr lang="en-US" smtClean="0"/>
              <a:t>2</a:t>
            </a:fld>
            <a:endParaRPr lang="en-US"/>
          </a:p>
        </p:txBody>
      </p:sp>
    </p:spTree>
    <p:extLst>
      <p:ext uri="{BB962C8B-B14F-4D97-AF65-F5344CB8AC3E}">
        <p14:creationId xmlns:p14="http://schemas.microsoft.com/office/powerpoint/2010/main" val="8698457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black circle with an arrow and waves&#10;&#10;Description automatically generated">
            <a:extLst>
              <a:ext uri="{FF2B5EF4-FFF2-40B4-BE49-F238E27FC236}">
                <a16:creationId xmlns:a16="http://schemas.microsoft.com/office/drawing/2014/main" id="{45E19F64-D7CC-3A46-AE5A-90461E1CC6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34495" y="2707363"/>
            <a:ext cx="3480044" cy="3042663"/>
          </a:xfrm>
          <a:prstGeom prst="rect">
            <a:avLst/>
          </a:prstGeom>
        </p:spPr>
      </p:pic>
      <p:sp>
        <p:nvSpPr>
          <p:cNvPr id="2" name="Title 1">
            <a:extLst>
              <a:ext uri="{FF2B5EF4-FFF2-40B4-BE49-F238E27FC236}">
                <a16:creationId xmlns:a16="http://schemas.microsoft.com/office/drawing/2014/main" id="{5BBFA4F9-5649-0168-6C84-176E3B20FFFD}"/>
              </a:ext>
            </a:extLst>
          </p:cNvPr>
          <p:cNvSpPr>
            <a:spLocks noGrp="1"/>
          </p:cNvSpPr>
          <p:nvPr>
            <p:ph type="title"/>
          </p:nvPr>
        </p:nvSpPr>
        <p:spPr>
          <a:xfrm>
            <a:off x="838200" y="365125"/>
            <a:ext cx="10515600" cy="997331"/>
          </a:xfrm>
        </p:spPr>
        <p:txBody>
          <a:bodyPr/>
          <a:lstStyle/>
          <a:p>
            <a:r>
              <a:rPr lang="en-US" b="1" dirty="0">
                <a:solidFill>
                  <a:schemeClr val="accent1"/>
                </a:solidFill>
              </a:rPr>
              <a:t>EICUG Membership</a:t>
            </a:r>
          </a:p>
        </p:txBody>
      </p:sp>
      <p:sp>
        <p:nvSpPr>
          <p:cNvPr id="3" name="Content Placeholder 2">
            <a:extLst>
              <a:ext uri="{FF2B5EF4-FFF2-40B4-BE49-F238E27FC236}">
                <a16:creationId xmlns:a16="http://schemas.microsoft.com/office/drawing/2014/main" id="{075F0A71-F146-499F-F3E2-55D9C6D02AEC}"/>
              </a:ext>
            </a:extLst>
          </p:cNvPr>
          <p:cNvSpPr>
            <a:spLocks noGrp="1"/>
          </p:cNvSpPr>
          <p:nvPr>
            <p:ph idx="1"/>
          </p:nvPr>
        </p:nvSpPr>
        <p:spPr>
          <a:xfrm>
            <a:off x="838200" y="1444752"/>
            <a:ext cx="5080462" cy="4732211"/>
          </a:xfrm>
        </p:spPr>
        <p:txBody>
          <a:bodyPr>
            <a:normAutofit fontScale="92500" lnSpcReduction="10000"/>
          </a:bodyPr>
          <a:lstStyle/>
          <a:p>
            <a:r>
              <a:rPr lang="en-US" dirty="0"/>
              <a:t>The EICUG is a vital organization to promote the interests of the EIC community! </a:t>
            </a:r>
          </a:p>
          <a:p>
            <a:pPr lvl="1"/>
            <a:r>
              <a:rPr lang="en-US" dirty="0"/>
              <a:t>Without the EICUG we would never have gotten far enough to form ePIC!</a:t>
            </a:r>
          </a:p>
          <a:p>
            <a:endParaRPr lang="en-US" dirty="0"/>
          </a:p>
          <a:p>
            <a:r>
              <a:rPr lang="en-US" dirty="0"/>
              <a:t>Please register your institution!</a:t>
            </a:r>
          </a:p>
          <a:p>
            <a:r>
              <a:rPr lang="en-US" dirty="0"/>
              <a:t>Check with your EICUG IB representative to get registered as a member</a:t>
            </a:r>
          </a:p>
          <a:p>
            <a:pPr marL="0" indent="0">
              <a:buNone/>
            </a:pPr>
            <a:endParaRPr lang="en-US" dirty="0"/>
          </a:p>
          <a:p>
            <a:r>
              <a:rPr lang="en-US" sz="2000" dirty="0">
                <a:hlinkClick r:id="rId3"/>
              </a:rPr>
              <a:t>https://www.eicug.org/content/join.html</a:t>
            </a:r>
            <a:endParaRPr lang="en-US" sz="2000" dirty="0"/>
          </a:p>
        </p:txBody>
      </p:sp>
      <p:sp>
        <p:nvSpPr>
          <p:cNvPr id="4" name="Date Placeholder 3">
            <a:extLst>
              <a:ext uri="{FF2B5EF4-FFF2-40B4-BE49-F238E27FC236}">
                <a16:creationId xmlns:a16="http://schemas.microsoft.com/office/drawing/2014/main" id="{3DFBAFB3-EA53-8EC0-5C8F-7BE1EEA28B5D}"/>
              </a:ext>
            </a:extLst>
          </p:cNvPr>
          <p:cNvSpPr>
            <a:spLocks noGrp="1"/>
          </p:cNvSpPr>
          <p:nvPr>
            <p:ph type="dt" sz="half" idx="10"/>
          </p:nvPr>
        </p:nvSpPr>
        <p:spPr/>
        <p:txBody>
          <a:bodyPr/>
          <a:lstStyle/>
          <a:p>
            <a:r>
              <a:rPr lang="en-US"/>
              <a:t>1/23/2025</a:t>
            </a:r>
          </a:p>
        </p:txBody>
      </p:sp>
      <p:pic>
        <p:nvPicPr>
          <p:cNvPr id="2050" name="Picture 2">
            <a:extLst>
              <a:ext uri="{FF2B5EF4-FFF2-40B4-BE49-F238E27FC236}">
                <a16:creationId xmlns:a16="http://schemas.microsoft.com/office/drawing/2014/main" id="{B566A896-3E41-F7FC-CBB1-3F0CDF77CD3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23918" y="1807178"/>
            <a:ext cx="4899513" cy="900185"/>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4">
            <a:extLst>
              <a:ext uri="{FF2B5EF4-FFF2-40B4-BE49-F238E27FC236}">
                <a16:creationId xmlns:a16="http://schemas.microsoft.com/office/drawing/2014/main" id="{3978FDB4-5DAA-99C8-8AF5-3846F87272D6}"/>
              </a:ext>
            </a:extLst>
          </p:cNvPr>
          <p:cNvSpPr>
            <a:spLocks noGrp="1"/>
          </p:cNvSpPr>
          <p:nvPr>
            <p:ph type="ftr" sz="quarter" idx="11"/>
          </p:nvPr>
        </p:nvSpPr>
        <p:spPr/>
        <p:txBody>
          <a:bodyPr/>
          <a:lstStyle/>
          <a:p>
            <a:r>
              <a:rPr lang="en-US"/>
              <a:t>ePIC Collab. Council Meeting</a:t>
            </a:r>
          </a:p>
        </p:txBody>
      </p:sp>
      <p:sp>
        <p:nvSpPr>
          <p:cNvPr id="6" name="Slide Number Placeholder 5">
            <a:extLst>
              <a:ext uri="{FF2B5EF4-FFF2-40B4-BE49-F238E27FC236}">
                <a16:creationId xmlns:a16="http://schemas.microsoft.com/office/drawing/2014/main" id="{8E534B80-BB04-3CBD-93A7-992D65281F97}"/>
              </a:ext>
            </a:extLst>
          </p:cNvPr>
          <p:cNvSpPr>
            <a:spLocks noGrp="1"/>
          </p:cNvSpPr>
          <p:nvPr>
            <p:ph type="sldNum" sz="quarter" idx="12"/>
          </p:nvPr>
        </p:nvSpPr>
        <p:spPr/>
        <p:txBody>
          <a:bodyPr/>
          <a:lstStyle/>
          <a:p>
            <a:fld id="{588949A8-7CCD-4D90-AA9A-1451BFC6FB3A}" type="slidenum">
              <a:rPr lang="en-US" smtClean="0"/>
              <a:t>20</a:t>
            </a:fld>
            <a:endParaRPr lang="en-US"/>
          </a:p>
        </p:txBody>
      </p:sp>
    </p:spTree>
    <p:extLst>
      <p:ext uri="{BB962C8B-B14F-4D97-AF65-F5344CB8AC3E}">
        <p14:creationId xmlns:p14="http://schemas.microsoft.com/office/powerpoint/2010/main" val="30282414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270330-10A0-E02F-009F-07D6058AD577}"/>
              </a:ext>
            </a:extLst>
          </p:cNvPr>
          <p:cNvSpPr>
            <a:spLocks noGrp="1"/>
          </p:cNvSpPr>
          <p:nvPr>
            <p:ph type="title"/>
          </p:nvPr>
        </p:nvSpPr>
        <p:spPr>
          <a:xfrm>
            <a:off x="838200" y="365126"/>
            <a:ext cx="10515600" cy="829932"/>
          </a:xfrm>
        </p:spPr>
        <p:txBody>
          <a:bodyPr/>
          <a:lstStyle/>
          <a:p>
            <a:r>
              <a:rPr lang="en-US" b="1" dirty="0">
                <a:solidFill>
                  <a:schemeClr val="accent1"/>
                </a:solidFill>
              </a:rPr>
              <a:t>EIC RRB Common Fund Working Group</a:t>
            </a:r>
          </a:p>
        </p:txBody>
      </p:sp>
      <p:sp>
        <p:nvSpPr>
          <p:cNvPr id="3" name="Content Placeholder 2">
            <a:extLst>
              <a:ext uri="{FF2B5EF4-FFF2-40B4-BE49-F238E27FC236}">
                <a16:creationId xmlns:a16="http://schemas.microsoft.com/office/drawing/2014/main" id="{38AD5A71-86B5-BF09-5C2B-89FA5AAF39B8}"/>
              </a:ext>
            </a:extLst>
          </p:cNvPr>
          <p:cNvSpPr>
            <a:spLocks noGrp="1"/>
          </p:cNvSpPr>
          <p:nvPr>
            <p:ph idx="1"/>
          </p:nvPr>
        </p:nvSpPr>
        <p:spPr>
          <a:xfrm>
            <a:off x="838199" y="1195058"/>
            <a:ext cx="10862569" cy="4981905"/>
          </a:xfrm>
        </p:spPr>
        <p:txBody>
          <a:bodyPr>
            <a:normAutofit/>
          </a:bodyPr>
          <a:lstStyle/>
          <a:p>
            <a:r>
              <a:rPr lang="en-US" dirty="0"/>
              <a:t>Original Common Fund Working Group</a:t>
            </a:r>
          </a:p>
          <a:p>
            <a:pPr lvl="1"/>
            <a:r>
              <a:rPr lang="en-US" dirty="0"/>
              <a:t>Abhay Deshpande, Rolf Ent, John Lajoie, Rosario Nania</a:t>
            </a:r>
          </a:p>
          <a:p>
            <a:endParaRPr lang="en-US" dirty="0"/>
          </a:p>
          <a:p>
            <a:r>
              <a:rPr lang="en-US" dirty="0"/>
              <a:t>After 3</a:t>
            </a:r>
            <a:r>
              <a:rPr lang="en-US" baseline="30000" dirty="0"/>
              <a:t>rd</a:t>
            </a:r>
            <a:r>
              <a:rPr lang="en-US" dirty="0"/>
              <a:t> RRB meeting Paolo </a:t>
            </a:r>
            <a:r>
              <a:rPr lang="en-US" dirty="0" err="1"/>
              <a:t>Giubellino</a:t>
            </a:r>
            <a:r>
              <a:rPr lang="en-US" dirty="0"/>
              <a:t> replaced Rosario Nania</a:t>
            </a:r>
          </a:p>
          <a:p>
            <a:pPr marL="0" indent="0">
              <a:buNone/>
            </a:pPr>
            <a:endParaRPr lang="en-US" dirty="0"/>
          </a:p>
          <a:p>
            <a:r>
              <a:rPr lang="en-US" dirty="0"/>
              <a:t>To add more non-US perspective the WG added Peter Jones</a:t>
            </a:r>
          </a:p>
          <a:p>
            <a:pPr lvl="1"/>
            <a:r>
              <a:rPr lang="en-US" dirty="0"/>
              <a:t>Crucial to have some people that are familiar with the CERN processes</a:t>
            </a:r>
          </a:p>
          <a:p>
            <a:pPr marL="457200" lvl="1" indent="0">
              <a:buNone/>
            </a:pPr>
            <a:endParaRPr lang="en-US" dirty="0"/>
          </a:p>
        </p:txBody>
      </p:sp>
      <p:sp>
        <p:nvSpPr>
          <p:cNvPr id="4" name="Date Placeholder 3">
            <a:extLst>
              <a:ext uri="{FF2B5EF4-FFF2-40B4-BE49-F238E27FC236}">
                <a16:creationId xmlns:a16="http://schemas.microsoft.com/office/drawing/2014/main" id="{05EBC868-1E04-8C48-8578-C260A48C4DD1}"/>
              </a:ext>
            </a:extLst>
          </p:cNvPr>
          <p:cNvSpPr>
            <a:spLocks noGrp="1"/>
          </p:cNvSpPr>
          <p:nvPr>
            <p:ph type="dt" sz="half" idx="10"/>
          </p:nvPr>
        </p:nvSpPr>
        <p:spPr/>
        <p:txBody>
          <a:bodyPr/>
          <a:lstStyle/>
          <a:p>
            <a:r>
              <a:rPr lang="en-US"/>
              <a:t>1/23/2025</a:t>
            </a:r>
          </a:p>
        </p:txBody>
      </p:sp>
      <p:sp>
        <p:nvSpPr>
          <p:cNvPr id="5" name="Footer Placeholder 4">
            <a:extLst>
              <a:ext uri="{FF2B5EF4-FFF2-40B4-BE49-F238E27FC236}">
                <a16:creationId xmlns:a16="http://schemas.microsoft.com/office/drawing/2014/main" id="{0E2CD4A9-055B-3515-5748-ADD8D8CF498E}"/>
              </a:ext>
            </a:extLst>
          </p:cNvPr>
          <p:cNvSpPr>
            <a:spLocks noGrp="1"/>
          </p:cNvSpPr>
          <p:nvPr>
            <p:ph type="ftr" sz="quarter" idx="11"/>
          </p:nvPr>
        </p:nvSpPr>
        <p:spPr/>
        <p:txBody>
          <a:bodyPr/>
          <a:lstStyle/>
          <a:p>
            <a:r>
              <a:rPr lang="en-US"/>
              <a:t>ePIC Collab. Council Meeting</a:t>
            </a:r>
          </a:p>
        </p:txBody>
      </p:sp>
      <p:sp>
        <p:nvSpPr>
          <p:cNvPr id="6" name="Slide Number Placeholder 5">
            <a:extLst>
              <a:ext uri="{FF2B5EF4-FFF2-40B4-BE49-F238E27FC236}">
                <a16:creationId xmlns:a16="http://schemas.microsoft.com/office/drawing/2014/main" id="{A3AE07B7-0138-82DD-47BE-C35F2D2BD654}"/>
              </a:ext>
            </a:extLst>
          </p:cNvPr>
          <p:cNvSpPr>
            <a:spLocks noGrp="1"/>
          </p:cNvSpPr>
          <p:nvPr>
            <p:ph type="sldNum" sz="quarter" idx="12"/>
          </p:nvPr>
        </p:nvSpPr>
        <p:spPr/>
        <p:txBody>
          <a:bodyPr/>
          <a:lstStyle/>
          <a:p>
            <a:fld id="{283F8101-B901-4CEF-BE9E-35476C343ECF}" type="slidenum">
              <a:rPr lang="en-US" smtClean="0"/>
              <a:t>3</a:t>
            </a:fld>
            <a:endParaRPr lang="en-US"/>
          </a:p>
        </p:txBody>
      </p:sp>
    </p:spTree>
    <p:extLst>
      <p:ext uri="{BB962C8B-B14F-4D97-AF65-F5344CB8AC3E}">
        <p14:creationId xmlns:p14="http://schemas.microsoft.com/office/powerpoint/2010/main" val="18078728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FE8CAA3-0F11-8F81-7A10-6404DEE7DF7D}"/>
              </a:ext>
            </a:extLst>
          </p:cNvPr>
          <p:cNvSpPr>
            <a:spLocks noGrp="1"/>
          </p:cNvSpPr>
          <p:nvPr>
            <p:ph type="title"/>
          </p:nvPr>
        </p:nvSpPr>
        <p:spPr>
          <a:xfrm>
            <a:off x="838200" y="365125"/>
            <a:ext cx="10515600" cy="884253"/>
          </a:xfrm>
        </p:spPr>
        <p:txBody>
          <a:bodyPr/>
          <a:lstStyle/>
          <a:p>
            <a:r>
              <a:rPr lang="en-US" b="1" dirty="0">
                <a:solidFill>
                  <a:schemeClr val="accent1"/>
                </a:solidFill>
              </a:rPr>
              <a:t>Governance Model</a:t>
            </a:r>
          </a:p>
        </p:txBody>
      </p:sp>
      <p:sp>
        <p:nvSpPr>
          <p:cNvPr id="8" name="Content Placeholder 7">
            <a:extLst>
              <a:ext uri="{FF2B5EF4-FFF2-40B4-BE49-F238E27FC236}">
                <a16:creationId xmlns:a16="http://schemas.microsoft.com/office/drawing/2014/main" id="{788710B2-8E22-6357-0D46-8B416B819525}"/>
              </a:ext>
            </a:extLst>
          </p:cNvPr>
          <p:cNvSpPr>
            <a:spLocks noGrp="1"/>
          </p:cNvSpPr>
          <p:nvPr>
            <p:ph idx="1"/>
          </p:nvPr>
        </p:nvSpPr>
        <p:spPr>
          <a:xfrm>
            <a:off x="838200" y="1167897"/>
            <a:ext cx="10515600" cy="5009066"/>
          </a:xfrm>
        </p:spPr>
        <p:txBody>
          <a:bodyPr>
            <a:normAutofit fontScale="92500" lnSpcReduction="10000"/>
          </a:bodyPr>
          <a:lstStyle/>
          <a:p>
            <a:pPr marL="0" indent="0">
              <a:spcAft>
                <a:spcPts val="600"/>
              </a:spcAft>
              <a:buNone/>
            </a:pPr>
            <a:r>
              <a:rPr lang="en-US" dirty="0"/>
              <a:t>The EIC is a US-based collider. DOE and the host labs promote the EIC as a facility that is fully international in character with the EIC-RRB to provide oversight of resources utilized for detector construction, operations, and planning. To set the stage towards costs, we give here </a:t>
            </a:r>
            <a:r>
              <a:rPr lang="en-US" dirty="0">
                <a:solidFill>
                  <a:srgbClr val="FF0000"/>
                </a:solidFill>
              </a:rPr>
              <a:t>a short description of the key governance principles</a:t>
            </a:r>
            <a:r>
              <a:rPr lang="en-US" dirty="0"/>
              <a:t>:</a:t>
            </a:r>
          </a:p>
          <a:p>
            <a:pPr lvl="1">
              <a:spcAft>
                <a:spcPts val="600"/>
              </a:spcAft>
            </a:pPr>
            <a:r>
              <a:rPr lang="en-US" dirty="0"/>
              <a:t>US DOE finances EIC accelerator operations, determines number of operations weeks and schedule.</a:t>
            </a:r>
          </a:p>
          <a:p>
            <a:pPr lvl="1">
              <a:spcAft>
                <a:spcPts val="600"/>
              </a:spcAft>
            </a:pPr>
            <a:r>
              <a:rPr lang="en-US" dirty="0"/>
              <a:t>US DOE supports the host labs’ administrative and technical staff and the infrastructure costs for the experiments.</a:t>
            </a:r>
          </a:p>
          <a:p>
            <a:pPr lvl="1">
              <a:spcAft>
                <a:spcPts val="600"/>
              </a:spcAft>
            </a:pPr>
            <a:r>
              <a:rPr lang="en-US" dirty="0"/>
              <a:t>DOE and non-DOE participate in and finance the governance of the experimental program including construction and upgrades, maintenance and operations (M&amp;O), and distributed software and computing.</a:t>
            </a:r>
          </a:p>
          <a:p>
            <a:pPr lvl="1">
              <a:spcAft>
                <a:spcPts val="600"/>
              </a:spcAft>
            </a:pPr>
            <a:r>
              <a:rPr lang="en-US" dirty="0"/>
              <a:t>BNL and TJNAF (co-hosts for the EIC Experimental Program</a:t>
            </a:r>
            <a:r>
              <a:rPr lang="en-US"/>
              <a:t>) convenes </a:t>
            </a:r>
            <a:r>
              <a:rPr lang="en-US" dirty="0"/>
              <a:t>the EIC-RRB nominally twice year as international oversight body. The RRB has two co-chairpersons (Abhay Deshpande and Diego </a:t>
            </a:r>
            <a:r>
              <a:rPr lang="en-US" dirty="0" err="1"/>
              <a:t>Bettoni</a:t>
            </a:r>
            <a:r>
              <a:rPr lang="en-US" dirty="0"/>
              <a:t>). </a:t>
            </a:r>
          </a:p>
        </p:txBody>
      </p:sp>
      <p:sp>
        <p:nvSpPr>
          <p:cNvPr id="4" name="Date Placeholder 3">
            <a:extLst>
              <a:ext uri="{FF2B5EF4-FFF2-40B4-BE49-F238E27FC236}">
                <a16:creationId xmlns:a16="http://schemas.microsoft.com/office/drawing/2014/main" id="{0BFB66BD-7553-C8D8-3432-9B4B4F53CD62}"/>
              </a:ext>
            </a:extLst>
          </p:cNvPr>
          <p:cNvSpPr>
            <a:spLocks noGrp="1"/>
          </p:cNvSpPr>
          <p:nvPr>
            <p:ph type="dt" sz="half" idx="10"/>
          </p:nvPr>
        </p:nvSpPr>
        <p:spPr/>
        <p:txBody>
          <a:bodyPr/>
          <a:lstStyle/>
          <a:p>
            <a:r>
              <a:rPr lang="en-US"/>
              <a:t>1/23/2025</a:t>
            </a:r>
          </a:p>
        </p:txBody>
      </p:sp>
      <p:sp>
        <p:nvSpPr>
          <p:cNvPr id="5" name="Footer Placeholder 4">
            <a:extLst>
              <a:ext uri="{FF2B5EF4-FFF2-40B4-BE49-F238E27FC236}">
                <a16:creationId xmlns:a16="http://schemas.microsoft.com/office/drawing/2014/main" id="{8ABD0DA9-D678-A1E6-CBB2-1E8FC0393723}"/>
              </a:ext>
            </a:extLst>
          </p:cNvPr>
          <p:cNvSpPr>
            <a:spLocks noGrp="1"/>
          </p:cNvSpPr>
          <p:nvPr>
            <p:ph type="ftr" sz="quarter" idx="11"/>
          </p:nvPr>
        </p:nvSpPr>
        <p:spPr/>
        <p:txBody>
          <a:bodyPr/>
          <a:lstStyle/>
          <a:p>
            <a:r>
              <a:rPr lang="en-US"/>
              <a:t>ePIC Collab. Council Meeting</a:t>
            </a:r>
          </a:p>
        </p:txBody>
      </p:sp>
      <p:sp>
        <p:nvSpPr>
          <p:cNvPr id="6" name="Slide Number Placeholder 5">
            <a:extLst>
              <a:ext uri="{FF2B5EF4-FFF2-40B4-BE49-F238E27FC236}">
                <a16:creationId xmlns:a16="http://schemas.microsoft.com/office/drawing/2014/main" id="{B4277D18-CF4F-6C75-D152-CCA6ED21C476}"/>
              </a:ext>
            </a:extLst>
          </p:cNvPr>
          <p:cNvSpPr>
            <a:spLocks noGrp="1"/>
          </p:cNvSpPr>
          <p:nvPr>
            <p:ph type="sldNum" sz="quarter" idx="12"/>
          </p:nvPr>
        </p:nvSpPr>
        <p:spPr/>
        <p:txBody>
          <a:bodyPr/>
          <a:lstStyle/>
          <a:p>
            <a:fld id="{283F8101-B901-4CEF-BE9E-35476C343ECF}" type="slidenum">
              <a:rPr lang="en-US" smtClean="0"/>
              <a:t>4</a:t>
            </a:fld>
            <a:endParaRPr lang="en-US"/>
          </a:p>
        </p:txBody>
      </p:sp>
    </p:spTree>
    <p:extLst>
      <p:ext uri="{BB962C8B-B14F-4D97-AF65-F5344CB8AC3E}">
        <p14:creationId xmlns:p14="http://schemas.microsoft.com/office/powerpoint/2010/main" val="12462207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054B0D-A28D-E0D7-C3A8-4C45F72D3B8C}"/>
              </a:ext>
            </a:extLst>
          </p:cNvPr>
          <p:cNvSpPr>
            <a:spLocks noGrp="1"/>
          </p:cNvSpPr>
          <p:nvPr>
            <p:ph type="title"/>
          </p:nvPr>
        </p:nvSpPr>
        <p:spPr>
          <a:xfrm>
            <a:off x="838200" y="365125"/>
            <a:ext cx="10515600" cy="857093"/>
          </a:xfrm>
        </p:spPr>
        <p:txBody>
          <a:bodyPr/>
          <a:lstStyle/>
          <a:p>
            <a:r>
              <a:rPr lang="en-US" b="1" dirty="0">
                <a:solidFill>
                  <a:schemeClr val="accent1"/>
                </a:solidFill>
              </a:rPr>
              <a:t>M&amp;O Categories</a:t>
            </a:r>
          </a:p>
        </p:txBody>
      </p:sp>
      <p:sp>
        <p:nvSpPr>
          <p:cNvPr id="8" name="Content Placeholder 7">
            <a:extLst>
              <a:ext uri="{FF2B5EF4-FFF2-40B4-BE49-F238E27FC236}">
                <a16:creationId xmlns:a16="http://schemas.microsoft.com/office/drawing/2014/main" id="{E8E25167-8A29-80E6-14CE-E94ECB3C3CEA}"/>
              </a:ext>
            </a:extLst>
          </p:cNvPr>
          <p:cNvSpPr>
            <a:spLocks noGrp="1"/>
          </p:cNvSpPr>
          <p:nvPr>
            <p:ph idx="1"/>
          </p:nvPr>
        </p:nvSpPr>
        <p:spPr>
          <a:xfrm>
            <a:off x="838200" y="1222218"/>
            <a:ext cx="10515600" cy="4954745"/>
          </a:xfrm>
        </p:spPr>
        <p:txBody>
          <a:bodyPr>
            <a:normAutofit fontScale="92500" lnSpcReduction="20000"/>
          </a:bodyPr>
          <a:lstStyle/>
          <a:p>
            <a:pPr>
              <a:spcAft>
                <a:spcPts val="600"/>
              </a:spcAft>
            </a:pPr>
            <a:r>
              <a:rPr lang="en-US" sz="2800" b="1" dirty="0"/>
              <a:t>Category A </a:t>
            </a:r>
            <a:r>
              <a:rPr lang="en-US" sz="2800" dirty="0"/>
              <a:t>concerns equipment built and maintained using Common Funds e.g. magnets, or services and operations common to the whole experiment e.g. software licenses. </a:t>
            </a:r>
          </a:p>
          <a:p>
            <a:pPr>
              <a:spcAft>
                <a:spcPts val="600"/>
              </a:spcAft>
            </a:pPr>
            <a:r>
              <a:rPr lang="en-US" sz="2800" b="1" dirty="0"/>
              <a:t>Category B</a:t>
            </a:r>
            <a:r>
              <a:rPr lang="en-US" sz="2800" dirty="0"/>
              <a:t> concerns maintenance of equipment built by a sub-set of the collaboration, mainly sub-detectors.</a:t>
            </a:r>
          </a:p>
          <a:p>
            <a:pPr>
              <a:spcAft>
                <a:spcPts val="600"/>
              </a:spcAft>
            </a:pPr>
            <a:r>
              <a:rPr lang="en-US" sz="2800" b="1" dirty="0"/>
              <a:t>Category C</a:t>
            </a:r>
            <a:r>
              <a:rPr lang="en-US" sz="2800" dirty="0"/>
              <a:t> concerns collaboration support using Common Funds, e.g., support for travel and as-needed time for key Collaboration functions, local co-support of travel for visiting scientists, and general support for a global strategy to allow for underprivileged scientists to participate in EIC science.</a:t>
            </a:r>
          </a:p>
          <a:p>
            <a:pPr>
              <a:spcAft>
                <a:spcPts val="600"/>
              </a:spcAft>
            </a:pPr>
            <a:r>
              <a:rPr lang="en-US" sz="2800" b="1" dirty="0">
                <a:solidFill>
                  <a:schemeClr val="bg2">
                    <a:lumMod val="75000"/>
                  </a:schemeClr>
                </a:solidFill>
              </a:rPr>
              <a:t>Category D</a:t>
            </a:r>
            <a:r>
              <a:rPr lang="en-US" sz="2800" dirty="0">
                <a:solidFill>
                  <a:schemeClr val="bg2">
                    <a:lumMod val="75000"/>
                  </a:schemeClr>
                </a:solidFill>
              </a:rPr>
              <a:t> concerns items for which the DOE and US host laboratories would naturally assume responsibility for, e.g. costs to run the accelerator which sets the weeks of operations and schedule, infrastructure for the experimental areas and experiments and infrastructure operations costs, survey and alignment, and the overall Environmental, Health, and Safety aspects for detector operation</a:t>
            </a:r>
            <a:r>
              <a:rPr lang="en-US" dirty="0">
                <a:solidFill>
                  <a:schemeClr val="bg2">
                    <a:lumMod val="75000"/>
                  </a:schemeClr>
                </a:solidFill>
              </a:rPr>
              <a:t>. </a:t>
            </a:r>
            <a:endParaRPr lang="en-US" sz="2800" dirty="0">
              <a:solidFill>
                <a:schemeClr val="bg2">
                  <a:lumMod val="75000"/>
                </a:schemeClr>
              </a:solidFill>
            </a:endParaRPr>
          </a:p>
        </p:txBody>
      </p:sp>
      <p:sp>
        <p:nvSpPr>
          <p:cNvPr id="4" name="Date Placeholder 3">
            <a:extLst>
              <a:ext uri="{FF2B5EF4-FFF2-40B4-BE49-F238E27FC236}">
                <a16:creationId xmlns:a16="http://schemas.microsoft.com/office/drawing/2014/main" id="{E2051873-81AC-646D-DC7D-3396FCE828B1}"/>
              </a:ext>
            </a:extLst>
          </p:cNvPr>
          <p:cNvSpPr>
            <a:spLocks noGrp="1"/>
          </p:cNvSpPr>
          <p:nvPr>
            <p:ph type="dt" sz="half" idx="10"/>
          </p:nvPr>
        </p:nvSpPr>
        <p:spPr/>
        <p:txBody>
          <a:bodyPr/>
          <a:lstStyle/>
          <a:p>
            <a:r>
              <a:rPr lang="en-US"/>
              <a:t>1/23/2025</a:t>
            </a:r>
          </a:p>
        </p:txBody>
      </p:sp>
      <p:sp>
        <p:nvSpPr>
          <p:cNvPr id="5" name="Footer Placeholder 4">
            <a:extLst>
              <a:ext uri="{FF2B5EF4-FFF2-40B4-BE49-F238E27FC236}">
                <a16:creationId xmlns:a16="http://schemas.microsoft.com/office/drawing/2014/main" id="{5E685D1C-0E0F-8037-E04D-4626382B1A89}"/>
              </a:ext>
            </a:extLst>
          </p:cNvPr>
          <p:cNvSpPr>
            <a:spLocks noGrp="1"/>
          </p:cNvSpPr>
          <p:nvPr>
            <p:ph type="ftr" sz="quarter" idx="11"/>
          </p:nvPr>
        </p:nvSpPr>
        <p:spPr/>
        <p:txBody>
          <a:bodyPr/>
          <a:lstStyle/>
          <a:p>
            <a:r>
              <a:rPr lang="en-US"/>
              <a:t>ePIC Collab. Council Meeting</a:t>
            </a:r>
          </a:p>
        </p:txBody>
      </p:sp>
      <p:sp>
        <p:nvSpPr>
          <p:cNvPr id="6" name="Slide Number Placeholder 5">
            <a:extLst>
              <a:ext uri="{FF2B5EF4-FFF2-40B4-BE49-F238E27FC236}">
                <a16:creationId xmlns:a16="http://schemas.microsoft.com/office/drawing/2014/main" id="{D378F603-9720-47FA-8076-F4A87D2B2FF7}"/>
              </a:ext>
            </a:extLst>
          </p:cNvPr>
          <p:cNvSpPr>
            <a:spLocks noGrp="1"/>
          </p:cNvSpPr>
          <p:nvPr>
            <p:ph type="sldNum" sz="quarter" idx="12"/>
          </p:nvPr>
        </p:nvSpPr>
        <p:spPr/>
        <p:txBody>
          <a:bodyPr/>
          <a:lstStyle/>
          <a:p>
            <a:fld id="{283F8101-B901-4CEF-BE9E-35476C343ECF}" type="slidenum">
              <a:rPr lang="en-US" smtClean="0"/>
              <a:t>5</a:t>
            </a:fld>
            <a:endParaRPr lang="en-US"/>
          </a:p>
        </p:txBody>
      </p:sp>
    </p:spTree>
    <p:extLst>
      <p:ext uri="{BB962C8B-B14F-4D97-AF65-F5344CB8AC3E}">
        <p14:creationId xmlns:p14="http://schemas.microsoft.com/office/powerpoint/2010/main" val="1438185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416F9-5B7B-CC26-7726-4B4E97AA69E3}"/>
              </a:ext>
            </a:extLst>
          </p:cNvPr>
          <p:cNvSpPr>
            <a:spLocks noGrp="1"/>
          </p:cNvSpPr>
          <p:nvPr>
            <p:ph type="title"/>
          </p:nvPr>
        </p:nvSpPr>
        <p:spPr>
          <a:xfrm>
            <a:off x="838200" y="365125"/>
            <a:ext cx="10515600" cy="784665"/>
          </a:xfrm>
        </p:spPr>
        <p:txBody>
          <a:bodyPr/>
          <a:lstStyle/>
          <a:p>
            <a:r>
              <a:rPr lang="en-US" b="1" dirty="0">
                <a:solidFill>
                  <a:schemeClr val="accent1"/>
                </a:solidFill>
              </a:rPr>
              <a:t>Cost Sharing </a:t>
            </a:r>
          </a:p>
        </p:txBody>
      </p:sp>
      <p:sp>
        <p:nvSpPr>
          <p:cNvPr id="3" name="Content Placeholder 2">
            <a:extLst>
              <a:ext uri="{FF2B5EF4-FFF2-40B4-BE49-F238E27FC236}">
                <a16:creationId xmlns:a16="http://schemas.microsoft.com/office/drawing/2014/main" id="{B00C8D2D-D2EB-8C67-CB42-73C7A55FADD2}"/>
              </a:ext>
            </a:extLst>
          </p:cNvPr>
          <p:cNvSpPr>
            <a:spLocks noGrp="1"/>
          </p:cNvSpPr>
          <p:nvPr>
            <p:ph idx="1"/>
          </p:nvPr>
        </p:nvSpPr>
        <p:spPr>
          <a:xfrm>
            <a:off x="838200" y="1149790"/>
            <a:ext cx="10515600" cy="5027173"/>
          </a:xfrm>
        </p:spPr>
        <p:txBody>
          <a:bodyPr>
            <a:normAutofit lnSpcReduction="10000"/>
          </a:bodyPr>
          <a:lstStyle/>
          <a:p>
            <a:pPr marR="111370"/>
            <a:r>
              <a:rPr lang="en-US" sz="2400" b="0" u="none" strike="noStrike" baseline="0" dirty="0"/>
              <a:t>Category A items:</a:t>
            </a:r>
          </a:p>
          <a:p>
            <a:pPr marR="4390" lvl="1"/>
            <a:r>
              <a:rPr lang="en-US" sz="1800" b="0" i="0" u="none" strike="noStrike" baseline="0" dirty="0">
                <a:solidFill>
                  <a:srgbClr val="FF0000"/>
                </a:solidFill>
                <a:latin typeface="Aptos" panose="020B0004020202020204" pitchFamily="34" charset="0"/>
              </a:rPr>
              <a:t>Sharing by scientists </a:t>
            </a:r>
            <a:r>
              <a:rPr lang="en-US" sz="1800" b="0" i="0" u="none" strike="noStrike" baseline="0" dirty="0">
                <a:solidFill>
                  <a:srgbClr val="000000"/>
                </a:solidFill>
                <a:latin typeface="Aptos" panose="020B0004020202020204" pitchFamily="34" charset="0"/>
              </a:rPr>
              <a:t>is linked directly to the exploitation of a detector and is perceived to be a fair measure of benefit. To fold in the educational and more transient character of students, </a:t>
            </a:r>
            <a:r>
              <a:rPr lang="en-US" sz="1800" b="0" i="0" u="none" strike="noStrike" baseline="0" dirty="0">
                <a:solidFill>
                  <a:srgbClr val="FF0000"/>
                </a:solidFill>
                <a:latin typeface="Aptos" panose="020B0004020202020204" pitchFamily="34" charset="0"/>
              </a:rPr>
              <a:t>’scientists’ are taken to be fully-qualified PhDs, or the equivalent, appearing as named authors on publications of the collaboration. This implies that a reference is defined annually.</a:t>
            </a:r>
          </a:p>
          <a:p>
            <a:pPr marR="111270" algn="l"/>
            <a:r>
              <a:rPr lang="en-US" sz="2400" b="0" u="none" strike="noStrike" baseline="0" dirty="0"/>
              <a:t>Category B items:</a:t>
            </a:r>
          </a:p>
          <a:p>
            <a:pPr marR="5870" lvl="1"/>
            <a:r>
              <a:rPr lang="en-US" sz="1800" b="0" i="0" u="none" strike="noStrike" baseline="0" dirty="0">
                <a:solidFill>
                  <a:srgbClr val="000000"/>
                </a:solidFill>
                <a:latin typeface="Aptos" panose="020B0004020202020204" pitchFamily="34" charset="0"/>
              </a:rPr>
              <a:t>For Category B items a sharing with a different cost-sharing algorithm may be more appropriate. </a:t>
            </a:r>
            <a:r>
              <a:rPr lang="en-US" sz="1800" b="0" i="0" u="none" strike="noStrike" baseline="0" dirty="0">
                <a:solidFill>
                  <a:srgbClr val="FF0000"/>
                </a:solidFill>
                <a:latin typeface="Aptos" panose="020B0004020202020204" pitchFamily="34" charset="0"/>
              </a:rPr>
              <a:t>Funding Agencies and Collaborating Institutions can retain responsibility for their own category B costs and sharing can vary with sub-system</a:t>
            </a:r>
            <a:r>
              <a:rPr lang="en-US" sz="1800" b="0" i="0" u="none" strike="noStrike" baseline="0" dirty="0">
                <a:solidFill>
                  <a:srgbClr val="000000"/>
                </a:solidFill>
                <a:latin typeface="Aptos" panose="020B0004020202020204" pitchFamily="34" charset="0"/>
              </a:rPr>
              <a:t>. Because many </a:t>
            </a:r>
            <a:r>
              <a:rPr lang="en-US" sz="1800" b="0" i="0" u="none" strike="noStrike" baseline="0" dirty="0" err="1">
                <a:solidFill>
                  <a:srgbClr val="000000"/>
                </a:solidFill>
                <a:latin typeface="Aptos" panose="020B0004020202020204" pitchFamily="34" charset="0"/>
              </a:rPr>
              <a:t>ePIC</a:t>
            </a:r>
            <a:r>
              <a:rPr lang="en-US" sz="1800" b="0" i="0" u="none" strike="noStrike" baseline="0" dirty="0">
                <a:solidFill>
                  <a:srgbClr val="000000"/>
                </a:solidFill>
                <a:latin typeface="Aptos" panose="020B0004020202020204" pitchFamily="34" charset="0"/>
              </a:rPr>
              <a:t> sub-systems have multiple participants, the institutes participating to a given detector sub-system will propose a sharing of the M&amp;O costs as agreed among themselves, and the EIC-RRB will make sure this proposal can be accepted.. </a:t>
            </a:r>
          </a:p>
          <a:p>
            <a:pPr marR="110920" algn="l"/>
            <a:r>
              <a:rPr lang="en-US" sz="2400" b="0" u="none" strike="noStrike" baseline="0" dirty="0"/>
              <a:t>Category C items:</a:t>
            </a:r>
          </a:p>
          <a:p>
            <a:pPr marR="4520" lvl="1"/>
            <a:r>
              <a:rPr lang="en-US" sz="1800" b="0" i="0" u="none" strike="noStrike" baseline="0" dirty="0">
                <a:solidFill>
                  <a:srgbClr val="000000"/>
                </a:solidFill>
                <a:latin typeface="Aptos" panose="020B0004020202020204" pitchFamily="34" charset="0"/>
              </a:rPr>
              <a:t>Category C items </a:t>
            </a:r>
            <a:r>
              <a:rPr lang="en-US" sz="1800" b="0" i="0" u="none" strike="noStrike" baseline="0" dirty="0">
                <a:solidFill>
                  <a:srgbClr val="FF0000"/>
                </a:solidFill>
                <a:latin typeface="Aptos" panose="020B0004020202020204" pitchFamily="34" charset="0"/>
              </a:rPr>
              <a:t>can be handled in the same way as category A items, as a sharing with scientists with a PhD-equivalent level</a:t>
            </a:r>
            <a:r>
              <a:rPr lang="en-US" sz="1800" b="0" i="0" u="none" strike="noStrike" baseline="0" dirty="0">
                <a:solidFill>
                  <a:srgbClr val="000000"/>
                </a:solidFill>
                <a:latin typeface="Aptos" panose="020B0004020202020204" pitchFamily="34" charset="0"/>
              </a:rPr>
              <a:t>. The cost-sharing mechanism may be chosen to differ from that used for category A items to take into account the special role of the DOE host laboratories to host the </a:t>
            </a:r>
            <a:r>
              <a:rPr lang="en-US" sz="1800" b="0" i="0" u="none" strike="noStrike" baseline="0" dirty="0" err="1">
                <a:solidFill>
                  <a:srgbClr val="000000"/>
                </a:solidFill>
                <a:latin typeface="Aptos" panose="020B0004020202020204" pitchFamily="34" charset="0"/>
              </a:rPr>
              <a:t>ePIC</a:t>
            </a:r>
            <a:r>
              <a:rPr lang="en-US" sz="1800" b="0" i="0" u="none" strike="noStrike" baseline="0" dirty="0">
                <a:solidFill>
                  <a:srgbClr val="000000"/>
                </a:solidFill>
                <a:latin typeface="Aptos" panose="020B0004020202020204" pitchFamily="34" charset="0"/>
              </a:rPr>
              <a:t> collaboration and visiting scientists, and to encourage participation in </a:t>
            </a:r>
            <a:r>
              <a:rPr lang="en-US" sz="1800" b="0" i="0" u="none" strike="noStrike" baseline="0" dirty="0" err="1">
                <a:solidFill>
                  <a:srgbClr val="000000"/>
                </a:solidFill>
                <a:latin typeface="Aptos" panose="020B0004020202020204" pitchFamily="34" charset="0"/>
              </a:rPr>
              <a:t>ePIC</a:t>
            </a:r>
            <a:r>
              <a:rPr lang="en-US" sz="1800" b="0" i="0" u="none" strike="noStrike" baseline="0" dirty="0">
                <a:solidFill>
                  <a:srgbClr val="000000"/>
                </a:solidFill>
                <a:latin typeface="Aptos" panose="020B0004020202020204" pitchFamily="34" charset="0"/>
              </a:rPr>
              <a:t> detector operations of underprivileged scientists. </a:t>
            </a:r>
            <a:endParaRPr lang="en-US" sz="1800" dirty="0"/>
          </a:p>
        </p:txBody>
      </p:sp>
      <p:sp>
        <p:nvSpPr>
          <p:cNvPr id="4" name="Date Placeholder 3">
            <a:extLst>
              <a:ext uri="{FF2B5EF4-FFF2-40B4-BE49-F238E27FC236}">
                <a16:creationId xmlns:a16="http://schemas.microsoft.com/office/drawing/2014/main" id="{F2422583-3D1D-286B-34FD-49E332653A1A}"/>
              </a:ext>
            </a:extLst>
          </p:cNvPr>
          <p:cNvSpPr>
            <a:spLocks noGrp="1"/>
          </p:cNvSpPr>
          <p:nvPr>
            <p:ph type="dt" sz="half" idx="10"/>
          </p:nvPr>
        </p:nvSpPr>
        <p:spPr/>
        <p:txBody>
          <a:bodyPr/>
          <a:lstStyle/>
          <a:p>
            <a:r>
              <a:rPr lang="en-US"/>
              <a:t>1/23/2025</a:t>
            </a:r>
          </a:p>
        </p:txBody>
      </p:sp>
      <p:sp>
        <p:nvSpPr>
          <p:cNvPr id="5" name="Footer Placeholder 4">
            <a:extLst>
              <a:ext uri="{FF2B5EF4-FFF2-40B4-BE49-F238E27FC236}">
                <a16:creationId xmlns:a16="http://schemas.microsoft.com/office/drawing/2014/main" id="{48A9CC16-CA9E-FB90-E698-E1763CF283F0}"/>
              </a:ext>
            </a:extLst>
          </p:cNvPr>
          <p:cNvSpPr>
            <a:spLocks noGrp="1"/>
          </p:cNvSpPr>
          <p:nvPr>
            <p:ph type="ftr" sz="quarter" idx="11"/>
          </p:nvPr>
        </p:nvSpPr>
        <p:spPr/>
        <p:txBody>
          <a:bodyPr/>
          <a:lstStyle/>
          <a:p>
            <a:r>
              <a:rPr lang="en-US"/>
              <a:t>ePIC Collab. Council Meeting</a:t>
            </a:r>
          </a:p>
        </p:txBody>
      </p:sp>
      <p:sp>
        <p:nvSpPr>
          <p:cNvPr id="6" name="Slide Number Placeholder 5">
            <a:extLst>
              <a:ext uri="{FF2B5EF4-FFF2-40B4-BE49-F238E27FC236}">
                <a16:creationId xmlns:a16="http://schemas.microsoft.com/office/drawing/2014/main" id="{750905EE-C431-80E1-6A4D-3F7F02D4BE89}"/>
              </a:ext>
            </a:extLst>
          </p:cNvPr>
          <p:cNvSpPr>
            <a:spLocks noGrp="1"/>
          </p:cNvSpPr>
          <p:nvPr>
            <p:ph type="sldNum" sz="quarter" idx="12"/>
          </p:nvPr>
        </p:nvSpPr>
        <p:spPr/>
        <p:txBody>
          <a:bodyPr/>
          <a:lstStyle/>
          <a:p>
            <a:fld id="{283F8101-B901-4CEF-BE9E-35476C343ECF}" type="slidenum">
              <a:rPr lang="en-US" smtClean="0"/>
              <a:t>6</a:t>
            </a:fld>
            <a:endParaRPr lang="en-US"/>
          </a:p>
        </p:txBody>
      </p:sp>
    </p:spTree>
    <p:extLst>
      <p:ext uri="{BB962C8B-B14F-4D97-AF65-F5344CB8AC3E}">
        <p14:creationId xmlns:p14="http://schemas.microsoft.com/office/powerpoint/2010/main" val="13739118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270330-10A0-E02F-009F-07D6058AD577}"/>
              </a:ext>
            </a:extLst>
          </p:cNvPr>
          <p:cNvSpPr>
            <a:spLocks noGrp="1"/>
          </p:cNvSpPr>
          <p:nvPr>
            <p:ph type="title"/>
          </p:nvPr>
        </p:nvSpPr>
        <p:spPr>
          <a:xfrm>
            <a:off x="838200" y="365126"/>
            <a:ext cx="10515600" cy="829932"/>
          </a:xfrm>
        </p:spPr>
        <p:txBody>
          <a:bodyPr/>
          <a:lstStyle/>
          <a:p>
            <a:r>
              <a:rPr lang="en-US" b="1">
                <a:solidFill>
                  <a:schemeClr val="accent1"/>
                </a:solidFill>
              </a:rPr>
              <a:t>The </a:t>
            </a:r>
            <a:r>
              <a:rPr lang="en-US" b="1" dirty="0">
                <a:solidFill>
                  <a:schemeClr val="accent1"/>
                </a:solidFill>
              </a:rPr>
              <a:t>Process</a:t>
            </a:r>
          </a:p>
        </p:txBody>
      </p:sp>
      <p:sp>
        <p:nvSpPr>
          <p:cNvPr id="3" name="Content Placeholder 2">
            <a:extLst>
              <a:ext uri="{FF2B5EF4-FFF2-40B4-BE49-F238E27FC236}">
                <a16:creationId xmlns:a16="http://schemas.microsoft.com/office/drawing/2014/main" id="{38AD5A71-86B5-BF09-5C2B-89FA5AAF39B8}"/>
              </a:ext>
            </a:extLst>
          </p:cNvPr>
          <p:cNvSpPr>
            <a:spLocks noGrp="1"/>
          </p:cNvSpPr>
          <p:nvPr>
            <p:ph idx="1"/>
          </p:nvPr>
        </p:nvSpPr>
        <p:spPr>
          <a:xfrm>
            <a:off x="838200" y="1195058"/>
            <a:ext cx="10515600" cy="4981905"/>
          </a:xfrm>
        </p:spPr>
        <p:txBody>
          <a:bodyPr>
            <a:normAutofit fontScale="85000" lnSpcReduction="20000"/>
          </a:bodyPr>
          <a:lstStyle/>
          <a:p>
            <a:r>
              <a:rPr lang="en-US" dirty="0"/>
              <a:t>The initial draft for “Commissioning, Maintenance and Operation of the </a:t>
            </a:r>
            <a:r>
              <a:rPr lang="en-US" dirty="0" err="1"/>
              <a:t>ePIC</a:t>
            </a:r>
            <a:r>
              <a:rPr lang="en-US" dirty="0"/>
              <a:t> Experiment at the EIC” was presented at the 3</a:t>
            </a:r>
            <a:r>
              <a:rPr lang="en-US" baseline="30000" dirty="0"/>
              <a:t>rd</a:t>
            </a:r>
            <a:r>
              <a:rPr lang="en-US" dirty="0"/>
              <a:t> RRB meeting by Rosario Nania.</a:t>
            </a:r>
          </a:p>
          <a:p>
            <a:r>
              <a:rPr lang="en-US" dirty="0"/>
              <a:t>Follow-up from 3</a:t>
            </a:r>
            <a:r>
              <a:rPr lang="en-US" baseline="30000" dirty="0"/>
              <a:t>rd</a:t>
            </a:r>
            <a:r>
              <a:rPr lang="en-US" dirty="0"/>
              <a:t> RRB Meeting:</a:t>
            </a:r>
          </a:p>
          <a:p>
            <a:pPr lvl="1"/>
            <a:r>
              <a:rPr lang="en-US" dirty="0"/>
              <a:t> "a further iteration of the document for the RRB in late 2024, and provide the seeds that can be used in further agreements between the EIC host labs and the agencies."</a:t>
            </a:r>
          </a:p>
          <a:p>
            <a:pPr lvl="1"/>
            <a:r>
              <a:rPr lang="en-US" dirty="0"/>
              <a:t> "In a future iteration we plan to include preliminary estimates of the total cost of operating the </a:t>
            </a:r>
            <a:r>
              <a:rPr lang="en-US" dirty="0" err="1"/>
              <a:t>ePIC</a:t>
            </a:r>
            <a:r>
              <a:rPr lang="en-US" dirty="0"/>
              <a:t> experiment."</a:t>
            </a:r>
          </a:p>
          <a:p>
            <a:pPr lvl="1"/>
            <a:r>
              <a:rPr lang="en-US" dirty="0"/>
              <a:t> "How should in-kind contributions to computing be treated in this context"</a:t>
            </a:r>
          </a:p>
          <a:p>
            <a:r>
              <a:rPr lang="en-US" dirty="0"/>
              <a:t>Initial cost estimates for M&amp;O categories A, B and C were made by the US-based members of the Working Group; this was to make a first cut on what is different from CERN in a US-based experiment.</a:t>
            </a:r>
          </a:p>
          <a:p>
            <a:r>
              <a:rPr lang="en-US" dirty="0"/>
              <a:t>The non-US based members of the Working Group acted as “initial scrutiny board”; they also provided excellent further input from CERN experiments.</a:t>
            </a:r>
          </a:p>
          <a:p>
            <a:r>
              <a:rPr lang="en-US" dirty="0"/>
              <a:t>Cost estimates were revised and saw a next round of feedback.</a:t>
            </a:r>
          </a:p>
          <a:p>
            <a:r>
              <a:rPr lang="en-US" dirty="0"/>
              <a:t>Draft document of “Commissioning, Maintenance and Operation of the </a:t>
            </a:r>
            <a:r>
              <a:rPr lang="en-US" dirty="0" err="1"/>
              <a:t>ePIC</a:t>
            </a:r>
            <a:r>
              <a:rPr lang="en-US" dirty="0"/>
              <a:t> Experiment at the EIC” was updated and is shared on Indico.</a:t>
            </a:r>
          </a:p>
        </p:txBody>
      </p:sp>
      <p:sp>
        <p:nvSpPr>
          <p:cNvPr id="4" name="Date Placeholder 3">
            <a:extLst>
              <a:ext uri="{FF2B5EF4-FFF2-40B4-BE49-F238E27FC236}">
                <a16:creationId xmlns:a16="http://schemas.microsoft.com/office/drawing/2014/main" id="{05EBC868-1E04-8C48-8578-C260A48C4DD1}"/>
              </a:ext>
            </a:extLst>
          </p:cNvPr>
          <p:cNvSpPr>
            <a:spLocks noGrp="1"/>
          </p:cNvSpPr>
          <p:nvPr>
            <p:ph type="dt" sz="half" idx="10"/>
          </p:nvPr>
        </p:nvSpPr>
        <p:spPr/>
        <p:txBody>
          <a:bodyPr/>
          <a:lstStyle/>
          <a:p>
            <a:r>
              <a:rPr lang="en-US"/>
              <a:t>1/23/2025</a:t>
            </a:r>
          </a:p>
        </p:txBody>
      </p:sp>
      <p:sp>
        <p:nvSpPr>
          <p:cNvPr id="5" name="Footer Placeholder 4">
            <a:extLst>
              <a:ext uri="{FF2B5EF4-FFF2-40B4-BE49-F238E27FC236}">
                <a16:creationId xmlns:a16="http://schemas.microsoft.com/office/drawing/2014/main" id="{0E2CD4A9-055B-3515-5748-ADD8D8CF498E}"/>
              </a:ext>
            </a:extLst>
          </p:cNvPr>
          <p:cNvSpPr>
            <a:spLocks noGrp="1"/>
          </p:cNvSpPr>
          <p:nvPr>
            <p:ph type="ftr" sz="quarter" idx="11"/>
          </p:nvPr>
        </p:nvSpPr>
        <p:spPr/>
        <p:txBody>
          <a:bodyPr/>
          <a:lstStyle/>
          <a:p>
            <a:r>
              <a:rPr lang="en-US"/>
              <a:t>ePIC Collab. Council Meeting</a:t>
            </a:r>
          </a:p>
        </p:txBody>
      </p:sp>
      <p:sp>
        <p:nvSpPr>
          <p:cNvPr id="6" name="Slide Number Placeholder 5">
            <a:extLst>
              <a:ext uri="{FF2B5EF4-FFF2-40B4-BE49-F238E27FC236}">
                <a16:creationId xmlns:a16="http://schemas.microsoft.com/office/drawing/2014/main" id="{A3AE07B7-0138-82DD-47BE-C35F2D2BD654}"/>
              </a:ext>
            </a:extLst>
          </p:cNvPr>
          <p:cNvSpPr>
            <a:spLocks noGrp="1"/>
          </p:cNvSpPr>
          <p:nvPr>
            <p:ph type="sldNum" sz="quarter" idx="12"/>
          </p:nvPr>
        </p:nvSpPr>
        <p:spPr/>
        <p:txBody>
          <a:bodyPr/>
          <a:lstStyle/>
          <a:p>
            <a:fld id="{283F8101-B901-4CEF-BE9E-35476C343ECF}" type="slidenum">
              <a:rPr lang="en-US" smtClean="0"/>
              <a:t>7</a:t>
            </a:fld>
            <a:endParaRPr lang="en-US"/>
          </a:p>
        </p:txBody>
      </p:sp>
    </p:spTree>
    <p:extLst>
      <p:ext uri="{BB962C8B-B14F-4D97-AF65-F5344CB8AC3E}">
        <p14:creationId xmlns:p14="http://schemas.microsoft.com/office/powerpoint/2010/main" val="2278671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D466C-41F3-8CE0-18EC-0FC428BA078B}"/>
              </a:ext>
            </a:extLst>
          </p:cNvPr>
          <p:cNvSpPr>
            <a:spLocks noGrp="1"/>
          </p:cNvSpPr>
          <p:nvPr>
            <p:ph type="title"/>
          </p:nvPr>
        </p:nvSpPr>
        <p:spPr>
          <a:xfrm>
            <a:off x="838200" y="365126"/>
            <a:ext cx="10515600" cy="919388"/>
          </a:xfrm>
        </p:spPr>
        <p:txBody>
          <a:bodyPr>
            <a:normAutofit/>
          </a:bodyPr>
          <a:lstStyle/>
          <a:p>
            <a:r>
              <a:rPr lang="en-US" b="1" dirty="0">
                <a:solidFill>
                  <a:schemeClr val="accent1"/>
                </a:solidFill>
              </a:rPr>
              <a:t>M&amp;O Category A Estimate – Part 1</a:t>
            </a:r>
          </a:p>
        </p:txBody>
      </p:sp>
      <p:sp>
        <p:nvSpPr>
          <p:cNvPr id="4" name="Date Placeholder 3">
            <a:extLst>
              <a:ext uri="{FF2B5EF4-FFF2-40B4-BE49-F238E27FC236}">
                <a16:creationId xmlns:a16="http://schemas.microsoft.com/office/drawing/2014/main" id="{2DBF3B27-7D85-06F5-D651-8DFF19AF62D1}"/>
              </a:ext>
            </a:extLst>
          </p:cNvPr>
          <p:cNvSpPr>
            <a:spLocks noGrp="1"/>
          </p:cNvSpPr>
          <p:nvPr>
            <p:ph type="dt" sz="half" idx="10"/>
          </p:nvPr>
        </p:nvSpPr>
        <p:spPr/>
        <p:txBody>
          <a:bodyPr/>
          <a:lstStyle/>
          <a:p>
            <a:r>
              <a:rPr lang="en-US"/>
              <a:t>1/23/2025</a:t>
            </a:r>
          </a:p>
        </p:txBody>
      </p:sp>
      <p:sp>
        <p:nvSpPr>
          <p:cNvPr id="5" name="Footer Placeholder 4">
            <a:extLst>
              <a:ext uri="{FF2B5EF4-FFF2-40B4-BE49-F238E27FC236}">
                <a16:creationId xmlns:a16="http://schemas.microsoft.com/office/drawing/2014/main" id="{C362F063-AEAE-97CF-168C-41653FE2AFE2}"/>
              </a:ext>
            </a:extLst>
          </p:cNvPr>
          <p:cNvSpPr>
            <a:spLocks noGrp="1"/>
          </p:cNvSpPr>
          <p:nvPr>
            <p:ph type="ftr" sz="quarter" idx="11"/>
          </p:nvPr>
        </p:nvSpPr>
        <p:spPr/>
        <p:txBody>
          <a:bodyPr/>
          <a:lstStyle/>
          <a:p>
            <a:r>
              <a:rPr lang="en-US"/>
              <a:t>ePIC Collab. Council Meeting</a:t>
            </a:r>
          </a:p>
        </p:txBody>
      </p:sp>
      <p:sp>
        <p:nvSpPr>
          <p:cNvPr id="6" name="Slide Number Placeholder 5">
            <a:extLst>
              <a:ext uri="{FF2B5EF4-FFF2-40B4-BE49-F238E27FC236}">
                <a16:creationId xmlns:a16="http://schemas.microsoft.com/office/drawing/2014/main" id="{FC3BAFC6-C537-EFDE-CC5A-F185EB9ACA07}"/>
              </a:ext>
            </a:extLst>
          </p:cNvPr>
          <p:cNvSpPr>
            <a:spLocks noGrp="1"/>
          </p:cNvSpPr>
          <p:nvPr>
            <p:ph type="sldNum" sz="quarter" idx="12"/>
          </p:nvPr>
        </p:nvSpPr>
        <p:spPr/>
        <p:txBody>
          <a:bodyPr/>
          <a:lstStyle/>
          <a:p>
            <a:fld id="{283F8101-B901-4CEF-BE9E-35476C343ECF}" type="slidenum">
              <a:rPr lang="en-US" smtClean="0"/>
              <a:t>8</a:t>
            </a:fld>
            <a:endParaRPr lang="en-US"/>
          </a:p>
        </p:txBody>
      </p:sp>
      <p:pic>
        <p:nvPicPr>
          <p:cNvPr id="9" name="Picture 8" descr="Table&#10;&#10;Description automatically generated">
            <a:extLst>
              <a:ext uri="{FF2B5EF4-FFF2-40B4-BE49-F238E27FC236}">
                <a16:creationId xmlns:a16="http://schemas.microsoft.com/office/drawing/2014/main" id="{1CFCE933-380A-9F9E-40E0-EFC7491442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0292" y="1579094"/>
            <a:ext cx="6836680" cy="4299687"/>
          </a:xfrm>
          <a:prstGeom prst="rect">
            <a:avLst/>
          </a:prstGeom>
        </p:spPr>
      </p:pic>
      <p:sp>
        <p:nvSpPr>
          <p:cNvPr id="10" name="TextBox 9">
            <a:extLst>
              <a:ext uri="{FF2B5EF4-FFF2-40B4-BE49-F238E27FC236}">
                <a16:creationId xmlns:a16="http://schemas.microsoft.com/office/drawing/2014/main" id="{B60C16CA-97F4-939B-EFE0-E80C666ACE1D}"/>
              </a:ext>
            </a:extLst>
          </p:cNvPr>
          <p:cNvSpPr txBox="1"/>
          <p:nvPr/>
        </p:nvSpPr>
        <p:spPr>
          <a:xfrm>
            <a:off x="7171421" y="2308633"/>
            <a:ext cx="4498496" cy="1785104"/>
          </a:xfrm>
          <a:prstGeom prst="rect">
            <a:avLst/>
          </a:prstGeom>
          <a:noFill/>
        </p:spPr>
        <p:txBody>
          <a:bodyPr wrap="square" rtlCol="0">
            <a:spAutoFit/>
          </a:bodyPr>
          <a:lstStyle/>
          <a:p>
            <a:endParaRPr lang="en-US" sz="1100" b="0" i="0" u="none" strike="noStrike" dirty="0">
              <a:solidFill>
                <a:schemeClr val="accent2">
                  <a:lumMod val="75000"/>
                </a:schemeClr>
              </a:solidFill>
              <a:effectLst/>
              <a:latin typeface="Aptos Narrow" panose="020B0004020202020204" pitchFamily="34" charset="0"/>
            </a:endParaRPr>
          </a:p>
          <a:p>
            <a:endParaRPr lang="en-US" sz="1100" dirty="0">
              <a:solidFill>
                <a:schemeClr val="accent2">
                  <a:lumMod val="75000"/>
                </a:schemeClr>
              </a:solidFill>
              <a:latin typeface="Aptos Narrow" panose="020B0004020202020204" pitchFamily="34" charset="0"/>
            </a:endParaRPr>
          </a:p>
          <a:p>
            <a:endParaRPr lang="en-US" sz="1100" b="0" i="0" u="none" strike="noStrike" dirty="0">
              <a:solidFill>
                <a:schemeClr val="accent2">
                  <a:lumMod val="75000"/>
                </a:schemeClr>
              </a:solidFill>
              <a:effectLst/>
              <a:latin typeface="Aptos Narrow" panose="020B0004020202020204" pitchFamily="34" charset="0"/>
            </a:endParaRPr>
          </a:p>
          <a:p>
            <a:r>
              <a:rPr lang="en-US" sz="1100" b="0" i="0" u="none" strike="noStrike" dirty="0">
                <a:solidFill>
                  <a:schemeClr val="accent2">
                    <a:lumMod val="75000"/>
                  </a:schemeClr>
                </a:solidFill>
                <a:effectLst/>
                <a:latin typeface="Aptos Narrow" panose="020B0004020202020204" pitchFamily="34" charset="0"/>
              </a:rPr>
              <a:t>Will need every maintenance cycle (yearly) to move in/out of the hall</a:t>
            </a:r>
          </a:p>
          <a:p>
            <a:r>
              <a:rPr lang="en-US" sz="1100" dirty="0">
                <a:solidFill>
                  <a:schemeClr val="accent2">
                    <a:lumMod val="75000"/>
                  </a:schemeClr>
                </a:solidFill>
              </a:rPr>
              <a:t>Assume half a year, 1/4 consumables for detector protection + 1/2 M&amp;O</a:t>
            </a:r>
          </a:p>
          <a:p>
            <a:r>
              <a:rPr lang="en-US" sz="1100" dirty="0">
                <a:solidFill>
                  <a:schemeClr val="accent2">
                    <a:lumMod val="75000"/>
                  </a:schemeClr>
                </a:solidFill>
              </a:rPr>
              <a:t>DOE Scope</a:t>
            </a:r>
          </a:p>
          <a:p>
            <a:endParaRPr lang="en-US" sz="1100" dirty="0">
              <a:solidFill>
                <a:schemeClr val="accent2">
                  <a:lumMod val="75000"/>
                </a:schemeClr>
              </a:solidFill>
            </a:endParaRPr>
          </a:p>
          <a:p>
            <a:r>
              <a:rPr lang="en-US" sz="1100" dirty="0">
                <a:solidFill>
                  <a:schemeClr val="accent2">
                    <a:lumMod val="75000"/>
                  </a:schemeClr>
                </a:solidFill>
              </a:rPr>
              <a:t>Assumed ALICE x2</a:t>
            </a:r>
          </a:p>
          <a:p>
            <a:r>
              <a:rPr lang="en-US" sz="1100" dirty="0">
                <a:solidFill>
                  <a:schemeClr val="accent2">
                    <a:lumMod val="75000"/>
                  </a:schemeClr>
                </a:solidFill>
              </a:rPr>
              <a:t>Minimize time to achieve good vacuum</a:t>
            </a:r>
          </a:p>
          <a:p>
            <a:r>
              <a:rPr lang="en-US" sz="1100" dirty="0">
                <a:solidFill>
                  <a:schemeClr val="accent2">
                    <a:lumMod val="75000"/>
                  </a:schemeClr>
                </a:solidFill>
              </a:rPr>
              <a:t>Assume replacement every five years</a:t>
            </a:r>
          </a:p>
        </p:txBody>
      </p:sp>
      <p:sp>
        <p:nvSpPr>
          <p:cNvPr id="11" name="TextBox 10">
            <a:extLst>
              <a:ext uri="{FF2B5EF4-FFF2-40B4-BE49-F238E27FC236}">
                <a16:creationId xmlns:a16="http://schemas.microsoft.com/office/drawing/2014/main" id="{06046A1A-E99D-50B3-C78F-92EA6AEB2A79}"/>
              </a:ext>
            </a:extLst>
          </p:cNvPr>
          <p:cNvSpPr txBox="1"/>
          <p:nvPr/>
        </p:nvSpPr>
        <p:spPr>
          <a:xfrm>
            <a:off x="7162367" y="4237870"/>
            <a:ext cx="4914956" cy="1954381"/>
          </a:xfrm>
          <a:prstGeom prst="rect">
            <a:avLst/>
          </a:prstGeom>
          <a:noFill/>
        </p:spPr>
        <p:txBody>
          <a:bodyPr wrap="square" rtlCol="0">
            <a:spAutoFit/>
          </a:bodyPr>
          <a:lstStyle/>
          <a:p>
            <a:r>
              <a:rPr lang="en-US" sz="1100" dirty="0">
                <a:solidFill>
                  <a:schemeClr val="accent2">
                    <a:lumMod val="75000"/>
                  </a:schemeClr>
                </a:solidFill>
              </a:rPr>
              <a:t>DOE scope – estimate 201PB for Year-1 data/sim/etc. @$5/TB = $1M</a:t>
            </a:r>
          </a:p>
          <a:p>
            <a:r>
              <a:rPr lang="en-US" sz="1100" dirty="0">
                <a:solidFill>
                  <a:schemeClr val="accent2">
                    <a:lumMod val="75000"/>
                  </a:schemeClr>
                </a:solidFill>
              </a:rPr>
              <a:t>Support for generic physics analysis software &amp; computing (2 FTE service providers)</a:t>
            </a:r>
          </a:p>
          <a:p>
            <a:r>
              <a:rPr lang="en-US" sz="1100" dirty="0">
                <a:solidFill>
                  <a:schemeClr val="accent2">
                    <a:lumMod val="75000"/>
                  </a:schemeClr>
                </a:solidFill>
              </a:rPr>
              <a:t>Hardware replacements; modest but many systems</a:t>
            </a:r>
          </a:p>
          <a:p>
            <a:r>
              <a:rPr lang="en-US" sz="1100" dirty="0">
                <a:solidFill>
                  <a:schemeClr val="accent2">
                    <a:lumMod val="75000"/>
                  </a:schemeClr>
                </a:solidFill>
              </a:rPr>
              <a:t>Hardware repl. &amp; service providers - integration &amp; data flow from echelons 0/1 to 2</a:t>
            </a:r>
          </a:p>
          <a:p>
            <a:r>
              <a:rPr lang="en-US" sz="1100" dirty="0">
                <a:solidFill>
                  <a:schemeClr val="accent2">
                    <a:lumMod val="75000"/>
                  </a:schemeClr>
                </a:solidFill>
              </a:rPr>
              <a:t>Assumed 2 dedicated people</a:t>
            </a:r>
          </a:p>
          <a:p>
            <a:r>
              <a:rPr lang="en-US" sz="1100" dirty="0">
                <a:solidFill>
                  <a:schemeClr val="accent2">
                    <a:lumMod val="75000"/>
                  </a:schemeClr>
                </a:solidFill>
              </a:rPr>
              <a:t>Assumed CLAS12 x 3</a:t>
            </a:r>
          </a:p>
          <a:p>
            <a:r>
              <a:rPr lang="en-US" sz="1100" dirty="0">
                <a:solidFill>
                  <a:schemeClr val="accent2">
                    <a:lumMod val="75000"/>
                  </a:schemeClr>
                </a:solidFill>
              </a:rPr>
              <a:t>Assumed replace 20% per year</a:t>
            </a:r>
          </a:p>
          <a:p>
            <a:r>
              <a:rPr lang="en-US" sz="1100" dirty="0">
                <a:solidFill>
                  <a:schemeClr val="accent2">
                    <a:lumMod val="75000"/>
                  </a:schemeClr>
                </a:solidFill>
              </a:rPr>
              <a:t>Assumed need for additional data science service providers (1.5 FTE) for physics data databases</a:t>
            </a:r>
          </a:p>
          <a:p>
            <a:endParaRPr lang="en-US" sz="1100" dirty="0">
              <a:solidFill>
                <a:schemeClr val="accent2">
                  <a:lumMod val="75000"/>
                </a:schemeClr>
              </a:solidFill>
            </a:endParaRPr>
          </a:p>
          <a:p>
            <a:endParaRPr lang="en-US" sz="1100" dirty="0">
              <a:solidFill>
                <a:schemeClr val="accent2">
                  <a:lumMod val="75000"/>
                </a:schemeClr>
              </a:solidFill>
            </a:endParaRPr>
          </a:p>
        </p:txBody>
      </p:sp>
    </p:spTree>
    <p:extLst>
      <p:ext uri="{BB962C8B-B14F-4D97-AF65-F5344CB8AC3E}">
        <p14:creationId xmlns:p14="http://schemas.microsoft.com/office/powerpoint/2010/main" val="13472021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D466C-41F3-8CE0-18EC-0FC428BA078B}"/>
              </a:ext>
            </a:extLst>
          </p:cNvPr>
          <p:cNvSpPr>
            <a:spLocks noGrp="1"/>
          </p:cNvSpPr>
          <p:nvPr>
            <p:ph type="title"/>
          </p:nvPr>
        </p:nvSpPr>
        <p:spPr>
          <a:xfrm>
            <a:off x="838200" y="365126"/>
            <a:ext cx="10515600" cy="919388"/>
          </a:xfrm>
        </p:spPr>
        <p:txBody>
          <a:bodyPr>
            <a:normAutofit/>
          </a:bodyPr>
          <a:lstStyle/>
          <a:p>
            <a:r>
              <a:rPr lang="en-US" b="1" dirty="0">
                <a:solidFill>
                  <a:schemeClr val="accent1"/>
                </a:solidFill>
              </a:rPr>
              <a:t>M&amp;O Category A Estimate – Part 2</a:t>
            </a:r>
          </a:p>
        </p:txBody>
      </p:sp>
      <p:sp>
        <p:nvSpPr>
          <p:cNvPr id="4" name="Date Placeholder 3">
            <a:extLst>
              <a:ext uri="{FF2B5EF4-FFF2-40B4-BE49-F238E27FC236}">
                <a16:creationId xmlns:a16="http://schemas.microsoft.com/office/drawing/2014/main" id="{2DBF3B27-7D85-06F5-D651-8DFF19AF62D1}"/>
              </a:ext>
            </a:extLst>
          </p:cNvPr>
          <p:cNvSpPr>
            <a:spLocks noGrp="1"/>
          </p:cNvSpPr>
          <p:nvPr>
            <p:ph type="dt" sz="half" idx="10"/>
          </p:nvPr>
        </p:nvSpPr>
        <p:spPr/>
        <p:txBody>
          <a:bodyPr/>
          <a:lstStyle/>
          <a:p>
            <a:r>
              <a:rPr lang="en-US"/>
              <a:t>1/23/2025</a:t>
            </a:r>
          </a:p>
        </p:txBody>
      </p:sp>
      <p:sp>
        <p:nvSpPr>
          <p:cNvPr id="5" name="Footer Placeholder 4">
            <a:extLst>
              <a:ext uri="{FF2B5EF4-FFF2-40B4-BE49-F238E27FC236}">
                <a16:creationId xmlns:a16="http://schemas.microsoft.com/office/drawing/2014/main" id="{C362F063-AEAE-97CF-168C-41653FE2AFE2}"/>
              </a:ext>
            </a:extLst>
          </p:cNvPr>
          <p:cNvSpPr>
            <a:spLocks noGrp="1"/>
          </p:cNvSpPr>
          <p:nvPr>
            <p:ph type="ftr" sz="quarter" idx="11"/>
          </p:nvPr>
        </p:nvSpPr>
        <p:spPr/>
        <p:txBody>
          <a:bodyPr/>
          <a:lstStyle/>
          <a:p>
            <a:r>
              <a:rPr lang="en-US"/>
              <a:t>ePIC Collab. Council Meeting</a:t>
            </a:r>
          </a:p>
        </p:txBody>
      </p:sp>
      <p:sp>
        <p:nvSpPr>
          <p:cNvPr id="6" name="Slide Number Placeholder 5">
            <a:extLst>
              <a:ext uri="{FF2B5EF4-FFF2-40B4-BE49-F238E27FC236}">
                <a16:creationId xmlns:a16="http://schemas.microsoft.com/office/drawing/2014/main" id="{FC3BAFC6-C537-EFDE-CC5A-F185EB9ACA07}"/>
              </a:ext>
            </a:extLst>
          </p:cNvPr>
          <p:cNvSpPr>
            <a:spLocks noGrp="1"/>
          </p:cNvSpPr>
          <p:nvPr>
            <p:ph type="sldNum" sz="quarter" idx="12"/>
          </p:nvPr>
        </p:nvSpPr>
        <p:spPr/>
        <p:txBody>
          <a:bodyPr/>
          <a:lstStyle/>
          <a:p>
            <a:fld id="{283F8101-B901-4CEF-BE9E-35476C343ECF}" type="slidenum">
              <a:rPr lang="en-US" smtClean="0"/>
              <a:t>9</a:t>
            </a:fld>
            <a:endParaRPr lang="en-US"/>
          </a:p>
        </p:txBody>
      </p:sp>
      <p:pic>
        <p:nvPicPr>
          <p:cNvPr id="7" name="Picture 6" descr="Table&#10;&#10;Description automatically generated">
            <a:extLst>
              <a:ext uri="{FF2B5EF4-FFF2-40B4-BE49-F238E27FC236}">
                <a16:creationId xmlns:a16="http://schemas.microsoft.com/office/drawing/2014/main" id="{0F55BE6A-B386-D48C-4AC4-D6AEFB2CD8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4114" y="1566636"/>
            <a:ext cx="6873457" cy="4789714"/>
          </a:xfrm>
          <a:prstGeom prst="rect">
            <a:avLst/>
          </a:prstGeom>
        </p:spPr>
      </p:pic>
      <p:pic>
        <p:nvPicPr>
          <p:cNvPr id="10" name="Picture 9" descr="A picture containing text, furniture, seat&#10;&#10;Description automatically generated">
            <a:extLst>
              <a:ext uri="{FF2B5EF4-FFF2-40B4-BE49-F238E27FC236}">
                <a16:creationId xmlns:a16="http://schemas.microsoft.com/office/drawing/2014/main" id="{8C7CE02F-A4D4-2A6B-72DB-0EBB7F489D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4114" y="1284514"/>
            <a:ext cx="1442800" cy="245891"/>
          </a:xfrm>
          <a:prstGeom prst="rect">
            <a:avLst/>
          </a:prstGeom>
        </p:spPr>
      </p:pic>
      <p:sp>
        <p:nvSpPr>
          <p:cNvPr id="11" name="TextBox 10">
            <a:extLst>
              <a:ext uri="{FF2B5EF4-FFF2-40B4-BE49-F238E27FC236}">
                <a16:creationId xmlns:a16="http://schemas.microsoft.com/office/drawing/2014/main" id="{8C3C4E25-7D03-D0FE-1840-B7CC864E9A89}"/>
              </a:ext>
            </a:extLst>
          </p:cNvPr>
          <p:cNvSpPr txBox="1"/>
          <p:nvPr/>
        </p:nvSpPr>
        <p:spPr>
          <a:xfrm>
            <a:off x="7316755" y="1566636"/>
            <a:ext cx="4498496" cy="600164"/>
          </a:xfrm>
          <a:prstGeom prst="rect">
            <a:avLst/>
          </a:prstGeom>
          <a:noFill/>
        </p:spPr>
        <p:txBody>
          <a:bodyPr wrap="square" rtlCol="0">
            <a:spAutoFit/>
          </a:bodyPr>
          <a:lstStyle/>
          <a:p>
            <a:r>
              <a:rPr lang="en-US" sz="1100" dirty="0">
                <a:solidFill>
                  <a:schemeClr val="accent2">
                    <a:lumMod val="75000"/>
                  </a:schemeClr>
                </a:solidFill>
                <a:latin typeface="Aptos Narrow" panose="020B0004020202020204" pitchFamily="34" charset="0"/>
              </a:rPr>
              <a:t>Estimate based on 4 Halls at </a:t>
            </a:r>
            <a:r>
              <a:rPr lang="en-US" sz="1100" dirty="0" err="1">
                <a:solidFill>
                  <a:schemeClr val="accent2">
                    <a:lumMod val="75000"/>
                  </a:schemeClr>
                </a:solidFill>
                <a:latin typeface="Aptos Narrow" panose="020B0004020202020204" pitchFamily="34" charset="0"/>
              </a:rPr>
              <a:t>Jlab</a:t>
            </a:r>
            <a:endParaRPr lang="en-US" sz="1100" dirty="0">
              <a:solidFill>
                <a:schemeClr val="accent2">
                  <a:lumMod val="75000"/>
                </a:schemeClr>
              </a:solidFill>
              <a:latin typeface="Aptos Narrow" panose="020B0004020202020204" pitchFamily="34" charset="0"/>
            </a:endParaRPr>
          </a:p>
          <a:p>
            <a:r>
              <a:rPr lang="en-US" sz="1100" dirty="0">
                <a:solidFill>
                  <a:schemeClr val="accent2">
                    <a:lumMod val="75000"/>
                  </a:schemeClr>
                </a:solidFill>
                <a:latin typeface="Aptos Narrow" panose="020B0004020202020204" pitchFamily="34" charset="0"/>
              </a:rPr>
              <a:t>Phys Rev Lett is ~4k/article in page charges</a:t>
            </a:r>
          </a:p>
          <a:p>
            <a:r>
              <a:rPr lang="en-US" sz="1100" dirty="0">
                <a:solidFill>
                  <a:schemeClr val="accent2">
                    <a:lumMod val="75000"/>
                  </a:schemeClr>
                </a:solidFill>
                <a:latin typeface="Aptos Narrow" panose="020B0004020202020204" pitchFamily="34" charset="0"/>
              </a:rPr>
              <a:t>Assumed one admin staff in addition to host lab support</a:t>
            </a:r>
            <a:endParaRPr lang="en-US" sz="1100" dirty="0">
              <a:solidFill>
                <a:schemeClr val="accent2">
                  <a:lumMod val="75000"/>
                </a:schemeClr>
              </a:solidFill>
            </a:endParaRPr>
          </a:p>
        </p:txBody>
      </p:sp>
      <p:sp>
        <p:nvSpPr>
          <p:cNvPr id="12" name="TextBox 11">
            <a:extLst>
              <a:ext uri="{FF2B5EF4-FFF2-40B4-BE49-F238E27FC236}">
                <a16:creationId xmlns:a16="http://schemas.microsoft.com/office/drawing/2014/main" id="{66A503DD-3EDD-4766-3D0D-9DAAF1F3C937}"/>
              </a:ext>
            </a:extLst>
          </p:cNvPr>
          <p:cNvSpPr txBox="1"/>
          <p:nvPr/>
        </p:nvSpPr>
        <p:spPr>
          <a:xfrm>
            <a:off x="7316755" y="2262244"/>
            <a:ext cx="4498496" cy="938719"/>
          </a:xfrm>
          <a:prstGeom prst="rect">
            <a:avLst/>
          </a:prstGeom>
          <a:noFill/>
        </p:spPr>
        <p:txBody>
          <a:bodyPr wrap="square" rtlCol="0">
            <a:spAutoFit/>
          </a:bodyPr>
          <a:lstStyle/>
          <a:p>
            <a:r>
              <a:rPr lang="en-US" sz="1100" dirty="0">
                <a:solidFill>
                  <a:schemeClr val="accent2">
                    <a:lumMod val="75000"/>
                  </a:schemeClr>
                </a:solidFill>
              </a:rPr>
              <a:t>Includes some support for travel to BNL/</a:t>
            </a:r>
            <a:r>
              <a:rPr lang="en-US" sz="1100" dirty="0" err="1">
                <a:solidFill>
                  <a:schemeClr val="accent2">
                    <a:lumMod val="75000"/>
                  </a:schemeClr>
                </a:solidFill>
              </a:rPr>
              <a:t>JLab</a:t>
            </a:r>
            <a:r>
              <a:rPr lang="en-US" sz="1100" dirty="0">
                <a:solidFill>
                  <a:schemeClr val="accent2">
                    <a:lumMod val="75000"/>
                  </a:schemeClr>
                </a:solidFill>
              </a:rPr>
              <a:t> tests</a:t>
            </a:r>
          </a:p>
          <a:p>
            <a:r>
              <a:rPr lang="en-US" sz="1100" dirty="0">
                <a:solidFill>
                  <a:schemeClr val="accent2">
                    <a:lumMod val="75000"/>
                  </a:schemeClr>
                </a:solidFill>
              </a:rPr>
              <a:t>To facilitate test setups for parasitic beam use</a:t>
            </a:r>
          </a:p>
          <a:p>
            <a:endParaRPr lang="en-US" sz="1100" dirty="0">
              <a:solidFill>
                <a:schemeClr val="accent2">
                  <a:lumMod val="75000"/>
                </a:schemeClr>
              </a:solidFill>
            </a:endParaRPr>
          </a:p>
          <a:p>
            <a:endParaRPr lang="en-US" sz="1100" dirty="0">
              <a:solidFill>
                <a:schemeClr val="accent2">
                  <a:lumMod val="75000"/>
                </a:schemeClr>
              </a:solidFill>
            </a:endParaRPr>
          </a:p>
          <a:p>
            <a:r>
              <a:rPr lang="en-US" sz="1100" dirty="0">
                <a:solidFill>
                  <a:schemeClr val="accent2">
                    <a:lumMod val="75000"/>
                  </a:schemeClr>
                </a:solidFill>
              </a:rPr>
              <a:t>For DAQ and monitoring </a:t>
            </a:r>
          </a:p>
        </p:txBody>
      </p:sp>
      <p:sp>
        <p:nvSpPr>
          <p:cNvPr id="13" name="TextBox 12">
            <a:extLst>
              <a:ext uri="{FF2B5EF4-FFF2-40B4-BE49-F238E27FC236}">
                <a16:creationId xmlns:a16="http://schemas.microsoft.com/office/drawing/2014/main" id="{ECBF5105-4E47-14A5-A9E8-3A3A217C44F4}"/>
              </a:ext>
            </a:extLst>
          </p:cNvPr>
          <p:cNvSpPr txBox="1"/>
          <p:nvPr/>
        </p:nvSpPr>
        <p:spPr>
          <a:xfrm>
            <a:off x="7289595" y="3520578"/>
            <a:ext cx="4498496" cy="1446550"/>
          </a:xfrm>
          <a:prstGeom prst="rect">
            <a:avLst/>
          </a:prstGeom>
          <a:noFill/>
        </p:spPr>
        <p:txBody>
          <a:bodyPr wrap="square" rtlCol="0">
            <a:spAutoFit/>
          </a:bodyPr>
          <a:lstStyle/>
          <a:p>
            <a:r>
              <a:rPr lang="en-US" sz="1100" dirty="0">
                <a:solidFill>
                  <a:schemeClr val="accent2">
                    <a:lumMod val="75000"/>
                  </a:schemeClr>
                </a:solidFill>
              </a:rPr>
              <a:t>Rare need, assume occasional replacements</a:t>
            </a:r>
          </a:p>
          <a:p>
            <a:endParaRPr lang="en-US" sz="1100" dirty="0">
              <a:solidFill>
                <a:schemeClr val="accent2">
                  <a:lumMod val="75000"/>
                </a:schemeClr>
              </a:solidFill>
            </a:endParaRPr>
          </a:p>
          <a:p>
            <a:endParaRPr lang="en-US" sz="1100" dirty="0">
              <a:solidFill>
                <a:schemeClr val="accent2">
                  <a:lumMod val="75000"/>
                </a:schemeClr>
              </a:solidFill>
            </a:endParaRPr>
          </a:p>
          <a:p>
            <a:r>
              <a:rPr lang="en-US" sz="1100" dirty="0">
                <a:solidFill>
                  <a:schemeClr val="accent2">
                    <a:lumMod val="75000"/>
                  </a:schemeClr>
                </a:solidFill>
              </a:rPr>
              <a:t>Machine shop work account, assume CLAS12 x 2 + 2</a:t>
            </a:r>
          </a:p>
          <a:p>
            <a:endParaRPr lang="en-US" sz="1100" dirty="0">
              <a:solidFill>
                <a:schemeClr val="accent2">
                  <a:lumMod val="75000"/>
                </a:schemeClr>
              </a:solidFill>
            </a:endParaRPr>
          </a:p>
          <a:p>
            <a:endParaRPr lang="en-US" sz="1100" dirty="0">
              <a:solidFill>
                <a:schemeClr val="accent2">
                  <a:lumMod val="75000"/>
                </a:schemeClr>
              </a:solidFill>
            </a:endParaRPr>
          </a:p>
          <a:p>
            <a:r>
              <a:rPr lang="en-US" sz="1100" dirty="0">
                <a:solidFill>
                  <a:schemeClr val="accent2">
                    <a:lumMod val="75000"/>
                  </a:schemeClr>
                </a:solidFill>
              </a:rPr>
              <a:t>Sum of many import </a:t>
            </a:r>
            <a:r>
              <a:rPr lang="en-US" sz="1100" dirty="0" err="1">
                <a:solidFill>
                  <a:schemeClr val="accent2">
                    <a:lumMod val="75000"/>
                  </a:schemeClr>
                </a:solidFill>
              </a:rPr>
              <a:t>tarif</a:t>
            </a:r>
            <a:r>
              <a:rPr lang="en-US" sz="1100" dirty="0">
                <a:solidFill>
                  <a:schemeClr val="accent2">
                    <a:lumMod val="75000"/>
                  </a:schemeClr>
                </a:solidFill>
              </a:rPr>
              <a:t> and local shipment</a:t>
            </a:r>
          </a:p>
          <a:p>
            <a:r>
              <a:rPr lang="en-US" sz="1100" dirty="0">
                <a:solidFill>
                  <a:schemeClr val="accent2">
                    <a:lumMod val="75000"/>
                  </a:schemeClr>
                </a:solidFill>
              </a:rPr>
              <a:t>Assume temporary lease of space</a:t>
            </a:r>
          </a:p>
        </p:txBody>
      </p:sp>
      <p:sp>
        <p:nvSpPr>
          <p:cNvPr id="14" name="TextBox 13">
            <a:extLst>
              <a:ext uri="{FF2B5EF4-FFF2-40B4-BE49-F238E27FC236}">
                <a16:creationId xmlns:a16="http://schemas.microsoft.com/office/drawing/2014/main" id="{F7FEEC3F-24F9-9AC6-7671-9CC11CE89E8D}"/>
              </a:ext>
            </a:extLst>
          </p:cNvPr>
          <p:cNvSpPr txBox="1"/>
          <p:nvPr/>
        </p:nvSpPr>
        <p:spPr>
          <a:xfrm>
            <a:off x="7289595" y="5118445"/>
            <a:ext cx="4498496" cy="261610"/>
          </a:xfrm>
          <a:prstGeom prst="rect">
            <a:avLst/>
          </a:prstGeom>
          <a:noFill/>
        </p:spPr>
        <p:txBody>
          <a:bodyPr wrap="square" rtlCol="0">
            <a:spAutoFit/>
          </a:bodyPr>
          <a:lstStyle/>
          <a:p>
            <a:r>
              <a:rPr lang="en-US" sz="1100" dirty="0">
                <a:solidFill>
                  <a:schemeClr val="accent2">
                    <a:lumMod val="75000"/>
                  </a:schemeClr>
                </a:solidFill>
              </a:rPr>
              <a:t>User support consultancy (1 FTE)</a:t>
            </a:r>
          </a:p>
        </p:txBody>
      </p:sp>
      <p:sp>
        <p:nvSpPr>
          <p:cNvPr id="15" name="TextBox 14">
            <a:extLst>
              <a:ext uri="{FF2B5EF4-FFF2-40B4-BE49-F238E27FC236}">
                <a16:creationId xmlns:a16="http://schemas.microsoft.com/office/drawing/2014/main" id="{87DC6735-50E1-4819-9E21-80D535DDB5BA}"/>
              </a:ext>
            </a:extLst>
          </p:cNvPr>
          <p:cNvSpPr txBox="1"/>
          <p:nvPr/>
        </p:nvSpPr>
        <p:spPr>
          <a:xfrm>
            <a:off x="7289595" y="5497655"/>
            <a:ext cx="4498496" cy="600164"/>
          </a:xfrm>
          <a:prstGeom prst="rect">
            <a:avLst/>
          </a:prstGeom>
          <a:noFill/>
        </p:spPr>
        <p:txBody>
          <a:bodyPr wrap="square" rtlCol="0">
            <a:spAutoFit/>
          </a:bodyPr>
          <a:lstStyle/>
          <a:p>
            <a:r>
              <a:rPr lang="en-US" sz="1100" dirty="0">
                <a:solidFill>
                  <a:schemeClr val="accent2">
                    <a:lumMod val="75000"/>
                  </a:schemeClr>
                </a:solidFill>
              </a:rPr>
              <a:t>Assumed ~$50 per month per phone, and each subsystem needs one</a:t>
            </a:r>
          </a:p>
          <a:p>
            <a:r>
              <a:rPr lang="en-US" sz="1100" dirty="0">
                <a:solidFill>
                  <a:schemeClr val="accent2">
                    <a:lumMod val="75000"/>
                  </a:schemeClr>
                </a:solidFill>
              </a:rPr>
              <a:t>Zoom license $20/user x 2500 = $50k</a:t>
            </a:r>
          </a:p>
          <a:p>
            <a:endParaRPr lang="en-US" sz="1100" dirty="0">
              <a:solidFill>
                <a:schemeClr val="accent2">
                  <a:lumMod val="75000"/>
                </a:schemeClr>
              </a:solidFill>
            </a:endParaRPr>
          </a:p>
        </p:txBody>
      </p:sp>
      <p:sp>
        <p:nvSpPr>
          <p:cNvPr id="16" name="Rectangle 15">
            <a:extLst>
              <a:ext uri="{FF2B5EF4-FFF2-40B4-BE49-F238E27FC236}">
                <a16:creationId xmlns:a16="http://schemas.microsoft.com/office/drawing/2014/main" id="{E2921977-40D7-CEFB-0DCA-C21138D1BEE9}"/>
              </a:ext>
            </a:extLst>
          </p:cNvPr>
          <p:cNvSpPr/>
          <p:nvPr/>
        </p:nvSpPr>
        <p:spPr>
          <a:xfrm>
            <a:off x="6681458" y="6074228"/>
            <a:ext cx="561793" cy="258531"/>
          </a:xfrm>
          <a:prstGeom prst="rect">
            <a:avLst/>
          </a:prstGeom>
          <a:noFill/>
          <a:ln w="3492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630375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3298</TotalTime>
  <Words>2464</Words>
  <Application>Microsoft Office PowerPoint</Application>
  <PresentationFormat>Widescreen</PresentationFormat>
  <Paragraphs>228</Paragraphs>
  <Slides>20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Aptos</vt:lpstr>
      <vt:lpstr>Aptos Narrow</vt:lpstr>
      <vt:lpstr>Arial</vt:lpstr>
      <vt:lpstr>Calibri</vt:lpstr>
      <vt:lpstr>Calibri Light</vt:lpstr>
      <vt:lpstr>Courier New</vt:lpstr>
      <vt:lpstr>Office Theme</vt:lpstr>
      <vt:lpstr>ePIC Common Funds</vt:lpstr>
      <vt:lpstr>What are “Common Funds”</vt:lpstr>
      <vt:lpstr>EIC RRB Common Fund Working Group</vt:lpstr>
      <vt:lpstr>Governance Model</vt:lpstr>
      <vt:lpstr>M&amp;O Categories</vt:lpstr>
      <vt:lpstr>Cost Sharing </vt:lpstr>
      <vt:lpstr>The Process</vt:lpstr>
      <vt:lpstr>M&amp;O Category A Estimate – Part 1</vt:lpstr>
      <vt:lpstr>M&amp;O Category A Estimate – Part 2</vt:lpstr>
      <vt:lpstr>M&amp;O Category B Estimate </vt:lpstr>
      <vt:lpstr>M&amp;O Category C Estimate</vt:lpstr>
      <vt:lpstr>Key Differences with the CERN Model</vt:lpstr>
      <vt:lpstr>Draft Profile (Updated with Cost Estimates)</vt:lpstr>
      <vt:lpstr>ePIC Collaboration Projections</vt:lpstr>
      <vt:lpstr>A Note on Spokesperson’s Discretion</vt:lpstr>
      <vt:lpstr>What would the M&amp;O process look like? </vt:lpstr>
      <vt:lpstr>Feedback from RRB Meeting</vt:lpstr>
      <vt:lpstr>PowerPoint Presentation</vt:lpstr>
      <vt:lpstr>ePIC Resources</vt:lpstr>
      <vt:lpstr>EICUG Membership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ePIC Collaboration Status</dc:title>
  <dc:creator>Lajoie, John G [PHYSA]</dc:creator>
  <cp:lastModifiedBy>Lajoie, John</cp:lastModifiedBy>
  <cp:revision>983</cp:revision>
  <dcterms:created xsi:type="dcterms:W3CDTF">2023-04-13T13:35:08Z</dcterms:created>
  <dcterms:modified xsi:type="dcterms:W3CDTF">2025-01-22T21:21:59Z</dcterms:modified>
</cp:coreProperties>
</file>