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Lst>
  <p:notesMasterIdLst>
    <p:notesMasterId r:id="rId25"/>
  </p:notesMasterIdLst>
  <p:sldIdLst>
    <p:sldId id="256" r:id="rId4"/>
    <p:sldId id="2147375363" r:id="rId5"/>
    <p:sldId id="2147375347" r:id="rId6"/>
    <p:sldId id="2147375360" r:id="rId7"/>
    <p:sldId id="470" r:id="rId8"/>
    <p:sldId id="269" r:id="rId9"/>
    <p:sldId id="2147375367" r:id="rId10"/>
    <p:sldId id="2147375369" r:id="rId11"/>
    <p:sldId id="2147375364" r:id="rId12"/>
    <p:sldId id="5881" r:id="rId13"/>
    <p:sldId id="4780" r:id="rId14"/>
    <p:sldId id="5769" r:id="rId15"/>
    <p:sldId id="2147375366" r:id="rId16"/>
    <p:sldId id="2147375370" r:id="rId17"/>
    <p:sldId id="4770" r:id="rId18"/>
    <p:sldId id="2147375342" r:id="rId19"/>
    <p:sldId id="2147375343" r:id="rId20"/>
    <p:sldId id="2147375346" r:id="rId21"/>
    <p:sldId id="5821" r:id="rId22"/>
    <p:sldId id="5759" r:id="rId23"/>
    <p:sldId id="21473753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88242" autoAdjust="0"/>
  </p:normalViewPr>
  <p:slideViewPr>
    <p:cSldViewPr snapToGrid="0">
      <p:cViewPr varScale="1">
        <p:scale>
          <a:sx n="113" d="100"/>
          <a:sy n="113" d="100"/>
        </p:scale>
        <p:origin x="408" y="96"/>
      </p:cViewPr>
      <p:guideLst/>
    </p:cSldViewPr>
  </p:slideViewPr>
  <p:notesTextViewPr>
    <p:cViewPr>
      <p:scale>
        <a:sx n="1" d="1"/>
        <a:sy n="1" d="1"/>
      </p:scale>
      <p:origin x="0" y="0"/>
    </p:cViewPr>
  </p:notesTextViewPr>
  <p:sorterViewPr>
    <p:cViewPr>
      <p:scale>
        <a:sx n="100" d="100"/>
        <a:sy n="100" d="100"/>
      </p:scale>
      <p:origin x="0" y="-22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57B3B-ED67-469A-B307-86F7A39C9689}"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06A0A4-0EE3-4D82-BAB3-ED3AA258C5FC}" type="slidenum">
              <a:rPr lang="en-US" smtClean="0"/>
              <a:t>‹#›</a:t>
            </a:fld>
            <a:endParaRPr lang="en-US"/>
          </a:p>
        </p:txBody>
      </p:sp>
    </p:spTree>
    <p:extLst>
      <p:ext uri="{BB962C8B-B14F-4D97-AF65-F5344CB8AC3E}">
        <p14:creationId xmlns:p14="http://schemas.microsoft.com/office/powerpoint/2010/main" val="2587934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tell you our vision on the next slide – but after that I am going to concentrate on how we plan to execute on that vision. </a:t>
            </a:r>
          </a:p>
        </p:txBody>
      </p:sp>
      <p:sp>
        <p:nvSpPr>
          <p:cNvPr id="4" name="Slide Number Placeholder 3"/>
          <p:cNvSpPr>
            <a:spLocks noGrp="1"/>
          </p:cNvSpPr>
          <p:nvPr>
            <p:ph type="sldNum" sz="quarter" idx="5"/>
          </p:nvPr>
        </p:nvSpPr>
        <p:spPr/>
        <p:txBody>
          <a:bodyPr/>
          <a:lstStyle/>
          <a:p>
            <a:fld id="{8206A0A4-0EE3-4D82-BAB3-ED3AA258C5FC}" type="slidenum">
              <a:rPr lang="en-US" smtClean="0"/>
              <a:t>2</a:t>
            </a:fld>
            <a:endParaRPr lang="en-US"/>
          </a:p>
        </p:txBody>
      </p:sp>
    </p:spTree>
    <p:extLst>
      <p:ext uri="{BB962C8B-B14F-4D97-AF65-F5344CB8AC3E}">
        <p14:creationId xmlns:p14="http://schemas.microsoft.com/office/powerpoint/2010/main" val="1827492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really believe that the EIC is one of those foundational efforts in the history of human understanding of the natural world, and we have been honored and humbled to lead the collaboration over the past two years. The </a:t>
            </a:r>
            <a:r>
              <a:rPr lang="en-US" dirty="0" err="1"/>
              <a:t>ePIC</a:t>
            </a:r>
            <a:r>
              <a:rPr lang="en-US" dirty="0"/>
              <a:t> Collaboration is young and just in its infancy, but the collaboration we are building now may last 20-30 years – we have just started laying the foundation.  It’s critical to create a foundation that can stand the tests of time and serve the collaboration well into the future. </a:t>
            </a:r>
          </a:p>
        </p:txBody>
      </p:sp>
      <p:sp>
        <p:nvSpPr>
          <p:cNvPr id="4" name="Slide Number Placeholder 3"/>
          <p:cNvSpPr>
            <a:spLocks noGrp="1"/>
          </p:cNvSpPr>
          <p:nvPr>
            <p:ph type="sldNum" sz="quarter" idx="5"/>
          </p:nvPr>
        </p:nvSpPr>
        <p:spPr/>
        <p:txBody>
          <a:bodyPr/>
          <a:lstStyle/>
          <a:p>
            <a:fld id="{8206A0A4-0EE3-4D82-BAB3-ED3AA258C5FC}" type="slidenum">
              <a:rPr lang="en-US" smtClean="0"/>
              <a:t>3</a:t>
            </a:fld>
            <a:endParaRPr lang="en-US"/>
          </a:p>
        </p:txBody>
      </p:sp>
    </p:spTree>
    <p:extLst>
      <p:ext uri="{BB962C8B-B14F-4D97-AF65-F5344CB8AC3E}">
        <p14:creationId xmlns:p14="http://schemas.microsoft.com/office/powerpoint/2010/main" val="1022028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Essentially the same slide as in the opening status talk….</a:t>
            </a:r>
          </a:p>
        </p:txBody>
      </p:sp>
      <p:sp>
        <p:nvSpPr>
          <p:cNvPr id="4" name="Slide Number Placeholder 3"/>
          <p:cNvSpPr>
            <a:spLocks noGrp="1"/>
          </p:cNvSpPr>
          <p:nvPr>
            <p:ph type="sldNum" sz="quarter" idx="5"/>
          </p:nvPr>
        </p:nvSpPr>
        <p:spPr/>
        <p:txBody>
          <a:bodyPr/>
          <a:lstStyle/>
          <a:p>
            <a:fld id="{8206A0A4-0EE3-4D82-BAB3-ED3AA258C5FC}" type="slidenum">
              <a:rPr lang="en-US" smtClean="0"/>
              <a:t>4</a:t>
            </a:fld>
            <a:endParaRPr lang="en-US"/>
          </a:p>
        </p:txBody>
      </p:sp>
    </p:spTree>
    <p:extLst>
      <p:ext uri="{BB962C8B-B14F-4D97-AF65-F5344CB8AC3E}">
        <p14:creationId xmlns:p14="http://schemas.microsoft.com/office/powerpoint/2010/main" val="3592213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greatest challenges in the early phase is, quite frankly, the schedule.  Maintaining the momentum of the collaboration and the excitement and interest of our international partners is critical at this time.  This involves working with the project over the next six months as the subproject plans are finalized and ensuring the technical development of </a:t>
            </a:r>
            <a:r>
              <a:rPr lang="en-US" dirty="0" err="1"/>
              <a:t>ePIC</a:t>
            </a:r>
            <a:r>
              <a:rPr lang="en-US" dirty="0"/>
              <a:t> continues at a pace is not </a:t>
            </a:r>
            <a:r>
              <a:rPr lang="en-US"/>
              <a:t>artificially limited. </a:t>
            </a:r>
            <a:endParaRPr lang="en-US" dirty="0"/>
          </a:p>
        </p:txBody>
      </p:sp>
      <p:sp>
        <p:nvSpPr>
          <p:cNvPr id="4" name="Slide Number Placeholder 3"/>
          <p:cNvSpPr>
            <a:spLocks noGrp="1"/>
          </p:cNvSpPr>
          <p:nvPr>
            <p:ph type="sldNum" sz="quarter" idx="5"/>
          </p:nvPr>
        </p:nvSpPr>
        <p:spPr/>
        <p:txBody>
          <a:bodyPr/>
          <a:lstStyle/>
          <a:p>
            <a:fld id="{8206A0A4-0EE3-4D82-BAB3-ED3AA258C5FC}" type="slidenum">
              <a:rPr lang="en-US" smtClean="0"/>
              <a:t>5</a:t>
            </a:fld>
            <a:endParaRPr lang="en-US"/>
          </a:p>
        </p:txBody>
      </p:sp>
    </p:spTree>
    <p:extLst>
      <p:ext uri="{BB962C8B-B14F-4D97-AF65-F5344CB8AC3E}">
        <p14:creationId xmlns:p14="http://schemas.microsoft.com/office/powerpoint/2010/main" val="4192837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primary role of the spokesperson’s office is to support the execution of collaboration priorities.  These are the things we think we need to do to best position the collaboration to be successful in executing its priorities. </a:t>
            </a:r>
            <a:br>
              <a:rPr lang="en-US" dirty="0"/>
            </a:br>
            <a:br>
              <a:rPr lang="en-US" dirty="0"/>
            </a:br>
            <a:r>
              <a:rPr lang="en-US" dirty="0"/>
              <a:t>(Is these all too honest? It’s pretty direct….especially the </a:t>
            </a:r>
            <a:r>
              <a:rPr lang="en-US" dirty="0" err="1"/>
              <a:t>Jlab</a:t>
            </a:r>
            <a:r>
              <a:rPr lang="en-US" dirty="0"/>
              <a:t> comment?)</a:t>
            </a:r>
          </a:p>
        </p:txBody>
      </p:sp>
      <p:sp>
        <p:nvSpPr>
          <p:cNvPr id="4" name="Slide Number Placeholder 3"/>
          <p:cNvSpPr>
            <a:spLocks noGrp="1"/>
          </p:cNvSpPr>
          <p:nvPr>
            <p:ph type="sldNum" sz="quarter" idx="5"/>
          </p:nvPr>
        </p:nvSpPr>
        <p:spPr/>
        <p:txBody>
          <a:bodyPr/>
          <a:lstStyle/>
          <a:p>
            <a:fld id="{8206A0A4-0EE3-4D82-BAB3-ED3AA258C5FC}" type="slidenum">
              <a:rPr lang="en-US" smtClean="0"/>
              <a:t>9</a:t>
            </a:fld>
            <a:endParaRPr lang="en-US"/>
          </a:p>
        </p:txBody>
      </p:sp>
    </p:spTree>
    <p:extLst>
      <p:ext uri="{BB962C8B-B14F-4D97-AF65-F5344CB8AC3E}">
        <p14:creationId xmlns:p14="http://schemas.microsoft.com/office/powerpoint/2010/main" val="1175213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06A0A4-0EE3-4D82-BAB3-ED3AA258C5FC}" type="slidenum">
              <a:rPr lang="en-US" smtClean="0"/>
              <a:t>10</a:t>
            </a:fld>
            <a:endParaRPr lang="en-US"/>
          </a:p>
        </p:txBody>
      </p:sp>
    </p:spTree>
    <p:extLst>
      <p:ext uri="{BB962C8B-B14F-4D97-AF65-F5344CB8AC3E}">
        <p14:creationId xmlns:p14="http://schemas.microsoft.com/office/powerpoint/2010/main" val="80203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in the case of DSC leadership we just facilitate, the DSC leadership is up to the DSC participants. </a:t>
            </a:r>
          </a:p>
        </p:txBody>
      </p:sp>
      <p:sp>
        <p:nvSpPr>
          <p:cNvPr id="4" name="Slide Number Placeholder 3"/>
          <p:cNvSpPr>
            <a:spLocks noGrp="1"/>
          </p:cNvSpPr>
          <p:nvPr>
            <p:ph type="sldNum" sz="quarter" idx="5"/>
          </p:nvPr>
        </p:nvSpPr>
        <p:spPr/>
        <p:txBody>
          <a:bodyPr/>
          <a:lstStyle/>
          <a:p>
            <a:fld id="{8206A0A4-0EE3-4D82-BAB3-ED3AA258C5FC}" type="slidenum">
              <a:rPr lang="en-US" smtClean="0"/>
              <a:t>11</a:t>
            </a:fld>
            <a:endParaRPr lang="en-US"/>
          </a:p>
        </p:txBody>
      </p:sp>
    </p:spTree>
    <p:extLst>
      <p:ext uri="{BB962C8B-B14F-4D97-AF65-F5344CB8AC3E}">
        <p14:creationId xmlns:p14="http://schemas.microsoft.com/office/powerpoint/2010/main" val="3908276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A0D47-8311-989E-4230-5C37D3E86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BF43F-7B88-4A10-AE91-4FE87F341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E5D6C-124A-913A-9A07-1A817E53B0FE}"/>
              </a:ext>
            </a:extLst>
          </p:cNvPr>
          <p:cNvSpPr>
            <a:spLocks noGrp="1"/>
          </p:cNvSpPr>
          <p:nvPr>
            <p:ph type="body" idx="1"/>
          </p:nvPr>
        </p:nvSpPr>
        <p:spPr/>
        <p:txBody>
          <a:bodyPr/>
          <a:lstStyle/>
          <a:p>
            <a:r>
              <a:rPr lang="en-US" dirty="0"/>
              <a:t>Before I talk about what we will focus on next year I have to bring the priorities into the discussion. The spokesperson’s office is responsible for the management plan, which creates the structure that allows the collaboration to pursue its priorities. </a:t>
            </a:r>
          </a:p>
        </p:txBody>
      </p:sp>
      <p:sp>
        <p:nvSpPr>
          <p:cNvPr id="4" name="Slide Number Placeholder 3">
            <a:extLst>
              <a:ext uri="{FF2B5EF4-FFF2-40B4-BE49-F238E27FC236}">
                <a16:creationId xmlns:a16="http://schemas.microsoft.com/office/drawing/2014/main" id="{86AA5A07-8A0C-D852-E59D-965EC7684CAF}"/>
              </a:ext>
            </a:extLst>
          </p:cNvPr>
          <p:cNvSpPr>
            <a:spLocks noGrp="1"/>
          </p:cNvSpPr>
          <p:nvPr>
            <p:ph type="sldNum" sz="quarter" idx="5"/>
          </p:nvPr>
        </p:nvSpPr>
        <p:spPr/>
        <p:txBody>
          <a:bodyPr/>
          <a:lstStyle/>
          <a:p>
            <a:fld id="{8206A0A4-0EE3-4D82-BAB3-ED3AA258C5FC}" type="slidenum">
              <a:rPr lang="en-US" smtClean="0"/>
              <a:t>21</a:t>
            </a:fld>
            <a:endParaRPr lang="en-US"/>
          </a:p>
        </p:txBody>
      </p:sp>
    </p:spTree>
    <p:extLst>
      <p:ext uri="{BB962C8B-B14F-4D97-AF65-F5344CB8AC3E}">
        <p14:creationId xmlns:p14="http://schemas.microsoft.com/office/powerpoint/2010/main" val="766555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421222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917116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96978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30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B845-9551-8488-0E95-7AF95F7281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57D4D-66DD-A196-D0A8-8805CE5058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40ADDD-5152-73DD-11CC-AFBE08298D13}"/>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5959CBD8-7511-A28A-2586-7ABB5F707AC2}"/>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9B0AD182-9F01-4238-3E61-32F245760C60}"/>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814644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448958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42534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1/23/2025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Jan 2025 Collaboration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863595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1/23/2025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Jan 2025 Collaboration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32974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1/23/2025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Jan 2025 Collaboration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55295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1/23/2025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Jan 2025 Collaboration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29880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1/23/2025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Jan 2025 Collaboration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04574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E01F-402B-896B-075E-8B52C03B8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D732-D622-D697-7848-0C60AE57E0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CEBB6-0851-0996-41E2-CD4C20193D3F}"/>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094A2124-1FF5-0D00-9D1D-75F1B6E5EFDA}"/>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3F0A1524-79FD-873B-B8AB-264A11B391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371189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1/23/2025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Jan 2025 Collaboration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621255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EAA9-FD5C-FB10-5E29-583D9563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E0C21-CAF2-8240-D002-C94BB8AD4A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8ADFB-0727-ACB3-0B41-39AEC1F32A2C}"/>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A141AE20-ACDE-5B8A-6842-D0FD18AA2E81}"/>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14C6B906-77A9-191C-0750-487D682D13E5}"/>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610168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70B496-BCD1-C439-2F1B-3F41C2831F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ECC6F7-725F-20A8-3417-6C523576E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0F375-C9CC-DEF1-A546-790055B0BE66}"/>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133C2972-7336-1AFA-EC13-3993874190C5}"/>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B3788EB3-F852-190D-3BEB-C3CCF3CC042A}"/>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66425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dirty="0"/>
              <a:t>Title from Agenda</a:t>
            </a:r>
            <a:br>
              <a:rPr lang="en-US" dirty="0"/>
            </a:br>
            <a:r>
              <a:rPr lang="en-US" dirty="0"/>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5074920"/>
            <a:ext cx="4363736" cy="1019620"/>
          </a:xfrm>
          <a:prstGeom prst="rect">
            <a:avLst/>
          </a:prstGeom>
        </p:spPr>
        <p:txBody>
          <a:bodyPr>
            <a:noAutofit/>
          </a:bodyPr>
          <a:lstStyle>
            <a:lvl1pPr marL="0" indent="0" algn="l">
              <a:lnSpc>
                <a:spcPct val="100000"/>
              </a:lnSpc>
              <a:spcBef>
                <a:spcPts val="0"/>
              </a:spcBef>
              <a:spcAft>
                <a:spcPts val="20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Review</a:t>
            </a:r>
          </a:p>
          <a:p>
            <a:r>
              <a:rPr lang="en-US" dirty="0"/>
              <a:t>November 14-16,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Secondary title if needed</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1162373936"/>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out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About Me – Presenter Name</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sz="2000"/>
            </a:lvl1pPr>
            <a:lvl2pPr>
              <a:defRPr sz="1600"/>
            </a:lvl2pPr>
            <a:lvl3pPr>
              <a:defRPr sz="1600"/>
            </a:lvl3pPr>
            <a:lvl4pPr>
              <a:defRPr sz="1600"/>
            </a:lvl4pPr>
            <a:lvl5pPr>
              <a:defRPr sz="1600"/>
            </a:lvl5pPr>
          </a:lstStyle>
          <a:p>
            <a:pPr lvl="0"/>
            <a:r>
              <a:rPr lang="en-US" dirty="0"/>
              <a:t>Level 1 – Arial 20</a:t>
            </a:r>
          </a:p>
          <a:p>
            <a:pPr lvl="1"/>
            <a:r>
              <a:rPr lang="en-US" dirty="0"/>
              <a:t>Level 2 – Arial 16</a:t>
            </a:r>
          </a:p>
          <a:p>
            <a:pPr lvl="2"/>
            <a:r>
              <a:rPr lang="en-US" dirty="0"/>
              <a:t>Level 3 – Arial 16</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29742075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ge">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92B54326-9283-87C5-2211-07467D152889}"/>
              </a:ext>
            </a:extLst>
          </p:cNvPr>
          <p:cNvSpPr>
            <a:spLocks noGrp="1"/>
          </p:cNvSpPr>
          <p:nvPr>
            <p:ph type="body" sz="quarter" idx="10" hasCustomPrompt="1"/>
          </p:nvPr>
        </p:nvSpPr>
        <p:spPr>
          <a:xfrm>
            <a:off x="461963" y="930274"/>
            <a:ext cx="11521440" cy="5212080"/>
          </a:xfrm>
        </p:spPr>
        <p:txBody>
          <a:bodyPr>
            <a:normAutofit/>
          </a:bodyPr>
          <a:lstStyle>
            <a:lvl1pPr marL="346075" indent="-346075">
              <a:buFont typeface="+mj-lt"/>
              <a:buAutoNum type="arabicPeriod"/>
              <a:defRPr sz="2000"/>
            </a:lvl1pPr>
            <a:lvl2pPr marL="684212" indent="-457200">
              <a:buFont typeface="+mj-lt"/>
              <a:buAutoNum type="alphaUcPeriod"/>
              <a:defRPr/>
            </a:lvl2pPr>
            <a:lvl3pPr marL="803275" indent="-342900">
              <a:buFont typeface="+mj-lt"/>
              <a:buAutoNum type="romanLcPeriod"/>
              <a:defRPr/>
            </a:lvl3pPr>
            <a:lvl4pPr marL="1030287" indent="-342900">
              <a:buFont typeface="+mj-lt"/>
              <a:buAutoNum type="alphaLcPeriod"/>
              <a:defRPr/>
            </a:lvl4pPr>
            <a:lvl5pPr marL="1257300" indent="-342900">
              <a:buFont typeface="+mj-lt"/>
              <a:buAutoNum type="arabicPeriod"/>
              <a:defRPr/>
            </a:lvl5pPr>
          </a:lstStyle>
          <a:p>
            <a:pPr lvl="0"/>
            <a:r>
              <a:rPr lang="en-US" dirty="0"/>
              <a:t>Charges – Arial 20</a:t>
            </a:r>
          </a:p>
        </p:txBody>
      </p:sp>
      <p:sp>
        <p:nvSpPr>
          <p:cNvPr id="6" name="Title 1">
            <a:extLst>
              <a:ext uri="{FF2B5EF4-FFF2-40B4-BE49-F238E27FC236}">
                <a16:creationId xmlns:a16="http://schemas.microsoft.com/office/drawing/2014/main" id="{DB03C22F-5552-870B-477F-48CD0374834F}"/>
              </a:ext>
            </a:extLst>
          </p:cNvPr>
          <p:cNvSpPr>
            <a:spLocks noGrp="1"/>
          </p:cNvSpPr>
          <p:nvPr>
            <p:ph type="title" hasCustomPrompt="1"/>
          </p:nvPr>
        </p:nvSpPr>
        <p:spPr>
          <a:xfrm>
            <a:off x="461963" y="0"/>
            <a:ext cx="11499234" cy="814866"/>
          </a:xfrm>
        </p:spPr>
        <p:txBody>
          <a:bodyPr/>
          <a:lstStyle>
            <a:lvl1pPr>
              <a:defRPr/>
            </a:lvl1pPr>
          </a:lstStyle>
          <a:p>
            <a:r>
              <a:rPr lang="en-US" dirty="0"/>
              <a:t>Charge Questions Addressed</a:t>
            </a:r>
          </a:p>
        </p:txBody>
      </p:sp>
    </p:spTree>
    <p:extLst>
      <p:ext uri="{BB962C8B-B14F-4D97-AF65-F5344CB8AC3E}">
        <p14:creationId xmlns:p14="http://schemas.microsoft.com/office/powerpoint/2010/main" val="2308544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2217174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2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3" name="Text Placeholder 4">
            <a:extLst>
              <a:ext uri="{FF2B5EF4-FFF2-40B4-BE49-F238E27FC236}">
                <a16:creationId xmlns:a16="http://schemas.microsoft.com/office/drawing/2014/main" id="{4ECC0389-6BCD-C4BC-4A17-EA2DACAE7E9B}"/>
              </a:ext>
            </a:extLst>
          </p:cNvPr>
          <p:cNvSpPr>
            <a:spLocks noGrp="1"/>
          </p:cNvSpPr>
          <p:nvPr>
            <p:ph type="body" sz="quarter" idx="11" hasCustomPrompt="1"/>
          </p:nvPr>
        </p:nvSpPr>
        <p:spPr>
          <a:xfrm>
            <a:off x="461963" y="3606002"/>
            <a:ext cx="11521440" cy="256032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792881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3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3 – Bulleted] </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
        <p:nvSpPr>
          <p:cNvPr id="3" name="Text Placeholder 4">
            <a:extLst>
              <a:ext uri="{FF2B5EF4-FFF2-40B4-BE49-F238E27FC236}">
                <a16:creationId xmlns:a16="http://schemas.microsoft.com/office/drawing/2014/main" id="{1508D84F-3665-CC5D-F2A2-B3A6B09A700F}"/>
              </a:ext>
            </a:extLst>
          </p:cNvPr>
          <p:cNvSpPr>
            <a:spLocks noGrp="1"/>
          </p:cNvSpPr>
          <p:nvPr>
            <p:ph type="body" sz="quarter" idx="11" hasCustomPrompt="1"/>
          </p:nvPr>
        </p:nvSpPr>
        <p:spPr>
          <a:xfrm>
            <a:off x="6291917" y="930199"/>
            <a:ext cx="566928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a:p>
            <a:pPr lvl="4"/>
            <a:r>
              <a:rPr lang="en-US" dirty="0"/>
              <a:t>Level 5 – Arial 16</a:t>
            </a:r>
          </a:p>
        </p:txBody>
      </p:sp>
    </p:spTree>
    <p:extLst>
      <p:ext uri="{BB962C8B-B14F-4D97-AF65-F5344CB8AC3E}">
        <p14:creationId xmlns:p14="http://schemas.microsoft.com/office/powerpoint/2010/main" val="2700120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1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marL="346075" indent="-346075">
              <a:buFont typeface="+mj-lt"/>
              <a:buAutoNum type="arabicPeriod"/>
              <a:defRPr/>
            </a:lvl1pPr>
            <a:lvl2pPr marL="574675" indent="-349250">
              <a:buFont typeface="+mj-lt"/>
              <a:buAutoNum type="alphaU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Tree>
    <p:extLst>
      <p:ext uri="{BB962C8B-B14F-4D97-AF65-F5344CB8AC3E}">
        <p14:creationId xmlns:p14="http://schemas.microsoft.com/office/powerpoint/2010/main" val="1146687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397D3-26E5-3B41-5D7F-5E9416CBC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84A382-22CC-D083-9CD5-3AB354029F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3C9DF4-3875-85D0-B28E-94494689C565}"/>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BBD3D6A2-64B4-C0E6-A47B-5E668C46346E}"/>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B14AB46D-86E4-4FA0-0887-108854F98E0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84223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2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2560320"/>
          </a:xfrm>
        </p:spPr>
        <p:txBody>
          <a:bodyPr/>
          <a:lstStyle>
            <a:lvl1pPr marL="346075" indent="-346075">
              <a:buFont typeface="+mj-lt"/>
              <a:buAutoNum type="arabicPeriod"/>
              <a:defRPr/>
            </a:lvl1pPr>
            <a:lvl2pPr marL="574675" indent="-349250">
              <a:buFont typeface="+mj-lt"/>
              <a:buAutoNum type="alphaU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
        <p:nvSpPr>
          <p:cNvPr id="3" name="Text Placeholder 4">
            <a:extLst>
              <a:ext uri="{FF2B5EF4-FFF2-40B4-BE49-F238E27FC236}">
                <a16:creationId xmlns:a16="http://schemas.microsoft.com/office/drawing/2014/main" id="{41A4CDE2-F4A5-3B66-CC2E-03CEF69ADB2E}"/>
              </a:ext>
            </a:extLst>
          </p:cNvPr>
          <p:cNvSpPr>
            <a:spLocks noGrp="1"/>
          </p:cNvSpPr>
          <p:nvPr>
            <p:ph type="body" sz="quarter" idx="11" hasCustomPrompt="1"/>
          </p:nvPr>
        </p:nvSpPr>
        <p:spPr>
          <a:xfrm>
            <a:off x="461963" y="3600611"/>
            <a:ext cx="11521440" cy="2560320"/>
          </a:xfrm>
        </p:spPr>
        <p:txBody>
          <a:bodyPr/>
          <a:lstStyle>
            <a:lvl1pPr marL="346075" indent="-346075">
              <a:buFont typeface="+mj-lt"/>
              <a:buAutoNum type="arabicPeriod"/>
              <a:defRPr/>
            </a:lvl1pPr>
            <a:lvl2pPr marL="574675" indent="-349250">
              <a:buFont typeface="+mj-lt"/>
              <a:buAutoNum type="alphaU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Tree>
    <p:extLst>
      <p:ext uri="{BB962C8B-B14F-4D97-AF65-F5344CB8AC3E}">
        <p14:creationId xmlns:p14="http://schemas.microsoft.com/office/powerpoint/2010/main" val="3795899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3 -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dirty="0"/>
              <a:t>Slide Title [Layout: Content 3 – Numbered]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5669280" cy="5212080"/>
          </a:xfrm>
        </p:spPr>
        <p:txBody>
          <a:bodyPr/>
          <a:lstStyle>
            <a:lvl1pPr marL="346075" indent="-346075">
              <a:buFont typeface="+mj-lt"/>
              <a:buAutoNum type="arabicPeriod"/>
              <a:defRPr/>
            </a:lvl1pPr>
            <a:lvl2pPr marL="574675" indent="-349250">
              <a:buFont typeface="+mj-lt"/>
              <a:buAutoNum type="alphaU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
        <p:nvSpPr>
          <p:cNvPr id="3" name="Text Placeholder 4">
            <a:extLst>
              <a:ext uri="{FF2B5EF4-FFF2-40B4-BE49-F238E27FC236}">
                <a16:creationId xmlns:a16="http://schemas.microsoft.com/office/drawing/2014/main" id="{6E5A896B-E227-B141-AB5C-4CC68DDA8338}"/>
              </a:ext>
            </a:extLst>
          </p:cNvPr>
          <p:cNvSpPr>
            <a:spLocks noGrp="1"/>
          </p:cNvSpPr>
          <p:nvPr>
            <p:ph type="body" sz="quarter" idx="11" hasCustomPrompt="1"/>
          </p:nvPr>
        </p:nvSpPr>
        <p:spPr>
          <a:xfrm>
            <a:off x="6291917" y="930274"/>
            <a:ext cx="5669280" cy="5212080"/>
          </a:xfrm>
        </p:spPr>
        <p:txBody>
          <a:bodyPr/>
          <a:lstStyle>
            <a:lvl1pPr marL="346075" indent="-346075">
              <a:buFont typeface="+mj-lt"/>
              <a:buAutoNum type="arabicPeriod"/>
              <a:defRPr/>
            </a:lvl1pPr>
            <a:lvl2pPr marL="574675" indent="-349250">
              <a:buFont typeface="+mj-lt"/>
              <a:buAutoNum type="alphaUcPeriod"/>
              <a:defRPr/>
            </a:lvl2pPr>
            <a:lvl3pPr marL="685800" indent="-225425">
              <a:buFont typeface="+mj-lt"/>
              <a:buAutoNum type="romanLcPeriod"/>
              <a:defRPr/>
            </a:lvl3pPr>
            <a:lvl4pPr marL="855663" indent="-280988">
              <a:buFont typeface="+mj-lt"/>
              <a:buAutoNum type="alphaLcPeriod"/>
              <a:defRPr/>
            </a:lvl4pPr>
            <a:lvl5pPr marL="1257300" indent="-342900">
              <a:buFont typeface="+mj-lt"/>
              <a:buAutoNum type="arabicPeriod"/>
              <a:defRPr/>
            </a:lvl5pPr>
          </a:lstStyle>
          <a:p>
            <a:pPr lvl="0"/>
            <a:r>
              <a:rPr lang="en-US" dirty="0"/>
              <a:t>Level 1 – Arial 24</a:t>
            </a:r>
          </a:p>
          <a:p>
            <a:pPr lvl="1"/>
            <a:r>
              <a:rPr lang="en-US" dirty="0"/>
              <a:t>Level 2 – Arial 20</a:t>
            </a:r>
          </a:p>
          <a:p>
            <a:pPr lvl="2"/>
            <a:r>
              <a:rPr lang="en-US" dirty="0"/>
              <a:t>Level 3 – Arial 18</a:t>
            </a:r>
          </a:p>
          <a:p>
            <a:pPr lvl="3"/>
            <a:r>
              <a:rPr lang="en-US" dirty="0"/>
              <a:t>Level 4 – Arial 16</a:t>
            </a:r>
          </a:p>
        </p:txBody>
      </p:sp>
    </p:spTree>
    <p:extLst>
      <p:ext uri="{BB962C8B-B14F-4D97-AF65-F5344CB8AC3E}">
        <p14:creationId xmlns:p14="http://schemas.microsoft.com/office/powerpoint/2010/main" val="4621310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2 Scope WB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a:xfrm>
            <a:off x="461961" y="0"/>
            <a:ext cx="8229600" cy="814866"/>
          </a:xfrm>
        </p:spPr>
        <p:txBody>
          <a:bodyPr/>
          <a:lstStyle>
            <a:lvl1pPr>
              <a:defRPr/>
            </a:lvl1pPr>
          </a:lstStyle>
          <a:p>
            <a:r>
              <a:rPr lang="en-US" dirty="0"/>
              <a:t>L2 Scope</a:t>
            </a:r>
          </a:p>
        </p:txBody>
      </p:sp>
      <p:sp>
        <p:nvSpPr>
          <p:cNvPr id="7" name="Text Placeholder 6">
            <a:extLst>
              <a:ext uri="{FF2B5EF4-FFF2-40B4-BE49-F238E27FC236}">
                <a16:creationId xmlns:a16="http://schemas.microsoft.com/office/drawing/2014/main" id="{CDB1CA04-87E2-D953-3DF8-10B743CAB7F5}"/>
              </a:ext>
            </a:extLst>
          </p:cNvPr>
          <p:cNvSpPr>
            <a:spLocks noGrp="1"/>
          </p:cNvSpPr>
          <p:nvPr>
            <p:ph type="body" sz="quarter" idx="11" hasCustomPrompt="1"/>
          </p:nvPr>
        </p:nvSpPr>
        <p:spPr>
          <a:xfrm>
            <a:off x="9438236" y="0"/>
            <a:ext cx="2514600" cy="814388"/>
          </a:xfrm>
        </p:spPr>
        <p:txBody>
          <a:bodyPr/>
          <a:lstStyle>
            <a:lvl1pPr marL="0" indent="0" algn="r">
              <a:buFontTx/>
              <a:buNone/>
              <a:defRPr b="1"/>
            </a:lvl1pPr>
          </a:lstStyle>
          <a:p>
            <a:pPr lvl="0"/>
            <a:r>
              <a:rPr lang="en-US" dirty="0"/>
              <a:t>Accelerator</a:t>
            </a:r>
          </a:p>
          <a:p>
            <a:pPr lvl="0"/>
            <a:r>
              <a:rPr lang="en-US" dirty="0"/>
              <a:t>SC-x Breakout</a:t>
            </a:r>
          </a:p>
        </p:txBody>
      </p:sp>
      <p:sp>
        <p:nvSpPr>
          <p:cNvPr id="4" name="Text Placeholder 3">
            <a:extLst>
              <a:ext uri="{FF2B5EF4-FFF2-40B4-BE49-F238E27FC236}">
                <a16:creationId xmlns:a16="http://schemas.microsoft.com/office/drawing/2014/main" id="{26B8EACF-4276-290B-9B2F-314CC8D8D2B8}"/>
              </a:ext>
            </a:extLst>
          </p:cNvPr>
          <p:cNvSpPr>
            <a:spLocks noGrp="1"/>
          </p:cNvSpPr>
          <p:nvPr>
            <p:ph type="body" sz="quarter" idx="12" hasCustomPrompt="1"/>
          </p:nvPr>
        </p:nvSpPr>
        <p:spPr>
          <a:xfrm>
            <a:off x="4663035" y="5576840"/>
            <a:ext cx="7315200" cy="685800"/>
          </a:xfrm>
        </p:spPr>
        <p:txBody>
          <a:bodyPr anchor="b">
            <a:normAutofit/>
          </a:bodyPr>
          <a:lstStyle>
            <a:lvl1pPr>
              <a:defRPr sz="2000"/>
            </a:lvl1pPr>
          </a:lstStyle>
          <a:p>
            <a:pPr lvl="0"/>
            <a:r>
              <a:rPr lang="en-US" dirty="0"/>
              <a:t>Breakout Session Reference</a:t>
            </a:r>
          </a:p>
        </p:txBody>
      </p:sp>
    </p:spTree>
    <p:extLst>
      <p:ext uri="{BB962C8B-B14F-4D97-AF65-F5344CB8AC3E}">
        <p14:creationId xmlns:p14="http://schemas.microsoft.com/office/powerpoint/2010/main" val="4240721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61963" y="0"/>
            <a:ext cx="11499234" cy="814866"/>
          </a:xfrm>
        </p:spPr>
        <p:txBody>
          <a:bodyPr/>
          <a:lstStyle>
            <a:lvl1pPr>
              <a:defRPr/>
            </a:lvl1pPr>
          </a:lstStyle>
          <a:p>
            <a:r>
              <a:rPr lang="en-US" dirty="0"/>
              <a:t>Title Only</a:t>
            </a:r>
          </a:p>
        </p:txBody>
      </p:sp>
    </p:spTree>
    <p:extLst>
      <p:ext uri="{BB962C8B-B14F-4D97-AF65-F5344CB8AC3E}">
        <p14:creationId xmlns:p14="http://schemas.microsoft.com/office/powerpoint/2010/main" val="2647878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Separato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nchor="ctr">
            <a:normAutofit/>
          </a:bodyPr>
          <a:lstStyle>
            <a:lvl1pPr marL="0" indent="0" algn="ctr">
              <a:buFontTx/>
              <a:buNone/>
              <a:defRPr sz="3600"/>
            </a:lvl1pPr>
            <a:lvl2pPr>
              <a:defRPr/>
            </a:lvl2pPr>
            <a:lvl3pPr>
              <a:defRPr/>
            </a:lvl3pPr>
            <a:lvl4pPr>
              <a:defRPr/>
            </a:lvl4pPr>
            <a:lvl5pPr>
              <a:defRPr/>
            </a:lvl5pPr>
          </a:lstStyle>
          <a:p>
            <a:pPr lvl="0"/>
            <a:r>
              <a:rPr lang="en-US" dirty="0"/>
              <a:t>Section Separator – Title Line 1</a:t>
            </a:r>
          </a:p>
          <a:p>
            <a:pPr lvl="0"/>
            <a:r>
              <a:rPr lang="en-US" dirty="0"/>
              <a:t>Section Separator – Title Line 2</a:t>
            </a:r>
          </a:p>
          <a:p>
            <a:pPr lvl="0"/>
            <a:r>
              <a:rPr lang="en-US" dirty="0"/>
              <a:t>Section Separator – Title Line 3</a:t>
            </a:r>
          </a:p>
        </p:txBody>
      </p:sp>
    </p:spTree>
    <p:extLst>
      <p:ext uri="{BB962C8B-B14F-4D97-AF65-F5344CB8AC3E}">
        <p14:creationId xmlns:p14="http://schemas.microsoft.com/office/powerpoint/2010/main" val="677226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6489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Presenter First Initial, Last Name</a:t>
            </a:r>
          </a:p>
        </p:txBody>
      </p:sp>
    </p:spTree>
    <p:extLst>
      <p:ext uri="{BB962C8B-B14F-4D97-AF65-F5344CB8AC3E}">
        <p14:creationId xmlns:p14="http://schemas.microsoft.com/office/powerpoint/2010/main" val="169537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91E8-7E58-9C8E-1D32-516EC26D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2D4AF-133D-18E9-CF22-2098E9C07D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F322A9-3784-C2C4-38FB-C81DBCD294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B25AEC-0412-98AB-FD28-7EFA77527145}"/>
              </a:ext>
            </a:extLst>
          </p:cNvPr>
          <p:cNvSpPr>
            <a:spLocks noGrp="1"/>
          </p:cNvSpPr>
          <p:nvPr>
            <p:ph type="dt" sz="half" idx="10"/>
          </p:nvPr>
        </p:nvSpPr>
        <p:spPr/>
        <p:txBody>
          <a:bodyPr/>
          <a:lstStyle/>
          <a:p>
            <a:r>
              <a:rPr lang="en-US"/>
              <a:t>1/23/2025</a:t>
            </a:r>
          </a:p>
        </p:txBody>
      </p:sp>
      <p:sp>
        <p:nvSpPr>
          <p:cNvPr id="6" name="Footer Placeholder 5">
            <a:extLst>
              <a:ext uri="{FF2B5EF4-FFF2-40B4-BE49-F238E27FC236}">
                <a16:creationId xmlns:a16="http://schemas.microsoft.com/office/drawing/2014/main" id="{01CD1176-F8FD-2CB4-4AD9-9C103A665B43}"/>
              </a:ext>
            </a:extLst>
          </p:cNvPr>
          <p:cNvSpPr>
            <a:spLocks noGrp="1"/>
          </p:cNvSpPr>
          <p:nvPr>
            <p:ph type="ftr" sz="quarter" idx="11"/>
          </p:nvPr>
        </p:nvSpPr>
        <p:spPr/>
        <p:txBody>
          <a:bodyPr/>
          <a:lstStyle/>
          <a:p>
            <a:r>
              <a:rPr lang="en-US"/>
              <a:t>ePIC Jan 2025 Collaboration Meeting </a:t>
            </a:r>
          </a:p>
        </p:txBody>
      </p:sp>
      <p:sp>
        <p:nvSpPr>
          <p:cNvPr id="7" name="Slide Number Placeholder 6">
            <a:extLst>
              <a:ext uri="{FF2B5EF4-FFF2-40B4-BE49-F238E27FC236}">
                <a16:creationId xmlns:a16="http://schemas.microsoft.com/office/drawing/2014/main" id="{2FCB3C3D-1318-EFDB-C2F7-549844E5CDD9}"/>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2415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FC24-176B-5708-56AB-20547320AA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75511F-C5BC-D4A0-5CDB-7008E780CC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7D202-A3AD-C87E-E899-06F554BA29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DCB123-703D-2800-97F4-A2467204A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8AFE6E-4586-3040-72DD-058A028F8F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855D26-1F68-200C-91E8-DD30A7C85020}"/>
              </a:ext>
            </a:extLst>
          </p:cNvPr>
          <p:cNvSpPr>
            <a:spLocks noGrp="1"/>
          </p:cNvSpPr>
          <p:nvPr>
            <p:ph type="dt" sz="half" idx="10"/>
          </p:nvPr>
        </p:nvSpPr>
        <p:spPr/>
        <p:txBody>
          <a:bodyPr/>
          <a:lstStyle/>
          <a:p>
            <a:r>
              <a:rPr lang="en-US"/>
              <a:t>1/23/2025</a:t>
            </a:r>
          </a:p>
        </p:txBody>
      </p:sp>
      <p:sp>
        <p:nvSpPr>
          <p:cNvPr id="8" name="Footer Placeholder 7">
            <a:extLst>
              <a:ext uri="{FF2B5EF4-FFF2-40B4-BE49-F238E27FC236}">
                <a16:creationId xmlns:a16="http://schemas.microsoft.com/office/drawing/2014/main" id="{4CEC0213-F391-E86F-E0D7-F9080ACDBF0D}"/>
              </a:ext>
            </a:extLst>
          </p:cNvPr>
          <p:cNvSpPr>
            <a:spLocks noGrp="1"/>
          </p:cNvSpPr>
          <p:nvPr>
            <p:ph type="ftr" sz="quarter" idx="11"/>
          </p:nvPr>
        </p:nvSpPr>
        <p:spPr/>
        <p:txBody>
          <a:bodyPr/>
          <a:lstStyle/>
          <a:p>
            <a:r>
              <a:rPr lang="en-US"/>
              <a:t>ePIC Jan 2025 Collaboration Meeting </a:t>
            </a:r>
          </a:p>
        </p:txBody>
      </p:sp>
      <p:sp>
        <p:nvSpPr>
          <p:cNvPr id="9" name="Slide Number Placeholder 8">
            <a:extLst>
              <a:ext uri="{FF2B5EF4-FFF2-40B4-BE49-F238E27FC236}">
                <a16:creationId xmlns:a16="http://schemas.microsoft.com/office/drawing/2014/main" id="{EF01F6C0-C02E-41F7-7624-1F211EE10637}"/>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144500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CC3C1-03E4-626B-6509-5FCF893713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4602D-309E-D848-B30A-670F020C34ED}"/>
              </a:ext>
            </a:extLst>
          </p:cNvPr>
          <p:cNvSpPr>
            <a:spLocks noGrp="1"/>
          </p:cNvSpPr>
          <p:nvPr>
            <p:ph type="dt" sz="half" idx="10"/>
          </p:nvPr>
        </p:nvSpPr>
        <p:spPr/>
        <p:txBody>
          <a:bodyPr/>
          <a:lstStyle/>
          <a:p>
            <a:r>
              <a:rPr lang="en-US"/>
              <a:t>1/23/2025</a:t>
            </a:r>
          </a:p>
        </p:txBody>
      </p:sp>
      <p:sp>
        <p:nvSpPr>
          <p:cNvPr id="4" name="Footer Placeholder 3">
            <a:extLst>
              <a:ext uri="{FF2B5EF4-FFF2-40B4-BE49-F238E27FC236}">
                <a16:creationId xmlns:a16="http://schemas.microsoft.com/office/drawing/2014/main" id="{B50CDDC2-FA23-DA00-4444-2D07EAF24DEF}"/>
              </a:ext>
            </a:extLst>
          </p:cNvPr>
          <p:cNvSpPr>
            <a:spLocks noGrp="1"/>
          </p:cNvSpPr>
          <p:nvPr>
            <p:ph type="ftr" sz="quarter" idx="11"/>
          </p:nvPr>
        </p:nvSpPr>
        <p:spPr/>
        <p:txBody>
          <a:bodyPr/>
          <a:lstStyle/>
          <a:p>
            <a:r>
              <a:rPr lang="en-US"/>
              <a:t>ePIC Jan 2025 Collaboration Meeting </a:t>
            </a:r>
          </a:p>
        </p:txBody>
      </p:sp>
      <p:sp>
        <p:nvSpPr>
          <p:cNvPr id="5" name="Slide Number Placeholder 4">
            <a:extLst>
              <a:ext uri="{FF2B5EF4-FFF2-40B4-BE49-F238E27FC236}">
                <a16:creationId xmlns:a16="http://schemas.microsoft.com/office/drawing/2014/main" id="{68966360-FD7F-85A3-F579-AA3338FEC7D8}"/>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1756039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4B827B-B882-EF08-B94B-BC4EC3D6F535}"/>
              </a:ext>
            </a:extLst>
          </p:cNvPr>
          <p:cNvSpPr>
            <a:spLocks noGrp="1"/>
          </p:cNvSpPr>
          <p:nvPr>
            <p:ph type="dt" sz="half" idx="10"/>
          </p:nvPr>
        </p:nvSpPr>
        <p:spPr/>
        <p:txBody>
          <a:bodyPr/>
          <a:lstStyle/>
          <a:p>
            <a:r>
              <a:rPr lang="en-US"/>
              <a:t>1/23/2025</a:t>
            </a:r>
          </a:p>
        </p:txBody>
      </p:sp>
      <p:sp>
        <p:nvSpPr>
          <p:cNvPr id="3" name="Footer Placeholder 2">
            <a:extLst>
              <a:ext uri="{FF2B5EF4-FFF2-40B4-BE49-F238E27FC236}">
                <a16:creationId xmlns:a16="http://schemas.microsoft.com/office/drawing/2014/main" id="{51B89B48-3C65-1306-B9D4-327B80F52A77}"/>
              </a:ext>
            </a:extLst>
          </p:cNvPr>
          <p:cNvSpPr>
            <a:spLocks noGrp="1"/>
          </p:cNvSpPr>
          <p:nvPr>
            <p:ph type="ftr" sz="quarter" idx="11"/>
          </p:nvPr>
        </p:nvSpPr>
        <p:spPr/>
        <p:txBody>
          <a:bodyPr/>
          <a:lstStyle/>
          <a:p>
            <a:r>
              <a:rPr lang="en-US"/>
              <a:t>ePIC Jan 2025 Collaboration Meeting </a:t>
            </a:r>
          </a:p>
        </p:txBody>
      </p:sp>
      <p:sp>
        <p:nvSpPr>
          <p:cNvPr id="4" name="Slide Number Placeholder 3">
            <a:extLst>
              <a:ext uri="{FF2B5EF4-FFF2-40B4-BE49-F238E27FC236}">
                <a16:creationId xmlns:a16="http://schemas.microsoft.com/office/drawing/2014/main" id="{EB6D6E66-4D34-308B-F928-8D840B0E3B4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5064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975-3C76-A5B6-03AA-7AC63BB7B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908828-AC71-580F-80EF-6A433FFFFA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97CEB2-9E6E-C5BF-873F-165920CCA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34356-4E42-BF9D-CB81-6773A644B92D}"/>
              </a:ext>
            </a:extLst>
          </p:cNvPr>
          <p:cNvSpPr>
            <a:spLocks noGrp="1"/>
          </p:cNvSpPr>
          <p:nvPr>
            <p:ph type="dt" sz="half" idx="10"/>
          </p:nvPr>
        </p:nvSpPr>
        <p:spPr/>
        <p:txBody>
          <a:bodyPr/>
          <a:lstStyle/>
          <a:p>
            <a:r>
              <a:rPr lang="en-US"/>
              <a:t>1/23/2025</a:t>
            </a:r>
          </a:p>
        </p:txBody>
      </p:sp>
      <p:sp>
        <p:nvSpPr>
          <p:cNvPr id="6" name="Footer Placeholder 5">
            <a:extLst>
              <a:ext uri="{FF2B5EF4-FFF2-40B4-BE49-F238E27FC236}">
                <a16:creationId xmlns:a16="http://schemas.microsoft.com/office/drawing/2014/main" id="{F32E8D09-8B4B-D8F3-D8D7-4F1FCA32981B}"/>
              </a:ext>
            </a:extLst>
          </p:cNvPr>
          <p:cNvSpPr>
            <a:spLocks noGrp="1"/>
          </p:cNvSpPr>
          <p:nvPr>
            <p:ph type="ftr" sz="quarter" idx="11"/>
          </p:nvPr>
        </p:nvSpPr>
        <p:spPr/>
        <p:txBody>
          <a:bodyPr/>
          <a:lstStyle/>
          <a:p>
            <a:r>
              <a:rPr lang="en-US"/>
              <a:t>ePIC Jan 2025 Collaboration Meeting </a:t>
            </a:r>
          </a:p>
        </p:txBody>
      </p:sp>
      <p:sp>
        <p:nvSpPr>
          <p:cNvPr id="7" name="Slide Number Placeholder 6">
            <a:extLst>
              <a:ext uri="{FF2B5EF4-FFF2-40B4-BE49-F238E27FC236}">
                <a16:creationId xmlns:a16="http://schemas.microsoft.com/office/drawing/2014/main" id="{8F522E60-46A7-473C-0F1F-79037FEDC2DE}"/>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207204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90046-A409-B36B-0483-B5070C3D9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34E26B-AE0F-8A59-618E-10CEDDB26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06652A-0F6C-C445-0475-70FA0713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3A17E3-2E60-0D8A-A502-DE4F23B4509C}"/>
              </a:ext>
            </a:extLst>
          </p:cNvPr>
          <p:cNvSpPr>
            <a:spLocks noGrp="1"/>
          </p:cNvSpPr>
          <p:nvPr>
            <p:ph type="dt" sz="half" idx="10"/>
          </p:nvPr>
        </p:nvSpPr>
        <p:spPr/>
        <p:txBody>
          <a:bodyPr/>
          <a:lstStyle/>
          <a:p>
            <a:r>
              <a:rPr lang="en-US"/>
              <a:t>1/23/2025</a:t>
            </a:r>
          </a:p>
        </p:txBody>
      </p:sp>
      <p:sp>
        <p:nvSpPr>
          <p:cNvPr id="6" name="Footer Placeholder 5">
            <a:extLst>
              <a:ext uri="{FF2B5EF4-FFF2-40B4-BE49-F238E27FC236}">
                <a16:creationId xmlns:a16="http://schemas.microsoft.com/office/drawing/2014/main" id="{24EAC12B-5593-0FAE-01CA-06B9DBCE890F}"/>
              </a:ext>
            </a:extLst>
          </p:cNvPr>
          <p:cNvSpPr>
            <a:spLocks noGrp="1"/>
          </p:cNvSpPr>
          <p:nvPr>
            <p:ph type="ftr" sz="quarter" idx="11"/>
          </p:nvPr>
        </p:nvSpPr>
        <p:spPr/>
        <p:txBody>
          <a:bodyPr/>
          <a:lstStyle/>
          <a:p>
            <a:r>
              <a:rPr lang="en-US"/>
              <a:t>ePIC Jan 2025 Collaboration Meeting </a:t>
            </a:r>
          </a:p>
        </p:txBody>
      </p:sp>
      <p:sp>
        <p:nvSpPr>
          <p:cNvPr id="7" name="Slide Number Placeholder 6">
            <a:extLst>
              <a:ext uri="{FF2B5EF4-FFF2-40B4-BE49-F238E27FC236}">
                <a16:creationId xmlns:a16="http://schemas.microsoft.com/office/drawing/2014/main" id="{BC03083A-0444-8F96-5D17-8A51D0FF249B}"/>
              </a:ext>
            </a:extLst>
          </p:cNvPr>
          <p:cNvSpPr>
            <a:spLocks noGrp="1"/>
          </p:cNvSpPr>
          <p:nvPr>
            <p:ph type="sldNum" sz="quarter" idx="12"/>
          </p:nvPr>
        </p:nvSpPr>
        <p:spPr/>
        <p:txBody>
          <a:bodyPr/>
          <a:lstStyle/>
          <a:p>
            <a:fld id="{588949A8-7CCD-4D90-AA9A-1451BFC6FB3A}" type="slidenum">
              <a:rPr lang="en-US" smtClean="0"/>
              <a:t>‹#›</a:t>
            </a:fld>
            <a:endParaRPr lang="en-US"/>
          </a:p>
        </p:txBody>
      </p:sp>
    </p:spTree>
    <p:extLst>
      <p:ext uri="{BB962C8B-B14F-4D97-AF65-F5344CB8AC3E}">
        <p14:creationId xmlns:p14="http://schemas.microsoft.com/office/powerpoint/2010/main" val="75334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2.jp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1/23/2025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Jan 2025 Collaboration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2142164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C1EDF-F53A-8614-E2FA-B871C30536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05D3D-7C3F-7375-EC7E-52A2761C9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25882-7DBE-EFFF-5353-4511D27DB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1/23/2025</a:t>
            </a:r>
          </a:p>
        </p:txBody>
      </p:sp>
      <p:sp>
        <p:nvSpPr>
          <p:cNvPr id="5" name="Footer Placeholder 4">
            <a:extLst>
              <a:ext uri="{FF2B5EF4-FFF2-40B4-BE49-F238E27FC236}">
                <a16:creationId xmlns:a16="http://schemas.microsoft.com/office/drawing/2014/main" id="{88290A07-1EA6-5554-A455-D032D0D07E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ePIC Jan 2025 Collaboration Meeting </a:t>
            </a:r>
          </a:p>
        </p:txBody>
      </p:sp>
      <p:sp>
        <p:nvSpPr>
          <p:cNvPr id="6" name="Slide Number Placeholder 5">
            <a:extLst>
              <a:ext uri="{FF2B5EF4-FFF2-40B4-BE49-F238E27FC236}">
                <a16:creationId xmlns:a16="http://schemas.microsoft.com/office/drawing/2014/main" id="{4676ABC7-A4A4-DA95-22A1-6A8E3308C4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949A8-7CCD-4D90-AA9A-1451BFC6FB3A}" type="slidenum">
              <a:rPr lang="en-US" smtClean="0"/>
              <a:t>‹#›</a:t>
            </a:fld>
            <a:endParaRPr lang="en-US"/>
          </a:p>
        </p:txBody>
      </p:sp>
    </p:spTree>
    <p:extLst>
      <p:ext uri="{BB962C8B-B14F-4D97-AF65-F5344CB8AC3E}">
        <p14:creationId xmlns:p14="http://schemas.microsoft.com/office/powerpoint/2010/main" val="4256947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CFEFF2-44B8-687E-DAB3-7026DB467298}"/>
              </a:ext>
            </a:extLst>
          </p:cNvPr>
          <p:cNvSpPr txBox="1"/>
          <p:nvPr userDrawn="1"/>
        </p:nvSpPr>
        <p:spPr>
          <a:xfrm>
            <a:off x="365760" y="6490194"/>
            <a:ext cx="11043138" cy="307777"/>
          </a:xfrm>
          <a:prstGeom prst="rect">
            <a:avLst/>
          </a:prstGeom>
          <a:noFill/>
        </p:spPr>
        <p:txBody>
          <a:bodyPr wrap="square">
            <a:spAutoFit/>
          </a:bodyPr>
          <a:lstStyle/>
          <a:p>
            <a:pPr algn="l"/>
            <a:r>
              <a:rPr lang="en-US" sz="1400" dirty="0"/>
              <a:t>EIC OPA CD-3B LLP Review, January 7-9, 2025</a:t>
            </a:r>
          </a:p>
        </p:txBody>
      </p:sp>
      <p:sp>
        <p:nvSpPr>
          <p:cNvPr id="6" name="TextBox 5">
            <a:extLst>
              <a:ext uri="{FF2B5EF4-FFF2-40B4-BE49-F238E27FC236}">
                <a16:creationId xmlns:a16="http://schemas.microsoft.com/office/drawing/2014/main" id="{B4AB3137-4B00-CEAB-DCD1-3B470E06EA17}"/>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cxnSp>
        <p:nvCxnSpPr>
          <p:cNvPr id="7" name="Straight Connector 6">
            <a:extLst>
              <a:ext uri="{FF2B5EF4-FFF2-40B4-BE49-F238E27FC236}">
                <a16:creationId xmlns:a16="http://schemas.microsoft.com/office/drawing/2014/main" id="{7893395C-F7F6-5A6A-DA24-169AA14F65DF}"/>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61963" y="0"/>
            <a:ext cx="11499234" cy="814866"/>
          </a:xfrm>
          <a:prstGeom prst="rect">
            <a:avLst/>
          </a:prstGeom>
        </p:spPr>
        <p:txBody>
          <a:bodyPr vert="horz" lIns="91440" tIns="45720" rIns="91440" bIns="45720" rtlCol="0" anchor="ctr">
            <a:normAutofit/>
          </a:bodyPr>
          <a:lstStyle/>
          <a:p>
            <a:r>
              <a:rPr lang="en-US" dirty="0"/>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62577" y="908852"/>
            <a:ext cx="1149862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FC08E25F-84A1-8590-D67F-7B72802CACE8}"/>
              </a:ext>
            </a:extLst>
          </p:cNvPr>
          <p:cNvSpPr txBox="1"/>
          <p:nvPr userDrawn="1"/>
        </p:nvSpPr>
        <p:spPr>
          <a:xfrm>
            <a:off x="4333506" y="6490194"/>
            <a:ext cx="3756147" cy="307777"/>
          </a:xfrm>
          <a:prstGeom prst="rect">
            <a:avLst/>
          </a:prstGeom>
          <a:noFill/>
        </p:spPr>
        <p:txBody>
          <a:bodyPr wrap="square">
            <a:spAutoFit/>
          </a:bodyPr>
          <a:lstStyle/>
          <a:p>
            <a:pPr algn="ctr"/>
            <a:r>
              <a:rPr lang="en-US" sz="1400" dirty="0"/>
              <a:t>L. </a:t>
            </a:r>
            <a:r>
              <a:rPr lang="en-US" sz="1400" dirty="0" err="1"/>
              <a:t>Lari</a:t>
            </a:r>
            <a:endParaRPr lang="en-US" sz="1400" dirty="0"/>
          </a:p>
        </p:txBody>
      </p:sp>
    </p:spTree>
    <p:extLst>
      <p:ext uri="{BB962C8B-B14F-4D97-AF65-F5344CB8AC3E}">
        <p14:creationId xmlns:p14="http://schemas.microsoft.com/office/powerpoint/2010/main" val="16639819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p:txStyles>
    <p:titleStyle>
      <a:lvl1pPr algn="l" defTabSz="914400" rtl="0" eaLnBrk="1" latinLnBrk="0" hangingPunct="1">
        <a:lnSpc>
          <a:spcPct val="9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hyperlink" Target="https://eic.github.io/documentation/tutorials.html" TargetMode="External"/><Relationship Id="rId3" Type="http://schemas.openxmlformats.org/officeDocument/2006/relationships/hyperlink" Target="https://lists.bnl.gov/mailman/listinfo" TargetMode="External"/><Relationship Id="rId7" Type="http://schemas.openxmlformats.org/officeDocument/2006/relationships/hyperlink" Target="https://eic.github.io/documentation/landingpage.html" TargetMode="External"/><Relationship Id="rId2" Type="http://schemas.openxmlformats.org/officeDocument/2006/relationships/hyperlink" Target="https://www.bnl.gov/eic/epic.php" TargetMode="External"/><Relationship Id="rId1" Type="http://schemas.openxmlformats.org/officeDocument/2006/relationships/slideLayout" Target="../slideLayouts/slideLayout2.xml"/><Relationship Id="rId6" Type="http://schemas.openxmlformats.org/officeDocument/2006/relationships/hyperlink" Target="https://wiki.bnl.gov/EPIC/index.php?title=Early-Career_Election" TargetMode="External"/><Relationship Id="rId11" Type="http://schemas.openxmlformats.org/officeDocument/2006/relationships/image" Target="../media/image12.png"/><Relationship Id="rId5" Type="http://schemas.openxmlformats.org/officeDocument/2006/relationships/hyperlink" Target="https://indico.bnl.gov/category/435/" TargetMode="External"/><Relationship Id="rId10" Type="http://schemas.openxmlformats.org/officeDocument/2006/relationships/hyperlink" Target="https://zenodo.org/communities/epic" TargetMode="External"/><Relationship Id="rId4" Type="http://schemas.openxmlformats.org/officeDocument/2006/relationships/hyperlink" Target="https://indico.bnl.gov/category/402/" TargetMode="External"/><Relationship Id="rId9" Type="http://schemas.openxmlformats.org/officeDocument/2006/relationships/hyperlink" Target="https://chat.epic-eic.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hyperlink" Target="https://www.eicug.org/content/join.html"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874D-5DB9-9CBE-A8C4-555A50D6B88C}"/>
              </a:ext>
            </a:extLst>
          </p:cNvPr>
          <p:cNvSpPr>
            <a:spLocks noGrp="1"/>
          </p:cNvSpPr>
          <p:nvPr>
            <p:ph type="ctrTitle"/>
          </p:nvPr>
        </p:nvSpPr>
        <p:spPr>
          <a:xfrm>
            <a:off x="1524000" y="700686"/>
            <a:ext cx="9144000" cy="1806834"/>
          </a:xfrm>
        </p:spPr>
        <p:txBody>
          <a:bodyPr/>
          <a:lstStyle/>
          <a:p>
            <a:r>
              <a:rPr lang="en-US" b="1" dirty="0">
                <a:solidFill>
                  <a:schemeClr val="accent1"/>
                </a:solidFill>
              </a:rPr>
              <a:t>Vision for the Next Term </a:t>
            </a:r>
          </a:p>
        </p:txBody>
      </p:sp>
      <p:sp>
        <p:nvSpPr>
          <p:cNvPr id="3" name="Subtitle 2">
            <a:extLst>
              <a:ext uri="{FF2B5EF4-FFF2-40B4-BE49-F238E27FC236}">
                <a16:creationId xmlns:a16="http://schemas.microsoft.com/office/drawing/2014/main" id="{2909A3C8-9C9D-F634-EB04-A0FF3ED0F882}"/>
              </a:ext>
            </a:extLst>
          </p:cNvPr>
          <p:cNvSpPr>
            <a:spLocks noGrp="1"/>
          </p:cNvSpPr>
          <p:nvPr>
            <p:ph type="subTitle" idx="1"/>
          </p:nvPr>
        </p:nvSpPr>
        <p:spPr>
          <a:xfrm>
            <a:off x="1524000" y="2872359"/>
            <a:ext cx="9144000" cy="1113282"/>
          </a:xfrm>
        </p:spPr>
        <p:txBody>
          <a:bodyPr/>
          <a:lstStyle/>
          <a:p>
            <a:r>
              <a:rPr lang="en-US" i="1" u="sng" dirty="0"/>
              <a:t>J. Lajoie</a:t>
            </a:r>
            <a:r>
              <a:rPr lang="en-US" i="1" dirty="0"/>
              <a:t>, S. Dalla Torre</a:t>
            </a:r>
          </a:p>
          <a:p>
            <a:r>
              <a:rPr lang="en-US" dirty="0"/>
              <a:t>January 23, 2025</a:t>
            </a:r>
          </a:p>
        </p:txBody>
      </p:sp>
      <p:pic>
        <p:nvPicPr>
          <p:cNvPr id="4" name="Picture 2">
            <a:extLst>
              <a:ext uri="{FF2B5EF4-FFF2-40B4-BE49-F238E27FC236}">
                <a16:creationId xmlns:a16="http://schemas.microsoft.com/office/drawing/2014/main" id="{8B087EBD-E9C1-E830-144E-E69D7556F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443" y="4715320"/>
            <a:ext cx="2411128" cy="173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47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CCD5-7173-63ED-69FE-D3614755C3D6}"/>
              </a:ext>
            </a:extLst>
          </p:cNvPr>
          <p:cNvSpPr>
            <a:spLocks noGrp="1"/>
          </p:cNvSpPr>
          <p:nvPr>
            <p:ph type="title"/>
          </p:nvPr>
        </p:nvSpPr>
        <p:spPr>
          <a:xfrm>
            <a:off x="838200" y="289934"/>
            <a:ext cx="10515600" cy="854075"/>
          </a:xfrm>
        </p:spPr>
        <p:txBody>
          <a:bodyPr/>
          <a:lstStyle/>
          <a:p>
            <a:r>
              <a:rPr lang="en-US" b="1" dirty="0">
                <a:solidFill>
                  <a:schemeClr val="accent1"/>
                </a:solidFill>
              </a:rPr>
              <a:t>The Three Pillars of </a:t>
            </a:r>
            <a:r>
              <a:rPr lang="en-US" b="1" dirty="0" err="1">
                <a:solidFill>
                  <a:schemeClr val="accent1"/>
                </a:solidFill>
              </a:rPr>
              <a:t>ePIC</a:t>
            </a:r>
            <a:endParaRPr lang="en-US" b="1" dirty="0">
              <a:solidFill>
                <a:schemeClr val="accent1"/>
              </a:solidFill>
            </a:endParaRPr>
          </a:p>
        </p:txBody>
      </p:sp>
      <p:sp>
        <p:nvSpPr>
          <p:cNvPr id="6" name="Content Placeholder 5">
            <a:extLst>
              <a:ext uri="{FF2B5EF4-FFF2-40B4-BE49-F238E27FC236}">
                <a16:creationId xmlns:a16="http://schemas.microsoft.com/office/drawing/2014/main" id="{8AB8A565-A0D8-CB5A-FD10-AFAC7D8E4587}"/>
              </a:ext>
            </a:extLst>
          </p:cNvPr>
          <p:cNvSpPr>
            <a:spLocks noGrp="1"/>
          </p:cNvSpPr>
          <p:nvPr>
            <p:ph idx="1"/>
          </p:nvPr>
        </p:nvSpPr>
        <p:spPr>
          <a:xfrm>
            <a:off x="1317523" y="1232150"/>
            <a:ext cx="10036277" cy="5145857"/>
          </a:xfrm>
        </p:spPr>
        <p:txBody>
          <a:bodyPr>
            <a:normAutofit fontScale="85000" lnSpcReduction="20000"/>
          </a:bodyPr>
          <a:lstStyle/>
          <a:p>
            <a:r>
              <a:rPr lang="en-US" b="1" dirty="0"/>
              <a:t>Technical Coordination</a:t>
            </a:r>
          </a:p>
          <a:p>
            <a:pPr lvl="1"/>
            <a:r>
              <a:rPr lang="en-US" dirty="0"/>
              <a:t>Develop technical design of </a:t>
            </a:r>
            <a:r>
              <a:rPr lang="en-US" dirty="0" err="1"/>
              <a:t>ePIC</a:t>
            </a:r>
            <a:endParaRPr lang="en-US" dirty="0"/>
          </a:p>
          <a:p>
            <a:pPr lvl="1"/>
            <a:r>
              <a:rPr lang="en-US" dirty="0"/>
              <a:t>Support the </a:t>
            </a:r>
            <a:r>
              <a:rPr lang="en-US" dirty="0" err="1"/>
              <a:t>ePIC</a:t>
            </a:r>
            <a:r>
              <a:rPr lang="en-US" dirty="0"/>
              <a:t> TDR contributions</a:t>
            </a:r>
          </a:p>
          <a:p>
            <a:pPr lvl="1"/>
            <a:r>
              <a:rPr lang="en-US" dirty="0"/>
              <a:t>Facilitate technical communication with the EIC project</a:t>
            </a:r>
          </a:p>
          <a:p>
            <a:pPr marL="0" indent="0">
              <a:buNone/>
            </a:pPr>
            <a:endParaRPr lang="en-US" sz="2400" dirty="0"/>
          </a:p>
          <a:p>
            <a:pPr marL="0" indent="0">
              <a:buNone/>
            </a:pPr>
            <a:endParaRPr lang="en-US" sz="2400" dirty="0"/>
          </a:p>
          <a:p>
            <a:r>
              <a:rPr lang="en-US" b="1" i="0" u="none" strike="noStrike" dirty="0">
                <a:solidFill>
                  <a:srgbClr val="000000"/>
                </a:solidFill>
                <a:effectLst/>
              </a:rPr>
              <a:t>Software &amp; Computing Coordination</a:t>
            </a:r>
          </a:p>
          <a:p>
            <a:pPr lvl="1"/>
            <a:r>
              <a:rPr lang="en-US" b="0" i="0" u="none" strike="noStrike" dirty="0">
                <a:solidFill>
                  <a:srgbClr val="000000"/>
                </a:solidFill>
                <a:effectLst/>
              </a:rPr>
              <a:t>Software and simulation productions for TDR and beyond. </a:t>
            </a:r>
          </a:p>
          <a:p>
            <a:pPr lvl="1"/>
            <a:r>
              <a:rPr lang="en-US" b="0" i="0" u="none" strike="noStrike" dirty="0">
                <a:solidFill>
                  <a:srgbClr val="000000"/>
                </a:solidFill>
                <a:effectLst/>
              </a:rPr>
              <a:t>Onboarding via landing page and targeted tutorials.  </a:t>
            </a:r>
          </a:p>
          <a:p>
            <a:pPr lvl="1"/>
            <a:r>
              <a:rPr lang="en-US" b="0" i="0" u="none" strike="noStrike" dirty="0">
                <a:solidFill>
                  <a:srgbClr val="000000"/>
                </a:solidFill>
                <a:effectLst/>
              </a:rPr>
              <a:t>Development of </a:t>
            </a:r>
            <a:r>
              <a:rPr lang="en-US" b="0" i="0" u="none" strike="noStrike" dirty="0" err="1">
                <a:solidFill>
                  <a:srgbClr val="000000"/>
                </a:solidFill>
                <a:effectLst/>
              </a:rPr>
              <a:t>ePIC</a:t>
            </a:r>
            <a:r>
              <a:rPr lang="en-US" b="0" i="0" u="none" strike="noStrike" dirty="0">
                <a:solidFill>
                  <a:srgbClr val="000000"/>
                </a:solidFill>
                <a:effectLst/>
              </a:rPr>
              <a:t> Streaming Computing Model. </a:t>
            </a:r>
          </a:p>
          <a:p>
            <a:pPr marL="457200" lvl="1" indent="0">
              <a:buNone/>
            </a:pPr>
            <a:r>
              <a:rPr lang="en-US" b="0" i="0" u="none" strike="noStrike" dirty="0">
                <a:solidFill>
                  <a:srgbClr val="000000"/>
                </a:solidFill>
                <a:effectLst/>
              </a:rPr>
              <a:t> </a:t>
            </a:r>
            <a:r>
              <a:rPr lang="en-US" dirty="0"/>
              <a:t>	</a:t>
            </a:r>
          </a:p>
          <a:p>
            <a:pPr marL="457200" lvl="1" indent="0">
              <a:buNone/>
            </a:pPr>
            <a:endParaRPr lang="en-US" dirty="0"/>
          </a:p>
          <a:p>
            <a:r>
              <a:rPr lang="en-US" b="1" dirty="0"/>
              <a:t>Analysis Coordination</a:t>
            </a:r>
          </a:p>
          <a:p>
            <a:pPr lvl="1"/>
            <a:r>
              <a:rPr lang="en-US" dirty="0"/>
              <a:t>Organizing physics “benchmark” plots for the TDR</a:t>
            </a:r>
          </a:p>
          <a:p>
            <a:pPr lvl="1"/>
            <a:r>
              <a:rPr lang="en-US" dirty="0"/>
              <a:t>Sets priorities for reconstruction development in </a:t>
            </a:r>
            <a:br>
              <a:rPr lang="en-US" dirty="0"/>
            </a:br>
            <a:r>
              <a:rPr lang="en-US" dirty="0"/>
              <a:t>conjunction with Software and Computing</a:t>
            </a:r>
          </a:p>
        </p:txBody>
      </p:sp>
      <p:sp>
        <p:nvSpPr>
          <p:cNvPr id="3" name="Date Placeholder 2">
            <a:extLst>
              <a:ext uri="{FF2B5EF4-FFF2-40B4-BE49-F238E27FC236}">
                <a16:creationId xmlns:a16="http://schemas.microsoft.com/office/drawing/2014/main" id="{A84CA909-7EDD-962B-3F8E-4E29A292EF96}"/>
              </a:ext>
            </a:extLst>
          </p:cNvPr>
          <p:cNvSpPr>
            <a:spLocks noGrp="1"/>
          </p:cNvSpPr>
          <p:nvPr>
            <p:ph type="dt" sz="half" idx="10"/>
          </p:nvPr>
        </p:nvSpPr>
        <p:spPr/>
        <p:txBody>
          <a:bodyPr/>
          <a:lstStyle/>
          <a:p>
            <a:r>
              <a:rPr lang="en-US"/>
              <a:t>1/23/2025</a:t>
            </a:r>
          </a:p>
        </p:txBody>
      </p:sp>
      <p:sp>
        <p:nvSpPr>
          <p:cNvPr id="4" name="Footer Placeholder 3">
            <a:extLst>
              <a:ext uri="{FF2B5EF4-FFF2-40B4-BE49-F238E27FC236}">
                <a16:creationId xmlns:a16="http://schemas.microsoft.com/office/drawing/2014/main" id="{61CE93F5-AC02-9B55-5C14-704A7F17A04C}"/>
              </a:ext>
            </a:extLst>
          </p:cNvPr>
          <p:cNvSpPr>
            <a:spLocks noGrp="1"/>
          </p:cNvSpPr>
          <p:nvPr>
            <p:ph type="ftr" sz="quarter" idx="11"/>
          </p:nvPr>
        </p:nvSpPr>
        <p:spPr/>
        <p:txBody>
          <a:bodyPr/>
          <a:lstStyle/>
          <a:p>
            <a:r>
              <a:rPr lang="en-US"/>
              <a:t>ePIC Jan 2025 Collaboration Meeting </a:t>
            </a:r>
          </a:p>
        </p:txBody>
      </p:sp>
      <p:sp>
        <p:nvSpPr>
          <p:cNvPr id="5" name="Slide Number Placeholder 4">
            <a:extLst>
              <a:ext uri="{FF2B5EF4-FFF2-40B4-BE49-F238E27FC236}">
                <a16:creationId xmlns:a16="http://schemas.microsoft.com/office/drawing/2014/main" id="{A54204C0-EF2A-6313-DD0C-6C4C2AA058E7}"/>
              </a:ext>
            </a:extLst>
          </p:cNvPr>
          <p:cNvSpPr>
            <a:spLocks noGrp="1"/>
          </p:cNvSpPr>
          <p:nvPr>
            <p:ph type="sldNum" sz="quarter" idx="12"/>
          </p:nvPr>
        </p:nvSpPr>
        <p:spPr/>
        <p:txBody>
          <a:bodyPr/>
          <a:lstStyle/>
          <a:p>
            <a:fld id="{588949A8-7CCD-4D90-AA9A-1451BFC6FB3A}" type="slidenum">
              <a:rPr lang="en-US" smtClean="0"/>
              <a:t>10</a:t>
            </a:fld>
            <a:endParaRPr lang="en-US"/>
          </a:p>
        </p:txBody>
      </p:sp>
      <p:pic>
        <p:nvPicPr>
          <p:cNvPr id="7" name="Picture 6" descr="Logo&#10;&#10;Description automatically generated">
            <a:extLst>
              <a:ext uri="{FF2B5EF4-FFF2-40B4-BE49-F238E27FC236}">
                <a16:creationId xmlns:a16="http://schemas.microsoft.com/office/drawing/2014/main" id="{BD149AA3-4762-45A2-1CE1-8A3175FCED5E}"/>
              </a:ext>
            </a:extLst>
          </p:cNvPr>
          <p:cNvPicPr>
            <a:picLocks noChangeAspect="1"/>
          </p:cNvPicPr>
          <p:nvPr/>
        </p:nvPicPr>
        <p:blipFill>
          <a:blip r:embed="rId3"/>
          <a:stretch>
            <a:fillRect/>
          </a:stretch>
        </p:blipFill>
        <p:spPr>
          <a:xfrm>
            <a:off x="9809160" y="0"/>
            <a:ext cx="1894108" cy="1363447"/>
          </a:xfrm>
          <a:prstGeom prst="rect">
            <a:avLst/>
          </a:prstGeom>
        </p:spPr>
      </p:pic>
      <p:pic>
        <p:nvPicPr>
          <p:cNvPr id="8" name="Picture 2" descr="All About Types of Columns">
            <a:extLst>
              <a:ext uri="{FF2B5EF4-FFF2-40B4-BE49-F238E27FC236}">
                <a16:creationId xmlns:a16="http://schemas.microsoft.com/office/drawing/2014/main" id="{6D960D2A-962E-9805-8F83-567DD5B75D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48" y="3011893"/>
            <a:ext cx="988168" cy="12336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l About Types of Columns">
            <a:extLst>
              <a:ext uri="{FF2B5EF4-FFF2-40B4-BE49-F238E27FC236}">
                <a16:creationId xmlns:a16="http://schemas.microsoft.com/office/drawing/2014/main" id="{BB72FEDF-8CE4-9E40-F215-48E8B14F4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48" y="1179779"/>
            <a:ext cx="988168" cy="12336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BA6D023-782E-E47D-1647-5824298D5C6F}"/>
              </a:ext>
            </a:extLst>
          </p:cNvPr>
          <p:cNvSpPr txBox="1"/>
          <p:nvPr/>
        </p:nvSpPr>
        <p:spPr>
          <a:xfrm>
            <a:off x="8718905" y="4961120"/>
            <a:ext cx="2526587" cy="646331"/>
          </a:xfrm>
          <a:prstGeom prst="rect">
            <a:avLst/>
          </a:prstGeom>
          <a:noFill/>
          <a:ln>
            <a:noFill/>
          </a:ln>
        </p:spPr>
        <p:txBody>
          <a:bodyPr wrap="square" rtlCol="0">
            <a:spAutoFit/>
          </a:bodyPr>
          <a:lstStyle/>
          <a:p>
            <a:pPr algn="ctr"/>
            <a:r>
              <a:rPr lang="en-US" b="1" dirty="0" err="1"/>
              <a:t>Rosi</a:t>
            </a:r>
            <a:r>
              <a:rPr lang="en-US" b="1" dirty="0"/>
              <a:t> Reed</a:t>
            </a:r>
          </a:p>
          <a:p>
            <a:pPr algn="ctr"/>
            <a:r>
              <a:rPr lang="en-US" b="1" dirty="0"/>
              <a:t>Salvatore Fazio</a:t>
            </a:r>
          </a:p>
        </p:txBody>
      </p:sp>
      <p:sp>
        <p:nvSpPr>
          <p:cNvPr id="17" name="TextBox 16">
            <a:extLst>
              <a:ext uri="{FF2B5EF4-FFF2-40B4-BE49-F238E27FC236}">
                <a16:creationId xmlns:a16="http://schemas.microsoft.com/office/drawing/2014/main" id="{4908BA16-2FCA-8D31-0338-A38C6927FA97}"/>
              </a:ext>
            </a:extLst>
          </p:cNvPr>
          <p:cNvSpPr txBox="1"/>
          <p:nvPr/>
        </p:nvSpPr>
        <p:spPr>
          <a:xfrm>
            <a:off x="8718904" y="3115487"/>
            <a:ext cx="2526587" cy="1200329"/>
          </a:xfrm>
          <a:prstGeom prst="rect">
            <a:avLst/>
          </a:prstGeom>
          <a:noFill/>
          <a:ln>
            <a:noFill/>
          </a:ln>
        </p:spPr>
        <p:txBody>
          <a:bodyPr wrap="square" rtlCol="0">
            <a:spAutoFit/>
          </a:bodyPr>
          <a:lstStyle/>
          <a:p>
            <a:pPr algn="ctr"/>
            <a:r>
              <a:rPr lang="en-US" b="1" dirty="0"/>
              <a:t>Markus Diefenthaler</a:t>
            </a:r>
          </a:p>
          <a:p>
            <a:pPr algn="ctr"/>
            <a:r>
              <a:rPr lang="en-US" dirty="0" err="1"/>
              <a:t>Wouter</a:t>
            </a:r>
            <a:r>
              <a:rPr lang="en-US" dirty="0"/>
              <a:t> </a:t>
            </a:r>
            <a:r>
              <a:rPr lang="en-US" dirty="0" err="1"/>
              <a:t>Deconinck</a:t>
            </a:r>
            <a:endParaRPr lang="en-US" dirty="0"/>
          </a:p>
          <a:p>
            <a:pPr algn="ctr"/>
            <a:r>
              <a:rPr lang="en-US" dirty="0"/>
              <a:t>Dmitry </a:t>
            </a:r>
            <a:r>
              <a:rPr lang="en-US" dirty="0" err="1"/>
              <a:t>Kalinkin</a:t>
            </a:r>
            <a:endParaRPr lang="en-US" dirty="0"/>
          </a:p>
          <a:p>
            <a:pPr algn="ctr"/>
            <a:r>
              <a:rPr lang="en-US" dirty="0"/>
              <a:t>Torre </a:t>
            </a:r>
            <a:r>
              <a:rPr lang="en-US" dirty="0" err="1"/>
              <a:t>Wenaus</a:t>
            </a:r>
            <a:endParaRPr lang="en-US" dirty="0"/>
          </a:p>
        </p:txBody>
      </p:sp>
      <p:sp>
        <p:nvSpPr>
          <p:cNvPr id="18" name="TextBox 17">
            <a:extLst>
              <a:ext uri="{FF2B5EF4-FFF2-40B4-BE49-F238E27FC236}">
                <a16:creationId xmlns:a16="http://schemas.microsoft.com/office/drawing/2014/main" id="{36CBC1DE-8C3A-FA19-0907-A2E15A1ED1C3}"/>
              </a:ext>
            </a:extLst>
          </p:cNvPr>
          <p:cNvSpPr txBox="1"/>
          <p:nvPr/>
        </p:nvSpPr>
        <p:spPr>
          <a:xfrm>
            <a:off x="8718904" y="1264339"/>
            <a:ext cx="2526587" cy="1200329"/>
          </a:xfrm>
          <a:prstGeom prst="rect">
            <a:avLst/>
          </a:prstGeom>
          <a:noFill/>
          <a:ln>
            <a:noFill/>
          </a:ln>
        </p:spPr>
        <p:txBody>
          <a:bodyPr wrap="square" rtlCol="0">
            <a:spAutoFit/>
          </a:bodyPr>
          <a:lstStyle/>
          <a:p>
            <a:pPr algn="ctr"/>
            <a:r>
              <a:rPr lang="en-US" b="1" dirty="0"/>
              <a:t>Silvia Dalla Torre</a:t>
            </a:r>
          </a:p>
          <a:p>
            <a:pPr algn="ctr"/>
            <a:r>
              <a:rPr lang="en-US" dirty="0"/>
              <a:t>Prakhar Garg</a:t>
            </a:r>
          </a:p>
          <a:p>
            <a:pPr algn="ctr"/>
            <a:r>
              <a:rPr lang="en-US" dirty="0"/>
              <a:t>Oskar </a:t>
            </a:r>
            <a:r>
              <a:rPr lang="en-US" dirty="0" err="1"/>
              <a:t>Hartbrich</a:t>
            </a:r>
            <a:endParaRPr lang="en-US" dirty="0"/>
          </a:p>
          <a:p>
            <a:pPr algn="ctr"/>
            <a:r>
              <a:rPr lang="en-US" dirty="0"/>
              <a:t>Matt </a:t>
            </a:r>
            <a:r>
              <a:rPr lang="en-US" dirty="0" err="1"/>
              <a:t>Posik</a:t>
            </a:r>
            <a:endParaRPr lang="en-US" dirty="0"/>
          </a:p>
        </p:txBody>
      </p:sp>
      <p:pic>
        <p:nvPicPr>
          <p:cNvPr id="9" name="Picture 2" descr="All About Types of Columns">
            <a:extLst>
              <a:ext uri="{FF2B5EF4-FFF2-40B4-BE49-F238E27FC236}">
                <a16:creationId xmlns:a16="http://schemas.microsoft.com/office/drawing/2014/main" id="{262F0836-6C4C-FF50-8ADF-E77F3061C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48" y="4790720"/>
            <a:ext cx="988168" cy="1233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38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4E7A976-62F2-D69E-3995-512CD4A23E44}"/>
              </a:ext>
            </a:extLst>
          </p:cNvPr>
          <p:cNvSpPr>
            <a:spLocks noGrp="1"/>
          </p:cNvSpPr>
          <p:nvPr>
            <p:ph type="title"/>
          </p:nvPr>
        </p:nvSpPr>
        <p:spPr>
          <a:xfrm>
            <a:off x="688427" y="355971"/>
            <a:ext cx="10515600" cy="614589"/>
          </a:xfrm>
        </p:spPr>
        <p:txBody>
          <a:bodyPr>
            <a:noAutofit/>
          </a:bodyPr>
          <a:lstStyle/>
          <a:p>
            <a:r>
              <a:rPr lang="en-US" b="1" dirty="0">
                <a:solidFill>
                  <a:schemeClr val="accent1"/>
                </a:solidFill>
              </a:rPr>
              <a:t>ePIC Collaboration Structure </a:t>
            </a:r>
          </a:p>
        </p:txBody>
      </p:sp>
      <p:pic>
        <p:nvPicPr>
          <p:cNvPr id="2" name="Google Shape;389;p41" descr="Logo&#10;&#10;Description automatically generated">
            <a:extLst>
              <a:ext uri="{FF2B5EF4-FFF2-40B4-BE49-F238E27FC236}">
                <a16:creationId xmlns:a16="http://schemas.microsoft.com/office/drawing/2014/main" id="{F013533C-D746-830B-2FEC-4D56E768AD03}"/>
              </a:ext>
            </a:extLst>
          </p:cNvPr>
          <p:cNvPicPr preferRelativeResize="0"/>
          <p:nvPr/>
        </p:nvPicPr>
        <p:blipFill rotWithShape="1">
          <a:blip r:embed="rId3">
            <a:alphaModFix/>
          </a:blip>
          <a:srcRect/>
          <a:stretch/>
        </p:blipFill>
        <p:spPr>
          <a:xfrm>
            <a:off x="10705672" y="74877"/>
            <a:ext cx="1384185" cy="1054678"/>
          </a:xfrm>
          <a:prstGeom prst="rect">
            <a:avLst/>
          </a:prstGeom>
          <a:noFill/>
          <a:ln>
            <a:noFill/>
          </a:ln>
        </p:spPr>
      </p:pic>
      <p:grpSp>
        <p:nvGrpSpPr>
          <p:cNvPr id="31" name="Group 30">
            <a:extLst>
              <a:ext uri="{FF2B5EF4-FFF2-40B4-BE49-F238E27FC236}">
                <a16:creationId xmlns:a16="http://schemas.microsoft.com/office/drawing/2014/main" id="{F51B7224-A23A-1621-75B3-F3B407949003}"/>
              </a:ext>
            </a:extLst>
          </p:cNvPr>
          <p:cNvGrpSpPr/>
          <p:nvPr/>
        </p:nvGrpSpPr>
        <p:grpSpPr>
          <a:xfrm>
            <a:off x="613322" y="1251654"/>
            <a:ext cx="10965355" cy="2909119"/>
            <a:chOff x="685305" y="279869"/>
            <a:chExt cx="10965355" cy="2909119"/>
          </a:xfrm>
        </p:grpSpPr>
        <p:sp>
          <p:nvSpPr>
            <p:cNvPr id="32" name="Rectangle 31">
              <a:extLst>
                <a:ext uri="{FF2B5EF4-FFF2-40B4-BE49-F238E27FC236}">
                  <a16:creationId xmlns:a16="http://schemas.microsoft.com/office/drawing/2014/main" id="{850BF6E0-85DF-B318-B792-7696D9A0117F}"/>
                </a:ext>
              </a:extLst>
            </p:cNvPr>
            <p:cNvSpPr/>
            <p:nvPr/>
          </p:nvSpPr>
          <p:spPr>
            <a:xfrm>
              <a:off x="685305" y="279869"/>
              <a:ext cx="4722920" cy="106532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Collaboration Council</a:t>
              </a:r>
            </a:p>
            <a:p>
              <a:pPr algn="ctr"/>
              <a:r>
                <a:rPr lang="en-US" dirty="0"/>
                <a:t>Institutional Representatives</a:t>
              </a:r>
            </a:p>
          </p:txBody>
        </p:sp>
        <p:sp>
          <p:nvSpPr>
            <p:cNvPr id="33" name="Rectangle 32">
              <a:extLst>
                <a:ext uri="{FF2B5EF4-FFF2-40B4-BE49-F238E27FC236}">
                  <a16:creationId xmlns:a16="http://schemas.microsoft.com/office/drawing/2014/main" id="{2986244D-5EE7-F3C8-AA24-74C48E99A8B1}"/>
                </a:ext>
              </a:extLst>
            </p:cNvPr>
            <p:cNvSpPr/>
            <p:nvPr/>
          </p:nvSpPr>
          <p:spPr>
            <a:xfrm>
              <a:off x="3334979" y="1754904"/>
              <a:ext cx="2073246" cy="414669"/>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Ad-Hoc Committees</a:t>
              </a:r>
            </a:p>
          </p:txBody>
        </p:sp>
        <p:sp>
          <p:nvSpPr>
            <p:cNvPr id="34" name="Rectangle 33">
              <a:extLst>
                <a:ext uri="{FF2B5EF4-FFF2-40B4-BE49-F238E27FC236}">
                  <a16:creationId xmlns:a16="http://schemas.microsoft.com/office/drawing/2014/main" id="{75B33C2F-8863-AF48-4A6D-C0397F0EA651}"/>
                </a:ext>
              </a:extLst>
            </p:cNvPr>
            <p:cNvSpPr/>
            <p:nvPr/>
          </p:nvSpPr>
          <p:spPr>
            <a:xfrm>
              <a:off x="685305" y="1754904"/>
              <a:ext cx="2320065" cy="1430362"/>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Standing Committees</a:t>
              </a:r>
            </a:p>
            <a:p>
              <a:pPr algn="ctr"/>
              <a:r>
                <a:rPr lang="en-US" sz="1400" dirty="0">
                  <a:solidFill>
                    <a:schemeClr val="tx1"/>
                  </a:solidFill>
                </a:rPr>
                <a:t>DE&amp;I</a:t>
              </a:r>
            </a:p>
            <a:p>
              <a:pPr algn="ctr"/>
              <a:r>
                <a:rPr lang="en-US" sz="1400" dirty="0">
                  <a:solidFill>
                    <a:schemeClr val="tx1"/>
                  </a:solidFill>
                </a:rPr>
                <a:t>Conferences and Talks</a:t>
              </a:r>
            </a:p>
            <a:p>
              <a:pPr algn="ctr"/>
              <a:r>
                <a:rPr lang="en-US" sz="1400" dirty="0">
                  <a:solidFill>
                    <a:schemeClr val="tx1"/>
                  </a:solidFill>
                </a:rPr>
                <a:t>Membership</a:t>
              </a:r>
            </a:p>
            <a:p>
              <a:pPr algn="ctr"/>
              <a:r>
                <a:rPr lang="en-US" sz="1400" dirty="0">
                  <a:solidFill>
                    <a:schemeClr val="tx1"/>
                  </a:solidFill>
                </a:rPr>
                <a:t>Elections</a:t>
              </a:r>
            </a:p>
            <a:p>
              <a:pPr algn="ctr"/>
              <a:r>
                <a:rPr lang="en-US" sz="1400" dirty="0">
                  <a:solidFill>
                    <a:schemeClr val="tx1"/>
                  </a:solidFill>
                </a:rPr>
                <a:t>Publications</a:t>
              </a:r>
            </a:p>
          </p:txBody>
        </p:sp>
        <p:cxnSp>
          <p:nvCxnSpPr>
            <p:cNvPr id="35" name="Straight Arrow Connector 34">
              <a:extLst>
                <a:ext uri="{FF2B5EF4-FFF2-40B4-BE49-F238E27FC236}">
                  <a16:creationId xmlns:a16="http://schemas.microsoft.com/office/drawing/2014/main" id="{ABF354BF-DF0E-1221-6701-AEFD80A21116}"/>
                </a:ext>
              </a:extLst>
            </p:cNvPr>
            <p:cNvCxnSpPr>
              <a:cxnSpLocks/>
            </p:cNvCxnSpPr>
            <p:nvPr/>
          </p:nvCxnSpPr>
          <p:spPr>
            <a:xfrm flipV="1">
              <a:off x="4015463"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F0067BD-FAB7-D58A-7AE7-74A08CEA880A}"/>
                </a:ext>
              </a:extLst>
            </p:cNvPr>
            <p:cNvCxnSpPr>
              <a:cxnSpLocks/>
            </p:cNvCxnSpPr>
            <p:nvPr/>
          </p:nvCxnSpPr>
          <p:spPr>
            <a:xfrm flipV="1">
              <a:off x="1849965" y="1345189"/>
              <a:ext cx="0" cy="409715"/>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5E282DE0-0BE5-4849-A129-3AC09DE52C60}"/>
                </a:ext>
              </a:extLst>
            </p:cNvPr>
            <p:cNvSpPr/>
            <p:nvPr/>
          </p:nvSpPr>
          <p:spPr>
            <a:xfrm>
              <a:off x="6396667" y="279869"/>
              <a:ext cx="2030819" cy="144447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Spokesperson’s Office</a:t>
              </a:r>
            </a:p>
            <a:p>
              <a:pPr algn="ctr"/>
              <a:r>
                <a:rPr lang="en-US" sz="1600" dirty="0"/>
                <a:t>Spokesperson (SP)</a:t>
              </a:r>
            </a:p>
            <a:p>
              <a:pPr algn="ctr"/>
              <a:r>
                <a:rPr lang="en-US" sz="1600" dirty="0"/>
                <a:t>Deputies</a:t>
              </a:r>
            </a:p>
          </p:txBody>
        </p:sp>
        <p:sp>
          <p:nvSpPr>
            <p:cNvPr id="38" name="Rectangle 37">
              <a:extLst>
                <a:ext uri="{FF2B5EF4-FFF2-40B4-BE49-F238E27FC236}">
                  <a16:creationId xmlns:a16="http://schemas.microsoft.com/office/drawing/2014/main" id="{44D58520-2D96-203B-A495-EE21B543F361}"/>
                </a:ext>
              </a:extLst>
            </p:cNvPr>
            <p:cNvSpPr/>
            <p:nvPr/>
          </p:nvSpPr>
          <p:spPr>
            <a:xfrm>
              <a:off x="8804837" y="1160722"/>
              <a:ext cx="1646638" cy="44862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a:t>Executive Board</a:t>
              </a:r>
            </a:p>
          </p:txBody>
        </p:sp>
        <p:cxnSp>
          <p:nvCxnSpPr>
            <p:cNvPr id="39" name="Straight Arrow Connector 38">
              <a:extLst>
                <a:ext uri="{FF2B5EF4-FFF2-40B4-BE49-F238E27FC236}">
                  <a16:creationId xmlns:a16="http://schemas.microsoft.com/office/drawing/2014/main" id="{5D6CC22A-179E-D245-3D41-00479499AF33}"/>
                </a:ext>
              </a:extLst>
            </p:cNvPr>
            <p:cNvCxnSpPr>
              <a:cxnSpLocks/>
            </p:cNvCxnSpPr>
            <p:nvPr/>
          </p:nvCxnSpPr>
          <p:spPr>
            <a:xfrm flipH="1">
              <a:off x="8420656" y="1345189"/>
              <a:ext cx="391521"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6A4AD32-0676-3EB0-6EB4-2A62829BFF4F}"/>
                </a:ext>
              </a:extLst>
            </p:cNvPr>
            <p:cNvSpPr/>
            <p:nvPr/>
          </p:nvSpPr>
          <p:spPr>
            <a:xfrm>
              <a:off x="3117665"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Technical Coordinator (TC)</a:t>
              </a:r>
            </a:p>
          </p:txBody>
        </p:sp>
        <p:sp>
          <p:nvSpPr>
            <p:cNvPr id="41" name="Rectangle 40">
              <a:extLst>
                <a:ext uri="{FF2B5EF4-FFF2-40B4-BE49-F238E27FC236}">
                  <a16:creationId xmlns:a16="http://schemas.microsoft.com/office/drawing/2014/main" id="{B29CCE86-6492-CA12-757A-A5CE587BDAC7}"/>
                </a:ext>
              </a:extLst>
            </p:cNvPr>
            <p:cNvSpPr/>
            <p:nvPr/>
          </p:nvSpPr>
          <p:spPr>
            <a:xfrm>
              <a:off x="6088322" y="2540223"/>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Software and Computing Coordinator (SCC)</a:t>
              </a:r>
            </a:p>
          </p:txBody>
        </p:sp>
        <p:sp>
          <p:nvSpPr>
            <p:cNvPr id="42" name="Rectangle 41">
              <a:extLst>
                <a:ext uri="{FF2B5EF4-FFF2-40B4-BE49-F238E27FC236}">
                  <a16:creationId xmlns:a16="http://schemas.microsoft.com/office/drawing/2014/main" id="{F720A2EE-3066-9E68-8BAD-4CD9A02613E2}"/>
                </a:ext>
              </a:extLst>
            </p:cNvPr>
            <p:cNvSpPr/>
            <p:nvPr/>
          </p:nvSpPr>
          <p:spPr>
            <a:xfrm>
              <a:off x="9003153" y="2543945"/>
              <a:ext cx="2647507" cy="645043"/>
            </a:xfrm>
            <a:prstGeom prst="rect">
              <a:avLst/>
            </a:prstGeom>
            <a:gradFill>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Analysis Coordinator </a:t>
              </a:r>
              <a:br>
                <a:rPr lang="en-US" b="1" dirty="0">
                  <a:solidFill>
                    <a:schemeClr val="tx1"/>
                  </a:solidFill>
                </a:rPr>
              </a:br>
              <a:r>
                <a:rPr lang="en-US" b="1" dirty="0">
                  <a:solidFill>
                    <a:schemeClr val="tx1"/>
                  </a:solidFill>
                </a:rPr>
                <a:t>(AC)</a:t>
              </a:r>
            </a:p>
          </p:txBody>
        </p:sp>
        <p:cxnSp>
          <p:nvCxnSpPr>
            <p:cNvPr id="43" name="Connector: Elbow 42">
              <a:extLst>
                <a:ext uri="{FF2B5EF4-FFF2-40B4-BE49-F238E27FC236}">
                  <a16:creationId xmlns:a16="http://schemas.microsoft.com/office/drawing/2014/main" id="{560CA00E-8FA4-03A7-E217-7D60ED2B8DDE}"/>
                </a:ext>
              </a:extLst>
            </p:cNvPr>
            <p:cNvCxnSpPr>
              <a:cxnSpLocks/>
            </p:cNvCxnSpPr>
            <p:nvPr/>
          </p:nvCxnSpPr>
          <p:spPr>
            <a:xfrm rot="5400000" flipH="1" flipV="1">
              <a:off x="5666097" y="775981"/>
              <a:ext cx="180148" cy="3311810"/>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4FEFFB0-4DF6-013C-04B0-2EB5B464CD0B}"/>
                </a:ext>
              </a:extLst>
            </p:cNvPr>
            <p:cNvCxnSpPr>
              <a:cxnSpLocks/>
              <a:stCxn id="37" idx="2"/>
              <a:endCxn id="41" idx="0"/>
            </p:cNvCxnSpPr>
            <p:nvPr/>
          </p:nvCxnSpPr>
          <p:spPr>
            <a:xfrm flipH="1">
              <a:off x="7412076" y="1724343"/>
              <a:ext cx="1" cy="815880"/>
            </a:xfrm>
            <a:prstGeom prst="straightConnector1">
              <a:avLst/>
            </a:prstGeom>
            <a:ln w="15875">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11D0A2C-9ACB-15C4-1A67-4956967F1C3E}"/>
                </a:ext>
              </a:extLst>
            </p:cNvPr>
            <p:cNvSpPr/>
            <p:nvPr/>
          </p:nvSpPr>
          <p:spPr>
            <a:xfrm>
              <a:off x="9492471" y="342211"/>
              <a:ext cx="1646638" cy="607988"/>
            </a:xfrm>
            <a:prstGeom prst="rect">
              <a:avLst/>
            </a:prstGeom>
            <a:ln w="1270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t>EIC Project</a:t>
              </a:r>
            </a:p>
          </p:txBody>
        </p:sp>
        <p:cxnSp>
          <p:nvCxnSpPr>
            <p:cNvPr id="46" name="Straight Arrow Connector 45">
              <a:extLst>
                <a:ext uri="{FF2B5EF4-FFF2-40B4-BE49-F238E27FC236}">
                  <a16:creationId xmlns:a16="http://schemas.microsoft.com/office/drawing/2014/main" id="{1AD5F587-1087-2876-0830-5A289FE780FD}"/>
                </a:ext>
              </a:extLst>
            </p:cNvPr>
            <p:cNvCxnSpPr>
              <a:cxnSpLocks/>
            </p:cNvCxnSpPr>
            <p:nvPr/>
          </p:nvCxnSpPr>
          <p:spPr>
            <a:xfrm flipH="1">
              <a:off x="8387223" y="640426"/>
              <a:ext cx="1064985" cy="0"/>
            </a:xfrm>
            <a:prstGeom prst="straightConnector1">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48C6661-CE54-F889-6990-E8462C48C19B}"/>
                </a:ext>
              </a:extLst>
            </p:cNvPr>
            <p:cNvCxnSpPr>
              <a:cxnSpLocks/>
            </p:cNvCxnSpPr>
            <p:nvPr/>
          </p:nvCxnSpPr>
          <p:spPr>
            <a:xfrm flipH="1">
              <a:off x="5408225" y="886738"/>
              <a:ext cx="988442" cy="0"/>
            </a:xfrm>
            <a:prstGeom prst="straightConnector1">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35CE50A6-CE01-B924-9B9F-1CDAE89D3AD4}"/>
                </a:ext>
              </a:extLst>
            </p:cNvPr>
            <p:cNvCxnSpPr>
              <a:cxnSpLocks/>
              <a:stCxn id="42" idx="0"/>
            </p:cNvCxnSpPr>
            <p:nvPr/>
          </p:nvCxnSpPr>
          <p:spPr>
            <a:xfrm rot="16200000" flipV="1">
              <a:off x="8767941" y="984978"/>
              <a:ext cx="203104" cy="2914829"/>
            </a:xfrm>
            <a:prstGeom prst="bentConnector2">
              <a:avLst/>
            </a:prstGeom>
            <a:ln w="1587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0252892-F078-4507-7258-52CA7AD37ECF}"/>
              </a:ext>
            </a:extLst>
          </p:cNvPr>
          <p:cNvGrpSpPr/>
          <p:nvPr/>
        </p:nvGrpSpPr>
        <p:grpSpPr>
          <a:xfrm>
            <a:off x="2495592" y="3355459"/>
            <a:ext cx="3334871" cy="2603631"/>
            <a:chOff x="2495592" y="3355459"/>
            <a:chExt cx="3334871" cy="2603631"/>
          </a:xfrm>
        </p:grpSpPr>
        <p:sp>
          <p:nvSpPr>
            <p:cNvPr id="49" name="TextBox 48">
              <a:extLst>
                <a:ext uri="{FF2B5EF4-FFF2-40B4-BE49-F238E27FC236}">
                  <a16:creationId xmlns:a16="http://schemas.microsoft.com/office/drawing/2014/main" id="{FAE980E5-BA92-9558-5ADD-BCD7D0A7FCD6}"/>
                </a:ext>
              </a:extLst>
            </p:cNvPr>
            <p:cNvSpPr txBox="1"/>
            <p:nvPr/>
          </p:nvSpPr>
          <p:spPr>
            <a:xfrm>
              <a:off x="2495592" y="4450985"/>
              <a:ext cx="3334871" cy="1508105"/>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Technical </a:t>
              </a:r>
              <a:r>
                <a:rPr lang="en-US" sz="1800" u="sng" dirty="0">
                  <a:effectLst/>
                  <a:latin typeface="Calibri" panose="020F0502020204030204" pitchFamily="34" charset="0"/>
                  <a:ea typeface="Calibri" panose="020F0502020204030204" pitchFamily="34" charset="0"/>
                </a:rPr>
                <a:t>Coordinator (Acting)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Silvia Dalla Torre (INFN)</a:t>
              </a:r>
            </a:p>
            <a:p>
              <a:pPr marR="0">
                <a:spcBef>
                  <a:spcPts val="0"/>
                </a:spcBef>
                <a:spcAft>
                  <a:spcPts val="0"/>
                </a:spcAft>
              </a:pPr>
              <a:r>
                <a:rPr lang="en-US" sz="1400" dirty="0">
                  <a:latin typeface="Calibri" panose="020F0502020204030204" pitchFamily="34" charset="0"/>
                  <a:ea typeface="Calibri" panose="020F0502020204030204" pitchFamily="34" charset="0"/>
                </a:rPr>
                <a:t>Deputy TC’s:</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Prakhar Garg (Yale)</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Oskar </a:t>
              </a:r>
              <a:r>
                <a:rPr lang="en-US" sz="1400" dirty="0" err="1">
                  <a:latin typeface="Calibri" panose="020F0502020204030204" pitchFamily="34" charset="0"/>
                  <a:ea typeface="Calibri" panose="020F0502020204030204" pitchFamily="34" charset="0"/>
                </a:rPr>
                <a:t>Hartbrich</a:t>
              </a:r>
              <a:r>
                <a:rPr lang="en-US" sz="1400" dirty="0">
                  <a:latin typeface="Calibri" panose="020F0502020204030204" pitchFamily="34" charset="0"/>
                  <a:ea typeface="Calibri" panose="020F0502020204030204" pitchFamily="34" charset="0"/>
                </a:rPr>
                <a:t> (ORNL)</a:t>
              </a:r>
              <a:br>
                <a:rPr lang="en-US" sz="1400" dirty="0">
                  <a:latin typeface="Calibri" panose="020F0502020204030204" pitchFamily="34" charset="0"/>
                  <a:ea typeface="Calibri" panose="020F0502020204030204" pitchFamily="34" charset="0"/>
                </a:rPr>
              </a:br>
              <a:r>
                <a:rPr lang="en-US" sz="1400" dirty="0">
                  <a:latin typeface="Calibri" panose="020F0502020204030204" pitchFamily="34" charset="0"/>
                  <a:ea typeface="Calibri" panose="020F0502020204030204" pitchFamily="34" charset="0"/>
                </a:rPr>
                <a:t>Matt </a:t>
              </a:r>
              <a:r>
                <a:rPr lang="en-US" sz="1400" dirty="0" err="1">
                  <a:latin typeface="Calibri" panose="020F0502020204030204" pitchFamily="34" charset="0"/>
                  <a:ea typeface="Calibri" panose="020F0502020204030204" pitchFamily="34" charset="0"/>
                </a:rPr>
                <a:t>Posik</a:t>
              </a:r>
              <a:r>
                <a:rPr lang="en-US" sz="1400" dirty="0">
                  <a:latin typeface="Calibri" panose="020F0502020204030204" pitchFamily="34" charset="0"/>
                  <a:ea typeface="Calibri" panose="020F0502020204030204" pitchFamily="34" charset="0"/>
                </a:rPr>
                <a:t> (Temple)</a:t>
              </a:r>
            </a:p>
          </p:txBody>
        </p:sp>
        <p:pic>
          <p:nvPicPr>
            <p:cNvPr id="50" name="Picture 49" descr="A person wearing glasses and a blue shirt&#10;&#10;Description automatically generated">
              <a:extLst>
                <a:ext uri="{FF2B5EF4-FFF2-40B4-BE49-F238E27FC236}">
                  <a16:creationId xmlns:a16="http://schemas.microsoft.com/office/drawing/2014/main" id="{0DCC1FDE-0FBD-4BF5-AB5E-A3E9105BC7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1774" y="3355459"/>
              <a:ext cx="1054432" cy="993932"/>
            </a:xfrm>
            <a:prstGeom prst="rect">
              <a:avLst/>
            </a:prstGeom>
          </p:spPr>
        </p:pic>
      </p:grpSp>
      <p:grpSp>
        <p:nvGrpSpPr>
          <p:cNvPr id="57" name="Group 56">
            <a:extLst>
              <a:ext uri="{FF2B5EF4-FFF2-40B4-BE49-F238E27FC236}">
                <a16:creationId xmlns:a16="http://schemas.microsoft.com/office/drawing/2014/main" id="{D9E3CEAF-CE1E-B758-55A3-E39397C730CD}"/>
              </a:ext>
            </a:extLst>
          </p:cNvPr>
          <p:cNvGrpSpPr/>
          <p:nvPr/>
        </p:nvGrpSpPr>
        <p:grpSpPr>
          <a:xfrm>
            <a:off x="5693189" y="3356750"/>
            <a:ext cx="3334871" cy="3036105"/>
            <a:chOff x="5693189" y="3356750"/>
            <a:chExt cx="3334871" cy="3036105"/>
          </a:xfrm>
        </p:grpSpPr>
        <p:sp>
          <p:nvSpPr>
            <p:cNvPr id="51" name="TextBox 50">
              <a:extLst>
                <a:ext uri="{FF2B5EF4-FFF2-40B4-BE49-F238E27FC236}">
                  <a16:creationId xmlns:a16="http://schemas.microsoft.com/office/drawing/2014/main" id="{ECC89405-F95D-9AC3-ACC0-F1E6BF0C6B59}"/>
                </a:ext>
              </a:extLst>
            </p:cNvPr>
            <p:cNvSpPr txBox="1"/>
            <p:nvPr/>
          </p:nvSpPr>
          <p:spPr>
            <a:xfrm>
              <a:off x="5693189" y="4453863"/>
              <a:ext cx="3334871" cy="1938992"/>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u="sng" dirty="0">
                  <a:latin typeface="Calibri" panose="020F0502020204030204" pitchFamily="34" charset="0"/>
                  <a:ea typeface="Calibri" panose="020F0502020204030204" pitchFamily="34" charset="0"/>
                </a:rPr>
                <a:t>SCC </a:t>
              </a:r>
              <a:r>
                <a:rPr lang="en-US" sz="1800" u="sng" dirty="0">
                  <a:effectLst/>
                  <a:latin typeface="Calibri" panose="020F0502020204030204" pitchFamily="34" charset="0"/>
                  <a:ea typeface="Calibri" panose="020F0502020204030204" pitchFamily="34" charset="0"/>
                </a:rPr>
                <a:t>Coordinator</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Markus Diefenthaler (</a:t>
              </a:r>
              <a:r>
                <a:rPr lang="en-US" sz="1800" dirty="0" err="1">
                  <a:effectLst/>
                  <a:latin typeface="Calibri" panose="020F0502020204030204" pitchFamily="34" charset="0"/>
                  <a:ea typeface="Calibri" panose="020F0502020204030204" pitchFamily="34" charset="0"/>
                </a:rPr>
                <a:t>JLab</a:t>
              </a:r>
              <a:r>
                <a:rPr lang="en-US" sz="18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Dmitry </a:t>
              </a:r>
              <a:r>
                <a:rPr lang="en-US" sz="1400" dirty="0" err="1">
                  <a:effectLst/>
                  <a:latin typeface="Calibri" panose="020F0502020204030204" pitchFamily="34" charset="0"/>
                  <a:ea typeface="Calibri" panose="020F0502020204030204" pitchFamily="34" charset="0"/>
                </a:rPr>
                <a:t>Kalinkin</a:t>
              </a:r>
              <a:r>
                <a:rPr lang="en-US" sz="14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a:t>
              </a:r>
              <a:r>
                <a:rPr lang="en-US" sz="1400" dirty="0">
                  <a:latin typeface="Calibri" panose="020F0502020204030204" pitchFamily="34" charset="0"/>
                  <a:ea typeface="Calibri" panose="020F0502020204030204" pitchFamily="34" charset="0"/>
                </a:rPr>
                <a:t>Kentucky</a:t>
              </a:r>
              <a:r>
                <a:rPr lang="en-US" sz="1400" dirty="0">
                  <a:effectLst/>
                  <a:latin typeface="Calibri" panose="020F0502020204030204" pitchFamily="34" charset="0"/>
                  <a:ea typeface="Calibri" panose="020F0502020204030204" pitchFamily="34" charset="0"/>
                </a:rPr>
                <a:t>, Deputy SCC for </a:t>
              </a:r>
              <a:r>
                <a:rPr lang="en-US" sz="1400" dirty="0">
                  <a:latin typeface="Calibri" panose="020F0502020204030204" pitchFamily="34" charset="0"/>
                  <a:ea typeface="Calibri" panose="020F0502020204030204" pitchFamily="34" charset="0"/>
                </a:rPr>
                <a:t>Development</a:t>
              </a:r>
              <a:r>
                <a:rPr lang="en-US" sz="1400" dirty="0">
                  <a:effectLst/>
                  <a:latin typeface="Calibri" panose="020F0502020204030204" pitchFamily="34" charset="0"/>
                  <a:ea typeface="Calibri" panose="020F0502020204030204" pitchFamily="34" charset="0"/>
                </a:rPr>
                <a:t>)</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Torre Wenaus </a:t>
              </a:r>
            </a:p>
            <a:p>
              <a:pPr marL="0" marR="0">
                <a:spcBef>
                  <a:spcPts val="0"/>
                </a:spcBef>
                <a:spcAft>
                  <a:spcPts val="0"/>
                </a:spcAft>
              </a:pPr>
              <a:r>
                <a:rPr lang="en-US" sz="1400" dirty="0">
                  <a:effectLst/>
                  <a:latin typeface="Calibri" panose="020F0502020204030204" pitchFamily="34" charset="0"/>
                  <a:ea typeface="Calibri" panose="020F0502020204030204" pitchFamily="34" charset="0"/>
                </a:rPr>
                <a:t>(BNL, Deputy SCC for Infrastructure)</a:t>
              </a:r>
            </a:p>
            <a:p>
              <a:r>
                <a:rPr lang="en-US" sz="1400" dirty="0">
                  <a:latin typeface="Calibri" panose="020F0502020204030204" pitchFamily="34" charset="0"/>
                  <a:ea typeface="Calibri" panose="020F0502020204030204" pitchFamily="34" charset="0"/>
                </a:rPr>
                <a:t>Wouter Deconinck </a:t>
              </a:r>
            </a:p>
            <a:p>
              <a:r>
                <a:rPr lang="en-US" sz="1400" dirty="0">
                  <a:latin typeface="Calibri" panose="020F0502020204030204" pitchFamily="34" charset="0"/>
                  <a:ea typeface="Calibri" panose="020F0502020204030204" pitchFamily="34" charset="0"/>
                </a:rPr>
                <a:t>(U. Manitoba, Deputy SCC for Operations)</a:t>
              </a:r>
            </a:p>
          </p:txBody>
        </p:sp>
        <p:pic>
          <p:nvPicPr>
            <p:cNvPr id="52" name="Picture 4" descr="About Us">
              <a:extLst>
                <a:ext uri="{FF2B5EF4-FFF2-40B4-BE49-F238E27FC236}">
                  <a16:creationId xmlns:a16="http://schemas.microsoft.com/office/drawing/2014/main" id="{D2C21F26-4314-3E96-23BE-12CEE8682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8086" y="3356750"/>
              <a:ext cx="1018516" cy="10185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5DEDBDB6-3072-1083-7B29-C6F6E042CB64}"/>
              </a:ext>
            </a:extLst>
          </p:cNvPr>
          <p:cNvGrpSpPr/>
          <p:nvPr/>
        </p:nvGrpSpPr>
        <p:grpSpPr>
          <a:xfrm>
            <a:off x="8769624" y="3380188"/>
            <a:ext cx="3334871" cy="1986354"/>
            <a:chOff x="8769624" y="3380188"/>
            <a:chExt cx="3334871" cy="1986354"/>
          </a:xfrm>
        </p:grpSpPr>
        <p:pic>
          <p:nvPicPr>
            <p:cNvPr id="53" name="Picture 6" descr="Meet the User Facility Team: Berndt Mueller and Rosi Reed, RHIC | BNL  Newsroom">
              <a:extLst>
                <a:ext uri="{FF2B5EF4-FFF2-40B4-BE49-F238E27FC236}">
                  <a16:creationId xmlns:a16="http://schemas.microsoft.com/office/drawing/2014/main" id="{7705DFDA-4D9C-06EB-1BEF-6173496966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5853" y="3392547"/>
              <a:ext cx="791800" cy="88432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A person in a red shirt&#10;&#10;Description automatically generated with medium confidence">
              <a:extLst>
                <a:ext uri="{FF2B5EF4-FFF2-40B4-BE49-F238E27FC236}">
                  <a16:creationId xmlns:a16="http://schemas.microsoft.com/office/drawing/2014/main" id="{E1A37EF6-7927-518B-75C0-672F3A949E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6889" y="3380188"/>
              <a:ext cx="710591" cy="888566"/>
            </a:xfrm>
            <a:prstGeom prst="rect">
              <a:avLst/>
            </a:prstGeom>
          </p:spPr>
        </p:pic>
        <p:sp>
          <p:nvSpPr>
            <p:cNvPr id="55" name="TextBox 54">
              <a:extLst>
                <a:ext uri="{FF2B5EF4-FFF2-40B4-BE49-F238E27FC236}">
                  <a16:creationId xmlns:a16="http://schemas.microsoft.com/office/drawing/2014/main" id="{9BC4039A-F47C-53A9-8C9F-280D5D79BE34}"/>
                </a:ext>
              </a:extLst>
            </p:cNvPr>
            <p:cNvSpPr txBox="1"/>
            <p:nvPr/>
          </p:nvSpPr>
          <p:spPr>
            <a:xfrm>
              <a:off x="8769624" y="4443212"/>
              <a:ext cx="3334871" cy="923330"/>
            </a:xfrm>
            <a:prstGeom prst="rect">
              <a:avLst/>
            </a:prstGeom>
            <a:solidFill>
              <a:schemeClr val="bg1"/>
            </a:solidFill>
            <a:ln w="25400">
              <a:solidFill>
                <a:schemeClr val="tx1"/>
              </a:solidFill>
            </a:ln>
            <a:effectLst>
              <a:outerShdw blurRad="50800" dist="38100" dir="2700000" algn="tl" rotWithShape="0">
                <a:prstClr val="black">
                  <a:alpha val="40000"/>
                </a:prstClr>
              </a:outerShdw>
            </a:effectLst>
          </p:spPr>
          <p:txBody>
            <a:bodyPr wrap="square" rtlCol="0">
              <a:spAutoFit/>
            </a:bodyPr>
            <a:lstStyle/>
            <a:p>
              <a:pPr marL="0" marR="0" algn="ctr">
                <a:spcBef>
                  <a:spcPts val="0"/>
                </a:spcBef>
                <a:spcAft>
                  <a:spcPts val="0"/>
                </a:spcAft>
              </a:pPr>
              <a:r>
                <a:rPr lang="en-US" sz="1800" u="sng" dirty="0">
                  <a:effectLst/>
                  <a:latin typeface="Calibri" panose="020F0502020204030204" pitchFamily="34" charset="0"/>
                  <a:ea typeface="Calibri" panose="020F0502020204030204" pitchFamily="34" charset="0"/>
                </a:rPr>
                <a:t>Analysis Co-Coordinators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Rosi Reed (Lehigh Univ.)</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Salvatore Fazio (Univ. Calabria)</a:t>
              </a:r>
            </a:p>
          </p:txBody>
        </p:sp>
      </p:grpSp>
      <p:sp>
        <p:nvSpPr>
          <p:cNvPr id="4" name="Date Placeholder 3">
            <a:extLst>
              <a:ext uri="{FF2B5EF4-FFF2-40B4-BE49-F238E27FC236}">
                <a16:creationId xmlns:a16="http://schemas.microsoft.com/office/drawing/2014/main" id="{69D4FDE0-F979-E948-9FE3-AD20C3C3F983}"/>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50B131E6-1E62-D4A5-ECAB-B1290E82316F}"/>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6C5DA965-9968-5D3E-9A19-E7695FECAB32}"/>
              </a:ext>
            </a:extLst>
          </p:cNvPr>
          <p:cNvSpPr>
            <a:spLocks noGrp="1"/>
          </p:cNvSpPr>
          <p:nvPr>
            <p:ph type="sldNum" sz="quarter" idx="12"/>
          </p:nvPr>
        </p:nvSpPr>
        <p:spPr/>
        <p:txBody>
          <a:bodyPr/>
          <a:lstStyle/>
          <a:p>
            <a:fld id="{588949A8-7CCD-4D90-AA9A-1451BFC6FB3A}" type="slidenum">
              <a:rPr lang="en-US" smtClean="0"/>
              <a:t>11</a:t>
            </a:fld>
            <a:endParaRPr lang="en-US"/>
          </a:p>
        </p:txBody>
      </p:sp>
      <p:sp>
        <p:nvSpPr>
          <p:cNvPr id="9" name="TextBox 8">
            <a:extLst>
              <a:ext uri="{FF2B5EF4-FFF2-40B4-BE49-F238E27FC236}">
                <a16:creationId xmlns:a16="http://schemas.microsoft.com/office/drawing/2014/main" id="{FAB262C0-8AF5-04C2-E2E5-E779DDE66D20}"/>
              </a:ext>
            </a:extLst>
          </p:cNvPr>
          <p:cNvSpPr txBox="1"/>
          <p:nvPr/>
        </p:nvSpPr>
        <p:spPr>
          <a:xfrm>
            <a:off x="1674797" y="2068156"/>
            <a:ext cx="9529230" cy="3231654"/>
          </a:xfrm>
          <a:prstGeom prst="rect">
            <a:avLst/>
          </a:prstGeom>
          <a:solidFill>
            <a:schemeClr val="bg1"/>
          </a:solidFill>
          <a:ln w="25400">
            <a:solidFill>
              <a:schemeClr val="tx1"/>
            </a:solidFill>
          </a:ln>
        </p:spPr>
        <p:txBody>
          <a:bodyPr wrap="square" rtlCol="0">
            <a:spAutoFit/>
          </a:bodyPr>
          <a:lstStyle/>
          <a:p>
            <a:pPr algn="ctr"/>
            <a:r>
              <a:rPr lang="en-US" sz="2800" b="1" dirty="0"/>
              <a:t>All top-level </a:t>
            </a:r>
            <a:r>
              <a:rPr lang="en-US" sz="2800" b="1" dirty="0" err="1"/>
              <a:t>ePIC</a:t>
            </a:r>
            <a:r>
              <a:rPr lang="en-US" sz="2800" b="1" dirty="0"/>
              <a:t> coordinators have to agreed to continue to serve for the time being.</a:t>
            </a:r>
          </a:p>
          <a:p>
            <a:pPr algn="ctr"/>
            <a:endParaRPr lang="en-US" sz="2800" b="1" dirty="0"/>
          </a:p>
          <a:p>
            <a:pPr algn="ctr"/>
            <a:r>
              <a:rPr lang="en-US" sz="2400" b="1" dirty="0"/>
              <a:t>We are already aware of some WG conveners and DSC leadership who have asked to step down for their own reasons.  </a:t>
            </a:r>
            <a:br>
              <a:rPr lang="en-US" sz="2400" b="1" dirty="0"/>
            </a:br>
            <a:r>
              <a:rPr lang="en-US" sz="2400" b="1" dirty="0"/>
              <a:t>We will work on this in the coming weeks but we are not planning to make large scale changes to the convener positions at this time. PWG conveners will rotate this summer as planned.  </a:t>
            </a:r>
          </a:p>
        </p:txBody>
      </p:sp>
    </p:spTree>
    <p:extLst>
      <p:ext uri="{BB962C8B-B14F-4D97-AF65-F5344CB8AC3E}">
        <p14:creationId xmlns:p14="http://schemas.microsoft.com/office/powerpoint/2010/main" val="9191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C17AE-5A41-8169-C795-5131878EA70B}"/>
              </a:ext>
            </a:extLst>
          </p:cNvPr>
          <p:cNvSpPr>
            <a:spLocks noGrp="1"/>
          </p:cNvSpPr>
          <p:nvPr>
            <p:ph type="title"/>
          </p:nvPr>
        </p:nvSpPr>
        <p:spPr>
          <a:xfrm>
            <a:off x="838200" y="365126"/>
            <a:ext cx="10515600" cy="851116"/>
          </a:xfrm>
        </p:spPr>
        <p:txBody>
          <a:bodyPr/>
          <a:lstStyle/>
          <a:p>
            <a:r>
              <a:rPr lang="en-US" b="1" dirty="0">
                <a:solidFill>
                  <a:schemeClr val="accent1"/>
                </a:solidFill>
              </a:rPr>
              <a:t>Summary</a:t>
            </a:r>
          </a:p>
        </p:txBody>
      </p:sp>
      <p:sp>
        <p:nvSpPr>
          <p:cNvPr id="3" name="Content Placeholder 2">
            <a:extLst>
              <a:ext uri="{FF2B5EF4-FFF2-40B4-BE49-F238E27FC236}">
                <a16:creationId xmlns:a16="http://schemas.microsoft.com/office/drawing/2014/main" id="{32AB58AE-DD63-7159-A6C7-7EFAE4E93AD2}"/>
              </a:ext>
            </a:extLst>
          </p:cNvPr>
          <p:cNvSpPr>
            <a:spLocks noGrp="1"/>
          </p:cNvSpPr>
          <p:nvPr>
            <p:ph idx="1"/>
          </p:nvPr>
        </p:nvSpPr>
        <p:spPr>
          <a:xfrm>
            <a:off x="838200" y="1305936"/>
            <a:ext cx="10515600" cy="4871026"/>
          </a:xfrm>
        </p:spPr>
        <p:txBody>
          <a:bodyPr>
            <a:normAutofit/>
          </a:bodyPr>
          <a:lstStyle/>
          <a:p>
            <a:r>
              <a:rPr lang="en-US" dirty="0"/>
              <a:t>We have been humbled by the support of the collaboration over the past two years. </a:t>
            </a:r>
            <a:r>
              <a:rPr lang="en-US" dirty="0" err="1"/>
              <a:t>ePIC</a:t>
            </a:r>
            <a:r>
              <a:rPr lang="en-US" dirty="0"/>
              <a:t> is made up of a fantastic group of people! </a:t>
            </a:r>
          </a:p>
          <a:p>
            <a:r>
              <a:rPr lang="en-US" dirty="0"/>
              <a:t>We look forward to serving the collaboration as we work to bring </a:t>
            </a:r>
            <a:r>
              <a:rPr lang="en-US" dirty="0" err="1"/>
              <a:t>ePIC</a:t>
            </a:r>
            <a:r>
              <a:rPr lang="en-US" dirty="0"/>
              <a:t> to CD-2/3 approval and into the construction phase. </a:t>
            </a:r>
          </a:p>
        </p:txBody>
      </p:sp>
      <p:sp>
        <p:nvSpPr>
          <p:cNvPr id="4" name="Date Placeholder 3">
            <a:extLst>
              <a:ext uri="{FF2B5EF4-FFF2-40B4-BE49-F238E27FC236}">
                <a16:creationId xmlns:a16="http://schemas.microsoft.com/office/drawing/2014/main" id="{7E6B28DD-586C-CD93-73C2-BC123AE9C5BA}"/>
              </a:ext>
            </a:extLst>
          </p:cNvPr>
          <p:cNvSpPr>
            <a:spLocks noGrp="1"/>
          </p:cNvSpPr>
          <p:nvPr>
            <p:ph type="dt" sz="half" idx="10"/>
          </p:nvPr>
        </p:nvSpPr>
        <p:spPr/>
        <p:txBody>
          <a:bodyPr/>
          <a:lstStyle/>
          <a:p>
            <a:r>
              <a:rPr lang="en-US"/>
              <a:t>1/23/2025</a:t>
            </a:r>
          </a:p>
        </p:txBody>
      </p:sp>
      <p:sp>
        <p:nvSpPr>
          <p:cNvPr id="9" name="Rectangle 5">
            <a:extLst>
              <a:ext uri="{FF2B5EF4-FFF2-40B4-BE49-F238E27FC236}">
                <a16:creationId xmlns:a16="http://schemas.microsoft.com/office/drawing/2014/main" id="{499A4514-4849-DB57-66A8-701208B37A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Footer Placeholder 4">
            <a:extLst>
              <a:ext uri="{FF2B5EF4-FFF2-40B4-BE49-F238E27FC236}">
                <a16:creationId xmlns:a16="http://schemas.microsoft.com/office/drawing/2014/main" id="{D791C3B2-E8EB-A59D-3230-513A679F1E61}"/>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AFEED201-4CA9-020A-B119-B1BD1B8D4B8E}"/>
              </a:ext>
            </a:extLst>
          </p:cNvPr>
          <p:cNvSpPr>
            <a:spLocks noGrp="1"/>
          </p:cNvSpPr>
          <p:nvPr>
            <p:ph type="sldNum" sz="quarter" idx="12"/>
          </p:nvPr>
        </p:nvSpPr>
        <p:spPr/>
        <p:txBody>
          <a:bodyPr/>
          <a:lstStyle/>
          <a:p>
            <a:fld id="{588949A8-7CCD-4D90-AA9A-1451BFC6FB3A}" type="slidenum">
              <a:rPr lang="en-US" smtClean="0"/>
              <a:t>12</a:t>
            </a:fld>
            <a:endParaRPr lang="en-US"/>
          </a:p>
        </p:txBody>
      </p:sp>
      <p:pic>
        <p:nvPicPr>
          <p:cNvPr id="7" name="Picture 6" descr="Logo&#10;&#10;Description automatically generated">
            <a:extLst>
              <a:ext uri="{FF2B5EF4-FFF2-40B4-BE49-F238E27FC236}">
                <a16:creationId xmlns:a16="http://schemas.microsoft.com/office/drawing/2014/main" id="{DA2B306E-FE73-23C4-74FC-10004A785BD7}"/>
              </a:ext>
            </a:extLst>
          </p:cNvPr>
          <p:cNvPicPr>
            <a:picLocks noChangeAspect="1"/>
          </p:cNvPicPr>
          <p:nvPr/>
        </p:nvPicPr>
        <p:blipFill>
          <a:blip r:embed="rId2"/>
          <a:stretch>
            <a:fillRect/>
          </a:stretch>
        </p:blipFill>
        <p:spPr>
          <a:xfrm>
            <a:off x="4038600" y="3301999"/>
            <a:ext cx="3648075" cy="2626016"/>
          </a:xfrm>
          <a:prstGeom prst="rect">
            <a:avLst/>
          </a:prstGeom>
        </p:spPr>
      </p:pic>
    </p:spTree>
    <p:extLst>
      <p:ext uri="{BB962C8B-B14F-4D97-AF65-F5344CB8AC3E}">
        <p14:creationId xmlns:p14="http://schemas.microsoft.com/office/powerpoint/2010/main" val="2615185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BB93922-1743-6B59-1CB6-80CE7CD3F454}"/>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1ED47DB6-4EDA-9FD0-6A11-EF74CD8A853E}"/>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BD569011-262A-184C-3C7C-8F5ED354ED52}"/>
              </a:ext>
            </a:extLst>
          </p:cNvPr>
          <p:cNvSpPr>
            <a:spLocks noGrp="1"/>
          </p:cNvSpPr>
          <p:nvPr>
            <p:ph type="sldNum" sz="quarter" idx="12"/>
          </p:nvPr>
        </p:nvSpPr>
        <p:spPr/>
        <p:txBody>
          <a:bodyPr/>
          <a:lstStyle/>
          <a:p>
            <a:fld id="{588949A8-7CCD-4D90-AA9A-1451BFC6FB3A}" type="slidenum">
              <a:rPr lang="en-US" smtClean="0"/>
              <a:t>13</a:t>
            </a:fld>
            <a:endParaRPr lang="en-US"/>
          </a:p>
        </p:txBody>
      </p:sp>
      <p:pic>
        <p:nvPicPr>
          <p:cNvPr id="1026" name="Picture 2" descr="Questions - Connecting the Dots">
            <a:extLst>
              <a:ext uri="{FF2B5EF4-FFF2-40B4-BE49-F238E27FC236}">
                <a16:creationId xmlns:a16="http://schemas.microsoft.com/office/drawing/2014/main" id="{9EE03D3D-4785-F8E3-37E6-0A3B72283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7180" y="859475"/>
            <a:ext cx="7745020" cy="513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156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A5E4203-9205-6C8E-5E8F-EBFC0239FD5B}"/>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333FC352-8122-30D2-3965-9A481136EBFE}"/>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019C9D3D-29BD-DC62-94CA-9C09F8B94871}"/>
              </a:ext>
            </a:extLst>
          </p:cNvPr>
          <p:cNvSpPr>
            <a:spLocks noGrp="1"/>
          </p:cNvSpPr>
          <p:nvPr>
            <p:ph type="sldNum" sz="quarter" idx="12"/>
          </p:nvPr>
        </p:nvSpPr>
        <p:spPr/>
        <p:txBody>
          <a:bodyPr/>
          <a:lstStyle/>
          <a:p>
            <a:fld id="{588949A8-7CCD-4D90-AA9A-1451BFC6FB3A}" type="slidenum">
              <a:rPr lang="en-US" smtClean="0"/>
              <a:t>14</a:t>
            </a:fld>
            <a:endParaRPr lang="en-US"/>
          </a:p>
        </p:txBody>
      </p:sp>
      <p:pic>
        <p:nvPicPr>
          <p:cNvPr id="1026" name="Picture 2" descr="michelangelo-creation-of-adam-sistine-chapel-creation-of-adam-1662958620-924x600  - Holy Spirit Parish">
            <a:extLst>
              <a:ext uri="{FF2B5EF4-FFF2-40B4-BE49-F238E27FC236}">
                <a16:creationId xmlns:a16="http://schemas.microsoft.com/office/drawing/2014/main" id="{DD21CF2A-44B4-ABED-F183-54C8468DD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571500"/>
            <a:ext cx="88011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7326CADA-F5FD-C96A-A5A8-64E83E0DA163}"/>
              </a:ext>
            </a:extLst>
          </p:cNvPr>
          <p:cNvPicPr>
            <a:picLocks noChangeAspect="1"/>
          </p:cNvPicPr>
          <p:nvPr/>
        </p:nvPicPr>
        <p:blipFill>
          <a:blip r:embed="rId3"/>
          <a:stretch>
            <a:fillRect/>
          </a:stretch>
        </p:blipFill>
        <p:spPr>
          <a:xfrm>
            <a:off x="1695450" y="1905277"/>
            <a:ext cx="4554625" cy="3278583"/>
          </a:xfrm>
          <a:prstGeom prst="rect">
            <a:avLst/>
          </a:prstGeom>
        </p:spPr>
      </p:pic>
    </p:spTree>
    <p:extLst>
      <p:ext uri="{BB962C8B-B14F-4D97-AF65-F5344CB8AC3E}">
        <p14:creationId xmlns:p14="http://schemas.microsoft.com/office/powerpoint/2010/main" val="1883490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with medium confidence">
            <a:extLst>
              <a:ext uri="{FF2B5EF4-FFF2-40B4-BE49-F238E27FC236}">
                <a16:creationId xmlns:a16="http://schemas.microsoft.com/office/drawing/2014/main" id="{435FE5CE-15BE-8B4A-54CC-D52C7DCC0F08}"/>
              </a:ext>
            </a:extLst>
          </p:cNvPr>
          <p:cNvPicPr>
            <a:picLocks noChangeAspect="1"/>
          </p:cNvPicPr>
          <p:nvPr/>
        </p:nvPicPr>
        <p:blipFill>
          <a:blip r:embed="rId2"/>
          <a:stretch>
            <a:fillRect/>
          </a:stretch>
        </p:blipFill>
        <p:spPr>
          <a:xfrm>
            <a:off x="1569327" y="2112150"/>
            <a:ext cx="9053345" cy="2633700"/>
          </a:xfrm>
          <a:prstGeom prst="rect">
            <a:avLst/>
          </a:prstGeom>
        </p:spPr>
      </p:pic>
      <p:sp>
        <p:nvSpPr>
          <p:cNvPr id="2" name="Date Placeholder 1">
            <a:extLst>
              <a:ext uri="{FF2B5EF4-FFF2-40B4-BE49-F238E27FC236}">
                <a16:creationId xmlns:a16="http://schemas.microsoft.com/office/drawing/2014/main" id="{9BC7A3F4-3753-8E74-B80F-E4A0CDA88DCA}"/>
              </a:ext>
            </a:extLst>
          </p:cNvPr>
          <p:cNvSpPr>
            <a:spLocks noGrp="1"/>
          </p:cNvSpPr>
          <p:nvPr>
            <p:ph type="dt" sz="half" idx="10"/>
          </p:nvPr>
        </p:nvSpPr>
        <p:spPr/>
        <p:txBody>
          <a:bodyPr/>
          <a:lstStyle/>
          <a:p>
            <a:r>
              <a:rPr lang="en-US"/>
              <a:t>1/23/2025</a:t>
            </a:r>
          </a:p>
        </p:txBody>
      </p:sp>
      <p:sp>
        <p:nvSpPr>
          <p:cNvPr id="3" name="Footer Placeholder 2">
            <a:extLst>
              <a:ext uri="{FF2B5EF4-FFF2-40B4-BE49-F238E27FC236}">
                <a16:creationId xmlns:a16="http://schemas.microsoft.com/office/drawing/2014/main" id="{CFBD81DA-5D9A-F679-21B5-3F001B09C4FF}"/>
              </a:ext>
            </a:extLst>
          </p:cNvPr>
          <p:cNvSpPr>
            <a:spLocks noGrp="1"/>
          </p:cNvSpPr>
          <p:nvPr>
            <p:ph type="ftr" sz="quarter" idx="11"/>
          </p:nvPr>
        </p:nvSpPr>
        <p:spPr/>
        <p:txBody>
          <a:bodyPr/>
          <a:lstStyle/>
          <a:p>
            <a:r>
              <a:rPr lang="en-US"/>
              <a:t>ePIC Jan 2025 Collaboration Meeting </a:t>
            </a:r>
          </a:p>
        </p:txBody>
      </p:sp>
      <p:sp>
        <p:nvSpPr>
          <p:cNvPr id="4" name="Slide Number Placeholder 3">
            <a:extLst>
              <a:ext uri="{FF2B5EF4-FFF2-40B4-BE49-F238E27FC236}">
                <a16:creationId xmlns:a16="http://schemas.microsoft.com/office/drawing/2014/main" id="{B37D2E3C-5F8A-E914-EF79-8697EABC6667}"/>
              </a:ext>
            </a:extLst>
          </p:cNvPr>
          <p:cNvSpPr>
            <a:spLocks noGrp="1"/>
          </p:cNvSpPr>
          <p:nvPr>
            <p:ph type="sldNum" sz="quarter" idx="12"/>
          </p:nvPr>
        </p:nvSpPr>
        <p:spPr/>
        <p:txBody>
          <a:bodyPr/>
          <a:lstStyle/>
          <a:p>
            <a:fld id="{588949A8-7CCD-4D90-AA9A-1451BFC6FB3A}" type="slidenum">
              <a:rPr lang="en-US" smtClean="0"/>
              <a:t>15</a:t>
            </a:fld>
            <a:endParaRPr lang="en-US"/>
          </a:p>
        </p:txBody>
      </p:sp>
    </p:spTree>
    <p:extLst>
      <p:ext uri="{BB962C8B-B14F-4D97-AF65-F5344CB8AC3E}">
        <p14:creationId xmlns:p14="http://schemas.microsoft.com/office/powerpoint/2010/main" val="3042306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BA48F96-6006-2109-1F8F-5A375BA9A91F}"/>
              </a:ext>
            </a:extLst>
          </p:cNvPr>
          <p:cNvSpPr>
            <a:spLocks noGrp="1"/>
          </p:cNvSpPr>
          <p:nvPr>
            <p:ph type="dt" sz="half" idx="10"/>
          </p:nvPr>
        </p:nvSpPr>
        <p:spPr/>
        <p:txBody>
          <a:bodyPr/>
          <a:lstStyle/>
          <a:p>
            <a:r>
              <a:rPr lang="en-US"/>
              <a:t>1/23/2025</a:t>
            </a:r>
            <a:endParaRPr lang="en-US" dirty="0"/>
          </a:p>
        </p:txBody>
      </p:sp>
      <p:pic>
        <p:nvPicPr>
          <p:cNvPr id="10" name="Picture 9" descr="A picture containing timeline&#10;&#10;Description automatically generated">
            <a:extLst>
              <a:ext uri="{FF2B5EF4-FFF2-40B4-BE49-F238E27FC236}">
                <a16:creationId xmlns:a16="http://schemas.microsoft.com/office/drawing/2014/main" id="{149FBB2B-DDE0-5208-0BB5-0EE5C8389AE4}"/>
              </a:ext>
            </a:extLst>
          </p:cNvPr>
          <p:cNvPicPr>
            <a:picLocks noChangeAspect="1"/>
          </p:cNvPicPr>
          <p:nvPr/>
        </p:nvPicPr>
        <p:blipFill>
          <a:blip r:embed="rId2"/>
          <a:stretch>
            <a:fillRect/>
          </a:stretch>
        </p:blipFill>
        <p:spPr>
          <a:xfrm>
            <a:off x="452572" y="900867"/>
            <a:ext cx="10590459" cy="5957133"/>
          </a:xfrm>
          <a:prstGeom prst="rect">
            <a:avLst/>
          </a:prstGeom>
        </p:spPr>
      </p:pic>
      <p:sp>
        <p:nvSpPr>
          <p:cNvPr id="5" name="Slide Number Placeholder 4">
            <a:extLst>
              <a:ext uri="{FF2B5EF4-FFF2-40B4-BE49-F238E27FC236}">
                <a16:creationId xmlns:a16="http://schemas.microsoft.com/office/drawing/2014/main" id="{928CCCF2-56E2-44E9-A73B-28397011F7EE}"/>
              </a:ext>
            </a:extLst>
          </p:cNvPr>
          <p:cNvSpPr>
            <a:spLocks noGrp="1"/>
          </p:cNvSpPr>
          <p:nvPr>
            <p:ph type="sldNum" sz="quarter" idx="12"/>
          </p:nvPr>
        </p:nvSpPr>
        <p:spPr/>
        <p:txBody>
          <a:bodyPr/>
          <a:lstStyle/>
          <a:p>
            <a:fld id="{00A14187-AF44-4271-AA62-1C5C376B8E74}" type="slidenum">
              <a:rPr lang="en-US" smtClean="0"/>
              <a:t>16</a:t>
            </a:fld>
            <a:endParaRPr lang="en-US"/>
          </a:p>
        </p:txBody>
      </p:sp>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838200" y="298731"/>
            <a:ext cx="10515600" cy="863040"/>
          </a:xfrm>
        </p:spPr>
        <p:txBody>
          <a:bodyPr/>
          <a:lstStyle/>
          <a:p>
            <a:r>
              <a:rPr lang="en-US" b="1" dirty="0" err="1">
                <a:solidFill>
                  <a:schemeClr val="accent1"/>
                </a:solidFill>
              </a:rPr>
              <a:t>ePIC</a:t>
            </a:r>
            <a:r>
              <a:rPr lang="en-US" b="1" dirty="0">
                <a:solidFill>
                  <a:schemeClr val="accent1"/>
                </a:solidFill>
              </a:rPr>
              <a:t> Working Group Structure</a:t>
            </a:r>
          </a:p>
        </p:txBody>
      </p:sp>
      <p:sp>
        <p:nvSpPr>
          <p:cNvPr id="6" name="Footer Placeholder 5">
            <a:extLst>
              <a:ext uri="{FF2B5EF4-FFF2-40B4-BE49-F238E27FC236}">
                <a16:creationId xmlns:a16="http://schemas.microsoft.com/office/drawing/2014/main" id="{25BAB2E2-AE37-7126-A627-2D22B5BB61AD}"/>
              </a:ext>
            </a:extLst>
          </p:cNvPr>
          <p:cNvSpPr>
            <a:spLocks noGrp="1"/>
          </p:cNvSpPr>
          <p:nvPr>
            <p:ph type="ftr" sz="quarter" idx="11"/>
          </p:nvPr>
        </p:nvSpPr>
        <p:spPr/>
        <p:txBody>
          <a:bodyPr/>
          <a:lstStyle/>
          <a:p>
            <a:r>
              <a:rPr lang="en-US"/>
              <a:t>ePIC Jan 2025 Collaboration Meeting </a:t>
            </a:r>
          </a:p>
        </p:txBody>
      </p:sp>
    </p:spTree>
    <p:extLst>
      <p:ext uri="{BB962C8B-B14F-4D97-AF65-F5344CB8AC3E}">
        <p14:creationId xmlns:p14="http://schemas.microsoft.com/office/powerpoint/2010/main" val="3551345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68C39EB-C3EF-28B6-84D6-3D80AB180B64}"/>
              </a:ext>
            </a:extLst>
          </p:cNvPr>
          <p:cNvSpPr>
            <a:spLocks noGrp="1"/>
          </p:cNvSpPr>
          <p:nvPr>
            <p:ph type="dt" sz="half" idx="10"/>
          </p:nvPr>
        </p:nvSpPr>
        <p:spPr/>
        <p:txBody>
          <a:bodyPr/>
          <a:lstStyle/>
          <a:p>
            <a:r>
              <a:rPr lang="en-US"/>
              <a:t>1/23/2025</a:t>
            </a:r>
          </a:p>
        </p:txBody>
      </p:sp>
      <p:sp>
        <p:nvSpPr>
          <p:cNvPr id="5" name="Slide Number Placeholder 4">
            <a:extLst>
              <a:ext uri="{FF2B5EF4-FFF2-40B4-BE49-F238E27FC236}">
                <a16:creationId xmlns:a16="http://schemas.microsoft.com/office/drawing/2014/main" id="{928CCCF2-56E2-44E9-A73B-28397011F7EE}"/>
              </a:ext>
            </a:extLst>
          </p:cNvPr>
          <p:cNvSpPr>
            <a:spLocks noGrp="1"/>
          </p:cNvSpPr>
          <p:nvPr>
            <p:ph type="sldNum" sz="quarter" idx="12"/>
          </p:nvPr>
        </p:nvSpPr>
        <p:spPr/>
        <p:txBody>
          <a:bodyPr/>
          <a:lstStyle/>
          <a:p>
            <a:fld id="{00A14187-AF44-4271-AA62-1C5C376B8E74}" type="slidenum">
              <a:rPr lang="en-US" smtClean="0"/>
              <a:t>17</a:t>
            </a:fld>
            <a:endParaRPr lang="en-US"/>
          </a:p>
        </p:txBody>
      </p:sp>
      <p:sp>
        <p:nvSpPr>
          <p:cNvPr id="2" name="Title 1">
            <a:extLst>
              <a:ext uri="{FF2B5EF4-FFF2-40B4-BE49-F238E27FC236}">
                <a16:creationId xmlns:a16="http://schemas.microsoft.com/office/drawing/2014/main" id="{72FF0734-AE97-5D5A-8F14-3A7517F9C1DB}"/>
              </a:ext>
            </a:extLst>
          </p:cNvPr>
          <p:cNvSpPr>
            <a:spLocks noGrp="1"/>
          </p:cNvSpPr>
          <p:nvPr>
            <p:ph type="title"/>
          </p:nvPr>
        </p:nvSpPr>
        <p:spPr>
          <a:xfrm>
            <a:off x="576943" y="223612"/>
            <a:ext cx="10515600" cy="863040"/>
          </a:xfrm>
        </p:spPr>
        <p:txBody>
          <a:bodyPr/>
          <a:lstStyle/>
          <a:p>
            <a:r>
              <a:rPr lang="en-US" b="1" dirty="0" err="1">
                <a:solidFill>
                  <a:schemeClr val="accent1"/>
                </a:solidFill>
              </a:rPr>
              <a:t>ePIC</a:t>
            </a:r>
            <a:r>
              <a:rPr lang="en-US" b="1" dirty="0">
                <a:solidFill>
                  <a:schemeClr val="accent1"/>
                </a:solidFill>
              </a:rPr>
              <a:t> DSC Structure</a:t>
            </a:r>
          </a:p>
        </p:txBody>
      </p:sp>
      <p:sp>
        <p:nvSpPr>
          <p:cNvPr id="4" name="Footer Placeholder 3">
            <a:extLst>
              <a:ext uri="{FF2B5EF4-FFF2-40B4-BE49-F238E27FC236}">
                <a16:creationId xmlns:a16="http://schemas.microsoft.com/office/drawing/2014/main" id="{4C283C41-239F-A37A-D09A-B0E1882EE7A3}"/>
              </a:ext>
            </a:extLst>
          </p:cNvPr>
          <p:cNvSpPr>
            <a:spLocks noGrp="1"/>
          </p:cNvSpPr>
          <p:nvPr>
            <p:ph type="ftr" sz="quarter" idx="11"/>
          </p:nvPr>
        </p:nvSpPr>
        <p:spPr/>
        <p:txBody>
          <a:bodyPr/>
          <a:lstStyle/>
          <a:p>
            <a:r>
              <a:rPr lang="en-US"/>
              <a:t>ePIC Jan 2025 Collaboration Meeting </a:t>
            </a:r>
          </a:p>
        </p:txBody>
      </p:sp>
      <p:pic>
        <p:nvPicPr>
          <p:cNvPr id="7" name="Picture 6" descr="Timeline&#10;&#10;Description automatically generated with medium confidence">
            <a:extLst>
              <a:ext uri="{FF2B5EF4-FFF2-40B4-BE49-F238E27FC236}">
                <a16:creationId xmlns:a16="http://schemas.microsoft.com/office/drawing/2014/main" id="{10488A02-CB84-53A0-267E-BDCCB27AC9A8}"/>
              </a:ext>
            </a:extLst>
          </p:cNvPr>
          <p:cNvPicPr>
            <a:picLocks noChangeAspect="1"/>
          </p:cNvPicPr>
          <p:nvPr/>
        </p:nvPicPr>
        <p:blipFill>
          <a:blip r:embed="rId2"/>
          <a:stretch>
            <a:fillRect/>
          </a:stretch>
        </p:blipFill>
        <p:spPr>
          <a:xfrm>
            <a:off x="838200" y="963710"/>
            <a:ext cx="10236026" cy="5757765"/>
          </a:xfrm>
          <a:prstGeom prst="rect">
            <a:avLst/>
          </a:prstGeom>
        </p:spPr>
      </p:pic>
    </p:spTree>
    <p:extLst>
      <p:ext uri="{BB962C8B-B14F-4D97-AF65-F5344CB8AC3E}">
        <p14:creationId xmlns:p14="http://schemas.microsoft.com/office/powerpoint/2010/main" val="2797743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 letter&#10;&#10;Description automatically generated">
            <a:extLst>
              <a:ext uri="{FF2B5EF4-FFF2-40B4-BE49-F238E27FC236}">
                <a16:creationId xmlns:a16="http://schemas.microsoft.com/office/drawing/2014/main" id="{4303495E-A3E5-D297-7DF7-4493C3A8F20D}"/>
              </a:ext>
            </a:extLst>
          </p:cNvPr>
          <p:cNvPicPr>
            <a:picLocks noChangeAspect="1"/>
          </p:cNvPicPr>
          <p:nvPr/>
        </p:nvPicPr>
        <p:blipFill>
          <a:blip r:embed="rId2"/>
          <a:stretch>
            <a:fillRect/>
          </a:stretch>
        </p:blipFill>
        <p:spPr>
          <a:xfrm>
            <a:off x="5200935" y="1167821"/>
            <a:ext cx="4209806" cy="595328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ADCDE4C7-7C1E-A314-55B9-7FF96033B2CF}"/>
              </a:ext>
            </a:extLst>
          </p:cNvPr>
          <p:cNvSpPr>
            <a:spLocks noGrp="1"/>
          </p:cNvSpPr>
          <p:nvPr>
            <p:ph type="title"/>
          </p:nvPr>
        </p:nvSpPr>
        <p:spPr>
          <a:xfrm>
            <a:off x="838200" y="365125"/>
            <a:ext cx="10515600" cy="927647"/>
          </a:xfrm>
        </p:spPr>
        <p:txBody>
          <a:bodyPr/>
          <a:lstStyle/>
          <a:p>
            <a:r>
              <a:rPr lang="en-US" b="1" dirty="0">
                <a:solidFill>
                  <a:schemeClr val="accent1"/>
                </a:solidFill>
              </a:rPr>
              <a:t>CERN Recognized Experiment</a:t>
            </a:r>
          </a:p>
        </p:txBody>
      </p:sp>
      <p:sp>
        <p:nvSpPr>
          <p:cNvPr id="4" name="Date Placeholder 3">
            <a:extLst>
              <a:ext uri="{FF2B5EF4-FFF2-40B4-BE49-F238E27FC236}">
                <a16:creationId xmlns:a16="http://schemas.microsoft.com/office/drawing/2014/main" id="{1D5BD37B-CFF5-AE44-4819-6377B2E744CF}"/>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13C67492-6F60-E5E1-D69B-D93941DBA44E}"/>
              </a:ext>
            </a:extLst>
          </p:cNvPr>
          <p:cNvSpPr>
            <a:spLocks noGrp="1"/>
          </p:cNvSpPr>
          <p:nvPr>
            <p:ph type="ftr" sz="quarter" idx="11"/>
          </p:nvPr>
        </p:nvSpPr>
        <p:spPr/>
        <p:txBody>
          <a:bodyPr/>
          <a:lstStyle/>
          <a:p>
            <a:r>
              <a:rPr lang="en-US"/>
              <a:t>ePIC Jan 2025 Collaboration Meeting </a:t>
            </a:r>
          </a:p>
        </p:txBody>
      </p:sp>
      <p:pic>
        <p:nvPicPr>
          <p:cNvPr id="7" name="Picture 6" descr="Logo&#10;&#10;Description automatically generated">
            <a:extLst>
              <a:ext uri="{FF2B5EF4-FFF2-40B4-BE49-F238E27FC236}">
                <a16:creationId xmlns:a16="http://schemas.microsoft.com/office/drawing/2014/main" id="{11A0110B-CB46-2038-AD6F-7FFCEDC9B177}"/>
              </a:ext>
            </a:extLst>
          </p:cNvPr>
          <p:cNvPicPr>
            <a:picLocks noChangeAspect="1"/>
          </p:cNvPicPr>
          <p:nvPr/>
        </p:nvPicPr>
        <p:blipFill>
          <a:blip r:embed="rId3"/>
          <a:stretch>
            <a:fillRect/>
          </a:stretch>
        </p:blipFill>
        <p:spPr>
          <a:xfrm>
            <a:off x="9914875" y="36164"/>
            <a:ext cx="1894108" cy="1363447"/>
          </a:xfrm>
          <a:prstGeom prst="rect">
            <a:avLst/>
          </a:prstGeom>
        </p:spPr>
      </p:pic>
      <p:pic>
        <p:nvPicPr>
          <p:cNvPr id="14" name="Picture 13" descr="A close-up of a document&#10;&#10;Description automatically generated">
            <a:extLst>
              <a:ext uri="{FF2B5EF4-FFF2-40B4-BE49-F238E27FC236}">
                <a16:creationId xmlns:a16="http://schemas.microsoft.com/office/drawing/2014/main" id="{8A6D1A49-A46E-73A6-2251-C04002AA015B}"/>
              </a:ext>
            </a:extLst>
          </p:cNvPr>
          <p:cNvPicPr>
            <a:picLocks noChangeAspect="1"/>
          </p:cNvPicPr>
          <p:nvPr/>
        </p:nvPicPr>
        <p:blipFill>
          <a:blip r:embed="rId4"/>
          <a:stretch>
            <a:fillRect/>
          </a:stretch>
        </p:blipFill>
        <p:spPr>
          <a:xfrm>
            <a:off x="6656686" y="1396372"/>
            <a:ext cx="4851639" cy="685800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pic>
      <p:pic>
        <p:nvPicPr>
          <p:cNvPr id="16" name="Picture 15" descr="A close up of a paper&#10;&#10;Description automatically generated">
            <a:extLst>
              <a:ext uri="{FF2B5EF4-FFF2-40B4-BE49-F238E27FC236}">
                <a16:creationId xmlns:a16="http://schemas.microsoft.com/office/drawing/2014/main" id="{FCF651B6-16D4-87DC-913A-F971ED7AB7AD}"/>
              </a:ext>
            </a:extLst>
          </p:cNvPr>
          <p:cNvPicPr>
            <a:picLocks noChangeAspect="1"/>
          </p:cNvPicPr>
          <p:nvPr/>
        </p:nvPicPr>
        <p:blipFill>
          <a:blip r:embed="rId5"/>
          <a:stretch>
            <a:fillRect/>
          </a:stretch>
        </p:blipFill>
        <p:spPr>
          <a:xfrm>
            <a:off x="7113886" y="3973104"/>
            <a:ext cx="4917223" cy="2748371"/>
          </a:xfrm>
          <a:prstGeom prst="rect">
            <a:avLst/>
          </a:prstGeom>
          <a:ln w="12700">
            <a:solidFill>
              <a:schemeClr val="tx1"/>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B113DE6-2DB8-E9DC-8843-CC12C7DFBDF8}"/>
              </a:ext>
            </a:extLst>
          </p:cNvPr>
          <p:cNvSpPr txBox="1"/>
          <p:nvPr/>
        </p:nvSpPr>
        <p:spPr>
          <a:xfrm>
            <a:off x="302646" y="1769261"/>
            <a:ext cx="4669689" cy="3293209"/>
          </a:xfrm>
          <a:prstGeom prst="rect">
            <a:avLst/>
          </a:prstGeom>
          <a:noFill/>
          <a:ln>
            <a:solidFill>
              <a:schemeClr val="tx1"/>
            </a:solidFill>
          </a:ln>
        </p:spPr>
        <p:txBody>
          <a:bodyPr wrap="square" rtlCol="0">
            <a:spAutoFit/>
          </a:bodyPr>
          <a:lstStyle/>
          <a:p>
            <a:pPr marL="0" marR="0" algn="ctr">
              <a:spcBef>
                <a:spcPts val="0"/>
              </a:spcBef>
              <a:spcAft>
                <a:spcPts val="0"/>
              </a:spcAft>
            </a:pPr>
            <a:r>
              <a:rPr lang="en-US" sz="3200" kern="100" dirty="0">
                <a:effectLst/>
                <a:latin typeface="Calibri" panose="020F0502020204030204" pitchFamily="34" charset="0"/>
                <a:ea typeface="Times New Roman" panose="02020603050405020304" pitchFamily="18" charset="0"/>
                <a:cs typeface="Times New Roman" panose="02020603050405020304" pitchFamily="18" charset="0"/>
              </a:rPr>
              <a:t>The CERN Recognized Experiment MOU is signed by </a:t>
            </a:r>
            <a:r>
              <a:rPr lang="en-US" sz="3200" kern="100" dirty="0">
                <a:latin typeface="Calibri" panose="020F0502020204030204" pitchFamily="34" charset="0"/>
                <a:ea typeface="Times New Roman" panose="02020603050405020304" pitchFamily="18" charset="0"/>
                <a:cs typeface="Times New Roman" panose="02020603050405020304" pitchFamily="18" charset="0"/>
              </a:rPr>
              <a:t>all parties.</a:t>
            </a:r>
            <a:r>
              <a:rPr lang="en-US" sz="3200" kern="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endParaRPr lang="en-US" sz="3200" kern="100" dirty="0">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2000" kern="100" dirty="0" err="1">
                <a:effectLst/>
                <a:latin typeface="Calibri" panose="020F0502020204030204" pitchFamily="34" charset="0"/>
                <a:ea typeface="Times New Roman" panose="02020603050405020304" pitchFamily="18" charset="0"/>
                <a:cs typeface="Times New Roman" panose="02020603050405020304" pitchFamily="18" charset="0"/>
              </a:rPr>
              <a:t>ePIC</a:t>
            </a: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kern="100">
                <a:effectLst/>
                <a:latin typeface="Calibri" panose="020F0502020204030204" pitchFamily="34" charset="0"/>
                <a:ea typeface="Times New Roman" panose="02020603050405020304" pitchFamily="18" charset="0"/>
                <a:cs typeface="Times New Roman" panose="02020603050405020304" pitchFamily="18" charset="0"/>
              </a:rPr>
              <a:t>collaborators </a:t>
            </a:r>
            <a:r>
              <a:rPr lang="en-US" sz="2000" kern="100">
                <a:latin typeface="Calibri" panose="020F0502020204030204" pitchFamily="34" charset="0"/>
                <a:ea typeface="Times New Roman" panose="02020603050405020304" pitchFamily="18" charset="0"/>
                <a:cs typeface="Times New Roman" panose="02020603050405020304" pitchFamily="18" charset="0"/>
              </a:rPr>
              <a:t>are</a:t>
            </a:r>
            <a:r>
              <a:rPr lang="en-US" sz="2000" kern="100">
                <a:effectLst/>
                <a:latin typeface="Calibri" panose="020F0502020204030204" pitchFamily="34" charset="0"/>
                <a:ea typeface="Times New Roman" panose="02020603050405020304" pitchFamily="18" charset="0"/>
                <a:cs typeface="Times New Roman" panose="02020603050405020304" pitchFamily="18" charset="0"/>
              </a:rPr>
              <a:t> </a:t>
            </a: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be able to: </a:t>
            </a:r>
          </a:p>
          <a:p>
            <a:pPr marL="342900" marR="0" indent="-342900">
              <a:spcBef>
                <a:spcPts val="0"/>
              </a:spcBef>
              <a:spcAft>
                <a:spcPts val="0"/>
              </a:spcAft>
              <a:buFont typeface="Arial" panose="020B0604020202020204" pitchFamily="34" charset="0"/>
              <a:buChar char="•"/>
            </a:pPr>
            <a:r>
              <a:rPr lang="en-US" sz="2000" kern="100" dirty="0">
                <a:latin typeface="Calibri" panose="020F0502020204030204" pitchFamily="34" charset="0"/>
                <a:ea typeface="Times New Roman" panose="02020603050405020304" pitchFamily="18" charset="0"/>
                <a:cs typeface="Times New Roman" panose="02020603050405020304" pitchFamily="18" charset="0"/>
              </a:rPr>
              <a:t>Establish team accounts</a:t>
            </a:r>
          </a:p>
          <a:p>
            <a:pPr marL="342900" marR="0" indent="-342900">
              <a:spcBef>
                <a:spcPts val="0"/>
              </a:spcBef>
              <a:spcAft>
                <a:spcPts val="0"/>
              </a:spcAft>
              <a:buFont typeface="Arial" panose="020B0604020202020204" pitchFamily="34" charset="0"/>
              <a:buChar char="•"/>
            </a:pPr>
            <a:r>
              <a:rPr lang="en-US" sz="2000" kern="100" dirty="0">
                <a:effectLst/>
                <a:latin typeface="Calibri" panose="020F0502020204030204" pitchFamily="34" charset="0"/>
                <a:ea typeface="Times New Roman" panose="02020603050405020304" pitchFamily="18" charset="0"/>
                <a:cs typeface="Times New Roman" panose="02020603050405020304" pitchFamily="18" charset="0"/>
              </a:rPr>
              <a:t>Register as CERN users</a:t>
            </a:r>
          </a:p>
          <a:p>
            <a:pPr marL="342900" marR="0" indent="-342900">
              <a:spcBef>
                <a:spcPts val="0"/>
              </a:spcBef>
              <a:spcAft>
                <a:spcPts val="0"/>
              </a:spcAft>
              <a:buFont typeface="Arial" panose="020B0604020202020204" pitchFamily="34" charset="0"/>
              <a:buChar char="•"/>
            </a:pPr>
            <a:r>
              <a:rPr lang="en-US" sz="2000" kern="100" dirty="0">
                <a:latin typeface="Calibri" panose="020F0502020204030204" pitchFamily="34" charset="0"/>
                <a:ea typeface="Times New Roman" panose="02020603050405020304" pitchFamily="18" charset="0"/>
                <a:cs typeface="Times New Roman" panose="02020603050405020304" pitchFamily="18" charset="0"/>
              </a:rPr>
              <a:t>Apply for test beam time as </a:t>
            </a:r>
            <a:r>
              <a:rPr lang="en-US" sz="2000" kern="100" dirty="0" err="1">
                <a:latin typeface="Calibri" panose="020F0502020204030204" pitchFamily="34" charset="0"/>
                <a:ea typeface="Times New Roman" panose="02020603050405020304" pitchFamily="18" charset="0"/>
                <a:cs typeface="Times New Roman" panose="02020603050405020304" pitchFamily="18" charset="0"/>
              </a:rPr>
              <a:t>ePIC</a:t>
            </a:r>
            <a:endParaRPr lang="en-US" sz="20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EB35EE3-88B9-47A7-D8A2-7B03E5FF43F4}"/>
              </a:ext>
            </a:extLst>
          </p:cNvPr>
          <p:cNvSpPr>
            <a:spLocks noGrp="1"/>
          </p:cNvSpPr>
          <p:nvPr>
            <p:ph type="sldNum" sz="quarter" idx="12"/>
          </p:nvPr>
        </p:nvSpPr>
        <p:spPr/>
        <p:txBody>
          <a:bodyPr/>
          <a:lstStyle/>
          <a:p>
            <a:fld id="{00A14187-AF44-4271-AA62-1C5C376B8E74}" type="slidenum">
              <a:rPr lang="en-US" smtClean="0"/>
              <a:t>18</a:t>
            </a:fld>
            <a:endParaRPr lang="en-US"/>
          </a:p>
        </p:txBody>
      </p:sp>
      <p:sp>
        <p:nvSpPr>
          <p:cNvPr id="6" name="TextBox 5">
            <a:extLst>
              <a:ext uri="{FF2B5EF4-FFF2-40B4-BE49-F238E27FC236}">
                <a16:creationId xmlns:a16="http://schemas.microsoft.com/office/drawing/2014/main" id="{4256558E-76E9-3041-E589-9B01DCDDE202}"/>
              </a:ext>
            </a:extLst>
          </p:cNvPr>
          <p:cNvSpPr txBox="1"/>
          <p:nvPr/>
        </p:nvSpPr>
        <p:spPr>
          <a:xfrm rot="20303083">
            <a:off x="5696437" y="2644170"/>
            <a:ext cx="3993401" cy="1569660"/>
          </a:xfrm>
          <a:prstGeom prst="rect">
            <a:avLst/>
          </a:prstGeom>
          <a:noFill/>
          <a:ln w="73025">
            <a:solidFill>
              <a:srgbClr val="FF0000"/>
            </a:solidFill>
          </a:ln>
          <a:effectLst>
            <a:outerShdw blurRad="50800" dist="38100" dir="2700000" algn="tl" rotWithShape="0">
              <a:prstClr val="black">
                <a:alpha val="40000"/>
              </a:prstClr>
            </a:outerShdw>
          </a:effectLst>
        </p:spPr>
        <p:txBody>
          <a:bodyPr wrap="none" rtlCol="0">
            <a:spAutoFit/>
          </a:bodyPr>
          <a:lstStyle/>
          <a:p>
            <a:r>
              <a:rPr lang="en-US" sz="9600" dirty="0">
                <a:solidFill>
                  <a:srgbClr val="FF0000"/>
                </a:solidFill>
              </a:rPr>
              <a:t>SIGNED</a:t>
            </a:r>
          </a:p>
        </p:txBody>
      </p:sp>
    </p:spTree>
    <p:extLst>
      <p:ext uri="{BB962C8B-B14F-4D97-AF65-F5344CB8AC3E}">
        <p14:creationId xmlns:p14="http://schemas.microsoft.com/office/powerpoint/2010/main" val="422914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80FF-8559-07BE-9E4B-F52B57D2E939}"/>
              </a:ext>
            </a:extLst>
          </p:cNvPr>
          <p:cNvSpPr>
            <a:spLocks noGrp="1"/>
          </p:cNvSpPr>
          <p:nvPr>
            <p:ph type="title"/>
          </p:nvPr>
        </p:nvSpPr>
        <p:spPr/>
        <p:txBody>
          <a:bodyPr/>
          <a:lstStyle/>
          <a:p>
            <a:r>
              <a:rPr lang="en-US" b="1" dirty="0" err="1">
                <a:solidFill>
                  <a:schemeClr val="accent1"/>
                </a:solidFill>
              </a:rPr>
              <a:t>ePIC</a:t>
            </a:r>
            <a:r>
              <a:rPr lang="en-US" b="1" dirty="0">
                <a:solidFill>
                  <a:schemeClr val="accent1"/>
                </a:solidFill>
              </a:rPr>
              <a:t> Resources</a:t>
            </a:r>
          </a:p>
        </p:txBody>
      </p:sp>
      <p:sp>
        <p:nvSpPr>
          <p:cNvPr id="4" name="Date Placeholder 3">
            <a:extLst>
              <a:ext uri="{FF2B5EF4-FFF2-40B4-BE49-F238E27FC236}">
                <a16:creationId xmlns:a16="http://schemas.microsoft.com/office/drawing/2014/main" id="{BDC6AA10-4DDA-80D2-7247-44004DAC3D34}"/>
              </a:ext>
            </a:extLst>
          </p:cNvPr>
          <p:cNvSpPr>
            <a:spLocks noGrp="1"/>
          </p:cNvSpPr>
          <p:nvPr>
            <p:ph type="dt" sz="half" idx="10"/>
          </p:nvPr>
        </p:nvSpPr>
        <p:spPr/>
        <p:txBody>
          <a:bodyPr/>
          <a:lstStyle/>
          <a:p>
            <a:r>
              <a:rPr lang="en-US"/>
              <a:t>1/23/2025</a:t>
            </a:r>
          </a:p>
        </p:txBody>
      </p:sp>
      <p:sp>
        <p:nvSpPr>
          <p:cNvPr id="10" name="Content Placeholder 2">
            <a:extLst>
              <a:ext uri="{FF2B5EF4-FFF2-40B4-BE49-F238E27FC236}">
                <a16:creationId xmlns:a16="http://schemas.microsoft.com/office/drawing/2014/main" id="{28EB6EB9-D306-E817-1A32-A2FC3A44F780}"/>
              </a:ext>
            </a:extLst>
          </p:cNvPr>
          <p:cNvSpPr>
            <a:spLocks noGrp="1"/>
          </p:cNvSpPr>
          <p:nvPr>
            <p:ph idx="1"/>
          </p:nvPr>
        </p:nvSpPr>
        <p:spPr>
          <a:xfrm>
            <a:off x="762785" y="1542820"/>
            <a:ext cx="10515600" cy="4736189"/>
          </a:xfrm>
        </p:spPr>
        <p:txBody>
          <a:bodyPr>
            <a:normAutofit lnSpcReduction="10000"/>
          </a:bodyPr>
          <a:lstStyle/>
          <a:p>
            <a:r>
              <a:rPr lang="en-US" dirty="0"/>
              <a:t>Public Website - </a:t>
            </a:r>
            <a:r>
              <a:rPr lang="en-US" dirty="0">
                <a:hlinkClick r:id="rId2"/>
              </a:rPr>
              <a:t>https://www.bnl.gov/eic/epic.php</a:t>
            </a:r>
            <a:endParaRPr lang="en-US" dirty="0"/>
          </a:p>
          <a:p>
            <a:r>
              <a:rPr lang="en-US" dirty="0"/>
              <a:t>Mailing Lists – </a:t>
            </a:r>
            <a:r>
              <a:rPr lang="en-US" dirty="0">
                <a:hlinkClick r:id="rId3"/>
              </a:rPr>
              <a:t>https://lists.bnl.gov/mailman/listinfo</a:t>
            </a:r>
            <a:endParaRPr lang="en-US" dirty="0"/>
          </a:p>
          <a:p>
            <a:r>
              <a:rPr lang="en-US" dirty="0"/>
              <a:t>Indico Agenda - </a:t>
            </a:r>
            <a:r>
              <a:rPr lang="en-US" dirty="0">
                <a:hlinkClick r:id="rId4"/>
              </a:rPr>
              <a:t>https://indico.bnl.gov/category/402/</a:t>
            </a:r>
            <a:endParaRPr lang="en-US" dirty="0"/>
          </a:p>
          <a:p>
            <a:pPr lvl="1"/>
            <a:r>
              <a:rPr lang="en-US" dirty="0" err="1"/>
              <a:t>ePIC</a:t>
            </a:r>
            <a:r>
              <a:rPr lang="en-US" dirty="0"/>
              <a:t> Software and Computing: </a:t>
            </a:r>
            <a:r>
              <a:rPr lang="en-US" dirty="0">
                <a:hlinkClick r:id="rId5"/>
              </a:rPr>
              <a:t>https://indico.bnl.gov/category/435/</a:t>
            </a:r>
            <a:endParaRPr lang="en-US" dirty="0"/>
          </a:p>
          <a:p>
            <a:r>
              <a:rPr lang="en-US" dirty="0"/>
              <a:t>Wiki - </a:t>
            </a:r>
            <a:r>
              <a:rPr lang="en-US" dirty="0">
                <a:hlinkClick r:id="rId6"/>
              </a:rPr>
              <a:t>https://wiki.bnl.gov/EPIC</a:t>
            </a:r>
            <a:endParaRPr lang="en-US" dirty="0"/>
          </a:p>
          <a:p>
            <a:r>
              <a:rPr lang="en-US" dirty="0"/>
              <a:t>ePIC Software Training: </a:t>
            </a:r>
          </a:p>
          <a:p>
            <a:pPr lvl="1"/>
            <a:r>
              <a:rPr lang="en-US" dirty="0"/>
              <a:t>Landing Page: </a:t>
            </a:r>
            <a:r>
              <a:rPr lang="en-US" dirty="0">
                <a:hlinkClick r:id="rId7"/>
              </a:rPr>
              <a:t>https://eic.github.io/documentation/landingpage.html</a:t>
            </a:r>
            <a:endParaRPr lang="en-US" sz="2800" dirty="0"/>
          </a:p>
          <a:p>
            <a:pPr lvl="1"/>
            <a:r>
              <a:rPr lang="en-US" dirty="0">
                <a:latin typeface="Calibri" panose="020F0502020204030204" pitchFamily="34" charset="0"/>
                <a:ea typeface="Calibri" panose="020F0502020204030204" pitchFamily="34" charset="0"/>
              </a:rPr>
              <a:t>Tutorials: </a:t>
            </a:r>
            <a:r>
              <a:rPr lang="en-US" u="sng" dirty="0">
                <a:solidFill>
                  <a:srgbClr val="0000FF"/>
                </a:solidFill>
                <a:effectLst/>
                <a:latin typeface="Calibri" panose="020F0502020204030204" pitchFamily="34" charset="0"/>
                <a:ea typeface="Times New Roman" panose="02020603050405020304" pitchFamily="18" charset="0"/>
                <a:hlinkClick r:id="rId8"/>
              </a:rPr>
              <a:t>https://eic.github.io/documentation/tutorials.html</a:t>
            </a:r>
            <a:r>
              <a:rPr lang="en-US" dirty="0">
                <a:effectLst/>
                <a:latin typeface="Calibri" panose="020F0502020204030204" pitchFamily="34" charset="0"/>
                <a:ea typeface="Times New Roman" panose="02020603050405020304" pitchFamily="18" charset="0"/>
                <a:hlinkClick r:id="rId8"/>
              </a:rPr>
              <a:t> </a:t>
            </a:r>
            <a:endParaRPr lang="en-US" dirty="0">
              <a:effectLst/>
              <a:latin typeface="Calibri" panose="020F0502020204030204" pitchFamily="34" charset="0"/>
              <a:ea typeface="Times New Roman" panose="02020603050405020304" pitchFamily="18" charset="0"/>
            </a:endParaRPr>
          </a:p>
          <a:p>
            <a:pPr marL="457200" lvl="1" indent="0">
              <a:buNone/>
            </a:pPr>
            <a:endParaRPr lang="en-US" dirty="0">
              <a:latin typeface="Calibri" panose="020F0502020204030204" pitchFamily="34" charset="0"/>
              <a:ea typeface="Calibri" panose="020F0502020204030204" pitchFamily="34" charset="0"/>
            </a:endParaRPr>
          </a:p>
          <a:p>
            <a:pPr marL="0">
              <a:spcBef>
                <a:spcPts val="0"/>
              </a:spcBef>
            </a:pPr>
            <a:r>
              <a:rPr lang="en-US" dirty="0" err="1">
                <a:effectLst/>
                <a:latin typeface="Calibri" panose="020F0502020204030204" pitchFamily="34" charset="0"/>
                <a:ea typeface="Calibri" panose="020F0502020204030204" pitchFamily="34" charset="0"/>
              </a:rPr>
              <a:t>Mattermost</a:t>
            </a:r>
            <a:r>
              <a:rPr lang="en-US"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hlinkClick r:id="rId9"/>
              </a:rPr>
              <a:t>https://</a:t>
            </a:r>
            <a:r>
              <a:rPr lang="en-US" dirty="0">
                <a:hlinkClick r:id="rId9"/>
              </a:rPr>
              <a:t>chat.epic-eic.org</a:t>
            </a:r>
            <a:endParaRPr lang="en-US" dirty="0"/>
          </a:p>
          <a:p>
            <a:pPr marL="0">
              <a:spcBef>
                <a:spcPts val="0"/>
              </a:spcBef>
            </a:pPr>
            <a:r>
              <a:rPr lang="en-US" dirty="0" err="1">
                <a:effectLst/>
                <a:latin typeface="Calibri" panose="020F0502020204030204" pitchFamily="34" charset="0"/>
                <a:ea typeface="Calibri" panose="020F0502020204030204" pitchFamily="34" charset="0"/>
              </a:rPr>
              <a:t>ePIC</a:t>
            </a:r>
            <a:r>
              <a:rPr lang="en-US" dirty="0">
                <a:effectLst/>
                <a:latin typeface="Calibri" panose="020F0502020204030204" pitchFamily="34" charset="0"/>
                <a:ea typeface="Calibri" panose="020F0502020204030204" pitchFamily="34" charset="0"/>
              </a:rPr>
              <a:t> </a:t>
            </a:r>
            <a:r>
              <a:rPr lang="en-US" dirty="0" err="1">
                <a:effectLst/>
                <a:latin typeface="Calibri" panose="020F0502020204030204" pitchFamily="34" charset="0"/>
                <a:ea typeface="Calibri" panose="020F0502020204030204" pitchFamily="34" charset="0"/>
              </a:rPr>
              <a:t>Zenodo</a:t>
            </a:r>
            <a:r>
              <a:rPr lang="en-US" dirty="0">
                <a:effectLst/>
                <a:latin typeface="Calibri" panose="020F0502020204030204" pitchFamily="34" charset="0"/>
                <a:ea typeface="Calibri" panose="020F0502020204030204" pitchFamily="34" charset="0"/>
              </a:rPr>
              <a:t> Community: </a:t>
            </a:r>
            <a:r>
              <a:rPr lang="en-US" dirty="0">
                <a:effectLst/>
                <a:latin typeface="Calibri" panose="020F0502020204030204" pitchFamily="34" charset="0"/>
                <a:ea typeface="Calibri" panose="020F0502020204030204" pitchFamily="34" charset="0"/>
                <a:hlinkClick r:id="rId10"/>
              </a:rPr>
              <a:t>https://zenodo.org/communities/epic</a:t>
            </a:r>
            <a:endParaRPr lang="en-US" dirty="0"/>
          </a:p>
        </p:txBody>
      </p:sp>
      <p:pic>
        <p:nvPicPr>
          <p:cNvPr id="3" name="Picture 2" descr="Logo&#10;&#10;Description automatically generated">
            <a:extLst>
              <a:ext uri="{FF2B5EF4-FFF2-40B4-BE49-F238E27FC236}">
                <a16:creationId xmlns:a16="http://schemas.microsoft.com/office/drawing/2014/main" id="{877754AE-841A-0ABD-B108-FCBDDA48D894}"/>
              </a:ext>
            </a:extLst>
          </p:cNvPr>
          <p:cNvPicPr>
            <a:picLocks noChangeAspect="1"/>
          </p:cNvPicPr>
          <p:nvPr/>
        </p:nvPicPr>
        <p:blipFill>
          <a:blip r:embed="rId11"/>
          <a:stretch>
            <a:fillRect/>
          </a:stretch>
        </p:blipFill>
        <p:spPr>
          <a:xfrm>
            <a:off x="9370437" y="314334"/>
            <a:ext cx="1804597" cy="1299014"/>
          </a:xfrm>
          <a:prstGeom prst="rect">
            <a:avLst/>
          </a:prstGeom>
        </p:spPr>
      </p:pic>
      <p:sp>
        <p:nvSpPr>
          <p:cNvPr id="5" name="Footer Placeholder 4">
            <a:extLst>
              <a:ext uri="{FF2B5EF4-FFF2-40B4-BE49-F238E27FC236}">
                <a16:creationId xmlns:a16="http://schemas.microsoft.com/office/drawing/2014/main" id="{D4EFE3D9-B3F2-39F4-1B72-AF0B64A5B368}"/>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D91E84BD-BD1C-C201-3156-A3A8761462D8}"/>
              </a:ext>
            </a:extLst>
          </p:cNvPr>
          <p:cNvSpPr>
            <a:spLocks noGrp="1"/>
          </p:cNvSpPr>
          <p:nvPr>
            <p:ph type="sldNum" sz="quarter" idx="12"/>
          </p:nvPr>
        </p:nvSpPr>
        <p:spPr/>
        <p:txBody>
          <a:bodyPr/>
          <a:lstStyle/>
          <a:p>
            <a:fld id="{588949A8-7CCD-4D90-AA9A-1451BFC6FB3A}" type="slidenum">
              <a:rPr lang="en-US" smtClean="0"/>
              <a:t>19</a:t>
            </a:fld>
            <a:endParaRPr lang="en-US"/>
          </a:p>
        </p:txBody>
      </p:sp>
    </p:spTree>
    <p:extLst>
      <p:ext uri="{BB962C8B-B14F-4D97-AF65-F5344CB8AC3E}">
        <p14:creationId xmlns:p14="http://schemas.microsoft.com/office/powerpoint/2010/main" val="4121275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E1B346B-258E-0A6D-54D4-A5DD317802BC}"/>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643BDD9D-5F6F-9880-34FD-AE7104EA5DE4}"/>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71402EF5-CDF5-4F1B-D470-6323CA2E46EC}"/>
              </a:ext>
            </a:extLst>
          </p:cNvPr>
          <p:cNvSpPr>
            <a:spLocks noGrp="1"/>
          </p:cNvSpPr>
          <p:nvPr>
            <p:ph type="sldNum" sz="quarter" idx="12"/>
          </p:nvPr>
        </p:nvSpPr>
        <p:spPr/>
        <p:txBody>
          <a:bodyPr/>
          <a:lstStyle/>
          <a:p>
            <a:fld id="{588949A8-7CCD-4D90-AA9A-1451BFC6FB3A}" type="slidenum">
              <a:rPr lang="en-US" smtClean="0"/>
              <a:t>2</a:t>
            </a:fld>
            <a:endParaRPr lang="en-US"/>
          </a:p>
        </p:txBody>
      </p:sp>
      <p:sp>
        <p:nvSpPr>
          <p:cNvPr id="8" name="TextBox 7">
            <a:extLst>
              <a:ext uri="{FF2B5EF4-FFF2-40B4-BE49-F238E27FC236}">
                <a16:creationId xmlns:a16="http://schemas.microsoft.com/office/drawing/2014/main" id="{12EB6F09-713B-1E40-A9AD-BD3FDA098B32}"/>
              </a:ext>
            </a:extLst>
          </p:cNvPr>
          <p:cNvSpPr txBox="1"/>
          <p:nvPr/>
        </p:nvSpPr>
        <p:spPr>
          <a:xfrm>
            <a:off x="421341" y="2580946"/>
            <a:ext cx="6719047" cy="523220"/>
          </a:xfrm>
          <a:prstGeom prst="rect">
            <a:avLst/>
          </a:prstGeom>
          <a:noFill/>
        </p:spPr>
        <p:txBody>
          <a:bodyPr wrap="square">
            <a:spAutoFit/>
          </a:bodyPr>
          <a:lstStyle/>
          <a:p>
            <a:r>
              <a:rPr lang="en-US" sz="2800" b="0" i="0" dirty="0">
                <a:effectLst/>
                <a:latin typeface="Google Sans"/>
              </a:rPr>
              <a:t>“Vision without execution is hallucination.”</a:t>
            </a:r>
            <a:endParaRPr lang="en-US" sz="2800" dirty="0"/>
          </a:p>
        </p:txBody>
      </p:sp>
      <p:sp>
        <p:nvSpPr>
          <p:cNvPr id="9" name="TextBox 8">
            <a:extLst>
              <a:ext uri="{FF2B5EF4-FFF2-40B4-BE49-F238E27FC236}">
                <a16:creationId xmlns:a16="http://schemas.microsoft.com/office/drawing/2014/main" id="{3233466A-2954-5C3F-5C91-382486D9C9F8}"/>
              </a:ext>
            </a:extLst>
          </p:cNvPr>
          <p:cNvSpPr txBox="1"/>
          <p:nvPr/>
        </p:nvSpPr>
        <p:spPr>
          <a:xfrm>
            <a:off x="788893" y="3256892"/>
            <a:ext cx="6521824" cy="646331"/>
          </a:xfrm>
          <a:prstGeom prst="rect">
            <a:avLst/>
          </a:prstGeom>
          <a:noFill/>
        </p:spPr>
        <p:txBody>
          <a:bodyPr wrap="square" rtlCol="0">
            <a:spAutoFit/>
          </a:bodyPr>
          <a:lstStyle/>
          <a:p>
            <a:r>
              <a:rPr lang="en-US" dirty="0"/>
              <a:t>- attributed to Thomas Edison </a:t>
            </a:r>
            <a:br>
              <a:rPr lang="en-US" dirty="0"/>
            </a:br>
            <a:r>
              <a:rPr lang="en-US" dirty="0"/>
              <a:t>  (may also be Einstein or a Japanese proverb)</a:t>
            </a:r>
          </a:p>
        </p:txBody>
      </p:sp>
      <p:pic>
        <p:nvPicPr>
          <p:cNvPr id="1026" name="Picture 2" descr="Thomas Edison - Wikipedia">
            <a:extLst>
              <a:ext uri="{FF2B5EF4-FFF2-40B4-BE49-F238E27FC236}">
                <a16:creationId xmlns:a16="http://schemas.microsoft.com/office/drawing/2014/main" id="{E28BC93F-F78D-AE5E-3DF3-6A8E20F45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388" y="2058643"/>
            <a:ext cx="2141817" cy="2740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076CFC-B953-E347-E19C-74E71B836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7157" y="2058643"/>
            <a:ext cx="2060761" cy="274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39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circle with an arrow and waves&#10;&#10;Description automatically generated">
            <a:extLst>
              <a:ext uri="{FF2B5EF4-FFF2-40B4-BE49-F238E27FC236}">
                <a16:creationId xmlns:a16="http://schemas.microsoft.com/office/drawing/2014/main" id="{45E19F64-D7CC-3A46-AE5A-90461E1CC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495" y="2707363"/>
            <a:ext cx="3480044" cy="3042663"/>
          </a:xfrm>
          <a:prstGeom prst="rect">
            <a:avLst/>
          </a:prstGeom>
        </p:spPr>
      </p:pic>
      <p:sp>
        <p:nvSpPr>
          <p:cNvPr id="2" name="Title 1">
            <a:extLst>
              <a:ext uri="{FF2B5EF4-FFF2-40B4-BE49-F238E27FC236}">
                <a16:creationId xmlns:a16="http://schemas.microsoft.com/office/drawing/2014/main" id="{5BBFA4F9-5649-0168-6C84-176E3B20FFFD}"/>
              </a:ext>
            </a:extLst>
          </p:cNvPr>
          <p:cNvSpPr>
            <a:spLocks noGrp="1"/>
          </p:cNvSpPr>
          <p:nvPr>
            <p:ph type="title"/>
          </p:nvPr>
        </p:nvSpPr>
        <p:spPr>
          <a:xfrm>
            <a:off x="838200" y="365125"/>
            <a:ext cx="10515600" cy="997331"/>
          </a:xfrm>
        </p:spPr>
        <p:txBody>
          <a:bodyPr/>
          <a:lstStyle/>
          <a:p>
            <a:r>
              <a:rPr lang="en-US" b="1" dirty="0">
                <a:solidFill>
                  <a:schemeClr val="accent1"/>
                </a:solidFill>
              </a:rPr>
              <a:t>EICUG Membership</a:t>
            </a:r>
          </a:p>
        </p:txBody>
      </p:sp>
      <p:sp>
        <p:nvSpPr>
          <p:cNvPr id="3" name="Content Placeholder 2">
            <a:extLst>
              <a:ext uri="{FF2B5EF4-FFF2-40B4-BE49-F238E27FC236}">
                <a16:creationId xmlns:a16="http://schemas.microsoft.com/office/drawing/2014/main" id="{075F0A71-F146-499F-F3E2-55D9C6D02AEC}"/>
              </a:ext>
            </a:extLst>
          </p:cNvPr>
          <p:cNvSpPr>
            <a:spLocks noGrp="1"/>
          </p:cNvSpPr>
          <p:nvPr>
            <p:ph idx="1"/>
          </p:nvPr>
        </p:nvSpPr>
        <p:spPr>
          <a:xfrm>
            <a:off x="838200" y="1444752"/>
            <a:ext cx="5080462" cy="4732211"/>
          </a:xfrm>
        </p:spPr>
        <p:txBody>
          <a:bodyPr>
            <a:normAutofit fontScale="92500" lnSpcReduction="10000"/>
          </a:bodyPr>
          <a:lstStyle/>
          <a:p>
            <a:r>
              <a:rPr lang="en-US" dirty="0"/>
              <a:t>The EICUG is a vital organization to promote the interests of the EIC community! </a:t>
            </a:r>
          </a:p>
          <a:p>
            <a:pPr lvl="1"/>
            <a:r>
              <a:rPr lang="en-US" dirty="0"/>
              <a:t>Without the EICUG we would never have gotten far enough to form ePIC!</a:t>
            </a:r>
          </a:p>
          <a:p>
            <a:endParaRPr lang="en-US" dirty="0"/>
          </a:p>
          <a:p>
            <a:r>
              <a:rPr lang="en-US" dirty="0"/>
              <a:t>Please register your institution!</a:t>
            </a:r>
          </a:p>
          <a:p>
            <a:r>
              <a:rPr lang="en-US" dirty="0"/>
              <a:t>Check with your EICUG IB representative to get registered as a member</a:t>
            </a:r>
          </a:p>
          <a:p>
            <a:pPr marL="0" indent="0">
              <a:buNone/>
            </a:pPr>
            <a:endParaRPr lang="en-US" dirty="0"/>
          </a:p>
          <a:p>
            <a:r>
              <a:rPr lang="en-US" sz="2000" dirty="0">
                <a:hlinkClick r:id="rId3"/>
              </a:rPr>
              <a:t>https://www.eicug.org/content/join.html</a:t>
            </a:r>
            <a:endParaRPr lang="en-US" sz="2000" dirty="0"/>
          </a:p>
        </p:txBody>
      </p:sp>
      <p:sp>
        <p:nvSpPr>
          <p:cNvPr id="4" name="Date Placeholder 3">
            <a:extLst>
              <a:ext uri="{FF2B5EF4-FFF2-40B4-BE49-F238E27FC236}">
                <a16:creationId xmlns:a16="http://schemas.microsoft.com/office/drawing/2014/main" id="{3DFBAFB3-EA53-8EC0-5C8F-7BE1EEA28B5D}"/>
              </a:ext>
            </a:extLst>
          </p:cNvPr>
          <p:cNvSpPr>
            <a:spLocks noGrp="1"/>
          </p:cNvSpPr>
          <p:nvPr>
            <p:ph type="dt" sz="half" idx="10"/>
          </p:nvPr>
        </p:nvSpPr>
        <p:spPr/>
        <p:txBody>
          <a:bodyPr/>
          <a:lstStyle/>
          <a:p>
            <a:r>
              <a:rPr lang="en-US"/>
              <a:t>1/23/2025</a:t>
            </a:r>
          </a:p>
        </p:txBody>
      </p:sp>
      <p:pic>
        <p:nvPicPr>
          <p:cNvPr id="2050" name="Picture 2">
            <a:extLst>
              <a:ext uri="{FF2B5EF4-FFF2-40B4-BE49-F238E27FC236}">
                <a16:creationId xmlns:a16="http://schemas.microsoft.com/office/drawing/2014/main" id="{B566A896-3E41-F7FC-CBB1-3F0CDF77C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3918" y="1807178"/>
            <a:ext cx="4899513" cy="90018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3978FDB4-5DAA-99C8-8AF5-3846F87272D6}"/>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8E534B80-BB04-3CBD-93A7-992D65281F97}"/>
              </a:ext>
            </a:extLst>
          </p:cNvPr>
          <p:cNvSpPr>
            <a:spLocks noGrp="1"/>
          </p:cNvSpPr>
          <p:nvPr>
            <p:ph type="sldNum" sz="quarter" idx="12"/>
          </p:nvPr>
        </p:nvSpPr>
        <p:spPr/>
        <p:txBody>
          <a:bodyPr/>
          <a:lstStyle/>
          <a:p>
            <a:fld id="{588949A8-7CCD-4D90-AA9A-1451BFC6FB3A}" type="slidenum">
              <a:rPr lang="en-US" smtClean="0"/>
              <a:t>20</a:t>
            </a:fld>
            <a:endParaRPr lang="en-US"/>
          </a:p>
        </p:txBody>
      </p:sp>
    </p:spTree>
    <p:extLst>
      <p:ext uri="{BB962C8B-B14F-4D97-AF65-F5344CB8AC3E}">
        <p14:creationId xmlns:p14="http://schemas.microsoft.com/office/powerpoint/2010/main" val="3028241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19E00-5217-4C44-7B79-2A67F3A667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8997DC-2385-E41D-F7D3-337FDEC2D873}"/>
              </a:ext>
            </a:extLst>
          </p:cNvPr>
          <p:cNvSpPr>
            <a:spLocks noGrp="1"/>
          </p:cNvSpPr>
          <p:nvPr>
            <p:ph type="title"/>
          </p:nvPr>
        </p:nvSpPr>
        <p:spPr>
          <a:xfrm>
            <a:off x="838200" y="365126"/>
            <a:ext cx="10515600" cy="905410"/>
          </a:xfrm>
        </p:spPr>
        <p:txBody>
          <a:bodyPr/>
          <a:lstStyle/>
          <a:p>
            <a:r>
              <a:rPr lang="en-US" b="1" dirty="0" err="1">
                <a:solidFill>
                  <a:schemeClr val="accent1"/>
                </a:solidFill>
              </a:rPr>
              <a:t>ePIC</a:t>
            </a:r>
            <a:r>
              <a:rPr lang="en-US" b="1" dirty="0">
                <a:solidFill>
                  <a:schemeClr val="accent1"/>
                </a:solidFill>
              </a:rPr>
              <a:t> Priorities</a:t>
            </a:r>
          </a:p>
        </p:txBody>
      </p:sp>
      <p:sp>
        <p:nvSpPr>
          <p:cNvPr id="3" name="Content Placeholder 2">
            <a:extLst>
              <a:ext uri="{FF2B5EF4-FFF2-40B4-BE49-F238E27FC236}">
                <a16:creationId xmlns:a16="http://schemas.microsoft.com/office/drawing/2014/main" id="{4163BBA3-DFF2-55D2-60E7-1893BF06CE9E}"/>
              </a:ext>
            </a:extLst>
          </p:cNvPr>
          <p:cNvSpPr>
            <a:spLocks noGrp="1"/>
          </p:cNvSpPr>
          <p:nvPr>
            <p:ph idx="1"/>
          </p:nvPr>
        </p:nvSpPr>
        <p:spPr>
          <a:xfrm>
            <a:off x="838200" y="1325563"/>
            <a:ext cx="10515600" cy="4486275"/>
          </a:xfrm>
        </p:spPr>
        <p:txBody>
          <a:bodyPr/>
          <a:lstStyle/>
          <a:p>
            <a:r>
              <a:rPr lang="en-US" dirty="0"/>
              <a:t>You will hear a synthesis of Tuesday’s </a:t>
            </a:r>
            <a:r>
              <a:rPr lang="en-US" dirty="0" err="1"/>
              <a:t>ePIC</a:t>
            </a:r>
            <a:r>
              <a:rPr lang="en-US" dirty="0"/>
              <a:t> priority planning exercise from the coordinators in the plenary session on Friday. </a:t>
            </a:r>
          </a:p>
          <a:p>
            <a:endParaRPr lang="en-US" dirty="0"/>
          </a:p>
          <a:p>
            <a:r>
              <a:rPr lang="en-US" dirty="0" err="1"/>
              <a:t>ePIC</a:t>
            </a:r>
            <a:r>
              <a:rPr lang="en-US" dirty="0"/>
              <a:t> is YOUR collaboration. No one is engaged by being told what to do. People get engaged when they are both a part of </a:t>
            </a:r>
            <a:r>
              <a:rPr lang="en-US" i="1" dirty="0"/>
              <a:t>defining the problem</a:t>
            </a:r>
            <a:r>
              <a:rPr lang="en-US" dirty="0"/>
              <a:t> and </a:t>
            </a:r>
            <a:r>
              <a:rPr lang="en-US" i="1" dirty="0"/>
              <a:t>finding the solution</a:t>
            </a:r>
            <a:r>
              <a:rPr lang="en-US" dirty="0"/>
              <a:t>!</a:t>
            </a:r>
          </a:p>
          <a:p>
            <a:r>
              <a:rPr lang="en-US" dirty="0"/>
              <a:t>It’s the job of collaboration leadership to </a:t>
            </a:r>
            <a:r>
              <a:rPr lang="en-US" i="1" dirty="0"/>
              <a:t>execute on the collaboration priorities. </a:t>
            </a:r>
          </a:p>
          <a:p>
            <a:r>
              <a:rPr lang="en-US" dirty="0"/>
              <a:t>To do that effectively, we need to build and manage an environment in which the collaboration can be successful.  </a:t>
            </a:r>
          </a:p>
        </p:txBody>
      </p:sp>
      <p:sp>
        <p:nvSpPr>
          <p:cNvPr id="4" name="Date Placeholder 3">
            <a:extLst>
              <a:ext uri="{FF2B5EF4-FFF2-40B4-BE49-F238E27FC236}">
                <a16:creationId xmlns:a16="http://schemas.microsoft.com/office/drawing/2014/main" id="{73B4CD40-4122-CFE7-1267-75CBB05D2DE8}"/>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0883B3A0-10DB-377D-754D-6F514A40FC8D}"/>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F2D6884A-4849-6EAC-74F5-4ECBBCAC04DB}"/>
              </a:ext>
            </a:extLst>
          </p:cNvPr>
          <p:cNvSpPr>
            <a:spLocks noGrp="1"/>
          </p:cNvSpPr>
          <p:nvPr>
            <p:ph type="sldNum" sz="quarter" idx="12"/>
          </p:nvPr>
        </p:nvSpPr>
        <p:spPr/>
        <p:txBody>
          <a:bodyPr/>
          <a:lstStyle/>
          <a:p>
            <a:fld id="{588949A8-7CCD-4D90-AA9A-1451BFC6FB3A}" type="slidenum">
              <a:rPr lang="en-US" smtClean="0"/>
              <a:t>21</a:t>
            </a:fld>
            <a:endParaRPr lang="en-US"/>
          </a:p>
        </p:txBody>
      </p:sp>
    </p:spTree>
    <p:extLst>
      <p:ext uri="{BB962C8B-B14F-4D97-AF65-F5344CB8AC3E}">
        <p14:creationId xmlns:p14="http://schemas.microsoft.com/office/powerpoint/2010/main" val="54752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045F2-F989-12D2-A4E3-BE5D64BB9BE0}"/>
              </a:ext>
            </a:extLst>
          </p:cNvPr>
          <p:cNvSpPr>
            <a:spLocks noGrp="1"/>
          </p:cNvSpPr>
          <p:nvPr>
            <p:ph type="title"/>
          </p:nvPr>
        </p:nvSpPr>
        <p:spPr/>
        <p:txBody>
          <a:bodyPr/>
          <a:lstStyle/>
          <a:p>
            <a:r>
              <a:rPr lang="en-US" b="1" dirty="0">
                <a:solidFill>
                  <a:schemeClr val="accent1"/>
                </a:solidFill>
              </a:rPr>
              <a:t>Our Vision for </a:t>
            </a:r>
            <a:r>
              <a:rPr lang="en-US" b="1" dirty="0" err="1">
                <a:solidFill>
                  <a:schemeClr val="accent1"/>
                </a:solidFill>
              </a:rPr>
              <a:t>ePIC</a:t>
            </a:r>
            <a:endParaRPr lang="en-US" b="1" dirty="0">
              <a:solidFill>
                <a:schemeClr val="accent1"/>
              </a:solidFill>
            </a:endParaRPr>
          </a:p>
        </p:txBody>
      </p:sp>
      <p:sp>
        <p:nvSpPr>
          <p:cNvPr id="4" name="Date Placeholder 3">
            <a:extLst>
              <a:ext uri="{FF2B5EF4-FFF2-40B4-BE49-F238E27FC236}">
                <a16:creationId xmlns:a16="http://schemas.microsoft.com/office/drawing/2014/main" id="{F61B224D-EF03-D98E-0BA2-A844D90D3D0B}"/>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59BF731D-CAC9-F21E-9F04-91DCB68804B0}"/>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FEAD44E1-12F6-312F-DEA5-C59EA92CE4D0}"/>
              </a:ext>
            </a:extLst>
          </p:cNvPr>
          <p:cNvSpPr>
            <a:spLocks noGrp="1"/>
          </p:cNvSpPr>
          <p:nvPr>
            <p:ph type="sldNum" sz="quarter" idx="12"/>
          </p:nvPr>
        </p:nvSpPr>
        <p:spPr/>
        <p:txBody>
          <a:bodyPr/>
          <a:lstStyle/>
          <a:p>
            <a:fld id="{588949A8-7CCD-4D90-AA9A-1451BFC6FB3A}" type="slidenum">
              <a:rPr lang="en-US" smtClean="0"/>
              <a:t>3</a:t>
            </a:fld>
            <a:endParaRPr lang="en-US"/>
          </a:p>
        </p:txBody>
      </p:sp>
      <p:sp>
        <p:nvSpPr>
          <p:cNvPr id="7" name="TextBox 6">
            <a:extLst>
              <a:ext uri="{FF2B5EF4-FFF2-40B4-BE49-F238E27FC236}">
                <a16:creationId xmlns:a16="http://schemas.microsoft.com/office/drawing/2014/main" id="{1D6DD85A-3EA4-C40B-DB50-7ADD61CC53AA}"/>
              </a:ext>
            </a:extLst>
          </p:cNvPr>
          <p:cNvSpPr txBox="1"/>
          <p:nvPr/>
        </p:nvSpPr>
        <p:spPr>
          <a:xfrm>
            <a:off x="1071531" y="1566459"/>
            <a:ext cx="10048937" cy="5078313"/>
          </a:xfrm>
          <a:prstGeom prst="rect">
            <a:avLst/>
          </a:prstGeom>
          <a:noFill/>
        </p:spPr>
        <p:txBody>
          <a:bodyPr wrap="square" rtlCol="0">
            <a:spAutoFit/>
          </a:bodyPr>
          <a:lstStyle/>
          <a:p>
            <a:pPr algn="ctr"/>
            <a:r>
              <a:rPr lang="en-US" sz="3600" dirty="0" err="1">
                <a:latin typeface="Aptos" panose="020B0004020202020204" pitchFamily="34" charset="0"/>
                <a:ea typeface="Times New Roman" panose="02020603050405020304" pitchFamily="18" charset="0"/>
                <a:cs typeface="Aptos" panose="020B0004020202020204" pitchFamily="34" charset="0"/>
              </a:rPr>
              <a:t>ePIC</a:t>
            </a:r>
            <a:r>
              <a:rPr lang="en-US" sz="3600" dirty="0">
                <a:latin typeface="Aptos" panose="020B0004020202020204" pitchFamily="34" charset="0"/>
                <a:ea typeface="Times New Roman" panose="02020603050405020304" pitchFamily="18" charset="0"/>
                <a:cs typeface="Aptos" panose="020B0004020202020204" pitchFamily="34" charset="0"/>
              </a:rPr>
              <a:t> is the </a:t>
            </a:r>
            <a:r>
              <a:rPr lang="en-US" sz="3600" b="1" dirty="0">
                <a:latin typeface="Aptos" panose="020B0004020202020204" pitchFamily="34" charset="0"/>
                <a:ea typeface="Times New Roman" panose="02020603050405020304" pitchFamily="18" charset="0"/>
                <a:cs typeface="Aptos" panose="020B0004020202020204" pitchFamily="34" charset="0"/>
              </a:rPr>
              <a:t>primary experiment</a:t>
            </a:r>
            <a:r>
              <a:rPr lang="en-US" sz="3600" dirty="0">
                <a:latin typeface="Aptos" panose="020B0004020202020204" pitchFamily="34" charset="0"/>
                <a:ea typeface="Times New Roman" panose="02020603050405020304" pitchFamily="18" charset="0"/>
                <a:cs typeface="Aptos" panose="020B0004020202020204" pitchFamily="34" charset="0"/>
              </a:rPr>
              <a:t> at the Electron-Ion Collider (EIC). It is a </a:t>
            </a:r>
            <a:r>
              <a:rPr lang="en-US" sz="3600" b="1" dirty="0">
                <a:latin typeface="Aptos" panose="020B0004020202020204" pitchFamily="34" charset="0"/>
                <a:ea typeface="Times New Roman" panose="02020603050405020304" pitchFamily="18" charset="0"/>
                <a:cs typeface="Aptos" panose="020B0004020202020204" pitchFamily="34" charset="0"/>
              </a:rPr>
              <a:t>highly integrated</a:t>
            </a:r>
            <a:r>
              <a:rPr lang="en-US" sz="3600" dirty="0">
                <a:latin typeface="Aptos" panose="020B0004020202020204" pitchFamily="34" charset="0"/>
                <a:ea typeface="Times New Roman" panose="02020603050405020304" pitchFamily="18" charset="0"/>
                <a:cs typeface="Aptos" panose="020B0004020202020204" pitchFamily="34" charset="0"/>
              </a:rPr>
              <a:t>, </a:t>
            </a:r>
            <a:r>
              <a:rPr lang="en-US" sz="3600" b="1" dirty="0">
                <a:latin typeface="Aptos" panose="020B0004020202020204" pitchFamily="34" charset="0"/>
                <a:ea typeface="Times New Roman" panose="02020603050405020304" pitchFamily="18" charset="0"/>
                <a:cs typeface="Aptos" panose="020B0004020202020204" pitchFamily="34" charset="0"/>
              </a:rPr>
              <a:t>multi-purpose </a:t>
            </a:r>
            <a:r>
              <a:rPr lang="en-US" sz="3600" dirty="0">
                <a:latin typeface="Aptos" panose="020B0004020202020204" pitchFamily="34" charset="0"/>
                <a:ea typeface="Times New Roman" panose="02020603050405020304" pitchFamily="18" charset="0"/>
                <a:cs typeface="Aptos" panose="020B0004020202020204" pitchFamily="34" charset="0"/>
              </a:rPr>
              <a:t>experiment, pushing the </a:t>
            </a:r>
            <a:r>
              <a:rPr lang="en-US" sz="3600" b="1" dirty="0">
                <a:latin typeface="Aptos" panose="020B0004020202020204" pitchFamily="34" charset="0"/>
                <a:ea typeface="Times New Roman" panose="02020603050405020304" pitchFamily="18" charset="0"/>
                <a:cs typeface="Aptos" panose="020B0004020202020204" pitchFamily="34" charset="0"/>
              </a:rPr>
              <a:t>precision frontier </a:t>
            </a:r>
            <a:r>
              <a:rPr lang="en-US" sz="3600" dirty="0">
                <a:latin typeface="Aptos" panose="020B0004020202020204" pitchFamily="34" charset="0"/>
                <a:ea typeface="Times New Roman" panose="02020603050405020304" pitchFamily="18" charset="0"/>
                <a:cs typeface="Aptos" panose="020B0004020202020204" pitchFamily="34" charset="0"/>
              </a:rPr>
              <a:t>in Nuclear Physics</a:t>
            </a:r>
            <a:r>
              <a:rPr lang="en-US" sz="3600" dirty="0"/>
              <a:t> </a:t>
            </a:r>
          </a:p>
          <a:p>
            <a:pPr algn="ctr"/>
            <a:endParaRPr lang="en-US" sz="3600" dirty="0"/>
          </a:p>
          <a:p>
            <a:pPr algn="ctr"/>
            <a:r>
              <a:rPr lang="en-US" sz="3600" dirty="0"/>
              <a:t>We want to put </a:t>
            </a:r>
            <a:r>
              <a:rPr lang="en-US" sz="3600" dirty="0" err="1"/>
              <a:t>ePIC</a:t>
            </a:r>
            <a:r>
              <a:rPr lang="en-US" sz="3600" dirty="0"/>
              <a:t> on a path to </a:t>
            </a:r>
            <a:br>
              <a:rPr lang="en-US" sz="3600" dirty="0"/>
            </a:br>
            <a:r>
              <a:rPr lang="en-US" sz="3600" dirty="0"/>
              <a:t>becoming one of the most consequential </a:t>
            </a:r>
            <a:br>
              <a:rPr lang="en-US" sz="3600" dirty="0"/>
            </a:br>
            <a:r>
              <a:rPr lang="en-US" sz="3600" dirty="0"/>
              <a:t>nuclear physics collaborations </a:t>
            </a:r>
            <a:r>
              <a:rPr lang="en-US" sz="3600" b="1" dirty="0"/>
              <a:t>ever</a:t>
            </a:r>
            <a:r>
              <a:rPr lang="en-US" sz="3600" dirty="0"/>
              <a:t>.</a:t>
            </a:r>
          </a:p>
          <a:p>
            <a:pPr algn="ctr"/>
            <a:endParaRPr lang="en-US" sz="3600" dirty="0"/>
          </a:p>
        </p:txBody>
      </p:sp>
    </p:spTree>
    <p:extLst>
      <p:ext uri="{BB962C8B-B14F-4D97-AF65-F5344CB8AC3E}">
        <p14:creationId xmlns:p14="http://schemas.microsoft.com/office/powerpoint/2010/main" val="86601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82091-11E4-5B23-0EC6-6768A097B4F4}"/>
              </a:ext>
            </a:extLst>
          </p:cNvPr>
          <p:cNvSpPr>
            <a:spLocks noGrp="1"/>
          </p:cNvSpPr>
          <p:nvPr>
            <p:ph type="title"/>
          </p:nvPr>
        </p:nvSpPr>
        <p:spPr>
          <a:xfrm>
            <a:off x="838200" y="365125"/>
            <a:ext cx="10515600" cy="1006475"/>
          </a:xfrm>
        </p:spPr>
        <p:txBody>
          <a:bodyPr/>
          <a:lstStyle/>
          <a:p>
            <a:r>
              <a:rPr lang="en-US" b="1" dirty="0">
                <a:solidFill>
                  <a:schemeClr val="accent1"/>
                </a:solidFill>
              </a:rPr>
              <a:t>Looking Forward to 2025+</a:t>
            </a:r>
          </a:p>
        </p:txBody>
      </p:sp>
      <p:sp>
        <p:nvSpPr>
          <p:cNvPr id="3" name="Content Placeholder 2">
            <a:extLst>
              <a:ext uri="{FF2B5EF4-FFF2-40B4-BE49-F238E27FC236}">
                <a16:creationId xmlns:a16="http://schemas.microsoft.com/office/drawing/2014/main" id="{426CE749-87D2-3EB1-A8AE-AC91D6ECECCB}"/>
              </a:ext>
            </a:extLst>
          </p:cNvPr>
          <p:cNvSpPr>
            <a:spLocks noGrp="1"/>
          </p:cNvSpPr>
          <p:nvPr>
            <p:ph idx="1"/>
          </p:nvPr>
        </p:nvSpPr>
        <p:spPr>
          <a:xfrm>
            <a:off x="838200" y="1371600"/>
            <a:ext cx="10515600" cy="5121275"/>
          </a:xfrm>
        </p:spPr>
        <p:txBody>
          <a:bodyPr>
            <a:normAutofit/>
          </a:bodyPr>
          <a:lstStyle/>
          <a:p>
            <a:r>
              <a:rPr lang="en-US" dirty="0" err="1"/>
              <a:t>ePIC</a:t>
            </a:r>
            <a:r>
              <a:rPr lang="en-US" dirty="0"/>
              <a:t> faces significant challenges in the coming years: </a:t>
            </a:r>
          </a:p>
          <a:p>
            <a:r>
              <a:rPr lang="en-US" dirty="0"/>
              <a:t>Internal Challenges: </a:t>
            </a:r>
          </a:p>
          <a:p>
            <a:pPr lvl="1"/>
            <a:r>
              <a:rPr lang="en-US" dirty="0"/>
              <a:t>Engagement and workforce continue to be issues</a:t>
            </a:r>
          </a:p>
          <a:p>
            <a:pPr lvl="1"/>
            <a:r>
              <a:rPr lang="en-US" dirty="0"/>
              <a:t>Detector integration and performance</a:t>
            </a:r>
          </a:p>
          <a:p>
            <a:pPr lvl="1"/>
            <a:r>
              <a:rPr lang="en-US" dirty="0"/>
              <a:t>Still an enormous amount of work to do to reach 90% design maturity</a:t>
            </a:r>
          </a:p>
          <a:p>
            <a:pPr lvl="1"/>
            <a:r>
              <a:rPr lang="en-US" dirty="0"/>
              <a:t>…</a:t>
            </a:r>
          </a:p>
          <a:p>
            <a:r>
              <a:rPr lang="en-US" dirty="0"/>
              <a:t>External Challenges: </a:t>
            </a:r>
          </a:p>
          <a:p>
            <a:pPr lvl="1"/>
            <a:r>
              <a:rPr lang="en-US" dirty="0"/>
              <a:t>New US Administration with new programs and priorities</a:t>
            </a:r>
          </a:p>
          <a:p>
            <a:pPr lvl="1"/>
            <a:r>
              <a:rPr lang="en-US" dirty="0"/>
              <a:t>Funding and support for groups working in the EIC/</a:t>
            </a:r>
            <a:r>
              <a:rPr lang="en-US" dirty="0" err="1"/>
              <a:t>ePIC</a:t>
            </a:r>
            <a:endParaRPr lang="en-US" dirty="0"/>
          </a:p>
          <a:p>
            <a:pPr lvl="1"/>
            <a:r>
              <a:rPr lang="en-US" dirty="0"/>
              <a:t>The EIC project has made design changes for the electron injector complex and is reorganizing the project plan around subprojects – schedule is an issue</a:t>
            </a:r>
          </a:p>
          <a:p>
            <a:pPr lvl="1"/>
            <a:r>
              <a:rPr lang="en-US" dirty="0"/>
              <a:t>…</a:t>
            </a:r>
          </a:p>
        </p:txBody>
      </p:sp>
      <p:sp>
        <p:nvSpPr>
          <p:cNvPr id="4" name="Date Placeholder 3">
            <a:extLst>
              <a:ext uri="{FF2B5EF4-FFF2-40B4-BE49-F238E27FC236}">
                <a16:creationId xmlns:a16="http://schemas.microsoft.com/office/drawing/2014/main" id="{3E1C076E-2A40-9CDE-2203-7E703633A26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1/23/2025</a:t>
            </a:r>
          </a:p>
        </p:txBody>
      </p:sp>
      <p:sp>
        <p:nvSpPr>
          <p:cNvPr id="5" name="Footer Placeholder 4">
            <a:extLst>
              <a:ext uri="{FF2B5EF4-FFF2-40B4-BE49-F238E27FC236}">
                <a16:creationId xmlns:a16="http://schemas.microsoft.com/office/drawing/2014/main" id="{EAD93034-E297-AF3C-CE16-63F12E25DD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ePIC Jan 2025 Collaboration Meeting </a:t>
            </a:r>
          </a:p>
        </p:txBody>
      </p:sp>
      <p:sp>
        <p:nvSpPr>
          <p:cNvPr id="6" name="Slide Number Placeholder 5">
            <a:extLst>
              <a:ext uri="{FF2B5EF4-FFF2-40B4-BE49-F238E27FC236}">
                <a16:creationId xmlns:a16="http://schemas.microsoft.com/office/drawing/2014/main" id="{E9A85BD2-12C0-997B-2AA2-47A97749EB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949A8-7CCD-4D90-AA9A-1451BFC6FB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830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4FB7E43-EA58-8662-0490-A1FD121E3C67}"/>
              </a:ext>
            </a:extLst>
          </p:cNvPr>
          <p:cNvPicPr>
            <a:picLocks noChangeAspect="1"/>
          </p:cNvPicPr>
          <p:nvPr/>
        </p:nvPicPr>
        <p:blipFill>
          <a:blip r:embed="rId3"/>
          <a:stretch>
            <a:fillRect/>
          </a:stretch>
        </p:blipFill>
        <p:spPr>
          <a:xfrm>
            <a:off x="881832" y="1456855"/>
            <a:ext cx="10360480" cy="4405765"/>
          </a:xfrm>
          <a:prstGeom prst="rect">
            <a:avLst/>
          </a:prstGeom>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Schedule</a:t>
            </a:r>
          </a:p>
        </p:txBody>
      </p:sp>
      <p:sp>
        <p:nvSpPr>
          <p:cNvPr id="5" name="Text Placeholder 4">
            <a:extLst>
              <a:ext uri="{FF2B5EF4-FFF2-40B4-BE49-F238E27FC236}">
                <a16:creationId xmlns:a16="http://schemas.microsoft.com/office/drawing/2014/main" id="{5CDC5662-DFDC-10B0-D6F8-1D8664F7F007}"/>
              </a:ext>
            </a:extLst>
          </p:cNvPr>
          <p:cNvSpPr>
            <a:spLocks noGrp="1"/>
          </p:cNvSpPr>
          <p:nvPr>
            <p:ph type="body" sz="quarter" idx="10"/>
          </p:nvPr>
        </p:nvSpPr>
        <p:spPr>
          <a:xfrm>
            <a:off x="461963" y="930274"/>
            <a:ext cx="11521440" cy="1064064"/>
          </a:xfrm>
        </p:spPr>
        <p:txBody>
          <a:bodyPr/>
          <a:lstStyle/>
          <a:p>
            <a:pPr marL="0" indent="0">
              <a:buFont typeface="Arial" panose="020B0604020202020204" pitchFamily="34" charset="0"/>
              <a:buNone/>
            </a:pPr>
            <a:r>
              <a:rPr lang="en-US" sz="2400" dirty="0"/>
              <a:t>Under finalization; Mostly Technically Driven after FY2027</a:t>
            </a:r>
          </a:p>
          <a:p>
            <a:endParaRPr lang="en-US" dirty="0"/>
          </a:p>
        </p:txBody>
      </p:sp>
      <p:sp>
        <p:nvSpPr>
          <p:cNvPr id="7" name="Content Placeholder 2">
            <a:extLst>
              <a:ext uri="{FF2B5EF4-FFF2-40B4-BE49-F238E27FC236}">
                <a16:creationId xmlns:a16="http://schemas.microsoft.com/office/drawing/2014/main" id="{51E58F5E-FFE0-33FB-5034-BC899C9C1782}"/>
              </a:ext>
            </a:extLst>
          </p:cNvPr>
          <p:cNvSpPr txBox="1">
            <a:spLocks/>
          </p:cNvSpPr>
          <p:nvPr/>
        </p:nvSpPr>
        <p:spPr>
          <a:xfrm>
            <a:off x="393138" y="5822045"/>
            <a:ext cx="11659090" cy="91074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Since CD-1, the critical path is on the Accelerator systems. </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1450" marR="0" lvl="0" indent="-171450" algn="ctr"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71450" marR="0" lvl="0" indent="-171450" algn="ctr"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514350" marR="0" lvl="1" indent="-171450" algn="ctr"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59F12FA-BCF6-C353-C3A8-E9C80ED273BE}"/>
              </a:ext>
            </a:extLst>
          </p:cNvPr>
          <p:cNvSpPr txBox="1"/>
          <p:nvPr/>
        </p:nvSpPr>
        <p:spPr>
          <a:xfrm rot="16200000">
            <a:off x="3625351" y="3735594"/>
            <a:ext cx="3236310" cy="246221"/>
          </a:xfrm>
          <a:prstGeom prst="rect">
            <a:avLst/>
          </a:prstGeom>
          <a:noFill/>
          <a:ln w="6350">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RHIC Operations is planned for the </a:t>
            </a:r>
            <a:r>
              <a:rPr kumimoji="0" lang="en-US" sz="1000" b="1"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end of CY2025</a:t>
            </a:r>
            <a:endParaRPr kumimoji="0" lang="en-US" sz="1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AC480DF4-866A-3F97-738D-DE892F15C1FB}"/>
              </a:ext>
            </a:extLst>
          </p:cNvPr>
          <p:cNvSpPr txBox="1"/>
          <p:nvPr/>
        </p:nvSpPr>
        <p:spPr>
          <a:xfrm>
            <a:off x="7295949" y="2516798"/>
            <a:ext cx="4665248" cy="1384995"/>
          </a:xfrm>
          <a:prstGeom prst="rect">
            <a:avLst/>
          </a:prstGeom>
          <a:solidFill>
            <a:srgbClr val="6FB0DF"/>
          </a:solidFill>
          <a:ln w="6350">
            <a:solidFill>
              <a:srgbClr val="6FB0DF"/>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1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Sub-Projects (SP) delivery strategy  is planning to help the start the Early Science program @ Early CD-4 timeframe</a:t>
            </a:r>
            <a:endParaRPr kumimoji="0" lang="en-US" sz="210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Diamond 8">
            <a:extLst>
              <a:ext uri="{FF2B5EF4-FFF2-40B4-BE49-F238E27FC236}">
                <a16:creationId xmlns:a16="http://schemas.microsoft.com/office/drawing/2014/main" id="{70E7AFC2-9B21-05BA-AFC1-99F320384809}"/>
              </a:ext>
            </a:extLst>
          </p:cNvPr>
          <p:cNvSpPr/>
          <p:nvPr/>
        </p:nvSpPr>
        <p:spPr>
          <a:xfrm>
            <a:off x="5565344" y="2190776"/>
            <a:ext cx="195714" cy="358275"/>
          </a:xfrm>
          <a:prstGeom prst="diamond">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Diamond 9">
            <a:extLst>
              <a:ext uri="{FF2B5EF4-FFF2-40B4-BE49-F238E27FC236}">
                <a16:creationId xmlns:a16="http://schemas.microsoft.com/office/drawing/2014/main" id="{05D127C9-92EB-489D-8429-52C2D5354BCB}"/>
              </a:ext>
            </a:extLst>
          </p:cNvPr>
          <p:cNvSpPr/>
          <p:nvPr/>
        </p:nvSpPr>
        <p:spPr>
          <a:xfrm>
            <a:off x="5980642" y="2195380"/>
            <a:ext cx="195714" cy="358275"/>
          </a:xfrm>
          <a:prstGeom prst="diamond">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Diamond 10">
            <a:extLst>
              <a:ext uri="{FF2B5EF4-FFF2-40B4-BE49-F238E27FC236}">
                <a16:creationId xmlns:a16="http://schemas.microsoft.com/office/drawing/2014/main" id="{B849FE5E-CF8A-3533-96DE-E6F8CC965717}"/>
              </a:ext>
            </a:extLst>
          </p:cNvPr>
          <p:cNvSpPr/>
          <p:nvPr/>
        </p:nvSpPr>
        <p:spPr>
          <a:xfrm>
            <a:off x="6381409" y="2190776"/>
            <a:ext cx="195714" cy="358275"/>
          </a:xfrm>
          <a:prstGeom prst="diamond">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46CF8B48-FC18-9396-2F0D-EF9047D1D648}"/>
              </a:ext>
            </a:extLst>
          </p:cNvPr>
          <p:cNvSpPr txBox="1"/>
          <p:nvPr/>
        </p:nvSpPr>
        <p:spPr>
          <a:xfrm>
            <a:off x="5194224" y="2585436"/>
            <a:ext cx="8277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CD2/3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SP1</a:t>
            </a:r>
          </a:p>
        </p:txBody>
      </p:sp>
      <p:sp>
        <p:nvSpPr>
          <p:cNvPr id="13" name="TextBox 12">
            <a:extLst>
              <a:ext uri="{FF2B5EF4-FFF2-40B4-BE49-F238E27FC236}">
                <a16:creationId xmlns:a16="http://schemas.microsoft.com/office/drawing/2014/main" id="{EF0E2D6A-916B-B43C-A0EB-996DC568F923}"/>
              </a:ext>
            </a:extLst>
          </p:cNvPr>
          <p:cNvSpPr txBox="1"/>
          <p:nvPr/>
        </p:nvSpPr>
        <p:spPr>
          <a:xfrm>
            <a:off x="5664613" y="2588395"/>
            <a:ext cx="8277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CD2/3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SP2</a:t>
            </a:r>
          </a:p>
        </p:txBody>
      </p:sp>
      <p:sp>
        <p:nvSpPr>
          <p:cNvPr id="14" name="TextBox 13">
            <a:extLst>
              <a:ext uri="{FF2B5EF4-FFF2-40B4-BE49-F238E27FC236}">
                <a16:creationId xmlns:a16="http://schemas.microsoft.com/office/drawing/2014/main" id="{C210CF7F-5AEC-5C31-0250-71AC904CA9A9}"/>
              </a:ext>
            </a:extLst>
          </p:cNvPr>
          <p:cNvSpPr txBox="1"/>
          <p:nvPr/>
        </p:nvSpPr>
        <p:spPr>
          <a:xfrm>
            <a:off x="6144039" y="2585225"/>
            <a:ext cx="82777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CD2/3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a:ea typeface="+mn-ea"/>
                <a:cs typeface="+mn-cs"/>
              </a:rPr>
              <a:t>SP3</a:t>
            </a:r>
          </a:p>
        </p:txBody>
      </p:sp>
      <p:sp>
        <p:nvSpPr>
          <p:cNvPr id="8" name="TextBox 7">
            <a:extLst>
              <a:ext uri="{FF2B5EF4-FFF2-40B4-BE49-F238E27FC236}">
                <a16:creationId xmlns:a16="http://schemas.microsoft.com/office/drawing/2014/main" id="{CA5E1854-4B30-10FF-27FC-DBFC2B62A27D}"/>
              </a:ext>
            </a:extLst>
          </p:cNvPr>
          <p:cNvSpPr txBox="1"/>
          <p:nvPr/>
        </p:nvSpPr>
        <p:spPr>
          <a:xfrm>
            <a:off x="3017864" y="233613"/>
            <a:ext cx="4449736"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From L. Lari CD-3B Plenary Presentation </a:t>
            </a:r>
          </a:p>
        </p:txBody>
      </p:sp>
      <p:grpSp>
        <p:nvGrpSpPr>
          <p:cNvPr id="19" name="Group 18">
            <a:extLst>
              <a:ext uri="{FF2B5EF4-FFF2-40B4-BE49-F238E27FC236}">
                <a16:creationId xmlns:a16="http://schemas.microsoft.com/office/drawing/2014/main" id="{0E24CC4C-B338-6C6D-75B6-A9D459601067}"/>
              </a:ext>
            </a:extLst>
          </p:cNvPr>
          <p:cNvGrpSpPr/>
          <p:nvPr/>
        </p:nvGrpSpPr>
        <p:grpSpPr>
          <a:xfrm>
            <a:off x="5131334" y="173564"/>
            <a:ext cx="6595112" cy="2896959"/>
            <a:chOff x="5131334" y="173564"/>
            <a:chExt cx="6595112" cy="2896959"/>
          </a:xfrm>
        </p:grpSpPr>
        <p:sp>
          <p:nvSpPr>
            <p:cNvPr id="4" name="Oval 3">
              <a:extLst>
                <a:ext uri="{FF2B5EF4-FFF2-40B4-BE49-F238E27FC236}">
                  <a16:creationId xmlns:a16="http://schemas.microsoft.com/office/drawing/2014/main" id="{CA5AE75E-1B21-B9C0-0385-2384401095CF}"/>
                </a:ext>
              </a:extLst>
            </p:cNvPr>
            <p:cNvSpPr/>
            <p:nvPr/>
          </p:nvSpPr>
          <p:spPr>
            <a:xfrm>
              <a:off x="5131334" y="1963073"/>
              <a:ext cx="1929332" cy="1107450"/>
            </a:xfrm>
            <a:prstGeom prst="ellipse">
              <a:avLst/>
            </a:prstGeom>
            <a:noFill/>
            <a:ln w="317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 name="Straight Arrow Connector 16">
              <a:extLst>
                <a:ext uri="{FF2B5EF4-FFF2-40B4-BE49-F238E27FC236}">
                  <a16:creationId xmlns:a16="http://schemas.microsoft.com/office/drawing/2014/main" id="{52C928FF-4764-29A1-14CF-0ADF2F447BE6}"/>
                </a:ext>
              </a:extLst>
            </p:cNvPr>
            <p:cNvCxnSpPr/>
            <p:nvPr/>
          </p:nvCxnSpPr>
          <p:spPr>
            <a:xfrm flipH="1">
              <a:off x="6764482" y="602945"/>
              <a:ext cx="1330036" cy="1391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39A819C-072D-39DB-D0C0-60EFECD44820}"/>
                </a:ext>
              </a:extLst>
            </p:cNvPr>
            <p:cNvSpPr txBox="1"/>
            <p:nvPr/>
          </p:nvSpPr>
          <p:spPr>
            <a:xfrm>
              <a:off x="8109149" y="173564"/>
              <a:ext cx="36172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Notional – project plan to be defined and reviewed in 2025</a:t>
              </a:r>
            </a:p>
          </p:txBody>
        </p:sp>
      </p:grpSp>
      <p:sp>
        <p:nvSpPr>
          <p:cNvPr id="16" name="TextBox 15">
            <a:extLst>
              <a:ext uri="{FF2B5EF4-FFF2-40B4-BE49-F238E27FC236}">
                <a16:creationId xmlns:a16="http://schemas.microsoft.com/office/drawing/2014/main" id="{DB613EED-8508-AB99-BBDB-79B5ADF0FF75}"/>
              </a:ext>
            </a:extLst>
          </p:cNvPr>
          <p:cNvSpPr txBox="1"/>
          <p:nvPr/>
        </p:nvSpPr>
        <p:spPr>
          <a:xfrm>
            <a:off x="1667933" y="3361267"/>
            <a:ext cx="6316134" cy="1200329"/>
          </a:xfrm>
          <a:prstGeom prst="rect">
            <a:avLst/>
          </a:prstGeom>
          <a:solidFill>
            <a:schemeClr val="accent1"/>
          </a:solidFill>
          <a:ln w="22225">
            <a:solidFill>
              <a:schemeClr val="tx1"/>
            </a:solidFill>
          </a:ln>
        </p:spPr>
        <p:txBody>
          <a:bodyPr wrap="square" rtlCol="0">
            <a:spAutoFit/>
          </a:bodyPr>
          <a:lstStyle/>
          <a:p>
            <a:pPr algn="ctr"/>
            <a:r>
              <a:rPr lang="en-US" dirty="0"/>
              <a:t>Maintaining the momentum of the collaboration at this time is critical to our success. We have been working with the EIC project to communicate to them the importance of a significant project milestone in FY26</a:t>
            </a:r>
          </a:p>
        </p:txBody>
      </p:sp>
    </p:spTree>
    <p:extLst>
      <p:ext uri="{BB962C8B-B14F-4D97-AF65-F5344CB8AC3E}">
        <p14:creationId xmlns:p14="http://schemas.microsoft.com/office/powerpoint/2010/main" val="311081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E73C5-43A7-7253-68E4-CC6726F274FD}"/>
              </a:ext>
            </a:extLst>
          </p:cNvPr>
          <p:cNvSpPr>
            <a:spLocks noGrp="1"/>
          </p:cNvSpPr>
          <p:nvPr>
            <p:ph type="title"/>
          </p:nvPr>
        </p:nvSpPr>
        <p:spPr>
          <a:xfrm>
            <a:off x="838200" y="365126"/>
            <a:ext cx="10515600" cy="770948"/>
          </a:xfrm>
        </p:spPr>
        <p:txBody>
          <a:bodyPr/>
          <a:lstStyle/>
          <a:p>
            <a:r>
              <a:rPr lang="en-US" b="1" dirty="0">
                <a:solidFill>
                  <a:schemeClr val="accent1"/>
                </a:solidFill>
              </a:rPr>
              <a:t>How do we set priorities?</a:t>
            </a:r>
          </a:p>
        </p:txBody>
      </p:sp>
      <p:sp>
        <p:nvSpPr>
          <p:cNvPr id="4" name="Date Placeholder 3">
            <a:extLst>
              <a:ext uri="{FF2B5EF4-FFF2-40B4-BE49-F238E27FC236}">
                <a16:creationId xmlns:a16="http://schemas.microsoft.com/office/drawing/2014/main" id="{70BDBCE5-CA5C-C9DF-FD19-D20968774D58}"/>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49072CC3-0632-88A0-294D-3000D08ABA43}"/>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F5541A0B-4CAF-C807-45DD-B57ABFB64DD2}"/>
              </a:ext>
            </a:extLst>
          </p:cNvPr>
          <p:cNvSpPr>
            <a:spLocks noGrp="1"/>
          </p:cNvSpPr>
          <p:nvPr>
            <p:ph type="sldNum" sz="quarter" idx="12"/>
          </p:nvPr>
        </p:nvSpPr>
        <p:spPr/>
        <p:txBody>
          <a:bodyPr/>
          <a:lstStyle/>
          <a:p>
            <a:fld id="{D9FAB26B-3BCC-4527-98A9-CD8F0230F602}" type="slidenum">
              <a:rPr lang="en-US" smtClean="0"/>
              <a:t>6</a:t>
            </a:fld>
            <a:endParaRPr lang="en-US"/>
          </a:p>
        </p:txBody>
      </p:sp>
      <p:sp>
        <p:nvSpPr>
          <p:cNvPr id="7" name="Rectangle 6">
            <a:extLst>
              <a:ext uri="{FF2B5EF4-FFF2-40B4-BE49-F238E27FC236}">
                <a16:creationId xmlns:a16="http://schemas.microsoft.com/office/drawing/2014/main" id="{7241B287-7BA2-C450-DB5D-14ECD359258E}"/>
              </a:ext>
            </a:extLst>
          </p:cNvPr>
          <p:cNvSpPr/>
          <p:nvPr/>
        </p:nvSpPr>
        <p:spPr>
          <a:xfrm>
            <a:off x="1774151" y="1425728"/>
            <a:ext cx="3879273" cy="16348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u="sng" dirty="0"/>
              <a:t>Collaboration Priorities: </a:t>
            </a:r>
          </a:p>
          <a:p>
            <a:pPr algn="ctr"/>
            <a:r>
              <a:rPr lang="en-US" dirty="0"/>
              <a:t>e.g.: TDR, machine backgrounds, track projection resolution,  early physics projections,  AI integration, streaming computing model, …</a:t>
            </a:r>
          </a:p>
        </p:txBody>
      </p:sp>
      <p:cxnSp>
        <p:nvCxnSpPr>
          <p:cNvPr id="9" name="Straight Arrow Connector 8">
            <a:extLst>
              <a:ext uri="{FF2B5EF4-FFF2-40B4-BE49-F238E27FC236}">
                <a16:creationId xmlns:a16="http://schemas.microsoft.com/office/drawing/2014/main" id="{851E9C47-C620-6CA9-3469-4E9E183CEBEE}"/>
              </a:ext>
            </a:extLst>
          </p:cNvPr>
          <p:cNvCxnSpPr>
            <a:stCxn id="7" idx="2"/>
          </p:cNvCxnSpPr>
          <p:nvPr/>
        </p:nvCxnSpPr>
        <p:spPr>
          <a:xfrm flipH="1">
            <a:off x="2125133" y="3060565"/>
            <a:ext cx="1588655" cy="925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28EB28B-49C0-2E40-57F7-5E750FD9B5DD}"/>
              </a:ext>
            </a:extLst>
          </p:cNvPr>
          <p:cNvSpPr/>
          <p:nvPr/>
        </p:nvSpPr>
        <p:spPr>
          <a:xfrm>
            <a:off x="1132224" y="4002963"/>
            <a:ext cx="1985818" cy="925944"/>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TC </a:t>
            </a:r>
            <a:br>
              <a:rPr lang="en-US" dirty="0">
                <a:solidFill>
                  <a:schemeClr val="tx1"/>
                </a:solidFill>
              </a:rPr>
            </a:br>
            <a:r>
              <a:rPr lang="en-US" dirty="0">
                <a:solidFill>
                  <a:schemeClr val="tx1"/>
                </a:solidFill>
              </a:rPr>
              <a:t>Actions/Goals/</a:t>
            </a:r>
            <a:br>
              <a:rPr lang="en-US" dirty="0">
                <a:solidFill>
                  <a:schemeClr val="tx1"/>
                </a:solidFill>
              </a:rPr>
            </a:br>
            <a:r>
              <a:rPr lang="en-US" dirty="0">
                <a:solidFill>
                  <a:schemeClr val="tx1"/>
                </a:solidFill>
              </a:rPr>
              <a:t>Tasks</a:t>
            </a:r>
          </a:p>
        </p:txBody>
      </p:sp>
      <p:cxnSp>
        <p:nvCxnSpPr>
          <p:cNvPr id="11" name="Straight Arrow Connector 10">
            <a:extLst>
              <a:ext uri="{FF2B5EF4-FFF2-40B4-BE49-F238E27FC236}">
                <a16:creationId xmlns:a16="http://schemas.microsoft.com/office/drawing/2014/main" id="{AA35C76F-D04E-A32D-D250-19DDAABBF8A8}"/>
              </a:ext>
            </a:extLst>
          </p:cNvPr>
          <p:cNvCxnSpPr>
            <a:cxnSpLocks/>
            <a:stCxn id="7" idx="2"/>
          </p:cNvCxnSpPr>
          <p:nvPr/>
        </p:nvCxnSpPr>
        <p:spPr>
          <a:xfrm>
            <a:off x="3713788" y="3060565"/>
            <a:ext cx="1468581" cy="925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A0090C0-A516-EFC0-8A20-DF946054C825}"/>
              </a:ext>
            </a:extLst>
          </p:cNvPr>
          <p:cNvSpPr/>
          <p:nvPr/>
        </p:nvSpPr>
        <p:spPr>
          <a:xfrm>
            <a:off x="4424988" y="3986510"/>
            <a:ext cx="1985818" cy="847165"/>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SCC </a:t>
            </a:r>
            <a:br>
              <a:rPr lang="en-US" dirty="0">
                <a:solidFill>
                  <a:schemeClr val="tx1"/>
                </a:solidFill>
              </a:rPr>
            </a:br>
            <a:r>
              <a:rPr lang="en-US" dirty="0">
                <a:solidFill>
                  <a:schemeClr val="tx1"/>
                </a:solidFill>
              </a:rPr>
              <a:t>Actions/Goals/</a:t>
            </a:r>
            <a:br>
              <a:rPr lang="en-US" dirty="0">
                <a:solidFill>
                  <a:schemeClr val="tx1"/>
                </a:solidFill>
              </a:rPr>
            </a:br>
            <a:r>
              <a:rPr lang="en-US" dirty="0">
                <a:solidFill>
                  <a:schemeClr val="tx1"/>
                </a:solidFill>
              </a:rPr>
              <a:t>Tasks</a:t>
            </a:r>
          </a:p>
        </p:txBody>
      </p:sp>
      <p:cxnSp>
        <p:nvCxnSpPr>
          <p:cNvPr id="15" name="Straight Arrow Connector 14">
            <a:extLst>
              <a:ext uri="{FF2B5EF4-FFF2-40B4-BE49-F238E27FC236}">
                <a16:creationId xmlns:a16="http://schemas.microsoft.com/office/drawing/2014/main" id="{9E1B0444-0A5B-F729-E608-F809446EBC64}"/>
              </a:ext>
            </a:extLst>
          </p:cNvPr>
          <p:cNvCxnSpPr>
            <a:cxnSpLocks/>
            <a:stCxn id="7" idx="2"/>
          </p:cNvCxnSpPr>
          <p:nvPr/>
        </p:nvCxnSpPr>
        <p:spPr>
          <a:xfrm>
            <a:off x="3713788" y="3060565"/>
            <a:ext cx="0" cy="2013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D53C467-ED81-0BC0-B191-F2A25F5F6B12}"/>
              </a:ext>
            </a:extLst>
          </p:cNvPr>
          <p:cNvSpPr/>
          <p:nvPr/>
        </p:nvSpPr>
        <p:spPr>
          <a:xfrm>
            <a:off x="2720878" y="5108656"/>
            <a:ext cx="1985818" cy="958039"/>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 </a:t>
            </a:r>
            <a:br>
              <a:rPr lang="en-US" dirty="0">
                <a:solidFill>
                  <a:schemeClr val="tx1"/>
                </a:solidFill>
              </a:rPr>
            </a:br>
            <a:r>
              <a:rPr lang="en-US" dirty="0">
                <a:solidFill>
                  <a:schemeClr val="tx1"/>
                </a:solidFill>
              </a:rPr>
              <a:t>Actions/Goals/</a:t>
            </a:r>
            <a:br>
              <a:rPr lang="en-US" dirty="0">
                <a:solidFill>
                  <a:schemeClr val="tx1"/>
                </a:solidFill>
              </a:rPr>
            </a:br>
            <a:r>
              <a:rPr lang="en-US" dirty="0">
                <a:solidFill>
                  <a:schemeClr val="tx1"/>
                </a:solidFill>
              </a:rPr>
              <a:t>Tasks</a:t>
            </a:r>
          </a:p>
        </p:txBody>
      </p:sp>
      <p:sp>
        <p:nvSpPr>
          <p:cNvPr id="13" name="TextBox 12">
            <a:extLst>
              <a:ext uri="{FF2B5EF4-FFF2-40B4-BE49-F238E27FC236}">
                <a16:creationId xmlns:a16="http://schemas.microsoft.com/office/drawing/2014/main" id="{F684AEF7-1D63-BFF5-BA3E-AAE8E821E300}"/>
              </a:ext>
            </a:extLst>
          </p:cNvPr>
          <p:cNvSpPr txBox="1"/>
          <p:nvPr/>
        </p:nvSpPr>
        <p:spPr>
          <a:xfrm>
            <a:off x="7122005" y="1720840"/>
            <a:ext cx="4562573" cy="3416320"/>
          </a:xfrm>
          <a:prstGeom prst="rect">
            <a:avLst/>
          </a:prstGeom>
          <a:noFill/>
        </p:spPr>
        <p:txBody>
          <a:bodyPr wrap="square" rtlCol="0">
            <a:spAutoFit/>
          </a:bodyPr>
          <a:lstStyle/>
          <a:p>
            <a:r>
              <a:rPr lang="en-US" dirty="0"/>
              <a:t>A heartfelt “thank you” to everyone for making the Tuesday group exercise successful and productive. </a:t>
            </a:r>
          </a:p>
          <a:p>
            <a:endParaRPr lang="en-US" dirty="0"/>
          </a:p>
          <a:p>
            <a:r>
              <a:rPr lang="en-US" dirty="0"/>
              <a:t>Once we have priorities, it is the responsibility of the SP and Coordination offices to execute on these priorities with concrete action and accountability. </a:t>
            </a:r>
          </a:p>
          <a:p>
            <a:endParaRPr lang="en-US" dirty="0"/>
          </a:p>
          <a:p>
            <a:r>
              <a:rPr lang="en-US" dirty="0"/>
              <a:t>The SP Office needs to build and manage an environment in which the collaboration can be successful.</a:t>
            </a:r>
          </a:p>
        </p:txBody>
      </p:sp>
    </p:spTree>
    <p:extLst>
      <p:ext uri="{BB962C8B-B14F-4D97-AF65-F5344CB8AC3E}">
        <p14:creationId xmlns:p14="http://schemas.microsoft.com/office/powerpoint/2010/main" val="2636538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6386-6A92-2CFF-0600-2631AD024429}"/>
              </a:ext>
            </a:extLst>
          </p:cNvPr>
          <p:cNvSpPr>
            <a:spLocks noGrp="1"/>
          </p:cNvSpPr>
          <p:nvPr>
            <p:ph type="title"/>
          </p:nvPr>
        </p:nvSpPr>
        <p:spPr>
          <a:xfrm>
            <a:off x="838200" y="136525"/>
            <a:ext cx="10515600" cy="904875"/>
          </a:xfrm>
        </p:spPr>
        <p:txBody>
          <a:bodyPr/>
          <a:lstStyle/>
          <a:p>
            <a:r>
              <a:rPr lang="en-US" b="1" dirty="0">
                <a:solidFill>
                  <a:schemeClr val="accent1"/>
                </a:solidFill>
              </a:rPr>
              <a:t>Common Themes from Priority Discussion I</a:t>
            </a:r>
          </a:p>
        </p:txBody>
      </p:sp>
      <p:sp>
        <p:nvSpPr>
          <p:cNvPr id="3" name="Content Placeholder 2">
            <a:extLst>
              <a:ext uri="{FF2B5EF4-FFF2-40B4-BE49-F238E27FC236}">
                <a16:creationId xmlns:a16="http://schemas.microsoft.com/office/drawing/2014/main" id="{E1362CF7-58B3-C16B-62B2-645FC5633AB2}"/>
              </a:ext>
            </a:extLst>
          </p:cNvPr>
          <p:cNvSpPr>
            <a:spLocks noGrp="1"/>
          </p:cNvSpPr>
          <p:nvPr>
            <p:ph idx="1"/>
          </p:nvPr>
        </p:nvSpPr>
        <p:spPr>
          <a:xfrm>
            <a:off x="457201" y="1041400"/>
            <a:ext cx="10515600" cy="5580592"/>
          </a:xfrm>
        </p:spPr>
        <p:txBody>
          <a:bodyPr>
            <a:normAutofit fontScale="92500" lnSpcReduction="10000"/>
          </a:bodyPr>
          <a:lstStyle/>
          <a:p>
            <a:r>
              <a:rPr lang="en-US" b="1" dirty="0"/>
              <a:t>There is a need for better communication within the </a:t>
            </a:r>
            <a:br>
              <a:rPr lang="en-US" b="1" dirty="0"/>
            </a:br>
            <a:r>
              <a:rPr lang="en-US" b="1" dirty="0"/>
              <a:t>collaboration, across multiple different entities</a:t>
            </a:r>
          </a:p>
          <a:p>
            <a:pPr lvl="1"/>
            <a:r>
              <a:rPr lang="en-US" dirty="0"/>
              <a:t>Not a single problem with a single solution - something </a:t>
            </a:r>
            <a:br>
              <a:rPr lang="en-US" dirty="0"/>
            </a:br>
            <a:r>
              <a:rPr lang="en-US" dirty="0"/>
              <a:t>that we need to continually work on. Tailor the </a:t>
            </a:r>
            <a:br>
              <a:rPr lang="en-US" dirty="0"/>
            </a:br>
            <a:r>
              <a:rPr lang="en-US" dirty="0"/>
              <a:t>communication to collaboration needs </a:t>
            </a:r>
            <a:br>
              <a:rPr lang="en-US" dirty="0"/>
            </a:br>
            <a:r>
              <a:rPr lang="en-US" dirty="0"/>
              <a:t>(newsletter, minutes of meetings, etc.)</a:t>
            </a:r>
          </a:p>
          <a:p>
            <a:pPr lvl="1"/>
            <a:r>
              <a:rPr lang="en-US" dirty="0"/>
              <a:t>Accelerate development of and transition to the website </a:t>
            </a:r>
          </a:p>
          <a:p>
            <a:pPr marL="457200" lvl="1" indent="0">
              <a:buNone/>
            </a:pPr>
            <a:endParaRPr lang="en-US" dirty="0"/>
          </a:p>
          <a:p>
            <a:r>
              <a:rPr lang="en-US" b="1" dirty="0"/>
              <a:t>Evolve technical </a:t>
            </a:r>
            <a:r>
              <a:rPr lang="en-US" b="1"/>
              <a:t>coordination into </a:t>
            </a:r>
            <a:r>
              <a:rPr lang="en-US" b="1" dirty="0"/>
              <a:t>less of a reporting body, with a proactive coordinating effort </a:t>
            </a:r>
            <a:r>
              <a:rPr lang="en-US" b="1" u="sng" dirty="0"/>
              <a:t>supporting</a:t>
            </a:r>
            <a:r>
              <a:rPr lang="en-US" b="1" dirty="0"/>
              <a:t> the DSC’s</a:t>
            </a:r>
          </a:p>
          <a:p>
            <a:pPr lvl="1"/>
            <a:r>
              <a:rPr lang="en-US" dirty="0"/>
              <a:t>Organize and coordinate </a:t>
            </a:r>
            <a:r>
              <a:rPr lang="en-US" dirty="0" err="1"/>
              <a:t>preTDR</a:t>
            </a:r>
            <a:r>
              <a:rPr lang="en-US" dirty="0"/>
              <a:t> effort</a:t>
            </a:r>
          </a:p>
          <a:p>
            <a:pPr lvl="1"/>
            <a:r>
              <a:rPr lang="en-US" dirty="0"/>
              <a:t>Increase the direct engagement of the TC-Office with DSCs and CC WGs, </a:t>
            </a:r>
            <a:br>
              <a:rPr lang="en-US" dirty="0"/>
            </a:br>
            <a:r>
              <a:rPr lang="en-US" dirty="0"/>
              <a:t>TC Office presence in DSC meetings</a:t>
            </a:r>
          </a:p>
          <a:p>
            <a:pPr lvl="1"/>
            <a:r>
              <a:rPr lang="en-US" dirty="0"/>
              <a:t>Set standards/requirements for DSC internal reviews, assist with organization</a:t>
            </a:r>
          </a:p>
          <a:p>
            <a:pPr lvl="1"/>
            <a:r>
              <a:rPr lang="en-US" dirty="0"/>
              <a:t>Facilitate communication with CAMs and EIC Project</a:t>
            </a:r>
          </a:p>
          <a:p>
            <a:pPr lvl="1"/>
            <a:r>
              <a:rPr lang="en-US" dirty="0"/>
              <a:t>Organize common solutions – cooling, grounding, database,…</a:t>
            </a:r>
          </a:p>
          <a:p>
            <a:pPr marL="457200" lvl="1" indent="0">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83A11B70-A95A-F2E1-7360-087439B16FF1}"/>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9112EC41-ACD6-8238-ED96-C7BD3CB4EC8D}"/>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CF4668ED-06F0-573B-BF93-4CAF3D846411}"/>
              </a:ext>
            </a:extLst>
          </p:cNvPr>
          <p:cNvSpPr>
            <a:spLocks noGrp="1"/>
          </p:cNvSpPr>
          <p:nvPr>
            <p:ph type="sldNum" sz="quarter" idx="12"/>
          </p:nvPr>
        </p:nvSpPr>
        <p:spPr/>
        <p:txBody>
          <a:bodyPr/>
          <a:lstStyle/>
          <a:p>
            <a:fld id="{588949A8-7CCD-4D90-AA9A-1451BFC6FB3A}" type="slidenum">
              <a:rPr lang="en-US" smtClean="0"/>
              <a:t>7</a:t>
            </a:fld>
            <a:endParaRPr lang="en-US"/>
          </a:p>
        </p:txBody>
      </p:sp>
      <p:sp>
        <p:nvSpPr>
          <p:cNvPr id="7" name="TextBox 6">
            <a:extLst>
              <a:ext uri="{FF2B5EF4-FFF2-40B4-BE49-F238E27FC236}">
                <a16:creationId xmlns:a16="http://schemas.microsoft.com/office/drawing/2014/main" id="{02FAFB34-DFF3-ACBD-F38C-72C0AF3A67CE}"/>
              </a:ext>
            </a:extLst>
          </p:cNvPr>
          <p:cNvSpPr txBox="1"/>
          <p:nvPr/>
        </p:nvSpPr>
        <p:spPr>
          <a:xfrm>
            <a:off x="8729134" y="1149173"/>
            <a:ext cx="3166534" cy="2031325"/>
          </a:xfrm>
          <a:prstGeom prst="rect">
            <a:avLst/>
          </a:prstGeom>
          <a:noFill/>
          <a:ln>
            <a:solidFill>
              <a:schemeClr val="tx1"/>
            </a:solidFill>
          </a:ln>
        </p:spPr>
        <p:txBody>
          <a:bodyPr wrap="square" rtlCol="0">
            <a:spAutoFit/>
          </a:bodyPr>
          <a:lstStyle/>
          <a:p>
            <a:r>
              <a:rPr lang="en-US" dirty="0"/>
              <a:t>This list is a synthesis of the Tuesday group exercise by the SP Office the Coordinators. </a:t>
            </a:r>
          </a:p>
          <a:p>
            <a:endParaRPr lang="en-US" dirty="0"/>
          </a:p>
          <a:p>
            <a:r>
              <a:rPr lang="en-US" dirty="0"/>
              <a:t>Sub-bullets are examples that support the priority but are not exhaustive. </a:t>
            </a:r>
          </a:p>
        </p:txBody>
      </p:sp>
    </p:spTree>
    <p:extLst>
      <p:ext uri="{BB962C8B-B14F-4D97-AF65-F5344CB8AC3E}">
        <p14:creationId xmlns:p14="http://schemas.microsoft.com/office/powerpoint/2010/main" val="262028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B3BFB-6C7D-61D5-2B0A-690DD2B6D1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1D7D4-30A8-3BF1-A2E7-1D5014820631}"/>
              </a:ext>
            </a:extLst>
          </p:cNvPr>
          <p:cNvSpPr>
            <a:spLocks noGrp="1"/>
          </p:cNvSpPr>
          <p:nvPr>
            <p:ph type="title"/>
          </p:nvPr>
        </p:nvSpPr>
        <p:spPr>
          <a:xfrm>
            <a:off x="838200" y="136525"/>
            <a:ext cx="10515600" cy="904875"/>
          </a:xfrm>
        </p:spPr>
        <p:txBody>
          <a:bodyPr/>
          <a:lstStyle/>
          <a:p>
            <a:r>
              <a:rPr lang="en-US" b="1" dirty="0">
                <a:solidFill>
                  <a:schemeClr val="accent1"/>
                </a:solidFill>
              </a:rPr>
              <a:t>Common Themes from Priority Discussion II </a:t>
            </a:r>
          </a:p>
        </p:txBody>
      </p:sp>
      <p:sp>
        <p:nvSpPr>
          <p:cNvPr id="3" name="Content Placeholder 2">
            <a:extLst>
              <a:ext uri="{FF2B5EF4-FFF2-40B4-BE49-F238E27FC236}">
                <a16:creationId xmlns:a16="http://schemas.microsoft.com/office/drawing/2014/main" id="{E046ECCA-F323-6438-F26F-18528100B897}"/>
              </a:ext>
            </a:extLst>
          </p:cNvPr>
          <p:cNvSpPr>
            <a:spLocks noGrp="1"/>
          </p:cNvSpPr>
          <p:nvPr>
            <p:ph idx="1"/>
          </p:nvPr>
        </p:nvSpPr>
        <p:spPr>
          <a:xfrm>
            <a:off x="838200" y="1041400"/>
            <a:ext cx="10515600" cy="5580592"/>
          </a:xfrm>
        </p:spPr>
        <p:txBody>
          <a:bodyPr>
            <a:normAutofit fontScale="92500" lnSpcReduction="10000"/>
          </a:bodyPr>
          <a:lstStyle/>
          <a:p>
            <a:r>
              <a:rPr lang="en-US" b="1" dirty="0"/>
              <a:t>Need a better way to grow/onboard analysis efforts</a:t>
            </a:r>
            <a:endParaRPr lang="en-US" dirty="0"/>
          </a:p>
          <a:p>
            <a:pPr lvl="1"/>
            <a:r>
              <a:rPr lang="en-US" dirty="0"/>
              <a:t>Not just software! Onboard analysis as well</a:t>
            </a:r>
          </a:p>
          <a:p>
            <a:pPr lvl="1"/>
            <a:r>
              <a:rPr lang="en-US" dirty="0"/>
              <a:t>Common reconstruction tools facilitate higher-level </a:t>
            </a:r>
            <a:br>
              <a:rPr lang="en-US" dirty="0"/>
            </a:br>
            <a:r>
              <a:rPr lang="en-US" dirty="0"/>
              <a:t>analysis efforts</a:t>
            </a:r>
          </a:p>
          <a:p>
            <a:pPr lvl="1"/>
            <a:r>
              <a:rPr lang="en-US" dirty="0"/>
              <a:t>Use Early Science studies as a focus for efforts in analysis </a:t>
            </a:r>
            <a:br>
              <a:rPr lang="en-US" dirty="0"/>
            </a:br>
            <a:r>
              <a:rPr lang="en-US" dirty="0"/>
              <a:t>and engagement with theory</a:t>
            </a:r>
          </a:p>
          <a:p>
            <a:pPr marL="457200" lvl="1" indent="0">
              <a:buNone/>
            </a:pPr>
            <a:endParaRPr lang="en-US" dirty="0"/>
          </a:p>
          <a:p>
            <a:r>
              <a:rPr lang="en-US" b="1" dirty="0"/>
              <a:t>Need to define a set of 2025 milestones for progress in simulations </a:t>
            </a:r>
          </a:p>
          <a:p>
            <a:pPr lvl="1"/>
            <a:r>
              <a:rPr lang="en-US" dirty="0"/>
              <a:t>This includes simulation framework, fidelity to the mechanical design, inclusion of backgrounds, and reconstruction and common tools </a:t>
            </a:r>
          </a:p>
          <a:p>
            <a:pPr lvl="1"/>
            <a:r>
              <a:rPr lang="en-US" dirty="0"/>
              <a:t>Work with DSC’s to set software goals, SCC to support</a:t>
            </a:r>
          </a:p>
          <a:p>
            <a:pPr lvl="1"/>
            <a:r>
              <a:rPr lang="en-US" dirty="0"/>
              <a:t>Define how we work towards simulation reconstruction in timeframes</a:t>
            </a:r>
          </a:p>
          <a:p>
            <a:pPr lvl="1"/>
            <a:endParaRPr lang="en-US" dirty="0"/>
          </a:p>
          <a:p>
            <a:r>
              <a:rPr lang="en-US" b="1" dirty="0"/>
              <a:t>Workforce and Engagement</a:t>
            </a:r>
          </a:p>
          <a:p>
            <a:pPr lvl="1"/>
            <a:r>
              <a:rPr lang="en-US" dirty="0"/>
              <a:t>Need to increase workforce and support engagement across all three coordination offices</a:t>
            </a:r>
          </a:p>
          <a:p>
            <a:endParaRPr lang="en-US" dirty="0"/>
          </a:p>
          <a:p>
            <a:endParaRPr lang="en-US" dirty="0"/>
          </a:p>
        </p:txBody>
      </p:sp>
      <p:sp>
        <p:nvSpPr>
          <p:cNvPr id="4" name="Date Placeholder 3">
            <a:extLst>
              <a:ext uri="{FF2B5EF4-FFF2-40B4-BE49-F238E27FC236}">
                <a16:creationId xmlns:a16="http://schemas.microsoft.com/office/drawing/2014/main" id="{76E3DD18-859F-A03D-D611-3EAAAF5F159D}"/>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09FBF58D-A446-60C3-3783-53D440BBEE1D}"/>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9DFB3AD3-5714-E288-73B0-E15D747AD10B}"/>
              </a:ext>
            </a:extLst>
          </p:cNvPr>
          <p:cNvSpPr>
            <a:spLocks noGrp="1"/>
          </p:cNvSpPr>
          <p:nvPr>
            <p:ph type="sldNum" sz="quarter" idx="12"/>
          </p:nvPr>
        </p:nvSpPr>
        <p:spPr/>
        <p:txBody>
          <a:bodyPr/>
          <a:lstStyle/>
          <a:p>
            <a:fld id="{588949A8-7CCD-4D90-AA9A-1451BFC6FB3A}" type="slidenum">
              <a:rPr lang="en-US" smtClean="0"/>
              <a:t>8</a:t>
            </a:fld>
            <a:endParaRPr lang="en-US"/>
          </a:p>
        </p:txBody>
      </p:sp>
      <p:sp>
        <p:nvSpPr>
          <p:cNvPr id="7" name="TextBox 6">
            <a:extLst>
              <a:ext uri="{FF2B5EF4-FFF2-40B4-BE49-F238E27FC236}">
                <a16:creationId xmlns:a16="http://schemas.microsoft.com/office/drawing/2014/main" id="{DFD7B366-A58F-441E-C48D-D29B6D4B491A}"/>
              </a:ext>
            </a:extLst>
          </p:cNvPr>
          <p:cNvSpPr txBox="1"/>
          <p:nvPr/>
        </p:nvSpPr>
        <p:spPr>
          <a:xfrm>
            <a:off x="8712200" y="1041400"/>
            <a:ext cx="3166534" cy="2031325"/>
          </a:xfrm>
          <a:prstGeom prst="rect">
            <a:avLst/>
          </a:prstGeom>
          <a:noFill/>
          <a:ln>
            <a:solidFill>
              <a:schemeClr val="tx1"/>
            </a:solidFill>
          </a:ln>
        </p:spPr>
        <p:txBody>
          <a:bodyPr wrap="square" rtlCol="0">
            <a:spAutoFit/>
          </a:bodyPr>
          <a:lstStyle/>
          <a:p>
            <a:r>
              <a:rPr lang="en-US" dirty="0"/>
              <a:t>This list is a synthesis of the Tuesday group exercise by the SP Office the Coordinators. </a:t>
            </a:r>
          </a:p>
          <a:p>
            <a:endParaRPr lang="en-US" dirty="0"/>
          </a:p>
          <a:p>
            <a:r>
              <a:rPr lang="en-US" dirty="0"/>
              <a:t>Sub-bullets are examples that support this priority but are not exhaustive. </a:t>
            </a:r>
          </a:p>
        </p:txBody>
      </p:sp>
    </p:spTree>
    <p:extLst>
      <p:ext uri="{BB962C8B-B14F-4D97-AF65-F5344CB8AC3E}">
        <p14:creationId xmlns:p14="http://schemas.microsoft.com/office/powerpoint/2010/main" val="35313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8FD3-EA52-95FE-3A0F-DEB320D88F9B}"/>
              </a:ext>
            </a:extLst>
          </p:cNvPr>
          <p:cNvSpPr>
            <a:spLocks noGrp="1"/>
          </p:cNvSpPr>
          <p:nvPr>
            <p:ph type="title"/>
          </p:nvPr>
        </p:nvSpPr>
        <p:spPr>
          <a:xfrm>
            <a:off x="838200" y="136525"/>
            <a:ext cx="10515600" cy="780281"/>
          </a:xfrm>
        </p:spPr>
        <p:txBody>
          <a:bodyPr>
            <a:normAutofit fontScale="90000"/>
          </a:bodyPr>
          <a:lstStyle/>
          <a:p>
            <a:r>
              <a:rPr lang="en-US" b="1" dirty="0">
                <a:solidFill>
                  <a:schemeClr val="accent1"/>
                </a:solidFill>
              </a:rPr>
              <a:t>Spokesperson Office Focus Items for Next Term</a:t>
            </a:r>
          </a:p>
        </p:txBody>
      </p:sp>
      <p:sp>
        <p:nvSpPr>
          <p:cNvPr id="3" name="Content Placeholder 2">
            <a:extLst>
              <a:ext uri="{FF2B5EF4-FFF2-40B4-BE49-F238E27FC236}">
                <a16:creationId xmlns:a16="http://schemas.microsoft.com/office/drawing/2014/main" id="{6190C9AD-4FF5-042C-8F30-C0D84D05D22C}"/>
              </a:ext>
            </a:extLst>
          </p:cNvPr>
          <p:cNvSpPr>
            <a:spLocks noGrp="1"/>
          </p:cNvSpPr>
          <p:nvPr>
            <p:ph idx="1"/>
          </p:nvPr>
        </p:nvSpPr>
        <p:spPr>
          <a:xfrm>
            <a:off x="706170" y="916806"/>
            <a:ext cx="11155630" cy="5523791"/>
          </a:xfrm>
        </p:spPr>
        <p:txBody>
          <a:bodyPr>
            <a:normAutofit fontScale="92500" lnSpcReduction="20000"/>
          </a:bodyPr>
          <a:lstStyle/>
          <a:p>
            <a:r>
              <a:rPr lang="en-US" dirty="0"/>
              <a:t>Continue to develop the infrastructure of the collaboration to support communication: </a:t>
            </a:r>
          </a:p>
          <a:p>
            <a:pPr lvl="1"/>
            <a:r>
              <a:rPr lang="en-US" dirty="0"/>
              <a:t>An effective and well-maintained website</a:t>
            </a:r>
          </a:p>
          <a:p>
            <a:r>
              <a:rPr lang="en-US" dirty="0"/>
              <a:t>Restructure technical coordination to better support the DSC’s</a:t>
            </a:r>
          </a:p>
          <a:p>
            <a:pPr lvl="1"/>
            <a:r>
              <a:rPr lang="en-US" dirty="0"/>
              <a:t>Continue to explore paths that lead to a full-time </a:t>
            </a:r>
            <a:r>
              <a:rPr lang="en-US" dirty="0" err="1"/>
              <a:t>ePIC</a:t>
            </a:r>
            <a:r>
              <a:rPr lang="en-US" dirty="0"/>
              <a:t> TC stationed at BNL</a:t>
            </a:r>
          </a:p>
          <a:p>
            <a:r>
              <a:rPr lang="en-US" dirty="0"/>
              <a:t>Work with the project to evolve the project plan</a:t>
            </a:r>
          </a:p>
          <a:p>
            <a:pPr lvl="1"/>
            <a:r>
              <a:rPr lang="en-US" dirty="0"/>
              <a:t>A pre-TDR and a project review in 2026 is essential to maintaining momentum in </a:t>
            </a:r>
            <a:r>
              <a:rPr lang="en-US" dirty="0" err="1"/>
              <a:t>ePIC</a:t>
            </a:r>
            <a:r>
              <a:rPr lang="en-US" dirty="0"/>
              <a:t> </a:t>
            </a:r>
          </a:p>
          <a:p>
            <a:r>
              <a:rPr lang="en-US" dirty="0"/>
              <a:t>Substantially improve engagement in Physics Analysis</a:t>
            </a:r>
          </a:p>
          <a:p>
            <a:r>
              <a:rPr lang="en-US" dirty="0"/>
              <a:t>Communicate the need for explicit support for EIC research within DOE NP and international funding agencies</a:t>
            </a:r>
          </a:p>
          <a:p>
            <a:r>
              <a:rPr lang="en-US" dirty="0"/>
              <a:t>Pursue dedicated funding for </a:t>
            </a:r>
            <a:r>
              <a:rPr lang="en-US" dirty="0" err="1"/>
              <a:t>ePIC</a:t>
            </a:r>
            <a:r>
              <a:rPr lang="en-US" dirty="0"/>
              <a:t> Software and Computing</a:t>
            </a:r>
          </a:p>
          <a:p>
            <a:r>
              <a:rPr lang="en-US" dirty="0"/>
              <a:t>Updates to the </a:t>
            </a:r>
            <a:r>
              <a:rPr lang="en-US" dirty="0" err="1"/>
              <a:t>ePIC</a:t>
            </a:r>
            <a:r>
              <a:rPr lang="en-US" dirty="0"/>
              <a:t> Charter now that policies are in place (working with CC)</a:t>
            </a:r>
          </a:p>
          <a:p>
            <a:r>
              <a:rPr lang="en-US" dirty="0"/>
              <a:t>Put </a:t>
            </a:r>
            <a:r>
              <a:rPr lang="en-US" dirty="0" err="1"/>
              <a:t>ePIC</a:t>
            </a:r>
            <a:r>
              <a:rPr lang="en-US" dirty="0"/>
              <a:t> Common Funds on a path to starting with </a:t>
            </a:r>
            <a:r>
              <a:rPr lang="en-US" dirty="0" err="1"/>
              <a:t>ePIC</a:t>
            </a:r>
            <a:r>
              <a:rPr lang="en-US" dirty="0"/>
              <a:t> construction</a:t>
            </a:r>
          </a:p>
          <a:p>
            <a:r>
              <a:rPr lang="en-US" dirty="0"/>
              <a:t>Pursue increased engagement from the </a:t>
            </a:r>
            <a:r>
              <a:rPr lang="en-US" dirty="0" err="1"/>
              <a:t>JLab</a:t>
            </a:r>
            <a:r>
              <a:rPr lang="en-US" dirty="0"/>
              <a:t> community</a:t>
            </a:r>
          </a:p>
          <a:p>
            <a:r>
              <a:rPr lang="en-US" dirty="0"/>
              <a:t>Actively develop the next generation of </a:t>
            </a:r>
            <a:r>
              <a:rPr lang="en-US" dirty="0" err="1"/>
              <a:t>ePIC</a:t>
            </a:r>
            <a:r>
              <a:rPr lang="en-US" dirty="0"/>
              <a:t> Leadership</a:t>
            </a:r>
          </a:p>
        </p:txBody>
      </p:sp>
      <p:sp>
        <p:nvSpPr>
          <p:cNvPr id="4" name="Date Placeholder 3">
            <a:extLst>
              <a:ext uri="{FF2B5EF4-FFF2-40B4-BE49-F238E27FC236}">
                <a16:creationId xmlns:a16="http://schemas.microsoft.com/office/drawing/2014/main" id="{9AD47576-0475-4675-66C6-742CDD7AB275}"/>
              </a:ext>
            </a:extLst>
          </p:cNvPr>
          <p:cNvSpPr>
            <a:spLocks noGrp="1"/>
          </p:cNvSpPr>
          <p:nvPr>
            <p:ph type="dt" sz="half" idx="10"/>
          </p:nvPr>
        </p:nvSpPr>
        <p:spPr/>
        <p:txBody>
          <a:bodyPr/>
          <a:lstStyle/>
          <a:p>
            <a:r>
              <a:rPr lang="en-US"/>
              <a:t>1/23/2025</a:t>
            </a:r>
          </a:p>
        </p:txBody>
      </p:sp>
      <p:sp>
        <p:nvSpPr>
          <p:cNvPr id="5" name="Footer Placeholder 4">
            <a:extLst>
              <a:ext uri="{FF2B5EF4-FFF2-40B4-BE49-F238E27FC236}">
                <a16:creationId xmlns:a16="http://schemas.microsoft.com/office/drawing/2014/main" id="{D0A94E4C-59BD-C2CF-B6C2-5E1F732AF9E0}"/>
              </a:ext>
            </a:extLst>
          </p:cNvPr>
          <p:cNvSpPr>
            <a:spLocks noGrp="1"/>
          </p:cNvSpPr>
          <p:nvPr>
            <p:ph type="ftr" sz="quarter" idx="11"/>
          </p:nvPr>
        </p:nvSpPr>
        <p:spPr/>
        <p:txBody>
          <a:bodyPr/>
          <a:lstStyle/>
          <a:p>
            <a:r>
              <a:rPr lang="en-US"/>
              <a:t>ePIC Jan 2025 Collaboration Meeting </a:t>
            </a:r>
          </a:p>
        </p:txBody>
      </p:sp>
      <p:sp>
        <p:nvSpPr>
          <p:cNvPr id="6" name="Slide Number Placeholder 5">
            <a:extLst>
              <a:ext uri="{FF2B5EF4-FFF2-40B4-BE49-F238E27FC236}">
                <a16:creationId xmlns:a16="http://schemas.microsoft.com/office/drawing/2014/main" id="{12F7C9C7-85D1-D05C-C736-73D4A4390869}"/>
              </a:ext>
            </a:extLst>
          </p:cNvPr>
          <p:cNvSpPr>
            <a:spLocks noGrp="1"/>
          </p:cNvSpPr>
          <p:nvPr>
            <p:ph type="sldNum" sz="quarter" idx="12"/>
          </p:nvPr>
        </p:nvSpPr>
        <p:spPr/>
        <p:txBody>
          <a:bodyPr/>
          <a:lstStyle/>
          <a:p>
            <a:fld id="{588949A8-7CCD-4D90-AA9A-1451BFC6FB3A}" type="slidenum">
              <a:rPr lang="en-US" smtClean="0"/>
              <a:t>9</a:t>
            </a:fld>
            <a:endParaRPr lang="en-US"/>
          </a:p>
        </p:txBody>
      </p:sp>
    </p:spTree>
    <p:extLst>
      <p:ext uri="{BB962C8B-B14F-4D97-AF65-F5344CB8AC3E}">
        <p14:creationId xmlns:p14="http://schemas.microsoft.com/office/powerpoint/2010/main" val="147372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5688</TotalTime>
  <Words>2031</Words>
  <Application>Microsoft Office PowerPoint</Application>
  <PresentationFormat>Widescreen</PresentationFormat>
  <Paragraphs>264</Paragraphs>
  <Slides>21</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Aptos</vt:lpstr>
      <vt:lpstr>Arial</vt:lpstr>
      <vt:lpstr>Calibri</vt:lpstr>
      <vt:lpstr>Calibri Light</vt:lpstr>
      <vt:lpstr>Google Sans</vt:lpstr>
      <vt:lpstr>Office Theme</vt:lpstr>
      <vt:lpstr>1_Office Theme</vt:lpstr>
      <vt:lpstr>BNL</vt:lpstr>
      <vt:lpstr>Vision for the Next Term </vt:lpstr>
      <vt:lpstr>PowerPoint Presentation</vt:lpstr>
      <vt:lpstr>Our Vision for ePIC</vt:lpstr>
      <vt:lpstr>Looking Forward to 2025+</vt:lpstr>
      <vt:lpstr>Schedule</vt:lpstr>
      <vt:lpstr>How do we set priorities?</vt:lpstr>
      <vt:lpstr>Common Themes from Priority Discussion I</vt:lpstr>
      <vt:lpstr>Common Themes from Priority Discussion II </vt:lpstr>
      <vt:lpstr>Spokesperson Office Focus Items for Next Term</vt:lpstr>
      <vt:lpstr>The Three Pillars of ePIC</vt:lpstr>
      <vt:lpstr>ePIC Collaboration Structure </vt:lpstr>
      <vt:lpstr>Summary</vt:lpstr>
      <vt:lpstr>PowerPoint Presentation</vt:lpstr>
      <vt:lpstr>PowerPoint Presentation</vt:lpstr>
      <vt:lpstr>PowerPoint Presentation</vt:lpstr>
      <vt:lpstr>ePIC Working Group Structure</vt:lpstr>
      <vt:lpstr>ePIC DSC Structure</vt:lpstr>
      <vt:lpstr>CERN Recognized Experiment</vt:lpstr>
      <vt:lpstr>ePIC Resources</vt:lpstr>
      <vt:lpstr>EICUG Membership</vt:lpstr>
      <vt:lpstr>ePIC Priorities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ePIC Collaboration Status</dc:title>
  <dc:creator>Lajoie, John G [PHYSA]</dc:creator>
  <cp:lastModifiedBy>Lajoie, John</cp:lastModifiedBy>
  <cp:revision>1897</cp:revision>
  <dcterms:created xsi:type="dcterms:W3CDTF">2023-04-13T13:35:08Z</dcterms:created>
  <dcterms:modified xsi:type="dcterms:W3CDTF">2025-01-23T12:36:11Z</dcterms:modified>
</cp:coreProperties>
</file>