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16aaf20b00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16aaf20b0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903c8b36e4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903c8b36e4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ing tasks with diverse resource requirements. We discuss conditions for asyn-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chronous execution and offer a quantitative basis and experimental character-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ization of the improvements it can bring in terms of resource utilization and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task throughput, and thus makespan. We focus on the asynchronous execution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of ML-driven heterogeneous HPC workflows, offering four main contributions: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(1) an asynchronous implementation of DeepDriveMD [9, 16]—a framework to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execute ML-driven molecular-dynamics workflows on HPC platforms at scale;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(2) a performance evaluation of asynchronous DeepDriveMD; (3) a model of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asynchronous behavior; and (4) a general performance evaluation of that model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for workflows with a varying degree of asynchronous execution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We investigate asynchronous execution of ML-driven HPC workflows, i.e.,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workflows with heterogeneous tasks. In this context, we define asynchronous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execution as one in which multiple heterogeneous tasks execute independently.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Those independent tasks can execute asynchronously either at the same time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or back-to-back, depending on resource availability. For this reason, we argue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there exist two conditions for workload-level asynchronicity (WLA): (1) inter-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task dependencies, and (2) resource availability.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Thus, we explain the effect of the asynchronous execution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of heterogeneous workflow tasks on the makespan of the entire workflow and its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correlation with resource utilization.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903c8b36e4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903c8b36e4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16aaf20b0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16aaf20b0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16aaf20b0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16aaf20b0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6aaf20b00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16aaf20b0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6aaf20b00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6aaf20b0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16aaf20b00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16aaf20b00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6aaf20b0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16aaf20b0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Relationship Id="rId3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09881" y="1906355"/>
            <a:ext cx="7751100" cy="14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b="1" i="0"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09881" y="4329922"/>
            <a:ext cx="7751100" cy="5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2" name="Google Shape;12;p2"/>
          <p:cNvSpPr txBox="1"/>
          <p:nvPr>
            <p:ph idx="2" type="body"/>
          </p:nvPr>
        </p:nvSpPr>
        <p:spPr>
          <a:xfrm>
            <a:off x="609881" y="3376083"/>
            <a:ext cx="77511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9562" y="4316316"/>
            <a:ext cx="2428874" cy="31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2916">
          <p15:clr>
            <a:srgbClr val="FBAE40"/>
          </p15:clr>
        </p15:guide>
        <p15:guide id="4" pos="270">
          <p15:clr>
            <a:srgbClr val="FBAE40"/>
          </p15:clr>
        </p15:guide>
        <p15:guide id="5" pos="5490">
          <p15:clr>
            <a:srgbClr val="FBAE40"/>
          </p15:clr>
        </p15:guide>
        <p15:guide id="6" orient="horz" pos="29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1" name="Google Shape;51;p11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5" name="Google Shape;55;p1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428625" y="273844"/>
            <a:ext cx="82869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 rot="5400000">
            <a:off x="2994375" y="-1196381"/>
            <a:ext cx="3155400" cy="82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34275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700" lIns="51425" spcFirstLastPara="1" rIns="51425" wrap="square" tIns="2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8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700" lIns="51425" spcFirstLastPara="1" rIns="51425" wrap="square" tIns="25700">
            <a:normAutofit/>
          </a:bodyPr>
          <a:lstStyle>
            <a:lvl1pPr indent="-3302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29845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3pPr>
            <a:lvl4pPr indent="-2984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4pPr>
            <a:lvl5pPr indent="-2984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2984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6pPr>
            <a:lvl7pPr indent="-2984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7pPr>
            <a:lvl8pPr indent="-2984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8pPr>
            <a:lvl9pPr indent="-2984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25700" wrap="square" tIns="0">
            <a:noAutofit/>
          </a:bodyPr>
          <a:lstStyle>
            <a:lvl1pPr indent="0" lvl="0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rtl="0" algn="r">
              <a:buClr>
                <a:schemeClr val="dk1"/>
              </a:buClr>
              <a:buSzPts val="800"/>
              <a:buFont typeface="Arial"/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428625" y="273844"/>
            <a:ext cx="82869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428625" y="1369219"/>
            <a:ext cx="8286900" cy="31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428625" y="273844"/>
            <a:ext cx="82869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428625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457200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_Print-friendly" showMasterSp="0">
  <p:cSld name="1_Title Slide_Print-friend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ctrTitle"/>
          </p:nvPr>
        </p:nvSpPr>
        <p:spPr>
          <a:xfrm>
            <a:off x="609881" y="1906355"/>
            <a:ext cx="7751100" cy="14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b="1" i="0" sz="4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subTitle"/>
          </p:nvPr>
        </p:nvSpPr>
        <p:spPr>
          <a:xfrm>
            <a:off x="609881" y="4329922"/>
            <a:ext cx="7751100" cy="55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609881" y="3376083"/>
            <a:ext cx="77511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27" name="Google Shape;2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9562" y="4307183"/>
            <a:ext cx="2428874" cy="31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2916">
          <p15:clr>
            <a:srgbClr val="FBAE40"/>
          </p15:clr>
        </p15:guide>
        <p15:guide id="4" pos="270">
          <p15:clr>
            <a:srgbClr val="FBAE40"/>
          </p15:clr>
        </p15:guide>
        <p15:guide id="5" pos="5490">
          <p15:clr>
            <a:srgbClr val="FBAE40"/>
          </p15:clr>
        </p15:guide>
        <p15:guide id="6" orient="horz" pos="298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0" name="Google Shape;30;p6"/>
          <p:cNvSpPr txBox="1"/>
          <p:nvPr>
            <p:ph type="ctrTitle"/>
          </p:nvPr>
        </p:nvSpPr>
        <p:spPr>
          <a:xfrm>
            <a:off x="609881" y="1906355"/>
            <a:ext cx="7751100" cy="14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b="1" i="0"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09881" y="3376083"/>
            <a:ext cx="77511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ection Header_Print-friendly">
  <p:cSld name="1_Section Header_Print-friend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" name="Google Shape;34;p7"/>
          <p:cNvSpPr txBox="1"/>
          <p:nvPr>
            <p:ph type="ctrTitle"/>
          </p:nvPr>
        </p:nvSpPr>
        <p:spPr>
          <a:xfrm>
            <a:off x="609881" y="1906355"/>
            <a:ext cx="7751100" cy="14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b="1" i="0" sz="4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609881" y="3376083"/>
            <a:ext cx="77511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28625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428625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428625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457200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457200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type="title"/>
          </p:nvPr>
        </p:nvSpPr>
        <p:spPr>
          <a:xfrm>
            <a:off x="428625" y="273844"/>
            <a:ext cx="82869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28625" y="273844"/>
            <a:ext cx="82869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1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28625" y="1369219"/>
            <a:ext cx="8286900" cy="31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1011" y="4737446"/>
            <a:ext cx="324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34275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270">
          <p15:clr>
            <a:srgbClr val="F26B43"/>
          </p15:clr>
        </p15:guide>
        <p15:guide id="4" orient="horz" pos="2916">
          <p15:clr>
            <a:srgbClr val="F26B43"/>
          </p15:clr>
        </p15:guide>
        <p15:guide id="5" pos="5490">
          <p15:clr>
            <a:srgbClr val="F26B43"/>
          </p15:clr>
        </p15:guide>
        <p15:guide id="6" orient="horz" pos="30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609881" y="1601554"/>
            <a:ext cx="7751100" cy="1460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484"/>
              <a:t>Integration of </a:t>
            </a:r>
            <a:r>
              <a:rPr lang="en" sz="3484"/>
              <a:t>globus compute with Panda/harvester and its application in Aid2e and ATLAS workflow </a:t>
            </a:r>
            <a:endParaRPr sz="3484"/>
          </a:p>
        </p:txBody>
      </p:sp>
      <p:sp>
        <p:nvSpPr>
          <p:cNvPr id="79" name="Google Shape;79;p17"/>
          <p:cNvSpPr txBox="1"/>
          <p:nvPr/>
        </p:nvSpPr>
        <p:spPr>
          <a:xfrm>
            <a:off x="2581050" y="3946175"/>
            <a:ext cx="3981900" cy="4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</a:rPr>
              <a:t>Tianle Wang</a:t>
            </a:r>
            <a:endParaRPr sz="21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lt1"/>
                </a:solidFill>
              </a:rPr>
              <a:t>11/20/2024</a:t>
            </a:r>
            <a:endParaRPr sz="21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issues</a:t>
            </a:r>
            <a:endParaRPr/>
          </a:p>
        </p:txBody>
      </p:sp>
      <p:sp>
        <p:nvSpPr>
          <p:cNvPr id="135" name="Google Shape;135;p26"/>
          <p:cNvSpPr txBox="1"/>
          <p:nvPr>
            <p:ph idx="1" type="body"/>
          </p:nvPr>
        </p:nvSpPr>
        <p:spPr>
          <a:xfrm>
            <a:off x="311700" y="1152475"/>
            <a:ext cx="8520600" cy="36381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rmAutofit/>
          </a:bodyPr>
          <a:lstStyle/>
          <a:p>
            <a:pPr indent="-330200" lvl="0" marL="457200" rtl="0" algn="l"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Do not have testing environment for all plugins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 a test queue and corresponding dev version of harvester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Panda job submission continue to fail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Workflows progress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ATLAS workflow and closure test in Aid2e workflow, the pilot wrapper can not fetch job from queue successfully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MOBO, can not set up env correctly on Perlmutter for execution without workflow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Work with globus compute dev team to solve issues rising from the use of MEP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Dynamic config parsing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Task info location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globus compute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865325"/>
            <a:ext cx="8520600" cy="37035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rm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A distributed Function as a Service (FaaS) platform that enables reliable, scalable, and high performance remote function execution.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Enables execution functions on diverse remote systems, from laptops to campus clusters, clouds, and supercomputers.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To execute functions </a:t>
            </a:r>
            <a:r>
              <a:rPr lang="en" sz="1700"/>
              <a:t>on compute resources, first setup a globus compute endpoint, and then submit function to that endpoint</a:t>
            </a:r>
            <a:endParaRPr sz="1700"/>
          </a:p>
        </p:txBody>
      </p:sp>
      <p:sp>
        <p:nvSpPr>
          <p:cNvPr id="86" name="Google Shape;86;p18"/>
          <p:cNvSpPr txBox="1"/>
          <p:nvPr/>
        </p:nvSpPr>
        <p:spPr>
          <a:xfrm>
            <a:off x="274500" y="2998925"/>
            <a:ext cx="25641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All three endpoints execute add_func() successfully by running the script on local machine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8600" y="2873425"/>
            <a:ext cx="6349750" cy="226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Advantage</a:t>
            </a:r>
            <a:endParaRPr b="0" sz="2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857250"/>
            <a:ext cx="8520600" cy="41907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rmAutofit/>
          </a:bodyPr>
          <a:lstStyle/>
          <a:p>
            <a:pPr indent="-360997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85"/>
              <a:buChar char="●"/>
            </a:pPr>
            <a:r>
              <a:rPr lang="en" sz="2085"/>
              <a:t>Single deploy and just need </a:t>
            </a:r>
            <a:r>
              <a:rPr lang="en" sz="2085"/>
              <a:t>authentication once.</a:t>
            </a:r>
            <a:endParaRPr sz="2085"/>
          </a:p>
          <a:p>
            <a:pPr indent="-360997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85"/>
              <a:buChar char="●"/>
            </a:pPr>
            <a:r>
              <a:rPr lang="en" sz="2085"/>
              <a:t>E</a:t>
            </a:r>
            <a:r>
              <a:rPr lang="en" sz="2085"/>
              <a:t>asy to config on different platforms with different architecture and job scheduler</a:t>
            </a:r>
            <a:endParaRPr sz="2085"/>
          </a:p>
          <a:p>
            <a:pPr indent="-360997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85"/>
              <a:buChar char="○"/>
            </a:pPr>
            <a:r>
              <a:rPr lang="en" sz="2085"/>
              <a:t>D</a:t>
            </a:r>
            <a:r>
              <a:rPr lang="en" sz="2085"/>
              <a:t>ifferent number of cores, number of GPU, GPU vendor</a:t>
            </a:r>
            <a:endParaRPr sz="2085"/>
          </a:p>
          <a:p>
            <a:pPr indent="-360997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85"/>
              <a:buChar char="○"/>
            </a:pPr>
            <a:r>
              <a:rPr lang="en" sz="2085"/>
              <a:t>mpiexec, srun, pbspro</a:t>
            </a:r>
            <a:endParaRPr sz="2085"/>
          </a:p>
          <a:p>
            <a:pPr indent="-360997" lvl="1" marL="9144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85"/>
              <a:buChar char="○"/>
            </a:pPr>
            <a:r>
              <a:rPr lang="en" sz="2085"/>
              <a:t>One config (endpoint) can be reused for different task/workflow</a:t>
            </a:r>
            <a:endParaRPr sz="2085"/>
          </a:p>
          <a:p>
            <a:pPr indent="-360997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85"/>
              <a:buChar char="●"/>
            </a:pPr>
            <a:r>
              <a:rPr lang="en" sz="2085"/>
              <a:t>Function registration for lower overhead</a:t>
            </a:r>
            <a:endParaRPr sz="2085"/>
          </a:p>
          <a:p>
            <a:pPr indent="-360997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085"/>
              <a:buChar char="●"/>
            </a:pPr>
            <a:r>
              <a:rPr lang="en" sz="2085"/>
              <a:t>Both blocking and non-blocking API allows for easy integration with workflow management system to handle workflow with complicated DAG</a:t>
            </a:r>
            <a:endParaRPr sz="208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Issues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rmAutofit/>
          </a:bodyPr>
          <a:lstStyle/>
          <a:p>
            <a:pPr indent="-330200" lvl="0" marL="457200" rtl="0" algn="l"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Many scientific applications needs MPI support for tasks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Globus compute and its underlying framework, parsl, only support MPI executor recently and it is still testing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Solution: Walk around the executor. Use a execution wrapper for each task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means for different job scheduling system (slrum, pbspro, cobalt, lsf, etc.), we need a different execution wrapper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Good news: Harvester (and other workflow management system) already has a variety of implementations of that, meaning easy code reuse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Issues</a:t>
            </a:r>
            <a:endParaRPr/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8952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rmAutofit/>
          </a:bodyPr>
          <a:lstStyle/>
          <a:p>
            <a:pPr indent="-330200" lvl="0" marL="457200" rtl="0" algn="l"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In many scientific workflow (like ATLAS workflow), people need to dynamically choose different type of resources and execution pattern for tasks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Different type of tasks in a heterogeneous workflow need different resources (number of cores, if and how to use GPU, etc.)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</a:t>
            </a:r>
            <a:r>
              <a:rPr lang="en"/>
              <a:t>esource sweep for optimal configuration of executing task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container or not, which container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Different executor specification (#SBATCH, #PBS, etc.)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Globus compute earlier only support single-user-endpoint, where every time the configuration changes, need a new UEP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Solution: Recently support multi-user-endpoint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it in single user mode to walk around the root </a:t>
            </a:r>
            <a:r>
              <a:rPr lang="en"/>
              <a:t>privilege</a:t>
            </a:r>
            <a:r>
              <a:rPr lang="en"/>
              <a:t>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allows for dynamic configuration for UEP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Issues</a:t>
            </a:r>
            <a:endParaRPr/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87900" y="1152475"/>
            <a:ext cx="8520600" cy="38154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rmAutofit/>
          </a:bodyPr>
          <a:lstStyle/>
          <a:p>
            <a:pPr indent="-330200" lvl="0" marL="457200" rtl="0" algn="l"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Scientific workflow has different type of dependency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ATLAS workflow requires container and cvmfs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MOBO requires conda environment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Many other workflow requires complicated software stack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Even simple python function could relies on other files defined in the same directory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Earlier solution by Wen: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panda cache to transfer dependencies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Current solution: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cvmfs related, use cvmfsexec (for example, on Polaris)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container, MEP natively support that, just need a switch for different container in </a:t>
            </a:r>
            <a:r>
              <a:rPr lang="en"/>
              <a:t>execution wrapper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conda env and software stack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Install them manually beforehand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Install them in the pre-exec of each job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Push or Pull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rmAutofit/>
          </a:bodyPr>
          <a:lstStyle/>
          <a:p>
            <a:pPr indent="-330200" lvl="0" marL="457200" rtl="0" algn="l"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Pull mode is generally easier, as long as we have outbound internet connection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Perlmutter (NVIDIA GPU) supports that, and we are currently targeting Perlmutter only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Polaris (NVIDIA GPU) and Aurora (Intel GPU) also support it, but need to enable some proxy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Frontier (AMD GPU) does not support that, but currently we didn’t heard from anyone targeting Frontier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will be focusing on pull mode now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/>
              <a:t>Wen also suggests some design pattern for push mode, will look into that if we met scenario that pull mode fails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targets of integration</a:t>
            </a:r>
            <a:endParaRPr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31680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Autofit/>
          </a:bodyPr>
          <a:lstStyle/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700">
                <a:highlight>
                  <a:srgbClr val="FFFFFF"/>
                </a:highlight>
              </a:rPr>
              <a:t>Step 1: People submit multiple tasks using panda, task </a:t>
            </a:r>
            <a:r>
              <a:rPr lang="en" sz="1700">
                <a:highlight>
                  <a:srgbClr val="FFFFFF"/>
                </a:highlight>
              </a:rPr>
              <a:t>info are saved in queue at BNL server where a panda server is installed</a:t>
            </a:r>
            <a:endParaRPr sz="1700"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700">
                <a:highlight>
                  <a:srgbClr val="FFFFFF"/>
                </a:highlight>
              </a:rPr>
              <a:t>Step 2: Panda server initiate corresponding harvester, </a:t>
            </a:r>
            <a:r>
              <a:rPr lang="en" sz="1700">
                <a:highlight>
                  <a:srgbClr val="FFFFFF"/>
                </a:highlight>
              </a:rPr>
              <a:t>for Grid job that is the harvester at Grid site, </a:t>
            </a:r>
            <a:r>
              <a:rPr lang="en" sz="1700">
                <a:highlight>
                  <a:srgbClr val="FFFFFF"/>
                </a:highlight>
              </a:rPr>
              <a:t>for HPC job that is temporarily harvester at BNL</a:t>
            </a:r>
            <a:endParaRPr sz="1700"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700">
                <a:highlight>
                  <a:srgbClr val="FFFFFF"/>
                </a:highlight>
              </a:rPr>
              <a:t>Step 3: Harvester create job submission script, for Grid job it will be submitter of the correspond scheduler, for HPC job that will be globus-compute submitter that I am currently implementing, which target a remote machine</a:t>
            </a:r>
            <a:endParaRPr sz="1700"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700">
                <a:highlight>
                  <a:srgbClr val="FFFFFF"/>
                </a:highlight>
              </a:rPr>
              <a:t>Step 4: Both submitter will specify some resource, and when submitted to the compute resource, will later call some wrapper over pilot</a:t>
            </a:r>
            <a:endParaRPr sz="1700"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700">
                <a:highlight>
                  <a:srgbClr val="FFFFFF"/>
                </a:highlight>
              </a:rPr>
              <a:t>Step 5: (on compute node) Pilot will fetch job from panda queue, and execute it</a:t>
            </a:r>
            <a:endParaRPr sz="17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25700" lIns="51425" spcFirstLastPara="1" rIns="51425" wrap="square" tIns="2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Plugin </a:t>
            </a:r>
            <a:r>
              <a:rPr lang="en"/>
              <a:t>progress</a:t>
            </a:r>
            <a:endParaRPr/>
          </a:p>
        </p:txBody>
      </p:sp>
      <p:sp>
        <p:nvSpPr>
          <p:cNvPr id="129" name="Google Shape;129;p25"/>
          <p:cNvSpPr txBox="1"/>
          <p:nvPr>
            <p:ph idx="1" type="body"/>
          </p:nvPr>
        </p:nvSpPr>
        <p:spPr>
          <a:xfrm>
            <a:off x="311700" y="1125875"/>
            <a:ext cx="8520600" cy="3416400"/>
          </a:xfrm>
          <a:prstGeom prst="rect">
            <a:avLst/>
          </a:prstGeom>
        </p:spPr>
        <p:txBody>
          <a:bodyPr anchorCtr="0" anchor="t" bIns="25700" lIns="51425" spcFirstLastPara="1" rIns="51425" wrap="square" tIns="25700">
            <a:normAutofit/>
          </a:bodyPr>
          <a:lstStyle/>
          <a:p>
            <a:pPr indent="-330200" lvl="0" marL="457200" rtl="0" algn="l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 sz="1700"/>
              <a:t>Execution wrapper</a:t>
            </a:r>
            <a:endParaRPr sz="1700"/>
          </a:p>
          <a:p>
            <a:pPr indent="-317500" lvl="1" marL="9144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</a:pPr>
            <a:r>
              <a:rPr lang="en" sz="1700"/>
              <a:t>Pbspro and Slurm work</a:t>
            </a:r>
            <a:endParaRPr sz="1700"/>
          </a:p>
          <a:p>
            <a:pPr indent="-330200" lvl="0" marL="457200" rtl="0" algn="l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 sz="1700"/>
              <a:t>A new globus compute submitter</a:t>
            </a:r>
            <a:endParaRPr sz="1700"/>
          </a:p>
          <a:p>
            <a:pPr indent="-317500" lvl="1" marL="9144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</a:pPr>
            <a:r>
              <a:rPr lang="en" sz="1700"/>
              <a:t>On top of Wen’s initial implementation, but use execution wrapper and get rid of the source code porting part</a:t>
            </a:r>
            <a:endParaRPr sz="1700"/>
          </a:p>
          <a:p>
            <a:pPr indent="-317500" lvl="1" marL="9144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</a:pPr>
            <a:r>
              <a:rPr lang="en" sz="1700"/>
              <a:t>Different template file for parsing</a:t>
            </a:r>
            <a:endParaRPr sz="1700"/>
          </a:p>
          <a:p>
            <a:pPr indent="-317500" lvl="1" marL="9144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</a:pPr>
            <a:r>
              <a:rPr lang="en" sz="1700"/>
              <a:t>Implementation finished, need testing</a:t>
            </a:r>
            <a:endParaRPr sz="1700"/>
          </a:p>
          <a:p>
            <a:pPr indent="-330200" lvl="0" marL="457200" rtl="0" algn="l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 sz="1700"/>
              <a:t>A general wrapper for pilot for GPU on Perlmutter</a:t>
            </a:r>
            <a:endParaRPr sz="1700"/>
          </a:p>
          <a:p>
            <a:pPr indent="-317500" lvl="1" marL="9144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400"/>
              <a:buChar char="○"/>
            </a:pPr>
            <a:r>
              <a:rPr lang="en" sz="1700"/>
              <a:t>Naive version work</a:t>
            </a:r>
            <a:endParaRPr sz="1700"/>
          </a:p>
          <a:p>
            <a:pPr indent="-330200" lvl="0" marL="457200" rtl="0" algn="l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 sz="1700"/>
              <a:t>A new globus compute monitor</a:t>
            </a:r>
            <a:endParaRPr sz="1700"/>
          </a:p>
          <a:p>
            <a:pPr indent="-336550" lvl="1" marL="9144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New multi-user-endpoint introduce problem in locating file info</a:t>
            </a:r>
            <a:endParaRPr sz="1700"/>
          </a:p>
          <a:p>
            <a:pPr indent="-336550" lvl="1" marL="9144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Work in progress</a:t>
            </a:r>
            <a:endParaRPr sz="1700"/>
          </a:p>
          <a:p>
            <a:pPr indent="-330200" lvl="0" marL="457200" rtl="0" algn="l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" sz="1700"/>
              <a:t>Reuse simple worker maker</a:t>
            </a:r>
            <a:endParaRPr sz="1700"/>
          </a:p>
          <a:p>
            <a:pPr indent="-336550" lvl="1" marL="914400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Relies on Wen’s panda task decorator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NL">
  <a:themeElements>
    <a:clrScheme name="BNL Colo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05C78"/>
      </a:accent1>
      <a:accent2>
        <a:srgbClr val="00ADDC"/>
      </a:accent2>
      <a:accent3>
        <a:srgbClr val="B2D33B"/>
      </a:accent3>
      <a:accent4>
        <a:srgbClr val="F68B1F"/>
      </a:accent4>
      <a:accent5>
        <a:srgbClr val="B72467"/>
      </a:accent5>
      <a:accent6>
        <a:srgbClr val="FFCD34"/>
      </a:accent6>
      <a:hlink>
        <a:srgbClr val="4881C3"/>
      </a:hlink>
      <a:folHlink>
        <a:srgbClr val="51499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