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5"/>
  </p:notesMasterIdLst>
  <p:sldIdLst>
    <p:sldId id="1018" r:id="rId2"/>
    <p:sldId id="1017" r:id="rId3"/>
    <p:sldId id="1014" r:id="rId4"/>
    <p:sldId id="1015" r:id="rId5"/>
    <p:sldId id="1008" r:id="rId6"/>
    <p:sldId id="1019" r:id="rId7"/>
    <p:sldId id="1012" r:id="rId8"/>
    <p:sldId id="1013" r:id="rId9"/>
    <p:sldId id="1011" r:id="rId10"/>
    <p:sldId id="1009" r:id="rId11"/>
    <p:sldId id="1010" r:id="rId12"/>
    <p:sldId id="996" r:id="rId13"/>
    <p:sldId id="1001" r:id="rId14"/>
    <p:sldId id="1006" r:id="rId15"/>
    <p:sldId id="1003" r:id="rId16"/>
    <p:sldId id="997" r:id="rId17"/>
    <p:sldId id="998" r:id="rId18"/>
    <p:sldId id="999" r:id="rId19"/>
    <p:sldId id="1002" r:id="rId20"/>
    <p:sldId id="1007" r:id="rId21"/>
    <p:sldId id="1005" r:id="rId22"/>
    <p:sldId id="1004" r:id="rId23"/>
    <p:sldId id="1000" r:id="rId24"/>
    <p:sldId id="985" r:id="rId25"/>
    <p:sldId id="993" r:id="rId26"/>
    <p:sldId id="282" r:id="rId27"/>
    <p:sldId id="283" r:id="rId28"/>
    <p:sldId id="988" r:id="rId29"/>
    <p:sldId id="945" r:id="rId30"/>
    <p:sldId id="991" r:id="rId31"/>
    <p:sldId id="989" r:id="rId32"/>
    <p:sldId id="994" r:id="rId33"/>
    <p:sldId id="992" r:id="rId34"/>
    <p:sldId id="987" r:id="rId35"/>
    <p:sldId id="990" r:id="rId36"/>
    <p:sldId id="986" r:id="rId37"/>
    <p:sldId id="982" r:id="rId38"/>
    <p:sldId id="983" r:id="rId39"/>
    <p:sldId id="984" r:id="rId40"/>
    <p:sldId id="981" r:id="rId41"/>
    <p:sldId id="977" r:id="rId42"/>
    <p:sldId id="979" r:id="rId43"/>
    <p:sldId id="98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C78"/>
    <a:srgbClr val="404040"/>
    <a:srgbClr val="FFFFFF"/>
    <a:srgbClr val="CE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4"/>
    <p:restoredTop sz="97193"/>
  </p:normalViewPr>
  <p:slideViewPr>
    <p:cSldViewPr snapToGrid="0" snapToObjects="1">
      <p:cViewPr varScale="1">
        <p:scale>
          <a:sx n="157" d="100"/>
          <a:sy n="157" d="100"/>
        </p:scale>
        <p:origin x="1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057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37"/>
            <a:ext cx="11049000" cy="5022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554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0737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216243" y="6482482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506758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ArSoft/larevt/blob/develop/larevt/SpaceCharge/SpaceChargeStandard.cxx#L194" TargetMode="External"/><Relationship Id="rId2" Type="http://schemas.openxmlformats.org/officeDocument/2006/relationships/hyperlink" Target="https://indico.fnal.gov/event/19644/contributions/53285/attachments/33181/40704/Space_Charge_Implementation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LArSoft/larreco/blob/develop/larreco/SCECorrections/SCECorrection_module.cc#L27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ArSoft/larsoft/releases/tag/v10_00_03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.bnl.gov/twister/bee/set/ae58e9ac-df63-4eaf-b13e-3377c5617019/event/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www.phy.bnl.gov/twister/bee/set/8de66653-8e19-4638-8f9b-3a98d67afe21/event/0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FC2F4-1B13-424F-C7EA-77ABB4583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D2DE3-7DE5-6C1F-6364-3FB647040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C54C13-1C97-FE4A-5850-24F09F787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Nov. 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F856B-F9AE-5C6C-A33F-271C3CA4F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AF7B-C4C8-B23F-B9F2-1239DDE8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Validate </a:t>
            </a:r>
            <a:r>
              <a:rPr lang="en-US" dirty="0" err="1"/>
              <a:t>GeomHelper</a:t>
            </a:r>
            <a:r>
              <a:rPr lang="en-US" dirty="0"/>
              <a:t>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2CA6EC-D383-0270-C4F7-66E8FEC73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3D542087-0346-2FE3-6016-7923CA5B1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0100"/>
            <a:ext cx="6376873" cy="2377440"/>
          </a:xfrm>
          <a:prstGeom prst="rect">
            <a:avLst/>
          </a:prstGeom>
        </p:spPr>
      </p:pic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582A9BC-5D52-476C-AEBF-1BBB17B9B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873" y="2070100"/>
            <a:ext cx="6376873" cy="2377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8675BF-ACFF-EEF2-2B8A-48DC45CB0D19}"/>
              </a:ext>
            </a:extLst>
          </p:cNvPr>
          <p:cNvSpPr txBox="1"/>
          <p:nvPr/>
        </p:nvSpPr>
        <p:spPr>
          <a:xfrm>
            <a:off x="1925905" y="161031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</a:t>
            </a:r>
            <a:r>
              <a:rPr lang="en-US" dirty="0" err="1"/>
              <a:t>GeomHelper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33CC3-CBA5-3D37-A6F8-1A68046D835F}"/>
              </a:ext>
            </a:extLst>
          </p:cNvPr>
          <p:cNvSpPr txBox="1"/>
          <p:nvPr/>
        </p:nvSpPr>
        <p:spPr>
          <a:xfrm>
            <a:off x="7645626" y="161031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</a:t>
            </a:r>
            <a:r>
              <a:rPr lang="en-US" dirty="0" err="1"/>
              <a:t>GeomHelper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32DD8C-3120-5317-E3E3-105168641E6F}"/>
              </a:ext>
            </a:extLst>
          </p:cNvPr>
          <p:cNvSpPr txBox="1"/>
          <p:nvPr/>
        </p:nvSpPr>
        <p:spPr>
          <a:xfrm>
            <a:off x="614995" y="744467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randomness from separate or connect1</a:t>
            </a:r>
          </a:p>
        </p:txBody>
      </p:sp>
    </p:spTree>
    <p:extLst>
      <p:ext uri="{BB962C8B-B14F-4D97-AF65-F5344CB8AC3E}">
        <p14:creationId xmlns:p14="http://schemas.microsoft.com/office/powerpoint/2010/main" val="1000897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224D0-9479-6D99-22E7-5737AA7C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B90F0-07E3-AF70-7A64-30E873D02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B5A13001-2CA6-54E3-C8B0-D6738B0DF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871" y="2070100"/>
            <a:ext cx="6306824" cy="2377440"/>
          </a:xfrm>
          <a:prstGeom prst="rect">
            <a:avLst/>
          </a:prstGeom>
        </p:spPr>
      </p:pic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091E7B21-C76C-C9DA-954F-4E33CED48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0100"/>
            <a:ext cx="6376873" cy="2377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AA9F12-BAFE-9A6F-F762-0A8B1115D329}"/>
              </a:ext>
            </a:extLst>
          </p:cNvPr>
          <p:cNvSpPr txBox="1"/>
          <p:nvPr/>
        </p:nvSpPr>
        <p:spPr>
          <a:xfrm>
            <a:off x="7645626" y="161031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</a:t>
            </a:r>
            <a:r>
              <a:rPr lang="en-US" dirty="0" err="1"/>
              <a:t>GeomHelper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EC91D-8786-6EDC-59AB-40A29694CFC2}"/>
              </a:ext>
            </a:extLst>
          </p:cNvPr>
          <p:cNvSpPr txBox="1"/>
          <p:nvPr/>
        </p:nvSpPr>
        <p:spPr>
          <a:xfrm>
            <a:off x="1767406" y="17007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</a:t>
            </a:r>
          </a:p>
        </p:txBody>
      </p:sp>
    </p:spTree>
    <p:extLst>
      <p:ext uri="{BB962C8B-B14F-4D97-AF65-F5344CB8AC3E}">
        <p14:creationId xmlns:p14="http://schemas.microsoft.com/office/powerpoint/2010/main" val="346785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F2F840-5EDE-ABC9-438D-72D954060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84B4D5-B385-A3FC-EE81-31A2EAB17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Nov. 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53521-6ED4-9A8D-8847-D9068E9A8F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54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47C9-CF29-6345-AEAB-AE4951B6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Summary, Nov 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AEFEA1-2E4C-1A58-AAD2-26483ADDA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F99BC-3396-620C-1237-C5FA094CC66F}"/>
              </a:ext>
            </a:extLst>
          </p:cNvPr>
          <p:cNvSpPr txBox="1"/>
          <p:nvPr/>
        </p:nvSpPr>
        <p:spPr>
          <a:xfrm>
            <a:off x="614995" y="801112"/>
            <a:ext cx="961673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 works to make the Clustering code working on SBND and other experiments</a:t>
            </a:r>
          </a:p>
          <a:p>
            <a:endParaRPr lang="en-US" dirty="0"/>
          </a:p>
          <a:p>
            <a:r>
              <a:rPr lang="en-US" dirty="0"/>
              <a:t>Previous status: clustering mostly working and made a draft pull request for reviewing</a:t>
            </a:r>
          </a:p>
          <a:p>
            <a:endParaRPr lang="en-US" dirty="0"/>
          </a:p>
          <a:p>
            <a:r>
              <a:rPr lang="en-US" dirty="0"/>
              <a:t>This week: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residual unfinished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 summary to </a:t>
            </a:r>
            <a:r>
              <a:rPr lang="en-US" dirty="0" err="1"/>
              <a:t>DNNROIFinding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Seperate2: previously breaks clusters; now: return a vector for blob → </a:t>
            </a:r>
            <a:r>
              <a:rPr lang="en-US" b="1" dirty="0" err="1"/>
              <a:t>groupID</a:t>
            </a:r>
            <a:endParaRPr lang="en-US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Some temporary operations can be done with blob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IGeomService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Next: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 </a:t>
            </a:r>
            <a:r>
              <a:rPr lang="en-US" b="1" dirty="0" err="1">
                <a:solidFill>
                  <a:srgbClr val="FF0000"/>
                </a:solidFill>
              </a:rPr>
              <a:t>IGeomService</a:t>
            </a:r>
            <a:r>
              <a:rPr lang="en-US" b="1" dirty="0">
                <a:solidFill>
                  <a:srgbClr val="FF0000"/>
                </a:solidFill>
              </a:rPr>
              <a:t> from </a:t>
            </a:r>
            <a:r>
              <a:rPr lang="en-US" b="1" dirty="0" err="1">
                <a:solidFill>
                  <a:srgbClr val="FF0000"/>
                </a:solidFill>
              </a:rPr>
              <a:t>iface</a:t>
            </a:r>
            <a:r>
              <a:rPr lang="en-US" b="1" dirty="0">
                <a:solidFill>
                  <a:srgbClr val="FF0000"/>
                </a:solidFill>
              </a:rPr>
              <a:t> to </a:t>
            </a:r>
            <a:r>
              <a:rPr lang="en-US" b="1" dirty="0" err="1">
                <a:solidFill>
                  <a:srgbClr val="FF0000"/>
                </a:solidFill>
              </a:rPr>
              <a:t>clus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IClusGeomHelper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SBND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refactor </a:t>
            </a:r>
            <a:r>
              <a:rPr lang="en-US" dirty="0" err="1"/>
              <a:t>Ewerton’s</a:t>
            </a:r>
            <a:r>
              <a:rPr lang="en-US" dirty="0"/>
              <a:t> </a:t>
            </a:r>
            <a:r>
              <a:rPr lang="en-US" dirty="0" err="1"/>
              <a:t>CookedFrameSource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7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136E-D515-1E7C-5126-A89413F5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FV/boundaries used in WCP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2E9241-B42E-4A6F-4450-BAFE1E3E4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10ABAF2-5A44-41A8-A304-B0DBE34EB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779413"/>
            <a:ext cx="7772400" cy="3957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E2B4A-903A-5484-32BB-10EA3FB3E483}"/>
              </a:ext>
            </a:extLst>
          </p:cNvPr>
          <p:cNvSpPr txBox="1"/>
          <p:nvPr/>
        </p:nvSpPr>
        <p:spPr>
          <a:xfrm>
            <a:off x="6425077" y="906307"/>
            <a:ext cx="54783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</a:rPr>
              <a:t>Used in </a:t>
            </a:r>
            <a:r>
              <a:rPr lang="en-US" dirty="0" err="1">
                <a:latin typeface="Menlo" panose="020B0609030804020204" pitchFamily="49" charset="0"/>
              </a:rPr>
              <a:t>clustering_separate</a:t>
            </a:r>
            <a:r>
              <a:rPr lang="en-US" dirty="0">
                <a:latin typeface="Menlo" panose="020B0609030804020204" pitchFamily="49" charset="0"/>
              </a:rPr>
              <a:t>, </a:t>
            </a:r>
            <a:r>
              <a:rPr lang="en-US" dirty="0" err="1">
                <a:latin typeface="Menlo" panose="020B0609030804020204" pitchFamily="49" charset="0"/>
              </a:rPr>
              <a:t>clustering_examine_x_boundary</a:t>
            </a:r>
            <a:r>
              <a:rPr lang="en-US" dirty="0">
                <a:latin typeface="Menlo" panose="020B0609030804020204" pitchFamily="49" charset="0"/>
              </a:rPr>
              <a:t>, and </a:t>
            </a:r>
            <a:r>
              <a:rPr lang="en-US" dirty="0" err="1">
                <a:latin typeface="Menlo" panose="020B0609030804020204" pitchFamily="49" charset="0"/>
              </a:rPr>
              <a:t>clustering_neutrino</a:t>
            </a:r>
            <a:endParaRPr lang="en-US" dirty="0"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</a:rPr>
              <a:t>Deciphered hardcoded numbers to min/max and 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</a:rPr>
              <a:t>Are these margins added following some rules?</a:t>
            </a:r>
          </a:p>
        </p:txBody>
      </p:sp>
    </p:spTree>
    <p:extLst>
      <p:ext uri="{BB962C8B-B14F-4D97-AF65-F5344CB8AC3E}">
        <p14:creationId xmlns:p14="http://schemas.microsoft.com/office/powerpoint/2010/main" val="1721012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BF0-9B84-A05F-C2A7-96A41688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41AD27-C2B4-42F6-1374-E614F014E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pic>
        <p:nvPicPr>
          <p:cNvPr id="5" name="Picture 4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BE1397E9-0B64-DF82-C1FF-DDCBC278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052230"/>
            <a:ext cx="4175836" cy="4048265"/>
          </a:xfrm>
          <a:prstGeom prst="rect">
            <a:avLst/>
          </a:prstGeom>
        </p:spPr>
      </p:pic>
      <p:pic>
        <p:nvPicPr>
          <p:cNvPr id="7" name="Picture 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1A7A41E0-A1BB-F528-95FA-92064196C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483" y="3046989"/>
            <a:ext cx="5575300" cy="281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7C59BB-4188-067E-7CAB-5FDB1B9BF940}"/>
              </a:ext>
            </a:extLst>
          </p:cNvPr>
          <p:cNvSpPr txBox="1"/>
          <p:nvPr/>
        </p:nvSpPr>
        <p:spPr>
          <a:xfrm>
            <a:off x="6069027" y="655455"/>
            <a:ext cx="389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 to hack the </a:t>
            </a:r>
            <a:r>
              <a:rPr lang="en-US" dirty="0" err="1"/>
              <a:t>TPCParams</a:t>
            </a:r>
            <a:r>
              <a:rPr lang="en-US" dirty="0"/>
              <a:t> with FV.</a:t>
            </a:r>
          </a:p>
          <a:p>
            <a:r>
              <a:rPr lang="en-US" dirty="0"/>
              <a:t>But the </a:t>
            </a:r>
          </a:p>
        </p:txBody>
      </p:sp>
    </p:spTree>
    <p:extLst>
      <p:ext uri="{BB962C8B-B14F-4D97-AF65-F5344CB8AC3E}">
        <p14:creationId xmlns:p14="http://schemas.microsoft.com/office/powerpoint/2010/main" val="36476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24A5-A94D-5F6E-1A99-794568F1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Fiducial Volume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CAC2E-C396-9193-8867-8F95455A6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B442B6-F0FC-A0FE-7620-D202B458F270}"/>
              </a:ext>
            </a:extLst>
          </p:cNvPr>
          <p:cNvSpPr/>
          <p:nvPr/>
        </p:nvSpPr>
        <p:spPr>
          <a:xfrm>
            <a:off x="888439" y="2419519"/>
            <a:ext cx="4167398" cy="1715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50B5A-A3D6-9A3D-7B39-50D980DE2012}"/>
              </a:ext>
            </a:extLst>
          </p:cNvPr>
          <p:cNvSpPr/>
          <p:nvPr/>
        </p:nvSpPr>
        <p:spPr>
          <a:xfrm>
            <a:off x="571500" y="2151133"/>
            <a:ext cx="4799925" cy="2242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110DD-32B5-FFB4-6CB5-8C881065298A}"/>
              </a:ext>
            </a:extLst>
          </p:cNvPr>
          <p:cNvSpPr txBox="1"/>
          <p:nvPr/>
        </p:nvSpPr>
        <p:spPr>
          <a:xfrm>
            <a:off x="2247546" y="1647608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 + Margin</a:t>
            </a:r>
          </a:p>
        </p:txBody>
      </p:sp>
      <p:pic>
        <p:nvPicPr>
          <p:cNvPr id="8" name="Picture 7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3C8768AD-592A-7F23-FAAF-EE8A0D6FB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728" y="971045"/>
            <a:ext cx="5483763" cy="51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61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A313F-3E67-22D0-0D74-E5C3AF2D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FV, careful replacing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B1E428-4A57-6F79-0A0A-CB70CA58C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8FF7270-2627-D922-71E7-A4A2282B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1928" y="1587184"/>
            <a:ext cx="6791964" cy="2560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B32C91-1CAA-D406-C8FE-AAD77229AFC4}"/>
              </a:ext>
            </a:extLst>
          </p:cNvPr>
          <p:cNvSpPr txBox="1"/>
          <p:nvPr/>
        </p:nvSpPr>
        <p:spPr>
          <a:xfrm>
            <a:off x="1634148" y="106170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replacing</a:t>
            </a:r>
          </a:p>
        </p:txBody>
      </p:sp>
      <p:pic>
        <p:nvPicPr>
          <p:cNvPr id="8" name="Picture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FD9D2BFB-E2B8-F79B-31C4-2E88A3ACB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36" y="1587184"/>
            <a:ext cx="6791964" cy="2560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E5AC90-2D74-5144-FC4A-4B75C2D1AE24}"/>
              </a:ext>
            </a:extLst>
          </p:cNvPr>
          <p:cNvSpPr txBox="1"/>
          <p:nvPr/>
        </p:nvSpPr>
        <p:spPr>
          <a:xfrm>
            <a:off x="8911247" y="106639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replacing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44D176-D0E7-EB0F-7FB4-647A0BE216CA}"/>
              </a:ext>
            </a:extLst>
          </p:cNvPr>
          <p:cNvCxnSpPr/>
          <p:nvPr/>
        </p:nvCxnSpPr>
        <p:spPr>
          <a:xfrm>
            <a:off x="-577232" y="3147802"/>
            <a:ext cx="121977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3956B9-89F4-5637-7D3C-54F436021847}"/>
              </a:ext>
            </a:extLst>
          </p:cNvPr>
          <p:cNvCxnSpPr/>
          <p:nvPr/>
        </p:nvCxnSpPr>
        <p:spPr>
          <a:xfrm>
            <a:off x="-577232" y="3955657"/>
            <a:ext cx="121977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43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9F4A9-94EE-3223-BDCA-07FCF335F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4588-A8C2-3824-04B1-E3726B6A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FV, careful replacing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700FD4-FFBD-66E4-BE82-68A818B2A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FD36E280-993A-F2D8-859C-12A1980B9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1928" y="1587184"/>
            <a:ext cx="6791964" cy="2560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5AB69C-9F43-409E-7702-41E65C1F4C61}"/>
              </a:ext>
            </a:extLst>
          </p:cNvPr>
          <p:cNvSpPr txBox="1"/>
          <p:nvPr/>
        </p:nvSpPr>
        <p:spPr>
          <a:xfrm>
            <a:off x="1634148" y="106170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replacing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41B2A-CBB0-A9C7-A576-3262400EB907}"/>
              </a:ext>
            </a:extLst>
          </p:cNvPr>
          <p:cNvSpPr txBox="1"/>
          <p:nvPr/>
        </p:nvSpPr>
        <p:spPr>
          <a:xfrm>
            <a:off x="8911247" y="106639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I add one mistake</a:t>
            </a:r>
          </a:p>
        </p:txBody>
      </p:sp>
      <p:pic>
        <p:nvPicPr>
          <p:cNvPr id="7" name="Picture 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050FB2D5-D2F2-A4B1-1A4A-FF0BB6C56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457" y="1587184"/>
            <a:ext cx="6791960" cy="25603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433D99-D9E3-7C55-6A16-044153C5EB67}"/>
              </a:ext>
            </a:extLst>
          </p:cNvPr>
          <p:cNvCxnSpPr/>
          <p:nvPr/>
        </p:nvCxnSpPr>
        <p:spPr>
          <a:xfrm>
            <a:off x="-577232" y="3147802"/>
            <a:ext cx="121977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EB2008-9EA3-BD3F-574D-1FA8E0E9F56F}"/>
              </a:ext>
            </a:extLst>
          </p:cNvPr>
          <p:cNvCxnSpPr/>
          <p:nvPr/>
        </p:nvCxnSpPr>
        <p:spPr>
          <a:xfrm>
            <a:off x="-577232" y="3955657"/>
            <a:ext cx="121977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D5DAB4C-46F7-3F44-B857-4521C907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77" y="5506088"/>
            <a:ext cx="11111512" cy="5710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F1FC89-1D07-D772-DF47-4FB060B1A32E}"/>
              </a:ext>
            </a:extLst>
          </p:cNvPr>
          <p:cNvSpPr txBox="1"/>
          <p:nvPr/>
        </p:nvSpPr>
        <p:spPr>
          <a:xfrm>
            <a:off x="5284666" y="533879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I add one mistake</a:t>
            </a:r>
          </a:p>
        </p:txBody>
      </p:sp>
    </p:spTree>
    <p:extLst>
      <p:ext uri="{BB962C8B-B14F-4D97-AF65-F5344CB8AC3E}">
        <p14:creationId xmlns:p14="http://schemas.microsoft.com/office/powerpoint/2010/main" val="683369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8FC2-2D49-7DFF-E2EE-5DBD8EC27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IGeomService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86D7F-9FEC-AEDE-DCBE-B672D5E29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  <p:pic>
        <p:nvPicPr>
          <p:cNvPr id="6" name="Picture 5" descr="A computer code with many colorful text&#10;&#10;Description automatically generated with medium confidence">
            <a:extLst>
              <a:ext uri="{FF2B5EF4-FFF2-40B4-BE49-F238E27FC236}">
                <a16:creationId xmlns:a16="http://schemas.microsoft.com/office/drawing/2014/main" id="{125DF9D6-E131-4E31-77C0-115741D53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215266"/>
            <a:ext cx="9508849" cy="29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7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60204-E8BA-3A32-C42A-D262A2CC1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8F44-561F-CC9A-ECB5-D30C140B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for SBND clustering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A1D1D7-E3E8-8DC3-74EE-462A3971F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54A8F-109B-26C3-017D-83048281166D}"/>
              </a:ext>
            </a:extLst>
          </p:cNvPr>
          <p:cNvSpPr txBox="1"/>
          <p:nvPr/>
        </p:nvSpPr>
        <p:spPr>
          <a:xfrm>
            <a:off x="712099" y="1019596"/>
            <a:ext cx="91370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/>
              <a:t>wire-cell-toolkit: apply-</a:t>
            </a:r>
            <a:r>
              <a:rPr lang="en-US" sz="2400" dirty="0" err="1"/>
              <a:t>pointcloud</a:t>
            </a:r>
            <a:r>
              <a:rPr lang="en-US" sz="2400" dirty="0"/>
              <a:t> [porting] →</a:t>
            </a:r>
            <a:r>
              <a:rPr lang="en-US" sz="2400" dirty="0">
                <a:sym typeface="Wingdings" pitchFamily="2" charset="2"/>
              </a:rPr>
              <a:t> master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b="1" dirty="0">
                <a:sym typeface="Wingdings" pitchFamily="2" charset="2"/>
              </a:rPr>
              <a:t>worked on generalizing the clustering to multi-APA/face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>
                <a:sym typeface="Wingdings" pitchFamily="2" charset="2"/>
              </a:rPr>
              <a:t>validation: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en-US" sz="2400" dirty="0">
                <a:sym typeface="Wingdings" pitchFamily="2" charset="2"/>
              </a:rPr>
              <a:t>randomness after re-compiling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en-US" sz="2400" dirty="0" err="1">
                <a:sym typeface="Wingdings" pitchFamily="2" charset="2"/>
              </a:rPr>
              <a:t>protect_overclustering</a:t>
            </a:r>
            <a:r>
              <a:rPr lang="en-US" sz="2400" dirty="0">
                <a:sym typeface="Wingdings" pitchFamily="2" charset="2"/>
              </a:rPr>
              <a:t> seems to have bugs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larwirecell: merge </a:t>
            </a:r>
            <a:r>
              <a:rPr lang="en-US" sz="2400" dirty="0" err="1"/>
              <a:t>Ewerton</a:t>
            </a:r>
            <a:r>
              <a:rPr lang="en-US" sz="2400" dirty="0"/>
              <a:t> and </a:t>
            </a:r>
            <a:r>
              <a:rPr lang="en-US" sz="2400" dirty="0" err="1"/>
              <a:t>Haiwang’s</a:t>
            </a:r>
            <a:r>
              <a:rPr lang="en-US" sz="2400" dirty="0"/>
              <a:t> branches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400" dirty="0" err="1"/>
              <a:t>CookedFrameSouce</a:t>
            </a:r>
            <a:endParaRPr lang="en-US" sz="24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400" dirty="0" err="1"/>
              <a:t>QLMatching</a:t>
            </a: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jsonnet: merge </a:t>
            </a:r>
            <a:r>
              <a:rPr lang="en-US" sz="2400" dirty="0" err="1"/>
              <a:t>Ewerton</a:t>
            </a:r>
            <a:r>
              <a:rPr lang="en-US" sz="2400" dirty="0"/>
              <a:t> and </a:t>
            </a:r>
            <a:r>
              <a:rPr lang="en-US" sz="2400" dirty="0" err="1"/>
              <a:t>Haiwang’s</a:t>
            </a:r>
            <a:r>
              <a:rPr lang="en-US" sz="2400" dirty="0"/>
              <a:t> branches</a:t>
            </a:r>
          </a:p>
        </p:txBody>
      </p:sp>
    </p:spTree>
    <p:extLst>
      <p:ext uri="{BB962C8B-B14F-4D97-AF65-F5344CB8AC3E}">
        <p14:creationId xmlns:p14="http://schemas.microsoft.com/office/powerpoint/2010/main" val="3044640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083E7-57FD-2CA7-3953-179E54C67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497184-3057-64DF-DDB6-631B437CF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182F2-D14B-F4F9-7AC2-909211756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4773D-C570-951C-C964-3D2EB9B9D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61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D938-68AE-E8A7-334C-0C253909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B29A9-BDD3-6EFC-9635-B30781931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1000" dirty="0"/>
          </a:p>
        </p:txBody>
      </p:sp>
      <p:pic>
        <p:nvPicPr>
          <p:cNvPr id="4" name="Picture 3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D23CEF11-4668-C051-3210-61BE761F9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64" y="1404867"/>
            <a:ext cx="4175836" cy="4048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C1B669-A801-2237-1DA5-B0453ED8357B}"/>
              </a:ext>
            </a:extLst>
          </p:cNvPr>
          <p:cNvSpPr txBox="1"/>
          <p:nvPr/>
        </p:nvSpPr>
        <p:spPr>
          <a:xfrm>
            <a:off x="822353" y="1582339"/>
            <a:ext cx="620659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Construction: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Option 1: jsonnet -&gt; </a:t>
            </a:r>
            <a:r>
              <a:rPr lang="en-US" b="1" dirty="0" err="1"/>
              <a:t>IGeomService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Option 2: jsonnet + </a:t>
            </a:r>
            <a:r>
              <a:rPr lang="en-US" dirty="0" err="1"/>
              <a:t>IAnodePlane</a:t>
            </a:r>
            <a:r>
              <a:rPr lang="en-US" dirty="0"/>
              <a:t> -&gt; </a:t>
            </a:r>
            <a:r>
              <a:rPr lang="en-US" dirty="0" err="1"/>
              <a:t>IGeomService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Consumption: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Option 1: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IGeomService</a:t>
            </a:r>
            <a:r>
              <a:rPr lang="en-US" b="1" dirty="0"/>
              <a:t> -&gt; Grouping -&gt; non-FV params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many functions can work without </a:t>
            </a:r>
            <a:r>
              <a:rPr lang="en-US" b="1" dirty="0" err="1"/>
              <a:t>IGeomService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Option 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remove </a:t>
            </a:r>
            <a:r>
              <a:rPr lang="en-US" dirty="0" err="1"/>
              <a:t>TPCParams</a:t>
            </a:r>
            <a:r>
              <a:rPr lang="en-US" dirty="0"/>
              <a:t> from Grouping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replace them with </a:t>
            </a:r>
            <a:r>
              <a:rPr lang="en-US" dirty="0" err="1"/>
              <a:t>IGeomService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07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6BD01-905E-650D-D330-A6A0D0F4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1DBE6-84C4-31AB-C2B1-73619777B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sz="1000" dirty="0"/>
          </a:p>
        </p:txBody>
      </p:sp>
      <p:pic>
        <p:nvPicPr>
          <p:cNvPr id="5" name="Picture 4" descr="A graph of a plane&#10;&#10;Description automatically generated with medium confidence">
            <a:extLst>
              <a:ext uri="{FF2B5EF4-FFF2-40B4-BE49-F238E27FC236}">
                <a16:creationId xmlns:a16="http://schemas.microsoft.com/office/drawing/2014/main" id="{A7C6A590-A6AB-6DDC-D3E3-09539AF7A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990600"/>
            <a:ext cx="4140200" cy="4876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DF5918-7D1D-C82B-37E6-247ADEDB1290}"/>
              </a:ext>
            </a:extLst>
          </p:cNvPr>
          <p:cNvSpPr/>
          <p:nvPr/>
        </p:nvSpPr>
        <p:spPr>
          <a:xfrm>
            <a:off x="4944234" y="5146535"/>
            <a:ext cx="420785" cy="53407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7914AA-C9B9-2101-F04C-A6E69F346ED9}"/>
              </a:ext>
            </a:extLst>
          </p:cNvPr>
          <p:cNvSpPr/>
          <p:nvPr/>
        </p:nvSpPr>
        <p:spPr>
          <a:xfrm>
            <a:off x="4944234" y="2741852"/>
            <a:ext cx="420785" cy="53407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4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3C0D-FA19-7F3F-EA15-45B99A2D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Charge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2A13DE-C1B2-E783-5649-4FB2DCDDB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EC8CA-D9C8-AA0B-CB30-A3459CED1BAC}"/>
              </a:ext>
            </a:extLst>
          </p:cNvPr>
          <p:cNvSpPr txBox="1"/>
          <p:nvPr/>
        </p:nvSpPr>
        <p:spPr>
          <a:xfrm>
            <a:off x="623087" y="865848"/>
            <a:ext cx="121879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https://indico.fnal.gov/event/19644/contributions/53285/attachments/33181/40704/Space_Charge_Implementation.pdf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https://github.com/LArSoft/larevt/blob/develop/larevt/SpaceCharge/SpaceChargeStandard.cxx#L194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https://github.com/LArSoft/larreco/blob/develop/larreco/SCECorrections/SCECorrection_module.cc#L277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49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20DA6-9842-7AE5-5E6D-C00D9A5A2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085A8-D655-1195-A0D9-39E671E47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E7871-2E26-18E6-ADD5-7D5C54FEC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Clustering for SBND</a:t>
            </a:r>
            <a:br>
              <a:rPr lang="en-US" dirty="0"/>
            </a:br>
            <a:r>
              <a:rPr lang="en-US" sz="2200" b="0" dirty="0"/>
              <a:t>To build a full SigProc (DNN) – Imaging – Clustering Chain for SBND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92874-A930-21E6-0745-C9C1222F5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Haiwang Yu, Nov. 12</a:t>
            </a:r>
          </a:p>
        </p:txBody>
      </p:sp>
    </p:spTree>
    <p:extLst>
      <p:ext uri="{BB962C8B-B14F-4D97-AF65-F5344CB8AC3E}">
        <p14:creationId xmlns:p14="http://schemas.microsoft.com/office/powerpoint/2010/main" val="4101611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CE29-031E-4AFA-C08A-7E677D15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1F72C-E153-D04E-3DC3-50A44E72A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AE2BF-F471-953F-CFB0-EB2CC1EE8DBE}"/>
              </a:ext>
            </a:extLst>
          </p:cNvPr>
          <p:cNvSpPr txBox="1"/>
          <p:nvPr/>
        </p:nvSpPr>
        <p:spPr>
          <a:xfrm>
            <a:off x="712099" y="841572"/>
            <a:ext cx="100996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Xin, Brett and I have finished the initial translation of the </a:t>
            </a:r>
            <a:r>
              <a:rPr lang="en-US" sz="2000" b="1" dirty="0" err="1"/>
              <a:t>uboone</a:t>
            </a:r>
            <a:r>
              <a:rPr lang="en-US" sz="2000" b="1" dirty="0"/>
              <a:t> clustering to WCT.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runs but not validated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Next: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validation – Xin, Haiwang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adaptation to more experiment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SBND – Haiwang, </a:t>
            </a:r>
            <a:r>
              <a:rPr lang="en-US" sz="2000" dirty="0" err="1"/>
              <a:t>Ewerton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8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4914-0E8B-1E51-1472-2E121C37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steps/configuration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C2DD5-701E-1BD8-8C2A-39284FDDE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26</a:t>
            </a:fld>
            <a:endParaRPr lang="en-US" sz="1000" dirty="0"/>
          </a:p>
        </p:txBody>
      </p:sp>
      <p:pic>
        <p:nvPicPr>
          <p:cNvPr id="5" name="Picture 4" descr="A computer code with many colored text&#10;&#10;Description automatically generated with medium confidence">
            <a:extLst>
              <a:ext uri="{FF2B5EF4-FFF2-40B4-BE49-F238E27FC236}">
                <a16:creationId xmlns:a16="http://schemas.microsoft.com/office/drawing/2014/main" id="{4F5AABE0-2E34-6901-1E78-271648A16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75514"/>
            <a:ext cx="9107867" cy="51693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475476-3AE3-767C-6BA7-137515390C43}"/>
              </a:ext>
            </a:extLst>
          </p:cNvPr>
          <p:cNvSpPr/>
          <p:nvPr/>
        </p:nvSpPr>
        <p:spPr>
          <a:xfrm>
            <a:off x="1384216" y="3609048"/>
            <a:ext cx="8295151" cy="12299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C86A0-62B0-0A78-BAB1-3948FB4C6F6E}"/>
              </a:ext>
            </a:extLst>
          </p:cNvPr>
          <p:cNvSpPr txBox="1"/>
          <p:nvPr/>
        </p:nvSpPr>
        <p:spPr>
          <a:xfrm>
            <a:off x="7687944" y="3085828"/>
            <a:ext cx="209223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merging: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para, </a:t>
            </a:r>
            <a:r>
              <a:rPr lang="en-US" sz="1400" dirty="0" err="1">
                <a:solidFill>
                  <a:schemeClr val="accent2"/>
                </a:solidFill>
              </a:rPr>
              <a:t>prol</a:t>
            </a:r>
            <a:r>
              <a:rPr lang="en-US" sz="1400" dirty="0">
                <a:solidFill>
                  <a:schemeClr val="accent2"/>
                </a:solidFill>
              </a:rPr>
              <a:t>, dead, regular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181CD5-C118-8664-791C-27D96D70B35B}"/>
              </a:ext>
            </a:extLst>
          </p:cNvPr>
          <p:cNvSpPr txBox="1"/>
          <p:nvPr/>
        </p:nvSpPr>
        <p:spPr>
          <a:xfrm>
            <a:off x="4686301" y="4781507"/>
            <a:ext cx="302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separate, accidental crossing tracks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BC671-B1B8-7B4D-5E76-527F072989BB}"/>
              </a:ext>
            </a:extLst>
          </p:cNvPr>
          <p:cNvSpPr txBox="1"/>
          <p:nvPr/>
        </p:nvSpPr>
        <p:spPr>
          <a:xfrm>
            <a:off x="4586916" y="5525628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separate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53CCC-9593-B94F-2141-E5116576843E}"/>
              </a:ext>
            </a:extLst>
          </p:cNvPr>
          <p:cNvSpPr txBox="1"/>
          <p:nvPr/>
        </p:nvSpPr>
        <p:spPr>
          <a:xfrm>
            <a:off x="3526264" y="4959472"/>
            <a:ext cx="1964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merging, dotted line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DC5424-DFFA-43ED-78C6-7B249254C926}"/>
              </a:ext>
            </a:extLst>
          </p:cNvPr>
          <p:cNvSpPr txBox="1"/>
          <p:nvPr/>
        </p:nvSpPr>
        <p:spPr>
          <a:xfrm>
            <a:off x="4245064" y="5317246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separate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0F642-B7BE-EA2C-9031-66C65CC348B7}"/>
              </a:ext>
            </a:extLst>
          </p:cNvPr>
          <p:cNvSpPr txBox="1"/>
          <p:nvPr/>
        </p:nvSpPr>
        <p:spPr>
          <a:xfrm>
            <a:off x="3439928" y="5138359"/>
            <a:ext cx="2371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separate, remove ghost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99B1CC-318D-C723-C7E4-8FE7B0C47E31}"/>
              </a:ext>
            </a:extLst>
          </p:cNvPr>
          <p:cNvSpPr txBox="1"/>
          <p:nvPr/>
        </p:nvSpPr>
        <p:spPr>
          <a:xfrm>
            <a:off x="3601852" y="5655538"/>
            <a:ext cx="1787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merging, neutrino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04F50-E21B-B331-88F5-4BA3B23B986E}"/>
              </a:ext>
            </a:extLst>
          </p:cNvPr>
          <p:cNvSpPr txBox="1"/>
          <p:nvPr/>
        </p:nvSpPr>
        <p:spPr>
          <a:xfrm>
            <a:off x="3770435" y="5863920"/>
            <a:ext cx="2832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merging, merge small to large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7F3B10-F243-E204-0711-832FB559BED9}"/>
              </a:ext>
            </a:extLst>
          </p:cNvPr>
          <p:cNvSpPr txBox="1"/>
          <p:nvPr/>
        </p:nvSpPr>
        <p:spPr>
          <a:xfrm>
            <a:off x="5186767" y="787955"/>
            <a:ext cx="599619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Imaging: clustering based on blob overlapping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Clustering: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combat various failure cases (parallel, prolonged, dead, imaging failure)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specific scenarios (neutrino, small activities, boundaries, over-clustering) </a:t>
            </a:r>
          </a:p>
        </p:txBody>
      </p:sp>
    </p:spTree>
    <p:extLst>
      <p:ext uri="{BB962C8B-B14F-4D97-AF65-F5344CB8AC3E}">
        <p14:creationId xmlns:p14="http://schemas.microsoft.com/office/powerpoint/2010/main" val="2429171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D017-EB5F-95BA-949F-68D5D71A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Configurable knobs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FF451-0950-E158-6457-2D15C320D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27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1C178-14FE-D5F3-48FB-2E8F6881F746}"/>
              </a:ext>
            </a:extLst>
          </p:cNvPr>
          <p:cNvSpPr txBox="1"/>
          <p:nvPr/>
        </p:nvSpPr>
        <p:spPr>
          <a:xfrm>
            <a:off x="453154" y="987228"/>
            <a:ext cx="102066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Parameters already extracted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/>
                </a:solidFill>
              </a:rPr>
              <a:t>length_cut</a:t>
            </a:r>
            <a:r>
              <a:rPr lang="en-US" dirty="0">
                <a:solidFill>
                  <a:schemeClr val="accent2"/>
                </a:solidFill>
              </a:rPr>
              <a:t> – expected gap size to jump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/>
                </a:solidFill>
              </a:rPr>
              <a:t>num_try</a:t>
            </a:r>
            <a:r>
              <a:rPr lang="en-US" dirty="0">
                <a:solidFill>
                  <a:schemeClr val="accent2"/>
                </a:solidFill>
              </a:rPr>
              <a:t> – try and optimize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TPC </a:t>
            </a:r>
            <a:r>
              <a:rPr lang="en-US" dirty="0" err="1"/>
              <a:t>geom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wire pitch, 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hard-coded numbers on distance, angle cuts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treat them like human-made NN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given the wire LArTPCs are similar in sense of wire pitch, those numbers may be fine?</a:t>
            </a:r>
          </a:p>
        </p:txBody>
      </p:sp>
    </p:spTree>
    <p:extLst>
      <p:ext uri="{BB962C8B-B14F-4D97-AF65-F5344CB8AC3E}">
        <p14:creationId xmlns:p14="http://schemas.microsoft.com/office/powerpoint/2010/main" val="4004201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CDFC-5E37-189D-F09B-1B049E80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SigProc (DNN) – Imaging – Clustering for SBND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5DC13-1F73-17B5-137D-0864F219E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28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34007-00C2-942E-7F3F-F317079DDAC7}"/>
              </a:ext>
            </a:extLst>
          </p:cNvPr>
          <p:cNvSpPr txBox="1"/>
          <p:nvPr/>
        </p:nvSpPr>
        <p:spPr>
          <a:xfrm>
            <a:off x="571500" y="647363"/>
            <a:ext cx="768030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part of QL-Matching for SBND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Show some progress at the coming SBND CM (Dec. 10)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DNN – Moon, Avinay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status: production workflow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WIP: passing though “summary” for imaging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validation - matching the charge – check the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Imaging - </a:t>
            </a:r>
            <a:r>
              <a:rPr lang="en-US" dirty="0" err="1"/>
              <a:t>Ewerton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status: </a:t>
            </a:r>
            <a:r>
              <a:rPr lang="en-US" dirty="0" err="1"/>
              <a:t>Ewerton</a:t>
            </a:r>
            <a:r>
              <a:rPr lang="en-US" dirty="0"/>
              <a:t> has something working locally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WIP: more general purposed coding needed; refactoring on going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validation: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geometry: projection of imaging vs. SigProc result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check some of the equation solving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Clustering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status: placeholder available, need to replace with real </a:t>
            </a:r>
            <a:r>
              <a:rPr lang="en-US" dirty="0" err="1"/>
              <a:t>devs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make sure the APA boundaries are configured correctly for SBND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55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DEC4-E24B-877C-CCB5-9D95D05E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CE27D-FD2D-96CF-7014-E359866C3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29</a:t>
            </a:fld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7EFBA-9BCA-C5D0-CC6B-B6A599934B9F}"/>
              </a:ext>
            </a:extLst>
          </p:cNvPr>
          <p:cNvSpPr/>
          <p:nvPr/>
        </p:nvSpPr>
        <p:spPr>
          <a:xfrm>
            <a:off x="5472224" y="1149112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OpFlashSource</a:t>
            </a:r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17E67-FE0E-4895-4B22-752BF8323E23}"/>
              </a:ext>
            </a:extLst>
          </p:cNvPr>
          <p:cNvSpPr/>
          <p:nvPr/>
        </p:nvSpPr>
        <p:spPr>
          <a:xfrm>
            <a:off x="1580833" y="3299221"/>
            <a:ext cx="1529770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/>
          </a:p>
          <a:p>
            <a:pPr algn="ctr"/>
            <a:r>
              <a:rPr lang="en-US" sz="1200" dirty="0" err="1"/>
              <a:t>FrameSource</a:t>
            </a:r>
            <a:endParaRPr lang="en-US" sz="1200" dirty="0"/>
          </a:p>
          <a:p>
            <a:pPr algn="ctr"/>
            <a:r>
              <a:rPr lang="en-US" sz="1200" dirty="0"/>
              <a:t>(ADC/</a:t>
            </a:r>
            <a:r>
              <a:rPr lang="en-US" sz="1200" dirty="0" err="1"/>
              <a:t>SigProc</a:t>
            </a:r>
            <a:r>
              <a:rPr lang="en-US" sz="1200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1D760B-7296-F847-6673-57417728D80E}"/>
              </a:ext>
            </a:extLst>
          </p:cNvPr>
          <p:cNvSpPr/>
          <p:nvPr/>
        </p:nvSpPr>
        <p:spPr>
          <a:xfrm>
            <a:off x="5472224" y="2274968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charge-pipe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SigProc</a:t>
            </a:r>
            <a:r>
              <a:rPr lang="en-US" sz="1200" dirty="0"/>
              <a:t>)-</a:t>
            </a:r>
            <a:r>
              <a:rPr lang="en-US" sz="1200" dirty="0" err="1"/>
              <a:t>Img-Clus</a:t>
            </a:r>
            <a:endParaRPr lang="en-US" sz="1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9577E2-2467-A73F-8E9E-6133AC4FF1C6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3110603" y="3729856"/>
            <a:ext cx="332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08BE7A3-D8DD-A2FC-16F5-44D4F3211E97}"/>
              </a:ext>
            </a:extLst>
          </p:cNvPr>
          <p:cNvSpPr/>
          <p:nvPr/>
        </p:nvSpPr>
        <p:spPr>
          <a:xfrm>
            <a:off x="8974373" y="1564952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TensorFileSink</a:t>
            </a:r>
            <a:r>
              <a:rPr lang="en-US" sz="1200" dirty="0">
                <a:solidFill>
                  <a:schemeClr val="tx1"/>
                </a:solidFill>
              </a:rPr>
              <a:t> (dump)</a:t>
            </a:r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4F3FBC5-E46E-28D4-CE8B-0066EB0DEA31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 flipV="1">
            <a:off x="7001995" y="1999232"/>
            <a:ext cx="646279" cy="7063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587706C-EB0A-6DFD-0A6F-810A71688AA7}"/>
              </a:ext>
            </a:extLst>
          </p:cNvPr>
          <p:cNvSpPr/>
          <p:nvPr/>
        </p:nvSpPr>
        <p:spPr>
          <a:xfrm>
            <a:off x="7648274" y="1568597"/>
            <a:ext cx="1072907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QLMatching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dirty="0">
                <a:solidFill>
                  <a:schemeClr val="accent3"/>
                </a:solidFill>
              </a:rPr>
              <a:t>(larwirecell)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25654552-1D16-D8CD-EAE7-8D2E081E093C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7001995" y="1579747"/>
            <a:ext cx="646279" cy="41948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E56ACD6D-6981-2635-EE3F-2C6801E5EA6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 flipV="1">
            <a:off x="8721181" y="1995587"/>
            <a:ext cx="253192" cy="36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EB60561-D312-DF59-4A09-DE33818AC3C4}"/>
              </a:ext>
            </a:extLst>
          </p:cNvPr>
          <p:cNvSpPr/>
          <p:nvPr/>
        </p:nvSpPr>
        <p:spPr>
          <a:xfrm>
            <a:off x="3442778" y="3299221"/>
            <a:ext cx="1362120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Fanout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173280D3-B43A-FC14-275F-DDFE2C4F95A9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4804898" y="2705603"/>
            <a:ext cx="667326" cy="10242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065B479B-2191-F073-A56D-84961EE4016A}"/>
              </a:ext>
            </a:extLst>
          </p:cNvPr>
          <p:cNvCxnSpPr>
            <a:cxnSpLocks/>
            <a:stCxn id="6" idx="3"/>
            <a:endCxn id="60" idx="1"/>
          </p:cNvCxnSpPr>
          <p:nvPr/>
        </p:nvCxnSpPr>
        <p:spPr>
          <a:xfrm>
            <a:off x="4804898" y="3729856"/>
            <a:ext cx="720544" cy="155954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DB36D1CE-0F92-C38D-DDCA-4F08683D11AE}"/>
              </a:ext>
            </a:extLst>
          </p:cNvPr>
          <p:cNvSpPr/>
          <p:nvPr/>
        </p:nvSpPr>
        <p:spPr>
          <a:xfrm>
            <a:off x="5525442" y="3732913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OpFlashSource</a:t>
            </a:r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8D6C64-B538-69EF-16F6-57E284676907}"/>
              </a:ext>
            </a:extLst>
          </p:cNvPr>
          <p:cNvSpPr/>
          <p:nvPr/>
        </p:nvSpPr>
        <p:spPr>
          <a:xfrm>
            <a:off x="5525442" y="4858769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charge-pipe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SigProc</a:t>
            </a:r>
            <a:r>
              <a:rPr lang="en-US" sz="1200" dirty="0"/>
              <a:t>)-</a:t>
            </a:r>
            <a:r>
              <a:rPr lang="en-US" sz="1200" dirty="0" err="1"/>
              <a:t>Img-Clus</a:t>
            </a:r>
            <a:endParaRPr lang="en-US" sz="12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7BFA16-DAD0-8309-DA58-F6DA3EA1444B}"/>
              </a:ext>
            </a:extLst>
          </p:cNvPr>
          <p:cNvSpPr/>
          <p:nvPr/>
        </p:nvSpPr>
        <p:spPr>
          <a:xfrm>
            <a:off x="9027591" y="4148753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TensorFileSink</a:t>
            </a:r>
            <a:r>
              <a:rPr lang="en-US" sz="1200" dirty="0">
                <a:solidFill>
                  <a:schemeClr val="tx1"/>
                </a:solidFill>
              </a:rPr>
              <a:t> (dump)</a:t>
            </a:r>
          </a:p>
        </p:txBody>
      </p: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CD88DE19-545D-6381-967D-0EC58CB3C733}"/>
              </a:ext>
            </a:extLst>
          </p:cNvPr>
          <p:cNvCxnSpPr>
            <a:cxnSpLocks/>
            <a:stCxn id="60" idx="3"/>
            <a:endCxn id="63" idx="1"/>
          </p:cNvCxnSpPr>
          <p:nvPr/>
        </p:nvCxnSpPr>
        <p:spPr>
          <a:xfrm flipV="1">
            <a:off x="7055213" y="4583033"/>
            <a:ext cx="646279" cy="7063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561B608-CEBF-9C0A-19A6-7A0E57269EF2}"/>
              </a:ext>
            </a:extLst>
          </p:cNvPr>
          <p:cNvSpPr/>
          <p:nvPr/>
        </p:nvSpPr>
        <p:spPr>
          <a:xfrm>
            <a:off x="7701492" y="4152398"/>
            <a:ext cx="1072907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QLMatching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dirty="0">
                <a:solidFill>
                  <a:schemeClr val="accent3"/>
                </a:solidFill>
              </a:rPr>
              <a:t>(larwirecell)</a:t>
            </a:r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D3C8FA74-EFDE-0E58-ADD1-A9D9CDB40D76}"/>
              </a:ext>
            </a:extLst>
          </p:cNvPr>
          <p:cNvCxnSpPr>
            <a:cxnSpLocks/>
            <a:stCxn id="59" idx="3"/>
            <a:endCxn id="63" idx="1"/>
          </p:cNvCxnSpPr>
          <p:nvPr/>
        </p:nvCxnSpPr>
        <p:spPr>
          <a:xfrm>
            <a:off x="7055213" y="4163548"/>
            <a:ext cx="646279" cy="41948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Curved Connector 64">
            <a:extLst>
              <a:ext uri="{FF2B5EF4-FFF2-40B4-BE49-F238E27FC236}">
                <a16:creationId xmlns:a16="http://schemas.microsoft.com/office/drawing/2014/main" id="{C3C0EC53-D0DB-639B-04CD-2903FC09059F}"/>
              </a:ext>
            </a:extLst>
          </p:cNvPr>
          <p:cNvCxnSpPr>
            <a:cxnSpLocks/>
            <a:stCxn id="63" idx="3"/>
            <a:endCxn id="61" idx="1"/>
          </p:cNvCxnSpPr>
          <p:nvPr/>
        </p:nvCxnSpPr>
        <p:spPr>
          <a:xfrm flipV="1">
            <a:off x="8774399" y="4579388"/>
            <a:ext cx="253192" cy="36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A129A53-8635-4995-060D-52E4843062DA}"/>
              </a:ext>
            </a:extLst>
          </p:cNvPr>
          <p:cNvSpPr txBox="1"/>
          <p:nvPr/>
        </p:nvSpPr>
        <p:spPr>
          <a:xfrm>
            <a:off x="7271796" y="19588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B432BC1-DF9D-4F4A-D89F-425C348F28F8}"/>
              </a:ext>
            </a:extLst>
          </p:cNvPr>
          <p:cNvSpPr txBox="1"/>
          <p:nvPr/>
        </p:nvSpPr>
        <p:spPr>
          <a:xfrm>
            <a:off x="7228649" y="1683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Snip Single Corner Rectangle 9">
            <a:extLst>
              <a:ext uri="{FF2B5EF4-FFF2-40B4-BE49-F238E27FC236}">
                <a16:creationId xmlns:a16="http://schemas.microsoft.com/office/drawing/2014/main" id="{3C180DB4-0109-BBD8-BC5D-08B6E1A5F41E}"/>
              </a:ext>
            </a:extLst>
          </p:cNvPr>
          <p:cNvSpPr/>
          <p:nvPr/>
        </p:nvSpPr>
        <p:spPr>
          <a:xfrm>
            <a:off x="7648273" y="2752891"/>
            <a:ext cx="1072907" cy="43776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Bee.json</a:t>
            </a:r>
            <a:endParaRPr lang="en-US" sz="1200" dirty="0"/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AB2AA42-E905-B86B-21E8-FCDDD6C694A8}"/>
              </a:ext>
            </a:extLst>
          </p:cNvPr>
          <p:cNvCxnSpPr>
            <a:cxnSpLocks/>
            <a:stCxn id="18" idx="2"/>
            <a:endCxn id="10" idx="3"/>
          </p:cNvCxnSpPr>
          <p:nvPr/>
        </p:nvCxnSpPr>
        <p:spPr>
          <a:xfrm rot="5400000">
            <a:off x="8023216" y="2591378"/>
            <a:ext cx="323025" cy="1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754F3E71-393C-3225-9721-7DEC4236B568}"/>
              </a:ext>
            </a:extLst>
          </p:cNvPr>
          <p:cNvSpPr/>
          <p:nvPr/>
        </p:nvSpPr>
        <p:spPr>
          <a:xfrm>
            <a:off x="7701491" y="3383024"/>
            <a:ext cx="1072907" cy="43776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Bee.json</a:t>
            </a:r>
            <a:endParaRPr lang="en-US" sz="1200" dirty="0"/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EFA00337-6E48-5CA0-3CF2-1EFAE5BE5D08}"/>
              </a:ext>
            </a:extLst>
          </p:cNvPr>
          <p:cNvCxnSpPr>
            <a:cxnSpLocks/>
            <a:stCxn id="63" idx="0"/>
            <a:endCxn id="15" idx="1"/>
          </p:cNvCxnSpPr>
          <p:nvPr/>
        </p:nvCxnSpPr>
        <p:spPr>
          <a:xfrm rot="16200000" flipV="1">
            <a:off x="8072143" y="3986594"/>
            <a:ext cx="331607" cy="1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232A47F6-41E2-018D-4E0A-E736C3B3CB4F}"/>
              </a:ext>
            </a:extLst>
          </p:cNvPr>
          <p:cNvSpPr/>
          <p:nvPr/>
        </p:nvSpPr>
        <p:spPr>
          <a:xfrm>
            <a:off x="10823260" y="3080335"/>
            <a:ext cx="1072907" cy="43776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Bee.json</a:t>
            </a: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DC12C7-2C3C-C5B8-7894-DBCA5F42ACEF}"/>
              </a:ext>
            </a:extLst>
          </p:cNvPr>
          <p:cNvSpPr/>
          <p:nvPr/>
        </p:nvSpPr>
        <p:spPr>
          <a:xfrm>
            <a:off x="9231262" y="3036192"/>
            <a:ext cx="1183966" cy="5657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stand-alone python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F3B5BA6F-37FC-564E-4F3C-35CB2DA61DAC}"/>
              </a:ext>
            </a:extLst>
          </p:cNvPr>
          <p:cNvCxnSpPr>
            <a:cxnSpLocks/>
            <a:stCxn id="10" idx="0"/>
            <a:endCxn id="22" idx="1"/>
          </p:cNvCxnSpPr>
          <p:nvPr/>
        </p:nvCxnSpPr>
        <p:spPr>
          <a:xfrm>
            <a:off x="8721180" y="2971775"/>
            <a:ext cx="510082" cy="347275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C04F0C8-E5E4-D759-3E18-ABA473AE8480}"/>
              </a:ext>
            </a:extLst>
          </p:cNvPr>
          <p:cNvCxnSpPr>
            <a:cxnSpLocks/>
            <a:stCxn id="15" idx="0"/>
            <a:endCxn id="22" idx="1"/>
          </p:cNvCxnSpPr>
          <p:nvPr/>
        </p:nvCxnSpPr>
        <p:spPr>
          <a:xfrm flipV="1">
            <a:off x="8774398" y="3319050"/>
            <a:ext cx="456864" cy="282858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8C6491E5-45C5-6CBF-F457-E8DCA0CC83D4}"/>
              </a:ext>
            </a:extLst>
          </p:cNvPr>
          <p:cNvCxnSpPr>
            <a:cxnSpLocks/>
            <a:stCxn id="22" idx="3"/>
            <a:endCxn id="21" idx="2"/>
          </p:cNvCxnSpPr>
          <p:nvPr/>
        </p:nvCxnSpPr>
        <p:spPr>
          <a:xfrm flipV="1">
            <a:off x="10415228" y="3299219"/>
            <a:ext cx="408032" cy="19831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5AC99-67E0-C2FF-C4E2-DFD1871CD778}"/>
              </a:ext>
            </a:extLst>
          </p:cNvPr>
          <p:cNvSpPr/>
          <p:nvPr/>
        </p:nvSpPr>
        <p:spPr>
          <a:xfrm>
            <a:off x="8974373" y="2853211"/>
            <a:ext cx="2995763" cy="86855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6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BEEB-F93B-D01C-65CA-13C44D82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</a:t>
            </a:r>
            <a:r>
              <a:rPr lang="en-US" dirty="0" err="1"/>
              <a:t>uboone</a:t>
            </a:r>
            <a:r>
              <a:rPr lang="en-US" dirty="0"/>
              <a:t> Clustering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E8D13-B80E-6355-9039-FD1548E73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D857B-1DF4-80E1-A120-E0F7C37E9269}"/>
              </a:ext>
            </a:extLst>
          </p:cNvPr>
          <p:cNvSpPr txBox="1"/>
          <p:nvPr/>
        </p:nvSpPr>
        <p:spPr>
          <a:xfrm>
            <a:off x="598811" y="817296"/>
            <a:ext cx="698159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Extracting hard-coded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Generalizing to multiple volumes (APA/face)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clus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IClusGeomHelper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 volume WCP style parameter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jsonnet -&gt; </a:t>
            </a:r>
            <a:r>
              <a:rPr lang="en-US" sz="2000" dirty="0" err="1"/>
              <a:t>IClusGeomHelper</a:t>
            </a:r>
            <a:r>
              <a:rPr lang="en-US" sz="2000" dirty="0"/>
              <a:t> -&gt; WCP style parameter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judge is inside a fiducial volume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currently simple box boundary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space charge effect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 actual correction for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86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5E96-2275-B259-5A7F-2319F6FF6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EB6F-2F0B-DC86-F537-43035FF4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8382B-353E-4561-7A3F-C60660D40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30</a:t>
            </a:fld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06436-2014-95C7-1569-0B3389705B64}"/>
              </a:ext>
            </a:extLst>
          </p:cNvPr>
          <p:cNvSpPr/>
          <p:nvPr/>
        </p:nvSpPr>
        <p:spPr>
          <a:xfrm>
            <a:off x="5834952" y="1149112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OpFlashSource</a:t>
            </a:r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254FE-062D-ED8A-4DD3-C065D0D21C3F}"/>
              </a:ext>
            </a:extLst>
          </p:cNvPr>
          <p:cNvSpPr/>
          <p:nvPr/>
        </p:nvSpPr>
        <p:spPr>
          <a:xfrm>
            <a:off x="299507" y="3275542"/>
            <a:ext cx="1754918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/>
          </a:p>
          <a:p>
            <a:pPr algn="ctr"/>
            <a:r>
              <a:rPr lang="en-US" sz="1200" dirty="0" err="1"/>
              <a:t>CookedFrameSource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704F01-4AA5-1CC6-8D1D-AEA63E9FA508}"/>
              </a:ext>
            </a:extLst>
          </p:cNvPr>
          <p:cNvSpPr/>
          <p:nvPr/>
        </p:nvSpPr>
        <p:spPr>
          <a:xfrm>
            <a:off x="5834952" y="2274968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charge-pipe</a:t>
            </a:r>
          </a:p>
          <a:p>
            <a:pPr algn="ctr"/>
            <a:r>
              <a:rPr lang="en-US" sz="1200" dirty="0"/>
              <a:t>Clustering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C85D68-5640-E4B4-6E1D-69643A32A180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2054425" y="3706176"/>
            <a:ext cx="2487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FB4F41B5-692A-AB65-0054-976A9E121E15}"/>
              </a:ext>
            </a:extLst>
          </p:cNvPr>
          <p:cNvSpPr/>
          <p:nvPr/>
        </p:nvSpPr>
        <p:spPr>
          <a:xfrm>
            <a:off x="9337101" y="1564952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TensorFileSink</a:t>
            </a:r>
            <a:r>
              <a:rPr lang="en-US" sz="1200" dirty="0">
                <a:solidFill>
                  <a:schemeClr val="tx1"/>
                </a:solidFill>
              </a:rPr>
              <a:t> (dump)</a:t>
            </a:r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59BECC4D-B8BC-337F-F86F-3F5256C1EF31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 flipV="1">
            <a:off x="7364723" y="1999232"/>
            <a:ext cx="646279" cy="7063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AA24B48-6F38-19A5-6A9E-B17AC48FC41B}"/>
              </a:ext>
            </a:extLst>
          </p:cNvPr>
          <p:cNvSpPr/>
          <p:nvPr/>
        </p:nvSpPr>
        <p:spPr>
          <a:xfrm>
            <a:off x="8011002" y="1568597"/>
            <a:ext cx="1072907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QLMatching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dirty="0">
                <a:solidFill>
                  <a:schemeClr val="accent3"/>
                </a:solidFill>
              </a:rPr>
              <a:t>(larwirecell)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67244D06-F95F-F7DB-84C8-3EEA5DC7F024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7364723" y="1579747"/>
            <a:ext cx="646279" cy="41948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8B6B5CB3-36A9-FFF9-DE07-97EACCC699F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 flipV="1">
            <a:off x="9083909" y="1995587"/>
            <a:ext cx="253192" cy="36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D4E033-18EE-5190-5A35-C4DB83429E7B}"/>
              </a:ext>
            </a:extLst>
          </p:cNvPr>
          <p:cNvSpPr/>
          <p:nvPr/>
        </p:nvSpPr>
        <p:spPr>
          <a:xfrm>
            <a:off x="2303177" y="3275541"/>
            <a:ext cx="74902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Fanout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AA68FA6E-E7BA-BD56-9DDA-FC0946086A68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 flipV="1">
            <a:off x="3052198" y="2690015"/>
            <a:ext cx="540891" cy="101616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C8FDCC5B-9681-32B1-A58F-CAB9F87196C3}"/>
              </a:ext>
            </a:extLst>
          </p:cNvPr>
          <p:cNvSpPr/>
          <p:nvPr/>
        </p:nvSpPr>
        <p:spPr>
          <a:xfrm>
            <a:off x="9390319" y="4148753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TensorFileSink</a:t>
            </a:r>
            <a:r>
              <a:rPr lang="en-US" sz="1200" dirty="0">
                <a:solidFill>
                  <a:schemeClr val="tx1"/>
                </a:solidFill>
              </a:rPr>
              <a:t> (dump)</a:t>
            </a:r>
          </a:p>
        </p:txBody>
      </p: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6FD559D4-5EA8-BA5E-E629-D6F16CB2C8B4}"/>
              </a:ext>
            </a:extLst>
          </p:cNvPr>
          <p:cNvCxnSpPr>
            <a:cxnSpLocks/>
            <a:stCxn id="50" idx="3"/>
            <a:endCxn id="63" idx="1"/>
          </p:cNvCxnSpPr>
          <p:nvPr/>
        </p:nvCxnSpPr>
        <p:spPr>
          <a:xfrm flipV="1">
            <a:off x="7385035" y="4593836"/>
            <a:ext cx="641841" cy="64569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DBBE49F-271C-02A8-C33F-B3600B118E3E}"/>
              </a:ext>
            </a:extLst>
          </p:cNvPr>
          <p:cNvSpPr/>
          <p:nvPr/>
        </p:nvSpPr>
        <p:spPr>
          <a:xfrm>
            <a:off x="8026876" y="4163201"/>
            <a:ext cx="1072907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QLMatching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dirty="0">
                <a:solidFill>
                  <a:schemeClr val="accent3"/>
                </a:solidFill>
              </a:rPr>
              <a:t>(larwirecell)</a:t>
            </a:r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89D8163A-4481-29E7-1622-A86792981B7C}"/>
              </a:ext>
            </a:extLst>
          </p:cNvPr>
          <p:cNvCxnSpPr>
            <a:cxnSpLocks/>
            <a:stCxn id="56" idx="3"/>
            <a:endCxn id="63" idx="1"/>
          </p:cNvCxnSpPr>
          <p:nvPr/>
        </p:nvCxnSpPr>
        <p:spPr>
          <a:xfrm>
            <a:off x="7358282" y="4136810"/>
            <a:ext cx="668594" cy="45702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Curved Connector 64">
            <a:extLst>
              <a:ext uri="{FF2B5EF4-FFF2-40B4-BE49-F238E27FC236}">
                <a16:creationId xmlns:a16="http://schemas.microsoft.com/office/drawing/2014/main" id="{AA5C4EC8-AF42-B856-9239-DB368973E6D4}"/>
              </a:ext>
            </a:extLst>
          </p:cNvPr>
          <p:cNvCxnSpPr>
            <a:cxnSpLocks/>
            <a:stCxn id="63" idx="3"/>
            <a:endCxn id="61" idx="1"/>
          </p:cNvCxnSpPr>
          <p:nvPr/>
        </p:nvCxnSpPr>
        <p:spPr>
          <a:xfrm flipV="1">
            <a:off x="9099783" y="4579388"/>
            <a:ext cx="290536" cy="1444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86EF6FF-0819-1CE4-0332-48FDBCC4635C}"/>
              </a:ext>
            </a:extLst>
          </p:cNvPr>
          <p:cNvSpPr txBox="1"/>
          <p:nvPr/>
        </p:nvSpPr>
        <p:spPr>
          <a:xfrm>
            <a:off x="7634524" y="19588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AA52AE0-35A7-96E3-96C3-20099CC410F0}"/>
              </a:ext>
            </a:extLst>
          </p:cNvPr>
          <p:cNvSpPr txBox="1"/>
          <p:nvPr/>
        </p:nvSpPr>
        <p:spPr>
          <a:xfrm>
            <a:off x="7591377" y="1683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Snip Single Corner Rectangle 9">
            <a:extLst>
              <a:ext uri="{FF2B5EF4-FFF2-40B4-BE49-F238E27FC236}">
                <a16:creationId xmlns:a16="http://schemas.microsoft.com/office/drawing/2014/main" id="{01944210-E4E7-0D50-E06C-DB23A8B877F5}"/>
              </a:ext>
            </a:extLst>
          </p:cNvPr>
          <p:cNvSpPr/>
          <p:nvPr/>
        </p:nvSpPr>
        <p:spPr>
          <a:xfrm>
            <a:off x="8011001" y="2752891"/>
            <a:ext cx="1072907" cy="43776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Bee.json</a:t>
            </a:r>
            <a:endParaRPr lang="en-US" sz="1200" dirty="0"/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F42EBD30-8334-DA97-73E6-B074CDDD0E8F}"/>
              </a:ext>
            </a:extLst>
          </p:cNvPr>
          <p:cNvCxnSpPr>
            <a:cxnSpLocks/>
            <a:stCxn id="18" idx="2"/>
            <a:endCxn id="10" idx="3"/>
          </p:cNvCxnSpPr>
          <p:nvPr/>
        </p:nvCxnSpPr>
        <p:spPr>
          <a:xfrm rot="5400000">
            <a:off x="8385944" y="2591378"/>
            <a:ext cx="323025" cy="1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DCCE33DB-711C-CD25-4191-20ECB92C25D4}"/>
              </a:ext>
            </a:extLst>
          </p:cNvPr>
          <p:cNvSpPr/>
          <p:nvPr/>
        </p:nvSpPr>
        <p:spPr>
          <a:xfrm>
            <a:off x="8026877" y="3389798"/>
            <a:ext cx="1072907" cy="43776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Bee.json</a:t>
            </a:r>
            <a:endParaRPr lang="en-US" sz="1200" dirty="0"/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1491BD78-5035-AA49-6C85-949E9E248AC3}"/>
              </a:ext>
            </a:extLst>
          </p:cNvPr>
          <p:cNvCxnSpPr>
            <a:cxnSpLocks/>
            <a:stCxn id="63" idx="0"/>
            <a:endCxn id="15" idx="1"/>
          </p:cNvCxnSpPr>
          <p:nvPr/>
        </p:nvCxnSpPr>
        <p:spPr>
          <a:xfrm rot="5400000" flipH="1" flipV="1">
            <a:off x="8395512" y="3995383"/>
            <a:ext cx="335636" cy="1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E10A0EEB-B485-8556-1197-8934C502B53F}"/>
              </a:ext>
            </a:extLst>
          </p:cNvPr>
          <p:cNvSpPr/>
          <p:nvPr/>
        </p:nvSpPr>
        <p:spPr>
          <a:xfrm>
            <a:off x="10886382" y="3080335"/>
            <a:ext cx="1072907" cy="43776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Bee.json</a:t>
            </a: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F79A93-9211-EE0A-FC61-9E76C68FC24D}"/>
              </a:ext>
            </a:extLst>
          </p:cNvPr>
          <p:cNvSpPr/>
          <p:nvPr/>
        </p:nvSpPr>
        <p:spPr>
          <a:xfrm>
            <a:off x="9593990" y="3036192"/>
            <a:ext cx="1183966" cy="5657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stand-alone python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9D976E3A-FADF-29D6-0618-42C886F1FA51}"/>
              </a:ext>
            </a:extLst>
          </p:cNvPr>
          <p:cNvCxnSpPr>
            <a:cxnSpLocks/>
            <a:stCxn id="10" idx="0"/>
            <a:endCxn id="22" idx="1"/>
          </p:cNvCxnSpPr>
          <p:nvPr/>
        </p:nvCxnSpPr>
        <p:spPr>
          <a:xfrm>
            <a:off x="9083908" y="2971775"/>
            <a:ext cx="510082" cy="347275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43309430-42FA-F6EE-93C3-0FF5907CFB40}"/>
              </a:ext>
            </a:extLst>
          </p:cNvPr>
          <p:cNvCxnSpPr>
            <a:cxnSpLocks/>
            <a:stCxn id="15" idx="0"/>
            <a:endCxn id="22" idx="1"/>
          </p:cNvCxnSpPr>
          <p:nvPr/>
        </p:nvCxnSpPr>
        <p:spPr>
          <a:xfrm flipV="1">
            <a:off x="9099784" y="3319050"/>
            <a:ext cx="494206" cy="289632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801F98C9-4CF7-48B8-3D99-3A7E859B129C}"/>
              </a:ext>
            </a:extLst>
          </p:cNvPr>
          <p:cNvCxnSpPr>
            <a:cxnSpLocks/>
            <a:stCxn id="22" idx="3"/>
            <a:endCxn id="21" idx="2"/>
          </p:cNvCxnSpPr>
          <p:nvPr/>
        </p:nvCxnSpPr>
        <p:spPr>
          <a:xfrm flipV="1">
            <a:off x="10777956" y="3299219"/>
            <a:ext cx="108426" cy="19831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D746AD2-7D29-7314-169E-DF4904E245E3}"/>
              </a:ext>
            </a:extLst>
          </p:cNvPr>
          <p:cNvSpPr/>
          <p:nvPr/>
        </p:nvSpPr>
        <p:spPr>
          <a:xfrm>
            <a:off x="9337101" y="2853211"/>
            <a:ext cx="2782071" cy="86855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2A20C0-2521-F289-EB4E-682C3CA1AEC3}"/>
              </a:ext>
            </a:extLst>
          </p:cNvPr>
          <p:cNvSpPr/>
          <p:nvPr/>
        </p:nvSpPr>
        <p:spPr>
          <a:xfrm>
            <a:off x="3593089" y="2259380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charge-pipe</a:t>
            </a:r>
          </a:p>
          <a:p>
            <a:pPr algn="ctr"/>
            <a:r>
              <a:rPr lang="en-US" sz="1200" dirty="0" err="1"/>
              <a:t>ChSel</a:t>
            </a:r>
            <a:r>
              <a:rPr lang="en-US" sz="1200" dirty="0"/>
              <a:t>-Imaging</a:t>
            </a:r>
          </a:p>
        </p:txBody>
      </p: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C8056722-7557-AA40-667C-67248F92C057}"/>
              </a:ext>
            </a:extLst>
          </p:cNvPr>
          <p:cNvCxnSpPr>
            <a:cxnSpLocks/>
          </p:cNvCxnSpPr>
          <p:nvPr/>
        </p:nvCxnSpPr>
        <p:spPr>
          <a:xfrm>
            <a:off x="5120642" y="2426221"/>
            <a:ext cx="714310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66C3B1A9-0DBC-2342-08D4-5691820F3D84}"/>
              </a:ext>
            </a:extLst>
          </p:cNvPr>
          <p:cNvCxnSpPr>
            <a:cxnSpLocks/>
          </p:cNvCxnSpPr>
          <p:nvPr/>
        </p:nvCxnSpPr>
        <p:spPr>
          <a:xfrm>
            <a:off x="5120642" y="2853211"/>
            <a:ext cx="714310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520B9EB-5A75-3225-2F02-CA866CE5D3E8}"/>
              </a:ext>
            </a:extLst>
          </p:cNvPr>
          <p:cNvSpPr txBox="1"/>
          <p:nvPr/>
        </p:nvSpPr>
        <p:spPr>
          <a:xfrm>
            <a:off x="5219363" y="20877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57FF8E-F685-B87B-987F-FFA5B97BB92F}"/>
              </a:ext>
            </a:extLst>
          </p:cNvPr>
          <p:cNvSpPr txBox="1"/>
          <p:nvPr/>
        </p:nvSpPr>
        <p:spPr>
          <a:xfrm>
            <a:off x="5133667" y="25209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461E821-4C13-27DD-1802-24CE4F7F5B40}"/>
              </a:ext>
            </a:extLst>
          </p:cNvPr>
          <p:cNvSpPr/>
          <p:nvPr/>
        </p:nvSpPr>
        <p:spPr>
          <a:xfrm>
            <a:off x="5855264" y="4808900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charge-pipe</a:t>
            </a:r>
          </a:p>
          <a:p>
            <a:pPr algn="ctr"/>
            <a:r>
              <a:rPr lang="en-US" sz="1200" dirty="0"/>
              <a:t>Clustering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286A56F-6B60-EFED-E2AF-43FB4E2040FF}"/>
              </a:ext>
            </a:extLst>
          </p:cNvPr>
          <p:cNvSpPr/>
          <p:nvPr/>
        </p:nvSpPr>
        <p:spPr>
          <a:xfrm>
            <a:off x="3613401" y="4793312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charge-pipe</a:t>
            </a:r>
          </a:p>
          <a:p>
            <a:pPr algn="ctr"/>
            <a:r>
              <a:rPr lang="en-US" sz="1200" dirty="0" err="1"/>
              <a:t>ChSel</a:t>
            </a:r>
            <a:r>
              <a:rPr lang="en-US" sz="1200" dirty="0"/>
              <a:t>-Imaging</a:t>
            </a:r>
          </a:p>
        </p:txBody>
      </p: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282DFBEF-D52E-3F56-939E-73EFD69EDCCD}"/>
              </a:ext>
            </a:extLst>
          </p:cNvPr>
          <p:cNvCxnSpPr>
            <a:cxnSpLocks/>
          </p:cNvCxnSpPr>
          <p:nvPr/>
        </p:nvCxnSpPr>
        <p:spPr>
          <a:xfrm>
            <a:off x="5140954" y="4960153"/>
            <a:ext cx="714310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BF57C97A-BF67-9D8A-0115-BED356285139}"/>
              </a:ext>
            </a:extLst>
          </p:cNvPr>
          <p:cNvCxnSpPr>
            <a:cxnSpLocks/>
          </p:cNvCxnSpPr>
          <p:nvPr/>
        </p:nvCxnSpPr>
        <p:spPr>
          <a:xfrm>
            <a:off x="5140954" y="5387143"/>
            <a:ext cx="714310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CB18DE3-1185-ABA9-3F4B-FA93A8BF89A7}"/>
              </a:ext>
            </a:extLst>
          </p:cNvPr>
          <p:cNvSpPr txBox="1"/>
          <p:nvPr/>
        </p:nvSpPr>
        <p:spPr>
          <a:xfrm>
            <a:off x="5239675" y="462167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51B0D1-A173-AD0B-86C1-F4F5E68469EE}"/>
              </a:ext>
            </a:extLst>
          </p:cNvPr>
          <p:cNvSpPr txBox="1"/>
          <p:nvPr/>
        </p:nvSpPr>
        <p:spPr>
          <a:xfrm>
            <a:off x="5153979" y="5054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C0B11C-C9E6-385F-1978-74C6551B67C3}"/>
              </a:ext>
            </a:extLst>
          </p:cNvPr>
          <p:cNvSpPr/>
          <p:nvPr/>
        </p:nvSpPr>
        <p:spPr>
          <a:xfrm>
            <a:off x="5828511" y="3706175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OpFlashSource</a:t>
            </a:r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0B1BEFF6-2B12-5E76-1D02-14277D4F8AFF}"/>
              </a:ext>
            </a:extLst>
          </p:cNvPr>
          <p:cNvCxnSpPr>
            <a:cxnSpLocks/>
            <a:stCxn id="6" idx="3"/>
            <a:endCxn id="51" idx="1"/>
          </p:cNvCxnSpPr>
          <p:nvPr/>
        </p:nvCxnSpPr>
        <p:spPr>
          <a:xfrm>
            <a:off x="3052198" y="3706176"/>
            <a:ext cx="561203" cy="15177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37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F8C5-9579-5D98-82C7-0C02FCC3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C18AF-2C1F-353E-0DB1-32D9E989E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EFC79-C77F-0085-61E2-DFBB97FB3381}"/>
              </a:ext>
            </a:extLst>
          </p:cNvPr>
          <p:cNvSpPr txBox="1"/>
          <p:nvPr/>
        </p:nvSpPr>
        <p:spPr>
          <a:xfrm>
            <a:off x="590719" y="922492"/>
            <a:ext cx="71929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Input: Need to match the staged production: start from </a:t>
            </a:r>
            <a:r>
              <a:rPr lang="en-US" dirty="0" err="1"/>
              <a:t>recob</a:t>
            </a:r>
            <a:r>
              <a:rPr lang="en-US" dirty="0"/>
              <a:t>::wire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information need to be available: trace; </a:t>
            </a:r>
            <a:r>
              <a:rPr lang="en-US" dirty="0" err="1"/>
              <a:t>cmm</a:t>
            </a:r>
            <a:r>
              <a:rPr lang="en-US" dirty="0"/>
              <a:t>; summary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traces need to be dense after reading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Output: BEE for 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ITensorSet</a:t>
            </a:r>
            <a:r>
              <a:rPr lang="en-US" dirty="0"/>
              <a:t> output available?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Need optional </a:t>
            </a:r>
            <a:r>
              <a:rPr lang="en-US" dirty="0" err="1"/>
              <a:t>ICluster</a:t>
            </a:r>
            <a:r>
              <a:rPr lang="en-US" dirty="0"/>
              <a:t> output?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Future IO for AI/ML</a:t>
            </a:r>
          </a:p>
        </p:txBody>
      </p:sp>
    </p:spTree>
    <p:extLst>
      <p:ext uri="{BB962C8B-B14F-4D97-AF65-F5344CB8AC3E}">
        <p14:creationId xmlns:p14="http://schemas.microsoft.com/office/powerpoint/2010/main" val="817750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36E9-2ADB-4E39-1873-D8A851FA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to make the chain running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1B3AF-BD70-E3B0-02E0-E8983D65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32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60D84-541A-EB78-DE68-CAB92E49FBA8}"/>
              </a:ext>
            </a:extLst>
          </p:cNvPr>
          <p:cNvSpPr txBox="1"/>
          <p:nvPr/>
        </p:nvSpPr>
        <p:spPr>
          <a:xfrm>
            <a:off x="712099" y="1019596"/>
            <a:ext cx="76017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wire-cell-toolkit: apply-</a:t>
            </a:r>
            <a:r>
              <a:rPr lang="en-US" sz="2400" dirty="0" err="1"/>
              <a:t>pointcloud</a:t>
            </a:r>
            <a:r>
              <a:rPr lang="en-US" sz="2400" dirty="0"/>
              <a:t> [porting] →</a:t>
            </a:r>
            <a:r>
              <a:rPr lang="en-US" sz="2400" dirty="0">
                <a:sym typeface="Wingdings" pitchFamily="2" charset="2"/>
              </a:rPr>
              <a:t> master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larwirecell: merge </a:t>
            </a:r>
            <a:r>
              <a:rPr lang="en-US" sz="2400" dirty="0" err="1"/>
              <a:t>Ewerton</a:t>
            </a:r>
            <a:r>
              <a:rPr lang="en-US" sz="2400" dirty="0"/>
              <a:t> and </a:t>
            </a:r>
            <a:r>
              <a:rPr lang="en-US" sz="2400" dirty="0" err="1"/>
              <a:t>Haiwang’s</a:t>
            </a:r>
            <a:r>
              <a:rPr lang="en-US" sz="2400" dirty="0"/>
              <a:t> branches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400" dirty="0" err="1"/>
              <a:t>CookedFrameSouce</a:t>
            </a:r>
            <a:endParaRPr lang="en-US" sz="24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400" dirty="0" err="1"/>
              <a:t>QLMatching</a:t>
            </a: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jsonnet: merge </a:t>
            </a:r>
            <a:r>
              <a:rPr lang="en-US" sz="2400" dirty="0" err="1"/>
              <a:t>Ewerton</a:t>
            </a:r>
            <a:r>
              <a:rPr lang="en-US" sz="2400" dirty="0"/>
              <a:t> and </a:t>
            </a:r>
            <a:r>
              <a:rPr lang="en-US" sz="2400" dirty="0" err="1"/>
              <a:t>Haiwang’s</a:t>
            </a:r>
            <a:r>
              <a:rPr lang="en-US" sz="2400" dirty="0"/>
              <a:t> branches</a:t>
            </a:r>
          </a:p>
        </p:txBody>
      </p:sp>
    </p:spTree>
    <p:extLst>
      <p:ext uri="{BB962C8B-B14F-4D97-AF65-F5344CB8AC3E}">
        <p14:creationId xmlns:p14="http://schemas.microsoft.com/office/powerpoint/2010/main" val="1851231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7B722-29DC-4A40-2DE9-96D5596B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8C584-032D-AD0B-CBC8-209E5A362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0E49A-E37A-DA0B-CAC5-7CE3E55C8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48B6C-F4B4-95D1-44E7-2DAE43C22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9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EB35-4E01-5EAD-FB2A-34ADCF03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400FE-E3CF-CE5B-FFFA-59B58E35B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34</a:t>
            </a:fld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9720ED-D04A-386A-C825-C53FE55BFDD4}"/>
              </a:ext>
            </a:extLst>
          </p:cNvPr>
          <p:cNvSpPr/>
          <p:nvPr/>
        </p:nvSpPr>
        <p:spPr>
          <a:xfrm>
            <a:off x="2713216" y="3231079"/>
            <a:ext cx="876925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2C86C3-61D6-DF5F-7FF8-E328EDB1707B}"/>
              </a:ext>
            </a:extLst>
          </p:cNvPr>
          <p:cNvSpPr/>
          <p:nvPr/>
        </p:nvSpPr>
        <p:spPr>
          <a:xfrm>
            <a:off x="3714077" y="1920631"/>
            <a:ext cx="1723604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ChannelSelector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10DAE-6E48-07D1-7583-C2F7316FF16B}"/>
              </a:ext>
            </a:extLst>
          </p:cNvPr>
          <p:cNvSpPr/>
          <p:nvPr/>
        </p:nvSpPr>
        <p:spPr>
          <a:xfrm>
            <a:off x="3714077" y="4443102"/>
            <a:ext cx="1723604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ChannelSelector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B7373-0E91-79F3-3FD3-076D739CE339}"/>
              </a:ext>
            </a:extLst>
          </p:cNvPr>
          <p:cNvSpPr/>
          <p:nvPr/>
        </p:nvSpPr>
        <p:spPr>
          <a:xfrm>
            <a:off x="5605016" y="1486596"/>
            <a:ext cx="1723604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img</a:t>
            </a:r>
            <a:r>
              <a:rPr lang="en-US" sz="1400" dirty="0"/>
              <a:t>-active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0DBCC0-1A29-DCC5-5E9B-D5DE2997A873}"/>
              </a:ext>
            </a:extLst>
          </p:cNvPr>
          <p:cNvSpPr/>
          <p:nvPr/>
        </p:nvSpPr>
        <p:spPr>
          <a:xfrm>
            <a:off x="5605016" y="2341245"/>
            <a:ext cx="1723604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img</a:t>
            </a:r>
            <a:r>
              <a:rPr lang="en-US" sz="1400" dirty="0"/>
              <a:t>-masked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681E2D-5CE3-1348-BBDD-13F408D63E36}"/>
              </a:ext>
            </a:extLst>
          </p:cNvPr>
          <p:cNvSpPr/>
          <p:nvPr/>
        </p:nvSpPr>
        <p:spPr>
          <a:xfrm>
            <a:off x="7556235" y="1920632"/>
            <a:ext cx="1723604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PointTreeBuilding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87F9EB-9CDD-D257-BC60-3B9BEB74461C}"/>
              </a:ext>
            </a:extLst>
          </p:cNvPr>
          <p:cNvSpPr/>
          <p:nvPr/>
        </p:nvSpPr>
        <p:spPr>
          <a:xfrm>
            <a:off x="9544610" y="1920632"/>
            <a:ext cx="1099333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MABC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1AA0E9-B7D8-F784-899E-7666A2AE1384}"/>
              </a:ext>
            </a:extLst>
          </p:cNvPr>
          <p:cNvSpPr/>
          <p:nvPr/>
        </p:nvSpPr>
        <p:spPr>
          <a:xfrm>
            <a:off x="10908714" y="1920631"/>
            <a:ext cx="996596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dump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DFCFB-DFE4-3D8D-E717-88EC90976E32}"/>
              </a:ext>
            </a:extLst>
          </p:cNvPr>
          <p:cNvSpPr/>
          <p:nvPr/>
        </p:nvSpPr>
        <p:spPr>
          <a:xfrm>
            <a:off x="562128" y="3231080"/>
            <a:ext cx="1926237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CookedFrameSource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8826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7B10-E79C-BE7B-B56B-41C891B4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Separate_2 does not break clusters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95899E-B13B-E47D-DEAB-9797D450A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FEBA9-4AAC-B349-9323-5E2DA76E6919}"/>
              </a:ext>
            </a:extLst>
          </p:cNvPr>
          <p:cNvSpPr txBox="1"/>
          <p:nvPr/>
        </p:nvSpPr>
        <p:spPr>
          <a:xfrm>
            <a:off x="568411" y="930876"/>
            <a:ext cx="6878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Separate_2 -&gt; b2id</a:t>
            </a:r>
          </a:p>
          <a:p>
            <a:endParaRPr lang="en-US" dirty="0">
              <a:solidFill>
                <a:srgbClr val="00108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1080"/>
                </a:solidFill>
                <a:latin typeface="Menlo" panose="020B0609030804020204" pitchFamily="49" charset="0"/>
              </a:rPr>
              <a:t>add function calculate length from list of blobs</a:t>
            </a:r>
            <a:endParaRPr lang="en-US" dirty="0"/>
          </a:p>
        </p:txBody>
      </p:sp>
      <p:pic>
        <p:nvPicPr>
          <p:cNvPr id="6" name="Picture 5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0FE94CBE-ABAC-2C70-4689-36965D39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3000" y="2476495"/>
            <a:ext cx="7302500" cy="2527300"/>
          </a:xfrm>
          <a:prstGeom prst="rect">
            <a:avLst/>
          </a:prstGeom>
        </p:spPr>
      </p:pic>
      <p:pic>
        <p:nvPicPr>
          <p:cNvPr id="12" name="Picture 11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B0FC6E48-513B-F286-B41E-EAC6F6A96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814" y="2476495"/>
            <a:ext cx="73025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68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F476-55F0-1D79-0CB6-CA7D9918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48F98-6DA3-5AC5-FD77-E99384CF4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36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DA40B-47B6-181D-206F-A4EFED6A603B}"/>
              </a:ext>
            </a:extLst>
          </p:cNvPr>
          <p:cNvSpPr txBox="1"/>
          <p:nvPr/>
        </p:nvSpPr>
        <p:spPr>
          <a:xfrm>
            <a:off x="695915" y="776835"/>
            <a:ext cx="675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wcsimsp_g4_gen_prodgenie_bnb_nu_cosmic_sbnd_nskip6.root</a:t>
            </a:r>
          </a:p>
        </p:txBody>
      </p:sp>
    </p:spTree>
    <p:extLst>
      <p:ext uri="{BB962C8B-B14F-4D97-AF65-F5344CB8AC3E}">
        <p14:creationId xmlns:p14="http://schemas.microsoft.com/office/powerpoint/2010/main" val="3027500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3DD9E-358E-74D1-BBD0-E1DCC5680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D27195-9E2B-E5FB-46A0-16AE756D9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282F6-638C-C8C0-8C19-3B90BF7BF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Nov. 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D081-C79B-97B0-6322-497814B17A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70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3FCC-F9B2-DE5F-6A7C-6E72F408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6007C0-5D30-EDF1-0E89-CFA4629C7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38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6CD79-0A42-20ED-051B-B57DA24E12FA}"/>
              </a:ext>
            </a:extLst>
          </p:cNvPr>
          <p:cNvSpPr txBox="1"/>
          <p:nvPr/>
        </p:nvSpPr>
        <p:spPr>
          <a:xfrm>
            <a:off x="571500" y="873941"/>
            <a:ext cx="6051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effectLst/>
                <a:latin typeface="Menlo" panose="020B0609030804020204" pitchFamily="49" charset="0"/>
              </a:rPr>
              <a:t>Deghosting: Projection2D::</a:t>
            </a:r>
            <a:r>
              <a:rPr lang="en-US" b="0" dirty="0" err="1">
                <a:effectLst/>
                <a:latin typeface="Menlo" panose="020B0609030804020204" pitchFamily="49" charset="0"/>
              </a:rPr>
              <a:t>get_projection</a:t>
            </a:r>
            <a:endParaRPr lang="en-US" b="0" dirty="0">
              <a:effectLst/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enlo" panose="020B0609030804020204" pitchFamily="49" charset="0"/>
              </a:rPr>
              <a:t>DNNROIFInding</a:t>
            </a:r>
            <a:r>
              <a:rPr lang="en-US" dirty="0">
                <a:latin typeface="Menlo" panose="020B0609030804020204" pitchFamily="49" charset="0"/>
              </a:rPr>
              <a:t>: no trace summary</a:t>
            </a:r>
          </a:p>
        </p:txBody>
      </p:sp>
    </p:spTree>
    <p:extLst>
      <p:ext uri="{BB962C8B-B14F-4D97-AF65-F5344CB8AC3E}">
        <p14:creationId xmlns:p14="http://schemas.microsoft.com/office/powerpoint/2010/main" val="1685220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15C9-75CE-9494-EAA1-2D2769D5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</a:rPr>
              <a:t>DNNROIFInding</a:t>
            </a:r>
            <a:r>
              <a:rPr lang="en-US" dirty="0">
                <a:latin typeface="Menlo" panose="020B0609030804020204" pitchFamily="49" charset="0"/>
              </a:rPr>
              <a:t>: no trace summary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F5045-284A-3ED6-8880-7806943C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39</a:t>
            </a:fld>
            <a:endParaRPr lang="en-US" sz="1000" dirty="0"/>
          </a:p>
        </p:txBody>
      </p:sp>
      <p:pic>
        <p:nvPicPr>
          <p:cNvPr id="5" name="Picture 4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8AEB9E69-023E-8D4A-91A3-EFD70860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57300"/>
            <a:ext cx="7620000" cy="2171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93048-D086-5809-F00C-4B49BE35B599}"/>
              </a:ext>
            </a:extLst>
          </p:cNvPr>
          <p:cNvSpPr txBox="1"/>
          <p:nvPr/>
        </p:nvSpPr>
        <p:spPr>
          <a:xfrm>
            <a:off x="679731" y="3876085"/>
            <a:ext cx="88408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indices, summary: two arrays with same length with indexing corresponding to traces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irow</a:t>
            </a:r>
            <a:r>
              <a:rPr lang="en-US" dirty="0"/>
              <a:t> -&gt; index</a:t>
            </a: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ch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m_chlist</a:t>
            </a:r>
            <a:r>
              <a:rPr lang="en-US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irow</a:t>
            </a:r>
            <a:r>
              <a:rPr lang="en-US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]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6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8218-43C0-0717-6E18-14653BAED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Staged clustering for multi-volume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E3C64B-0E24-FC23-5633-A5D4A3B90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81774-72AE-8E3B-87FE-58C52C5D3FCD}"/>
              </a:ext>
            </a:extLst>
          </p:cNvPr>
          <p:cNvSpPr txBox="1"/>
          <p:nvPr/>
        </p:nvSpPr>
        <p:spPr>
          <a:xfrm>
            <a:off x="571500" y="905332"/>
            <a:ext cx="51988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 full procedure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per volume clustering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merge charge/light from all volumes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QL-matching using merged info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additional information like CRT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correct charge with t0 and SCE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all volume clustering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need something like jumping dead region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round of QL-matching?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C914F-0B08-314B-80AA-3CF0FE62A560}"/>
              </a:ext>
            </a:extLst>
          </p:cNvPr>
          <p:cNvSpPr/>
          <p:nvPr/>
        </p:nvSpPr>
        <p:spPr>
          <a:xfrm>
            <a:off x="1052694" y="5375648"/>
            <a:ext cx="1375646" cy="564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SigProc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AB173-967D-A8EB-BD99-266BB3165D46}"/>
              </a:ext>
            </a:extLst>
          </p:cNvPr>
          <p:cNvSpPr/>
          <p:nvPr/>
        </p:nvSpPr>
        <p:spPr>
          <a:xfrm>
            <a:off x="4031380" y="4988206"/>
            <a:ext cx="1375646" cy="564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Tiling</a:t>
            </a:r>
          </a:p>
          <a:p>
            <a:pPr algn="ctr"/>
            <a:r>
              <a:rPr lang="en-US" sz="1600" dirty="0"/>
              <a:t>face0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0B1D5-17E2-6DA3-452F-6379A1ECBBE6}"/>
              </a:ext>
            </a:extLst>
          </p:cNvPr>
          <p:cNvSpPr/>
          <p:nvPr/>
        </p:nvSpPr>
        <p:spPr>
          <a:xfrm>
            <a:off x="4031380" y="5852102"/>
            <a:ext cx="1375646" cy="564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Tiling</a:t>
            </a:r>
          </a:p>
          <a:p>
            <a:pPr algn="ctr"/>
            <a:r>
              <a:rPr lang="en-US" sz="1600" dirty="0"/>
              <a:t>face1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8FA69F-D235-3FD3-596E-8315D2D3D7B5}"/>
              </a:ext>
            </a:extLst>
          </p:cNvPr>
          <p:cNvSpPr/>
          <p:nvPr/>
        </p:nvSpPr>
        <p:spPr>
          <a:xfrm>
            <a:off x="2581822" y="5375648"/>
            <a:ext cx="1190878" cy="564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Slicing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A831FE-2184-A55C-7A51-9665D54D9B20}"/>
              </a:ext>
            </a:extLst>
          </p:cNvPr>
          <p:cNvSpPr/>
          <p:nvPr/>
        </p:nvSpPr>
        <p:spPr>
          <a:xfrm>
            <a:off x="5655314" y="5375648"/>
            <a:ext cx="1190878" cy="564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Solving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D2CCA1-75A0-A1B6-9662-EE65451FCC64}"/>
              </a:ext>
            </a:extLst>
          </p:cNvPr>
          <p:cNvSpPr/>
          <p:nvPr/>
        </p:nvSpPr>
        <p:spPr>
          <a:xfrm>
            <a:off x="7094480" y="4967070"/>
            <a:ext cx="1190878" cy="564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Clustering</a:t>
            </a:r>
          </a:p>
          <a:p>
            <a:pPr algn="ctr"/>
            <a:r>
              <a:rPr lang="en-US" sz="1600" dirty="0"/>
              <a:t>face0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50401-C002-5769-80A6-30DE43733270}"/>
              </a:ext>
            </a:extLst>
          </p:cNvPr>
          <p:cNvSpPr/>
          <p:nvPr/>
        </p:nvSpPr>
        <p:spPr>
          <a:xfrm>
            <a:off x="7094480" y="5852102"/>
            <a:ext cx="1190878" cy="564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Clustering</a:t>
            </a:r>
          </a:p>
          <a:p>
            <a:pPr algn="ctr"/>
            <a:r>
              <a:rPr lang="en-US" sz="1600" dirty="0"/>
              <a:t>face1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A94810B4-B212-5BD3-0BB2-998051D517DD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2428340" y="5657893"/>
            <a:ext cx="153482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0894C4EB-E03E-5438-4554-3614D229BD61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 flipV="1">
            <a:off x="3772700" y="5270451"/>
            <a:ext cx="258680" cy="38744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737529DB-0F49-1F2E-AE3B-7CF12DFFFB9F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3772700" y="5657893"/>
            <a:ext cx="258680" cy="47645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E88CF18-4E87-DF2B-43C7-0AD072781F18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5407026" y="5270451"/>
            <a:ext cx="248288" cy="38744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DA27051C-8C0F-D8EF-3CDF-A02FBC8F375F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5407026" y="5657893"/>
            <a:ext cx="248288" cy="47645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C6B8D993-DC42-6171-3CE5-2A09E3842C5C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6846192" y="5249315"/>
            <a:ext cx="248288" cy="40857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16AB8636-146C-5D53-99EB-7F33E85CDEA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6846192" y="5657893"/>
            <a:ext cx="248288" cy="47645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6B23075-2840-941E-96AF-91000DE4B83A}"/>
              </a:ext>
            </a:extLst>
          </p:cNvPr>
          <p:cNvSpPr txBox="1"/>
          <p:nvPr/>
        </p:nvSpPr>
        <p:spPr>
          <a:xfrm>
            <a:off x="6846192" y="4227220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 volume clustering</a:t>
            </a:r>
          </a:p>
          <a:p>
            <a:r>
              <a:rPr lang="en-US" dirty="0"/>
              <a:t>from </a:t>
            </a:r>
            <a:r>
              <a:rPr lang="en-US" dirty="0" err="1"/>
              <a:t>uboone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82C041-204C-DDC8-95D8-CA473EB89E2D}"/>
              </a:ext>
            </a:extLst>
          </p:cNvPr>
          <p:cNvSpPr txBox="1"/>
          <p:nvPr/>
        </p:nvSpPr>
        <p:spPr>
          <a:xfrm>
            <a:off x="6421641" y="929184"/>
            <a:ext cx="51988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round for SBND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per volume clustering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per volume QL-matching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correct charge with t0 and SCE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two volume clustering?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need something like jumping dead region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round of QL-matching?</a:t>
            </a:r>
          </a:p>
        </p:txBody>
      </p:sp>
    </p:spTree>
    <p:extLst>
      <p:ext uri="{BB962C8B-B14F-4D97-AF65-F5344CB8AC3E}">
        <p14:creationId xmlns:p14="http://schemas.microsoft.com/office/powerpoint/2010/main" val="3407920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BA2280-F5AA-5EFB-436D-392277E38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C8ABA-00F4-C6F4-5A05-ECE249091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Oct. 31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62300-33BD-2B4C-5CE6-1E7270AA1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10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F966-639C-35D0-0488-09FFC58C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SP(DNN)-</a:t>
            </a:r>
            <a:r>
              <a:rPr lang="en-US" dirty="0" err="1"/>
              <a:t>Img-Clus</a:t>
            </a:r>
            <a:r>
              <a:rPr lang="en-US" dirty="0"/>
              <a:t>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B53EF-E807-0DD7-B25B-2D1C0CD44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676EE-AF8B-535F-94E4-D70307CC9176}"/>
              </a:ext>
            </a:extLst>
          </p:cNvPr>
          <p:cNvSpPr txBox="1"/>
          <p:nvPr/>
        </p:nvSpPr>
        <p:spPr>
          <a:xfrm>
            <a:off x="606287" y="844826"/>
            <a:ext cx="108093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SigProc with DNN-ROI: </a:t>
            </a:r>
            <a:r>
              <a:rPr lang="en-US" dirty="0">
                <a:hlinkClick r:id="rId2"/>
              </a:rPr>
              <a:t>https://github.com/LArSoft/larsoft/releases/tag/v10_00_03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wire-cell-toolkit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DNNROIFinding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/>
              <a:t>passing through summary/RMS to </a:t>
            </a:r>
            <a:r>
              <a:rPr lang="en-US" dirty="0" err="1"/>
              <a:t>dnnsp</a:t>
            </a:r>
            <a:r>
              <a:rPr lang="en-US" dirty="0"/>
              <a:t> frame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67F99"/>
                </a:solidFill>
                <a:latin typeface="Menlo" panose="020B0609030804020204" pitchFamily="49" charset="0"/>
              </a:rPr>
              <a:t>ChannelSelector</a:t>
            </a:r>
            <a:endParaRPr lang="en-US" dirty="0">
              <a:solidFill>
                <a:srgbClr val="267F99"/>
              </a:solidFill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larwirecell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67F99"/>
                </a:solidFill>
                <a:latin typeface="Menlo" panose="020B0609030804020204" pitchFamily="49" charset="0"/>
              </a:rPr>
              <a:t>CookedFrameSource</a:t>
            </a:r>
            <a:endParaRPr lang="en-US" dirty="0">
              <a:solidFill>
                <a:srgbClr val="267F99"/>
              </a:solidFill>
              <a:latin typeface="Menlo" panose="020B0609030804020204" pitchFamily="49" charset="0"/>
            </a:endParaRPr>
          </a:p>
          <a:p>
            <a:endParaRPr lang="en-US" dirty="0"/>
          </a:p>
          <a:p>
            <a:r>
              <a:rPr lang="en-US" dirty="0"/>
              <a:t>Imaging (</a:t>
            </a:r>
            <a:r>
              <a:rPr lang="en-US" dirty="0" err="1"/>
              <a:t>ICluster</a:t>
            </a:r>
            <a:r>
              <a:rPr lang="en-US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had issues running imaging on data, but </a:t>
            </a:r>
            <a:r>
              <a:rPr lang="en-US" dirty="0" err="1"/>
              <a:t>Ewerton</a:t>
            </a:r>
            <a:r>
              <a:rPr lang="en-US" dirty="0"/>
              <a:t> has a working version, incorporating his local </a:t>
            </a:r>
            <a:r>
              <a:rPr lang="en-US" dirty="0" err="1"/>
              <a:t>devs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wire-cell-toolkit, larwirecell, </a:t>
            </a:r>
            <a:r>
              <a:rPr lang="en-US" dirty="0" err="1"/>
              <a:t>cfg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</a:t>
            </a:r>
            <a:r>
              <a:rPr lang="en-US" dirty="0" err="1"/>
              <a:t>dnn-roi</a:t>
            </a:r>
            <a:r>
              <a:rPr lang="en-US" dirty="0"/>
              <a:t> in imaging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synergy with PDHD</a:t>
            </a:r>
          </a:p>
          <a:p>
            <a:endParaRPr lang="en-US" dirty="0"/>
          </a:p>
          <a:p>
            <a:r>
              <a:rPr lang="en-US" dirty="0"/>
              <a:t>Clustering (</a:t>
            </a:r>
            <a:r>
              <a:rPr lang="en-US" dirty="0" err="1"/>
              <a:t>ITensorSet</a:t>
            </a:r>
            <a:r>
              <a:rPr lang="en-US" dirty="0"/>
              <a:t>, 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PointCloud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Facade</a:t>
            </a:r>
            <a:r>
              <a:rPr lang="en-US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Configurable </a:t>
            </a:r>
            <a:r>
              <a:rPr lang="en-US" dirty="0" err="1"/>
              <a:t>clustering_function</a:t>
            </a:r>
            <a:r>
              <a:rPr lang="en-US" dirty="0"/>
              <a:t> to run in 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MultiAlgBlobClustering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json</a:t>
            </a:r>
            <a:r>
              <a:rPr lang="en-US" dirty="0"/>
              <a:t> -&gt; </a:t>
            </a:r>
            <a:r>
              <a:rPr lang="en-US" dirty="0" err="1"/>
              <a:t>c++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32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4814-5495-BAD7-7D38-F98BC56E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D169B-8762-5157-EBE5-4596A7D03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42</a:t>
            </a:fld>
            <a:endParaRPr lang="en-US" sz="1000" dirty="0"/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9789739A-B6A5-6221-78CB-BF138963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76350"/>
            <a:ext cx="7772400" cy="42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79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0765-4FA0-E5D6-C11F-FA4A8A1D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13B55-492C-87CB-D634-3EA4E2EAA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43</a:t>
            </a:fld>
            <a:endParaRPr lang="en-US" sz="1000" dirty="0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E2B15ED-DFBB-02B5-2ACF-7D0881DA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171700"/>
            <a:ext cx="7772400" cy="25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4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E019-E507-F10F-C0BE-82862855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per-face clustering for wrapped wires?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3FDD2-2DC1-E878-53EB-66173588A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C3E31-BA9E-8A45-9818-6A5B3063C90F}"/>
              </a:ext>
            </a:extLst>
          </p:cNvPr>
          <p:cNvSpPr/>
          <p:nvPr/>
        </p:nvSpPr>
        <p:spPr>
          <a:xfrm>
            <a:off x="1739787" y="1869261"/>
            <a:ext cx="3074974" cy="16184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904137-ED7B-5175-1EFF-D222D6FF2198}"/>
              </a:ext>
            </a:extLst>
          </p:cNvPr>
          <p:cNvSpPr/>
          <p:nvPr/>
        </p:nvSpPr>
        <p:spPr>
          <a:xfrm>
            <a:off x="1739787" y="3559147"/>
            <a:ext cx="3074974" cy="16184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B88F99-9EB6-DC23-325D-136728598859}"/>
              </a:ext>
            </a:extLst>
          </p:cNvPr>
          <p:cNvCxnSpPr/>
          <p:nvPr/>
        </p:nvCxnSpPr>
        <p:spPr>
          <a:xfrm flipV="1">
            <a:off x="2217217" y="2880765"/>
            <a:ext cx="1472751" cy="1440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EE14606-D615-2D78-5631-77ECF50459B5}"/>
              </a:ext>
            </a:extLst>
          </p:cNvPr>
          <p:cNvSpPr/>
          <p:nvPr/>
        </p:nvSpPr>
        <p:spPr>
          <a:xfrm>
            <a:off x="6035309" y="1869261"/>
            <a:ext cx="3074974" cy="16184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3A3B6-AB3D-2AB9-2858-1A170BF11DB2}"/>
              </a:ext>
            </a:extLst>
          </p:cNvPr>
          <p:cNvSpPr/>
          <p:nvPr/>
        </p:nvSpPr>
        <p:spPr>
          <a:xfrm>
            <a:off x="6035309" y="3559147"/>
            <a:ext cx="3074974" cy="16184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C415F1-E834-3167-E78D-AC832D808FF6}"/>
              </a:ext>
            </a:extLst>
          </p:cNvPr>
          <p:cNvCxnSpPr>
            <a:cxnSpLocks/>
          </p:cNvCxnSpPr>
          <p:nvPr/>
        </p:nvCxnSpPr>
        <p:spPr>
          <a:xfrm flipV="1">
            <a:off x="6684022" y="3219956"/>
            <a:ext cx="818645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2A63C8-3165-C96C-F38A-DA2DF63AAF1C}"/>
              </a:ext>
            </a:extLst>
          </p:cNvPr>
          <p:cNvCxnSpPr>
            <a:cxnSpLocks/>
          </p:cNvCxnSpPr>
          <p:nvPr/>
        </p:nvCxnSpPr>
        <p:spPr>
          <a:xfrm flipV="1">
            <a:off x="7433886" y="3108353"/>
            <a:ext cx="717494" cy="65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CE8A0AE-E6B4-CDE6-8494-C03BD2E6B943}"/>
              </a:ext>
            </a:extLst>
          </p:cNvPr>
          <p:cNvSpPr txBox="1"/>
          <p:nvPr/>
        </p:nvSpPr>
        <p:spPr>
          <a:xfrm>
            <a:off x="2306230" y="1383738"/>
            <a:ext cx="2104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APA crossing track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35F6CC-B93A-FE56-388E-9DFE3CED2E94}"/>
              </a:ext>
            </a:extLst>
          </p:cNvPr>
          <p:cNvSpPr txBox="1"/>
          <p:nvPr/>
        </p:nvSpPr>
        <p:spPr>
          <a:xfrm>
            <a:off x="6095871" y="1417456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track t0 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FE417-1A38-6500-D960-7DA5A97277CC}"/>
              </a:ext>
            </a:extLst>
          </p:cNvPr>
          <p:cNvSpPr txBox="1"/>
          <p:nvPr/>
        </p:nvSpPr>
        <p:spPr>
          <a:xfrm>
            <a:off x="1034686" y="3335276"/>
            <a:ext cx="6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APA</a:t>
            </a:r>
          </a:p>
        </p:txBody>
      </p:sp>
    </p:spTree>
    <p:extLst>
      <p:ext uri="{BB962C8B-B14F-4D97-AF65-F5344CB8AC3E}">
        <p14:creationId xmlns:p14="http://schemas.microsoft.com/office/powerpoint/2010/main" val="321776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58F7-7CCF-A46E-E381-17B90E71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Xin’s idea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8184B-D074-A7B6-A01A-25EE28BBB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A46ED1-D377-35E9-45BF-A0BD62141B3E}"/>
              </a:ext>
            </a:extLst>
          </p:cNvPr>
          <p:cNvSpPr/>
          <p:nvPr/>
        </p:nvSpPr>
        <p:spPr>
          <a:xfrm>
            <a:off x="1882245" y="3807663"/>
            <a:ext cx="3074974" cy="16184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81499-A970-DAEC-D9F3-E567D9B7B291}"/>
              </a:ext>
            </a:extLst>
          </p:cNvPr>
          <p:cNvSpPr/>
          <p:nvPr/>
        </p:nvSpPr>
        <p:spPr>
          <a:xfrm>
            <a:off x="7696917" y="180024"/>
            <a:ext cx="3074974" cy="16184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88007F-AA08-6662-1E5C-B24A8766E120}"/>
              </a:ext>
            </a:extLst>
          </p:cNvPr>
          <p:cNvCxnSpPr>
            <a:cxnSpLocks/>
          </p:cNvCxnSpPr>
          <p:nvPr/>
        </p:nvCxnSpPr>
        <p:spPr>
          <a:xfrm flipV="1">
            <a:off x="3297874" y="4470013"/>
            <a:ext cx="1211281" cy="1101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43275-9C22-FC44-2EBF-26817BA98100}"/>
              </a:ext>
            </a:extLst>
          </p:cNvPr>
          <p:cNvCxnSpPr>
            <a:cxnSpLocks/>
          </p:cNvCxnSpPr>
          <p:nvPr/>
        </p:nvCxnSpPr>
        <p:spPr>
          <a:xfrm flipV="1">
            <a:off x="2580380" y="5571726"/>
            <a:ext cx="717494" cy="6514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D61BEA-D605-5691-16B2-85236643A5CE}"/>
              </a:ext>
            </a:extLst>
          </p:cNvPr>
          <p:cNvCxnSpPr>
            <a:cxnSpLocks/>
          </p:cNvCxnSpPr>
          <p:nvPr/>
        </p:nvCxnSpPr>
        <p:spPr>
          <a:xfrm>
            <a:off x="2580380" y="4892670"/>
            <a:ext cx="717494" cy="679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046094-F934-D090-E665-FDBEEBAC1F26}"/>
              </a:ext>
            </a:extLst>
          </p:cNvPr>
          <p:cNvSpPr txBox="1"/>
          <p:nvPr/>
        </p:nvSpPr>
        <p:spPr>
          <a:xfrm>
            <a:off x="1667633" y="359677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59FC0-9970-B765-6266-6888C1DF5D4A}"/>
              </a:ext>
            </a:extLst>
          </p:cNvPr>
          <p:cNvSpPr txBox="1"/>
          <p:nvPr/>
        </p:nvSpPr>
        <p:spPr>
          <a:xfrm>
            <a:off x="4861089" y="53276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5A08-205A-6E74-B20E-49E9AAA95E99}"/>
              </a:ext>
            </a:extLst>
          </p:cNvPr>
          <p:cNvSpPr txBox="1"/>
          <p:nvPr/>
        </p:nvSpPr>
        <p:spPr>
          <a:xfrm>
            <a:off x="1190025" y="5223387"/>
            <a:ext cx="6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A007DB-AD85-3172-59AB-F82BF6D5A38B}"/>
              </a:ext>
            </a:extLst>
          </p:cNvPr>
          <p:cNvSpPr/>
          <p:nvPr/>
        </p:nvSpPr>
        <p:spPr>
          <a:xfrm>
            <a:off x="7696917" y="1820426"/>
            <a:ext cx="3074974" cy="16184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4E6C3F-58F5-6466-BA84-E80CC34E115F}"/>
              </a:ext>
            </a:extLst>
          </p:cNvPr>
          <p:cNvCxnSpPr>
            <a:cxnSpLocks/>
          </p:cNvCxnSpPr>
          <p:nvPr/>
        </p:nvCxnSpPr>
        <p:spPr>
          <a:xfrm flipV="1">
            <a:off x="8672008" y="1584329"/>
            <a:ext cx="596725" cy="622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F641FE-3BE3-7FF1-8DD4-A97823F5F427}"/>
              </a:ext>
            </a:extLst>
          </p:cNvPr>
          <p:cNvCxnSpPr>
            <a:cxnSpLocks/>
          </p:cNvCxnSpPr>
          <p:nvPr/>
        </p:nvCxnSpPr>
        <p:spPr>
          <a:xfrm flipV="1">
            <a:off x="9268733" y="992510"/>
            <a:ext cx="1064926" cy="110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2F9E358-BB58-821B-239D-57D18EFE232B}"/>
              </a:ext>
            </a:extLst>
          </p:cNvPr>
          <p:cNvSpPr txBox="1"/>
          <p:nvPr/>
        </p:nvSpPr>
        <p:spPr>
          <a:xfrm>
            <a:off x="6992803" y="1613765"/>
            <a:ext cx="64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6B8D9D-4C04-B961-F7AD-F50F3AE735B5}"/>
              </a:ext>
            </a:extLst>
          </p:cNvPr>
          <p:cNvSpPr/>
          <p:nvPr/>
        </p:nvSpPr>
        <p:spPr>
          <a:xfrm>
            <a:off x="7731246" y="4414685"/>
            <a:ext cx="3074974" cy="16184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2B53CC-BA3C-FA43-F501-6157BA751B7B}"/>
              </a:ext>
            </a:extLst>
          </p:cNvPr>
          <p:cNvCxnSpPr>
            <a:cxnSpLocks/>
          </p:cNvCxnSpPr>
          <p:nvPr/>
        </p:nvCxnSpPr>
        <p:spPr>
          <a:xfrm flipV="1">
            <a:off x="8480279" y="4220186"/>
            <a:ext cx="596725" cy="622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2485F4-2FB0-F5DE-AF7E-1A586A33E2FC}"/>
              </a:ext>
            </a:extLst>
          </p:cNvPr>
          <p:cNvCxnSpPr>
            <a:cxnSpLocks/>
          </p:cNvCxnSpPr>
          <p:nvPr/>
        </p:nvCxnSpPr>
        <p:spPr>
          <a:xfrm flipV="1">
            <a:off x="9077004" y="3115039"/>
            <a:ext cx="1064926" cy="11021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889E17-5C43-8ED7-DB23-DDF1692174D9}"/>
              </a:ext>
            </a:extLst>
          </p:cNvPr>
          <p:cNvCxnSpPr>
            <a:cxnSpLocks/>
          </p:cNvCxnSpPr>
          <p:nvPr/>
        </p:nvCxnSpPr>
        <p:spPr>
          <a:xfrm>
            <a:off x="9091708" y="4206000"/>
            <a:ext cx="1241951" cy="1067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1A37665-08D7-A96A-EDAD-DF7465FBF0A0}"/>
              </a:ext>
            </a:extLst>
          </p:cNvPr>
          <p:cNvSpPr txBox="1"/>
          <p:nvPr/>
        </p:nvSpPr>
        <p:spPr>
          <a:xfrm>
            <a:off x="10733392" y="59198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53B898-8D6B-DFAA-C25F-8DEB8C8CDBAD}"/>
              </a:ext>
            </a:extLst>
          </p:cNvPr>
          <p:cNvSpPr txBox="1"/>
          <p:nvPr/>
        </p:nvSpPr>
        <p:spPr>
          <a:xfrm>
            <a:off x="7508974" y="423135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D5BD55-47C8-A1DE-1E90-B528CF12C03A}"/>
              </a:ext>
            </a:extLst>
          </p:cNvPr>
          <p:cNvSpPr txBox="1"/>
          <p:nvPr/>
        </p:nvSpPr>
        <p:spPr>
          <a:xfrm>
            <a:off x="639271" y="817296"/>
            <a:ext cx="49744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Hanyu and Haiwang: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kink could be not in the read-out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maybe direct matching is easier: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x = -x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 = 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z = 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angle = angle</a:t>
            </a:r>
          </a:p>
        </p:txBody>
      </p:sp>
    </p:spTree>
    <p:extLst>
      <p:ext uri="{BB962C8B-B14F-4D97-AF65-F5344CB8AC3E}">
        <p14:creationId xmlns:p14="http://schemas.microsoft.com/office/powerpoint/2010/main" val="282734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1C7C-024A-3C9C-2D7B-E4269CF1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protect_overclustering</a:t>
            </a:r>
            <a:r>
              <a:rPr lang="en-US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 seems to have bugs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92E24-77C7-A3B3-56D3-9ACE3B7A8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pic>
        <p:nvPicPr>
          <p:cNvPr id="5" name="Picture 4" descr="A computer code with text&#10;&#10;Description automatically generated with medium confidence">
            <a:extLst>
              <a:ext uri="{FF2B5EF4-FFF2-40B4-BE49-F238E27FC236}">
                <a16:creationId xmlns:a16="http://schemas.microsoft.com/office/drawing/2014/main" id="{7EF7F6B6-20EA-C777-F025-9FDC2D1B8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5" y="1676513"/>
            <a:ext cx="7772400" cy="25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8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7AFC-3C2B-D5E6-C7BF-E235AD00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protect_overclustering</a:t>
            </a:r>
            <a:r>
              <a:rPr lang="en-US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 (POC)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F29ECB-9C81-9222-DFC5-50986A4E2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pic>
        <p:nvPicPr>
          <p:cNvPr id="5" name="Picture 4" descr="A group of colored sticks&#10;&#10;Description automatically generated">
            <a:extLst>
              <a:ext uri="{FF2B5EF4-FFF2-40B4-BE49-F238E27FC236}">
                <a16:creationId xmlns:a16="http://schemas.microsoft.com/office/drawing/2014/main" id="{1C881B77-70AA-FFF1-8474-21D009CA1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81" y="3840021"/>
            <a:ext cx="5232281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301FF-532E-9A14-E98E-2402650E424D}"/>
              </a:ext>
            </a:extLst>
          </p:cNvPr>
          <p:cNvSpPr txBox="1"/>
          <p:nvPr/>
        </p:nvSpPr>
        <p:spPr>
          <a:xfrm>
            <a:off x="1149100" y="6488395"/>
            <a:ext cx="52581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https://www.phy.bnl.gov/twister/bee/set/ae58e9ac-df63-4eaf-b13e-3377c5617019/event/0/</a:t>
            </a:r>
            <a:endParaRPr lang="en-US" sz="1000" dirty="0"/>
          </a:p>
        </p:txBody>
      </p:sp>
      <p:pic>
        <p:nvPicPr>
          <p:cNvPr id="8" name="Picture 7" descr="A group of colored sticks&#10;&#10;Description automatically generated">
            <a:extLst>
              <a:ext uri="{FF2B5EF4-FFF2-40B4-BE49-F238E27FC236}">
                <a16:creationId xmlns:a16="http://schemas.microsoft.com/office/drawing/2014/main" id="{F110F280-3359-CEDD-0301-C8201280B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462" y="3811369"/>
            <a:ext cx="523228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AEC129-5531-1C49-F22A-80B2157387BF}"/>
              </a:ext>
            </a:extLst>
          </p:cNvPr>
          <p:cNvSpPr txBox="1"/>
          <p:nvPr/>
        </p:nvSpPr>
        <p:spPr>
          <a:xfrm>
            <a:off x="6407271" y="6488394"/>
            <a:ext cx="5270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5"/>
              </a:rPr>
              <a:t>https://www.phy.bnl.gov/twister/bee/set/8de66653-8e19-4638-8f9b-3a98d67afe21/event/0/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8038E-65E9-E484-CEB9-05B59F0C8EE8}"/>
              </a:ext>
            </a:extLst>
          </p:cNvPr>
          <p:cNvSpPr txBox="1"/>
          <p:nvPr/>
        </p:nvSpPr>
        <p:spPr>
          <a:xfrm>
            <a:off x="9891324" y="484228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POC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7F4DF-CC47-A80C-283C-92EB9A53CF16}"/>
              </a:ext>
            </a:extLst>
          </p:cNvPr>
          <p:cNvSpPr txBox="1"/>
          <p:nvPr/>
        </p:nvSpPr>
        <p:spPr>
          <a:xfrm>
            <a:off x="4659043" y="484228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POC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766B5F-E026-76C8-8BB6-BB3137DBC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181" y="584952"/>
            <a:ext cx="5056819" cy="26166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072D1B-F447-81E9-80CD-BB19D6DA1539}"/>
              </a:ext>
            </a:extLst>
          </p:cNvPr>
          <p:cNvSpPr txBox="1"/>
          <p:nvPr/>
        </p:nvSpPr>
        <p:spPr>
          <a:xfrm>
            <a:off x="4402562" y="1646379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clustering</a:t>
            </a:r>
          </a:p>
          <a:p>
            <a:r>
              <a:rPr lang="en-US" dirty="0"/>
              <a:t>from imaging</a:t>
            </a:r>
          </a:p>
        </p:txBody>
      </p:sp>
    </p:spTree>
    <p:extLst>
      <p:ext uri="{BB962C8B-B14F-4D97-AF65-F5344CB8AC3E}">
        <p14:creationId xmlns:p14="http://schemas.microsoft.com/office/powerpoint/2010/main" val="339778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4A72-D4F1-EA62-130F-135C14C1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FC4B5-068C-3F94-D347-942102594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B9561-FD77-BAD7-39EE-387C465DEEB5}"/>
              </a:ext>
            </a:extLst>
          </p:cNvPr>
          <p:cNvSpPr txBox="1"/>
          <p:nvPr/>
        </p:nvSpPr>
        <p:spPr>
          <a:xfrm>
            <a:off x="7722848" y="1700768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</a:t>
            </a:r>
            <a:r>
              <a:rPr lang="en-US" dirty="0" err="1"/>
              <a:t>GeomHelper</a:t>
            </a:r>
            <a:r>
              <a:rPr lang="en-US" dirty="0"/>
              <a:t>, but do nothing</a:t>
            </a:r>
          </a:p>
        </p:txBody>
      </p:sp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736B656-57DB-8183-D40D-2A462C312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064" y="4914566"/>
            <a:ext cx="4294578" cy="1570979"/>
          </a:xfrm>
          <a:prstGeom prst="rect">
            <a:avLst/>
          </a:prstGeom>
        </p:spPr>
      </p:pic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10603F0-DA43-338D-E663-86820672E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1" y="2070100"/>
            <a:ext cx="6306824" cy="2377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4929A2-FA3A-0DF0-E234-1335FDC5E8CA}"/>
              </a:ext>
            </a:extLst>
          </p:cNvPr>
          <p:cNvSpPr txBox="1"/>
          <p:nvPr/>
        </p:nvSpPr>
        <p:spPr>
          <a:xfrm>
            <a:off x="1767406" y="17007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</a:t>
            </a:r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59CD0A8-07A6-01EC-5ADC-1C6D9767E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902" y="2070100"/>
            <a:ext cx="6376872" cy="23774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D7A52F-46BC-9157-BEA7-C5F4825F3AF1}"/>
              </a:ext>
            </a:extLst>
          </p:cNvPr>
          <p:cNvSpPr/>
          <p:nvPr/>
        </p:nvSpPr>
        <p:spPr>
          <a:xfrm>
            <a:off x="-619432" y="3352800"/>
            <a:ext cx="12998245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646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102136</TotalTime>
  <Words>1370</Words>
  <Application>Microsoft Macintosh PowerPoint</Application>
  <PresentationFormat>Widescreen</PresentationFormat>
  <Paragraphs>361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Menlo</vt:lpstr>
      <vt:lpstr>Wingdings</vt:lpstr>
      <vt:lpstr>BNL</vt:lpstr>
      <vt:lpstr>Nov. 21</vt:lpstr>
      <vt:lpstr>Tasks for SBND clustering</vt:lpstr>
      <vt:lpstr>Generalizing uboone Clustering</vt:lpstr>
      <vt:lpstr>Staged clustering for multi-volume</vt:lpstr>
      <vt:lpstr>per-face clustering for wrapped wires?</vt:lpstr>
      <vt:lpstr>Xin’s idea</vt:lpstr>
      <vt:lpstr>protect_overclustering seems to have bugs</vt:lpstr>
      <vt:lpstr>protect_overclustering (POC)</vt:lpstr>
      <vt:lpstr>randomness</vt:lpstr>
      <vt:lpstr>Validate GeomHelper:</vt:lpstr>
      <vt:lpstr>PowerPoint Presentation</vt:lpstr>
      <vt:lpstr>Nov. 19</vt:lpstr>
      <vt:lpstr>Summary, Nov 19</vt:lpstr>
      <vt:lpstr>FV/boundaries used in WCP</vt:lpstr>
      <vt:lpstr>Initial try</vt:lpstr>
      <vt:lpstr>Fiducial Volume</vt:lpstr>
      <vt:lpstr>FV, careful replacing</vt:lpstr>
      <vt:lpstr>FV, careful replacing</vt:lpstr>
      <vt:lpstr>IGeomService</vt:lpstr>
      <vt:lpstr>Backups</vt:lpstr>
      <vt:lpstr>PowerPoint Presentation</vt:lpstr>
      <vt:lpstr>PowerPoint Presentation</vt:lpstr>
      <vt:lpstr>Space Charge</vt:lpstr>
      <vt:lpstr>Clustering for SBND To build a full SigProc (DNN) – Imaging – Clustering Chain for SBND</vt:lpstr>
      <vt:lpstr>Outline</vt:lpstr>
      <vt:lpstr>Clustering steps/configuration</vt:lpstr>
      <vt:lpstr>Configurable knobs</vt:lpstr>
      <vt:lpstr>SigProc (DNN) – Imaging – Clustering for SBND</vt:lpstr>
      <vt:lpstr>Previous development</vt:lpstr>
      <vt:lpstr>Planned workflow</vt:lpstr>
      <vt:lpstr>Input/Output</vt:lpstr>
      <vt:lpstr>Tasks to make the chain running</vt:lpstr>
      <vt:lpstr>Backups</vt:lpstr>
      <vt:lpstr>PowerPoint Presentation</vt:lpstr>
      <vt:lpstr>Separate_2 does not break clusters</vt:lpstr>
      <vt:lpstr>Event</vt:lpstr>
      <vt:lpstr>Nov. 7</vt:lpstr>
      <vt:lpstr>PowerPoint Presentation</vt:lpstr>
      <vt:lpstr>DNNROIFInding: no trace summary</vt:lpstr>
      <vt:lpstr>Oct. 31</vt:lpstr>
      <vt:lpstr>Building the SP(DNN)-Img-Clus workflow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Wire-Cell Sim/SigProc Updates for 2view</dc:title>
  <dc:subject/>
  <dc:creator>Haiwang Yu</dc:creator>
  <cp:keywords/>
  <dc:description/>
  <cp:lastModifiedBy>Yu, Haiwang</cp:lastModifiedBy>
  <cp:revision>1757</cp:revision>
  <dcterms:created xsi:type="dcterms:W3CDTF">2022-02-26T15:56:48Z</dcterms:created>
  <dcterms:modified xsi:type="dcterms:W3CDTF">2024-11-21T19:22:36Z</dcterms:modified>
  <cp:category/>
</cp:coreProperties>
</file>