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1" r:id="rId5"/>
    <p:sldId id="262" r:id="rId6"/>
    <p:sldId id="267" r:id="rId7"/>
    <p:sldId id="268" r:id="rId8"/>
    <p:sldId id="263" r:id="rId9"/>
    <p:sldId id="265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86"/>
    <p:restoredTop sz="94719"/>
  </p:normalViewPr>
  <p:slideViewPr>
    <p:cSldViewPr snapToGrid="0">
      <p:cViewPr varScale="1">
        <p:scale>
          <a:sx n="152" d="100"/>
          <a:sy n="152" d="100"/>
        </p:scale>
        <p:origin x="22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7DAACB-C59A-954D-9143-147CFBAEDD51}" type="datetimeFigureOut">
              <a:rPr lang="en-US" smtClean="0"/>
              <a:t>12/1/24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F3561-2AC9-994F-AA7B-1EEE086086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34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40AEC-CFE0-9372-0262-4A0E38635C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394966-30A8-C1FB-AF42-3A6621FF2D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AB64CF-74D5-0ABB-D56A-C3E1D40A5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149B9-D71A-AB4A-8F6F-BE6D87A7EFA1}" type="datetime1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0FDA6C-413C-B335-DEA5-EB48C976B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6D568-346B-5FB9-5A04-6ABBD1868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96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17099-9358-AF50-5974-635CCD23F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18BDA8-8604-946F-DF06-D392F6FB05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132C45-7350-FDF6-9BE3-78BACF56E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8034F3-D23D-9243-A635-BA8D69938FB4}" type="datetime1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8B1E9-B2B7-73DA-7378-6780B07B3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7065B-B39E-EBA3-6D7E-3E134A49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324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6A5FA-8103-0227-8823-7C47EABFF0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ED0AD4-0A61-8E85-6E26-405CADCAE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C718B-DDF8-B959-BEDF-A6EDB277B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6A94-C31F-5D4B-A38B-EC2B6D0C0CAE}" type="datetime1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AE413-D8CE-4FE4-DC3E-E5A46C7E7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6E68D6-9CC0-EE6D-4095-9F1700291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7B13F-BD15-1443-8A9D-26C7CDA33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65165-D3EF-8C17-E41C-BB9EA56B9D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CF80B6-0B13-13FB-BD5B-228291F3E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D998A-39AA-DB43-93F3-D982050729BB}" type="datetime1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F1516-5F99-E830-250A-82BC90E08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037118-A81C-32F4-F14A-F475EEB9E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99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AF5A5-1233-7166-341D-8FA138220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476D78-83BB-4D2E-9141-721F841310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860C7-778E-F9FE-A588-62E02B4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C4BA4-3C5B-344E-8C8A-47B8AB63B68F}" type="datetime1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3CB69-5713-C5EE-0379-C6F52ADDB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AEC54-8C09-1B08-F749-AAE6DC1F9F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43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6B4B3-37C4-FA63-11B0-7C5D0F369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6C648-12FF-70B2-51A0-CB3E337582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B9EFE9-5884-386D-7E9D-8935E408BA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1C114-465D-775F-2432-6E36DC6681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764804-7A73-A84C-AB1C-19D71BC04FBD}" type="datetime1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7E618-471F-5A13-AFCD-E36251727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3507B8-A07D-1FF4-9D1C-4C2B7BFA0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55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357A2-F9D9-C16B-2405-6B40486EBB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C8E244-2B38-62A0-766A-FFD9181FD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9F1A96-6E24-7916-21C4-F254EB3036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A9F08A-CCD2-B7D8-D17B-F7514E8EC0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E1B40F-096F-1EA7-9190-466833DA3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9383484-FC27-2440-49B2-EBEA13E2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35E4DD-CF8D-C040-B6B3-1EB11AA8E1E4}" type="datetime1">
              <a:rPr lang="en-US" smtClean="0"/>
              <a:t>12/1/24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A2BFE8-C605-3E83-1EA4-0D11882D5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B8BF30-22B8-8DB3-050C-0EE8FB0B4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11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67A92-CCB4-7BDE-8056-F85BC0A4F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ED5946-6BFC-644A-2C33-254CC8F0E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DF0472-9AF3-2245-8D6B-70B1E409B1E4}" type="datetime1">
              <a:rPr lang="en-US" smtClean="0"/>
              <a:t>12/1/24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2D6079-4101-F3B4-6FA3-CA14499E0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8C36CF-05BF-4ED3-B263-DEA64AAFE1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598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5E83C17-4F77-E2A3-9966-4B164AA8F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C75A3B-51AD-9546-B6A9-E92146EB7D58}" type="datetime1">
              <a:rPr lang="en-US" smtClean="0"/>
              <a:t>12/1/24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3A9EAC-4FF1-B588-32D3-1D008CEF2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F16759-EB0D-5E14-3367-DA1CC775D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429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2A9A6-3C73-0E98-0DDB-2C5B67927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43AE70-04B4-AFDF-B673-7C6ECF4553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81455C-1BE9-CE9A-55F9-FFDB659CBF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72998C-DA99-60F0-418C-3F28F4291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8B676-FC94-4F48-855B-D45B681A8661}" type="datetime1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CDBA26-5B47-F8EC-0968-6CCFFF0E9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08DD52-CE1B-7607-B111-EC311F6993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62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76292-98F6-6B16-3197-38C50509B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927C25-D70D-51B6-2451-A729F742F21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121B8-1A0E-B8DE-E19E-9BCEBCCD0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333629-72C0-2A38-61F2-39EAF1CDD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5DFE4B-A5C9-6B4A-812E-B58A32F9DB21}" type="datetime1">
              <a:rPr lang="en-US" smtClean="0"/>
              <a:t>12/1/24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EAAAE2-8C90-1B51-1F87-AB1A27964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B70594-C7A9-AAEE-D471-67FB3860F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490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72AAA4B-9898-6FFF-200C-A239684BE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9389C8-7218-D8F2-C359-29BE0E602D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D831B-B198-6958-4721-093575A5B5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0E3D348-18F5-7549-95A9-8D0ACC5B4852}" type="datetime1">
              <a:rPr lang="en-US" smtClean="0"/>
              <a:t>12/1/24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E95957-A91E-C533-9201-FE49351CC0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AC58B-D868-2FD9-0D3B-C17766A194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2238D1-3B23-0B45-90F8-C7C403783D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440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B7AAE-B743-A0FC-1686-2626647C453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Hadron-In-Jet Collins for TDR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62132D-99E2-CCD3-CB41-EC0B2F9CEE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Kevin Adkins, Morehead State University</a:t>
            </a:r>
          </a:p>
          <a:p>
            <a:r>
              <a:rPr lang="en-US" dirty="0" err="1"/>
              <a:t>ePIC</a:t>
            </a:r>
            <a:r>
              <a:rPr lang="en-US" dirty="0"/>
              <a:t> Jet &amp; HF Working Group Update</a:t>
            </a:r>
          </a:p>
          <a:p>
            <a:r>
              <a:rPr lang="en-US" dirty="0"/>
              <a:t>Nov 30, 2024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CA5E-EFBA-3230-4119-693220746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797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DF1A1-E281-F14B-E5D8-EFE19DE904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EF4843-CB8E-FB48-6C94-ACA17F6BF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theory curves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Pretty up the plot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8919A5-DBDD-A7C5-A174-0DF8B994F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29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8B7CD9-155C-7DD9-3B97-D3E89446E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Target Plot: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C4AF0BB-12FD-61DD-5F22-A60CCADBEA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4177" y="1379692"/>
            <a:ext cx="8483646" cy="4098616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13F23E-5925-008C-36C6-2A06AF3E2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83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AA244-8351-3DAA-4452-006DEA9EE2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296023-AD61-8586-A464-F104D886F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Collins effect connects initial proton spin to final state azimuthal distribution of hadrons in a jet (</a:t>
            </a:r>
            <a:r>
              <a:rPr lang="en-US" dirty="0" err="1"/>
              <a:t>pions</a:t>
            </a:r>
            <a:r>
              <a:rPr lang="en-US" dirty="0"/>
              <a:t>, kaons, protons)</a:t>
            </a:r>
          </a:p>
          <a:p>
            <a:r>
              <a:rPr lang="en-US" dirty="0"/>
              <a:t>Simulation is without polarization</a:t>
            </a:r>
          </a:p>
          <a:p>
            <a:pPr lvl="1"/>
            <a:r>
              <a:rPr lang="en-US" dirty="0"/>
              <a:t>Randomly assigned a spin state for use in calculating the angles that appear in the sinusoidal modulation</a:t>
            </a:r>
          </a:p>
          <a:p>
            <a:pPr lvl="2"/>
            <a:r>
              <a:rPr lang="en-US" dirty="0" err="1"/>
              <a:t>ϕ</a:t>
            </a:r>
            <a:r>
              <a:rPr lang="en-US" baseline="-25000" dirty="0" err="1"/>
              <a:t>S</a:t>
            </a:r>
            <a:r>
              <a:rPr lang="en-US" dirty="0"/>
              <a:t> is related to the jet scatter direction</a:t>
            </a:r>
          </a:p>
          <a:p>
            <a:pPr lvl="2"/>
            <a:r>
              <a:rPr lang="en-US" dirty="0" err="1"/>
              <a:t>ϕ</a:t>
            </a:r>
            <a:r>
              <a:rPr lang="en-US" baseline="-25000" dirty="0" err="1"/>
              <a:t>H</a:t>
            </a:r>
            <a:r>
              <a:rPr lang="en-US" baseline="-25000" dirty="0"/>
              <a:t> </a:t>
            </a:r>
            <a:r>
              <a:rPr lang="en-US" dirty="0"/>
              <a:t>is the azimuthal angle of a hadron in the jet</a:t>
            </a:r>
          </a:p>
          <a:p>
            <a:pPr lvl="2"/>
            <a:r>
              <a:rPr lang="en-US" dirty="0" err="1"/>
              <a:t>ϕ</a:t>
            </a:r>
            <a:r>
              <a:rPr lang="en-US" baseline="-25000" dirty="0" err="1"/>
              <a:t>C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ϕ</a:t>
            </a:r>
            <a:r>
              <a:rPr lang="en-US" baseline="-25000" dirty="0" err="1"/>
              <a:t>S</a:t>
            </a:r>
            <a:r>
              <a:rPr lang="en-US" dirty="0"/>
              <a:t> – </a:t>
            </a:r>
            <a:r>
              <a:rPr lang="en-US" dirty="0" err="1"/>
              <a:t>ϕ</a:t>
            </a:r>
            <a:r>
              <a:rPr lang="en-US" baseline="-25000" dirty="0" err="1"/>
              <a:t>H</a:t>
            </a:r>
            <a:r>
              <a:rPr lang="en-US" baseline="-25000" dirty="0"/>
              <a:t> </a:t>
            </a:r>
            <a:r>
              <a:rPr lang="en-US" dirty="0"/>
              <a:t>is the “Collins angle”</a:t>
            </a:r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CCA5DE-5BFE-D586-326D-B1B78FABDE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5122479"/>
            <a:ext cx="7772400" cy="771396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1B49801-6B62-7D39-2E7F-02859F7AC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5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6F35D-ECB6-9EEE-31D7-4FCE8DC66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869C8C-81CA-B5F9-EAFE-51F0D3A44D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Isolate the asymmetry by exploiting the full 2π azimuthal coverage with the “cross ratio method”</a:t>
            </a:r>
          </a:p>
          <a:p>
            <a:endParaRPr lang="en-US" dirty="0"/>
          </a:p>
          <a:p>
            <a:endParaRPr lang="en-US" dirty="0"/>
          </a:p>
          <a:p>
            <a:pPr lvl="1"/>
            <a:r>
              <a:rPr lang="en-US" dirty="0"/>
              <a:t>N is the number of hadrons that scatter into the upper (U) and lower (D) halves of the detector resulting from protons with spin up (+) and down (-)</a:t>
            </a:r>
          </a:p>
          <a:p>
            <a:pPr lvl="1"/>
            <a:r>
              <a:rPr lang="en-US" dirty="0"/>
              <a:t>Each N is binned in two dimensions: </a:t>
            </a:r>
            <a:r>
              <a:rPr lang="en-US" dirty="0" err="1"/>
              <a:t>ϕ</a:t>
            </a:r>
            <a:r>
              <a:rPr lang="en-US" baseline="-25000" dirty="0" err="1"/>
              <a:t>C</a:t>
            </a:r>
            <a:r>
              <a:rPr lang="en-US" dirty="0"/>
              <a:t> and {z, </a:t>
            </a:r>
            <a:r>
              <a:rPr lang="en-US" dirty="0" err="1"/>
              <a:t>j</a:t>
            </a:r>
            <a:r>
              <a:rPr lang="en-US" baseline="-25000" dirty="0" err="1"/>
              <a:t>T</a:t>
            </a:r>
            <a:r>
              <a:rPr lang="en-US" dirty="0"/>
              <a:t>, jet </a:t>
            </a:r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dirty="0"/>
              <a:t>}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32132C7-F365-F47A-8B3A-EADED5E1E3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8196" y="2604669"/>
            <a:ext cx="5475609" cy="1082834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74093-11F6-5BCE-C68B-632E2CA03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74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6CE9C-56BB-2645-5C76-B38E1E20C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44A241-99D4-6769-FB9B-8D6E0095B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Sample: 18x275 GeV, campaign</a:t>
            </a:r>
            <a:r>
              <a:rPr lang="en-US"/>
              <a:t>: 24.10.0</a:t>
            </a:r>
            <a:r>
              <a:rPr lang="en-US" dirty="0"/>
              <a:t>, NCDIS</a:t>
            </a:r>
          </a:p>
          <a:p>
            <a:r>
              <a:rPr lang="en-US" dirty="0"/>
              <a:t>1M events for minimum Q</a:t>
            </a:r>
            <a:r>
              <a:rPr lang="en-US" baseline="30000" dirty="0"/>
              <a:t>2</a:t>
            </a:r>
            <a:r>
              <a:rPr lang="en-US" dirty="0"/>
              <a:t> = 1, 10, 100 and 1000 GeV</a:t>
            </a:r>
            <a:r>
              <a:rPr lang="en-US" baseline="30000" dirty="0"/>
              <a:t>2</a:t>
            </a:r>
            <a:endParaRPr lang="en-US" dirty="0"/>
          </a:p>
          <a:p>
            <a:r>
              <a:rPr lang="en-US" dirty="0"/>
              <a:t>Basic cuts:</a:t>
            </a:r>
          </a:p>
          <a:p>
            <a:pPr lvl="1"/>
            <a:r>
              <a:rPr lang="en-US" dirty="0"/>
              <a:t>Jet E &gt; 5 GeV</a:t>
            </a:r>
          </a:p>
          <a:p>
            <a:pPr lvl="1"/>
            <a:r>
              <a:rPr lang="en-US" dirty="0"/>
              <a:t>5 &lt; Jet </a:t>
            </a:r>
            <a:r>
              <a:rPr lang="en-US" dirty="0" err="1"/>
              <a:t>p</a:t>
            </a:r>
            <a:r>
              <a:rPr lang="en-US" baseline="-25000" dirty="0" err="1"/>
              <a:t>T</a:t>
            </a:r>
            <a:r>
              <a:rPr lang="en-US" dirty="0"/>
              <a:t> &lt; 51.9 GeV/c (binning may need to be adjusted for final plot, started with previous STAR binning)</a:t>
            </a:r>
          </a:p>
          <a:p>
            <a:pPr lvl="1"/>
            <a:r>
              <a:rPr lang="en-US" dirty="0"/>
              <a:t>|</a:t>
            </a:r>
            <a:r>
              <a:rPr lang="en-US" dirty="0" err="1"/>
              <a:t>η</a:t>
            </a:r>
            <a:r>
              <a:rPr lang="en-US" dirty="0"/>
              <a:t>| &lt; 2.5</a:t>
            </a:r>
          </a:p>
          <a:p>
            <a:pPr lvl="1"/>
            <a:r>
              <a:rPr lang="en-US" dirty="0"/>
              <a:t>0.05 &lt; </a:t>
            </a:r>
            <a:r>
              <a:rPr lang="en-US" dirty="0" err="1"/>
              <a:t>j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&lt; 4.5 GeV/c</a:t>
            </a:r>
          </a:p>
          <a:p>
            <a:pPr lvl="1"/>
            <a:r>
              <a:rPr lang="en-US" dirty="0"/>
              <a:t>0.1 &lt; z &lt; 0.8</a:t>
            </a:r>
          </a:p>
          <a:p>
            <a:pPr lvl="1"/>
            <a:r>
              <a:rPr lang="en-US" dirty="0"/>
              <a:t>Jets containing the original electron are rejected</a:t>
            </a:r>
          </a:p>
          <a:p>
            <a:pPr lvl="1"/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dirty="0"/>
              <a:t> imbalance cut (next slide)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1EE3DF-2AD0-E020-12CD-DA89394B0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520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B1A09-52BE-1E57-6207-AE9F7178B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Imbalance Cut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9DC826-EE57-A397-CB35-AF570E6EAB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reconstructed electron finder has been updated and the </a:t>
            </a:r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dirty="0"/>
              <a:t> imbalance cut is now correct, where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 cut is: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74296C-06D8-3EFD-6559-F56E182C9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FA1782-A6D9-5B21-06C1-9CC21ED024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8500" y="2869597"/>
            <a:ext cx="3175000" cy="5715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AD41BB0-2D6E-92D3-A713-786C5C5EB3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9740" y="4478877"/>
            <a:ext cx="2679700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026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7898F-B3B3-2A75-0341-AD9AAAD30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q</a:t>
            </a:r>
            <a:r>
              <a:rPr lang="en-US" baseline="-25000" dirty="0" err="1"/>
              <a:t>T</a:t>
            </a:r>
            <a:r>
              <a:rPr lang="en-US" baseline="-25000" dirty="0"/>
              <a:t> </a:t>
            </a:r>
            <a:r>
              <a:rPr lang="en-US" dirty="0"/>
              <a:t>Imbalance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7C89CB0-1DD3-2816-B350-80CEC643B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382D362-58F8-8227-496B-567DE36BA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1490902" y="1552360"/>
            <a:ext cx="4217055" cy="4339511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FBCA2301-CE10-620E-5170-93D441B7C4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6421886" y="1552360"/>
            <a:ext cx="4217056" cy="433951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9B1EDA86-6EAA-EC71-E6D2-CB2FDAD5C3CA}"/>
              </a:ext>
            </a:extLst>
          </p:cNvPr>
          <p:cNvSpPr txBox="1"/>
          <p:nvPr/>
        </p:nvSpPr>
        <p:spPr>
          <a:xfrm>
            <a:off x="1429674" y="6062133"/>
            <a:ext cx="9270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Previous bump at 5 GeV is now gone due to updated </a:t>
            </a:r>
            <a:r>
              <a:rPr lang="en-US" dirty="0" err="1"/>
              <a:t>reco</a:t>
            </a:r>
            <a:r>
              <a:rPr lang="en-US" dirty="0"/>
              <a:t> electron finder.</a:t>
            </a:r>
          </a:p>
        </p:txBody>
      </p:sp>
    </p:spTree>
    <p:extLst>
      <p:ext uri="{BB962C8B-B14F-4D97-AF65-F5344CB8AC3E}">
        <p14:creationId xmlns:p14="http://schemas.microsoft.com/office/powerpoint/2010/main" val="27530631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885DD-CB4B-719D-6B9A-C198430A6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Weighting &amp; Statistical Projection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B2D0B9-6952-E627-E496-5B5C456157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Analyed</a:t>
            </a:r>
            <a:r>
              <a:rPr lang="en-US" dirty="0"/>
              <a:t> 1e6 events from minimum Q</a:t>
            </a:r>
            <a:r>
              <a:rPr lang="en-US" baseline="30000" dirty="0"/>
              <a:t>2 </a:t>
            </a:r>
            <a:r>
              <a:rPr lang="en-US" dirty="0"/>
              <a:t>of 10, 100 and 1000 GeV</a:t>
            </a:r>
            <a:r>
              <a:rPr lang="en-US" baseline="30000" dirty="0"/>
              <a:t>2</a:t>
            </a:r>
          </a:p>
          <a:p>
            <a:endParaRPr lang="en-US" dirty="0"/>
          </a:p>
          <a:p>
            <a:r>
              <a:rPr lang="en-US" dirty="0"/>
              <a:t>Added the output results together according to the respective cross sections.</a:t>
            </a:r>
          </a:p>
          <a:p>
            <a:endParaRPr lang="en-US" dirty="0"/>
          </a:p>
          <a:p>
            <a:r>
              <a:rPr lang="en-US" dirty="0"/>
              <a:t>Projected the statistics to 100 fb</a:t>
            </a:r>
            <a:r>
              <a:rPr lang="en-US" baseline="30000" dirty="0"/>
              <a:t>-1</a:t>
            </a:r>
            <a:r>
              <a:rPr lang="en-US" dirty="0"/>
              <a:t> as in the previous iteration of the plot.</a:t>
            </a:r>
          </a:p>
          <a:p>
            <a:endParaRPr lang="en-US" baseline="30000" dirty="0"/>
          </a:p>
          <a:p>
            <a:r>
              <a:rPr lang="en-US" dirty="0"/>
              <a:t>Asymmetries are generated assuming 60% polarization.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897F14-26A8-BF73-994A-D76B9001B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126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180E0-CA07-177E-AADA-4EF4E4A86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“Money” Plot (Nov 30, 2024)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1AD69B-EA79-CB19-D12C-DC486195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238D1-3B23-0B45-90F8-C7C403783DDF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1BBE1F-202D-DD3F-6F59-3BA1D2D38B55}"/>
              </a:ext>
            </a:extLst>
          </p:cNvPr>
          <p:cNvSpPr txBox="1"/>
          <p:nvPr/>
        </p:nvSpPr>
        <p:spPr>
          <a:xfrm>
            <a:off x="966952" y="3026979"/>
            <a:ext cx="214295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Black: </a:t>
            </a:r>
            <a:r>
              <a:rPr lang="en-US" dirty="0" err="1"/>
              <a:t>Pions</a:t>
            </a:r>
            <a:endParaRPr lang="en-US" dirty="0"/>
          </a:p>
          <a:p>
            <a:r>
              <a:rPr lang="en-US" dirty="0"/>
              <a:t>Green: Kaons</a:t>
            </a:r>
          </a:p>
          <a:p>
            <a:r>
              <a:rPr lang="en-US" dirty="0"/>
              <a:t>Red: Protons</a:t>
            </a:r>
          </a:p>
          <a:p>
            <a:endParaRPr lang="en-US" dirty="0"/>
          </a:p>
          <a:p>
            <a:r>
              <a:rPr lang="en-US" dirty="0"/>
              <a:t>Positive charge only</a:t>
            </a:r>
          </a:p>
          <a:p>
            <a:r>
              <a:rPr lang="en-US" dirty="0"/>
              <a:t>100 fb</a:t>
            </a:r>
            <a:r>
              <a:rPr lang="en-US" baseline="30000" dirty="0"/>
              <a:t>-1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225D721-2CF1-FA3D-F194-DCD583740C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3558708" y="1612975"/>
            <a:ext cx="5074584" cy="5221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25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399</Words>
  <Application>Microsoft Macintosh PowerPoint</Application>
  <PresentationFormat>Widescreen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Aptos</vt:lpstr>
      <vt:lpstr>Aptos Display</vt:lpstr>
      <vt:lpstr>Arial</vt:lpstr>
      <vt:lpstr>Office Theme</vt:lpstr>
      <vt:lpstr>Hadron-In-Jet Collins for TDR</vt:lpstr>
      <vt:lpstr>Target Plot:</vt:lpstr>
      <vt:lpstr>Introduction</vt:lpstr>
      <vt:lpstr>Introduction Cont.</vt:lpstr>
      <vt:lpstr>Analysis Basics</vt:lpstr>
      <vt:lpstr>qT Imbalance Cut</vt:lpstr>
      <vt:lpstr>qT Imbalance</vt:lpstr>
      <vt:lpstr>Weighting &amp; Statistical Projection</vt:lpstr>
      <vt:lpstr>Current “Money” Plot (Nov 30, 2024)</vt:lpstr>
      <vt:lpstr>To Do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Hadron-In-Jet Collins for TDR</dc:title>
  <dc:creator>James Kevin Adkins</dc:creator>
  <cp:lastModifiedBy>James Kevin Adkins</cp:lastModifiedBy>
  <cp:revision>37</cp:revision>
  <dcterms:created xsi:type="dcterms:W3CDTF">2024-03-06T14:22:38Z</dcterms:created>
  <dcterms:modified xsi:type="dcterms:W3CDTF">2024-12-01T16:58:45Z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42ddfa3-f04e-4aa0-a6ac-18ea78752d25_Enabled">
    <vt:lpwstr>true</vt:lpwstr>
  </property>
  <property fmtid="{D5CDD505-2E9C-101B-9397-08002B2CF9AE}" pid="3" name="MSIP_Label_a42ddfa3-f04e-4aa0-a6ac-18ea78752d25_SetDate">
    <vt:lpwstr>2024-03-06T14:25:01Z</vt:lpwstr>
  </property>
  <property fmtid="{D5CDD505-2E9C-101B-9397-08002B2CF9AE}" pid="4" name="MSIP_Label_a42ddfa3-f04e-4aa0-a6ac-18ea78752d25_Method">
    <vt:lpwstr>Standard</vt:lpwstr>
  </property>
  <property fmtid="{D5CDD505-2E9C-101B-9397-08002B2CF9AE}" pid="5" name="MSIP_Label_a42ddfa3-f04e-4aa0-a6ac-18ea78752d25_Name">
    <vt:lpwstr>defa4170-0d19-0005-0004-bc88714345d2</vt:lpwstr>
  </property>
  <property fmtid="{D5CDD505-2E9C-101B-9397-08002B2CF9AE}" pid="6" name="MSIP_Label_a42ddfa3-f04e-4aa0-a6ac-18ea78752d25_SiteId">
    <vt:lpwstr>6135a844-853b-4b8c-9020-ae7f7ccf6c22</vt:lpwstr>
  </property>
  <property fmtid="{D5CDD505-2E9C-101B-9397-08002B2CF9AE}" pid="7" name="MSIP_Label_a42ddfa3-f04e-4aa0-a6ac-18ea78752d25_ActionId">
    <vt:lpwstr>da3f7273-0aff-4872-a566-1b746da0124c</vt:lpwstr>
  </property>
  <property fmtid="{D5CDD505-2E9C-101B-9397-08002B2CF9AE}" pid="8" name="MSIP_Label_a42ddfa3-f04e-4aa0-a6ac-18ea78752d25_ContentBits">
    <vt:lpwstr>0</vt:lpwstr>
  </property>
</Properties>
</file>