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7" r:id="rId3"/>
    <p:sldMasterId id="2147483700" r:id="rId4"/>
  </p:sldMasterIdLst>
  <p:notesMasterIdLst>
    <p:notesMasterId r:id="rId20"/>
  </p:notesMasterIdLst>
  <p:sldIdLst>
    <p:sldId id="256" r:id="rId5"/>
    <p:sldId id="284" r:id="rId6"/>
    <p:sldId id="257" r:id="rId7"/>
    <p:sldId id="274" r:id="rId8"/>
    <p:sldId id="260" r:id="rId9"/>
    <p:sldId id="279" r:id="rId10"/>
    <p:sldId id="283" r:id="rId11"/>
    <p:sldId id="285" r:id="rId12"/>
    <p:sldId id="278" r:id="rId13"/>
    <p:sldId id="277" r:id="rId14"/>
    <p:sldId id="262" r:id="rId15"/>
    <p:sldId id="275" r:id="rId16"/>
    <p:sldId id="282" r:id="rId17"/>
    <p:sldId id="266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0"/>
    <p:restoredTop sz="94646"/>
  </p:normalViewPr>
  <p:slideViewPr>
    <p:cSldViewPr snapToGrid="0" snapToObjects="1">
      <p:cViewPr>
        <p:scale>
          <a:sx n="110" d="100"/>
          <a:sy n="110" d="100"/>
        </p:scale>
        <p:origin x="1312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D8276-FA8A-4C47-8CAE-36B3EE3E4662}" type="datetimeFigureOut">
              <a:rPr lang="en-US" smtClean="0"/>
              <a:t>6/1/17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731B-0E30-E443-B84A-7CFC039B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731B-0E30-E443-B84A-7CFC039B0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2534B-6A3C-4AED-B31F-CD5EC1AA07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390" y="4898577"/>
            <a:ext cx="4217623" cy="1470025"/>
          </a:xfrm>
        </p:spPr>
        <p:txBody>
          <a:bodyPr/>
          <a:lstStyle>
            <a:lvl1pPr>
              <a:defRPr b="0" i="0">
                <a:solidFill>
                  <a:srgbClr val="0D1D9A"/>
                </a:solidFill>
                <a:effectLst>
                  <a:outerShdw blurRad="762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390" y="4341060"/>
            <a:ext cx="4217623" cy="417147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96" y="4267200"/>
            <a:ext cx="5242559" cy="1682496"/>
          </a:xfrm>
          <a:ln>
            <a:solidFill>
              <a:srgbClr val="0D1D9A"/>
            </a:solidFill>
          </a:ln>
          <a:effectLst/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D1D9A"/>
                </a:solidFill>
              </a:defRPr>
            </a:lvl1pPr>
          </a:lstStyle>
          <a:p>
            <a:pPr lvl="0"/>
            <a:r>
              <a:rPr lang="en-US" dirty="0" smtClean="0"/>
              <a:t>Click to edit Sub-Section text styles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6490462"/>
            <a:ext cx="963168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11/8/2016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0176" y="6490462"/>
            <a:ext cx="4901184" cy="365125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0D1D9A"/>
                </a:solidFill>
              </a:defRPr>
            </a:lvl1pPr>
          </a:lstStyle>
          <a:p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072" y="6480683"/>
            <a:ext cx="786384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84" y="-41976"/>
            <a:ext cx="9229744" cy="69283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7936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49808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226227"/>
            <a:ext cx="8328991" cy="68817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972273"/>
            <a:ext cx="8328991" cy="47824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56482" y="6191327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390" y="4898577"/>
            <a:ext cx="4217623" cy="1470025"/>
          </a:xfrm>
        </p:spPr>
        <p:txBody>
          <a:bodyPr/>
          <a:lstStyle>
            <a:lvl1pPr>
              <a:defRPr b="0" i="0">
                <a:solidFill>
                  <a:srgbClr val="0D1D9A"/>
                </a:solidFill>
                <a:effectLst>
                  <a:outerShdw blurRad="762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390" y="4341060"/>
            <a:ext cx="4217623" cy="417147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96" y="4267200"/>
            <a:ext cx="5242559" cy="1682496"/>
          </a:xfrm>
          <a:ln>
            <a:solidFill>
              <a:srgbClr val="0D1D9A"/>
            </a:solidFill>
          </a:ln>
          <a:effectLst/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D1D9A"/>
                </a:solidFill>
              </a:defRPr>
            </a:lvl1pPr>
          </a:lstStyle>
          <a:p>
            <a:pPr lvl="0"/>
            <a:r>
              <a:rPr lang="en-US" dirty="0" smtClean="0"/>
              <a:t>Click to edit Sub-Section text styles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6490462"/>
            <a:ext cx="963168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11/8/2016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0176" y="6490462"/>
            <a:ext cx="4901184" cy="365125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0D1D9A"/>
                </a:solidFill>
              </a:defRPr>
            </a:lvl1pPr>
          </a:lstStyle>
          <a:p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072" y="6480683"/>
            <a:ext cx="786384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84" y="-41976"/>
            <a:ext cx="9229744" cy="69283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7936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49808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ATF-II Cost &amp; Schedule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390" y="4898577"/>
            <a:ext cx="4217623" cy="1470025"/>
          </a:xfrm>
        </p:spPr>
        <p:txBody>
          <a:bodyPr/>
          <a:lstStyle>
            <a:lvl1pPr>
              <a:defRPr b="0" i="0">
                <a:solidFill>
                  <a:srgbClr val="0D1D9A"/>
                </a:solidFill>
                <a:effectLst>
                  <a:outerShdw blurRad="762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390" y="4341060"/>
            <a:ext cx="4217623" cy="417147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96" y="4267200"/>
            <a:ext cx="5242559" cy="1682496"/>
          </a:xfrm>
          <a:ln>
            <a:solidFill>
              <a:srgbClr val="0D1D9A"/>
            </a:solidFill>
          </a:ln>
          <a:effectLst/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D1D9A"/>
                </a:solidFill>
              </a:defRPr>
            </a:lvl1pPr>
          </a:lstStyle>
          <a:p>
            <a:pPr lvl="0"/>
            <a:r>
              <a:rPr lang="en-US" dirty="0" smtClean="0"/>
              <a:t>Click to edit Sub-Section text styles</a:t>
            </a: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6490462"/>
            <a:ext cx="963168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0176" y="6490462"/>
            <a:ext cx="4901184" cy="365125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0D1D9A"/>
                </a:solidFill>
              </a:defRPr>
            </a:lvl1pPr>
          </a:lstStyle>
          <a:p>
            <a:r>
              <a:rPr lang="pl-PL" smtClean="0"/>
              <a:t>11/8/2016  I. Pogorelsky  CO2 Plan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072" y="6480683"/>
            <a:ext cx="786384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84" y="-41976"/>
            <a:ext cx="9229744" cy="69283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2208"/>
            <a:ext cx="4038600" cy="54620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7936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37616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20128" y="6480683"/>
            <a:ext cx="749808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8E396-EC3B-7D4F-99B9-327F5C4C2F2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2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algn="ctr" defTabSz="685800">
              <a:spcBef>
                <a:spcPct val="0"/>
              </a:spcBef>
              <a:defRPr/>
            </a:pPr>
            <a:endParaRPr lang="en-US" sz="2400" i="1" kern="0" dirty="0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1500" smtClean="0"/>
              <a:t>Drag picture to placeholder or click icon to add</a:t>
            </a:r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z="900" smtClean="0">
                <a:solidFill>
                  <a:srgbClr val="1F497D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pl-PL" smtClean="0"/>
              <a:t>11/8/2016  I. Pogorelsky  CO2 Plan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7619" y="62560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9360" y="0"/>
            <a:ext cx="5352288" cy="621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55904"/>
            <a:ext cx="8229600" cy="569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490462"/>
            <a:ext cx="999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r>
              <a:rPr lang="en-US" smtClean="0"/>
              <a:t>11/8/2016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18944" y="6490462"/>
            <a:ext cx="49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132320" y="6486144"/>
            <a:ext cx="719328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fld id="{FAB4CB0E-EFD9-F242-9931-7BA95CBB0A09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6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D1D9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9360" y="0"/>
            <a:ext cx="5352288" cy="621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55904"/>
            <a:ext cx="8229600" cy="569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490462"/>
            <a:ext cx="999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r>
              <a:rPr lang="en-US" smtClean="0"/>
              <a:t>11/8/2016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18944" y="6490462"/>
            <a:ext cx="49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r>
              <a:rPr lang="en-US" smtClean="0"/>
              <a:t>ATF-II Cost &amp; Schedule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132320" y="6486144"/>
            <a:ext cx="719328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fld id="{FAB4CB0E-EFD9-F242-9931-7BA95CBB0A09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D1D9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9360" y="0"/>
            <a:ext cx="5352288" cy="621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55904"/>
            <a:ext cx="8229600" cy="569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490462"/>
            <a:ext cx="999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18944" y="6490462"/>
            <a:ext cx="49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r>
              <a:rPr lang="pl-PL" smtClean="0"/>
              <a:t>11/8/2016  I. Pogorelsky  CO2 Plan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132320" y="6486144"/>
            <a:ext cx="719328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D1D9A"/>
                </a:solidFill>
              </a:defRPr>
            </a:lvl1pPr>
          </a:lstStyle>
          <a:p>
            <a:pPr defTabSz="457200"/>
            <a:fld id="{FAB4CB0E-EFD9-F242-9931-7BA95CBB0A09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0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D1D9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 of the ATF’s Facility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809" y="29459"/>
            <a:ext cx="8328991" cy="1012263"/>
          </a:xfrm>
        </p:spPr>
        <p:txBody>
          <a:bodyPr/>
          <a:lstStyle/>
          <a:p>
            <a:r>
              <a:rPr lang="en-US" smtClean="0"/>
              <a:t>ATF-II Re-Baseline Plan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4853" r="1139" b="15612"/>
          <a:stretch/>
        </p:blipFill>
        <p:spPr>
          <a:xfrm>
            <a:off x="21069" y="769121"/>
            <a:ext cx="9122931" cy="501822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27048" y="129636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????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809" y="87327"/>
            <a:ext cx="8328991" cy="688170"/>
          </a:xfrm>
        </p:spPr>
        <p:txBody>
          <a:bodyPr/>
          <a:lstStyle/>
          <a:p>
            <a:r>
              <a:rPr lang="en-US" dirty="0" smtClean="0"/>
              <a:t>Strategic Thrusts for ATF-II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51729"/>
            <a:ext cx="8515350" cy="569366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ATF-II Development Goals</a:t>
            </a:r>
          </a:p>
          <a:p>
            <a:pPr marL="91440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Leverage BNL Support to deploy the infrastructure to support the next level of CO2 Laser performance for ATF-II</a:t>
            </a:r>
          </a:p>
          <a:p>
            <a:pPr marL="1314450" lvl="2" indent="-514350">
              <a:lnSpc>
                <a:spcPct val="100000"/>
              </a:lnSpc>
            </a:pPr>
            <a:r>
              <a:rPr lang="en-US" dirty="0" smtClean="0"/>
              <a:t>Building 912 Infrastructure</a:t>
            </a:r>
          </a:p>
          <a:p>
            <a:pPr marL="1314450" lvl="2" indent="-514350">
              <a:lnSpc>
                <a:spcPct val="100000"/>
              </a:lnSpc>
            </a:pPr>
            <a:r>
              <a:rPr lang="en-US" dirty="0" smtClean="0"/>
              <a:t>Experimental Systems Infrastructure </a:t>
            </a:r>
          </a:p>
          <a:p>
            <a:pPr marL="91440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Deploy CO2 system components to enable an initial demonstration in the 5-10 TW range</a:t>
            </a:r>
          </a:p>
          <a:p>
            <a:pPr marL="1314450" lvl="2" indent="-514350">
              <a:lnSpc>
                <a:spcPct val="100000"/>
              </a:lnSpc>
            </a:pPr>
            <a:r>
              <a:rPr lang="en-US" dirty="0" smtClean="0"/>
              <a:t>Achieve next factor of 2 beyond </a:t>
            </a:r>
            <a:r>
              <a:rPr lang="en-US" dirty="0" err="1" smtClean="0"/>
              <a:t>Bldg</a:t>
            </a:r>
            <a:r>
              <a:rPr lang="en-US" dirty="0" smtClean="0"/>
              <a:t> 820 goal without the use of isotopes in the high pressure amplifier</a:t>
            </a:r>
          </a:p>
          <a:p>
            <a:pPr marL="1314450" lvl="2" indent="-514350">
              <a:lnSpc>
                <a:spcPct val="100000"/>
              </a:lnSpc>
            </a:pPr>
            <a:r>
              <a:rPr lang="en-US" dirty="0" smtClean="0"/>
              <a:t>Addition of isotopes would then provide</a:t>
            </a:r>
          </a:p>
          <a:p>
            <a:pPr marL="1771650" lvl="3" indent="-514350">
              <a:lnSpc>
                <a:spcPct val="100000"/>
              </a:lnSpc>
            </a:pPr>
            <a:r>
              <a:rPr lang="en-US" smtClean="0"/>
              <a:t>Better pulse </a:t>
            </a:r>
            <a:r>
              <a:rPr lang="en-US" dirty="0" smtClean="0"/>
              <a:t>quality</a:t>
            </a:r>
          </a:p>
          <a:p>
            <a:pPr marL="1771650" lvl="3" indent="-514350">
              <a:lnSpc>
                <a:spcPct val="100000"/>
              </a:lnSpc>
            </a:pPr>
            <a:r>
              <a:rPr lang="en-US" dirty="0"/>
              <a:t>F</a:t>
            </a:r>
            <a:r>
              <a:rPr lang="en-US" dirty="0" smtClean="0"/>
              <a:t>actor of ~2 in power (i.e. 10-20 TW facility deliverable) </a:t>
            </a:r>
          </a:p>
          <a:p>
            <a:pPr marL="91440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Explore cross-fertilization between planned ATF-II capabilities and UED needs</a:t>
            </a:r>
          </a:p>
          <a:p>
            <a:pPr marL="1314450" lvl="2" indent="-514350">
              <a:lnSpc>
                <a:spcPct val="100000"/>
              </a:lnSpc>
            </a:pPr>
            <a:r>
              <a:rPr lang="en-US" dirty="0" smtClean="0"/>
              <a:t>For example, new pump options for samples</a:t>
            </a:r>
          </a:p>
          <a:p>
            <a:pPr marL="1314450" lvl="2" indent="-51435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371476" y="1443038"/>
            <a:ext cx="8611466" cy="4672011"/>
            <a:chOff x="2582140" y="1828801"/>
            <a:chExt cx="6400801" cy="3627128"/>
          </a:xfrm>
        </p:grpSpPr>
        <p:sp>
          <p:nvSpPr>
            <p:cNvPr id="3" name="CustomShape 33"/>
            <p:cNvSpPr>
              <a:spLocks noChangeArrowheads="1"/>
            </p:cNvSpPr>
            <p:nvPr/>
          </p:nvSpPr>
          <p:spPr bwMode="auto">
            <a:xfrm>
              <a:off x="2827145" y="5232090"/>
              <a:ext cx="2059062" cy="22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Vacuum grating compressor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" name="Line 36"/>
            <p:cNvSpPr>
              <a:spLocks noChangeShapeType="1"/>
            </p:cNvSpPr>
            <p:nvPr/>
          </p:nvSpPr>
          <p:spPr bwMode="auto">
            <a:xfrm flipH="1">
              <a:off x="2938132" y="3456069"/>
              <a:ext cx="0" cy="1011847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" name="CustomShape 39"/>
            <p:cNvSpPr>
              <a:spLocks noChangeArrowheads="1"/>
            </p:cNvSpPr>
            <p:nvPr/>
          </p:nvSpPr>
          <p:spPr bwMode="auto">
            <a:xfrm>
              <a:off x="5609529" y="4429330"/>
              <a:ext cx="2262812" cy="22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Non-linear compressor (patent)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6" name="TextShape 117"/>
            <p:cNvSpPr txBox="1">
              <a:spLocks noChangeArrowheads="1"/>
            </p:cNvSpPr>
            <p:nvPr/>
          </p:nvSpPr>
          <p:spPr bwMode="auto">
            <a:xfrm>
              <a:off x="2582140" y="3945942"/>
              <a:ext cx="678126" cy="33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>
                  <a:solidFill>
                    <a:srgbClr val="C00000"/>
                  </a:solidFill>
                  <a:latin typeface="Arial" charset="0"/>
                </a:rPr>
                <a:t>70 J</a:t>
              </a:r>
              <a:endParaRPr lang="en-US" sz="90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7" name="TextShape 118"/>
            <p:cNvSpPr txBox="1">
              <a:spLocks noChangeArrowheads="1"/>
            </p:cNvSpPr>
            <p:nvPr/>
          </p:nvSpPr>
          <p:spPr bwMode="auto">
            <a:xfrm>
              <a:off x="4572951" y="4458859"/>
              <a:ext cx="478790" cy="55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50 J</a:t>
              </a:r>
              <a:endParaRPr lang="en-US" sz="900" dirty="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2 </a:t>
              </a:r>
              <a:r>
                <a:rPr lang="en-US" sz="900" b="1" dirty="0" err="1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900" b="1" dirty="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25 TW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8" name="TextShape 3"/>
            <p:cNvSpPr txBox="1">
              <a:spLocks noChangeArrowheads="1"/>
            </p:cNvSpPr>
            <p:nvPr/>
          </p:nvSpPr>
          <p:spPr bwMode="auto">
            <a:xfrm flipH="1">
              <a:off x="3524012" y="2442582"/>
              <a:ext cx="402606" cy="214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>
                <a:lnSpc>
                  <a:spcPts val="216"/>
                </a:lnSpc>
              </a:pPr>
              <a:r>
                <a:rPr lang="en-US" sz="105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OPA</a:t>
              </a: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TextShape 4"/>
            <p:cNvSpPr txBox="1">
              <a:spLocks noChangeArrowheads="1"/>
            </p:cNvSpPr>
            <p:nvPr/>
          </p:nvSpPr>
          <p:spPr bwMode="auto">
            <a:xfrm flipH="1">
              <a:off x="2900409" y="2428011"/>
              <a:ext cx="675238" cy="18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>
                <a:lnSpc>
                  <a:spcPts val="216"/>
                </a:lnSpc>
              </a:pPr>
              <a:r>
                <a:rPr lang="en-US" sz="105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Ti:Al2O3</a:t>
              </a: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CustomShape 6"/>
            <p:cNvSpPr>
              <a:spLocks noChangeArrowheads="1"/>
            </p:cNvSpPr>
            <p:nvPr/>
          </p:nvSpPr>
          <p:spPr bwMode="auto">
            <a:xfrm flipH="1">
              <a:off x="6195661" y="2041549"/>
              <a:ext cx="778589" cy="318990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CustomShape 7"/>
            <p:cNvSpPr>
              <a:spLocks noChangeArrowheads="1"/>
            </p:cNvSpPr>
            <p:nvPr/>
          </p:nvSpPr>
          <p:spPr bwMode="auto">
            <a:xfrm flipH="1">
              <a:off x="6273520" y="2147880"/>
              <a:ext cx="622871" cy="106330"/>
            </a:xfrm>
            <a:prstGeom prst="roundRect">
              <a:avLst>
                <a:gd name="adj" fmla="val 10801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6299641" y="2147879"/>
              <a:ext cx="570881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6299641" y="2254208"/>
              <a:ext cx="570881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6195660" y="2147880"/>
              <a:ext cx="0" cy="106330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5125381" y="2202639"/>
              <a:ext cx="1943303" cy="194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5473832" y="2202638"/>
              <a:ext cx="514874" cy="5867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CustomShape 25"/>
            <p:cNvSpPr>
              <a:spLocks noChangeArrowheads="1"/>
            </p:cNvSpPr>
            <p:nvPr/>
          </p:nvSpPr>
          <p:spPr bwMode="auto">
            <a:xfrm flipH="1">
              <a:off x="6182096" y="1828801"/>
              <a:ext cx="906674" cy="229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05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1</a:t>
              </a:r>
              <a:endParaRPr lang="en-US" sz="1350" b="1" i="1" dirty="0">
                <a:solidFill>
                  <a:prstClr val="black"/>
                </a:solidFill>
              </a:endParaRPr>
            </a:p>
          </p:txBody>
        </p:sp>
        <p:sp>
          <p:nvSpPr>
            <p:cNvPr id="18" name="CustomShape 32"/>
            <p:cNvSpPr>
              <a:spLocks noChangeArrowheads="1"/>
            </p:cNvSpPr>
            <p:nvPr/>
          </p:nvSpPr>
          <p:spPr bwMode="auto">
            <a:xfrm flipH="1">
              <a:off x="4318874" y="2572364"/>
              <a:ext cx="712283" cy="22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>
                  <a:solidFill>
                    <a:srgbClr val="000000"/>
                  </a:solidFill>
                  <a:ea typeface="Osaka" charset="0"/>
                  <a:cs typeface="Osaka" charset="0"/>
                </a:rPr>
                <a:t>Stretcher</a:t>
              </a: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54"/>
            <p:cNvSpPr>
              <a:spLocks/>
            </p:cNvSpPr>
            <p:nvPr/>
          </p:nvSpPr>
          <p:spPr bwMode="auto">
            <a:xfrm flipH="1">
              <a:off x="7056881" y="2152132"/>
              <a:ext cx="10549" cy="106596"/>
            </a:xfrm>
            <a:custGeom>
              <a:avLst/>
              <a:gdLst>
                <a:gd name="T0" fmla="*/ 14760 w 42"/>
                <a:gd name="T1" fmla="*/ 0 h 401"/>
                <a:gd name="T2" fmla="*/ 0 w 42"/>
                <a:gd name="T3" fmla="*/ 74520 h 401"/>
                <a:gd name="T4" fmla="*/ 14760 w 42"/>
                <a:gd name="T5" fmla="*/ 144000 h 4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401">
                  <a:moveTo>
                    <a:pt x="41" y="0"/>
                  </a:moveTo>
                  <a:cubicBezTo>
                    <a:pt x="41" y="0"/>
                    <a:pt x="0" y="140"/>
                    <a:pt x="0" y="207"/>
                  </a:cubicBezTo>
                  <a:cubicBezTo>
                    <a:pt x="0" y="274"/>
                    <a:pt x="41" y="400"/>
                    <a:pt x="41" y="400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55"/>
            <p:cNvSpPr>
              <a:spLocks/>
            </p:cNvSpPr>
            <p:nvPr/>
          </p:nvSpPr>
          <p:spPr bwMode="auto">
            <a:xfrm flipH="1">
              <a:off x="7067178" y="2156386"/>
              <a:ext cx="10549" cy="102343"/>
            </a:xfrm>
            <a:custGeom>
              <a:avLst/>
              <a:gdLst>
                <a:gd name="T0" fmla="*/ 14760 w 42"/>
                <a:gd name="T1" fmla="*/ 0 h 385"/>
                <a:gd name="T2" fmla="*/ 360 w 42"/>
                <a:gd name="T3" fmla="*/ 64440 h 385"/>
                <a:gd name="T4" fmla="*/ 14760 w 42"/>
                <a:gd name="T5" fmla="*/ 138240 h 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385">
                  <a:moveTo>
                    <a:pt x="41" y="0"/>
                  </a:moveTo>
                  <a:cubicBezTo>
                    <a:pt x="41" y="0"/>
                    <a:pt x="2" y="112"/>
                    <a:pt x="1" y="179"/>
                  </a:cubicBezTo>
                  <a:cubicBezTo>
                    <a:pt x="0" y="246"/>
                    <a:pt x="41" y="384"/>
                    <a:pt x="41" y="384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Line 56"/>
            <p:cNvSpPr>
              <a:spLocks noChangeShapeType="1"/>
            </p:cNvSpPr>
            <p:nvPr/>
          </p:nvSpPr>
          <p:spPr bwMode="auto">
            <a:xfrm flipH="1" flipV="1">
              <a:off x="5737548" y="2149474"/>
              <a:ext cx="0" cy="10633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Line 57"/>
            <p:cNvSpPr>
              <a:spLocks noChangeShapeType="1"/>
            </p:cNvSpPr>
            <p:nvPr/>
          </p:nvSpPr>
          <p:spPr bwMode="auto">
            <a:xfrm flipH="1" flipV="1">
              <a:off x="5725238" y="2154649"/>
              <a:ext cx="756" cy="9637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Line 59"/>
            <p:cNvSpPr>
              <a:spLocks noChangeShapeType="1"/>
            </p:cNvSpPr>
            <p:nvPr/>
          </p:nvSpPr>
          <p:spPr bwMode="auto">
            <a:xfrm flipH="1">
              <a:off x="3477128" y="2229221"/>
              <a:ext cx="125579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CustomShape 60"/>
            <p:cNvSpPr>
              <a:spLocks noChangeArrowheads="1"/>
            </p:cNvSpPr>
            <p:nvPr/>
          </p:nvSpPr>
          <p:spPr bwMode="auto">
            <a:xfrm flipH="1">
              <a:off x="2961754" y="1916612"/>
              <a:ext cx="552547" cy="398737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Line 61"/>
            <p:cNvSpPr>
              <a:spLocks noChangeShapeType="1"/>
            </p:cNvSpPr>
            <p:nvPr/>
          </p:nvSpPr>
          <p:spPr bwMode="auto">
            <a:xfrm flipV="1">
              <a:off x="5914614" y="2160640"/>
              <a:ext cx="141402" cy="76823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Line 62"/>
            <p:cNvSpPr>
              <a:spLocks noChangeShapeType="1"/>
            </p:cNvSpPr>
            <p:nvPr/>
          </p:nvSpPr>
          <p:spPr bwMode="auto">
            <a:xfrm>
              <a:off x="3828750" y="2202639"/>
              <a:ext cx="1101562" cy="194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7" name="Group 256"/>
            <p:cNvGrpSpPr>
              <a:grpSpLocks/>
            </p:cNvGrpSpPr>
            <p:nvPr/>
          </p:nvGrpSpPr>
          <p:grpSpPr bwMode="auto">
            <a:xfrm>
              <a:off x="3944486" y="2147553"/>
              <a:ext cx="1224835" cy="693691"/>
              <a:chOff x="2736291" y="807157"/>
              <a:chExt cx="1755632" cy="939449"/>
            </a:xfrm>
          </p:grpSpPr>
          <p:sp>
            <p:nvSpPr>
              <p:cNvPr id="28" name="Line 63"/>
              <p:cNvSpPr>
                <a:spLocks noChangeShapeType="1"/>
              </p:cNvSpPr>
              <p:nvPr/>
            </p:nvSpPr>
            <p:spPr bwMode="auto">
              <a:xfrm rot="4204780" flipH="1" flipV="1">
                <a:off x="3611768" y="602345"/>
                <a:ext cx="130749" cy="103919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64"/>
              <p:cNvSpPr>
                <a:spLocks noChangeShapeType="1"/>
              </p:cNvSpPr>
              <p:nvPr/>
            </p:nvSpPr>
            <p:spPr bwMode="auto">
              <a:xfrm rot="4204780" flipV="1">
                <a:off x="3545476" y="902412"/>
                <a:ext cx="903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 rot="4204780" flipH="1" flipV="1">
                <a:off x="3348291" y="789382"/>
                <a:ext cx="3600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66"/>
              <p:cNvSpPr>
                <a:spLocks/>
              </p:cNvSpPr>
              <p:nvPr/>
            </p:nvSpPr>
            <p:spPr bwMode="auto">
              <a:xfrm rot="4204780" flipH="1">
                <a:off x="3876816" y="1192137"/>
                <a:ext cx="180360" cy="18720"/>
              </a:xfrm>
              <a:custGeom>
                <a:avLst/>
                <a:gdLst>
                  <a:gd name="T0" fmla="*/ 180000 w 501"/>
                  <a:gd name="T1" fmla="*/ 18360 h 52"/>
                  <a:gd name="T2" fmla="*/ 93600 w 501"/>
                  <a:gd name="T3" fmla="*/ 360 h 52"/>
                  <a:gd name="T4" fmla="*/ 0 w 501"/>
                  <a:gd name="T5" fmla="*/ 18360 h 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2">
                    <a:moveTo>
                      <a:pt x="500" y="51"/>
                    </a:moveTo>
                    <a:cubicBezTo>
                      <a:pt x="500" y="51"/>
                      <a:pt x="345" y="2"/>
                      <a:pt x="260" y="1"/>
                    </a:cubicBezTo>
                    <a:cubicBezTo>
                      <a:pt x="175" y="0"/>
                      <a:pt x="0" y="51"/>
                      <a:pt x="0" y="51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67"/>
              <p:cNvSpPr>
                <a:spLocks/>
              </p:cNvSpPr>
              <p:nvPr/>
            </p:nvSpPr>
            <p:spPr bwMode="auto">
              <a:xfrm rot="4204780" flipH="1">
                <a:off x="3895748" y="1190840"/>
                <a:ext cx="180360" cy="19080"/>
              </a:xfrm>
              <a:custGeom>
                <a:avLst/>
                <a:gdLst>
                  <a:gd name="T0" fmla="*/ 180000 w 501"/>
                  <a:gd name="T1" fmla="*/ 18720 h 53"/>
                  <a:gd name="T2" fmla="*/ 99000 w 501"/>
                  <a:gd name="T3" fmla="*/ 720 h 53"/>
                  <a:gd name="T4" fmla="*/ 0 w 501"/>
                  <a:gd name="T5" fmla="*/ 18720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3">
                    <a:moveTo>
                      <a:pt x="500" y="52"/>
                    </a:moveTo>
                    <a:cubicBezTo>
                      <a:pt x="500" y="52"/>
                      <a:pt x="360" y="4"/>
                      <a:pt x="275" y="2"/>
                    </a:cubicBezTo>
                    <a:cubicBezTo>
                      <a:pt x="190" y="0"/>
                      <a:pt x="0" y="52"/>
                      <a:pt x="0" y="52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3" name="Group 433"/>
              <p:cNvGrpSpPr>
                <a:grpSpLocks/>
              </p:cNvGrpSpPr>
              <p:nvPr/>
            </p:nvGrpSpPr>
            <p:grpSpPr bwMode="auto">
              <a:xfrm rot="-2805063">
                <a:off x="4096578" y="828702"/>
                <a:ext cx="125505" cy="108021"/>
                <a:chOff x="4096578" y="828702"/>
                <a:chExt cx="125505" cy="108021"/>
              </a:xfrm>
            </p:grpSpPr>
            <p:sp>
              <p:nvSpPr>
                <p:cNvPr id="43" name="Line 68"/>
                <p:cNvSpPr>
                  <a:spLocks noChangeShapeType="1"/>
                </p:cNvSpPr>
                <p:nvPr/>
              </p:nvSpPr>
              <p:spPr bwMode="auto">
                <a:xfrm rot="4204780">
                  <a:off x="4107198" y="818082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/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69"/>
                <p:cNvSpPr>
                  <a:spLocks noChangeShapeType="1"/>
                </p:cNvSpPr>
                <p:nvPr/>
              </p:nvSpPr>
              <p:spPr bwMode="auto">
                <a:xfrm rot="4204780">
                  <a:off x="4120743" y="835383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/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4" name="Line 70"/>
              <p:cNvSpPr>
                <a:spLocks noChangeShapeType="1"/>
              </p:cNvSpPr>
              <p:nvPr/>
            </p:nvSpPr>
            <p:spPr bwMode="auto">
              <a:xfrm rot="4204780" flipH="1" flipV="1">
                <a:off x="3372424" y="806305"/>
                <a:ext cx="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71"/>
              <p:cNvSpPr>
                <a:spLocks noChangeShapeType="1"/>
              </p:cNvSpPr>
              <p:nvPr/>
            </p:nvSpPr>
            <p:spPr bwMode="auto">
              <a:xfrm rot="4204780" flipV="1">
                <a:off x="3554122" y="933720"/>
                <a:ext cx="957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72"/>
              <p:cNvSpPr>
                <a:spLocks noChangeShapeType="1"/>
              </p:cNvSpPr>
              <p:nvPr/>
            </p:nvSpPr>
            <p:spPr bwMode="auto">
              <a:xfrm rot="4204780" flipH="1" flipV="1">
                <a:off x="3794246" y="476389"/>
                <a:ext cx="60116" cy="131333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7" name="Group 437"/>
              <p:cNvGrpSpPr>
                <a:grpSpLocks/>
              </p:cNvGrpSpPr>
              <p:nvPr/>
            </p:nvGrpSpPr>
            <p:grpSpPr bwMode="auto">
              <a:xfrm rot="-1809793">
                <a:off x="4366043" y="807157"/>
                <a:ext cx="125880" cy="107252"/>
                <a:chOff x="4138281" y="927247"/>
                <a:chExt cx="125880" cy="107252"/>
              </a:xfrm>
            </p:grpSpPr>
            <p:sp>
              <p:nvSpPr>
                <p:cNvPr id="41" name="Line 73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48901" y="933159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/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74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62821" y="916627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/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8" name="Line 77"/>
              <p:cNvSpPr>
                <a:spLocks noChangeShapeType="1"/>
              </p:cNvSpPr>
              <p:nvPr/>
            </p:nvSpPr>
            <p:spPr bwMode="auto">
              <a:xfrm rot="4204780">
                <a:off x="3162430" y="1375666"/>
                <a:ext cx="108000" cy="0"/>
              </a:xfrm>
              <a:prstGeom prst="line">
                <a:avLst/>
              </a:prstGeom>
              <a:noFill/>
              <a:ln w="3672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8"/>
              <p:cNvSpPr>
                <a:spLocks noChangeShapeType="1"/>
              </p:cNvSpPr>
              <p:nvPr/>
            </p:nvSpPr>
            <p:spPr bwMode="auto">
              <a:xfrm rot="4204780">
                <a:off x="2698060" y="164539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9"/>
              <p:cNvSpPr>
                <a:spLocks noChangeShapeType="1"/>
              </p:cNvSpPr>
              <p:nvPr/>
            </p:nvSpPr>
            <p:spPr bwMode="auto">
              <a:xfrm rot="4204780">
                <a:off x="2682976" y="165660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CustomShape 80"/>
            <p:cNvSpPr>
              <a:spLocks noChangeArrowheads="1"/>
            </p:cNvSpPr>
            <p:nvPr/>
          </p:nvSpPr>
          <p:spPr bwMode="auto">
            <a:xfrm flipH="1">
              <a:off x="3589648" y="2096308"/>
              <a:ext cx="251158" cy="212660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TextShape 112"/>
            <p:cNvSpPr txBox="1">
              <a:spLocks noChangeArrowheads="1"/>
            </p:cNvSpPr>
            <p:nvPr/>
          </p:nvSpPr>
          <p:spPr bwMode="auto">
            <a:xfrm flipH="1">
              <a:off x="4081895" y="1848960"/>
              <a:ext cx="678126" cy="33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35 µJ</a:t>
              </a:r>
              <a:endParaRPr lang="en-US" sz="900" dirty="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350 </a:t>
              </a:r>
              <a:r>
                <a:rPr lang="en-US" sz="900" b="1" dirty="0" err="1">
                  <a:solidFill>
                    <a:srgbClr val="C00000"/>
                  </a:solidFill>
                  <a:latin typeface="Arial" charset="0"/>
                </a:rPr>
                <a:t>fs</a:t>
              </a:r>
              <a:endParaRPr lang="en-US" sz="9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47" name="TextShape 113"/>
            <p:cNvSpPr txBox="1">
              <a:spLocks noChangeArrowheads="1"/>
            </p:cNvSpPr>
            <p:nvPr/>
          </p:nvSpPr>
          <p:spPr bwMode="auto">
            <a:xfrm flipH="1">
              <a:off x="5201888" y="2212150"/>
              <a:ext cx="678126" cy="33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>
                  <a:solidFill>
                    <a:srgbClr val="C00000"/>
                  </a:solidFill>
                  <a:latin typeface="Arial" charset="0"/>
                </a:rPr>
                <a:t>10 µJ</a:t>
              </a:r>
              <a:endParaRPr lang="en-US" sz="90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900" b="1">
                  <a:solidFill>
                    <a:srgbClr val="C00000"/>
                  </a:solidFill>
                  <a:latin typeface="Arial" charset="0"/>
                </a:rPr>
                <a:t>100 ps</a:t>
              </a:r>
              <a:endParaRPr lang="en-US" sz="90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48" name="TextShape 114"/>
            <p:cNvSpPr txBox="1">
              <a:spLocks noChangeArrowheads="1"/>
            </p:cNvSpPr>
            <p:nvPr/>
          </p:nvSpPr>
          <p:spPr bwMode="auto">
            <a:xfrm flipH="1">
              <a:off x="6223526" y="2787083"/>
              <a:ext cx="543350" cy="16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>
                  <a:solidFill>
                    <a:srgbClr val="C00000"/>
                  </a:solidFill>
                  <a:latin typeface="Arial" charset="0"/>
                </a:rPr>
                <a:t>100 mJ</a:t>
              </a:r>
              <a:endParaRPr lang="en-US" sz="90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49" name="Line 121"/>
            <p:cNvSpPr>
              <a:spLocks noChangeShapeType="1"/>
            </p:cNvSpPr>
            <p:nvPr/>
          </p:nvSpPr>
          <p:spPr bwMode="auto">
            <a:xfrm flipH="1">
              <a:off x="6974249" y="2147880"/>
              <a:ext cx="0" cy="106330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Line 126"/>
            <p:cNvSpPr>
              <a:spLocks noChangeShapeType="1"/>
            </p:cNvSpPr>
            <p:nvPr/>
          </p:nvSpPr>
          <p:spPr bwMode="auto">
            <a:xfrm>
              <a:off x="6473441" y="2202638"/>
              <a:ext cx="251158" cy="0"/>
            </a:xfrm>
            <a:prstGeom prst="line">
              <a:avLst/>
            </a:prstGeom>
            <a:noFill/>
            <a:ln w="18000">
              <a:solidFill>
                <a:srgbClr val="4C4C4C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CustomShape 11"/>
            <p:cNvSpPr>
              <a:spLocks noChangeArrowheads="1"/>
            </p:cNvSpPr>
            <p:nvPr/>
          </p:nvSpPr>
          <p:spPr bwMode="auto">
            <a:xfrm flipH="1">
              <a:off x="4379964" y="3203517"/>
              <a:ext cx="1100698" cy="526211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CustomShape 14"/>
            <p:cNvSpPr>
              <a:spLocks noChangeArrowheads="1"/>
            </p:cNvSpPr>
            <p:nvPr/>
          </p:nvSpPr>
          <p:spPr bwMode="auto">
            <a:xfrm flipH="1">
              <a:off x="4524070" y="3389755"/>
              <a:ext cx="812823" cy="135742"/>
            </a:xfrm>
            <a:prstGeom prst="roundRect">
              <a:avLst>
                <a:gd name="adj" fmla="val 6546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53" name="Straight Connector 52"/>
            <p:cNvCxnSpPr>
              <a:cxnSpLocks noChangeShapeType="1"/>
            </p:cNvCxnSpPr>
            <p:nvPr/>
          </p:nvCxnSpPr>
          <p:spPr bwMode="auto">
            <a:xfrm flipH="1" flipV="1">
              <a:off x="4459302" y="3353483"/>
              <a:ext cx="0" cy="208604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" name="CustomShape 11"/>
            <p:cNvSpPr>
              <a:spLocks noChangeArrowheads="1"/>
            </p:cNvSpPr>
            <p:nvPr/>
          </p:nvSpPr>
          <p:spPr bwMode="auto">
            <a:xfrm flipH="1">
              <a:off x="5539916" y="3203517"/>
              <a:ext cx="1100698" cy="526874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CustomShape 14"/>
            <p:cNvSpPr>
              <a:spLocks noChangeArrowheads="1"/>
            </p:cNvSpPr>
            <p:nvPr/>
          </p:nvSpPr>
          <p:spPr bwMode="auto">
            <a:xfrm flipH="1">
              <a:off x="5684021" y="3389755"/>
              <a:ext cx="812823" cy="135742"/>
            </a:xfrm>
            <a:prstGeom prst="roundRect">
              <a:avLst>
                <a:gd name="adj" fmla="val 6546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 flipH="1" flipV="1">
              <a:off x="5540193" y="3373408"/>
              <a:ext cx="0" cy="1652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flipH="1" flipV="1">
              <a:off x="5479283" y="3373408"/>
              <a:ext cx="0" cy="1652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flipH="1">
              <a:off x="5479284" y="3373406"/>
              <a:ext cx="6201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flipH="1">
              <a:off x="5481496" y="3539821"/>
              <a:ext cx="598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Line 12"/>
            <p:cNvSpPr>
              <a:spLocks noChangeShapeType="1"/>
            </p:cNvSpPr>
            <p:nvPr/>
          </p:nvSpPr>
          <p:spPr bwMode="auto">
            <a:xfrm flipH="1">
              <a:off x="6640613" y="3252508"/>
              <a:ext cx="0" cy="105374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 flipH="1" flipV="1">
              <a:off x="6590076" y="3385126"/>
              <a:ext cx="1107" cy="15469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Straight Connector 61"/>
            <p:cNvCxnSpPr>
              <a:cxnSpLocks noChangeShapeType="1"/>
            </p:cNvCxnSpPr>
            <p:nvPr/>
          </p:nvCxnSpPr>
          <p:spPr bwMode="auto">
            <a:xfrm flipH="1" flipV="1">
              <a:off x="5650940" y="3353483"/>
              <a:ext cx="956855" cy="194541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3" name="CustomShape 11"/>
            <p:cNvSpPr>
              <a:spLocks noChangeArrowheads="1"/>
            </p:cNvSpPr>
            <p:nvPr/>
          </p:nvSpPr>
          <p:spPr bwMode="auto">
            <a:xfrm flipH="1">
              <a:off x="3215401" y="3203517"/>
              <a:ext cx="1100698" cy="526211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 flipH="1">
              <a:off x="3215400" y="3408414"/>
              <a:ext cx="0" cy="105374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CustomShape 14"/>
            <p:cNvSpPr>
              <a:spLocks noChangeArrowheads="1"/>
            </p:cNvSpPr>
            <p:nvPr/>
          </p:nvSpPr>
          <p:spPr bwMode="auto">
            <a:xfrm flipH="1">
              <a:off x="3359507" y="3389755"/>
              <a:ext cx="812823" cy="135742"/>
            </a:xfrm>
            <a:prstGeom prst="roundRect">
              <a:avLst>
                <a:gd name="adj" fmla="val 6546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flipH="1" flipV="1">
              <a:off x="4379565" y="3373408"/>
              <a:ext cx="0" cy="1652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 bwMode="auto">
            <a:xfrm flipH="1" flipV="1">
              <a:off x="4315331" y="3373408"/>
              <a:ext cx="0" cy="1652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4315331" y="3373406"/>
              <a:ext cx="609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flipH="1">
              <a:off x="4317547" y="3539821"/>
              <a:ext cx="586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 noChangeShapeType="1"/>
            </p:cNvCxnSpPr>
            <p:nvPr/>
          </p:nvCxnSpPr>
          <p:spPr bwMode="auto">
            <a:xfrm flipH="1" flipV="1">
              <a:off x="5646511" y="3351140"/>
              <a:ext cx="882653" cy="22266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1" name="Straight Connector 70"/>
            <p:cNvCxnSpPr>
              <a:cxnSpLocks noChangeShapeType="1"/>
            </p:cNvCxnSpPr>
            <p:nvPr/>
          </p:nvCxnSpPr>
          <p:spPr bwMode="auto">
            <a:xfrm flipV="1">
              <a:off x="5642081" y="3393331"/>
              <a:ext cx="946887" cy="16875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flipH="1" flipV="1">
              <a:off x="5444951" y="3456614"/>
              <a:ext cx="1081998" cy="1172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flipV="1">
              <a:off x="4459303" y="3351142"/>
              <a:ext cx="923630" cy="210947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flipH="1">
              <a:off x="5423909" y="3457785"/>
              <a:ext cx="27687" cy="11367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" name="Straight Connector 74"/>
            <p:cNvCxnSpPr>
              <a:cxnSpLocks noChangeShapeType="1"/>
            </p:cNvCxnSpPr>
            <p:nvPr/>
          </p:nvCxnSpPr>
          <p:spPr bwMode="auto">
            <a:xfrm>
              <a:off x="4461518" y="3361689"/>
              <a:ext cx="967929" cy="210947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6" name="Straight Connector 75"/>
            <p:cNvCxnSpPr>
              <a:cxnSpLocks noChangeShapeType="1"/>
            </p:cNvCxnSpPr>
            <p:nvPr/>
          </p:nvCxnSpPr>
          <p:spPr bwMode="auto">
            <a:xfrm flipH="1" flipV="1">
              <a:off x="5382933" y="3344108"/>
              <a:ext cx="0" cy="123053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flipH="1" flipV="1">
              <a:off x="6526949" y="3451926"/>
              <a:ext cx="0" cy="11836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8" name="Line 18"/>
            <p:cNvSpPr>
              <a:spLocks noChangeShapeType="1"/>
            </p:cNvSpPr>
            <p:nvPr/>
          </p:nvSpPr>
          <p:spPr bwMode="auto">
            <a:xfrm>
              <a:off x="5481876" y="2789402"/>
              <a:ext cx="1691714" cy="37154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Line 18"/>
            <p:cNvSpPr>
              <a:spLocks noChangeShapeType="1"/>
            </p:cNvSpPr>
            <p:nvPr/>
          </p:nvSpPr>
          <p:spPr bwMode="auto">
            <a:xfrm flipH="1">
              <a:off x="5641904" y="3160946"/>
              <a:ext cx="1536975" cy="400656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80" name="Group 292"/>
            <p:cNvGrpSpPr>
              <a:grpSpLocks/>
            </p:cNvGrpSpPr>
            <p:nvPr/>
          </p:nvGrpSpPr>
          <p:grpSpPr bwMode="auto">
            <a:xfrm>
              <a:off x="7164941" y="3076545"/>
              <a:ext cx="25568" cy="176333"/>
              <a:chOff x="7352370" y="2065269"/>
              <a:chExt cx="36649" cy="238804"/>
            </a:xfrm>
          </p:grpSpPr>
          <p:sp>
            <p:nvSpPr>
              <p:cNvPr id="81" name="Line 104"/>
              <p:cNvSpPr>
                <a:spLocks noChangeShapeType="1"/>
              </p:cNvSpPr>
              <p:nvPr/>
            </p:nvSpPr>
            <p:spPr bwMode="auto">
              <a:xfrm>
                <a:off x="7352370" y="2065269"/>
                <a:ext cx="24797" cy="238804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105"/>
              <p:cNvSpPr>
                <a:spLocks noChangeShapeType="1"/>
              </p:cNvSpPr>
              <p:nvPr/>
            </p:nvSpPr>
            <p:spPr bwMode="auto">
              <a:xfrm>
                <a:off x="7368532" y="2070671"/>
                <a:ext cx="20487" cy="230342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293"/>
            <p:cNvGrpSpPr>
              <a:grpSpLocks/>
            </p:cNvGrpSpPr>
            <p:nvPr/>
          </p:nvGrpSpPr>
          <p:grpSpPr bwMode="auto">
            <a:xfrm>
              <a:off x="5464417" y="2737922"/>
              <a:ext cx="11553" cy="106330"/>
              <a:chOff x="4914904" y="1606680"/>
              <a:chExt cx="16560" cy="144000"/>
            </a:xfrm>
          </p:grpSpPr>
          <p:sp>
            <p:nvSpPr>
              <p:cNvPr id="84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6" name="CustomShape 5"/>
            <p:cNvSpPr>
              <a:spLocks noChangeArrowheads="1"/>
            </p:cNvSpPr>
            <p:nvPr/>
          </p:nvSpPr>
          <p:spPr bwMode="auto">
            <a:xfrm>
              <a:off x="5649152" y="3690147"/>
              <a:ext cx="999585" cy="22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05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2a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7" name="CustomShape 5"/>
            <p:cNvSpPr>
              <a:spLocks noChangeArrowheads="1"/>
            </p:cNvSpPr>
            <p:nvPr/>
          </p:nvSpPr>
          <p:spPr bwMode="auto">
            <a:xfrm>
              <a:off x="4550352" y="3690147"/>
              <a:ext cx="973616" cy="25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05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2b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8" name="CustomShape 5"/>
            <p:cNvSpPr>
              <a:spLocks noChangeArrowheads="1"/>
            </p:cNvSpPr>
            <p:nvPr/>
          </p:nvSpPr>
          <p:spPr bwMode="auto">
            <a:xfrm>
              <a:off x="3364526" y="3690146"/>
              <a:ext cx="970193" cy="18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05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2c</a:t>
              </a:r>
              <a:endParaRPr lang="en-US" sz="1350" b="1" i="1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088254" y="4252355"/>
              <a:ext cx="1402058" cy="963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 bwMode="auto">
            <a:xfrm flipV="1">
              <a:off x="2943175" y="4467991"/>
              <a:ext cx="68995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 flipV="1">
              <a:off x="3184605" y="4472679"/>
              <a:ext cx="1152877" cy="1593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V="1">
              <a:off x="3331897" y="4472679"/>
              <a:ext cx="1006691" cy="39025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V="1">
              <a:off x="3184604" y="4633233"/>
              <a:ext cx="124258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3331898" y="4861760"/>
              <a:ext cx="946887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3242194" y="4864105"/>
              <a:ext cx="1036592" cy="16875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3247732" y="4633233"/>
              <a:ext cx="1179455" cy="399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3335221" y="4467991"/>
              <a:ext cx="994508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>
              <a:off x="4249991" y="4328531"/>
              <a:ext cx="176088" cy="2754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>
              <a:off x="4241130" y="4334391"/>
              <a:ext cx="176088" cy="27540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>
              <a:off x="3162455" y="4602764"/>
              <a:ext cx="176088" cy="2742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>
              <a:off x="3169099" y="4599248"/>
              <a:ext cx="176088" cy="27540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4261065" y="4625031"/>
              <a:ext cx="176088" cy="2754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>
              <a:off x="4251100" y="4622687"/>
              <a:ext cx="176087" cy="27540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Line 36"/>
            <p:cNvSpPr>
              <a:spLocks noChangeShapeType="1"/>
            </p:cNvSpPr>
            <p:nvPr/>
          </p:nvSpPr>
          <p:spPr bwMode="auto">
            <a:xfrm>
              <a:off x="2938133" y="3462265"/>
              <a:ext cx="137855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05" name="Group 313"/>
            <p:cNvGrpSpPr>
              <a:grpSpLocks/>
            </p:cNvGrpSpPr>
            <p:nvPr/>
          </p:nvGrpSpPr>
          <p:grpSpPr bwMode="auto">
            <a:xfrm>
              <a:off x="2878440" y="3406068"/>
              <a:ext cx="100463" cy="97689"/>
              <a:chOff x="1208260" y="2848944"/>
              <a:chExt cx="144000" cy="132298"/>
            </a:xfrm>
          </p:grpSpPr>
          <p:sp>
            <p:nvSpPr>
              <p:cNvPr id="106" name="Line 98"/>
              <p:cNvSpPr>
                <a:spLocks noChangeShapeType="1"/>
              </p:cNvSpPr>
              <p:nvPr/>
            </p:nvSpPr>
            <p:spPr bwMode="auto">
              <a:xfrm flipV="1">
                <a:off x="1220140" y="2860282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Line 99"/>
              <p:cNvSpPr>
                <a:spLocks noChangeShapeType="1"/>
              </p:cNvSpPr>
              <p:nvPr/>
            </p:nvSpPr>
            <p:spPr bwMode="auto">
              <a:xfrm flipV="1">
                <a:off x="1208260" y="2848944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8" name="Group 314"/>
            <p:cNvGrpSpPr>
              <a:grpSpLocks/>
            </p:cNvGrpSpPr>
            <p:nvPr/>
          </p:nvGrpSpPr>
          <p:grpSpPr bwMode="auto">
            <a:xfrm rot="16200000">
              <a:off x="2879403" y="4420539"/>
              <a:ext cx="106330" cy="92299"/>
              <a:chOff x="1132232" y="4212552"/>
              <a:chExt cx="144000" cy="132298"/>
            </a:xfrm>
          </p:grpSpPr>
          <p:sp>
            <p:nvSpPr>
              <p:cNvPr id="109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1" name="Group 315"/>
            <p:cNvGrpSpPr>
              <a:grpSpLocks/>
            </p:cNvGrpSpPr>
            <p:nvPr/>
          </p:nvGrpSpPr>
          <p:grpSpPr bwMode="auto">
            <a:xfrm rot="300000">
              <a:off x="5635271" y="3293274"/>
              <a:ext cx="11553" cy="106330"/>
              <a:chOff x="4914904" y="1606680"/>
              <a:chExt cx="16560" cy="144000"/>
            </a:xfrm>
          </p:grpSpPr>
          <p:sp>
            <p:nvSpPr>
              <p:cNvPr id="112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" name="Group 316"/>
            <p:cNvGrpSpPr>
              <a:grpSpLocks/>
            </p:cNvGrpSpPr>
            <p:nvPr/>
          </p:nvGrpSpPr>
          <p:grpSpPr bwMode="auto">
            <a:xfrm rot="21300000">
              <a:off x="5626955" y="3508439"/>
              <a:ext cx="11553" cy="106330"/>
              <a:chOff x="4914904" y="1606680"/>
              <a:chExt cx="16560" cy="144000"/>
            </a:xfrm>
          </p:grpSpPr>
          <p:sp>
            <p:nvSpPr>
              <p:cNvPr id="115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7" name="Group 317"/>
            <p:cNvGrpSpPr>
              <a:grpSpLocks/>
            </p:cNvGrpSpPr>
            <p:nvPr/>
          </p:nvGrpSpPr>
          <p:grpSpPr bwMode="auto">
            <a:xfrm rot="10800000">
              <a:off x="6499175" y="3550300"/>
              <a:ext cx="59973" cy="61767"/>
              <a:chOff x="1132232" y="4212552"/>
              <a:chExt cx="144000" cy="132298"/>
            </a:xfrm>
          </p:grpSpPr>
          <p:sp>
            <p:nvSpPr>
              <p:cNvPr id="118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0" name="Group 318"/>
            <p:cNvGrpSpPr>
              <a:grpSpLocks/>
            </p:cNvGrpSpPr>
            <p:nvPr/>
          </p:nvGrpSpPr>
          <p:grpSpPr bwMode="auto">
            <a:xfrm rot="10800000">
              <a:off x="6567454" y="3521980"/>
              <a:ext cx="59973" cy="61767"/>
              <a:chOff x="1132232" y="4212552"/>
              <a:chExt cx="144000" cy="132298"/>
            </a:xfrm>
          </p:grpSpPr>
          <p:sp>
            <p:nvSpPr>
              <p:cNvPr id="121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319"/>
            <p:cNvGrpSpPr>
              <a:grpSpLocks/>
            </p:cNvGrpSpPr>
            <p:nvPr/>
          </p:nvGrpSpPr>
          <p:grpSpPr bwMode="auto">
            <a:xfrm rot="10800000" flipV="1">
              <a:off x="6566659" y="3358871"/>
              <a:ext cx="59973" cy="61767"/>
              <a:chOff x="1132232" y="4212552"/>
              <a:chExt cx="144000" cy="132298"/>
            </a:xfrm>
          </p:grpSpPr>
          <p:sp>
            <p:nvSpPr>
              <p:cNvPr id="124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320"/>
            <p:cNvGrpSpPr>
              <a:grpSpLocks/>
            </p:cNvGrpSpPr>
            <p:nvPr/>
          </p:nvGrpSpPr>
          <p:grpSpPr bwMode="auto">
            <a:xfrm rot="11400000" flipV="1">
              <a:off x="6500127" y="3420638"/>
              <a:ext cx="59973" cy="61767"/>
              <a:chOff x="1132232" y="4212552"/>
              <a:chExt cx="144000" cy="132298"/>
            </a:xfrm>
          </p:grpSpPr>
          <p:sp>
            <p:nvSpPr>
              <p:cNvPr id="127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9" name="Group 321"/>
            <p:cNvGrpSpPr>
              <a:grpSpLocks/>
            </p:cNvGrpSpPr>
            <p:nvPr/>
          </p:nvGrpSpPr>
          <p:grpSpPr bwMode="auto">
            <a:xfrm rot="10399613" flipV="1">
              <a:off x="5356813" y="3314770"/>
              <a:ext cx="59973" cy="61767"/>
              <a:chOff x="1132232" y="4212552"/>
              <a:chExt cx="144000" cy="132298"/>
            </a:xfrm>
          </p:grpSpPr>
          <p:sp>
            <p:nvSpPr>
              <p:cNvPr id="130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2" name="Group 322"/>
            <p:cNvGrpSpPr>
              <a:grpSpLocks/>
            </p:cNvGrpSpPr>
            <p:nvPr/>
          </p:nvGrpSpPr>
          <p:grpSpPr bwMode="auto">
            <a:xfrm rot="11312957">
              <a:off x="5400440" y="3549149"/>
              <a:ext cx="59973" cy="61767"/>
              <a:chOff x="1132232" y="4212552"/>
              <a:chExt cx="144000" cy="132298"/>
            </a:xfrm>
          </p:grpSpPr>
          <p:sp>
            <p:nvSpPr>
              <p:cNvPr id="133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5" name="Group 323"/>
            <p:cNvGrpSpPr>
              <a:grpSpLocks/>
            </p:cNvGrpSpPr>
            <p:nvPr/>
          </p:nvGrpSpPr>
          <p:grpSpPr bwMode="auto">
            <a:xfrm rot="10800000">
              <a:off x="5355152" y="3435739"/>
              <a:ext cx="59973" cy="61767"/>
              <a:chOff x="1132232" y="4212552"/>
              <a:chExt cx="144000" cy="132298"/>
            </a:xfrm>
          </p:grpSpPr>
          <p:sp>
            <p:nvSpPr>
              <p:cNvPr id="136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8" name="Group 324"/>
            <p:cNvGrpSpPr>
              <a:grpSpLocks/>
            </p:cNvGrpSpPr>
            <p:nvPr/>
          </p:nvGrpSpPr>
          <p:grpSpPr bwMode="auto">
            <a:xfrm rot="478273">
              <a:off x="5418238" y="3418148"/>
              <a:ext cx="59973" cy="61767"/>
              <a:chOff x="1132232" y="4212552"/>
              <a:chExt cx="144000" cy="132298"/>
            </a:xfrm>
          </p:grpSpPr>
          <p:sp>
            <p:nvSpPr>
              <p:cNvPr id="139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325"/>
            <p:cNvGrpSpPr>
              <a:grpSpLocks/>
            </p:cNvGrpSpPr>
            <p:nvPr/>
          </p:nvGrpSpPr>
          <p:grpSpPr bwMode="auto">
            <a:xfrm rot="15749442">
              <a:off x="4424881" y="3537592"/>
              <a:ext cx="63476" cy="58359"/>
              <a:chOff x="1132232" y="4212552"/>
              <a:chExt cx="144000" cy="132298"/>
            </a:xfrm>
          </p:grpSpPr>
          <p:sp>
            <p:nvSpPr>
              <p:cNvPr id="142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326"/>
            <p:cNvGrpSpPr>
              <a:grpSpLocks/>
            </p:cNvGrpSpPr>
            <p:nvPr/>
          </p:nvGrpSpPr>
          <p:grpSpPr bwMode="auto">
            <a:xfrm>
              <a:off x="4427720" y="3319712"/>
              <a:ext cx="59973" cy="61767"/>
              <a:chOff x="1132232" y="4212552"/>
              <a:chExt cx="144000" cy="132298"/>
            </a:xfrm>
          </p:grpSpPr>
          <p:sp>
            <p:nvSpPr>
              <p:cNvPr id="145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7" name="Rectangle 146"/>
            <p:cNvSpPr/>
            <p:nvPr/>
          </p:nvSpPr>
          <p:spPr bwMode="auto">
            <a:xfrm>
              <a:off x="5762171" y="4755116"/>
              <a:ext cx="46514" cy="568387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48" name="Straight Arrow Connector 147"/>
            <p:cNvCxnSpPr/>
            <p:nvPr/>
          </p:nvCxnSpPr>
          <p:spPr bwMode="auto">
            <a:xfrm>
              <a:off x="5532926" y="4800820"/>
              <a:ext cx="217064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 bwMode="auto">
            <a:xfrm>
              <a:off x="5532926" y="4878167"/>
              <a:ext cx="217064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 bwMode="auto">
            <a:xfrm>
              <a:off x="5532926" y="4954343"/>
              <a:ext cx="21706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 bwMode="auto">
            <a:xfrm>
              <a:off x="5532926" y="5031691"/>
              <a:ext cx="21706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 bwMode="auto">
            <a:xfrm>
              <a:off x="5532926" y="5109038"/>
              <a:ext cx="21706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 bwMode="auto">
            <a:xfrm>
              <a:off x="5532926" y="5185214"/>
              <a:ext cx="217064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 bwMode="auto">
            <a:xfrm>
              <a:off x="5532926" y="5262561"/>
              <a:ext cx="217064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 bwMode="auto">
            <a:xfrm>
              <a:off x="5821975" y="4800820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 bwMode="auto">
            <a:xfrm>
              <a:off x="5821975" y="4878167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 bwMode="auto">
            <a:xfrm>
              <a:off x="5821975" y="4954343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 bwMode="auto">
            <a:xfrm>
              <a:off x="5821976" y="5031691"/>
              <a:ext cx="942457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 bwMode="auto">
            <a:xfrm>
              <a:off x="5821975" y="5109038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 bwMode="auto">
            <a:xfrm>
              <a:off x="5821975" y="5185214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 bwMode="auto">
            <a:xfrm>
              <a:off x="5821975" y="5262561"/>
              <a:ext cx="451848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 bwMode="auto">
            <a:xfrm>
              <a:off x="6818699" y="4878167"/>
              <a:ext cx="218172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 bwMode="auto">
            <a:xfrm>
              <a:off x="6818699" y="4954343"/>
              <a:ext cx="218172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 bwMode="auto">
            <a:xfrm>
              <a:off x="6818699" y="5031691"/>
              <a:ext cx="21817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 bwMode="auto">
            <a:xfrm>
              <a:off x="6818699" y="5109038"/>
              <a:ext cx="218172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 bwMode="auto">
            <a:xfrm>
              <a:off x="6818699" y="5185214"/>
              <a:ext cx="218172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347"/>
            <p:cNvGrpSpPr>
              <a:grpSpLocks/>
            </p:cNvGrpSpPr>
            <p:nvPr/>
          </p:nvGrpSpPr>
          <p:grpSpPr bwMode="auto">
            <a:xfrm>
              <a:off x="6273901" y="4754967"/>
              <a:ext cx="31135" cy="553466"/>
              <a:chOff x="4419600" y="1828800"/>
              <a:chExt cx="152400" cy="2743200"/>
            </a:xfrm>
          </p:grpSpPr>
          <p:cxnSp>
            <p:nvCxnSpPr>
              <p:cNvPr id="168" name="Straight Connector 167"/>
              <p:cNvCxnSpPr/>
              <p:nvPr/>
            </p:nvCxnSpPr>
            <p:spPr>
              <a:xfrm>
                <a:off x="4495114" y="1829539"/>
                <a:ext cx="0" cy="121979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4495114" y="3351382"/>
                <a:ext cx="0" cy="121979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4419221" y="3351382"/>
                <a:ext cx="151785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419221" y="3049337"/>
                <a:ext cx="151785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Freeform 171"/>
            <p:cNvSpPr/>
            <p:nvPr/>
          </p:nvSpPr>
          <p:spPr bwMode="auto">
            <a:xfrm>
              <a:off x="5821976" y="4878167"/>
              <a:ext cx="950210" cy="138288"/>
            </a:xfrm>
            <a:custGeom>
              <a:avLst/>
              <a:gdLst>
                <a:gd name="connsiteX0" fmla="*/ 0 w 4600575"/>
                <a:gd name="connsiteY0" fmla="*/ 0 h 685803"/>
                <a:gd name="connsiteX1" fmla="*/ 2247900 w 4600575"/>
                <a:gd name="connsiteY1" fmla="*/ 685800 h 685803"/>
                <a:gd name="connsiteX2" fmla="*/ 4600575 w 4600575"/>
                <a:gd name="connsiteY2" fmla="*/ 9525 h 68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0575" h="685803">
                  <a:moveTo>
                    <a:pt x="0" y="0"/>
                  </a:moveTo>
                  <a:cubicBezTo>
                    <a:pt x="740569" y="342106"/>
                    <a:pt x="1481138" y="684213"/>
                    <a:pt x="2247900" y="685800"/>
                  </a:cubicBezTo>
                  <a:cubicBezTo>
                    <a:pt x="3014663" y="687388"/>
                    <a:pt x="4197350" y="142875"/>
                    <a:pt x="4600575" y="9525"/>
                  </a:cubicBezTo>
                </a:path>
              </a:pathLst>
            </a:custGeom>
            <a:noFill/>
            <a:ln w="127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 flipV="1">
              <a:off x="5821976" y="5046926"/>
              <a:ext cx="950210" cy="138288"/>
            </a:xfrm>
            <a:custGeom>
              <a:avLst/>
              <a:gdLst>
                <a:gd name="connsiteX0" fmla="*/ 0 w 4600575"/>
                <a:gd name="connsiteY0" fmla="*/ 0 h 685803"/>
                <a:gd name="connsiteX1" fmla="*/ 2247900 w 4600575"/>
                <a:gd name="connsiteY1" fmla="*/ 685800 h 685803"/>
                <a:gd name="connsiteX2" fmla="*/ 4600575 w 4600575"/>
                <a:gd name="connsiteY2" fmla="*/ 9525 h 68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0575" h="685803">
                  <a:moveTo>
                    <a:pt x="0" y="0"/>
                  </a:moveTo>
                  <a:cubicBezTo>
                    <a:pt x="740569" y="342106"/>
                    <a:pt x="1481138" y="684213"/>
                    <a:pt x="2247900" y="685800"/>
                  </a:cubicBezTo>
                  <a:cubicBezTo>
                    <a:pt x="3014663" y="687388"/>
                    <a:pt x="4197350" y="142875"/>
                    <a:pt x="4600575" y="9525"/>
                  </a:cubicBezTo>
                </a:path>
              </a:pathLst>
            </a:custGeom>
            <a:noFill/>
            <a:ln w="127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6775506" y="4800821"/>
              <a:ext cx="27687" cy="461741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7052375" y="4839493"/>
              <a:ext cx="410872" cy="392597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 bwMode="auto">
            <a:xfrm>
              <a:off x="7200775" y="4947313"/>
              <a:ext cx="52052" cy="925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auto">
            <a:xfrm>
              <a:off x="7074525" y="5049270"/>
              <a:ext cx="50944" cy="914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 bwMode="auto">
            <a:xfrm flipH="1">
              <a:off x="7276083" y="4947313"/>
              <a:ext cx="52052" cy="925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 bwMode="auto">
            <a:xfrm flipH="1">
              <a:off x="7395690" y="5056301"/>
              <a:ext cx="52052" cy="925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 bwMode="auto">
            <a:xfrm flipH="1">
              <a:off x="7278299" y="4949656"/>
              <a:ext cx="50944" cy="9258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>
              <a:off x="7198561" y="4948483"/>
              <a:ext cx="50944" cy="92583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 bwMode="auto">
            <a:xfrm>
              <a:off x="7075632" y="5048098"/>
              <a:ext cx="52051" cy="9258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 bwMode="auto">
            <a:xfrm flipH="1">
              <a:off x="7392369" y="5056302"/>
              <a:ext cx="52051" cy="9141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 bwMode="auto">
            <a:xfrm>
              <a:off x="7081168" y="4993016"/>
              <a:ext cx="124037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7080061" y="4993017"/>
              <a:ext cx="143972" cy="656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7123253" y="4990673"/>
              <a:ext cx="101887" cy="145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 bwMode="auto">
            <a:xfrm flipV="1">
              <a:off x="7081170" y="5059817"/>
              <a:ext cx="363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 bwMode="auto">
            <a:xfrm flipV="1">
              <a:off x="7121038" y="5135992"/>
              <a:ext cx="2801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 bwMode="auto">
            <a:xfrm>
              <a:off x="7315954" y="4996532"/>
              <a:ext cx="131789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 bwMode="auto">
            <a:xfrm flipH="1" flipV="1">
              <a:off x="7300449" y="4996533"/>
              <a:ext cx="100780" cy="140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flipH="1" flipV="1">
              <a:off x="7300447" y="4995361"/>
              <a:ext cx="143972" cy="644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/>
            <p:nvPr/>
          </p:nvCxnSpPr>
          <p:spPr bwMode="auto">
            <a:xfrm>
              <a:off x="7478750" y="4875823"/>
              <a:ext cx="218172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 bwMode="auto">
            <a:xfrm>
              <a:off x="7478750" y="4952000"/>
              <a:ext cx="218172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 bwMode="auto">
            <a:xfrm>
              <a:off x="7478750" y="5029347"/>
              <a:ext cx="21817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 bwMode="auto">
            <a:xfrm>
              <a:off x="7478750" y="5105522"/>
              <a:ext cx="218172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 bwMode="auto">
            <a:xfrm>
              <a:off x="7478750" y="5182870"/>
              <a:ext cx="218172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 bwMode="auto">
            <a:xfrm>
              <a:off x="5531973" y="4703550"/>
              <a:ext cx="2307968" cy="6703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98" name="Straight Connector 197"/>
            <p:cNvCxnSpPr>
              <a:endCxn id="197" idx="1"/>
            </p:cNvCxnSpPr>
            <p:nvPr/>
          </p:nvCxnSpPr>
          <p:spPr bwMode="auto">
            <a:xfrm>
              <a:off x="3245516" y="5037550"/>
              <a:ext cx="2286457" cy="117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375"/>
            <p:cNvGrpSpPr>
              <a:grpSpLocks/>
            </p:cNvGrpSpPr>
            <p:nvPr/>
          </p:nvGrpSpPr>
          <p:grpSpPr bwMode="auto">
            <a:xfrm>
              <a:off x="3154509" y="4891820"/>
              <a:ext cx="181637" cy="283902"/>
              <a:chOff x="1603967" y="5170983"/>
              <a:chExt cx="260352" cy="384482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2" name="Straight Connector 201"/>
            <p:cNvCxnSpPr>
              <a:cxnSpLocks noChangeShapeType="1"/>
            </p:cNvCxnSpPr>
            <p:nvPr/>
          </p:nvCxnSpPr>
          <p:spPr bwMode="auto">
            <a:xfrm flipH="1">
              <a:off x="2936532" y="4015625"/>
              <a:ext cx="1108" cy="76176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3" name="Straight Connector 202"/>
            <p:cNvCxnSpPr>
              <a:cxnSpLocks noChangeShapeType="1"/>
            </p:cNvCxnSpPr>
            <p:nvPr/>
          </p:nvCxnSpPr>
          <p:spPr bwMode="auto">
            <a:xfrm flipH="1">
              <a:off x="2996334" y="3462473"/>
              <a:ext cx="2386599" cy="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4" name="Straight Connector 203"/>
            <p:cNvCxnSpPr>
              <a:cxnSpLocks noChangeShapeType="1"/>
            </p:cNvCxnSpPr>
            <p:nvPr/>
          </p:nvCxnSpPr>
          <p:spPr bwMode="auto">
            <a:xfrm flipH="1">
              <a:off x="6771700" y="3252699"/>
              <a:ext cx="60911" cy="1523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5" name="Straight Connector 204"/>
            <p:cNvCxnSpPr>
              <a:cxnSpLocks noChangeShapeType="1"/>
            </p:cNvCxnSpPr>
            <p:nvPr/>
          </p:nvCxnSpPr>
          <p:spPr bwMode="auto">
            <a:xfrm flipV="1">
              <a:off x="5405082" y="2203818"/>
              <a:ext cx="48729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6" name="Straight Connector 205"/>
            <p:cNvCxnSpPr>
              <a:cxnSpLocks noChangeShapeType="1"/>
            </p:cNvCxnSpPr>
            <p:nvPr/>
          </p:nvCxnSpPr>
          <p:spPr bwMode="auto">
            <a:xfrm flipV="1">
              <a:off x="4215661" y="2202647"/>
              <a:ext cx="47621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>
              <a:off x="7872342" y="5024660"/>
              <a:ext cx="1110599" cy="454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Shape 118"/>
            <p:cNvSpPr txBox="1">
              <a:spLocks noChangeArrowheads="1"/>
            </p:cNvSpPr>
            <p:nvPr/>
          </p:nvSpPr>
          <p:spPr bwMode="auto">
            <a:xfrm>
              <a:off x="8446999" y="4514850"/>
              <a:ext cx="421642" cy="55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10 J</a:t>
              </a:r>
              <a:endParaRPr lang="en-US" sz="900" dirty="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900" b="1" dirty="0">
                  <a:solidFill>
                    <a:srgbClr val="C00000"/>
                  </a:solidFill>
                  <a:latin typeface="Arial" charset="0"/>
                </a:rPr>
                <a:t>100 </a:t>
              </a:r>
              <a:r>
                <a:rPr lang="en-US" sz="900" b="1" dirty="0" err="1">
                  <a:solidFill>
                    <a:srgbClr val="C00000"/>
                  </a:solidFill>
                  <a:latin typeface="Arial" charset="0"/>
                </a:rPr>
                <a:t>fs</a:t>
              </a:r>
              <a:endParaRPr lang="en-US" sz="900" b="1" dirty="0">
                <a:solidFill>
                  <a:srgbClr val="C00000"/>
                </a:solidFill>
                <a:latin typeface="Arial" charset="0"/>
              </a:endParaRPr>
            </a:p>
            <a:p>
              <a:pPr defTabSz="457200"/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100 TW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cxnSp>
          <p:nvCxnSpPr>
            <p:cNvPr id="209" name="Straight Connector 208"/>
            <p:cNvCxnSpPr>
              <a:cxnSpLocks noChangeShapeType="1"/>
            </p:cNvCxnSpPr>
            <p:nvPr/>
          </p:nvCxnSpPr>
          <p:spPr bwMode="auto">
            <a:xfrm>
              <a:off x="6174775" y="2943310"/>
              <a:ext cx="55373" cy="10547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10" name="Freeform 40"/>
            <p:cNvSpPr>
              <a:spLocks/>
            </p:cNvSpPr>
            <p:nvPr/>
          </p:nvSpPr>
          <p:spPr bwMode="auto">
            <a:xfrm>
              <a:off x="8963800" y="3091857"/>
              <a:ext cx="19139" cy="1702516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pic>
          <p:nvPicPr>
            <p:cNvPr id="211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846" y="3586563"/>
              <a:ext cx="226042" cy="35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" name="Freeform 41"/>
            <p:cNvSpPr>
              <a:spLocks/>
            </p:cNvSpPr>
            <p:nvPr/>
          </p:nvSpPr>
          <p:spPr bwMode="auto">
            <a:xfrm>
              <a:off x="5043779" y="4177693"/>
              <a:ext cx="50483" cy="585080"/>
            </a:xfrm>
            <a:custGeom>
              <a:avLst/>
              <a:gdLst>
                <a:gd name="T0" fmla="*/ 0 w 201"/>
                <a:gd name="T1" fmla="*/ 792000 h 2201"/>
                <a:gd name="T2" fmla="*/ 43200 w 201"/>
                <a:gd name="T3" fmla="*/ 0 h 2201"/>
                <a:gd name="T4" fmla="*/ 72000 w 201"/>
                <a:gd name="T5" fmla="*/ 792000 h 2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1" h="2201">
                  <a:moveTo>
                    <a:pt x="0" y="2200"/>
                  </a:moveTo>
                  <a:cubicBezTo>
                    <a:pt x="80" y="2200"/>
                    <a:pt x="80" y="0"/>
                    <a:pt x="120" y="0"/>
                  </a:cubicBezTo>
                  <a:cubicBezTo>
                    <a:pt x="160" y="0"/>
                    <a:pt x="120" y="2200"/>
                    <a:pt x="200" y="22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pic>
          <p:nvPicPr>
            <p:cNvPr id="213" name="Picture 38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292" y="2031303"/>
              <a:ext cx="371714" cy="7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Freeform 120"/>
            <p:cNvSpPr>
              <a:spLocks/>
            </p:cNvSpPr>
            <p:nvPr/>
          </p:nvSpPr>
          <p:spPr bwMode="auto">
            <a:xfrm>
              <a:off x="4056530" y="1923124"/>
              <a:ext cx="25367" cy="186344"/>
            </a:xfrm>
            <a:custGeom>
              <a:avLst/>
              <a:gdLst>
                <a:gd name="T0" fmla="*/ 0 w 101"/>
                <a:gd name="T1" fmla="*/ 252000 h 701"/>
                <a:gd name="T2" fmla="*/ 24840 w 101"/>
                <a:gd name="T3" fmla="*/ 0 h 701"/>
                <a:gd name="T4" fmla="*/ 36000 w 101"/>
                <a:gd name="T5" fmla="*/ 252000 h 7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701">
                  <a:moveTo>
                    <a:pt x="0" y="700"/>
                  </a:moveTo>
                  <a:cubicBezTo>
                    <a:pt x="80" y="700"/>
                    <a:pt x="38" y="0"/>
                    <a:pt x="69" y="0"/>
                  </a:cubicBezTo>
                  <a:cubicBezTo>
                    <a:pt x="100" y="0"/>
                    <a:pt x="20" y="700"/>
                    <a:pt x="100" y="7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pic>
          <p:nvPicPr>
            <p:cNvPr id="215" name="Picture 38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288" y="2599461"/>
              <a:ext cx="226042" cy="20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6" name="TextBox 215"/>
          <p:cNvSpPr txBox="1"/>
          <p:nvPr/>
        </p:nvSpPr>
        <p:spPr>
          <a:xfrm>
            <a:off x="1981200" y="623880"/>
            <a:ext cx="553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</a:rPr>
              <a:t>CO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 Laser System </a:t>
            </a:r>
            <a:r>
              <a:rPr lang="en-US" sz="2400" dirty="0">
                <a:solidFill>
                  <a:prstClr val="black"/>
                </a:solidFill>
              </a:rPr>
              <a:t>at </a:t>
            </a:r>
            <a:r>
              <a:rPr lang="en-US" sz="2400" dirty="0" smtClean="0">
                <a:solidFill>
                  <a:prstClr val="black"/>
                </a:solidFill>
              </a:rPr>
              <a:t>ATF-II with </a:t>
            </a: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otential to Achieve 100 TW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350" smtClean="0">
                <a:solidFill>
                  <a:prstClr val="black"/>
                </a:solidFill>
              </a:rPr>
              <a:t>ATF-II Cost &amp; Schedule Review</a:t>
            </a: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8" name="Slide Number Placeholder 2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00CE-3E62-4598-8046-D48281059C0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6686543" y="2571735"/>
            <a:ext cx="2128845" cy="195739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600" b="1" dirty="0" smtClean="0">
                <a:solidFill>
                  <a:prstClr val="white"/>
                </a:solidFill>
              </a:rPr>
              <a:t>Building 912 Demo:  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No Isotopes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2 amplifier stages</a:t>
            </a:r>
          </a:p>
          <a:p>
            <a:pPr defTabSz="457200"/>
            <a:r>
              <a:rPr lang="en-US" sz="1600" dirty="0" smtClean="0">
                <a:solidFill>
                  <a:prstClr val="white"/>
                </a:solidFill>
              </a:rPr>
              <a:t>Output: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15-30 J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~3 </a:t>
            </a:r>
            <a:r>
              <a:rPr lang="en-US" sz="1600" dirty="0" err="1" smtClean="0">
                <a:solidFill>
                  <a:prstClr val="white"/>
                </a:solidFill>
              </a:rPr>
              <a:t>ps</a:t>
            </a: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defTabSz="457200">
              <a:buFont typeface="Arial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5-10 TW</a:t>
            </a:r>
          </a:p>
        </p:txBody>
      </p:sp>
      <p:cxnSp>
        <p:nvCxnSpPr>
          <p:cNvPr id="224" name="Straight Arrow Connector 223"/>
          <p:cNvCxnSpPr>
            <a:stCxn id="222" idx="1"/>
            <a:endCxn id="54" idx="1"/>
          </p:cNvCxnSpPr>
          <p:nvPr/>
        </p:nvCxnSpPr>
        <p:spPr>
          <a:xfrm flipH="1">
            <a:off x="5831639" y="3550434"/>
            <a:ext cx="854904" cy="266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222" idx="1"/>
            <a:endCxn id="7" idx="2"/>
          </p:cNvCxnSpPr>
          <p:nvPr/>
        </p:nvCxnSpPr>
        <p:spPr>
          <a:xfrm flipH="1">
            <a:off x="3371936" y="3550434"/>
            <a:ext cx="3314607" cy="19945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Date Placeholder 2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21" t="36830" r="34260" b="1954"/>
          <a:stretch/>
        </p:blipFill>
        <p:spPr>
          <a:xfrm>
            <a:off x="1145893" y="868100"/>
            <a:ext cx="7002684" cy="59534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steps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634451" y="2720050"/>
            <a:ext cx="3923818" cy="337980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23686" y="2756705"/>
            <a:ext cx="2395960" cy="295154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9646" y="3889098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  Interim Plan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Deploy CO2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     and SFL Capabilities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Initial 5-10 TW Demo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     (no isotopes)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5529" y="4620224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2. Deliver beams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    to users with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&gt;10TW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7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972272"/>
            <a:ext cx="8328991" cy="525490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What balance between ATF-I and ATF-II effort provides the broadest scientific output for the user community?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What is the timescale required for experiments to exploit 3-4 TW capability at </a:t>
            </a:r>
            <a:r>
              <a:rPr lang="en-US" dirty="0" err="1" smtClean="0"/>
              <a:t>Bldg</a:t>
            </a:r>
            <a:r>
              <a:rPr lang="en-US" dirty="0" smtClean="0"/>
              <a:t> 820?  At other stages of deployment (at </a:t>
            </a:r>
            <a:r>
              <a:rPr lang="en-US" dirty="0" err="1" smtClean="0"/>
              <a:t>Bldg</a:t>
            </a:r>
            <a:r>
              <a:rPr lang="en-US" dirty="0" smtClean="0"/>
              <a:t> 820 and </a:t>
            </a:r>
            <a:r>
              <a:rPr lang="en-US" dirty="0" err="1" smtClean="0"/>
              <a:t>Bldg</a:t>
            </a:r>
            <a:r>
              <a:rPr lang="en-US" dirty="0" smtClean="0"/>
              <a:t> 912)?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What unique new research opportunities appear along the development paths at </a:t>
            </a:r>
            <a:r>
              <a:rPr lang="en-US" dirty="0" err="1" smtClean="0"/>
              <a:t>Bldg</a:t>
            </a:r>
            <a:r>
              <a:rPr lang="en-US" dirty="0" smtClean="0"/>
              <a:t> 820 vs </a:t>
            </a:r>
            <a:r>
              <a:rPr lang="en-US" dirty="0" err="1" smtClean="0"/>
              <a:t>Bldg</a:t>
            </a:r>
            <a:r>
              <a:rPr lang="en-US" dirty="0" smtClean="0"/>
              <a:t> 912? 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What is the the most useful balance between Laser-Only versus combined Laser + Electron Beam experiments during a phased deployment of capabilities?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What opportunities exist for collaborative development of these capabilities?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ATF Operations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Strategic ATF Operations Thrusts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Operational </a:t>
            </a:r>
            <a:r>
              <a:rPr lang="en-US" dirty="0" smtClean="0"/>
              <a:t>Goals over the next ~3 years</a:t>
            </a:r>
            <a:endParaRPr lang="en-US" dirty="0"/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Continue operations of Building 820 for at least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2-3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more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years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Maximize user output during period of significant user </a:t>
            </a:r>
            <a:r>
              <a:rPr lang="en-US" dirty="0" smtClean="0"/>
              <a:t>requests</a:t>
            </a:r>
            <a:endParaRPr lang="en-US" dirty="0"/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Exploit new tools – e.g. x-band deflector cavity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Provide the best possible CO2 beams for users at Building 820 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Explore the next order of magnitude of power delivered to experiments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Must work within constraints present in the </a:t>
            </a:r>
            <a:r>
              <a:rPr lang="en-US" dirty="0" err="1"/>
              <a:t>Bldg</a:t>
            </a:r>
            <a:r>
              <a:rPr lang="en-US" dirty="0"/>
              <a:t> 820 location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Fully integrate the UED Facility (Building 912) into the ATF research portfolio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Implement next generation of device performance improvements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Support material science experiments to explore applications of this capability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Maintain a balance between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Advanced research needs towards long-term accelerator goals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Technology demonstrations for near-term capabilities targeted at ongoing accelerator-based science</a:t>
            </a:r>
          </a:p>
          <a:p>
            <a:pPr marL="1314450" lvl="2" indent="-514350">
              <a:lnSpc>
                <a:spcPct val="120000"/>
              </a:lnSpc>
            </a:pPr>
            <a:r>
              <a:rPr lang="en-US" dirty="0"/>
              <a:t>Leveraging the unique combinations of capabilities that can be provided by the </a:t>
            </a:r>
            <a:r>
              <a:rPr lang="en-US" dirty="0" smtClean="0"/>
              <a:t>ATF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600075"/>
            <a:ext cx="3629025" cy="1357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06" name="CustomShape 6"/>
          <p:cNvSpPr>
            <a:spLocks noChangeArrowheads="1"/>
          </p:cNvSpPr>
          <p:nvPr/>
        </p:nvSpPr>
        <p:spPr bwMode="auto">
          <a:xfrm flipH="1">
            <a:off x="3350266" y="2676300"/>
            <a:ext cx="778589" cy="31899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Shape 3"/>
          <p:cNvSpPr txBox="1">
            <a:spLocks noChangeArrowheads="1"/>
          </p:cNvSpPr>
          <p:nvPr/>
        </p:nvSpPr>
        <p:spPr bwMode="auto">
          <a:xfrm flipH="1">
            <a:off x="673844" y="3086898"/>
            <a:ext cx="402606" cy="21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Shape 4"/>
          <p:cNvSpPr txBox="1">
            <a:spLocks noChangeArrowheads="1"/>
          </p:cNvSpPr>
          <p:nvPr/>
        </p:nvSpPr>
        <p:spPr bwMode="auto">
          <a:xfrm flipH="1">
            <a:off x="50241" y="3072327"/>
            <a:ext cx="675238" cy="1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CustomShape 7"/>
          <p:cNvSpPr>
            <a:spLocks noChangeArrowheads="1"/>
          </p:cNvSpPr>
          <p:nvPr/>
        </p:nvSpPr>
        <p:spPr bwMode="auto">
          <a:xfrm flipH="1">
            <a:off x="3423352" y="2792196"/>
            <a:ext cx="622871" cy="106330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3449473" y="2792195"/>
            <a:ext cx="570881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3449473" y="2898525"/>
            <a:ext cx="570881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3345493" y="2792196"/>
            <a:ext cx="0" cy="1063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2275214" y="2846955"/>
            <a:ext cx="1943303" cy="194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2623665" y="2846955"/>
            <a:ext cx="514874" cy="586764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CustomShape 25"/>
          <p:cNvSpPr>
            <a:spLocks noChangeArrowheads="1"/>
          </p:cNvSpPr>
          <p:nvPr/>
        </p:nvSpPr>
        <p:spPr bwMode="auto">
          <a:xfrm flipH="1">
            <a:off x="3331929" y="2473117"/>
            <a:ext cx="906674" cy="22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05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sz="1350" b="1" i="1" dirty="0">
              <a:solidFill>
                <a:prstClr val="black"/>
              </a:solidFill>
            </a:endParaRPr>
          </a:p>
        </p:txBody>
      </p:sp>
      <p:sp>
        <p:nvSpPr>
          <p:cNvPr id="18" name="CustomShape 32"/>
          <p:cNvSpPr>
            <a:spLocks noChangeArrowheads="1"/>
          </p:cNvSpPr>
          <p:nvPr/>
        </p:nvSpPr>
        <p:spPr bwMode="auto">
          <a:xfrm flipH="1">
            <a:off x="1468707" y="3216680"/>
            <a:ext cx="712283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Freeform 54"/>
          <p:cNvSpPr>
            <a:spLocks/>
          </p:cNvSpPr>
          <p:nvPr/>
        </p:nvSpPr>
        <p:spPr bwMode="auto">
          <a:xfrm flipH="1">
            <a:off x="4206714" y="2796448"/>
            <a:ext cx="10549" cy="106596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Freeform 55"/>
          <p:cNvSpPr>
            <a:spLocks/>
          </p:cNvSpPr>
          <p:nvPr/>
        </p:nvSpPr>
        <p:spPr bwMode="auto">
          <a:xfrm flipH="1">
            <a:off x="4217011" y="2800702"/>
            <a:ext cx="10549" cy="102343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Line 56"/>
          <p:cNvSpPr>
            <a:spLocks noChangeShapeType="1"/>
          </p:cNvSpPr>
          <p:nvPr/>
        </p:nvSpPr>
        <p:spPr bwMode="auto">
          <a:xfrm flipH="1" flipV="1">
            <a:off x="2887381" y="2793790"/>
            <a:ext cx="0" cy="106330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Line 57"/>
          <p:cNvSpPr>
            <a:spLocks noChangeShapeType="1"/>
          </p:cNvSpPr>
          <p:nvPr/>
        </p:nvSpPr>
        <p:spPr bwMode="auto">
          <a:xfrm flipH="1" flipV="1">
            <a:off x="2875071" y="2798965"/>
            <a:ext cx="756" cy="96370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Line 59"/>
          <p:cNvSpPr>
            <a:spLocks noChangeShapeType="1"/>
          </p:cNvSpPr>
          <p:nvPr/>
        </p:nvSpPr>
        <p:spPr bwMode="auto">
          <a:xfrm flipH="1">
            <a:off x="626961" y="2873537"/>
            <a:ext cx="125579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CustomShape 60"/>
          <p:cNvSpPr>
            <a:spLocks noChangeArrowheads="1"/>
          </p:cNvSpPr>
          <p:nvPr/>
        </p:nvSpPr>
        <p:spPr bwMode="auto">
          <a:xfrm flipH="1">
            <a:off x="111587" y="2604570"/>
            <a:ext cx="552547" cy="398737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" name="Line 61"/>
          <p:cNvSpPr>
            <a:spLocks noChangeShapeType="1"/>
          </p:cNvSpPr>
          <p:nvPr/>
        </p:nvSpPr>
        <p:spPr bwMode="auto">
          <a:xfrm flipV="1">
            <a:off x="3064447" y="2804956"/>
            <a:ext cx="141402" cy="7682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" name="Line 62"/>
          <p:cNvSpPr>
            <a:spLocks noChangeShapeType="1"/>
          </p:cNvSpPr>
          <p:nvPr/>
        </p:nvSpPr>
        <p:spPr bwMode="auto">
          <a:xfrm>
            <a:off x="978582" y="2846955"/>
            <a:ext cx="1101562" cy="194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27" name="Group 256"/>
          <p:cNvGrpSpPr>
            <a:grpSpLocks/>
          </p:cNvGrpSpPr>
          <p:nvPr/>
        </p:nvGrpSpPr>
        <p:grpSpPr bwMode="auto">
          <a:xfrm>
            <a:off x="1094319" y="2791869"/>
            <a:ext cx="1224835" cy="693691"/>
            <a:chOff x="2736291" y="807157"/>
            <a:chExt cx="1755632" cy="939449"/>
          </a:xfrm>
        </p:grpSpPr>
        <p:sp>
          <p:nvSpPr>
            <p:cNvPr id="28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3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7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41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45" name="CustomShape 80"/>
          <p:cNvSpPr>
            <a:spLocks noChangeArrowheads="1"/>
          </p:cNvSpPr>
          <p:nvPr/>
        </p:nvSpPr>
        <p:spPr bwMode="auto">
          <a:xfrm flipH="1">
            <a:off x="739481" y="2740625"/>
            <a:ext cx="251158" cy="212660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6" name="TextShape 112"/>
          <p:cNvSpPr txBox="1">
            <a:spLocks noChangeArrowheads="1"/>
          </p:cNvSpPr>
          <p:nvPr/>
        </p:nvSpPr>
        <p:spPr bwMode="auto">
          <a:xfrm flipH="1">
            <a:off x="1231728" y="2493276"/>
            <a:ext cx="678126" cy="3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7" name="TextShape 113"/>
          <p:cNvSpPr txBox="1">
            <a:spLocks noChangeArrowheads="1"/>
          </p:cNvSpPr>
          <p:nvPr/>
        </p:nvSpPr>
        <p:spPr bwMode="auto">
          <a:xfrm flipH="1">
            <a:off x="2346104" y="2875751"/>
            <a:ext cx="678126" cy="3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5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8" name="TextShape 114"/>
          <p:cNvSpPr txBox="1">
            <a:spLocks noChangeArrowheads="1"/>
          </p:cNvSpPr>
          <p:nvPr/>
        </p:nvSpPr>
        <p:spPr bwMode="auto">
          <a:xfrm flipH="1">
            <a:off x="3085335" y="2958650"/>
            <a:ext cx="543350" cy="1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mJ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60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9" name="Line 121"/>
          <p:cNvSpPr>
            <a:spLocks noChangeShapeType="1"/>
          </p:cNvSpPr>
          <p:nvPr/>
        </p:nvSpPr>
        <p:spPr bwMode="auto">
          <a:xfrm flipH="1">
            <a:off x="4124081" y="2792196"/>
            <a:ext cx="0" cy="1063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0" name="Line 126"/>
          <p:cNvSpPr>
            <a:spLocks noChangeShapeType="1"/>
          </p:cNvSpPr>
          <p:nvPr/>
        </p:nvSpPr>
        <p:spPr bwMode="auto">
          <a:xfrm>
            <a:off x="3623274" y="2846955"/>
            <a:ext cx="251158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4" name="CustomShape 11"/>
          <p:cNvSpPr>
            <a:spLocks noChangeArrowheads="1"/>
          </p:cNvSpPr>
          <p:nvPr/>
        </p:nvSpPr>
        <p:spPr bwMode="auto">
          <a:xfrm flipH="1">
            <a:off x="2689749" y="3847833"/>
            <a:ext cx="1100698" cy="526874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CustomShape 14"/>
          <p:cNvSpPr>
            <a:spLocks noChangeArrowheads="1"/>
          </p:cNvSpPr>
          <p:nvPr/>
        </p:nvSpPr>
        <p:spPr bwMode="auto">
          <a:xfrm flipH="1">
            <a:off x="2833854" y="4034071"/>
            <a:ext cx="812823" cy="135742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3790446" y="3896824"/>
            <a:ext cx="0" cy="105374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61" name="Straight Connector 60"/>
          <p:cNvCxnSpPr>
            <a:cxnSpLocks noChangeShapeType="1"/>
          </p:cNvCxnSpPr>
          <p:nvPr/>
        </p:nvCxnSpPr>
        <p:spPr bwMode="auto">
          <a:xfrm flipH="1" flipV="1">
            <a:off x="3739909" y="4029442"/>
            <a:ext cx="1107" cy="15469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 flipV="1">
            <a:off x="2800773" y="3997800"/>
            <a:ext cx="956855" cy="19454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flipH="1" flipV="1">
            <a:off x="2796344" y="3995456"/>
            <a:ext cx="882653" cy="22266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2791913" y="4037647"/>
            <a:ext cx="946887" cy="16875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flipH="1" flipV="1">
            <a:off x="2594784" y="4100930"/>
            <a:ext cx="1081998" cy="117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H="1" flipV="1">
            <a:off x="3676782" y="4096242"/>
            <a:ext cx="0" cy="11836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8" name="Line 18"/>
          <p:cNvSpPr>
            <a:spLocks noChangeShapeType="1"/>
          </p:cNvSpPr>
          <p:nvPr/>
        </p:nvSpPr>
        <p:spPr bwMode="auto">
          <a:xfrm flipV="1">
            <a:off x="2631709" y="3428740"/>
            <a:ext cx="1304879" cy="4978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9" name="Line 18"/>
          <p:cNvSpPr>
            <a:spLocks noChangeShapeType="1"/>
          </p:cNvSpPr>
          <p:nvPr/>
        </p:nvSpPr>
        <p:spPr bwMode="auto">
          <a:xfrm flipH="1">
            <a:off x="2791736" y="3696208"/>
            <a:ext cx="1942058" cy="50971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80" name="Group 292"/>
          <p:cNvGrpSpPr>
            <a:grpSpLocks/>
          </p:cNvGrpSpPr>
          <p:nvPr/>
        </p:nvGrpSpPr>
        <p:grpSpPr bwMode="auto">
          <a:xfrm>
            <a:off x="4716484" y="3597112"/>
            <a:ext cx="25568" cy="176333"/>
            <a:chOff x="7352370" y="2065269"/>
            <a:chExt cx="36649" cy="238804"/>
          </a:xfrm>
        </p:grpSpPr>
        <p:sp>
          <p:nvSpPr>
            <p:cNvPr id="81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293"/>
          <p:cNvGrpSpPr>
            <a:grpSpLocks/>
          </p:cNvGrpSpPr>
          <p:nvPr/>
        </p:nvGrpSpPr>
        <p:grpSpPr bwMode="auto">
          <a:xfrm>
            <a:off x="2614250" y="3382238"/>
            <a:ext cx="11553" cy="106330"/>
            <a:chOff x="4914904" y="1606680"/>
            <a:chExt cx="16560" cy="144000"/>
          </a:xfrm>
        </p:grpSpPr>
        <p:sp>
          <p:nvSpPr>
            <p:cNvPr id="8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86" name="CustomShape 5"/>
          <p:cNvSpPr>
            <a:spLocks noChangeArrowheads="1"/>
          </p:cNvSpPr>
          <p:nvPr/>
        </p:nvSpPr>
        <p:spPr bwMode="auto">
          <a:xfrm>
            <a:off x="2798985" y="4334463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sz="1350" dirty="0">
              <a:solidFill>
                <a:prstClr val="black"/>
              </a:solidFill>
            </a:endParaRPr>
          </a:p>
        </p:txBody>
      </p:sp>
      <p:grpSp>
        <p:nvGrpSpPr>
          <p:cNvPr id="111" name="Group 315"/>
          <p:cNvGrpSpPr>
            <a:grpSpLocks/>
          </p:cNvGrpSpPr>
          <p:nvPr/>
        </p:nvGrpSpPr>
        <p:grpSpPr bwMode="auto">
          <a:xfrm rot="300000">
            <a:off x="2785104" y="3937590"/>
            <a:ext cx="11553" cy="106330"/>
            <a:chOff x="4914904" y="1606680"/>
            <a:chExt cx="16560" cy="144000"/>
          </a:xfrm>
        </p:grpSpPr>
        <p:sp>
          <p:nvSpPr>
            <p:cNvPr id="112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roup 316"/>
          <p:cNvGrpSpPr>
            <a:grpSpLocks/>
          </p:cNvGrpSpPr>
          <p:nvPr/>
        </p:nvGrpSpPr>
        <p:grpSpPr bwMode="auto">
          <a:xfrm rot="21300000">
            <a:off x="2776787" y="4152755"/>
            <a:ext cx="11553" cy="106330"/>
            <a:chOff x="4914904" y="1606680"/>
            <a:chExt cx="16560" cy="144000"/>
          </a:xfrm>
        </p:grpSpPr>
        <p:sp>
          <p:nvSpPr>
            <p:cNvPr id="115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17" name="Group 317"/>
          <p:cNvGrpSpPr>
            <a:grpSpLocks/>
          </p:cNvGrpSpPr>
          <p:nvPr/>
        </p:nvGrpSpPr>
        <p:grpSpPr bwMode="auto">
          <a:xfrm rot="10800000">
            <a:off x="3649008" y="4194616"/>
            <a:ext cx="59973" cy="61767"/>
            <a:chOff x="1132232" y="4212552"/>
            <a:chExt cx="144000" cy="132298"/>
          </a:xfrm>
        </p:grpSpPr>
        <p:sp>
          <p:nvSpPr>
            <p:cNvPr id="118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20" name="Group 318"/>
          <p:cNvGrpSpPr>
            <a:grpSpLocks/>
          </p:cNvGrpSpPr>
          <p:nvPr/>
        </p:nvGrpSpPr>
        <p:grpSpPr bwMode="auto">
          <a:xfrm rot="10800000">
            <a:off x="3717287" y="4166296"/>
            <a:ext cx="59973" cy="61767"/>
            <a:chOff x="1132232" y="4212552"/>
            <a:chExt cx="144000" cy="132298"/>
          </a:xfrm>
        </p:grpSpPr>
        <p:sp>
          <p:nvSpPr>
            <p:cNvPr id="121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23" name="Group 319"/>
          <p:cNvGrpSpPr>
            <a:grpSpLocks/>
          </p:cNvGrpSpPr>
          <p:nvPr/>
        </p:nvGrpSpPr>
        <p:grpSpPr bwMode="auto">
          <a:xfrm rot="10800000" flipV="1">
            <a:off x="3716492" y="4003187"/>
            <a:ext cx="59973" cy="61767"/>
            <a:chOff x="1132232" y="4212552"/>
            <a:chExt cx="144000" cy="132298"/>
          </a:xfrm>
        </p:grpSpPr>
        <p:sp>
          <p:nvSpPr>
            <p:cNvPr id="124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26" name="Group 320"/>
          <p:cNvGrpSpPr>
            <a:grpSpLocks/>
          </p:cNvGrpSpPr>
          <p:nvPr/>
        </p:nvGrpSpPr>
        <p:grpSpPr bwMode="auto">
          <a:xfrm rot="11400000" flipV="1">
            <a:off x="3649960" y="4064954"/>
            <a:ext cx="59973" cy="61767"/>
            <a:chOff x="1132232" y="4212552"/>
            <a:chExt cx="144000" cy="132298"/>
          </a:xfrm>
        </p:grpSpPr>
        <p:sp>
          <p:nvSpPr>
            <p:cNvPr id="12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45765" y="3333475"/>
            <a:ext cx="876809" cy="437355"/>
            <a:chOff x="2386380" y="4526807"/>
            <a:chExt cx="2062849" cy="1284438"/>
          </a:xfrm>
        </p:grpSpPr>
        <p:sp>
          <p:nvSpPr>
            <p:cNvPr id="89" name="Rectangle 88"/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>
              <a:off x="3982753" y="4619555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375"/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3" name="Straight Connector 202"/>
          <p:cNvCxnSpPr>
            <a:cxnSpLocks noChangeShapeType="1"/>
          </p:cNvCxnSpPr>
          <p:nvPr/>
        </p:nvCxnSpPr>
        <p:spPr bwMode="auto">
          <a:xfrm flipH="1">
            <a:off x="370397" y="4101346"/>
            <a:ext cx="2386599" cy="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" name="Straight Connector 203"/>
          <p:cNvCxnSpPr>
            <a:cxnSpLocks noChangeShapeType="1"/>
          </p:cNvCxnSpPr>
          <p:nvPr/>
        </p:nvCxnSpPr>
        <p:spPr bwMode="auto">
          <a:xfrm flipH="1">
            <a:off x="3921533" y="3897015"/>
            <a:ext cx="60911" cy="1523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" name="Straight Connector 204"/>
          <p:cNvCxnSpPr>
            <a:cxnSpLocks noChangeShapeType="1"/>
          </p:cNvCxnSpPr>
          <p:nvPr/>
        </p:nvCxnSpPr>
        <p:spPr bwMode="auto">
          <a:xfrm flipV="1">
            <a:off x="2554915" y="2848134"/>
            <a:ext cx="48729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6" name="Straight Connector 205"/>
          <p:cNvCxnSpPr>
            <a:cxnSpLocks noChangeShapeType="1"/>
          </p:cNvCxnSpPr>
          <p:nvPr/>
        </p:nvCxnSpPr>
        <p:spPr bwMode="auto">
          <a:xfrm flipV="1">
            <a:off x="1365493" y="2846963"/>
            <a:ext cx="47621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0" name="Freeform 40"/>
          <p:cNvSpPr>
            <a:spLocks/>
          </p:cNvSpPr>
          <p:nvPr/>
        </p:nvSpPr>
        <p:spPr bwMode="auto">
          <a:xfrm>
            <a:off x="917940" y="3301196"/>
            <a:ext cx="71223" cy="800151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11" name="Picture 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77" y="3471399"/>
            <a:ext cx="287444" cy="4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Freeform 41"/>
          <p:cNvSpPr>
            <a:spLocks/>
          </p:cNvSpPr>
          <p:nvPr/>
        </p:nvSpPr>
        <p:spPr bwMode="auto">
          <a:xfrm>
            <a:off x="4542081" y="3395980"/>
            <a:ext cx="70422" cy="262878"/>
          </a:xfrm>
          <a:custGeom>
            <a:avLst/>
            <a:gdLst>
              <a:gd name="T0" fmla="*/ 0 w 201"/>
              <a:gd name="T1" fmla="*/ 792000 h 2201"/>
              <a:gd name="T2" fmla="*/ 43200 w 201"/>
              <a:gd name="T3" fmla="*/ 0 h 2201"/>
              <a:gd name="T4" fmla="*/ 72000 w 201"/>
              <a:gd name="T5" fmla="*/ 792000 h 2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" h="2201">
                <a:moveTo>
                  <a:pt x="0" y="2200"/>
                </a:moveTo>
                <a:cubicBezTo>
                  <a:pt x="80" y="2200"/>
                  <a:pt x="80" y="0"/>
                  <a:pt x="120" y="0"/>
                </a:cubicBezTo>
                <a:cubicBezTo>
                  <a:pt x="160" y="0"/>
                  <a:pt x="120" y="2200"/>
                  <a:pt x="200" y="22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13" name="Picture 3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25" y="2675619"/>
            <a:ext cx="371714" cy="7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Freeform 120"/>
          <p:cNvSpPr>
            <a:spLocks/>
          </p:cNvSpPr>
          <p:nvPr/>
        </p:nvSpPr>
        <p:spPr bwMode="auto">
          <a:xfrm>
            <a:off x="1206363" y="2567440"/>
            <a:ext cx="25367" cy="186344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15" name="Picture 38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91" y="3049533"/>
            <a:ext cx="226042" cy="20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" name="Line 12"/>
          <p:cNvSpPr>
            <a:spLocks noChangeShapeType="1"/>
          </p:cNvSpPr>
          <p:nvPr/>
        </p:nvSpPr>
        <p:spPr bwMode="auto">
          <a:xfrm flipH="1">
            <a:off x="2696663" y="4057801"/>
            <a:ext cx="0" cy="105374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8" name="Line 18"/>
          <p:cNvSpPr>
            <a:spLocks noChangeShapeType="1"/>
          </p:cNvSpPr>
          <p:nvPr/>
        </p:nvSpPr>
        <p:spPr bwMode="auto">
          <a:xfrm flipV="1">
            <a:off x="3345237" y="3683803"/>
            <a:ext cx="1373333" cy="8611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9" name="Freeform 40"/>
          <p:cNvSpPr>
            <a:spLocks/>
          </p:cNvSpPr>
          <p:nvPr/>
        </p:nvSpPr>
        <p:spPr bwMode="auto">
          <a:xfrm>
            <a:off x="1094663" y="3770830"/>
            <a:ext cx="57869" cy="320485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0" name="Freeform 40"/>
          <p:cNvSpPr>
            <a:spLocks/>
          </p:cNvSpPr>
          <p:nvPr/>
        </p:nvSpPr>
        <p:spPr bwMode="auto">
          <a:xfrm>
            <a:off x="1254519" y="3906410"/>
            <a:ext cx="56496" cy="169502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1" name="Freeform 40"/>
          <p:cNvSpPr>
            <a:spLocks/>
          </p:cNvSpPr>
          <p:nvPr/>
        </p:nvSpPr>
        <p:spPr bwMode="auto">
          <a:xfrm flipH="1" flipV="1">
            <a:off x="917940" y="4126782"/>
            <a:ext cx="43077" cy="1037244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1533844" y="3770830"/>
            <a:ext cx="1080406" cy="1786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1017424" y="4283180"/>
            <a:ext cx="1634576" cy="345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Shape 3"/>
          <p:cNvSpPr txBox="1">
            <a:spLocks noChangeArrowheads="1"/>
          </p:cNvSpPr>
          <p:nvPr/>
        </p:nvSpPr>
        <p:spPr bwMode="auto">
          <a:xfrm flipH="1">
            <a:off x="5523236" y="2473829"/>
            <a:ext cx="402606" cy="21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7" name="TextShape 4"/>
          <p:cNvSpPr txBox="1">
            <a:spLocks noChangeArrowheads="1"/>
          </p:cNvSpPr>
          <p:nvPr/>
        </p:nvSpPr>
        <p:spPr bwMode="auto">
          <a:xfrm flipH="1">
            <a:off x="4915254" y="2291015"/>
            <a:ext cx="675238" cy="1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8" name="CustomShape 6"/>
          <p:cNvSpPr>
            <a:spLocks noChangeArrowheads="1"/>
          </p:cNvSpPr>
          <p:nvPr/>
        </p:nvSpPr>
        <p:spPr bwMode="auto">
          <a:xfrm flipH="1">
            <a:off x="8210508" y="2534146"/>
            <a:ext cx="778589" cy="31899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9" name="CustomShape 7"/>
          <p:cNvSpPr>
            <a:spLocks noChangeArrowheads="1"/>
          </p:cNvSpPr>
          <p:nvPr/>
        </p:nvSpPr>
        <p:spPr bwMode="auto">
          <a:xfrm flipH="1">
            <a:off x="8288366" y="2640477"/>
            <a:ext cx="622871" cy="106330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0" name="Line 8"/>
          <p:cNvSpPr>
            <a:spLocks noChangeShapeType="1"/>
          </p:cNvSpPr>
          <p:nvPr/>
        </p:nvSpPr>
        <p:spPr bwMode="auto">
          <a:xfrm flipH="1">
            <a:off x="8314487" y="2640476"/>
            <a:ext cx="570881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1" name="Line 9"/>
          <p:cNvSpPr>
            <a:spLocks noChangeShapeType="1"/>
          </p:cNvSpPr>
          <p:nvPr/>
        </p:nvSpPr>
        <p:spPr bwMode="auto">
          <a:xfrm flipH="1">
            <a:off x="8314487" y="2746806"/>
            <a:ext cx="570881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2" name="Line 10"/>
          <p:cNvSpPr>
            <a:spLocks noChangeShapeType="1"/>
          </p:cNvSpPr>
          <p:nvPr/>
        </p:nvSpPr>
        <p:spPr bwMode="auto">
          <a:xfrm flipH="1">
            <a:off x="8210507" y="2640477"/>
            <a:ext cx="0" cy="1063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3" name="Line 17"/>
          <p:cNvSpPr>
            <a:spLocks noChangeShapeType="1"/>
          </p:cNvSpPr>
          <p:nvPr/>
        </p:nvSpPr>
        <p:spPr bwMode="auto">
          <a:xfrm flipV="1">
            <a:off x="7140228" y="2695236"/>
            <a:ext cx="1943303" cy="194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4" name="Line 18"/>
          <p:cNvSpPr>
            <a:spLocks noChangeShapeType="1"/>
          </p:cNvSpPr>
          <p:nvPr/>
        </p:nvSpPr>
        <p:spPr bwMode="auto">
          <a:xfrm flipH="1">
            <a:off x="7218998" y="2695236"/>
            <a:ext cx="784555" cy="86267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5" name="CustomShape 25"/>
          <p:cNvSpPr>
            <a:spLocks noChangeArrowheads="1"/>
          </p:cNvSpPr>
          <p:nvPr/>
        </p:nvSpPr>
        <p:spPr bwMode="auto">
          <a:xfrm flipH="1">
            <a:off x="8196943" y="2321399"/>
            <a:ext cx="906674" cy="22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05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sz="1350" b="1" i="1" dirty="0">
              <a:solidFill>
                <a:prstClr val="black"/>
              </a:solidFill>
            </a:endParaRPr>
          </a:p>
        </p:txBody>
      </p:sp>
      <p:sp>
        <p:nvSpPr>
          <p:cNvPr id="236" name="CustomShape 32"/>
          <p:cNvSpPr>
            <a:spLocks noChangeArrowheads="1"/>
          </p:cNvSpPr>
          <p:nvPr/>
        </p:nvSpPr>
        <p:spPr bwMode="auto">
          <a:xfrm flipH="1">
            <a:off x="6238546" y="3102375"/>
            <a:ext cx="712283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37" name="Freeform 54"/>
          <p:cNvSpPr>
            <a:spLocks/>
          </p:cNvSpPr>
          <p:nvPr/>
        </p:nvSpPr>
        <p:spPr bwMode="auto">
          <a:xfrm flipH="1">
            <a:off x="9071727" y="2644729"/>
            <a:ext cx="10549" cy="106596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8" name="Freeform 55"/>
          <p:cNvSpPr>
            <a:spLocks/>
          </p:cNvSpPr>
          <p:nvPr/>
        </p:nvSpPr>
        <p:spPr bwMode="auto">
          <a:xfrm flipH="1">
            <a:off x="9082025" y="2648984"/>
            <a:ext cx="10549" cy="102343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9" name="Line 56"/>
          <p:cNvSpPr>
            <a:spLocks noChangeShapeType="1"/>
          </p:cNvSpPr>
          <p:nvPr/>
        </p:nvSpPr>
        <p:spPr bwMode="auto">
          <a:xfrm flipH="1" flipV="1">
            <a:off x="7752395" y="2642072"/>
            <a:ext cx="0" cy="106330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0" name="Line 57"/>
          <p:cNvSpPr>
            <a:spLocks noChangeShapeType="1"/>
          </p:cNvSpPr>
          <p:nvPr/>
        </p:nvSpPr>
        <p:spPr bwMode="auto">
          <a:xfrm flipH="1" flipV="1">
            <a:off x="7740085" y="2647247"/>
            <a:ext cx="756" cy="96370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1" name="Line 59"/>
          <p:cNvSpPr>
            <a:spLocks noChangeShapeType="1"/>
          </p:cNvSpPr>
          <p:nvPr/>
        </p:nvSpPr>
        <p:spPr bwMode="auto">
          <a:xfrm flipH="1">
            <a:off x="5236358" y="2721818"/>
            <a:ext cx="125579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2" name="CustomShape 60"/>
          <p:cNvSpPr>
            <a:spLocks noChangeArrowheads="1"/>
          </p:cNvSpPr>
          <p:nvPr/>
        </p:nvSpPr>
        <p:spPr bwMode="auto">
          <a:xfrm flipH="1">
            <a:off x="4976601" y="2409209"/>
            <a:ext cx="552547" cy="398737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3" name="Line 61"/>
          <p:cNvSpPr>
            <a:spLocks noChangeShapeType="1"/>
          </p:cNvSpPr>
          <p:nvPr/>
        </p:nvSpPr>
        <p:spPr bwMode="auto">
          <a:xfrm flipV="1">
            <a:off x="7929461" y="2653237"/>
            <a:ext cx="141402" cy="7682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4" name="Line 62"/>
          <p:cNvSpPr>
            <a:spLocks noChangeShapeType="1"/>
          </p:cNvSpPr>
          <p:nvPr/>
        </p:nvSpPr>
        <p:spPr bwMode="auto">
          <a:xfrm>
            <a:off x="5843596" y="2695236"/>
            <a:ext cx="1101562" cy="194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245" name="Group 256"/>
          <p:cNvGrpSpPr>
            <a:grpSpLocks/>
          </p:cNvGrpSpPr>
          <p:nvPr/>
        </p:nvGrpSpPr>
        <p:grpSpPr bwMode="auto">
          <a:xfrm>
            <a:off x="5959332" y="2640150"/>
            <a:ext cx="1224835" cy="693691"/>
            <a:chOff x="2736291" y="807157"/>
            <a:chExt cx="1755632" cy="939449"/>
          </a:xfrm>
        </p:grpSpPr>
        <p:sp>
          <p:nvSpPr>
            <p:cNvPr id="246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51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261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2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55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259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6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63" name="CustomShape 80"/>
          <p:cNvSpPr>
            <a:spLocks noChangeArrowheads="1"/>
          </p:cNvSpPr>
          <p:nvPr/>
        </p:nvSpPr>
        <p:spPr bwMode="auto">
          <a:xfrm flipH="1">
            <a:off x="5604495" y="2588906"/>
            <a:ext cx="251158" cy="212660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4" name="TextShape 112"/>
          <p:cNvSpPr txBox="1">
            <a:spLocks noChangeArrowheads="1"/>
          </p:cNvSpPr>
          <p:nvPr/>
        </p:nvSpPr>
        <p:spPr bwMode="auto">
          <a:xfrm flipH="1">
            <a:off x="6096742" y="2341557"/>
            <a:ext cx="678126" cy="3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5" name="TextShape 113"/>
          <p:cNvSpPr txBox="1">
            <a:spLocks noChangeArrowheads="1"/>
          </p:cNvSpPr>
          <p:nvPr/>
        </p:nvSpPr>
        <p:spPr bwMode="auto">
          <a:xfrm flipH="1">
            <a:off x="7216735" y="2704747"/>
            <a:ext cx="678126" cy="3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5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7" name="Line 121"/>
          <p:cNvSpPr>
            <a:spLocks noChangeShapeType="1"/>
          </p:cNvSpPr>
          <p:nvPr/>
        </p:nvSpPr>
        <p:spPr bwMode="auto">
          <a:xfrm flipH="1">
            <a:off x="8989095" y="2640477"/>
            <a:ext cx="0" cy="1063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8" name="Line 126"/>
          <p:cNvSpPr>
            <a:spLocks noChangeShapeType="1"/>
          </p:cNvSpPr>
          <p:nvPr/>
        </p:nvSpPr>
        <p:spPr bwMode="auto">
          <a:xfrm>
            <a:off x="8488287" y="2695236"/>
            <a:ext cx="251158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9" name="CustomShape 11"/>
          <p:cNvSpPr>
            <a:spLocks noChangeArrowheads="1"/>
          </p:cNvSpPr>
          <p:nvPr/>
        </p:nvSpPr>
        <p:spPr bwMode="auto">
          <a:xfrm flipH="1">
            <a:off x="7019109" y="3722562"/>
            <a:ext cx="1100698" cy="526874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0" name="CustomShape 14"/>
          <p:cNvSpPr>
            <a:spLocks noChangeArrowheads="1"/>
          </p:cNvSpPr>
          <p:nvPr/>
        </p:nvSpPr>
        <p:spPr bwMode="auto">
          <a:xfrm flipH="1">
            <a:off x="7163215" y="3908801"/>
            <a:ext cx="812823" cy="135742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1" name="Line 12"/>
          <p:cNvSpPr>
            <a:spLocks noChangeShapeType="1"/>
          </p:cNvSpPr>
          <p:nvPr/>
        </p:nvSpPr>
        <p:spPr bwMode="auto">
          <a:xfrm flipH="1">
            <a:off x="8119807" y="3771553"/>
            <a:ext cx="0" cy="105374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272" name="Straight Connector 271"/>
          <p:cNvCxnSpPr>
            <a:cxnSpLocks noChangeShapeType="1"/>
          </p:cNvCxnSpPr>
          <p:nvPr/>
        </p:nvCxnSpPr>
        <p:spPr bwMode="auto">
          <a:xfrm flipH="1" flipV="1">
            <a:off x="8069270" y="3904171"/>
            <a:ext cx="1107" cy="15469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3" name="Straight Connector 272"/>
          <p:cNvCxnSpPr>
            <a:cxnSpLocks noChangeShapeType="1"/>
          </p:cNvCxnSpPr>
          <p:nvPr/>
        </p:nvCxnSpPr>
        <p:spPr bwMode="auto">
          <a:xfrm flipH="1" flipV="1">
            <a:off x="7130134" y="3872529"/>
            <a:ext cx="956855" cy="19454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4" name="Straight Connector 273"/>
          <p:cNvCxnSpPr>
            <a:cxnSpLocks noChangeShapeType="1"/>
          </p:cNvCxnSpPr>
          <p:nvPr/>
        </p:nvCxnSpPr>
        <p:spPr bwMode="auto">
          <a:xfrm flipH="1" flipV="1">
            <a:off x="7125705" y="3870186"/>
            <a:ext cx="882653" cy="22266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5" name="Straight Connector 274"/>
          <p:cNvCxnSpPr>
            <a:cxnSpLocks noChangeShapeType="1"/>
          </p:cNvCxnSpPr>
          <p:nvPr/>
        </p:nvCxnSpPr>
        <p:spPr bwMode="auto">
          <a:xfrm flipV="1">
            <a:off x="7121274" y="3912376"/>
            <a:ext cx="946887" cy="16875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" name="Straight Connector 275"/>
          <p:cNvCxnSpPr>
            <a:cxnSpLocks noChangeShapeType="1"/>
          </p:cNvCxnSpPr>
          <p:nvPr/>
        </p:nvCxnSpPr>
        <p:spPr bwMode="auto">
          <a:xfrm flipH="1" flipV="1">
            <a:off x="6924145" y="3975660"/>
            <a:ext cx="1081998" cy="117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7" name="Straight Connector 276"/>
          <p:cNvCxnSpPr>
            <a:cxnSpLocks noChangeShapeType="1"/>
          </p:cNvCxnSpPr>
          <p:nvPr/>
        </p:nvCxnSpPr>
        <p:spPr bwMode="auto">
          <a:xfrm flipH="1" flipV="1">
            <a:off x="8006143" y="3970972"/>
            <a:ext cx="0" cy="11836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8" name="Line 18"/>
          <p:cNvSpPr>
            <a:spLocks noChangeShapeType="1"/>
          </p:cNvSpPr>
          <p:nvPr/>
        </p:nvSpPr>
        <p:spPr bwMode="auto">
          <a:xfrm flipV="1">
            <a:off x="5629693" y="3976541"/>
            <a:ext cx="1304879" cy="4978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9" name="Line 18"/>
          <p:cNvSpPr>
            <a:spLocks noChangeShapeType="1"/>
          </p:cNvSpPr>
          <p:nvPr/>
        </p:nvSpPr>
        <p:spPr bwMode="auto">
          <a:xfrm flipH="1">
            <a:off x="7121097" y="3570938"/>
            <a:ext cx="1942058" cy="50971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280" name="Group 292"/>
          <p:cNvGrpSpPr>
            <a:grpSpLocks/>
          </p:cNvGrpSpPr>
          <p:nvPr/>
        </p:nvGrpSpPr>
        <p:grpSpPr bwMode="auto">
          <a:xfrm>
            <a:off x="9045856" y="3471841"/>
            <a:ext cx="25568" cy="176333"/>
            <a:chOff x="7352370" y="2065269"/>
            <a:chExt cx="36649" cy="238804"/>
          </a:xfrm>
        </p:grpSpPr>
        <p:sp>
          <p:nvSpPr>
            <p:cNvPr id="281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Group 293"/>
          <p:cNvGrpSpPr>
            <a:grpSpLocks/>
          </p:cNvGrpSpPr>
          <p:nvPr/>
        </p:nvGrpSpPr>
        <p:grpSpPr bwMode="auto">
          <a:xfrm>
            <a:off x="7228137" y="3498765"/>
            <a:ext cx="11553" cy="106330"/>
            <a:chOff x="4914904" y="1606680"/>
            <a:chExt cx="16560" cy="144000"/>
          </a:xfrm>
        </p:grpSpPr>
        <p:sp>
          <p:nvSpPr>
            <p:cNvPr id="28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86" name="CustomShape 5"/>
          <p:cNvSpPr>
            <a:spLocks noChangeArrowheads="1"/>
          </p:cNvSpPr>
          <p:nvPr/>
        </p:nvSpPr>
        <p:spPr bwMode="auto">
          <a:xfrm>
            <a:off x="7128346" y="4209192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sz="1350" dirty="0">
              <a:solidFill>
                <a:prstClr val="black"/>
              </a:solidFill>
            </a:endParaRPr>
          </a:p>
        </p:txBody>
      </p:sp>
      <p:grpSp>
        <p:nvGrpSpPr>
          <p:cNvPr id="287" name="Group 315"/>
          <p:cNvGrpSpPr>
            <a:grpSpLocks/>
          </p:cNvGrpSpPr>
          <p:nvPr/>
        </p:nvGrpSpPr>
        <p:grpSpPr bwMode="auto">
          <a:xfrm rot="300000">
            <a:off x="7114465" y="3812319"/>
            <a:ext cx="11553" cy="106330"/>
            <a:chOff x="4914904" y="1606680"/>
            <a:chExt cx="16560" cy="144000"/>
          </a:xfrm>
        </p:grpSpPr>
        <p:sp>
          <p:nvSpPr>
            <p:cNvPr id="288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Group 316"/>
          <p:cNvGrpSpPr>
            <a:grpSpLocks/>
          </p:cNvGrpSpPr>
          <p:nvPr/>
        </p:nvGrpSpPr>
        <p:grpSpPr bwMode="auto">
          <a:xfrm rot="21300000">
            <a:off x="7106148" y="4027484"/>
            <a:ext cx="11553" cy="106330"/>
            <a:chOff x="4914904" y="1606680"/>
            <a:chExt cx="16560" cy="144000"/>
          </a:xfrm>
        </p:grpSpPr>
        <p:sp>
          <p:nvSpPr>
            <p:cNvPr id="291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3" name="Group 317"/>
          <p:cNvGrpSpPr>
            <a:grpSpLocks/>
          </p:cNvGrpSpPr>
          <p:nvPr/>
        </p:nvGrpSpPr>
        <p:grpSpPr bwMode="auto">
          <a:xfrm rot="10800000">
            <a:off x="7978369" y="4069345"/>
            <a:ext cx="59973" cy="61767"/>
            <a:chOff x="1132232" y="4212552"/>
            <a:chExt cx="144000" cy="132298"/>
          </a:xfrm>
        </p:grpSpPr>
        <p:sp>
          <p:nvSpPr>
            <p:cNvPr id="294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6" name="Group 318"/>
          <p:cNvGrpSpPr>
            <a:grpSpLocks/>
          </p:cNvGrpSpPr>
          <p:nvPr/>
        </p:nvGrpSpPr>
        <p:grpSpPr bwMode="auto">
          <a:xfrm rot="10800000">
            <a:off x="8046647" y="4041025"/>
            <a:ext cx="59973" cy="61767"/>
            <a:chOff x="1132232" y="4212552"/>
            <a:chExt cx="144000" cy="132298"/>
          </a:xfrm>
        </p:grpSpPr>
        <p:sp>
          <p:nvSpPr>
            <p:cNvPr id="29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9" name="Group 319"/>
          <p:cNvGrpSpPr>
            <a:grpSpLocks/>
          </p:cNvGrpSpPr>
          <p:nvPr/>
        </p:nvGrpSpPr>
        <p:grpSpPr bwMode="auto">
          <a:xfrm rot="10800000" flipV="1">
            <a:off x="8045852" y="3877916"/>
            <a:ext cx="59973" cy="61767"/>
            <a:chOff x="1132232" y="4212552"/>
            <a:chExt cx="144000" cy="132298"/>
          </a:xfrm>
        </p:grpSpPr>
        <p:sp>
          <p:nvSpPr>
            <p:cNvPr id="300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02" name="Group 320"/>
          <p:cNvGrpSpPr>
            <a:grpSpLocks/>
          </p:cNvGrpSpPr>
          <p:nvPr/>
        </p:nvGrpSpPr>
        <p:grpSpPr bwMode="auto">
          <a:xfrm rot="11400000" flipV="1">
            <a:off x="7979321" y="3939683"/>
            <a:ext cx="59973" cy="61767"/>
            <a:chOff x="1132232" y="4212552"/>
            <a:chExt cx="144000" cy="132298"/>
          </a:xfrm>
        </p:grpSpPr>
        <p:sp>
          <p:nvSpPr>
            <p:cNvPr id="303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324" name="Straight Connector 323"/>
          <p:cNvCxnSpPr>
            <a:cxnSpLocks noChangeShapeType="1"/>
          </p:cNvCxnSpPr>
          <p:nvPr/>
        </p:nvCxnSpPr>
        <p:spPr bwMode="auto">
          <a:xfrm>
            <a:off x="5765092" y="5569512"/>
            <a:ext cx="3016121" cy="696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5" name="Straight Connector 324"/>
          <p:cNvCxnSpPr>
            <a:cxnSpLocks noChangeShapeType="1"/>
          </p:cNvCxnSpPr>
          <p:nvPr/>
        </p:nvCxnSpPr>
        <p:spPr bwMode="auto">
          <a:xfrm flipH="1">
            <a:off x="8250894" y="3771744"/>
            <a:ext cx="60911" cy="15235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6" name="Straight Connector 325"/>
          <p:cNvCxnSpPr>
            <a:cxnSpLocks noChangeShapeType="1"/>
          </p:cNvCxnSpPr>
          <p:nvPr/>
        </p:nvCxnSpPr>
        <p:spPr bwMode="auto">
          <a:xfrm flipV="1">
            <a:off x="7419929" y="2696416"/>
            <a:ext cx="48729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7" name="Straight Connector 326"/>
          <p:cNvCxnSpPr>
            <a:cxnSpLocks noChangeShapeType="1"/>
          </p:cNvCxnSpPr>
          <p:nvPr/>
        </p:nvCxnSpPr>
        <p:spPr bwMode="auto">
          <a:xfrm flipV="1">
            <a:off x="6230507" y="2695244"/>
            <a:ext cx="47621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8" name="Freeform 40"/>
          <p:cNvSpPr>
            <a:spLocks/>
          </p:cNvSpPr>
          <p:nvPr/>
        </p:nvSpPr>
        <p:spPr bwMode="auto">
          <a:xfrm>
            <a:off x="7627797" y="4755784"/>
            <a:ext cx="49822" cy="800151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30" name="Picture 3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39" y="2523900"/>
            <a:ext cx="371714" cy="7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" name="Freeform 120"/>
          <p:cNvSpPr>
            <a:spLocks/>
          </p:cNvSpPr>
          <p:nvPr/>
        </p:nvSpPr>
        <p:spPr bwMode="auto">
          <a:xfrm>
            <a:off x="6071377" y="2415721"/>
            <a:ext cx="25367" cy="186344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32" name="Picture 3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74" y="3079083"/>
            <a:ext cx="226042" cy="20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" name="Line 12"/>
          <p:cNvSpPr>
            <a:spLocks noChangeShapeType="1"/>
          </p:cNvSpPr>
          <p:nvPr/>
        </p:nvSpPr>
        <p:spPr bwMode="auto">
          <a:xfrm flipH="1">
            <a:off x="7026023" y="3932530"/>
            <a:ext cx="0" cy="105374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4" name="Line 18"/>
          <p:cNvSpPr>
            <a:spLocks noChangeShapeType="1"/>
          </p:cNvSpPr>
          <p:nvPr/>
        </p:nvSpPr>
        <p:spPr bwMode="auto">
          <a:xfrm flipV="1">
            <a:off x="7201387" y="3564787"/>
            <a:ext cx="1856959" cy="2927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5" name="Freeform 40"/>
          <p:cNvSpPr>
            <a:spLocks/>
          </p:cNvSpPr>
          <p:nvPr/>
        </p:nvSpPr>
        <p:spPr bwMode="auto">
          <a:xfrm>
            <a:off x="7449986" y="5235450"/>
            <a:ext cx="57869" cy="320485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6" name="Freeform 40"/>
          <p:cNvSpPr>
            <a:spLocks/>
          </p:cNvSpPr>
          <p:nvPr/>
        </p:nvSpPr>
        <p:spPr bwMode="auto">
          <a:xfrm>
            <a:off x="7270014" y="5395290"/>
            <a:ext cx="56496" cy="169502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7" name="Freeform 40"/>
          <p:cNvSpPr>
            <a:spLocks/>
          </p:cNvSpPr>
          <p:nvPr/>
        </p:nvSpPr>
        <p:spPr bwMode="auto">
          <a:xfrm flipH="1" flipV="1">
            <a:off x="7639373" y="5588892"/>
            <a:ext cx="43077" cy="1037244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338" name="Straight Arrow Connector 337"/>
          <p:cNvCxnSpPr/>
          <p:nvPr/>
        </p:nvCxnSpPr>
        <p:spPr>
          <a:xfrm>
            <a:off x="5910219" y="3685880"/>
            <a:ext cx="1080406" cy="1786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/>
          <p:cNvCxnSpPr>
            <a:stCxn id="373" idx="3"/>
          </p:cNvCxnSpPr>
          <p:nvPr/>
        </p:nvCxnSpPr>
        <p:spPr>
          <a:xfrm flipV="1">
            <a:off x="6028247" y="4113658"/>
            <a:ext cx="963897" cy="154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1" name="CustomShape 5"/>
          <p:cNvSpPr>
            <a:spLocks noChangeArrowheads="1"/>
          </p:cNvSpPr>
          <p:nvPr/>
        </p:nvSpPr>
        <p:spPr bwMode="auto">
          <a:xfrm rot="565832">
            <a:off x="1603048" y="3632531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42" name="CustomShape 5"/>
          <p:cNvSpPr>
            <a:spLocks noChangeArrowheads="1"/>
          </p:cNvSpPr>
          <p:nvPr/>
        </p:nvSpPr>
        <p:spPr bwMode="auto">
          <a:xfrm rot="20824650">
            <a:off x="1410061" y="4451199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43" name="TextShape 113"/>
          <p:cNvSpPr txBox="1">
            <a:spLocks noChangeArrowheads="1"/>
          </p:cNvSpPr>
          <p:nvPr/>
        </p:nvSpPr>
        <p:spPr bwMode="auto">
          <a:xfrm flipH="1">
            <a:off x="450041" y="4502344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6J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2ps</a:t>
            </a: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3TW</a:t>
            </a:r>
          </a:p>
        </p:txBody>
      </p:sp>
      <p:sp>
        <p:nvSpPr>
          <p:cNvPr id="344" name="TextShape 113"/>
          <p:cNvSpPr txBox="1">
            <a:spLocks noChangeArrowheads="1"/>
          </p:cNvSpPr>
          <p:nvPr/>
        </p:nvSpPr>
        <p:spPr bwMode="auto">
          <a:xfrm flipH="1">
            <a:off x="378415" y="3540285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6J*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3-3.5ps</a:t>
            </a: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1.7-2TW</a:t>
            </a:r>
          </a:p>
        </p:txBody>
      </p:sp>
      <p:sp>
        <p:nvSpPr>
          <p:cNvPr id="346" name="CustomShape 25"/>
          <p:cNvSpPr>
            <a:spLocks noChangeArrowheads="1"/>
          </p:cNvSpPr>
          <p:nvPr/>
        </p:nvSpPr>
        <p:spPr bwMode="auto">
          <a:xfrm flipH="1">
            <a:off x="3414293" y="3112059"/>
            <a:ext cx="1197076" cy="22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Small Compressor</a:t>
            </a:r>
            <a:endParaRPr lang="en-US" sz="1350" b="1" i="1" dirty="0">
              <a:solidFill>
                <a:prstClr val="black"/>
              </a:solidFill>
            </a:endParaRPr>
          </a:p>
        </p:txBody>
      </p:sp>
      <p:sp>
        <p:nvSpPr>
          <p:cNvPr id="347" name="TextShape 113"/>
          <p:cNvSpPr txBox="1">
            <a:spLocks noChangeArrowheads="1"/>
          </p:cNvSpPr>
          <p:nvPr/>
        </p:nvSpPr>
        <p:spPr bwMode="auto">
          <a:xfrm flipH="1">
            <a:off x="4199162" y="3227192"/>
            <a:ext cx="678126" cy="3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15mJ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48" name="TextShape 114"/>
          <p:cNvSpPr txBox="1">
            <a:spLocks noChangeArrowheads="1"/>
          </p:cNvSpPr>
          <p:nvPr/>
        </p:nvSpPr>
        <p:spPr bwMode="auto">
          <a:xfrm flipH="1">
            <a:off x="7856256" y="3042368"/>
            <a:ext cx="543350" cy="1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mJ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60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5422071" y="4784151"/>
            <a:ext cx="1603893" cy="963329"/>
            <a:chOff x="2310705" y="4526807"/>
            <a:chExt cx="2138524" cy="1284438"/>
          </a:xfrm>
        </p:grpSpPr>
        <p:sp>
          <p:nvSpPr>
            <p:cNvPr id="349" name="Rectangle 348"/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 defTabSz="4572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50" name="Straight Connector 349"/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 bwMode="auto">
            <a:xfrm>
              <a:off x="4116987" y="4636188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14"/>
            <p:cNvGrpSpPr>
              <a:grpSpLocks/>
            </p:cNvGrpSpPr>
            <p:nvPr/>
          </p:nvGrpSpPr>
          <p:grpSpPr bwMode="auto">
            <a:xfrm rot="16200000">
              <a:off x="2301351" y="4751052"/>
              <a:ext cx="141773" cy="123065"/>
              <a:chOff x="1132232" y="4212552"/>
              <a:chExt cx="144000" cy="132298"/>
            </a:xfrm>
          </p:grpSpPr>
          <p:sp>
            <p:nvSpPr>
              <p:cNvPr id="365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7" name="Group 375"/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368" name="Straight Connector 367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1" name="Picture 38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38" y="3744324"/>
            <a:ext cx="287444" cy="1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" name="Picture 38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80" y="3864173"/>
            <a:ext cx="287444" cy="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" name="Picture 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90873" y="4000370"/>
            <a:ext cx="337374" cy="53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" name="CustomShape 5"/>
          <p:cNvSpPr>
            <a:spLocks noChangeArrowheads="1"/>
          </p:cNvSpPr>
          <p:nvPr/>
        </p:nvSpPr>
        <p:spPr bwMode="auto">
          <a:xfrm rot="565832">
            <a:off x="6106490" y="3593400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77" name="CustomShape 5"/>
          <p:cNvSpPr>
            <a:spLocks noChangeArrowheads="1"/>
          </p:cNvSpPr>
          <p:nvPr/>
        </p:nvSpPr>
        <p:spPr bwMode="auto">
          <a:xfrm rot="21070082">
            <a:off x="6250945" y="4137269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78" name="Line 36"/>
          <p:cNvSpPr>
            <a:spLocks noChangeShapeType="1"/>
          </p:cNvSpPr>
          <p:nvPr/>
        </p:nvSpPr>
        <p:spPr bwMode="auto">
          <a:xfrm flipH="1">
            <a:off x="5488064" y="3975892"/>
            <a:ext cx="0" cy="1011847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79" name="Line 36"/>
          <p:cNvSpPr>
            <a:spLocks noChangeShapeType="1"/>
          </p:cNvSpPr>
          <p:nvPr/>
        </p:nvSpPr>
        <p:spPr bwMode="auto">
          <a:xfrm>
            <a:off x="5488066" y="3982087"/>
            <a:ext cx="13785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380" name="Group 313"/>
          <p:cNvGrpSpPr>
            <a:grpSpLocks/>
          </p:cNvGrpSpPr>
          <p:nvPr/>
        </p:nvGrpSpPr>
        <p:grpSpPr bwMode="auto">
          <a:xfrm>
            <a:off x="5428372" y="3925891"/>
            <a:ext cx="100463" cy="97689"/>
            <a:chOff x="1208260" y="2848944"/>
            <a:chExt cx="144000" cy="132298"/>
          </a:xfrm>
        </p:grpSpPr>
        <p:sp>
          <p:nvSpPr>
            <p:cNvPr id="381" name="Line 98"/>
            <p:cNvSpPr>
              <a:spLocks noChangeShapeType="1"/>
            </p:cNvSpPr>
            <p:nvPr/>
          </p:nvSpPr>
          <p:spPr bwMode="auto">
            <a:xfrm flipV="1">
              <a:off x="1220140" y="2860282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Line 99"/>
            <p:cNvSpPr>
              <a:spLocks noChangeShapeType="1"/>
            </p:cNvSpPr>
            <p:nvPr/>
          </p:nvSpPr>
          <p:spPr bwMode="auto">
            <a:xfrm flipV="1">
              <a:off x="1208260" y="2848944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386" name="Straight Connector 385"/>
          <p:cNvCxnSpPr>
            <a:cxnSpLocks noChangeShapeType="1"/>
          </p:cNvCxnSpPr>
          <p:nvPr/>
        </p:nvCxnSpPr>
        <p:spPr bwMode="auto">
          <a:xfrm flipH="1">
            <a:off x="5486464" y="4535448"/>
            <a:ext cx="1108" cy="76176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0" name="CustomShape 33"/>
          <p:cNvSpPr>
            <a:spLocks noChangeArrowheads="1"/>
          </p:cNvSpPr>
          <p:nvPr/>
        </p:nvSpPr>
        <p:spPr bwMode="auto">
          <a:xfrm>
            <a:off x="6028247" y="5752333"/>
            <a:ext cx="2059062" cy="22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Compressor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92" name="TextShape 113"/>
          <p:cNvSpPr txBox="1">
            <a:spLocks noChangeArrowheads="1"/>
          </p:cNvSpPr>
          <p:nvPr/>
        </p:nvSpPr>
        <p:spPr bwMode="auto">
          <a:xfrm flipH="1">
            <a:off x="5403842" y="3656923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20J*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3" name="TextShape 113"/>
          <p:cNvSpPr txBox="1">
            <a:spLocks noChangeArrowheads="1"/>
          </p:cNvSpPr>
          <p:nvPr/>
        </p:nvSpPr>
        <p:spPr bwMode="auto">
          <a:xfrm flipH="1">
            <a:off x="5493441" y="4291696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4" name="TextShape 113"/>
          <p:cNvSpPr txBox="1">
            <a:spLocks noChangeArrowheads="1"/>
          </p:cNvSpPr>
          <p:nvPr/>
        </p:nvSpPr>
        <p:spPr bwMode="auto">
          <a:xfrm flipH="1">
            <a:off x="7699279" y="4748231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 smtClean="0">
                <a:solidFill>
                  <a:srgbClr val="C00000"/>
                </a:solidFill>
                <a:latin typeface="Arial" charset="0"/>
              </a:rPr>
              <a:t>6-10J</a:t>
            </a:r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**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3-3.5ps</a:t>
            </a:r>
          </a:p>
          <a:p>
            <a:pPr defTabSz="457200"/>
            <a:r>
              <a:rPr lang="en-US" sz="900" b="1" dirty="0" smtClean="0">
                <a:solidFill>
                  <a:srgbClr val="C00000"/>
                </a:solidFill>
                <a:latin typeface="Arial" charset="0"/>
              </a:rPr>
              <a:t>2-3TW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5" name="TextShape 113"/>
          <p:cNvSpPr txBox="1">
            <a:spLocks noChangeArrowheads="1"/>
          </p:cNvSpPr>
          <p:nvPr/>
        </p:nvSpPr>
        <p:spPr bwMode="auto">
          <a:xfrm flipH="1">
            <a:off x="7734302" y="5873936"/>
            <a:ext cx="678126" cy="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900" b="1" dirty="0" smtClean="0">
                <a:solidFill>
                  <a:srgbClr val="C00000"/>
                </a:solidFill>
                <a:latin typeface="Arial" charset="0"/>
              </a:rPr>
              <a:t>6-10J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 smtClean="0">
                <a:solidFill>
                  <a:srgbClr val="C00000"/>
                </a:solidFill>
                <a:latin typeface="Arial" charset="0"/>
              </a:rPr>
              <a:t>~2ps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  <a:p>
            <a:pPr defTabSz="457200"/>
            <a:r>
              <a:rPr lang="en-US" sz="900" b="1" dirty="0" smtClean="0">
                <a:solidFill>
                  <a:srgbClr val="C00000"/>
                </a:solidFill>
                <a:latin typeface="Arial" charset="0"/>
              </a:rPr>
              <a:t>3-5TW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839227" y="2180376"/>
            <a:ext cx="30869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b="1" u="sng" dirty="0">
                <a:solidFill>
                  <a:prstClr val="black"/>
                </a:solidFill>
              </a:rPr>
              <a:t>Direct Amplification (in Amplifier2)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6670184" y="1950903"/>
            <a:ext cx="1179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b="1" u="sng" dirty="0">
                <a:solidFill>
                  <a:prstClr val="black"/>
                </a:solidFill>
              </a:rPr>
              <a:t>full CPA</a:t>
            </a:r>
          </a:p>
        </p:txBody>
      </p:sp>
      <p:sp>
        <p:nvSpPr>
          <p:cNvPr id="398" name="CustomShape 5"/>
          <p:cNvSpPr>
            <a:spLocks noChangeArrowheads="1"/>
          </p:cNvSpPr>
          <p:nvPr/>
        </p:nvSpPr>
        <p:spPr bwMode="auto">
          <a:xfrm>
            <a:off x="8305800" y="4976831"/>
            <a:ext cx="689312" cy="1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99" name="CustomShape 5"/>
          <p:cNvSpPr>
            <a:spLocks noChangeArrowheads="1"/>
          </p:cNvSpPr>
          <p:nvPr/>
        </p:nvSpPr>
        <p:spPr bwMode="auto">
          <a:xfrm>
            <a:off x="8239652" y="5810102"/>
            <a:ext cx="999585" cy="2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pPr defTabSz="457200"/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276419" y="5900210"/>
            <a:ext cx="2225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srgbClr val="C00000"/>
                </a:solidFill>
              </a:rPr>
              <a:t>*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050" dirty="0">
                <a:solidFill>
                  <a:prstClr val="black"/>
                </a:solidFill>
              </a:rPr>
              <a:t>measured</a:t>
            </a:r>
          </a:p>
        </p:txBody>
      </p:sp>
      <p:sp>
        <p:nvSpPr>
          <p:cNvPr id="401" name="TextBox 400"/>
          <p:cNvSpPr txBox="1"/>
          <p:nvPr/>
        </p:nvSpPr>
        <p:spPr>
          <a:xfrm>
            <a:off x="252608" y="6177209"/>
            <a:ext cx="41115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srgbClr val="C00000"/>
                </a:solidFill>
              </a:rPr>
              <a:t>**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050" dirty="0">
                <a:solidFill>
                  <a:prstClr val="black"/>
                </a:solidFill>
              </a:rPr>
              <a:t>compression demonstrated but not at full energy (grating damage) </a:t>
            </a:r>
          </a:p>
        </p:txBody>
      </p:sp>
      <p:cxnSp>
        <p:nvCxnSpPr>
          <p:cNvPr id="403" name="Elbow Connector 402"/>
          <p:cNvCxnSpPr/>
          <p:nvPr/>
        </p:nvCxnSpPr>
        <p:spPr>
          <a:xfrm rot="16200000" flipH="1">
            <a:off x="2866915" y="3930019"/>
            <a:ext cx="4274696" cy="3164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TextBox 406"/>
          <p:cNvSpPr txBox="1"/>
          <p:nvPr/>
        </p:nvSpPr>
        <p:spPr>
          <a:xfrm>
            <a:off x="2125710" y="4694315"/>
            <a:ext cx="372994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prstClr val="black"/>
                </a:solidFill>
              </a:rPr>
              <a:t>We illustrate here 4 regimes:</a:t>
            </a:r>
          </a:p>
          <a:p>
            <a:pPr defTabSz="457200"/>
            <a:r>
              <a:rPr lang="en-US" sz="1350" dirty="0">
                <a:solidFill>
                  <a:prstClr val="black"/>
                </a:solidFill>
              </a:rPr>
              <a:t>#1 DA in C</a:t>
            </a:r>
            <a:r>
              <a:rPr lang="en-US" sz="1350" baseline="30000" dirty="0">
                <a:solidFill>
                  <a:prstClr val="black"/>
                </a:solidFill>
              </a:rPr>
              <a:t>16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  <a:r>
              <a:rPr lang="en-US" sz="1350" baseline="-25000" dirty="0">
                <a:solidFill>
                  <a:prstClr val="black"/>
                </a:solidFill>
              </a:rPr>
              <a:t>2</a:t>
            </a:r>
            <a:endParaRPr lang="en-US" sz="1350" dirty="0">
              <a:solidFill>
                <a:prstClr val="black"/>
              </a:solidFill>
            </a:endParaRPr>
          </a:p>
          <a:p>
            <a:pPr defTabSz="457200"/>
            <a:r>
              <a:rPr lang="en-US" sz="1350" dirty="0">
                <a:solidFill>
                  <a:prstClr val="black"/>
                </a:solidFill>
              </a:rPr>
              <a:t>#2 DA in C</a:t>
            </a:r>
            <a:r>
              <a:rPr lang="en-US" sz="1350" baseline="30000" dirty="0">
                <a:solidFill>
                  <a:prstClr val="black"/>
                </a:solidFill>
              </a:rPr>
              <a:t>16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  <a:r>
              <a:rPr lang="en-US" sz="1350" baseline="30000" dirty="0">
                <a:solidFill>
                  <a:prstClr val="black"/>
                </a:solidFill>
              </a:rPr>
              <a:t>18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</a:p>
          <a:p>
            <a:pPr defTabSz="457200"/>
            <a:r>
              <a:rPr lang="en-US" sz="1350" dirty="0">
                <a:solidFill>
                  <a:prstClr val="black"/>
                </a:solidFill>
              </a:rPr>
              <a:t>#3 CPA in C</a:t>
            </a:r>
            <a:r>
              <a:rPr lang="en-US" sz="1350" baseline="30000" dirty="0">
                <a:solidFill>
                  <a:prstClr val="black"/>
                </a:solidFill>
              </a:rPr>
              <a:t>16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  <a:r>
              <a:rPr lang="en-US" sz="1350" baseline="-25000" dirty="0">
                <a:solidFill>
                  <a:prstClr val="black"/>
                </a:solidFill>
              </a:rPr>
              <a:t>2</a:t>
            </a:r>
            <a:endParaRPr lang="en-US" sz="1350" dirty="0">
              <a:solidFill>
                <a:prstClr val="black"/>
              </a:solidFill>
            </a:endParaRPr>
          </a:p>
          <a:p>
            <a:pPr defTabSz="457200"/>
            <a:r>
              <a:rPr lang="en-US" sz="1350" dirty="0">
                <a:solidFill>
                  <a:prstClr val="black"/>
                </a:solidFill>
              </a:rPr>
              <a:t>#4 CPA in C</a:t>
            </a:r>
            <a:r>
              <a:rPr lang="en-US" sz="1350" baseline="30000" dirty="0">
                <a:solidFill>
                  <a:prstClr val="black"/>
                </a:solidFill>
              </a:rPr>
              <a:t>16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  <a:r>
              <a:rPr lang="en-US" sz="1350" baseline="30000" dirty="0">
                <a:solidFill>
                  <a:prstClr val="black"/>
                </a:solidFill>
              </a:rPr>
              <a:t>18</a:t>
            </a:r>
            <a:r>
              <a:rPr lang="en-US" sz="1350" dirty="0">
                <a:solidFill>
                  <a:prstClr val="black"/>
                </a:solidFill>
              </a:rPr>
              <a:t>O</a:t>
            </a:r>
          </a:p>
          <a:p>
            <a:pPr defTabSz="457200"/>
            <a:endParaRPr lang="en-US" sz="1350" dirty="0">
              <a:solidFill>
                <a:prstClr val="black"/>
              </a:solidFill>
            </a:endParaRPr>
          </a:p>
          <a:p>
            <a:pPr defTabSz="4572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129184" y="3625739"/>
            <a:ext cx="4804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prstClr val="black"/>
                </a:solidFill>
              </a:rPr>
              <a:t>#1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125686" y="4425667"/>
            <a:ext cx="864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strike="sngStrike" dirty="0">
                <a:solidFill>
                  <a:prstClr val="black"/>
                </a:solidFill>
              </a:rPr>
              <a:t>#2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8319554" y="4752949"/>
            <a:ext cx="4434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prstClr val="black"/>
                </a:solidFill>
              </a:rPr>
              <a:t>#3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8340792" y="5625124"/>
            <a:ext cx="6508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50" dirty="0">
                <a:solidFill>
                  <a:prstClr val="black"/>
                </a:solidFill>
              </a:rPr>
              <a:t>#4</a:t>
            </a:r>
          </a:p>
        </p:txBody>
      </p:sp>
      <p:sp>
        <p:nvSpPr>
          <p:cNvPr id="3" name="Oval 2"/>
          <p:cNvSpPr/>
          <p:nvPr/>
        </p:nvSpPr>
        <p:spPr>
          <a:xfrm>
            <a:off x="76200" y="3224239"/>
            <a:ext cx="15240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7162800" y="4443431"/>
            <a:ext cx="17526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7162800" y="5281631"/>
            <a:ext cx="17526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Bldg</a:t>
            </a:r>
            <a:r>
              <a:rPr lang="en-US" dirty="0" smtClean="0"/>
              <a:t> 820 CO2 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350" smtClean="0">
                <a:solidFill>
                  <a:prstClr val="black"/>
                </a:solidFill>
              </a:rPr>
              <a:t>ATF-II Cost &amp; Schedule Review</a:t>
            </a: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00CE-3E62-4598-8046-D48281059C0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7" name="Group 306"/>
          <p:cNvGrpSpPr/>
          <p:nvPr/>
        </p:nvGrpSpPr>
        <p:grpSpPr>
          <a:xfrm>
            <a:off x="143395" y="587915"/>
            <a:ext cx="3642789" cy="1226728"/>
            <a:chOff x="5966961" y="1043388"/>
            <a:chExt cx="6118833" cy="2071100"/>
          </a:xfrm>
        </p:grpSpPr>
        <p:sp>
          <p:nvSpPr>
            <p:cNvPr id="308" name="Flowchart: Direct Access Storage 7"/>
            <p:cNvSpPr/>
            <p:nvPr/>
          </p:nvSpPr>
          <p:spPr>
            <a:xfrm>
              <a:off x="7031010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 rot="18556218" flipV="1">
              <a:off x="7988621" y="2317818"/>
              <a:ext cx="1532968" cy="603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8616939" y="2251765"/>
              <a:ext cx="318406" cy="19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1" name="Isosceles Triangle 17"/>
            <p:cNvSpPr/>
            <p:nvPr/>
          </p:nvSpPr>
          <p:spPr>
            <a:xfrm rot="5400000">
              <a:off x="7706231" y="1504598"/>
              <a:ext cx="598537" cy="1649941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2" name="Isosceles Triangle 18"/>
            <p:cNvSpPr/>
            <p:nvPr/>
          </p:nvSpPr>
          <p:spPr>
            <a:xfrm rot="16200000">
              <a:off x="9205442" y="1504598"/>
              <a:ext cx="598536" cy="1649940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7788903" y="1088047"/>
              <a:ext cx="1129045" cy="62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</a:rPr>
                <a:t>YAG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4" name="Down Arrow 313"/>
            <p:cNvSpPr/>
            <p:nvPr/>
          </p:nvSpPr>
          <p:spPr>
            <a:xfrm>
              <a:off x="8616715" y="1122731"/>
              <a:ext cx="213755" cy="486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0958842" y="1842889"/>
              <a:ext cx="1030963" cy="6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</a:rPr>
                <a:t>CO2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6" name="Sun 315"/>
            <p:cNvSpPr/>
            <p:nvPr/>
          </p:nvSpPr>
          <p:spPr>
            <a:xfrm>
              <a:off x="8556373" y="2165486"/>
              <a:ext cx="443639" cy="365033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9159712" y="1043388"/>
              <a:ext cx="2926082" cy="62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prstClr val="black"/>
                  </a:solidFill>
                </a:rPr>
                <a:t>Plasma Shutter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7180529" y="1735508"/>
              <a:ext cx="3149152" cy="124369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0" name="Down Arrow 319"/>
            <p:cNvSpPr/>
            <p:nvPr/>
          </p:nvSpPr>
          <p:spPr>
            <a:xfrm rot="5400000">
              <a:off x="10986605" y="2113795"/>
              <a:ext cx="213755" cy="486888"/>
            </a:xfrm>
            <a:prstGeom prst="downArrow">
              <a:avLst/>
            </a:prstGeom>
            <a:gradFill>
              <a:gsLst>
                <a:gs pos="0">
                  <a:srgbClr val="FF0000">
                    <a:lumMod val="32000"/>
                    <a:lumOff val="68000"/>
                  </a:srgbClr>
                </a:gs>
                <a:gs pos="100000">
                  <a:srgbClr val="FF0000">
                    <a:lumMod val="91000"/>
                  </a:srgb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1" name="Flowchart: Magnetic Disk 4"/>
            <p:cNvSpPr/>
            <p:nvPr/>
          </p:nvSpPr>
          <p:spPr>
            <a:xfrm>
              <a:off x="8246567" y="1642087"/>
              <a:ext cx="1017076" cy="100117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2" name="Flowchart: Direct Access Storage 29"/>
            <p:cNvSpPr/>
            <p:nvPr/>
          </p:nvSpPr>
          <p:spPr>
            <a:xfrm>
              <a:off x="10254333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3" name="Moon 322"/>
            <p:cNvSpPr/>
            <p:nvPr/>
          </p:nvSpPr>
          <p:spPr>
            <a:xfrm flipH="1">
              <a:off x="10631672" y="1735508"/>
              <a:ext cx="136207" cy="121829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9" name="Moon 328"/>
            <p:cNvSpPr/>
            <p:nvPr/>
          </p:nvSpPr>
          <p:spPr>
            <a:xfrm>
              <a:off x="6678250" y="1710846"/>
              <a:ext cx="123367" cy="1268354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5966961" y="2165486"/>
              <a:ext cx="440513" cy="3650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5" name="Freeform 344"/>
            <p:cNvSpPr/>
            <p:nvPr/>
          </p:nvSpPr>
          <p:spPr>
            <a:xfrm>
              <a:off x="6233939" y="2162522"/>
              <a:ext cx="173535" cy="373769"/>
            </a:xfrm>
            <a:custGeom>
              <a:avLst/>
              <a:gdLst>
                <a:gd name="connsiteX0" fmla="*/ 173535 w 173535"/>
                <a:gd name="connsiteY0" fmla="*/ 0 h 373769"/>
                <a:gd name="connsiteX1" fmla="*/ 0 w 173535"/>
                <a:gd name="connsiteY1" fmla="*/ 180210 h 373769"/>
                <a:gd name="connsiteX2" fmla="*/ 0 w 173535"/>
                <a:gd name="connsiteY2" fmla="*/ 180210 h 373769"/>
                <a:gd name="connsiteX3" fmla="*/ 166861 w 173535"/>
                <a:gd name="connsiteY3" fmla="*/ 373769 h 373769"/>
                <a:gd name="connsiteX4" fmla="*/ 166861 w 173535"/>
                <a:gd name="connsiteY4" fmla="*/ 373769 h 373769"/>
                <a:gd name="connsiteX5" fmla="*/ 173535 w 173535"/>
                <a:gd name="connsiteY5" fmla="*/ 0 h 37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535" h="373769">
                  <a:moveTo>
                    <a:pt x="173535" y="0"/>
                  </a:moveTo>
                  <a:lnTo>
                    <a:pt x="0" y="180210"/>
                  </a:lnTo>
                  <a:lnTo>
                    <a:pt x="0" y="180210"/>
                  </a:lnTo>
                  <a:lnTo>
                    <a:pt x="166861" y="373769"/>
                  </a:lnTo>
                  <a:lnTo>
                    <a:pt x="166861" y="373769"/>
                  </a:lnTo>
                  <a:lnTo>
                    <a:pt x="173535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4" name="TextBox 373"/>
          <p:cNvSpPr txBox="1"/>
          <p:nvPr/>
        </p:nvSpPr>
        <p:spPr>
          <a:xfrm>
            <a:off x="728659" y="1640436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n vacuum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0638" y="942975"/>
            <a:ext cx="28187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Elements of Building 820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Development Path for Users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>
            <a:endCxn id="3" idx="7"/>
          </p:cNvCxnSpPr>
          <p:nvPr/>
        </p:nvCxnSpPr>
        <p:spPr>
          <a:xfrm flipH="1">
            <a:off x="1377015" y="1971675"/>
            <a:ext cx="451787" cy="1431112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/>
          <p:cNvCxnSpPr>
            <a:stCxn id="3" idx="5"/>
            <a:endCxn id="305" idx="2"/>
          </p:cNvCxnSpPr>
          <p:nvPr/>
        </p:nvCxnSpPr>
        <p:spPr>
          <a:xfrm>
            <a:off x="1377015" y="4264891"/>
            <a:ext cx="5785785" cy="78814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5" grpId="0" animBg="1"/>
      <p:bldP spid="3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379523"/>
              </p:ext>
            </p:extLst>
          </p:nvPr>
        </p:nvGraphicFramePr>
        <p:xfrm>
          <a:off x="0" y="1885448"/>
          <a:ext cx="9144009" cy="399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00"/>
                <a:gridCol w="947999"/>
                <a:gridCol w="1116000"/>
                <a:gridCol w="1175999"/>
                <a:gridCol w="1439665"/>
                <a:gridCol w="1443037"/>
                <a:gridCol w="125730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Building 820 CO2</a:t>
                      </a:r>
                      <a:r>
                        <a:rPr lang="en-US" sz="1600" baseline="0" dirty="0" smtClean="0"/>
                        <a:t> Laser 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Pulse</a:t>
                      </a:r>
                      <a:r>
                        <a:rPr lang="en-US" sz="1600" baseline="0" dirty="0" smtClean="0"/>
                        <a:t> Energy (J)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Power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(TW)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Pulse Width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ps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Experimental</a:t>
                      </a:r>
                      <a:r>
                        <a:rPr lang="en-US" sz="1600" baseline="0" dirty="0" smtClean="0"/>
                        <a:t> Transfer  (%)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Power to Experiments </a:t>
                      </a:r>
                      <a:r>
                        <a:rPr lang="en-US" sz="1600" baseline="0" dirty="0" smtClean="0"/>
                        <a:t> </a:t>
                      </a:r>
                      <a:br>
                        <a:rPr lang="en-US" sz="1600" baseline="0" dirty="0" smtClean="0"/>
                      </a:br>
                      <a:r>
                        <a:rPr lang="en-US" sz="1600" dirty="0" smtClean="0"/>
                        <a:t>(TW)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Date for Users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Current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3-3.5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~25%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~0.5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FY16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Addition</a:t>
                      </a:r>
                      <a:r>
                        <a:rPr lang="en-US" sz="1600" baseline="0" dirty="0" smtClean="0"/>
                        <a:t> of Plasma Shutter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3-3.5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~1.6-1.8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FY17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CPA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Reconfiguration (no Isotopes)*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6-10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2-3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3-3.5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~1.6-2.4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Mid FY17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CPA Reconfiguration with Isotopes*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6-10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3-4.5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2-2.5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D1D9A"/>
                          </a:solidFill>
                        </a:rPr>
                        <a:t>~2.4-4</a:t>
                      </a:r>
                      <a:endParaRPr lang="en-US" sz="1600" b="1" dirty="0">
                        <a:solidFill>
                          <a:srgbClr val="0D1D9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Early FY18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Non-linear</a:t>
                      </a:r>
                      <a:r>
                        <a:rPr lang="en-US" sz="1600" baseline="0" dirty="0" smtClean="0"/>
                        <a:t> Pulse Compression*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D1D9A"/>
                          </a:solidFill>
                        </a:rPr>
                        <a:t>&lt;1 </a:t>
                      </a:r>
                      <a:r>
                        <a:rPr lang="en-US" sz="1600" b="1" dirty="0" err="1" smtClean="0">
                          <a:solidFill>
                            <a:srgbClr val="0D1D9A"/>
                          </a:solidFill>
                        </a:rPr>
                        <a:t>ps</a:t>
                      </a:r>
                      <a:endParaRPr lang="en-US" sz="1600" b="1" dirty="0">
                        <a:solidFill>
                          <a:srgbClr val="0D1D9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Late FY18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8484"/>
            <a:ext cx="9144000" cy="10913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Bldg</a:t>
            </a:r>
            <a:r>
              <a:rPr lang="en-US" dirty="0" smtClean="0"/>
              <a:t> 820 Development Targets for Users in FY17-FY18</a:t>
            </a:r>
          </a:p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Presented 11/8/2016 at ATF-II Cost &amp; Schedule Review</a:t>
            </a:r>
          </a:p>
          <a:p>
            <a:r>
              <a:rPr lang="en-US" dirty="0" smtClean="0"/>
              <a:t>Funding to start this effort received FY17 Q2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52602"/>
            <a:ext cx="8328991" cy="688170"/>
          </a:xfrm>
        </p:spPr>
        <p:txBody>
          <a:bodyPr/>
          <a:lstStyle/>
          <a:p>
            <a:r>
              <a:rPr lang="en-US" dirty="0" smtClean="0"/>
              <a:t>CO2 Development Thrusts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91509"/>
            <a:ext cx="509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*Helps address ~100 TW CO2 Laser R&amp;D </a:t>
            </a:r>
            <a:r>
              <a:rPr lang="en-US" smtClean="0"/>
              <a:t>Issue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81" y="851102"/>
            <a:ext cx="776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4</a:t>
            </a:r>
            <a:r>
              <a:rPr lang="en-US" sz="2400" dirty="0" smtClean="0">
                <a:solidFill>
                  <a:prstClr val="black"/>
                </a:solidFill>
              </a:rPr>
              <a:t> primary </a:t>
            </a:r>
            <a:r>
              <a:rPr lang="en-US" sz="2400" dirty="0">
                <a:solidFill>
                  <a:prstClr val="black"/>
                </a:solidFill>
              </a:rPr>
              <a:t>thrusts of the ATF CO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laser </a:t>
            </a:r>
            <a:r>
              <a:rPr lang="en-US" sz="2400" dirty="0" smtClean="0">
                <a:solidFill>
                  <a:prstClr val="black"/>
                </a:solidFill>
              </a:rPr>
              <a:t>near</a:t>
            </a:r>
            <a:r>
              <a:rPr lang="en-US" sz="2400" dirty="0" smtClean="0">
                <a:solidFill>
                  <a:prstClr val="black"/>
                </a:solidFill>
              </a:rPr>
              <a:t>-term </a:t>
            </a:r>
            <a:r>
              <a:rPr lang="en-US" sz="2400" dirty="0">
                <a:solidFill>
                  <a:prstClr val="black"/>
                </a:solidFill>
              </a:rPr>
              <a:t>upgrade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680" y="1511175"/>
            <a:ext cx="8304415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4572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Plasma shutter </a:t>
            </a:r>
            <a:r>
              <a:rPr lang="en-US" sz="1600" dirty="0">
                <a:solidFill>
                  <a:prstClr val="black"/>
                </a:solidFill>
              </a:rPr>
              <a:t>to eliminate harmful reflection from plasma at the experiment’s IP back into amplifier to allow full-scale operation in the present configuration, which is capable to 2TW, whereas we are limited to 0.5-1TW by this reflection.</a:t>
            </a:r>
          </a:p>
          <a:p>
            <a:pPr marL="214313" indent="-214313" defTabSz="4572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CPA</a:t>
            </a:r>
            <a:r>
              <a:rPr lang="en-US" sz="1600" dirty="0">
                <a:solidFill>
                  <a:prstClr val="black"/>
                </a:solidFill>
              </a:rPr>
              <a:t>: Operating above 1TW in DA regime we see significant distortions in the beam due to nonlinear (high-intensity) effect on the amplifier’s output window. We eliminate it and extract much higher energy from amplifier using a stretched pulse that will be compressed with gratings after the amplifier. Telescopes will be installed to use bigger surface of compressor gratings.</a:t>
            </a:r>
          </a:p>
          <a:p>
            <a:pPr marL="214313" indent="-214313" defTabSz="4572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Isotopes</a:t>
            </a:r>
            <a:r>
              <a:rPr lang="en-US" sz="1600" dirty="0">
                <a:solidFill>
                  <a:prstClr val="black"/>
                </a:solidFill>
              </a:rPr>
              <a:t> to increase the amplifier bandwidth to allow shorter pulses immediately in DA regime or upon compression in CPA regime. </a:t>
            </a:r>
          </a:p>
          <a:p>
            <a:pPr marL="214313" indent="-214313" defTabSz="4572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NLPC</a:t>
            </a:r>
            <a:r>
              <a:rPr lang="en-US" sz="1600" dirty="0">
                <a:solidFill>
                  <a:prstClr val="black"/>
                </a:solidFill>
              </a:rPr>
              <a:t>: We will explore the possibility of productive use of the observed self-modulation of the laser pulse during DA through the second amplifier by selecting a self-focused </a:t>
            </a:r>
            <a:r>
              <a:rPr lang="en-US" sz="1600" dirty="0" err="1">
                <a:solidFill>
                  <a:prstClr val="black"/>
                </a:solidFill>
              </a:rPr>
              <a:t>beamlet</a:t>
            </a:r>
            <a:r>
              <a:rPr lang="en-US" sz="1600" dirty="0">
                <a:solidFill>
                  <a:prstClr val="black"/>
                </a:solidFill>
              </a:rPr>
              <a:t>, measuring its parameters and attempting to compress. This analysis is essential for designing a full-scale NLPC for 912 and may provide users at 820 with a sub-picosecond pulse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11/8/2016  I. Pogorelsky  CO2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36182"/>
              </p:ext>
            </p:extLst>
          </p:nvPr>
        </p:nvGraphicFramePr>
        <p:xfrm>
          <a:off x="336550" y="1106822"/>
          <a:ext cx="8439151" cy="2788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598"/>
                <a:gridCol w="530632"/>
                <a:gridCol w="566876"/>
                <a:gridCol w="551301"/>
                <a:gridCol w="856115"/>
                <a:gridCol w="880087"/>
                <a:gridCol w="844952"/>
                <a:gridCol w="2791590"/>
              </a:tblGrid>
              <a:tr h="531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Building 820 CO2</a:t>
                      </a:r>
                      <a:r>
                        <a:rPr lang="en-US" sz="1100" baseline="0" dirty="0" smtClean="0"/>
                        <a:t> Laser Configuration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Pulse</a:t>
                      </a:r>
                      <a:r>
                        <a:rPr lang="en-US" sz="1100" baseline="0" dirty="0" smtClean="0"/>
                        <a:t> Energy (J)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Peak Power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(TW)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Pulse Width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ps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Transfer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to Experiment</a:t>
                      </a:r>
                      <a:r>
                        <a:rPr lang="en-US" sz="1100" baseline="0" dirty="0" smtClean="0"/>
                        <a:t>  (%)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Power to Experiment </a:t>
                      </a:r>
                      <a:r>
                        <a:rPr lang="en-US" sz="1100" baseline="0" dirty="0" smtClean="0"/>
                        <a:t> </a:t>
                      </a:r>
                      <a:br>
                        <a:rPr lang="en-US" sz="1100" baseline="0" dirty="0" smtClean="0"/>
                      </a:br>
                      <a:r>
                        <a:rPr lang="en-US" sz="1100" dirty="0" smtClean="0"/>
                        <a:t>(TW)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Target Date to Implement </a:t>
                      </a:r>
                      <a:endParaRPr lang="en-US" sz="1100" dirty="0"/>
                    </a:p>
                  </a:txBody>
                  <a:tcPr marL="51435" marR="51435" marT="25718" marB="2571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May 2017 Status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</a:tr>
              <a:tr h="21145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October 2016 Status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~2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3-3.5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~25%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~0.5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FY16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1435" marR="51435" marT="25718" marB="25718" anchor="ctr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Addition</a:t>
                      </a:r>
                      <a:r>
                        <a:rPr lang="en-US" sz="1100" baseline="0" dirty="0" smtClean="0"/>
                        <a:t> of Plasma Shutter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~2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3-3.5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80-90%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~1.6-1.8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Mid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FY17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 rowSpan="2"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20J in stretched pulse at the amplifier. 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Modified (added telescopes) CPA compressor handles 12J energy.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Plasma shutter installed and under debugging.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Close to 1 TW at plasma IP. Working to improve.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</a:tr>
              <a:tr h="51435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CPA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Reconfiguration </a:t>
                      </a:r>
                    </a:p>
                    <a:p>
                      <a:r>
                        <a:rPr lang="en-US" sz="1100" dirty="0" smtClean="0"/>
                        <a:t>(no Isotopes)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6-10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2-3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3-3.5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80-90%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~1.6-2.4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Mid FY17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0355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CPA Reconfiguration (with Isotopes)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6-10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3-4.5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2-2.5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80-90%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~2.4-4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Early FY18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Amplifier is ready to handle isotopes. 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Working on isotope recovery system.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Non-linear</a:t>
                      </a:r>
                      <a:r>
                        <a:rPr lang="en-US" sz="1100" baseline="0" dirty="0" smtClean="0"/>
                        <a:t> Pulse Compression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&gt;1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&gt;1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&lt;1 </a:t>
                      </a:r>
                      <a:r>
                        <a:rPr lang="en-US" sz="1100" dirty="0" err="1" smtClean="0"/>
                        <a:t>ps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80-90%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~1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Late FY18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dirty="0" smtClean="0"/>
                        <a:t>To be initiated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75757"/>
            <a:ext cx="8328991" cy="9428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Development Thrusts</a:t>
            </a:r>
            <a:br>
              <a:rPr lang="en-US" dirty="0" smtClean="0"/>
            </a:br>
            <a:r>
              <a:rPr lang="en-US" sz="1500" dirty="0"/>
              <a:t>Table of laser parameters from October 2016 with newest updates marked in the right </a:t>
            </a:r>
            <a:r>
              <a:rPr lang="en-US" sz="1500"/>
              <a:t>column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7" y="4330660"/>
            <a:ext cx="2578028" cy="1536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950" y="4050974"/>
            <a:ext cx="1606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Plasma shutter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7650" y="4067337"/>
            <a:ext cx="1606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CPA compressor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8889" r="1204" b="5062"/>
          <a:stretch/>
        </p:blipFill>
        <p:spPr>
          <a:xfrm>
            <a:off x="2794661" y="4333645"/>
            <a:ext cx="2613044" cy="1537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5" b="13086"/>
          <a:stretch/>
        </p:blipFill>
        <p:spPr>
          <a:xfrm>
            <a:off x="5549900" y="4321635"/>
            <a:ext cx="3536914" cy="154248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4362450" y="4932500"/>
            <a:ext cx="1047750" cy="713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336256" y="4654377"/>
            <a:ext cx="925116" cy="968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22751" y="4654377"/>
            <a:ext cx="717568" cy="563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287045" y="4688423"/>
            <a:ext cx="924322" cy="6006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824085" y="4631160"/>
            <a:ext cx="807920" cy="425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886905" y="4688422"/>
            <a:ext cx="999421" cy="3781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197582" y="5163481"/>
            <a:ext cx="112144" cy="4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614900" y="4654376"/>
            <a:ext cx="941223" cy="396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487936" y="4580503"/>
            <a:ext cx="982127" cy="470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193257" y="5138422"/>
            <a:ext cx="112514" cy="482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3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ATF-II Upgrade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0" y="2489200"/>
            <a:ext cx="6401160" cy="3556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7809" y="-5265"/>
            <a:ext cx="8328991" cy="1325563"/>
          </a:xfrm>
        </p:spPr>
        <p:txBody>
          <a:bodyPr/>
          <a:lstStyle/>
          <a:p>
            <a:r>
              <a:rPr lang="en-US" dirty="0" smtClean="0"/>
              <a:t>ATF </a:t>
            </a:r>
            <a:r>
              <a:rPr lang="en-US" dirty="0" smtClean="0">
                <a:latin typeface="Wingdings 3" charset="2"/>
                <a:ea typeface="Wingdings 3" charset="2"/>
                <a:cs typeface="Wingdings 3" charset="2"/>
              </a:rPr>
              <a:t>a</a:t>
            </a:r>
            <a:r>
              <a:rPr lang="en-US" dirty="0" smtClean="0">
                <a:latin typeface="+mn-lt"/>
                <a:ea typeface="Wingdings 3" charset="2"/>
                <a:cs typeface="Wingdings 3" charset="2"/>
              </a:rPr>
              <a:t> ATF-II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Brookhaven Accelerator Test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r="41561" b="68365"/>
          <a:stretch/>
        </p:blipFill>
        <p:spPr bwMode="auto">
          <a:xfrm>
            <a:off x="175043" y="1021885"/>
            <a:ext cx="3868923" cy="11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69417" y="839513"/>
            <a:ext cx="3503084" cy="138641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74" y="951299"/>
            <a:ext cx="236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ATF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(BLDG 820)</a:t>
            </a:r>
            <a:endParaRPr lang="en-US" sz="20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3912" y="1334256"/>
            <a:ext cx="118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Exp. Halls: 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1167" y="1149590"/>
            <a:ext cx="103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Shielded </a:t>
            </a:r>
            <a:r>
              <a:rPr lang="en-U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area: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1157069"/>
            <a:ext cx="129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Total floor space: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5207" y="1627004"/>
            <a:ext cx="50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x4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3" y="1622188"/>
            <a:ext cx="4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x7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4090" y="1616507"/>
            <a:ext cx="4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x3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3924" y="812800"/>
            <a:ext cx="304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"/>
              </a:rPr>
              <a:t>Towards higher productivity:</a:t>
            </a:r>
            <a:endParaRPr lang="en-US" sz="18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58487" y="4714704"/>
            <a:ext cx="28223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172200" y="3403600"/>
            <a:ext cx="2819400" cy="246838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capabilities: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E-BEAM 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MeV         100 MeV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400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LASER 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	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10s TW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[ultimately to 100 TW]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37769" y="5373110"/>
            <a:ext cx="2822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91400" y="4686300"/>
            <a:ext cx="2822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28600" y="3132138"/>
            <a:ext cx="5843587" cy="2471737"/>
          </a:xfrm>
          <a:custGeom>
            <a:avLst/>
            <a:gdLst>
              <a:gd name="connsiteX0" fmla="*/ 0 w 5843587"/>
              <a:gd name="connsiteY0" fmla="*/ 1543050 h 2471737"/>
              <a:gd name="connsiteX1" fmla="*/ 571500 w 5843587"/>
              <a:gd name="connsiteY1" fmla="*/ 1557337 h 2471737"/>
              <a:gd name="connsiteX2" fmla="*/ 585787 w 5843587"/>
              <a:gd name="connsiteY2" fmla="*/ 0 h 2471737"/>
              <a:gd name="connsiteX3" fmla="*/ 5843587 w 5843587"/>
              <a:gd name="connsiteY3" fmla="*/ 0 h 2471737"/>
              <a:gd name="connsiteX4" fmla="*/ 5843587 w 5843587"/>
              <a:gd name="connsiteY4" fmla="*/ 785812 h 2471737"/>
              <a:gd name="connsiteX5" fmla="*/ 5072062 w 5843587"/>
              <a:gd name="connsiteY5" fmla="*/ 785812 h 2471737"/>
              <a:gd name="connsiteX6" fmla="*/ 5072062 w 5843587"/>
              <a:gd name="connsiteY6" fmla="*/ 971550 h 2471737"/>
              <a:gd name="connsiteX7" fmla="*/ 4814887 w 5843587"/>
              <a:gd name="connsiteY7" fmla="*/ 971550 h 2471737"/>
              <a:gd name="connsiteX8" fmla="*/ 4814887 w 5843587"/>
              <a:gd name="connsiteY8" fmla="*/ 1243012 h 2471737"/>
              <a:gd name="connsiteX9" fmla="*/ 4414837 w 5843587"/>
              <a:gd name="connsiteY9" fmla="*/ 1243012 h 2471737"/>
              <a:gd name="connsiteX10" fmla="*/ 4414837 w 5843587"/>
              <a:gd name="connsiteY10" fmla="*/ 1243012 h 2471737"/>
              <a:gd name="connsiteX11" fmla="*/ 4429125 w 5843587"/>
              <a:gd name="connsiteY11" fmla="*/ 1385887 h 2471737"/>
              <a:gd name="connsiteX12" fmla="*/ 4029075 w 5843587"/>
              <a:gd name="connsiteY12" fmla="*/ 1385887 h 2471737"/>
              <a:gd name="connsiteX13" fmla="*/ 4029075 w 5843587"/>
              <a:gd name="connsiteY13" fmla="*/ 2128837 h 2471737"/>
              <a:gd name="connsiteX14" fmla="*/ 414337 w 5843587"/>
              <a:gd name="connsiteY14" fmla="*/ 2128837 h 2471737"/>
              <a:gd name="connsiteX15" fmla="*/ 414337 w 5843587"/>
              <a:gd name="connsiteY15" fmla="*/ 2471737 h 2471737"/>
              <a:gd name="connsiteX16" fmla="*/ 28575 w 5843587"/>
              <a:gd name="connsiteY16" fmla="*/ 2471737 h 2471737"/>
              <a:gd name="connsiteX17" fmla="*/ 0 w 5843587"/>
              <a:gd name="connsiteY17" fmla="*/ 1543050 h 247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43587" h="2471737">
                <a:moveTo>
                  <a:pt x="0" y="1543050"/>
                </a:moveTo>
                <a:lnTo>
                  <a:pt x="571500" y="1557337"/>
                </a:lnTo>
                <a:lnTo>
                  <a:pt x="585787" y="0"/>
                </a:lnTo>
                <a:lnTo>
                  <a:pt x="5843587" y="0"/>
                </a:lnTo>
                <a:lnTo>
                  <a:pt x="5843587" y="785812"/>
                </a:lnTo>
                <a:lnTo>
                  <a:pt x="5072062" y="785812"/>
                </a:lnTo>
                <a:lnTo>
                  <a:pt x="5072062" y="971550"/>
                </a:lnTo>
                <a:lnTo>
                  <a:pt x="4814887" y="971550"/>
                </a:lnTo>
                <a:lnTo>
                  <a:pt x="4814887" y="1243012"/>
                </a:lnTo>
                <a:lnTo>
                  <a:pt x="4414837" y="1243012"/>
                </a:lnTo>
                <a:lnTo>
                  <a:pt x="4414837" y="1243012"/>
                </a:lnTo>
                <a:lnTo>
                  <a:pt x="4429125" y="1385887"/>
                </a:lnTo>
                <a:lnTo>
                  <a:pt x="4029075" y="1385887"/>
                </a:lnTo>
                <a:lnTo>
                  <a:pt x="4029075" y="2128837"/>
                </a:lnTo>
                <a:lnTo>
                  <a:pt x="414337" y="2128837"/>
                </a:lnTo>
                <a:lnTo>
                  <a:pt x="414337" y="2471737"/>
                </a:lnTo>
                <a:lnTo>
                  <a:pt x="28575" y="2471737"/>
                </a:lnTo>
                <a:lnTo>
                  <a:pt x="0" y="15430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6200" y="2108200"/>
            <a:ext cx="236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ATF-II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(BLDG 912)</a:t>
            </a:r>
            <a:endParaRPr lang="en-US" sz="2000" dirty="0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173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70_100_ATF" id="{6A14896E-1B46-7042-96E5-080C59245E24}" vid="{CCB41D7F-C310-FE41-B7CF-E78964217A1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BNL_70_100_ATF</Template>
  <TotalTime>242</TotalTime>
  <Words>1162</Words>
  <Application>Microsoft Macintosh PowerPoint</Application>
  <PresentationFormat>On-screen Show (4:3)</PresentationFormat>
  <Paragraphs>284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Mangal</vt:lpstr>
      <vt:lpstr>ＭＳ Ｐゴシック</vt:lpstr>
      <vt:lpstr>Osaka</vt:lpstr>
      <vt:lpstr>Wingdings 3</vt:lpstr>
      <vt:lpstr>Arial</vt:lpstr>
      <vt:lpstr>Office Theme</vt:lpstr>
      <vt:lpstr>1_Office Theme</vt:lpstr>
      <vt:lpstr>2_Office Theme</vt:lpstr>
      <vt:lpstr>3_Office Theme</vt:lpstr>
      <vt:lpstr>Overview of the ATF’s Facility Plan</vt:lpstr>
      <vt:lpstr>ATF Operations</vt:lpstr>
      <vt:lpstr>Strategic ATF Operations Thrusts</vt:lpstr>
      <vt:lpstr>Bldg 820 CO2 Development</vt:lpstr>
      <vt:lpstr>CO2 Development Thrusts</vt:lpstr>
      <vt:lpstr>PowerPoint Presentation</vt:lpstr>
      <vt:lpstr>CO2 Development Thrusts Table of laser parameters from October 2016 with newest updates marked in the right column </vt:lpstr>
      <vt:lpstr>ATF-II Upgrade</vt:lpstr>
      <vt:lpstr>ATF a ATF-II</vt:lpstr>
      <vt:lpstr>ATF-II Re-Baseline Plan</vt:lpstr>
      <vt:lpstr>Strategic Thrusts for ATF-II</vt:lpstr>
      <vt:lpstr>PowerPoint Presentation</vt:lpstr>
      <vt:lpstr>The first steps…</vt:lpstr>
      <vt:lpstr>Key Questions</vt:lpstr>
      <vt:lpstr>Backups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ATF’s Facility Plan</dc:title>
  <dc:subject/>
  <dc:creator>Mark A. Palmer</dc:creator>
  <cp:keywords/>
  <dc:description/>
  <cp:lastModifiedBy>Mark A. Palmer</cp:lastModifiedBy>
  <cp:revision>15</cp:revision>
  <dcterms:created xsi:type="dcterms:W3CDTF">2017-06-01T13:08:19Z</dcterms:created>
  <dcterms:modified xsi:type="dcterms:W3CDTF">2017-06-01T18:26:56Z</dcterms:modified>
  <cp:category/>
</cp:coreProperties>
</file>