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  <p:sldId id="260" r:id="rId9"/>
    <p:sldId id="264" r:id="rId10"/>
    <p:sldId id="270" r:id="rId11"/>
    <p:sldId id="267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/>
    <p:restoredTop sz="94646"/>
  </p:normalViewPr>
  <p:slideViewPr>
    <p:cSldViewPr snapToGrid="0" snapToObjects="1">
      <p:cViewPr varScale="1">
        <p:scale>
          <a:sx n="70" d="100"/>
          <a:sy n="70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1TW</c:v>
                </c:pt>
                <c:pt idx="1">
                  <c:v>1-10 TW</c:v>
                </c:pt>
                <c:pt idx="2">
                  <c:v>&gt; 10 TW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5-4093-8DFC-136F54A673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1TW</c:v>
                </c:pt>
                <c:pt idx="1">
                  <c:v>1-10 TW</c:v>
                </c:pt>
                <c:pt idx="2">
                  <c:v>&gt; 10 TW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05-4093-8DFC-136F54A67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7092032"/>
        <c:axId val="1407094352"/>
      </c:barChart>
      <c:catAx>
        <c:axId val="14070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094352"/>
        <c:crosses val="autoZero"/>
        <c:auto val="1"/>
        <c:lblAlgn val="ctr"/>
        <c:lblOffset val="100"/>
        <c:noMultiLvlLbl val="0"/>
      </c:catAx>
      <c:valAx>
        <c:axId val="14070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Response Count</a:t>
                </a:r>
                <a:endParaRPr lang="en-US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0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979324952802E-2"/>
          <c:y val="4.2963531222334601E-2"/>
          <c:w val="0.87229037159828704"/>
          <c:h val="0.582137412296838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Single pulse</c:v>
                </c:pt>
                <c:pt idx="1">
                  <c:v>Macro-pulse</c:v>
                </c:pt>
                <c:pt idx="2">
                  <c:v>Trains of pulses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C-4C4C-BC48-88C387DB4B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Single pulse</c:v>
                </c:pt>
                <c:pt idx="1">
                  <c:v>Macro-pulse</c:v>
                </c:pt>
                <c:pt idx="2">
                  <c:v>Trains of pulses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C-4C4C-BC48-88C387DB4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7120096"/>
        <c:axId val="1407122416"/>
      </c:barChart>
      <c:catAx>
        <c:axId val="14071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122416"/>
        <c:crosses val="autoZero"/>
        <c:auto val="1"/>
        <c:lblAlgn val="ctr"/>
        <c:lblOffset val="100"/>
        <c:noMultiLvlLbl val="0"/>
      </c:catAx>
      <c:valAx>
        <c:axId val="140712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1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 ps</c:v>
                </c:pt>
                <c:pt idx="1">
                  <c:v>1-10 ps</c:v>
                </c:pt>
                <c:pt idx="2">
                  <c:v>&gt; 10 ps</c:v>
                </c:pt>
                <c:pt idx="3">
                  <c:v>Any pulse width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B-42AB-A380-E072F81B7E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 ps</c:v>
                </c:pt>
                <c:pt idx="1">
                  <c:v>1-10 ps</c:v>
                </c:pt>
                <c:pt idx="2">
                  <c:v>&gt; 10 ps</c:v>
                </c:pt>
                <c:pt idx="3">
                  <c:v>Any pulse width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B-42AB-A380-E072F81B7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6504960"/>
        <c:axId val="1406507280"/>
      </c:barChart>
      <c:catAx>
        <c:axId val="140650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507280"/>
        <c:crosses val="autoZero"/>
        <c:auto val="1"/>
        <c:lblAlgn val="ctr"/>
        <c:lblOffset val="100"/>
        <c:noMultiLvlLbl val="0"/>
      </c:catAx>
      <c:valAx>
        <c:axId val="140650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Response Count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50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10%</c:v>
                </c:pt>
                <c:pt idx="1">
                  <c:v>10-50%</c:v>
                </c:pt>
                <c:pt idx="2">
                  <c:v>&gt; 50%</c:v>
                </c:pt>
                <c:pt idx="3">
                  <c:v>Doesn't Matter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E-40EC-87DA-C09B067CA7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10%</c:v>
                </c:pt>
                <c:pt idx="1">
                  <c:v>10-50%</c:v>
                </c:pt>
                <c:pt idx="2">
                  <c:v>&gt; 50%</c:v>
                </c:pt>
                <c:pt idx="3">
                  <c:v>Doesn't Matter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E-40EC-87DA-C09B067CA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310570672"/>
        <c:axId val="760045152"/>
      </c:barChart>
      <c:catAx>
        <c:axId val="31057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45152"/>
        <c:crosses val="autoZero"/>
        <c:auto val="1"/>
        <c:lblAlgn val="ctr"/>
        <c:lblOffset val="100"/>
        <c:noMultiLvlLbl val="0"/>
      </c:catAx>
      <c:valAx>
        <c:axId val="76004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57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D8276-FA8A-4C47-8CAE-36B3EE3E4662}" type="datetimeFigureOut">
              <a:rPr lang="en-US" smtClean="0"/>
              <a:t>2017-06-01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731B-0E30-E443-B84A-7CFC039B0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731B-0E30-E443-B84A-7CFC039B0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6482" y="6191327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7619" y="62560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ATF response: WG1</a:t>
            </a:r>
            <a:br>
              <a:rPr lang="en-US" dirty="0"/>
            </a:br>
            <a:r>
              <a:rPr lang="en-US" sz="3600" dirty="0"/>
              <a:t>Topics in Mid-IR Laser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Mikhail Polyanskiy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932" y="3685622"/>
            <a:ext cx="2742857" cy="205714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788" y="381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Non-linear pulse compressor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319" y="1630559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&gt;1 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5791" y="523732"/>
            <a:ext cx="7455015" cy="2095933"/>
            <a:chOff x="1645154" y="528760"/>
            <a:chExt cx="7455015" cy="2095933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1645154" y="1544596"/>
              <a:ext cx="289419" cy="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1645154" y="1647726"/>
              <a:ext cx="289419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1645154" y="1749294"/>
              <a:ext cx="28941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645154" y="1852424"/>
              <a:ext cx="289419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645154" y="1955554"/>
              <a:ext cx="28941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645154" y="2057121"/>
              <a:ext cx="289419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645154" y="2160251"/>
              <a:ext cx="289419" cy="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412825" y="1544596"/>
              <a:ext cx="1188194" cy="0"/>
            </a:xfrm>
            <a:prstGeom prst="straightConnector1">
              <a:avLst/>
            </a:prstGeom>
            <a:ln w="952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412825" y="1647726"/>
              <a:ext cx="1188194" cy="0"/>
            </a:xfrm>
            <a:prstGeom prst="straightConnector1">
              <a:avLst/>
            </a:prstGeom>
            <a:ln w="952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2412825" y="1749294"/>
              <a:ext cx="1188194" cy="0"/>
            </a:xfrm>
            <a:prstGeom prst="straightConnector1">
              <a:avLst/>
            </a:prstGeom>
            <a:ln w="952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412825" y="1852424"/>
              <a:ext cx="2478315" cy="0"/>
            </a:xfrm>
            <a:prstGeom prst="straightConnector1">
              <a:avLst/>
            </a:prstGeom>
            <a:ln w="952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412825" y="1955554"/>
              <a:ext cx="1188194" cy="0"/>
            </a:xfrm>
            <a:prstGeom prst="straightConnector1">
              <a:avLst/>
            </a:prstGeom>
            <a:ln w="952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412825" y="2057121"/>
              <a:ext cx="1188194" cy="0"/>
            </a:xfrm>
            <a:prstGeom prst="straightConnector1">
              <a:avLst/>
            </a:prstGeom>
            <a:ln w="952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412825" y="2160251"/>
              <a:ext cx="1188194" cy="0"/>
            </a:xfrm>
            <a:prstGeom prst="straightConnector1">
              <a:avLst/>
            </a:prstGeom>
            <a:ln w="952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033842" y="1647726"/>
              <a:ext cx="127321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033842" y="1749294"/>
              <a:ext cx="110711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5033842" y="1852424"/>
              <a:ext cx="9577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5033842" y="1955554"/>
              <a:ext cx="72611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5033842" y="2055590"/>
              <a:ext cx="547829" cy="153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347"/>
            <p:cNvGrpSpPr>
              <a:grpSpLocks/>
            </p:cNvGrpSpPr>
            <p:nvPr/>
          </p:nvGrpSpPr>
          <p:grpSpPr bwMode="auto">
            <a:xfrm>
              <a:off x="3601222" y="1483457"/>
              <a:ext cx="81873" cy="737955"/>
              <a:chOff x="4419600" y="1828800"/>
              <a:chExt cx="152400" cy="27432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495114" y="1829539"/>
                <a:ext cx="0" cy="12197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495114" y="3351382"/>
                <a:ext cx="0" cy="12197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419221" y="3351382"/>
                <a:ext cx="15178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419221" y="3049337"/>
                <a:ext cx="15178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147"/>
            <p:cNvSpPr/>
            <p:nvPr/>
          </p:nvSpPr>
          <p:spPr bwMode="auto">
            <a:xfrm>
              <a:off x="2412825" y="1647726"/>
              <a:ext cx="2498703" cy="184384"/>
            </a:xfrm>
            <a:custGeom>
              <a:avLst/>
              <a:gdLst>
                <a:gd name="connsiteX0" fmla="*/ 0 w 4600575"/>
                <a:gd name="connsiteY0" fmla="*/ 0 h 685803"/>
                <a:gd name="connsiteX1" fmla="*/ 2247900 w 4600575"/>
                <a:gd name="connsiteY1" fmla="*/ 685800 h 685803"/>
                <a:gd name="connsiteX2" fmla="*/ 4600575 w 4600575"/>
                <a:gd name="connsiteY2" fmla="*/ 9525 h 6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75" h="685803">
                  <a:moveTo>
                    <a:pt x="0" y="0"/>
                  </a:moveTo>
                  <a:cubicBezTo>
                    <a:pt x="740569" y="342106"/>
                    <a:pt x="1481138" y="684213"/>
                    <a:pt x="2247900" y="685800"/>
                  </a:cubicBezTo>
                  <a:cubicBezTo>
                    <a:pt x="3014663" y="687388"/>
                    <a:pt x="4197350" y="142875"/>
                    <a:pt x="4600575" y="9525"/>
                  </a:cubicBezTo>
                </a:path>
              </a:pathLst>
            </a:custGeom>
            <a:noFill/>
            <a:ln w="127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148"/>
            <p:cNvSpPr/>
            <p:nvPr/>
          </p:nvSpPr>
          <p:spPr bwMode="auto">
            <a:xfrm flipV="1">
              <a:off x="2412825" y="1872737"/>
              <a:ext cx="2498703" cy="184384"/>
            </a:xfrm>
            <a:custGeom>
              <a:avLst/>
              <a:gdLst>
                <a:gd name="connsiteX0" fmla="*/ 0 w 4600575"/>
                <a:gd name="connsiteY0" fmla="*/ 0 h 685803"/>
                <a:gd name="connsiteX1" fmla="*/ 2247900 w 4600575"/>
                <a:gd name="connsiteY1" fmla="*/ 685800 h 685803"/>
                <a:gd name="connsiteX2" fmla="*/ 4600575 w 4600575"/>
                <a:gd name="connsiteY2" fmla="*/ 9525 h 6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75" h="685803">
                  <a:moveTo>
                    <a:pt x="0" y="0"/>
                  </a:moveTo>
                  <a:cubicBezTo>
                    <a:pt x="740569" y="342106"/>
                    <a:pt x="1481138" y="684213"/>
                    <a:pt x="2247900" y="685800"/>
                  </a:cubicBezTo>
                  <a:cubicBezTo>
                    <a:pt x="3014663" y="687388"/>
                    <a:pt x="4197350" y="142875"/>
                    <a:pt x="4600575" y="9525"/>
                  </a:cubicBezTo>
                </a:path>
              </a:pathLst>
            </a:custGeom>
            <a:noFill/>
            <a:ln w="127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920261" y="1544596"/>
              <a:ext cx="72807" cy="615655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9" tIns="45715" rIns="91429" bIns="4571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98864" y="1482864"/>
              <a:ext cx="62018" cy="757849"/>
            </a:xfrm>
            <a:prstGeom prst="rect">
              <a:avLst/>
            </a:prstGeom>
            <a:ln w="952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5391560" y="1872738"/>
              <a:ext cx="960587" cy="589798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5309113" y="2081769"/>
              <a:ext cx="201457" cy="542924"/>
              <a:chOff x="2319336" y="2938071"/>
              <a:chExt cx="335761" cy="904874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320000">
                <a:off x="2457869" y="2938071"/>
                <a:ext cx="1" cy="9048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>
                <a:grpSpLocks noChangeAspect="1"/>
              </p:cNvGrpSpPr>
              <p:nvPr/>
            </p:nvGrpSpPr>
            <p:grpSpPr>
              <a:xfrm>
                <a:off x="2319336" y="3003147"/>
                <a:ext cx="335761" cy="797746"/>
                <a:chOff x="2547934" y="4604133"/>
                <a:chExt cx="335761" cy="797746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883695" y="4604133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2826963" y="4718040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836489" y="4718040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2779757" y="4831947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789702" y="4831947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2732970" y="4945854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742077" y="4945854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2685345" y="5059761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692488" y="5059761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2635756" y="5173668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651511" y="5173668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2594779" y="5287575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604666" y="5287972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2547934" y="5401879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6261712" y="1621589"/>
              <a:ext cx="201457" cy="542924"/>
              <a:chOff x="6435727" y="2038911"/>
              <a:chExt cx="335761" cy="90487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1320000">
                <a:off x="6634566" y="2038911"/>
                <a:ext cx="1" cy="9048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 flipH="1" flipV="1">
                <a:off x="6435727" y="2078408"/>
                <a:ext cx="335761" cy="797746"/>
                <a:chOff x="2547934" y="4604133"/>
                <a:chExt cx="335761" cy="797746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883695" y="4604133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2826963" y="4718040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836489" y="4718040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779757" y="4831947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789702" y="4831947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2732970" y="4945854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742077" y="4945854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2685345" y="5059761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692488" y="5059761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2635756" y="5173668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651511" y="5173668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2594779" y="5287575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604666" y="5287972"/>
                  <a:ext cx="0" cy="113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2547934" y="5401879"/>
                  <a:ext cx="567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6006811" y="2209361"/>
              <a:ext cx="66754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5894912" y="2310929"/>
              <a:ext cx="77944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5716629" y="2414059"/>
              <a:ext cx="9577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572112" y="2517189"/>
              <a:ext cx="110224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425499" y="2618756"/>
              <a:ext cx="1248855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465226" y="1880125"/>
              <a:ext cx="869901" cy="430804"/>
            </a:xfrm>
            <a:prstGeom prst="line">
              <a:avLst/>
            </a:prstGeom>
            <a:ln>
              <a:solidFill>
                <a:srgbClr val="7030A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0212512">
              <a:off x="2302770" y="76920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non-linear material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20212512">
              <a:off x="3617579" y="800242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aperture (spatial filter)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20212512">
              <a:off x="5953154" y="528760"/>
              <a:ext cx="3147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Pair of small-density gratings</a:t>
              </a:r>
            </a:p>
            <a:p>
              <a:r>
                <a:rPr lang="en-US" dirty="0"/>
                <a:t>(linear compressor)</a:t>
              </a:r>
            </a:p>
          </p:txBody>
        </p:sp>
      </p:grpSp>
      <p:sp>
        <p:nvSpPr>
          <p:cNvPr id="81" name="Right Brace 80"/>
          <p:cNvSpPr/>
          <p:nvPr/>
        </p:nvSpPr>
        <p:spPr>
          <a:xfrm>
            <a:off x="1439467" y="1478628"/>
            <a:ext cx="212995" cy="8080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205371" y="2183748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&lt;1 ps</a:t>
            </a:r>
          </a:p>
        </p:txBody>
      </p:sp>
      <p:sp>
        <p:nvSpPr>
          <p:cNvPr id="85" name="Right Brace 84"/>
          <p:cNvSpPr/>
          <p:nvPr/>
        </p:nvSpPr>
        <p:spPr>
          <a:xfrm>
            <a:off x="6860455" y="2084734"/>
            <a:ext cx="250713" cy="6402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16826" y="2850834"/>
            <a:ext cx="3428571" cy="2571429"/>
            <a:chOff x="451067" y="2456895"/>
            <a:chExt cx="3428571" cy="257142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067" y="2456895"/>
              <a:ext cx="3428571" cy="257142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345" y="3004372"/>
              <a:ext cx="1180952" cy="1180952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2331205" y="3811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2.5 J</a:t>
              </a: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2200543" y="3356255"/>
              <a:ext cx="201168" cy="201168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2199464" y="2604965"/>
              <a:ext cx="0" cy="871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404087" y="2604965"/>
              <a:ext cx="0" cy="871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969058" y="2696012"/>
              <a:ext cx="230406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588063" y="250848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 mm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2401711" y="2696012"/>
              <a:ext cx="230406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/>
          <p:cNvCxnSpPr/>
          <p:nvPr/>
        </p:nvCxnSpPr>
        <p:spPr>
          <a:xfrm flipH="1">
            <a:off x="2075311" y="2252475"/>
            <a:ext cx="1706345" cy="1544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663" y="3722732"/>
            <a:ext cx="2742857" cy="2057143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4289331" y="3323117"/>
            <a:ext cx="476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Proof-of-principle test simulations (3.5 J)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83873" y="47118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79846" y="402683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5396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788" y="1143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On efficiency…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3243"/>
            <a:ext cx="4137413" cy="303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48" y="529103"/>
            <a:ext cx="2285999" cy="1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47" y="1909188"/>
            <a:ext cx="1514475" cy="43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7044" y="384484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4.2 </a:t>
            </a:r>
            <a:r>
              <a:rPr lang="el-GR" dirty="0">
                <a:latin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</a:rPr>
              <a:t>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51078" y="4535453"/>
            <a:ext cx="386997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40% theoretical max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10-20% realistically reachable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574" y="1967340"/>
            <a:ext cx="2571428" cy="1928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747" y="99383"/>
            <a:ext cx="2571428" cy="1928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747" y="3895912"/>
            <a:ext cx="2571428" cy="19285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63503" y="506186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Discharge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1964" y="2342778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Energy deposition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9200" y="498372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Excitation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517025" y="2732731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Discharge pumping of a pulsed 10-bar CO</a:t>
            </a:r>
            <a:r>
              <a:rPr lang="en-US" b="1" baseline="-25000" dirty="0"/>
              <a:t>2</a:t>
            </a:r>
            <a:r>
              <a:rPr lang="en-US" b="1" dirty="0"/>
              <a:t> laser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2088" y="114300"/>
            <a:ext cx="0" cy="585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6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3" y="452654"/>
            <a:ext cx="8075299" cy="3848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8" y="5228962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Wayne Kimura, SBIR proposal, 2014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788" y="1143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On repetition rate…</a:t>
            </a:r>
          </a:p>
        </p:txBody>
      </p:sp>
      <p:sp>
        <p:nvSpPr>
          <p:cNvPr id="2" name="Star: 5 Points 1"/>
          <p:cNvSpPr/>
          <p:nvPr/>
        </p:nvSpPr>
        <p:spPr>
          <a:xfrm>
            <a:off x="0" y="3871734"/>
            <a:ext cx="368490" cy="33892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267193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(with pulse compressor)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394579" y="4301306"/>
            <a:ext cx="4749422" cy="22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112" tIns="42556" rIns="85112" bIns="4255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altLang="en-US" sz="1600" dirty="0"/>
              <a:t>Can  decrease risetime and increase peak current using magnetic pulse compression (MPC) </a:t>
            </a:r>
          </a:p>
          <a:p>
            <a:pPr marL="285750" indent="-285750" eaLnBrk="1" hangingPunct="1">
              <a:spcAft>
                <a:spcPts val="400"/>
              </a:spcAft>
              <a:buFontTx/>
              <a:buChar char="-"/>
            </a:pPr>
            <a:r>
              <a:rPr lang="en-US" altLang="en-US" sz="1600" dirty="0"/>
              <a:t>Five times compression would decrease risetime to 100 ns and increase peak  current to 50 kA</a:t>
            </a:r>
          </a:p>
          <a:p>
            <a:pPr marL="285750" indent="-285750" eaLnBrk="1" hangingPunct="1">
              <a:spcAft>
                <a:spcPts val="400"/>
              </a:spcAft>
              <a:buFontTx/>
              <a:buChar char="-"/>
            </a:pPr>
            <a:r>
              <a:rPr lang="en-US" altLang="en-US" sz="1600" dirty="0"/>
              <a:t>Compression factors of &gt;5 times have been demonstrated at STI</a:t>
            </a:r>
          </a:p>
          <a:p>
            <a:pPr eaLnBrk="1" hangingPunct="1">
              <a:spcAft>
                <a:spcPts val="188"/>
              </a:spcAft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8663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36" y="-13778"/>
            <a:ext cx="4483641" cy="5874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2" y="1030931"/>
            <a:ext cx="1975420" cy="22127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88" y="1143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On distant future…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11" y="3332600"/>
            <a:ext cx="423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Polyanskiy, Early career proposal,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402" y="4706912"/>
            <a:ext cx="4195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Need diode pump laser @ 4.2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µ</a:t>
            </a:r>
            <a:r>
              <a:rPr lang="en-US" sz="2000" b="1" dirty="0">
                <a:solidFill>
                  <a:srgbClr val="C00000"/>
                </a:solidFill>
              </a:rPr>
              <a:t>m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GaSb</a:t>
            </a:r>
            <a:r>
              <a:rPr lang="en-US" sz="2000" b="1" dirty="0">
                <a:solidFill>
                  <a:srgbClr val="C00000"/>
                </a:solidFill>
              </a:rPr>
              <a:t>…?)</a:t>
            </a:r>
          </a:p>
        </p:txBody>
      </p:sp>
    </p:spTree>
    <p:extLst>
      <p:ext uri="{BB962C8B-B14F-4D97-AF65-F5344CB8AC3E}">
        <p14:creationId xmlns:p14="http://schemas.microsoft.com/office/powerpoint/2010/main" val="324290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10" y="510070"/>
            <a:ext cx="6024871" cy="4113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309" y="4714406"/>
            <a:ext cx="6276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CYMER: light source for EUV lithography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- 20m long active medium, atmospheric pressure CO2 laser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- 30 kW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- 50 kHz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88" y="1143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State-of-the art in industrial CO</a:t>
            </a:r>
            <a:r>
              <a:rPr lang="en-US" sz="2800" baseline="-25000" dirty="0"/>
              <a:t>2</a:t>
            </a:r>
            <a:r>
              <a:rPr lang="en-US" sz="2800" dirty="0"/>
              <a:t> lasers</a:t>
            </a:r>
          </a:p>
        </p:txBody>
      </p:sp>
    </p:spTree>
    <p:extLst>
      <p:ext uri="{BB962C8B-B14F-4D97-AF65-F5344CB8AC3E}">
        <p14:creationId xmlns:p14="http://schemas.microsoft.com/office/powerpoint/2010/main" val="283378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489" y="412230"/>
            <a:ext cx="758502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/>
              <a:t>Laser development at ATF is driven by user’s needs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/>
              <a:t>Majority of users ask for: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~10 TW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Few picoseconds or less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Single pulse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High pulse-to-pulse stability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/>
              <a:t>ATF has developed and keep improving several critical laser components/techniques for satisfying user’s needs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Isotopic active medium </a:t>
            </a:r>
            <a:r>
              <a:rPr lang="en-US" i="1" dirty="0"/>
              <a:t>[single pulse, sub-2-ps]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Chirped-pulse amplification in gas laser </a:t>
            </a:r>
            <a:r>
              <a:rPr lang="en-US" i="1" dirty="0"/>
              <a:t>[peak power]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Solid-state seed-pulse generation system </a:t>
            </a:r>
            <a:r>
              <a:rPr lang="en-US" i="1" dirty="0"/>
              <a:t>[reliability]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n-US" dirty="0"/>
              <a:t>Nonlinear compressor (R&amp;D) </a:t>
            </a:r>
            <a:r>
              <a:rPr lang="en-US" i="1" dirty="0"/>
              <a:t>[sub-ps]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/>
              <a:t>Possibilities do exist for increasing repetition rates and efficiency (currently not high priority)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788" y="1143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8606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809" y="1390915"/>
            <a:ext cx="8328991" cy="4008016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i="1" dirty="0"/>
              <a:t>Focus primarily on laser R&amp;D and experiments driving “laser-only” research. </a:t>
            </a:r>
            <a:r>
              <a:rPr lang="en-US" i="1" dirty="0">
                <a:highlight>
                  <a:srgbClr val="FFFF00"/>
                </a:highlight>
              </a:rPr>
              <a:t>Consideration should be given to the suitability of currently available facilities for these types of experiments and identify the facility developments required to address the most pressing research needs</a:t>
            </a:r>
            <a:r>
              <a:rPr lang="en-US" i="1" dirty="0"/>
              <a:t>. Where possible, explicitly comment on: the path for mid-IR laser development required to support future particle accelerator needs; and, the availability and future development of suitable materials needed for high-power mid-IR (9-11 µm) lasers.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676690"/>
          </a:xfrm>
        </p:spPr>
        <p:txBody>
          <a:bodyPr>
            <a:normAutofit/>
          </a:bodyPr>
          <a:lstStyle/>
          <a:p>
            <a:r>
              <a:rPr lang="en-US" sz="2800" i="1" dirty="0"/>
              <a:t>Working Group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37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gor\AppData\Local\Microsoft\Windows\Temporary Internet Files\Content.Outlook\2PPR990T\Future experiements_Slide3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6" r="24521" b="39543"/>
          <a:stretch/>
        </p:blipFill>
        <p:spPr bwMode="auto">
          <a:xfrm>
            <a:off x="1447800" y="1055457"/>
            <a:ext cx="6036170" cy="39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8"/>
          <p:cNvSpPr>
            <a:spLocks noGrp="1"/>
          </p:cNvSpPr>
          <p:nvPr>
            <p:ph type="title"/>
          </p:nvPr>
        </p:nvSpPr>
        <p:spPr>
          <a:xfrm>
            <a:off x="357809" y="52921"/>
            <a:ext cx="8328991" cy="928935"/>
          </a:xfrm>
        </p:spPr>
        <p:txBody>
          <a:bodyPr/>
          <a:lstStyle/>
          <a:p>
            <a:r>
              <a:rPr lang="en-US" sz="2800" dirty="0"/>
              <a:t>ATF is a user facility…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409" y="5154154"/>
            <a:ext cx="874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… Direction of laser development is defined by user needs</a:t>
            </a:r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7809" y="161925"/>
            <a:ext cx="8328991" cy="653446"/>
          </a:xfrm>
        </p:spPr>
        <p:txBody>
          <a:bodyPr>
            <a:normAutofit/>
          </a:bodyPr>
          <a:lstStyle/>
          <a:p>
            <a:r>
              <a:rPr lang="en-US" sz="2800" dirty="0"/>
              <a:t>User survey: Laser parameters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20723489"/>
              </p:ext>
            </p:extLst>
          </p:nvPr>
        </p:nvGraphicFramePr>
        <p:xfrm>
          <a:off x="85373" y="776172"/>
          <a:ext cx="4254199" cy="246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21" y="500207"/>
            <a:ext cx="2016246" cy="288035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76681647"/>
              </p:ext>
            </p:extLst>
          </p:nvPr>
        </p:nvGraphicFramePr>
        <p:xfrm>
          <a:off x="4440941" y="3428003"/>
          <a:ext cx="4525701" cy="315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586804455"/>
              </p:ext>
            </p:extLst>
          </p:nvPr>
        </p:nvGraphicFramePr>
        <p:xfrm>
          <a:off x="97543" y="3451658"/>
          <a:ext cx="4343399" cy="250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61777" y="382099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Pulse width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706" y="74952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Peak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5149" y="379726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Pulse 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5344" y="129984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Pulse-to-pulse stability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52773373"/>
              </p:ext>
            </p:extLst>
          </p:nvPr>
        </p:nvGraphicFramePr>
        <p:xfrm>
          <a:off x="4440942" y="776172"/>
          <a:ext cx="4518294" cy="249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253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684" y="161925"/>
            <a:ext cx="8328991" cy="653446"/>
          </a:xfrm>
        </p:spPr>
        <p:txBody>
          <a:bodyPr>
            <a:normAutofit/>
          </a:bodyPr>
          <a:lstStyle/>
          <a:p>
            <a:r>
              <a:rPr lang="en-US" sz="2800" dirty="0"/>
              <a:t>WG1 requests /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069" y="1364105"/>
            <a:ext cx="7000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2400" dirty="0"/>
              <a:t>Overcome self-focusing in amplifier window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2400" dirty="0"/>
              <a:t>Single pulse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2400" dirty="0"/>
              <a:t>High beam quality, size control, option for non-Gaussian beam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2400" dirty="0"/>
              <a:t>Is high contrast needed?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2400" dirty="0"/>
              <a:t>Circular polarization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2400" dirty="0"/>
              <a:t>Repetition rate?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2400" dirty="0"/>
              <a:t>Efficiency?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4" y="1297924"/>
            <a:ext cx="5771154" cy="3990535"/>
            <a:chOff x="3048004" y="1297924"/>
            <a:chExt cx="5771154" cy="3990535"/>
          </a:xfrm>
        </p:grpSpPr>
        <p:sp>
          <p:nvSpPr>
            <p:cNvPr id="3" name="TextBox 2"/>
            <p:cNvSpPr txBox="1"/>
            <p:nvPr/>
          </p:nvSpPr>
          <p:spPr>
            <a:xfrm>
              <a:off x="7246959" y="1297924"/>
              <a:ext cx="916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CPA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4" y="1817089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isotopes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99906" y="2203523"/>
              <a:ext cx="2419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working on it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6900" y="3221982"/>
              <a:ext cx="2542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maybe not (?)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8141" y="4334352"/>
              <a:ext cx="37609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where are potentials,</a:t>
              </a:r>
            </a:p>
            <a:p>
              <a:r>
                <a:rPr lang="en-US" sz="2800" b="1" dirty="0">
                  <a:solidFill>
                    <a:srgbClr val="0070C0"/>
                  </a:solidFill>
                </a:rPr>
                <a:t>not a priority (yet)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3011" y="3756521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???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3316406" y="4388944"/>
              <a:ext cx="271735" cy="83814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91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5"/>
          <p:cNvSpPr>
            <a:spLocks noChangeArrowheads="1"/>
          </p:cNvSpPr>
          <p:nvPr/>
        </p:nvSpPr>
        <p:spPr bwMode="auto">
          <a:xfrm flipH="1">
            <a:off x="6638961" y="170389"/>
            <a:ext cx="2485107" cy="3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sz="1400" b="1" i="1" dirty="0">
                <a:solidFill>
                  <a:srgbClr val="000000"/>
                </a:solidFill>
              </a:rPr>
              <a:t>Plasma shutter: </a:t>
            </a:r>
            <a:r>
              <a:rPr lang="en-US" sz="1400" i="1" dirty="0">
                <a:solidFill>
                  <a:srgbClr val="000000"/>
                </a:solidFill>
              </a:rPr>
              <a:t>all-new</a:t>
            </a:r>
            <a:endParaRPr lang="en-US" i="1" dirty="0"/>
          </a:p>
        </p:txBody>
      </p:sp>
      <p:sp>
        <p:nvSpPr>
          <p:cNvPr id="3" name="CustomShape 25"/>
          <p:cNvSpPr>
            <a:spLocks noChangeArrowheads="1"/>
          </p:cNvSpPr>
          <p:nvPr/>
        </p:nvSpPr>
        <p:spPr bwMode="auto">
          <a:xfrm flipH="1">
            <a:off x="6630303" y="2006810"/>
            <a:ext cx="2485107" cy="3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sz="1400" b="1" i="1" dirty="0">
                <a:solidFill>
                  <a:srgbClr val="000000"/>
                </a:solidFill>
              </a:rPr>
              <a:t>Regen: </a:t>
            </a:r>
            <a:r>
              <a:rPr lang="en-US" sz="1400" i="1" dirty="0">
                <a:solidFill>
                  <a:srgbClr val="000000"/>
                </a:solidFill>
              </a:rPr>
              <a:t>intracavity telescope</a:t>
            </a:r>
            <a:endParaRPr lang="en-US" i="1" dirty="0"/>
          </a:p>
        </p:txBody>
      </p:sp>
      <p:sp>
        <p:nvSpPr>
          <p:cNvPr id="4" name="CustomShape 25"/>
          <p:cNvSpPr>
            <a:spLocks noChangeArrowheads="1"/>
          </p:cNvSpPr>
          <p:nvPr/>
        </p:nvSpPr>
        <p:spPr bwMode="auto">
          <a:xfrm flipH="1">
            <a:off x="6651519" y="3500228"/>
            <a:ext cx="2485107" cy="3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sz="1400" b="1" i="1" dirty="0">
                <a:solidFill>
                  <a:srgbClr val="000000"/>
                </a:solidFill>
              </a:rPr>
              <a:t>Compressor: </a:t>
            </a:r>
            <a:r>
              <a:rPr lang="en-US" sz="1400" i="1" dirty="0">
                <a:solidFill>
                  <a:srgbClr val="000000"/>
                </a:solidFill>
              </a:rPr>
              <a:t>telescopes</a:t>
            </a:r>
            <a:endParaRPr lang="en-US" i="1" dirty="0"/>
          </a:p>
        </p:txBody>
      </p:sp>
      <p:sp>
        <p:nvSpPr>
          <p:cNvPr id="5" name="CustomShape 25"/>
          <p:cNvSpPr>
            <a:spLocks noChangeArrowheads="1"/>
          </p:cNvSpPr>
          <p:nvPr/>
        </p:nvSpPr>
        <p:spPr bwMode="auto">
          <a:xfrm flipH="1">
            <a:off x="6638960" y="4934320"/>
            <a:ext cx="2485107" cy="3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sz="1400" b="1" i="1" dirty="0">
                <a:solidFill>
                  <a:srgbClr val="000000"/>
                </a:solidFill>
              </a:rPr>
              <a:t>Final amplifier:</a:t>
            </a:r>
            <a:br>
              <a:rPr lang="en-US" sz="1400" b="1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leak fix, beam expander</a:t>
            </a:r>
            <a:endParaRPr lang="en-US" i="1" dirty="0"/>
          </a:p>
        </p:txBody>
      </p:sp>
      <p:sp>
        <p:nvSpPr>
          <p:cNvPr id="6" name="CustomShape 5"/>
          <p:cNvSpPr>
            <a:spLocks noChangeArrowheads="1"/>
          </p:cNvSpPr>
          <p:nvPr/>
        </p:nvSpPr>
        <p:spPr bwMode="auto">
          <a:xfrm>
            <a:off x="5057967" y="4334799"/>
            <a:ext cx="1801834" cy="5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sz="1600" dirty="0">
                <a:solidFill>
                  <a:srgbClr val="000000"/>
                </a:solidFill>
                <a:ea typeface="Osaka" charset="0"/>
                <a:cs typeface="Osaka" charset="0"/>
              </a:rPr>
              <a:t>To be</a:t>
            </a:r>
            <a:br>
              <a:rPr lang="en-US" sz="1600" dirty="0">
                <a:solidFill>
                  <a:srgbClr val="000000"/>
                </a:solidFill>
                <a:ea typeface="Osaka" charset="0"/>
                <a:cs typeface="Osaka" charset="0"/>
              </a:rPr>
            </a:br>
            <a:r>
              <a:rPr lang="en-US" sz="1600" dirty="0">
                <a:solidFill>
                  <a:srgbClr val="000000"/>
                </a:solidFill>
                <a:ea typeface="Osaka" charset="0"/>
                <a:cs typeface="Osaka" charset="0"/>
              </a:rPr>
              <a:t>demonstrated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320461" y="5809384"/>
            <a:ext cx="19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(*) In the usable bandwidth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4425" y="397"/>
            <a:ext cx="6821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Current status and recent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94" y="428803"/>
            <a:ext cx="2434481" cy="1451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93" y="2258522"/>
            <a:ext cx="2432304" cy="1147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550" y="3762164"/>
            <a:ext cx="2433866" cy="1126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611" y="5397784"/>
            <a:ext cx="2432304" cy="14593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5731" y="415094"/>
            <a:ext cx="5990869" cy="5570943"/>
            <a:chOff x="205731" y="902269"/>
            <a:chExt cx="5990869" cy="5570943"/>
          </a:xfrm>
        </p:grpSpPr>
        <p:sp>
          <p:nvSpPr>
            <p:cNvPr id="15" name="Line 36"/>
            <p:cNvSpPr>
              <a:spLocks noChangeShapeType="1"/>
            </p:cNvSpPr>
            <p:nvPr/>
          </p:nvSpPr>
          <p:spPr bwMode="auto">
            <a:xfrm flipH="1">
              <a:off x="412587" y="3232305"/>
              <a:ext cx="4520" cy="107552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Shape 117"/>
            <p:cNvSpPr txBox="1">
              <a:spLocks noChangeArrowheads="1"/>
            </p:cNvSpPr>
            <p:nvPr/>
          </p:nvSpPr>
          <p:spPr bwMode="auto">
            <a:xfrm>
              <a:off x="2606408" y="3257018"/>
              <a:ext cx="531534" cy="45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20 J</a:t>
              </a:r>
            </a:p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25 ps</a:t>
              </a:r>
              <a:endParaRPr lang="en-US" sz="12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17" name="TextShape 118"/>
            <p:cNvSpPr txBox="1">
              <a:spLocks noChangeArrowheads="1"/>
            </p:cNvSpPr>
            <p:nvPr/>
          </p:nvSpPr>
          <p:spPr bwMode="auto">
            <a:xfrm>
              <a:off x="4237126" y="5304036"/>
              <a:ext cx="638387" cy="73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</a:rPr>
                <a:t>10 J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endParaRPr>
            </a:p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</a:rPr>
                <a:t>3.5 ps</a:t>
              </a:r>
            </a:p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</a:rPr>
                <a:t>2 TW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endParaRPr>
            </a:p>
          </p:txBody>
        </p:sp>
        <p:sp>
          <p:nvSpPr>
            <p:cNvPr id="18" name="CustomShape 6"/>
            <p:cNvSpPr>
              <a:spLocks noChangeArrowheads="1"/>
            </p:cNvSpPr>
            <p:nvPr/>
          </p:nvSpPr>
          <p:spPr bwMode="auto">
            <a:xfrm flipH="1">
              <a:off x="4919228" y="1434396"/>
              <a:ext cx="1038119" cy="425320"/>
            </a:xfrm>
            <a:prstGeom prst="rect">
              <a:avLst/>
            </a:prstGeom>
            <a:gradFill rotWithShape="0">
              <a:gsLst>
                <a:gs pos="0">
                  <a:srgbClr val="00B8FF"/>
                </a:gs>
                <a:gs pos="50000">
                  <a:srgbClr val="FFFFFF"/>
                </a:gs>
                <a:gs pos="100000">
                  <a:srgbClr val="00B8FF"/>
                </a:gs>
              </a:gsLst>
              <a:lin ang="5400000"/>
            </a:gra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CustomShape 7"/>
            <p:cNvSpPr>
              <a:spLocks noChangeArrowheads="1"/>
            </p:cNvSpPr>
            <p:nvPr/>
          </p:nvSpPr>
          <p:spPr bwMode="auto">
            <a:xfrm flipH="1">
              <a:off x="5023039" y="1576169"/>
              <a:ext cx="830495" cy="141773"/>
            </a:xfrm>
            <a:prstGeom prst="roundRect">
              <a:avLst>
                <a:gd name="adj" fmla="val 10801"/>
              </a:avLst>
            </a:prstGeom>
            <a:gradFill rotWithShape="0">
              <a:gsLst>
                <a:gs pos="0">
                  <a:srgbClr val="EB613D"/>
                </a:gs>
                <a:gs pos="50000">
                  <a:srgbClr val="FFFFFF"/>
                </a:gs>
                <a:gs pos="100000">
                  <a:srgbClr val="EB613D"/>
                </a:gs>
              </a:gsLst>
              <a:lin ang="5400000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5057867" y="1576169"/>
              <a:ext cx="761175" cy="0"/>
            </a:xfrm>
            <a:prstGeom prst="line">
              <a:avLst/>
            </a:prstGeom>
            <a:noFill/>
            <a:ln w="18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>
              <a:off x="5057867" y="1717942"/>
              <a:ext cx="761175" cy="0"/>
            </a:xfrm>
            <a:prstGeom prst="line">
              <a:avLst/>
            </a:prstGeom>
            <a:noFill/>
            <a:ln w="18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3333440" y="1561322"/>
              <a:ext cx="1543042" cy="5466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3392313" y="1561064"/>
              <a:ext cx="1092226" cy="1259299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CustomShape 25"/>
            <p:cNvSpPr>
              <a:spLocks noChangeArrowheads="1"/>
            </p:cNvSpPr>
            <p:nvPr/>
          </p:nvSpPr>
          <p:spPr bwMode="auto">
            <a:xfrm flipH="1">
              <a:off x="4841828" y="973877"/>
              <a:ext cx="1354772" cy="30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Regenerative</a:t>
              </a:r>
              <a:b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</a:br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amplifier</a:t>
              </a:r>
              <a:endParaRPr lang="en-US" b="1" i="1" dirty="0"/>
            </a:p>
          </p:txBody>
        </p:sp>
        <p:sp>
          <p:nvSpPr>
            <p:cNvPr id="25" name="CustomShape 32"/>
            <p:cNvSpPr>
              <a:spLocks noChangeArrowheads="1"/>
            </p:cNvSpPr>
            <p:nvPr/>
          </p:nvSpPr>
          <p:spPr bwMode="auto">
            <a:xfrm flipH="1">
              <a:off x="925623" y="3382991"/>
              <a:ext cx="1552626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Plasma shutter</a:t>
              </a:r>
              <a:endParaRPr lang="en-US" dirty="0"/>
            </a:p>
          </p:txBody>
        </p:sp>
        <p:sp>
          <p:nvSpPr>
            <p:cNvPr id="26" name="Line 56"/>
            <p:cNvSpPr>
              <a:spLocks noChangeShapeType="1"/>
            </p:cNvSpPr>
            <p:nvPr/>
          </p:nvSpPr>
          <p:spPr bwMode="auto">
            <a:xfrm flipH="1" flipV="1">
              <a:off x="4149662" y="1490178"/>
              <a:ext cx="0" cy="141773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1"/>
            <p:cNvSpPr>
              <a:spLocks noChangeShapeType="1"/>
            </p:cNvSpPr>
            <p:nvPr/>
          </p:nvSpPr>
          <p:spPr bwMode="auto">
            <a:xfrm flipV="1">
              <a:off x="4385750" y="1505065"/>
              <a:ext cx="188536" cy="102431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2"/>
            <p:cNvSpPr>
              <a:spLocks noChangeShapeType="1"/>
            </p:cNvSpPr>
            <p:nvPr/>
          </p:nvSpPr>
          <p:spPr bwMode="auto">
            <a:xfrm>
              <a:off x="1604596" y="1561064"/>
              <a:ext cx="1468749" cy="259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" name="Group 256"/>
            <p:cNvGrpSpPr>
              <a:grpSpLocks/>
            </p:cNvGrpSpPr>
            <p:nvPr/>
          </p:nvGrpSpPr>
          <p:grpSpPr bwMode="auto">
            <a:xfrm>
              <a:off x="1758911" y="1491524"/>
              <a:ext cx="1629657" cy="921012"/>
              <a:chOff x="2545335" y="811126"/>
              <a:chExt cx="1629657" cy="935480"/>
            </a:xfrm>
          </p:grpSpPr>
          <p:sp>
            <p:nvSpPr>
              <p:cNvPr id="174" name="Line 63"/>
              <p:cNvSpPr>
                <a:spLocks noChangeShapeType="1"/>
              </p:cNvSpPr>
              <p:nvPr/>
            </p:nvSpPr>
            <p:spPr bwMode="auto">
              <a:xfrm rot="4204780" flipH="1" flipV="1">
                <a:off x="3355153" y="638606"/>
                <a:ext cx="130749" cy="966669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64"/>
              <p:cNvSpPr>
                <a:spLocks noChangeShapeType="1"/>
              </p:cNvSpPr>
              <p:nvPr/>
            </p:nvSpPr>
            <p:spPr bwMode="auto">
              <a:xfrm rot="4204780" flipV="1">
                <a:off x="3294897" y="928126"/>
                <a:ext cx="90361" cy="685493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65"/>
              <p:cNvSpPr>
                <a:spLocks noChangeShapeType="1"/>
              </p:cNvSpPr>
              <p:nvPr/>
            </p:nvSpPr>
            <p:spPr bwMode="auto">
              <a:xfrm rot="4204780" flipH="1" flipV="1">
                <a:off x="3113370" y="833348"/>
                <a:ext cx="36000" cy="1172069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66"/>
              <p:cNvSpPr>
                <a:spLocks/>
              </p:cNvSpPr>
              <p:nvPr/>
            </p:nvSpPr>
            <p:spPr bwMode="auto">
              <a:xfrm rot="4204780" flipH="1">
                <a:off x="3599973" y="1192790"/>
                <a:ext cx="180360" cy="17414"/>
              </a:xfrm>
              <a:custGeom>
                <a:avLst/>
                <a:gdLst>
                  <a:gd name="T0" fmla="*/ 180000 w 501"/>
                  <a:gd name="T1" fmla="*/ 18360 h 52"/>
                  <a:gd name="T2" fmla="*/ 93600 w 501"/>
                  <a:gd name="T3" fmla="*/ 360 h 52"/>
                  <a:gd name="T4" fmla="*/ 0 w 501"/>
                  <a:gd name="T5" fmla="*/ 1836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1" h="52">
                    <a:moveTo>
                      <a:pt x="500" y="51"/>
                    </a:moveTo>
                    <a:cubicBezTo>
                      <a:pt x="500" y="51"/>
                      <a:pt x="345" y="2"/>
                      <a:pt x="260" y="1"/>
                    </a:cubicBezTo>
                    <a:cubicBezTo>
                      <a:pt x="175" y="0"/>
                      <a:pt x="0" y="51"/>
                      <a:pt x="0" y="51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67"/>
              <p:cNvSpPr>
                <a:spLocks/>
              </p:cNvSpPr>
              <p:nvPr/>
            </p:nvSpPr>
            <p:spPr bwMode="auto">
              <a:xfrm rot="4204780" flipH="1">
                <a:off x="3617584" y="1191506"/>
                <a:ext cx="180360" cy="17748"/>
              </a:xfrm>
              <a:custGeom>
                <a:avLst/>
                <a:gdLst>
                  <a:gd name="T0" fmla="*/ 180000 w 501"/>
                  <a:gd name="T1" fmla="*/ 18720 h 53"/>
                  <a:gd name="T2" fmla="*/ 99000 w 501"/>
                  <a:gd name="T3" fmla="*/ 720 h 53"/>
                  <a:gd name="T4" fmla="*/ 0 w 501"/>
                  <a:gd name="T5" fmla="*/ 18720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1" h="53">
                    <a:moveTo>
                      <a:pt x="500" y="52"/>
                    </a:moveTo>
                    <a:cubicBezTo>
                      <a:pt x="500" y="52"/>
                      <a:pt x="360" y="4"/>
                      <a:pt x="275" y="2"/>
                    </a:cubicBezTo>
                    <a:cubicBezTo>
                      <a:pt x="190" y="0"/>
                      <a:pt x="0" y="52"/>
                      <a:pt x="0" y="52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9" name="Group 433"/>
              <p:cNvGrpSpPr>
                <a:grpSpLocks/>
              </p:cNvGrpSpPr>
              <p:nvPr/>
            </p:nvGrpSpPr>
            <p:grpSpPr bwMode="auto">
              <a:xfrm rot="18794937">
                <a:off x="3805651" y="834135"/>
                <a:ext cx="122191" cy="97013"/>
                <a:chOff x="4096578" y="828702"/>
                <a:chExt cx="122191" cy="104291"/>
              </a:xfrm>
            </p:grpSpPr>
            <p:sp>
              <p:nvSpPr>
                <p:cNvPr id="189" name="Line 68"/>
                <p:cNvSpPr>
                  <a:spLocks noChangeShapeType="1"/>
                </p:cNvSpPr>
                <p:nvPr/>
              </p:nvSpPr>
              <p:spPr bwMode="auto">
                <a:xfrm rot="4204780">
                  <a:off x="4107198" y="818082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69"/>
                <p:cNvSpPr>
                  <a:spLocks noChangeShapeType="1"/>
                </p:cNvSpPr>
                <p:nvPr/>
              </p:nvSpPr>
              <p:spPr bwMode="auto">
                <a:xfrm rot="4204780">
                  <a:off x="4117429" y="831653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80" name="Line 70"/>
              <p:cNvSpPr>
                <a:spLocks noChangeShapeType="1"/>
              </p:cNvSpPr>
              <p:nvPr/>
            </p:nvSpPr>
            <p:spPr bwMode="auto">
              <a:xfrm rot="4204780" flipH="1" flipV="1">
                <a:off x="3137075" y="850271"/>
                <a:ext cx="0" cy="1172069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71"/>
              <p:cNvSpPr>
                <a:spLocks noChangeShapeType="1"/>
              </p:cNvSpPr>
              <p:nvPr/>
            </p:nvSpPr>
            <p:spPr bwMode="auto">
              <a:xfrm rot="4204780" flipV="1">
                <a:off x="3302751" y="959434"/>
                <a:ext cx="95760" cy="685493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72"/>
              <p:cNvSpPr>
                <a:spLocks noChangeShapeType="1"/>
              </p:cNvSpPr>
              <p:nvPr/>
            </p:nvSpPr>
            <p:spPr bwMode="auto">
              <a:xfrm rot="4204780" flipH="1" flipV="1">
                <a:off x="3520696" y="515268"/>
                <a:ext cx="71680" cy="1223932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3" name="Group 437"/>
              <p:cNvGrpSpPr>
                <a:grpSpLocks/>
              </p:cNvGrpSpPr>
              <p:nvPr/>
            </p:nvGrpSpPr>
            <p:grpSpPr bwMode="auto">
              <a:xfrm rot="19790207">
                <a:off x="4062348" y="811126"/>
                <a:ext cx="112644" cy="104284"/>
                <a:chOff x="4138281" y="930215"/>
                <a:chExt cx="121095" cy="104284"/>
              </a:xfrm>
            </p:grpSpPr>
            <p:sp>
              <p:nvSpPr>
                <p:cNvPr id="187" name="Line 73"/>
                <p:cNvSpPr>
                  <a:spLocks noChangeShapeType="1"/>
                </p:cNvSpPr>
                <p:nvPr/>
              </p:nvSpPr>
              <p:spPr bwMode="auto">
                <a:xfrm rot="4204780" flipV="1">
                  <a:off x="4148901" y="933159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74"/>
                <p:cNvSpPr>
                  <a:spLocks noChangeShapeType="1"/>
                </p:cNvSpPr>
                <p:nvPr/>
              </p:nvSpPr>
              <p:spPr bwMode="auto">
                <a:xfrm rot="4204780" flipV="1">
                  <a:off x="4158036" y="919595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" name="Line 77"/>
              <p:cNvSpPr>
                <a:spLocks noChangeShapeType="1"/>
              </p:cNvSpPr>
              <p:nvPr/>
            </p:nvSpPr>
            <p:spPr bwMode="auto">
              <a:xfrm rot="4204780">
                <a:off x="2937967" y="1375666"/>
                <a:ext cx="108000" cy="0"/>
              </a:xfrm>
              <a:prstGeom prst="line">
                <a:avLst/>
              </a:prstGeom>
              <a:noFill/>
              <a:ln w="3672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78"/>
              <p:cNvSpPr>
                <a:spLocks noChangeShapeType="1"/>
              </p:cNvSpPr>
              <p:nvPr/>
            </p:nvSpPr>
            <p:spPr bwMode="auto">
              <a:xfrm rot="4204780">
                <a:off x="2503491" y="1645399"/>
                <a:ext cx="180000" cy="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79"/>
              <p:cNvSpPr>
                <a:spLocks noChangeShapeType="1"/>
              </p:cNvSpPr>
              <p:nvPr/>
            </p:nvSpPr>
            <p:spPr bwMode="auto">
              <a:xfrm rot="4204780">
                <a:off x="2492476" y="1656606"/>
                <a:ext cx="180000" cy="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" name="TextShape 112"/>
            <p:cNvSpPr txBox="1">
              <a:spLocks noChangeArrowheads="1"/>
            </p:cNvSpPr>
            <p:nvPr/>
          </p:nvSpPr>
          <p:spPr bwMode="auto">
            <a:xfrm flipH="1">
              <a:off x="1942125" y="1089492"/>
              <a:ext cx="904168" cy="4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16 µJ</a:t>
              </a:r>
              <a:endParaRPr lang="en-US" sz="1200" dirty="0">
                <a:solidFill>
                  <a:srgbClr val="C00000"/>
                </a:solidFill>
                <a:latin typeface="Arial" charset="0"/>
              </a:endParaRPr>
            </a:p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350 fs</a:t>
              </a:r>
              <a:endParaRPr lang="en-US" sz="12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1" name="TextShape 113"/>
            <p:cNvSpPr txBox="1">
              <a:spLocks noChangeArrowheads="1"/>
            </p:cNvSpPr>
            <p:nvPr/>
          </p:nvSpPr>
          <p:spPr bwMode="auto">
            <a:xfrm flipH="1">
              <a:off x="3420034" y="902269"/>
              <a:ext cx="904168" cy="4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1-2 µJ</a:t>
              </a:r>
              <a:endParaRPr lang="en-US" sz="1200" dirty="0">
                <a:solidFill>
                  <a:srgbClr val="C00000"/>
                </a:solidFill>
                <a:latin typeface="Arial" charset="0"/>
              </a:endParaRPr>
            </a:p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“50 ps” (*)</a:t>
              </a:r>
              <a:endParaRPr lang="en-US" sz="12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2" name="CustomShape 11"/>
            <p:cNvSpPr>
              <a:spLocks noChangeArrowheads="1"/>
            </p:cNvSpPr>
            <p:nvPr/>
          </p:nvSpPr>
          <p:spPr bwMode="auto">
            <a:xfrm flipH="1">
              <a:off x="4729003" y="2699466"/>
              <a:ext cx="1467597" cy="702498"/>
            </a:xfrm>
            <a:prstGeom prst="rect">
              <a:avLst/>
            </a:prstGeom>
            <a:gradFill rotWithShape="0">
              <a:gsLst>
                <a:gs pos="0">
                  <a:srgbClr val="00B8FF"/>
                </a:gs>
                <a:gs pos="50000">
                  <a:srgbClr val="FFFFFF"/>
                </a:gs>
                <a:gs pos="100000">
                  <a:srgbClr val="00B8FF"/>
                </a:gs>
              </a:gsLst>
              <a:lin ang="5400000"/>
            </a:gra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CustomShape 14"/>
            <p:cNvSpPr>
              <a:spLocks noChangeArrowheads="1"/>
            </p:cNvSpPr>
            <p:nvPr/>
          </p:nvSpPr>
          <p:spPr bwMode="auto">
            <a:xfrm flipH="1">
              <a:off x="4921145" y="2947782"/>
              <a:ext cx="1083764" cy="180989"/>
            </a:xfrm>
            <a:prstGeom prst="roundRect">
              <a:avLst>
                <a:gd name="adj" fmla="val 6546"/>
              </a:avLst>
            </a:prstGeom>
            <a:gradFill rotWithShape="0">
              <a:gsLst>
                <a:gs pos="0">
                  <a:srgbClr val="EB613D"/>
                </a:gs>
                <a:gs pos="50000">
                  <a:srgbClr val="FFFFFF"/>
                </a:gs>
                <a:gs pos="100000">
                  <a:srgbClr val="EB613D"/>
                </a:gs>
              </a:gsLst>
              <a:lin ang="5400000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" name="Straight Connector 33"/>
            <p:cNvCxnSpPr>
              <a:cxnSpLocks noChangeShapeType="1"/>
              <a:endCxn id="36" idx="1"/>
            </p:cNvCxnSpPr>
            <p:nvPr/>
          </p:nvCxnSpPr>
          <p:spPr bwMode="auto">
            <a:xfrm flipV="1">
              <a:off x="4833075" y="2867030"/>
              <a:ext cx="1226405" cy="329682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/>
            <p:cNvCxnSpPr>
              <a:cxnSpLocks noChangeShapeType="1"/>
              <a:endCxn id="32" idx="3"/>
            </p:cNvCxnSpPr>
            <p:nvPr/>
          </p:nvCxnSpPr>
          <p:spPr bwMode="auto">
            <a:xfrm flipH="1">
              <a:off x="4729003" y="3041891"/>
              <a:ext cx="1345487" cy="8824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3396408" y="2826022"/>
              <a:ext cx="2663072" cy="41008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7" name="Group 293"/>
            <p:cNvGrpSpPr>
              <a:grpSpLocks/>
            </p:cNvGrpSpPr>
            <p:nvPr/>
          </p:nvGrpSpPr>
          <p:grpSpPr bwMode="auto">
            <a:xfrm rot="20307146">
              <a:off x="3371167" y="2764904"/>
              <a:ext cx="15404" cy="141773"/>
              <a:chOff x="4914904" y="1606680"/>
              <a:chExt cx="16560" cy="144000"/>
            </a:xfrm>
          </p:grpSpPr>
          <p:sp>
            <p:nvSpPr>
              <p:cNvPr id="172" name="Line 56"/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57"/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CustomShape 5"/>
            <p:cNvSpPr>
              <a:spLocks noChangeArrowheads="1"/>
            </p:cNvSpPr>
            <p:nvPr/>
          </p:nvSpPr>
          <p:spPr bwMode="auto">
            <a:xfrm>
              <a:off x="4706143" y="3356867"/>
              <a:ext cx="1332780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(regular gas)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71675" y="4164115"/>
              <a:ext cx="2620822" cy="20043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1275330" y="4780826"/>
              <a:ext cx="1537169" cy="2125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1471722" y="4780826"/>
              <a:ext cx="1342254" cy="52033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1275330" y="4994898"/>
              <a:ext cx="16567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>
              <a:off x="1471722" y="5299600"/>
              <a:ext cx="126251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1352115" y="5302725"/>
              <a:ext cx="1382123" cy="22501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359499" y="4994898"/>
              <a:ext cx="1572607" cy="532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2695846" y="4588629"/>
              <a:ext cx="234784" cy="3672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2684032" y="4596441"/>
              <a:ext cx="234784" cy="36720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>
              <a:off x="1245798" y="4954271"/>
              <a:ext cx="234784" cy="3656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1254657" y="4949583"/>
              <a:ext cx="234784" cy="36720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2710612" y="4983960"/>
              <a:ext cx="234784" cy="367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2697323" y="4980835"/>
              <a:ext cx="234783" cy="36720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417107" y="3240567"/>
              <a:ext cx="183807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313"/>
            <p:cNvGrpSpPr>
              <a:grpSpLocks/>
            </p:cNvGrpSpPr>
            <p:nvPr/>
          </p:nvGrpSpPr>
          <p:grpSpPr bwMode="auto">
            <a:xfrm>
              <a:off x="342284" y="3172753"/>
              <a:ext cx="129189" cy="123109"/>
              <a:chOff x="1213380" y="2856198"/>
              <a:chExt cx="138880" cy="125044"/>
            </a:xfrm>
          </p:grpSpPr>
          <p:sp>
            <p:nvSpPr>
              <p:cNvPr id="170" name="Line 98"/>
              <p:cNvSpPr>
                <a:spLocks noChangeShapeType="1"/>
              </p:cNvSpPr>
              <p:nvPr/>
            </p:nvSpPr>
            <p:spPr bwMode="auto">
              <a:xfrm flipV="1">
                <a:off x="1220140" y="2860282"/>
                <a:ext cx="132120" cy="120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99"/>
              <p:cNvSpPr>
                <a:spLocks noChangeShapeType="1"/>
              </p:cNvSpPr>
              <p:nvPr/>
            </p:nvSpPr>
            <p:spPr bwMode="auto">
              <a:xfrm flipV="1">
                <a:off x="1213380" y="2856198"/>
                <a:ext cx="122595" cy="109258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375"/>
            <p:cNvGrpSpPr>
              <a:grpSpLocks/>
            </p:cNvGrpSpPr>
            <p:nvPr/>
          </p:nvGrpSpPr>
          <p:grpSpPr bwMode="auto">
            <a:xfrm>
              <a:off x="1235202" y="5339681"/>
              <a:ext cx="242183" cy="378536"/>
              <a:chOff x="1603967" y="5170983"/>
              <a:chExt cx="260352" cy="384482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flipH="1">
                <a:off x="1604247" y="5171538"/>
                <a:ext cx="252397" cy="3729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1612184" y="5182648"/>
                <a:ext cx="252398" cy="37297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flipH="1">
              <a:off x="414972" y="3810741"/>
              <a:ext cx="1477" cy="101568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55"/>
            <p:cNvCxnSpPr>
              <a:cxnSpLocks noChangeShapeType="1"/>
              <a:stCxn id="32" idx="3"/>
              <a:endCxn id="137" idx="1"/>
            </p:cNvCxnSpPr>
            <p:nvPr/>
          </p:nvCxnSpPr>
          <p:spPr bwMode="auto">
            <a:xfrm flipH="1" flipV="1">
              <a:off x="3798340" y="3045134"/>
              <a:ext cx="930663" cy="558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>
              <a:off x="4055200" y="2835986"/>
              <a:ext cx="49761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7"/>
            <p:cNvCxnSpPr>
              <a:cxnSpLocks noChangeShapeType="1"/>
            </p:cNvCxnSpPr>
            <p:nvPr/>
          </p:nvCxnSpPr>
          <p:spPr bwMode="auto">
            <a:xfrm flipV="1">
              <a:off x="3706374" y="1562638"/>
              <a:ext cx="64972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58"/>
            <p:cNvCxnSpPr>
              <a:cxnSpLocks noChangeShapeType="1"/>
            </p:cNvCxnSpPr>
            <p:nvPr/>
          </p:nvCxnSpPr>
          <p:spPr bwMode="auto">
            <a:xfrm flipV="1">
              <a:off x="2120477" y="1561076"/>
              <a:ext cx="63495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59"/>
            <p:cNvCxnSpPr>
              <a:cxnSpLocks noChangeShapeType="1"/>
            </p:cNvCxnSpPr>
            <p:nvPr/>
          </p:nvCxnSpPr>
          <p:spPr bwMode="auto">
            <a:xfrm flipH="1">
              <a:off x="3782640" y="2306619"/>
              <a:ext cx="52562" cy="63115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" name="Picture 38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21" y="1369911"/>
              <a:ext cx="495618" cy="10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120"/>
            <p:cNvSpPr>
              <a:spLocks/>
            </p:cNvSpPr>
            <p:nvPr/>
          </p:nvSpPr>
          <p:spPr bwMode="auto">
            <a:xfrm>
              <a:off x="1908303" y="1188379"/>
              <a:ext cx="33823" cy="248458"/>
            </a:xfrm>
            <a:custGeom>
              <a:avLst/>
              <a:gdLst>
                <a:gd name="T0" fmla="*/ 0 w 101"/>
                <a:gd name="T1" fmla="*/ 252000 h 701"/>
                <a:gd name="T2" fmla="*/ 24840 w 101"/>
                <a:gd name="T3" fmla="*/ 0 h 701"/>
                <a:gd name="T4" fmla="*/ 36000 w 101"/>
                <a:gd name="T5" fmla="*/ 252000 h 7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701">
                  <a:moveTo>
                    <a:pt x="0" y="700"/>
                  </a:moveTo>
                  <a:cubicBezTo>
                    <a:pt x="80" y="700"/>
                    <a:pt x="38" y="0"/>
                    <a:pt x="69" y="0"/>
                  </a:cubicBezTo>
                  <a:cubicBezTo>
                    <a:pt x="100" y="0"/>
                    <a:pt x="20" y="700"/>
                    <a:pt x="100" y="700"/>
                  </a:cubicBezTo>
                </a:path>
              </a:pathLst>
            </a:custGeom>
            <a:noFill/>
            <a:ln w="90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3" name="Picture 38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30977" flipH="1">
              <a:off x="3685976" y="1874206"/>
              <a:ext cx="358791" cy="27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205731" y="1093716"/>
              <a:ext cx="1407153" cy="625825"/>
              <a:chOff x="568080" y="2017080"/>
              <a:chExt cx="1407153" cy="625825"/>
            </a:xfrm>
          </p:grpSpPr>
          <p:sp>
            <p:nvSpPr>
              <p:cNvPr id="160" name="Line 59"/>
              <p:cNvSpPr/>
              <p:nvPr/>
            </p:nvSpPr>
            <p:spPr>
              <a:xfrm flipH="1" flipV="1">
                <a:off x="1366857" y="2167364"/>
                <a:ext cx="238174" cy="2179"/>
              </a:xfrm>
              <a:prstGeom prst="line">
                <a:avLst/>
              </a:prstGeom>
              <a:ln w="12700">
                <a:solidFill>
                  <a:srgbClr val="FF0000"/>
                </a:solidFill>
                <a:round/>
                <a:headEnd type="none" w="med" len="med"/>
                <a:tailEnd type="arrow" w="med" len="med"/>
              </a:ln>
            </p:spPr>
          </p:sp>
          <p:sp>
            <p:nvSpPr>
              <p:cNvPr id="161" name="CustomShape 80"/>
              <p:cNvSpPr/>
              <p:nvPr/>
            </p:nvSpPr>
            <p:spPr>
              <a:xfrm flipH="1">
                <a:off x="1602533" y="2354905"/>
                <a:ext cx="360000" cy="288000"/>
              </a:xfrm>
              <a:prstGeom prst="rect">
                <a:avLst/>
              </a:prstGeom>
              <a:solidFill>
                <a:srgbClr val="85F0FF"/>
              </a:solidFill>
              <a:ln w="18000">
                <a:solidFill>
                  <a:srgbClr val="000000"/>
                </a:solidFill>
                <a:round/>
              </a:ln>
            </p:spPr>
          </p:sp>
          <p:sp>
            <p:nvSpPr>
              <p:cNvPr id="162" name="CustomShape 80"/>
              <p:cNvSpPr/>
              <p:nvPr/>
            </p:nvSpPr>
            <p:spPr>
              <a:xfrm flipH="1">
                <a:off x="1598254" y="2019356"/>
                <a:ext cx="360000" cy="288000"/>
              </a:xfrm>
              <a:prstGeom prst="rect">
                <a:avLst/>
              </a:prstGeom>
              <a:solidFill>
                <a:srgbClr val="85F0FF"/>
              </a:solidFill>
              <a:ln w="180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TextShape 4"/>
              <p:cNvSpPr txBox="1"/>
              <p:nvPr/>
            </p:nvSpPr>
            <p:spPr>
              <a:xfrm flipH="1">
                <a:off x="1534431" y="2131737"/>
                <a:ext cx="440802" cy="162053"/>
              </a:xfrm>
              <a:prstGeom prst="rect">
                <a:avLst/>
              </a:prstGeom>
              <a:noFill/>
            </p:spPr>
            <p:txBody>
              <a:bodyPr wrap="none" lIns="90000" tIns="45000" rIns="90000" bIns="45000"/>
              <a:lstStyle/>
              <a:p>
                <a:pPr>
                  <a:lnSpc>
                    <a:spcPts val="282"/>
                  </a:lnSpc>
                </a:pPr>
                <a:r>
                  <a:rPr lang="en-US" sz="1200" dirty="0" err="1">
                    <a:solidFill>
                      <a:srgbClr val="000000"/>
                    </a:solidFill>
                    <a:latin typeface="Arial"/>
                  </a:rPr>
                  <a:t>Osc</a:t>
                </a:r>
                <a:r>
                  <a:rPr lang="en-US" sz="1200" dirty="0">
                    <a:solidFill>
                      <a:srgbClr val="000000"/>
                    </a:solidFill>
                    <a:latin typeface="Arial"/>
                  </a:rPr>
                  <a:t>.</a:t>
                </a:r>
                <a:endParaRPr sz="1200" dirty="0"/>
              </a:p>
            </p:txBody>
          </p:sp>
          <p:sp>
            <p:nvSpPr>
              <p:cNvPr id="164" name="TextShape 3"/>
              <p:cNvSpPr txBox="1"/>
              <p:nvPr/>
            </p:nvSpPr>
            <p:spPr>
              <a:xfrm flipH="1">
                <a:off x="1532606" y="2473423"/>
                <a:ext cx="442627" cy="127322"/>
              </a:xfrm>
              <a:prstGeom prst="rect">
                <a:avLst/>
              </a:prstGeom>
            </p:spPr>
            <p:txBody>
              <a:bodyPr wrap="none" lIns="90000" tIns="45000" rIns="90000" bIns="45000"/>
              <a:lstStyle/>
              <a:p>
                <a:pPr>
                  <a:lnSpc>
                    <a:spcPts val="282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ial"/>
                    <a:ea typeface="Osaka"/>
                  </a:rPr>
                  <a:t>OPA</a:t>
                </a:r>
                <a:endParaRPr sz="1200" dirty="0"/>
              </a:p>
            </p:txBody>
          </p:sp>
          <p:sp>
            <p:nvSpPr>
              <p:cNvPr id="165" name="Line 59"/>
              <p:cNvSpPr/>
              <p:nvPr/>
            </p:nvSpPr>
            <p:spPr>
              <a:xfrm flipV="1">
                <a:off x="1352933" y="2486445"/>
                <a:ext cx="238174" cy="2179"/>
              </a:xfrm>
              <a:prstGeom prst="line">
                <a:avLst/>
              </a:prstGeom>
              <a:ln w="28575">
                <a:solidFill>
                  <a:srgbClr val="FF0000"/>
                </a:solidFill>
                <a:round/>
                <a:headEnd type="none" w="med" len="med"/>
                <a:tailEnd type="arrow" w="med" len="med"/>
              </a:ln>
            </p:spPr>
          </p:sp>
          <p:sp>
            <p:nvSpPr>
              <p:cNvPr id="166" name="CustomShape 60"/>
              <p:cNvSpPr/>
              <p:nvPr/>
            </p:nvSpPr>
            <p:spPr>
              <a:xfrm flipH="1">
                <a:off x="568080" y="2017080"/>
                <a:ext cx="792000" cy="621765"/>
              </a:xfrm>
              <a:prstGeom prst="rect">
                <a:avLst/>
              </a:prstGeom>
              <a:solidFill>
                <a:srgbClr val="85F0FF"/>
              </a:solidFill>
              <a:ln w="180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TextShape 4"/>
              <p:cNvSpPr txBox="1"/>
              <p:nvPr/>
            </p:nvSpPr>
            <p:spPr>
              <a:xfrm flipH="1">
                <a:off x="612548" y="2290258"/>
                <a:ext cx="734513" cy="208887"/>
              </a:xfrm>
              <a:prstGeom prst="rect">
                <a:avLst/>
              </a:prstGeom>
            </p:spPr>
            <p:txBody>
              <a:bodyPr wrap="none" lIns="90000" tIns="45000" rIns="90000" bIns="45000"/>
              <a:lstStyle/>
              <a:p>
                <a:pPr>
                  <a:lnSpc>
                    <a:spcPts val="282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ial"/>
                    <a:ea typeface="Osaka"/>
                  </a:rPr>
                  <a:t>Ti:Al</a:t>
                </a:r>
                <a:r>
                  <a:rPr lang="en-US" sz="1200" baseline="-25000" dirty="0">
                    <a:solidFill>
                      <a:srgbClr val="000000"/>
                    </a:solidFill>
                    <a:latin typeface="Arial"/>
                    <a:ea typeface="Osaka"/>
                  </a:rPr>
                  <a:t>2</a:t>
                </a:r>
                <a:r>
                  <a:rPr lang="en-US" sz="1200" dirty="0">
                    <a:solidFill>
                      <a:srgbClr val="000000"/>
                    </a:solidFill>
                    <a:latin typeface="Arial"/>
                    <a:ea typeface="Osaka"/>
                  </a:rPr>
                  <a:t>O</a:t>
                </a:r>
                <a:r>
                  <a:rPr lang="en-US" sz="1200" baseline="-25000" dirty="0">
                    <a:solidFill>
                      <a:srgbClr val="000000"/>
                    </a:solidFill>
                    <a:latin typeface="Arial"/>
                    <a:ea typeface="Osaka"/>
                  </a:rPr>
                  <a:t>3</a:t>
                </a:r>
                <a:endParaRPr sz="1200" baseline="-25000" dirty="0"/>
              </a:p>
            </p:txBody>
          </p:sp>
        </p:grp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H="1">
              <a:off x="4726688" y="2966310"/>
              <a:ext cx="0" cy="175211"/>
            </a:xfrm>
            <a:prstGeom prst="line">
              <a:avLst/>
            </a:prstGeom>
            <a:noFill/>
            <a:ln w="108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Shape 114"/>
            <p:cNvSpPr txBox="1">
              <a:spLocks noChangeArrowheads="1"/>
            </p:cNvSpPr>
            <p:nvPr/>
          </p:nvSpPr>
          <p:spPr bwMode="auto">
            <a:xfrm rot="18685482" flipH="1">
              <a:off x="3803921" y="1982094"/>
              <a:ext cx="724466" cy="37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20 </a:t>
              </a:r>
              <a:r>
                <a:rPr lang="en-US" sz="1200" b="1" dirty="0" err="1">
                  <a:solidFill>
                    <a:srgbClr val="C00000"/>
                  </a:solidFill>
                  <a:latin typeface="Arial" charset="0"/>
                </a:rPr>
                <a:t>mJ</a:t>
              </a:r>
              <a:endParaRPr lang="en-US" sz="1200" b="1" dirty="0">
                <a:solidFill>
                  <a:srgbClr val="C00000"/>
                </a:solidFill>
                <a:latin typeface="Arial" charset="0"/>
              </a:endParaRPr>
            </a:p>
            <a:p>
              <a:r>
                <a:rPr lang="en-US" sz="1200" b="1" dirty="0">
                  <a:solidFill>
                    <a:srgbClr val="C00000"/>
                  </a:solidFill>
                  <a:latin typeface="Arial" charset="0"/>
                </a:rPr>
                <a:t>50 ps</a:t>
              </a:r>
              <a:endParaRPr lang="en-US" sz="1200" dirty="0">
                <a:solidFill>
                  <a:srgbClr val="C00000"/>
                </a:solidFill>
                <a:latin typeface="Arial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725140" y="2387199"/>
              <a:ext cx="409400" cy="829111"/>
              <a:chOff x="3033637" y="2275011"/>
              <a:chExt cx="409400" cy="829111"/>
            </a:xfrm>
          </p:grpSpPr>
          <p:pic>
            <p:nvPicPr>
              <p:cNvPr id="157" name="Picture 156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33637" y="2275011"/>
                <a:ext cx="215018" cy="829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15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134796" y="2846254"/>
                <a:ext cx="215018" cy="241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Picture 158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28019" y="3038037"/>
                <a:ext cx="215018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3879502" y="4264099"/>
              <a:ext cx="246353" cy="1653842"/>
              <a:chOff x="2964963" y="3497278"/>
              <a:chExt cx="246353" cy="1653842"/>
            </a:xfrm>
          </p:grpSpPr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>
                <a:off x="3158507" y="3497278"/>
                <a:ext cx="52809" cy="1653842"/>
              </a:xfrm>
              <a:custGeom>
                <a:avLst/>
                <a:gdLst>
                  <a:gd name="T0" fmla="*/ 0 w 201"/>
                  <a:gd name="T1" fmla="*/ 792000 h 2201"/>
                  <a:gd name="T2" fmla="*/ 43200 w 201"/>
                  <a:gd name="T3" fmla="*/ 0 h 2201"/>
                  <a:gd name="T4" fmla="*/ 72000 w 201"/>
                  <a:gd name="T5" fmla="*/ 792000 h 2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" h="2201">
                    <a:moveTo>
                      <a:pt x="0" y="2200"/>
                    </a:moveTo>
                    <a:cubicBezTo>
                      <a:pt x="80" y="2200"/>
                      <a:pt x="80" y="0"/>
                      <a:pt x="120" y="0"/>
                    </a:cubicBezTo>
                    <a:cubicBezTo>
                      <a:pt x="160" y="0"/>
                      <a:pt x="120" y="2200"/>
                      <a:pt x="200" y="2200"/>
                    </a:cubicBezTo>
                  </a:path>
                </a:pathLst>
              </a:custGeom>
              <a:noFill/>
              <a:ln w="90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41"/>
              <p:cNvSpPr>
                <a:spLocks/>
              </p:cNvSpPr>
              <p:nvPr/>
            </p:nvSpPr>
            <p:spPr bwMode="auto">
              <a:xfrm flipH="1">
                <a:off x="3064334" y="4645932"/>
                <a:ext cx="45719" cy="505188"/>
              </a:xfrm>
              <a:custGeom>
                <a:avLst/>
                <a:gdLst>
                  <a:gd name="T0" fmla="*/ 0 w 201"/>
                  <a:gd name="T1" fmla="*/ 792000 h 2201"/>
                  <a:gd name="T2" fmla="*/ 43200 w 201"/>
                  <a:gd name="T3" fmla="*/ 0 h 2201"/>
                  <a:gd name="T4" fmla="*/ 72000 w 201"/>
                  <a:gd name="T5" fmla="*/ 792000 h 2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" h="2201">
                    <a:moveTo>
                      <a:pt x="0" y="2200"/>
                    </a:moveTo>
                    <a:cubicBezTo>
                      <a:pt x="80" y="2200"/>
                      <a:pt x="80" y="0"/>
                      <a:pt x="120" y="0"/>
                    </a:cubicBezTo>
                    <a:cubicBezTo>
                      <a:pt x="160" y="0"/>
                      <a:pt x="120" y="2200"/>
                      <a:pt x="200" y="2200"/>
                    </a:cubicBezTo>
                  </a:path>
                </a:pathLst>
              </a:custGeom>
              <a:noFill/>
              <a:ln w="90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41"/>
              <p:cNvSpPr>
                <a:spLocks/>
              </p:cNvSpPr>
              <p:nvPr/>
            </p:nvSpPr>
            <p:spPr bwMode="auto">
              <a:xfrm flipH="1">
                <a:off x="2964963" y="4994388"/>
                <a:ext cx="45719" cy="156732"/>
              </a:xfrm>
              <a:custGeom>
                <a:avLst/>
                <a:gdLst>
                  <a:gd name="T0" fmla="*/ 0 w 201"/>
                  <a:gd name="T1" fmla="*/ 792000 h 2201"/>
                  <a:gd name="T2" fmla="*/ 43200 w 201"/>
                  <a:gd name="T3" fmla="*/ 0 h 2201"/>
                  <a:gd name="T4" fmla="*/ 72000 w 201"/>
                  <a:gd name="T5" fmla="*/ 792000 h 2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" h="2201">
                    <a:moveTo>
                      <a:pt x="0" y="2200"/>
                    </a:moveTo>
                    <a:cubicBezTo>
                      <a:pt x="80" y="2200"/>
                      <a:pt x="80" y="0"/>
                      <a:pt x="120" y="0"/>
                    </a:cubicBezTo>
                    <a:cubicBezTo>
                      <a:pt x="160" y="0"/>
                      <a:pt x="120" y="2200"/>
                      <a:pt x="200" y="2200"/>
                    </a:cubicBezTo>
                  </a:path>
                </a:pathLst>
              </a:custGeom>
              <a:noFill/>
              <a:ln w="90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Rectangle 68"/>
            <p:cNvSpPr/>
            <p:nvPr/>
          </p:nvSpPr>
          <p:spPr bwMode="auto">
            <a:xfrm>
              <a:off x="791731" y="3084729"/>
              <a:ext cx="1630128" cy="3313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V="1">
              <a:off x="796251" y="3084975"/>
              <a:ext cx="1625607" cy="324882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796251" y="3084729"/>
              <a:ext cx="1633544" cy="325128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57904" y="3080915"/>
              <a:ext cx="78897" cy="33185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383504" y="3080915"/>
              <a:ext cx="78897" cy="33185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cxnSpLocks/>
            </p:cNvCxnSpPr>
            <p:nvPr/>
          </p:nvCxnSpPr>
          <p:spPr>
            <a:xfrm>
              <a:off x="1609177" y="3282024"/>
              <a:ext cx="0" cy="830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/>
            </p:cNvCxnSpPr>
            <p:nvPr/>
          </p:nvCxnSpPr>
          <p:spPr>
            <a:xfrm>
              <a:off x="1608619" y="3130138"/>
              <a:ext cx="0" cy="830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>
              <a:off x="1186869" y="2781814"/>
              <a:ext cx="369922" cy="412659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CustomShape 32"/>
            <p:cNvSpPr>
              <a:spLocks noChangeArrowheads="1"/>
            </p:cNvSpPr>
            <p:nvPr/>
          </p:nvSpPr>
          <p:spPr bwMode="auto">
            <a:xfrm flipH="1">
              <a:off x="783616" y="2516630"/>
              <a:ext cx="949711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YAG</a:t>
              </a:r>
              <a:endParaRPr lang="en-US" dirty="0"/>
            </a:p>
          </p:txBody>
        </p:sp>
        <p:cxnSp>
          <p:nvCxnSpPr>
            <p:cNvPr id="78" name="Straight Connector 77"/>
            <p:cNvCxnSpPr>
              <a:cxnSpLocks/>
            </p:cNvCxnSpPr>
            <p:nvPr/>
          </p:nvCxnSpPr>
          <p:spPr bwMode="auto">
            <a:xfrm>
              <a:off x="1053459" y="5967345"/>
              <a:ext cx="4025551" cy="46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cxnSpLocks/>
            </p:cNvCxnSpPr>
            <p:nvPr/>
          </p:nvCxnSpPr>
          <p:spPr bwMode="auto">
            <a:xfrm>
              <a:off x="412587" y="4323369"/>
              <a:ext cx="120862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cxnSpLocks/>
            </p:cNvCxnSpPr>
            <p:nvPr/>
          </p:nvCxnSpPr>
          <p:spPr bwMode="auto">
            <a:xfrm>
              <a:off x="834324" y="4323268"/>
              <a:ext cx="2264326" cy="10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314"/>
            <p:cNvGrpSpPr>
              <a:grpSpLocks/>
            </p:cNvGrpSpPr>
            <p:nvPr/>
          </p:nvGrpSpPr>
          <p:grpSpPr bwMode="auto">
            <a:xfrm rot="16200000">
              <a:off x="343448" y="4257243"/>
              <a:ext cx="130075" cy="125445"/>
              <a:chOff x="1144112" y="4209993"/>
              <a:chExt cx="132120" cy="134857"/>
            </a:xfrm>
          </p:grpSpPr>
          <p:sp>
            <p:nvSpPr>
              <p:cNvPr id="152" name="Line 98"/>
              <p:cNvSpPr>
                <a:spLocks noChangeShapeType="1"/>
              </p:cNvSpPr>
              <p:nvPr/>
            </p:nvSpPr>
            <p:spPr bwMode="auto">
              <a:xfrm flipV="1">
                <a:off x="1144112" y="4223890"/>
                <a:ext cx="132120" cy="120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99"/>
              <p:cNvSpPr>
                <a:spLocks noChangeShapeType="1"/>
              </p:cNvSpPr>
              <p:nvPr/>
            </p:nvSpPr>
            <p:spPr bwMode="auto">
              <a:xfrm flipV="1">
                <a:off x="1144322" y="4209993"/>
                <a:ext cx="122595" cy="109258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82" name="Straight Connector 81"/>
            <p:cNvCxnSpPr>
              <a:cxnSpLocks/>
              <a:endCxn id="148" idx="1"/>
            </p:cNvCxnSpPr>
            <p:nvPr/>
          </p:nvCxnSpPr>
          <p:spPr bwMode="auto">
            <a:xfrm flipV="1">
              <a:off x="1007204" y="4334643"/>
              <a:ext cx="2099746" cy="37971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  <a:endCxn id="149" idx="1"/>
            </p:cNvCxnSpPr>
            <p:nvPr/>
          </p:nvCxnSpPr>
          <p:spPr bwMode="auto">
            <a:xfrm flipV="1">
              <a:off x="1038954" y="4335378"/>
              <a:ext cx="2077122" cy="59488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 bwMode="auto">
            <a:xfrm flipV="1">
              <a:off x="1008543" y="4657962"/>
              <a:ext cx="1705255" cy="5038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/>
            </p:cNvCxnSpPr>
            <p:nvPr/>
          </p:nvCxnSpPr>
          <p:spPr bwMode="auto">
            <a:xfrm flipV="1">
              <a:off x="1034828" y="4881445"/>
              <a:ext cx="1824804" cy="5643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 rot="21102660" flipH="1">
              <a:off x="998305" y="4630727"/>
              <a:ext cx="63622" cy="381000"/>
              <a:chOff x="1076649" y="5055216"/>
              <a:chExt cx="63622" cy="381000"/>
            </a:xfrm>
          </p:grpSpPr>
          <p:sp>
            <p:nvSpPr>
              <p:cNvPr id="150" name="Freeform: Shape 149"/>
              <p:cNvSpPr/>
              <p:nvPr/>
            </p:nvSpPr>
            <p:spPr>
              <a:xfrm>
                <a:off x="1076649" y="5055216"/>
                <a:ext cx="54097" cy="381000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/>
              <p:cNvSpPr/>
              <p:nvPr/>
            </p:nvSpPr>
            <p:spPr>
              <a:xfrm>
                <a:off x="1086174" y="5055216"/>
                <a:ext cx="54097" cy="381000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10211451">
              <a:off x="3106397" y="4219025"/>
              <a:ext cx="47743" cy="221772"/>
              <a:chOff x="1064310" y="5051261"/>
              <a:chExt cx="66436" cy="384955"/>
            </a:xfrm>
          </p:grpSpPr>
          <p:sp>
            <p:nvSpPr>
              <p:cNvPr id="148" name="Freeform: Shape 147"/>
              <p:cNvSpPr/>
              <p:nvPr/>
            </p:nvSpPr>
            <p:spPr>
              <a:xfrm>
                <a:off x="1076649" y="5055216"/>
                <a:ext cx="54097" cy="381000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/>
              <p:cNvSpPr/>
              <p:nvPr/>
            </p:nvSpPr>
            <p:spPr>
              <a:xfrm>
                <a:off x="1064310" y="5051261"/>
                <a:ext cx="54097" cy="380998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Connector 87"/>
            <p:cNvCxnSpPr>
              <a:cxnSpLocks/>
            </p:cNvCxnSpPr>
            <p:nvPr/>
          </p:nvCxnSpPr>
          <p:spPr bwMode="auto">
            <a:xfrm>
              <a:off x="1413219" y="5431204"/>
              <a:ext cx="163332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/>
            </p:cNvCxnSpPr>
            <p:nvPr/>
          </p:nvCxnSpPr>
          <p:spPr bwMode="auto">
            <a:xfrm>
              <a:off x="1271939" y="5668778"/>
              <a:ext cx="181361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  <a:stCxn id="147" idx="1"/>
            </p:cNvCxnSpPr>
            <p:nvPr/>
          </p:nvCxnSpPr>
          <p:spPr bwMode="auto">
            <a:xfrm flipV="1">
              <a:off x="1039738" y="5434330"/>
              <a:ext cx="1997210" cy="52946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cxnSpLocks/>
              <a:stCxn id="147" idx="1"/>
            </p:cNvCxnSpPr>
            <p:nvPr/>
          </p:nvCxnSpPr>
          <p:spPr bwMode="auto">
            <a:xfrm flipV="1">
              <a:off x="1039738" y="5665348"/>
              <a:ext cx="2034289" cy="29844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 rot="21104597">
              <a:off x="1001531" y="5857986"/>
              <a:ext cx="47743" cy="221772"/>
              <a:chOff x="1064310" y="5051261"/>
              <a:chExt cx="66436" cy="384955"/>
            </a:xfrm>
          </p:grpSpPr>
          <p:sp>
            <p:nvSpPr>
              <p:cNvPr id="146" name="Freeform: Shape 145"/>
              <p:cNvSpPr/>
              <p:nvPr/>
            </p:nvSpPr>
            <p:spPr>
              <a:xfrm>
                <a:off x="1076649" y="5055216"/>
                <a:ext cx="54097" cy="381000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/>
              <p:cNvSpPr/>
              <p:nvPr/>
            </p:nvSpPr>
            <p:spPr>
              <a:xfrm>
                <a:off x="1064310" y="5051261"/>
                <a:ext cx="54097" cy="380998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20883402">
              <a:off x="3041119" y="5354716"/>
              <a:ext cx="63622" cy="381000"/>
              <a:chOff x="1076649" y="5055216"/>
              <a:chExt cx="63622" cy="381000"/>
            </a:xfrm>
          </p:grpSpPr>
          <p:sp>
            <p:nvSpPr>
              <p:cNvPr id="144" name="Freeform: Shape 143"/>
              <p:cNvSpPr/>
              <p:nvPr/>
            </p:nvSpPr>
            <p:spPr>
              <a:xfrm>
                <a:off x="1076649" y="5055216"/>
                <a:ext cx="54097" cy="381000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/>
              <p:cNvSpPr/>
              <p:nvPr/>
            </p:nvSpPr>
            <p:spPr>
              <a:xfrm>
                <a:off x="1086174" y="5055216"/>
                <a:ext cx="54097" cy="381000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CustomShape 32"/>
            <p:cNvSpPr>
              <a:spLocks noChangeArrowheads="1"/>
            </p:cNvSpPr>
            <p:nvPr/>
          </p:nvSpPr>
          <p:spPr bwMode="auto">
            <a:xfrm flipH="1">
              <a:off x="651896" y="6174425"/>
              <a:ext cx="2520787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CPA compressor</a:t>
              </a:r>
              <a:endParaRPr lang="en-US" dirty="0"/>
            </a:p>
          </p:txBody>
        </p:sp>
        <p:sp>
          <p:nvSpPr>
            <p:cNvPr id="95" name="CustomShape 32"/>
            <p:cNvSpPr>
              <a:spLocks noChangeArrowheads="1"/>
            </p:cNvSpPr>
            <p:nvPr/>
          </p:nvSpPr>
          <p:spPr bwMode="auto">
            <a:xfrm rot="20293027" flipH="1">
              <a:off x="1876645" y="2022341"/>
              <a:ext cx="1571196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CPA stretcher</a:t>
              </a:r>
              <a:endParaRPr lang="en-US" dirty="0"/>
            </a:p>
          </p:txBody>
        </p:sp>
        <p:grpSp>
          <p:nvGrpSpPr>
            <p:cNvPr id="96" name="Group 433"/>
            <p:cNvGrpSpPr>
              <a:grpSpLocks/>
            </p:cNvGrpSpPr>
            <p:nvPr/>
          </p:nvGrpSpPr>
          <p:grpSpPr bwMode="auto">
            <a:xfrm rot="19652334">
              <a:off x="6033227" y="1602999"/>
              <a:ext cx="120301" cy="97013"/>
              <a:chOff x="4096578" y="828702"/>
              <a:chExt cx="122191" cy="104291"/>
            </a:xfrm>
          </p:grpSpPr>
          <p:sp>
            <p:nvSpPr>
              <p:cNvPr id="142" name="Line 68"/>
              <p:cNvSpPr>
                <a:spLocks noChangeShapeType="1"/>
              </p:cNvSpPr>
              <p:nvPr/>
            </p:nvSpPr>
            <p:spPr bwMode="auto">
              <a:xfrm rot="4204780">
                <a:off x="4107198" y="818082"/>
                <a:ext cx="90720" cy="111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69"/>
              <p:cNvSpPr>
                <a:spLocks noChangeShapeType="1"/>
              </p:cNvSpPr>
              <p:nvPr/>
            </p:nvSpPr>
            <p:spPr bwMode="auto">
              <a:xfrm rot="4204780">
                <a:off x="4117429" y="831653"/>
                <a:ext cx="90720" cy="111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4575425" y="1647553"/>
              <a:ext cx="1502865" cy="165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4588349" y="1599672"/>
              <a:ext cx="274506" cy="42066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7"/>
            <p:cNvSpPr>
              <a:spLocks noChangeShapeType="1"/>
            </p:cNvSpPr>
            <p:nvPr/>
          </p:nvSpPr>
          <p:spPr bwMode="auto">
            <a:xfrm flipV="1">
              <a:off x="4578134" y="1533308"/>
              <a:ext cx="284721" cy="108431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4545077" y="1597807"/>
              <a:ext cx="28332" cy="104736"/>
              <a:chOff x="4942143" y="1625283"/>
              <a:chExt cx="28332" cy="104736"/>
            </a:xfrm>
          </p:grpSpPr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 rot="21286270" flipH="1">
                <a:off x="4947339" y="1625283"/>
                <a:ext cx="23136" cy="104736"/>
              </a:xfrm>
              <a:custGeom>
                <a:avLst/>
                <a:gdLst>
                  <a:gd name="T0" fmla="*/ 14760 w 42"/>
                  <a:gd name="T1" fmla="*/ 0 h 401"/>
                  <a:gd name="T2" fmla="*/ 0 w 42"/>
                  <a:gd name="T3" fmla="*/ 74520 h 401"/>
                  <a:gd name="T4" fmla="*/ 14760 w 42"/>
                  <a:gd name="T5" fmla="*/ 144000 h 4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1">
                    <a:moveTo>
                      <a:pt x="41" y="0"/>
                    </a:moveTo>
                    <a:cubicBezTo>
                      <a:pt x="41" y="0"/>
                      <a:pt x="0" y="140"/>
                      <a:pt x="0" y="207"/>
                    </a:cubicBezTo>
                    <a:cubicBezTo>
                      <a:pt x="0" y="274"/>
                      <a:pt x="41" y="400"/>
                      <a:pt x="41" y="400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4"/>
              <p:cNvSpPr>
                <a:spLocks noChangeAspect="1"/>
              </p:cNvSpPr>
              <p:nvPr/>
            </p:nvSpPr>
            <p:spPr bwMode="auto">
              <a:xfrm rot="21286270" flipH="1">
                <a:off x="4942143" y="1635571"/>
                <a:ext cx="20427" cy="92456"/>
              </a:xfrm>
              <a:custGeom>
                <a:avLst/>
                <a:gdLst>
                  <a:gd name="T0" fmla="*/ 14760 w 42"/>
                  <a:gd name="T1" fmla="*/ 0 h 401"/>
                  <a:gd name="T2" fmla="*/ 0 w 42"/>
                  <a:gd name="T3" fmla="*/ 74520 h 401"/>
                  <a:gd name="T4" fmla="*/ 14760 w 42"/>
                  <a:gd name="T5" fmla="*/ 144000 h 4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1">
                    <a:moveTo>
                      <a:pt x="41" y="0"/>
                    </a:moveTo>
                    <a:cubicBezTo>
                      <a:pt x="41" y="0"/>
                      <a:pt x="0" y="140"/>
                      <a:pt x="0" y="207"/>
                    </a:cubicBezTo>
                    <a:cubicBezTo>
                      <a:pt x="0" y="274"/>
                      <a:pt x="41" y="400"/>
                      <a:pt x="41" y="400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Line 126"/>
            <p:cNvSpPr>
              <a:spLocks noChangeShapeType="1"/>
            </p:cNvSpPr>
            <p:nvPr/>
          </p:nvSpPr>
          <p:spPr bwMode="auto">
            <a:xfrm>
              <a:off x="5289601" y="1649182"/>
              <a:ext cx="334877" cy="0"/>
            </a:xfrm>
            <a:prstGeom prst="line">
              <a:avLst/>
            </a:prstGeom>
            <a:noFill/>
            <a:ln w="18000">
              <a:solidFill>
                <a:srgbClr val="4C4C4C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" name="Straight Connector 101"/>
            <p:cNvCxnSpPr>
              <a:cxnSpLocks noChangeShapeType="1"/>
            </p:cNvCxnSpPr>
            <p:nvPr/>
          </p:nvCxnSpPr>
          <p:spPr bwMode="auto">
            <a:xfrm flipH="1" flipV="1">
              <a:off x="510082" y="3241669"/>
              <a:ext cx="4030824" cy="63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102"/>
            <p:cNvCxnSpPr>
              <a:cxnSpLocks noChangeShapeType="1"/>
            </p:cNvCxnSpPr>
            <p:nvPr/>
          </p:nvCxnSpPr>
          <p:spPr bwMode="auto">
            <a:xfrm flipH="1">
              <a:off x="3247255" y="3246536"/>
              <a:ext cx="104084" cy="51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103"/>
            <p:cNvCxnSpPr>
              <a:cxnSpLocks noChangeShapeType="1"/>
              <a:endCxn id="136" idx="1"/>
            </p:cNvCxnSpPr>
            <p:nvPr/>
          </p:nvCxnSpPr>
          <p:spPr bwMode="auto">
            <a:xfrm flipH="1" flipV="1">
              <a:off x="3805103" y="3046188"/>
              <a:ext cx="735803" cy="202414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5" name="Group 104"/>
            <p:cNvGrpSpPr/>
            <p:nvPr/>
          </p:nvGrpSpPr>
          <p:grpSpPr>
            <a:xfrm>
              <a:off x="4516548" y="3109129"/>
              <a:ext cx="73544" cy="287198"/>
              <a:chOff x="4899998" y="2972325"/>
              <a:chExt cx="73544" cy="287198"/>
            </a:xfrm>
          </p:grpSpPr>
          <p:sp>
            <p:nvSpPr>
              <p:cNvPr id="138" name="Line 104"/>
              <p:cNvSpPr>
                <a:spLocks noChangeShapeType="1"/>
              </p:cNvSpPr>
              <p:nvPr/>
            </p:nvSpPr>
            <p:spPr bwMode="auto">
              <a:xfrm rot="1032989">
                <a:off x="4899998" y="2972325"/>
                <a:ext cx="56853" cy="282223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04"/>
              <p:cNvSpPr>
                <a:spLocks noChangeShapeType="1"/>
              </p:cNvSpPr>
              <p:nvPr/>
            </p:nvSpPr>
            <p:spPr bwMode="auto">
              <a:xfrm rot="1032989">
                <a:off x="4916689" y="2977300"/>
                <a:ext cx="56853" cy="282223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531537" flipH="1">
              <a:off x="3797740" y="2956693"/>
              <a:ext cx="45719" cy="186974"/>
              <a:chOff x="1076649" y="5055216"/>
              <a:chExt cx="63623" cy="381000"/>
            </a:xfrm>
          </p:grpSpPr>
          <p:sp>
            <p:nvSpPr>
              <p:cNvPr id="136" name="Freeform: Shape 135"/>
              <p:cNvSpPr/>
              <p:nvPr/>
            </p:nvSpPr>
            <p:spPr>
              <a:xfrm>
                <a:off x="1076649" y="5055216"/>
                <a:ext cx="54097" cy="381000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1086176" y="5055218"/>
                <a:ext cx="54096" cy="380998"/>
              </a:xfrm>
              <a:custGeom>
                <a:avLst/>
                <a:gdLst>
                  <a:gd name="connsiteX0" fmla="*/ 6350 w 50835"/>
                  <a:gd name="connsiteY0" fmla="*/ 0 h 800100"/>
                  <a:gd name="connsiteX1" fmla="*/ 50800 w 50835"/>
                  <a:gd name="connsiteY1" fmla="*/ 508000 h 800100"/>
                  <a:gd name="connsiteX2" fmla="*/ 0 w 50835"/>
                  <a:gd name="connsiteY2" fmla="*/ 800100 h 800100"/>
                  <a:gd name="connsiteX0" fmla="*/ 6350 w 50835"/>
                  <a:gd name="connsiteY0" fmla="*/ 0 h 800100"/>
                  <a:gd name="connsiteX1" fmla="*/ 50800 w 50835"/>
                  <a:gd name="connsiteY1" fmla="*/ 384175 h 800100"/>
                  <a:gd name="connsiteX2" fmla="*/ 0 w 50835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6350 w 50881"/>
                  <a:gd name="connsiteY0" fmla="*/ 0 h 800100"/>
                  <a:gd name="connsiteX1" fmla="*/ 50800 w 50881"/>
                  <a:gd name="connsiteY1" fmla="*/ 384175 h 800100"/>
                  <a:gd name="connsiteX2" fmla="*/ 0 w 50881"/>
                  <a:gd name="connsiteY2" fmla="*/ 800100 h 800100"/>
                  <a:gd name="connsiteX0" fmla="*/ 0 w 44600"/>
                  <a:gd name="connsiteY0" fmla="*/ 0 h 650875"/>
                  <a:gd name="connsiteX1" fmla="*/ 44450 w 44600"/>
                  <a:gd name="connsiteY1" fmla="*/ 384175 h 650875"/>
                  <a:gd name="connsiteX2" fmla="*/ 12700 w 44600"/>
                  <a:gd name="connsiteY2" fmla="*/ 650875 h 650875"/>
                  <a:gd name="connsiteX0" fmla="*/ 15875 w 40591"/>
                  <a:gd name="connsiteY0" fmla="*/ 0 h 466725"/>
                  <a:gd name="connsiteX1" fmla="*/ 31750 w 40591"/>
                  <a:gd name="connsiteY1" fmla="*/ 200025 h 466725"/>
                  <a:gd name="connsiteX2" fmla="*/ 0 w 40591"/>
                  <a:gd name="connsiteY2" fmla="*/ 466725 h 466725"/>
                  <a:gd name="connsiteX0" fmla="*/ 15875 w 60892"/>
                  <a:gd name="connsiteY0" fmla="*/ 0 h 466725"/>
                  <a:gd name="connsiteX1" fmla="*/ 60325 w 60892"/>
                  <a:gd name="connsiteY1" fmla="*/ 209550 h 466725"/>
                  <a:gd name="connsiteX2" fmla="*/ 0 w 60892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15875 w 60769"/>
                  <a:gd name="connsiteY0" fmla="*/ 0 h 466725"/>
                  <a:gd name="connsiteX1" fmla="*/ 60325 w 60769"/>
                  <a:gd name="connsiteY1" fmla="*/ 209550 h 466725"/>
                  <a:gd name="connsiteX2" fmla="*/ 0 w 60769"/>
                  <a:gd name="connsiteY2" fmla="*/ 466725 h 466725"/>
                  <a:gd name="connsiteX0" fmla="*/ 9525 w 54171"/>
                  <a:gd name="connsiteY0" fmla="*/ 0 h 381000"/>
                  <a:gd name="connsiteX1" fmla="*/ 53975 w 54171"/>
                  <a:gd name="connsiteY1" fmla="*/ 209550 h 381000"/>
                  <a:gd name="connsiteX2" fmla="*/ 0 w 54171"/>
                  <a:gd name="connsiteY2" fmla="*/ 381000 h 381000"/>
                  <a:gd name="connsiteX0" fmla="*/ 9525 w 54171"/>
                  <a:gd name="connsiteY0" fmla="*/ 0 h 381000"/>
                  <a:gd name="connsiteX1" fmla="*/ 53975 w 54171"/>
                  <a:gd name="connsiteY1" fmla="*/ 187325 h 381000"/>
                  <a:gd name="connsiteX2" fmla="*/ 0 w 54171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  <a:gd name="connsiteX0" fmla="*/ 9525 w 54097"/>
                  <a:gd name="connsiteY0" fmla="*/ 0 h 381000"/>
                  <a:gd name="connsiteX1" fmla="*/ 53975 w 54097"/>
                  <a:gd name="connsiteY1" fmla="*/ 187325 h 381000"/>
                  <a:gd name="connsiteX2" fmla="*/ 0 w 54097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097" h="381000">
                    <a:moveTo>
                      <a:pt x="9525" y="0"/>
                    </a:moveTo>
                    <a:cubicBezTo>
                      <a:pt x="41804" y="63500"/>
                      <a:pt x="55562" y="139700"/>
                      <a:pt x="53975" y="187325"/>
                    </a:cubicBezTo>
                    <a:cubicBezTo>
                      <a:pt x="52388" y="234950"/>
                      <a:pt x="48154" y="308504"/>
                      <a:pt x="0" y="38100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Connector 106"/>
            <p:cNvCxnSpPr>
              <a:cxnSpLocks noChangeShapeType="1"/>
            </p:cNvCxnSpPr>
            <p:nvPr/>
          </p:nvCxnSpPr>
          <p:spPr bwMode="auto">
            <a:xfrm>
              <a:off x="4833075" y="3199887"/>
              <a:ext cx="1248309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Connector 107"/>
            <p:cNvCxnSpPr>
              <a:cxnSpLocks noChangeShapeType="1"/>
            </p:cNvCxnSpPr>
            <p:nvPr/>
          </p:nvCxnSpPr>
          <p:spPr bwMode="auto">
            <a:xfrm>
              <a:off x="4836056" y="2929323"/>
              <a:ext cx="1238434" cy="269007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4839483" y="2923433"/>
              <a:ext cx="1235007" cy="11815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0" name="Group 315"/>
            <p:cNvGrpSpPr>
              <a:grpSpLocks/>
            </p:cNvGrpSpPr>
            <p:nvPr/>
          </p:nvGrpSpPr>
          <p:grpSpPr bwMode="auto">
            <a:xfrm rot="20925688">
              <a:off x="4814297" y="3135458"/>
              <a:ext cx="15404" cy="141773"/>
              <a:chOff x="4914904" y="1606680"/>
              <a:chExt cx="16560" cy="144000"/>
            </a:xfrm>
          </p:grpSpPr>
          <p:sp>
            <p:nvSpPr>
              <p:cNvPr id="134" name="Line 56"/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57"/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315"/>
            <p:cNvGrpSpPr>
              <a:grpSpLocks/>
            </p:cNvGrpSpPr>
            <p:nvPr/>
          </p:nvGrpSpPr>
          <p:grpSpPr bwMode="auto">
            <a:xfrm rot="10167361">
              <a:off x="6070567" y="2786759"/>
              <a:ext cx="15404" cy="141773"/>
              <a:chOff x="4914904" y="1606680"/>
              <a:chExt cx="16560" cy="144000"/>
            </a:xfrm>
          </p:grpSpPr>
          <p:sp>
            <p:nvSpPr>
              <p:cNvPr id="132" name="Line 56"/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57"/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" name="Group 316"/>
            <p:cNvGrpSpPr>
              <a:grpSpLocks/>
            </p:cNvGrpSpPr>
            <p:nvPr/>
          </p:nvGrpSpPr>
          <p:grpSpPr bwMode="auto">
            <a:xfrm rot="10800000">
              <a:off x="6087814" y="2960752"/>
              <a:ext cx="15404" cy="141773"/>
              <a:chOff x="4914904" y="1606680"/>
              <a:chExt cx="16560" cy="144000"/>
            </a:xfrm>
          </p:grpSpPr>
          <p:sp>
            <p:nvSpPr>
              <p:cNvPr id="130" name="Line 56"/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57"/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15"/>
            <p:cNvGrpSpPr>
              <a:grpSpLocks/>
            </p:cNvGrpSpPr>
            <p:nvPr/>
          </p:nvGrpSpPr>
          <p:grpSpPr bwMode="auto">
            <a:xfrm rot="11360192">
              <a:off x="6088662" y="3137789"/>
              <a:ext cx="15404" cy="141773"/>
              <a:chOff x="4914904" y="1606680"/>
              <a:chExt cx="16560" cy="144000"/>
            </a:xfrm>
          </p:grpSpPr>
          <p:sp>
            <p:nvSpPr>
              <p:cNvPr id="128" name="Line 56"/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57"/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>
              <a:grpSpLocks/>
            </p:cNvGrpSpPr>
            <p:nvPr/>
          </p:nvGrpSpPr>
          <p:grpSpPr>
            <a:xfrm rot="762137">
              <a:off x="4807910" y="2859235"/>
              <a:ext cx="26932" cy="131488"/>
              <a:chOff x="4942143" y="1625283"/>
              <a:chExt cx="28332" cy="104736"/>
            </a:xfrm>
          </p:grpSpPr>
          <p:sp>
            <p:nvSpPr>
              <p:cNvPr id="126" name="Freeform 54"/>
              <p:cNvSpPr>
                <a:spLocks/>
              </p:cNvSpPr>
              <p:nvPr/>
            </p:nvSpPr>
            <p:spPr bwMode="auto">
              <a:xfrm rot="21286270" flipH="1">
                <a:off x="4947339" y="1625283"/>
                <a:ext cx="23136" cy="104736"/>
              </a:xfrm>
              <a:custGeom>
                <a:avLst/>
                <a:gdLst>
                  <a:gd name="T0" fmla="*/ 14760 w 42"/>
                  <a:gd name="T1" fmla="*/ 0 h 401"/>
                  <a:gd name="T2" fmla="*/ 0 w 42"/>
                  <a:gd name="T3" fmla="*/ 74520 h 401"/>
                  <a:gd name="T4" fmla="*/ 14760 w 42"/>
                  <a:gd name="T5" fmla="*/ 144000 h 4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1">
                    <a:moveTo>
                      <a:pt x="41" y="0"/>
                    </a:moveTo>
                    <a:cubicBezTo>
                      <a:pt x="41" y="0"/>
                      <a:pt x="0" y="140"/>
                      <a:pt x="0" y="207"/>
                    </a:cubicBezTo>
                    <a:cubicBezTo>
                      <a:pt x="0" y="274"/>
                      <a:pt x="41" y="400"/>
                      <a:pt x="41" y="400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54"/>
              <p:cNvSpPr>
                <a:spLocks noChangeAspect="1"/>
              </p:cNvSpPr>
              <p:nvPr/>
            </p:nvSpPr>
            <p:spPr bwMode="auto">
              <a:xfrm rot="21286270" flipH="1">
                <a:off x="4942143" y="1635571"/>
                <a:ext cx="20427" cy="92456"/>
              </a:xfrm>
              <a:custGeom>
                <a:avLst/>
                <a:gdLst>
                  <a:gd name="T0" fmla="*/ 14760 w 42"/>
                  <a:gd name="T1" fmla="*/ 0 h 401"/>
                  <a:gd name="T2" fmla="*/ 0 w 42"/>
                  <a:gd name="T3" fmla="*/ 74520 h 401"/>
                  <a:gd name="T4" fmla="*/ 14760 w 42"/>
                  <a:gd name="T5" fmla="*/ 144000 h 4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1">
                    <a:moveTo>
                      <a:pt x="41" y="0"/>
                    </a:moveTo>
                    <a:cubicBezTo>
                      <a:pt x="41" y="0"/>
                      <a:pt x="0" y="140"/>
                      <a:pt x="0" y="207"/>
                    </a:cubicBezTo>
                    <a:cubicBezTo>
                      <a:pt x="0" y="274"/>
                      <a:pt x="41" y="400"/>
                      <a:pt x="41" y="400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CustomShape 25"/>
            <p:cNvSpPr>
              <a:spLocks noChangeArrowheads="1"/>
            </p:cNvSpPr>
            <p:nvPr/>
          </p:nvSpPr>
          <p:spPr bwMode="auto">
            <a:xfrm flipH="1">
              <a:off x="4828374" y="1827961"/>
              <a:ext cx="1368226" cy="30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(isotopic gas)</a:t>
              </a:r>
              <a:endParaRPr lang="en-US" b="1" i="1" dirty="0"/>
            </a:p>
          </p:txBody>
        </p:sp>
        <p:sp>
          <p:nvSpPr>
            <p:cNvPr id="116" name="CustomShape 5"/>
            <p:cNvSpPr>
              <a:spLocks noChangeArrowheads="1"/>
            </p:cNvSpPr>
            <p:nvPr/>
          </p:nvSpPr>
          <p:spPr bwMode="auto">
            <a:xfrm>
              <a:off x="4679937" y="2412990"/>
              <a:ext cx="1332780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r>
                <a:rPr lang="en-US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Final amplifier</a:t>
              </a:r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4183075" y="5282496"/>
              <a:ext cx="744704" cy="74377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Explosion: 8 Points 117"/>
            <p:cNvSpPr/>
            <p:nvPr/>
          </p:nvSpPr>
          <p:spPr>
            <a:xfrm>
              <a:off x="1562112" y="3192806"/>
              <a:ext cx="98967" cy="10305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 flipH="1">
              <a:off x="4726688" y="2781546"/>
              <a:ext cx="0" cy="120415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0" name="Straight Arrow Connector 119"/>
            <p:cNvCxnSpPr>
              <a:cxnSpLocks/>
            </p:cNvCxnSpPr>
            <p:nvPr/>
          </p:nvCxnSpPr>
          <p:spPr>
            <a:xfrm flipH="1">
              <a:off x="4815738" y="5174849"/>
              <a:ext cx="281065" cy="173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4852931" y="1512864"/>
              <a:ext cx="32781" cy="106499"/>
              <a:chOff x="5186566" y="1578500"/>
              <a:chExt cx="32781" cy="106499"/>
            </a:xfrm>
          </p:grpSpPr>
          <p:sp>
            <p:nvSpPr>
              <p:cNvPr id="124" name="Freeform 54"/>
              <p:cNvSpPr>
                <a:spLocks/>
              </p:cNvSpPr>
              <p:nvPr/>
            </p:nvSpPr>
            <p:spPr bwMode="auto">
              <a:xfrm rot="21286270" flipH="1">
                <a:off x="5186566" y="1580263"/>
                <a:ext cx="23136" cy="104736"/>
              </a:xfrm>
              <a:custGeom>
                <a:avLst/>
                <a:gdLst>
                  <a:gd name="T0" fmla="*/ 14760 w 42"/>
                  <a:gd name="T1" fmla="*/ 0 h 401"/>
                  <a:gd name="T2" fmla="*/ 0 w 42"/>
                  <a:gd name="T3" fmla="*/ 74520 h 401"/>
                  <a:gd name="T4" fmla="*/ 14760 w 42"/>
                  <a:gd name="T5" fmla="*/ 144000 h 4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1">
                    <a:moveTo>
                      <a:pt x="41" y="0"/>
                    </a:moveTo>
                    <a:cubicBezTo>
                      <a:pt x="41" y="0"/>
                      <a:pt x="0" y="140"/>
                      <a:pt x="0" y="207"/>
                    </a:cubicBezTo>
                    <a:cubicBezTo>
                      <a:pt x="0" y="274"/>
                      <a:pt x="41" y="400"/>
                      <a:pt x="41" y="400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 rot="21286270" flipH="1">
                <a:off x="5196211" y="1578500"/>
                <a:ext cx="23136" cy="104736"/>
              </a:xfrm>
              <a:custGeom>
                <a:avLst/>
                <a:gdLst>
                  <a:gd name="T0" fmla="*/ 14760 w 42"/>
                  <a:gd name="T1" fmla="*/ 0 h 401"/>
                  <a:gd name="T2" fmla="*/ 0 w 42"/>
                  <a:gd name="T3" fmla="*/ 74520 h 401"/>
                  <a:gd name="T4" fmla="*/ 14760 w 42"/>
                  <a:gd name="T5" fmla="*/ 144000 h 4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1">
                    <a:moveTo>
                      <a:pt x="41" y="0"/>
                    </a:moveTo>
                    <a:cubicBezTo>
                      <a:pt x="41" y="0"/>
                      <a:pt x="0" y="140"/>
                      <a:pt x="0" y="207"/>
                    </a:cubicBezTo>
                    <a:cubicBezTo>
                      <a:pt x="0" y="274"/>
                      <a:pt x="41" y="400"/>
                      <a:pt x="41" y="400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" name="Line 10"/>
            <p:cNvSpPr>
              <a:spLocks noChangeShapeType="1"/>
            </p:cNvSpPr>
            <p:nvPr/>
          </p:nvSpPr>
          <p:spPr bwMode="auto">
            <a:xfrm flipH="1">
              <a:off x="4919228" y="1576169"/>
              <a:ext cx="0" cy="141773"/>
            </a:xfrm>
            <a:prstGeom prst="line">
              <a:avLst/>
            </a:prstGeom>
            <a:noFill/>
            <a:ln w="36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 flipH="1">
              <a:off x="5957346" y="1576169"/>
              <a:ext cx="0" cy="141773"/>
            </a:xfrm>
            <a:prstGeom prst="line">
              <a:avLst/>
            </a:prstGeom>
            <a:noFill/>
            <a:ln w="36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92" name="Straight Connector 191"/>
          <p:cNvCxnSpPr/>
          <p:nvPr/>
        </p:nvCxnSpPr>
        <p:spPr>
          <a:xfrm>
            <a:off x="4320461" y="5792418"/>
            <a:ext cx="1901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213" y="152400"/>
            <a:ext cx="10026837" cy="391886"/>
          </a:xfrm>
        </p:spPr>
        <p:txBody>
          <a:bodyPr>
            <a:noAutofit/>
          </a:bodyPr>
          <a:lstStyle/>
          <a:p>
            <a:r>
              <a:rPr lang="en-US" sz="2800" dirty="0"/>
              <a:t>Isotopic active medium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15" y="982616"/>
            <a:ext cx="54864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8305" y="177768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217" y="310993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 bar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7834" y="4422618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 bar,</a:t>
            </a:r>
          </a:p>
          <a:p>
            <a:r>
              <a:rPr lang="en-US" sz="2400" dirty="0"/>
              <a:t>isotopes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14550" y="733794"/>
            <a:ext cx="4032680" cy="2112320"/>
            <a:chOff x="2438400" y="752844"/>
            <a:chExt cx="4032680" cy="21123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38400" y="796359"/>
              <a:ext cx="4032680" cy="20107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38400" y="752844"/>
              <a:ext cx="4032680" cy="211232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74495" y="1"/>
            <a:ext cx="2765425" cy="2005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718367" y="2846114"/>
            <a:ext cx="2372163" cy="1468554"/>
            <a:chOff x="3042217" y="2865164"/>
            <a:chExt cx="2372163" cy="1468554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412920" y="2865164"/>
              <a:ext cx="1460" cy="1436507"/>
            </a:xfrm>
            <a:prstGeom prst="line">
              <a:avLst/>
            </a:prstGeom>
            <a:ln w="9525"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042217" y="2897211"/>
              <a:ext cx="1460" cy="1436507"/>
            </a:xfrm>
            <a:prstGeom prst="line">
              <a:avLst/>
            </a:prstGeom>
            <a:ln w="9525"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-24089" y="4163668"/>
            <a:ext cx="9079073" cy="1468554"/>
            <a:chOff x="299761" y="4182718"/>
            <a:chExt cx="9079073" cy="1468554"/>
          </a:xfrm>
        </p:grpSpPr>
        <p:grpSp>
          <p:nvGrpSpPr>
            <p:cNvPr id="17" name="Group 16"/>
            <p:cNvGrpSpPr/>
            <p:nvPr/>
          </p:nvGrpSpPr>
          <p:grpSpPr>
            <a:xfrm>
              <a:off x="299761" y="4517804"/>
              <a:ext cx="9079073" cy="1133171"/>
              <a:chOff x="299761" y="4517804"/>
              <a:chExt cx="9079073" cy="113317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9761" y="5127755"/>
                <a:ext cx="25330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rgbClr val="002060"/>
                    </a:solidFill>
                  </a:rPr>
                  <a:t>2 ps @ 9.2 µm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51805" y="4687080"/>
                <a:ext cx="27270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</a:rPr>
                  <a:t>3 ps @ 10.2 µm</a:t>
                </a:r>
              </a:p>
            </p:txBody>
          </p:sp>
          <p:cxnSp>
            <p:nvCxnSpPr>
              <p:cNvPr id="22" name="Straight Arrow Connector 21"/>
              <p:cNvCxnSpPr>
                <a:cxnSpLocks/>
              </p:cNvCxnSpPr>
              <p:nvPr/>
            </p:nvCxnSpPr>
            <p:spPr>
              <a:xfrm flipH="1" flipV="1">
                <a:off x="5447038" y="4517804"/>
                <a:ext cx="1204767" cy="3304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15820" y="4586579"/>
                <a:ext cx="2015413" cy="54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H="1">
              <a:off x="5317359" y="4182718"/>
              <a:ext cx="1460" cy="1436507"/>
            </a:xfrm>
            <a:prstGeom prst="line">
              <a:avLst/>
            </a:prstGeom>
            <a:ln w="9525"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64106" y="4214765"/>
              <a:ext cx="1460" cy="1436507"/>
            </a:xfrm>
            <a:prstGeom prst="line">
              <a:avLst/>
            </a:prstGeom>
            <a:ln w="12700">
              <a:solidFill>
                <a:srgbClr val="0070C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775065" y="56949"/>
            <a:ext cx="5486400" cy="1899910"/>
            <a:chOff x="5754935" y="1059589"/>
            <a:chExt cx="5486400" cy="18999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35" y="1321199"/>
              <a:ext cx="5486400" cy="16383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8642461" y="1059589"/>
              <a:ext cx="1104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“1 ps”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903032" y="2181169"/>
              <a:ext cx="400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8672346" y="2173005"/>
              <a:ext cx="400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9045511" y="1981114"/>
              <a:ext cx="11095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0.15 </a:t>
              </a: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</a:rPr>
                <a:t>µ</a:t>
              </a:r>
              <a:r>
                <a:rPr lang="en-US" sz="2000" dirty="0">
                  <a:solidFill>
                    <a:srgbClr val="002060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57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788" y="1143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Chirped-pulse amplification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757" y="1663480"/>
            <a:ext cx="1180952" cy="11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84" y="1663480"/>
            <a:ext cx="1180952" cy="11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212" y="1663480"/>
            <a:ext cx="1180952" cy="11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440" y="1663480"/>
            <a:ext cx="1180952" cy="118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668" y="1663480"/>
            <a:ext cx="1180952" cy="1180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6" y="1663480"/>
            <a:ext cx="1180952" cy="1180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6617" y="24709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2.5 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7844" y="24709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1.7 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1528" y="24709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0.7 J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0300" y="24709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0.9 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9072" y="24709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1.3 J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756" y="24709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0.5 J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1961" y="876112"/>
            <a:ext cx="889987" cy="1221744"/>
            <a:chOff x="603187" y="4334287"/>
            <a:chExt cx="889987" cy="122174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4877" y="4684493"/>
              <a:ext cx="0" cy="871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31486" y="4684493"/>
              <a:ext cx="0" cy="871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64877" y="4770777"/>
              <a:ext cx="76660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3187" y="433428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75 mm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83651" y="1730277"/>
            <a:ext cx="766563" cy="76656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16700" y="1730277"/>
            <a:ext cx="766563" cy="76656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49749" y="1730277"/>
            <a:ext cx="766563" cy="76656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82798" y="1730277"/>
            <a:ext cx="766563" cy="76656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15847" y="1730277"/>
            <a:ext cx="766563" cy="76656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948896" y="1730277"/>
            <a:ext cx="766563" cy="76656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505" y="4222800"/>
            <a:ext cx="1180952" cy="118095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843084" y="4290856"/>
            <a:ext cx="914400" cy="912546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7045" y="4206674"/>
            <a:ext cx="1180952" cy="11809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212" y="4215165"/>
            <a:ext cx="1180952" cy="11809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7984" y="4215165"/>
            <a:ext cx="1180952" cy="11809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4163" y="4215165"/>
            <a:ext cx="1180952" cy="11809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896" y="4221344"/>
            <a:ext cx="1180952" cy="118095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71932" y="50201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2.1 J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10442" y="5028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1.7 J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4126" y="5028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0.7 J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32898" y="5028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0.9 J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1670" y="5028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1.3 J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5354" y="5028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0.4 J</a:t>
            </a:r>
          </a:p>
        </p:txBody>
      </p:sp>
      <p:sp>
        <p:nvSpPr>
          <p:cNvPr id="42" name="Oval 41"/>
          <p:cNvSpPr/>
          <p:nvPr/>
        </p:nvSpPr>
        <p:spPr>
          <a:xfrm>
            <a:off x="304253" y="4291964"/>
            <a:ext cx="914400" cy="912546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91858" y="4295297"/>
            <a:ext cx="914400" cy="912546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35642" y="4291964"/>
            <a:ext cx="914400" cy="912546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83237" y="4291964"/>
            <a:ext cx="914400" cy="912546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031330" y="4305142"/>
            <a:ext cx="914400" cy="912546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566619" y="734574"/>
            <a:ext cx="186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CPA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80911" y="3471621"/>
            <a:ext cx="1125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CPA</a:t>
            </a:r>
          </a:p>
        </p:txBody>
      </p:sp>
    </p:spTree>
    <p:extLst>
      <p:ext uri="{BB962C8B-B14F-4D97-AF65-F5344CB8AC3E}">
        <p14:creationId xmlns:p14="http://schemas.microsoft.com/office/powerpoint/2010/main" val="373476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496513" y="373070"/>
            <a:ext cx="2612133" cy="2401275"/>
            <a:chOff x="6344490" y="380799"/>
            <a:chExt cx="2935566" cy="272341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225" y="380799"/>
              <a:ext cx="2630764" cy="254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7235413" y="1522502"/>
              <a:ext cx="0" cy="141353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245308" y="1533375"/>
              <a:ext cx="0" cy="141353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665065" y="382813"/>
              <a:ext cx="1443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8.0 J/cm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490" y="2936038"/>
              <a:ext cx="2935566" cy="16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584387" y="777068"/>
              <a:ext cx="545515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584387" y="749884"/>
              <a:ext cx="0" cy="54367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28708" y="749884"/>
              <a:ext cx="0" cy="54367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71958" y="417715"/>
              <a:ext cx="9717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µm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985" y="581364"/>
            <a:ext cx="4006016" cy="3254237"/>
            <a:chOff x="790575" y="7937"/>
            <a:chExt cx="8042824" cy="666945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1000451"/>
              <a:ext cx="7391400" cy="554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7937"/>
              <a:ext cx="3880399" cy="291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61142" y="3390576"/>
              <a:ext cx="2185889" cy="75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F=50 cm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555237" y="4190999"/>
              <a:ext cx="2531363" cy="45719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667001" y="1905000"/>
              <a:ext cx="3886199" cy="163847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40300" y="51127"/>
              <a:ext cx="1864055" cy="75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sample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503771">
              <a:off x="4758191" y="3709315"/>
              <a:ext cx="1374870" cy="75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laser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5969" y="5920455"/>
              <a:ext cx="4747677" cy="75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vacuum: &lt;= 0.1 mbar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31346" y="273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 mirror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0742" y="2971072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“Replica” Cu grating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621742" y="3344619"/>
            <a:ext cx="2411437" cy="2287469"/>
            <a:chOff x="6485225" y="3255590"/>
            <a:chExt cx="2703847" cy="26234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5225" y="3255590"/>
              <a:ext cx="2623421" cy="26234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663872" y="3258231"/>
              <a:ext cx="1443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3.4 J/cm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324417" y="5671914"/>
              <a:ext cx="755558" cy="62835"/>
              <a:chOff x="6951513" y="4735849"/>
              <a:chExt cx="545515" cy="54367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6951513" y="4763033"/>
                <a:ext cx="545515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6951513" y="4735849"/>
                <a:ext cx="0" cy="54367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495834" y="4735849"/>
                <a:ext cx="0" cy="54367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8220537" y="5342850"/>
              <a:ext cx="9685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µm</a:t>
              </a: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28352"/>
              </p:ext>
            </p:extLst>
          </p:nvPr>
        </p:nvGraphicFramePr>
        <p:xfrm>
          <a:off x="78904" y="4237457"/>
          <a:ext cx="584652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30">
                  <a:extLst>
                    <a:ext uri="{9D8B030D-6E8A-4147-A177-3AD203B41FA5}">
                      <a16:colId xmlns:a16="http://schemas.microsoft.com/office/drawing/2014/main" val="3043449223"/>
                    </a:ext>
                  </a:extLst>
                </a:gridCol>
                <a:gridCol w="1461630">
                  <a:extLst>
                    <a:ext uri="{9D8B030D-6E8A-4147-A177-3AD203B41FA5}">
                      <a16:colId xmlns:a16="http://schemas.microsoft.com/office/drawing/2014/main" val="3600478217"/>
                    </a:ext>
                  </a:extLst>
                </a:gridCol>
                <a:gridCol w="1461630">
                  <a:extLst>
                    <a:ext uri="{9D8B030D-6E8A-4147-A177-3AD203B41FA5}">
                      <a16:colId xmlns:a16="http://schemas.microsoft.com/office/drawing/2014/main" val="387229761"/>
                    </a:ext>
                  </a:extLst>
                </a:gridCol>
                <a:gridCol w="1461630">
                  <a:extLst>
                    <a:ext uri="{9D8B030D-6E8A-4147-A177-3AD203B41FA5}">
                      <a16:colId xmlns:a16="http://schemas.microsoft.com/office/drawing/2014/main" val="41510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Grating</a:t>
                      </a:r>
                    </a:p>
                    <a:p>
                      <a:pPr algn="ctr"/>
                      <a:r>
                        <a:rPr lang="en-US" sz="1800" dirty="0"/>
                        <a:t>(replica)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Grating (master)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95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8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3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07943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3882038"/>
            <a:ext cx="532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Damage threshold (J/cm</a:t>
            </a:r>
            <a:r>
              <a:rPr lang="en-US" sz="2000" baseline="30000" dirty="0"/>
              <a:t>2</a:t>
            </a:r>
            <a:r>
              <a:rPr lang="en-US" sz="2000" dirty="0"/>
              <a:t>)   1.7 ps @ 9.2 µm </a:t>
            </a:r>
            <a:endParaRPr lang="en-US" sz="2000" baseline="30000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53788" y="114300"/>
            <a:ext cx="8813987" cy="391886"/>
          </a:xfrm>
        </p:spPr>
        <p:txBody>
          <a:bodyPr>
            <a:noAutofit/>
          </a:bodyPr>
          <a:lstStyle/>
          <a:p>
            <a:r>
              <a:rPr lang="en-US" sz="2800" dirty="0"/>
              <a:t>Optical material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3021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70_100_ATF" id="{6A14896E-1B46-7042-96E5-080C59245E24}" vid="{CCB41D7F-C310-FE41-B7CF-E78964217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BNL_70_100_ATF</Template>
  <TotalTime>291</TotalTime>
  <Words>627</Words>
  <Application>Microsoft Office PowerPoint</Application>
  <PresentationFormat>On-screen Show (4:3)</PresentationFormat>
  <Paragraphs>156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Osaka</vt:lpstr>
      <vt:lpstr>Times New Roman</vt:lpstr>
      <vt:lpstr>Office Theme</vt:lpstr>
      <vt:lpstr>ATF response: WG1 Topics in Mid-IR Laser Research</vt:lpstr>
      <vt:lpstr>Working Group 1</vt:lpstr>
      <vt:lpstr>ATF is a user facility…</vt:lpstr>
      <vt:lpstr>User survey: Laser parameters</vt:lpstr>
      <vt:lpstr>WG1 requests / questions</vt:lpstr>
      <vt:lpstr>PowerPoint Presentation</vt:lpstr>
      <vt:lpstr>Isotopic active medium</vt:lpstr>
      <vt:lpstr>Chirped-pulse amplification</vt:lpstr>
      <vt:lpstr>Optical material considerations</vt:lpstr>
      <vt:lpstr>Non-linear pulse compressor</vt:lpstr>
      <vt:lpstr>On efficiency…</vt:lpstr>
      <vt:lpstr>On repetition rate…</vt:lpstr>
      <vt:lpstr>On distant future…</vt:lpstr>
      <vt:lpstr>State-of-the art in industrial CO2 lasers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Mikhail Polyanskiy</dc:creator>
  <cp:keywords/>
  <dc:description/>
  <cp:lastModifiedBy>Mikhail Polyanskiy</cp:lastModifiedBy>
  <cp:revision>51</cp:revision>
  <dcterms:created xsi:type="dcterms:W3CDTF">2017-05-31T13:35:59Z</dcterms:created>
  <dcterms:modified xsi:type="dcterms:W3CDTF">2017-06-01T18:16:19Z</dcterms:modified>
  <cp:category/>
</cp:coreProperties>
</file>