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60" r:id="rId3"/>
    <p:sldId id="275" r:id="rId4"/>
    <p:sldId id="276" r:id="rId5"/>
    <p:sldId id="274" r:id="rId6"/>
    <p:sldId id="267" r:id="rId7"/>
    <p:sldId id="279" r:id="rId8"/>
    <p:sldId id="270" r:id="rId9"/>
    <p:sldId id="271" r:id="rId10"/>
    <p:sldId id="286" r:id="rId11"/>
    <p:sldId id="285" r:id="rId12"/>
    <p:sldId id="273" r:id="rId13"/>
    <p:sldId id="281" r:id="rId14"/>
    <p:sldId id="269" r:id="rId15"/>
    <p:sldId id="258" r:id="rId16"/>
    <p:sldId id="277" r:id="rId17"/>
    <p:sldId id="282" r:id="rId18"/>
    <p:sldId id="283" r:id="rId19"/>
    <p:sldId id="287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27" autoAdjust="0"/>
    <p:restoredTop sz="94646"/>
  </p:normalViewPr>
  <p:slideViewPr>
    <p:cSldViewPr snapToGrid="0" snapToObjects="1">
      <p:cViewPr varScale="1">
        <p:scale>
          <a:sx n="89" d="100"/>
          <a:sy n="89" d="100"/>
        </p:scale>
        <p:origin x="1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D8276-FA8A-4C47-8CAE-36B3EE3E4662}" type="datetimeFigureOut">
              <a:rPr lang="en-US" smtClean="0"/>
              <a:t>6/1/17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7731B-0E30-E443-B84A-7CFC039B0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9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PIC</a:t>
            </a:r>
            <a:r>
              <a:rPr lang="en-US" altLang="en-US" baseline="0" dirty="0" smtClean="0">
                <a:ea typeface="ＭＳ Ｐゴシック" pitchFamily="34" charset="-128"/>
              </a:rPr>
              <a:t> simulations show that a Cow laser can produce a really nice bubble, several </a:t>
            </a:r>
            <a:r>
              <a:rPr lang="en-US" altLang="en-US" baseline="0" dirty="0" err="1" smtClean="0">
                <a:ea typeface="ＭＳ Ｐゴシック" pitchFamily="34" charset="-128"/>
              </a:rPr>
              <a:t>GeV</a:t>
            </a:r>
            <a:r>
              <a:rPr lang="en-US" altLang="en-US" baseline="0" dirty="0" smtClean="0">
                <a:ea typeface="ＭＳ Ｐゴシック" pitchFamily="34" charset="-128"/>
              </a:rPr>
              <a:t> acceleration per stage, considering channeling. But we really need a </a:t>
            </a:r>
            <a:r>
              <a:rPr lang="en-US" altLang="en-US" baseline="0" dirty="0" err="1" smtClean="0">
                <a:ea typeface="ＭＳ Ｐゴシック" pitchFamily="34" charset="-128"/>
              </a:rPr>
              <a:t>subpicosecond</a:t>
            </a:r>
            <a:r>
              <a:rPr lang="en-US" altLang="en-US" baseline="0" dirty="0" smtClean="0">
                <a:ea typeface="ＭＳ Ｐゴシック" pitchFamily="34" charset="-128"/>
              </a:rPr>
              <a:t> pulse. Our best result so far was 2 ps. With such a pulse, the bubble conditions is very difficult to satisfy.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2D005D3-F66C-45F9-B3CF-4A83B0541093}" type="slidenum">
              <a:rPr lang="en-US" altLang="en-US" sz="1200">
                <a:latin typeface="Calibri" pitchFamily="34" charset="0"/>
              </a:rPr>
              <a:pPr eaLnBrk="1" hangingPunct="1"/>
              <a:t>13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5503"/>
            <a:ext cx="8229600" cy="39206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2143125" cy="52849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72175" cy="52849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9EA1916-6819-47CA-B616-6EC9240944A9}" type="datetime1">
              <a:rPr lang="en-US" sz="1200" smtClean="0">
                <a:solidFill>
                  <a:schemeClr val="tx2"/>
                </a:solidFill>
              </a:rPr>
              <a:t>6/1/17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304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56482" y="6191327"/>
            <a:ext cx="2057400" cy="365125"/>
          </a:xfrm>
        </p:spPr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709739"/>
            <a:ext cx="83488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0" y="4589465"/>
            <a:ext cx="8348870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148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1148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15873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9" y="2505075"/>
            <a:ext cx="41148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41148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47994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7619" y="62560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442915" y="6305384"/>
            <a:ext cx="0" cy="246491"/>
          </a:xfrm>
          <a:prstGeom prst="line">
            <a:avLst/>
          </a:prstGeom>
          <a:ln w="38100">
            <a:solidFill>
              <a:srgbClr val="DE0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3511823" y="6228522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latin typeface="Calibri" charset="0"/>
                <a:ea typeface="Calibri" charset="0"/>
                <a:cs typeface="Calibri" charset="0"/>
              </a:rPr>
              <a:t>Accelerator </a:t>
            </a:r>
            <a:br>
              <a:rPr lang="en-US" sz="1000" b="0" i="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1000" b="0" i="0" dirty="0" smtClean="0">
                <a:latin typeface="Calibri" charset="0"/>
                <a:ea typeface="Calibri" charset="0"/>
                <a:cs typeface="Calibri" charset="0"/>
              </a:rPr>
              <a:t>Test Facility</a:t>
            </a:r>
            <a:endParaRPr lang="en-US" sz="1000" b="0" i="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jpg"/><Relationship Id="rId10" Type="http://schemas.openxmlformats.org/officeDocument/2006/relationships/image" Target="../media/image22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5.wmf"/><Relationship Id="rId5" Type="http://schemas.openxmlformats.org/officeDocument/2006/relationships/image" Target="../media/image27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2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jpg"/><Relationship Id="rId6" Type="http://schemas.openxmlformats.org/officeDocument/2006/relationships/image" Target="../media/image8.jpeg"/><Relationship Id="rId7" Type="http://schemas.openxmlformats.org/officeDocument/2006/relationships/image" Target="../media/image9.emf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Addressing </a:t>
            </a:r>
            <a:r>
              <a:rPr lang="en-US" sz="4000" dirty="0"/>
              <a:t>the Needs of </a:t>
            </a:r>
            <a:r>
              <a:rPr lang="en-US" sz="4000" dirty="0" smtClean="0"/>
              <a:t>WG#2</a:t>
            </a:r>
            <a:br>
              <a:rPr lang="en-US" sz="4000" dirty="0" smtClean="0"/>
            </a:br>
            <a:r>
              <a:rPr lang="en-US" sz="4000" dirty="0" smtClean="0"/>
              <a:t>Laser-Plasma Interactions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Igor Pogorelsky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03200" y="870707"/>
            <a:ext cx="8822896" cy="371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1669" y="1259451"/>
            <a:ext cx="8822896" cy="3712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218674"/>
              </p:ext>
            </p:extLst>
          </p:nvPr>
        </p:nvGraphicFramePr>
        <p:xfrm>
          <a:off x="211668" y="511016"/>
          <a:ext cx="8822896" cy="2250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70331"/>
                <a:gridCol w="1470331"/>
                <a:gridCol w="1470331"/>
                <a:gridCol w="1470331"/>
                <a:gridCol w="1470331"/>
                <a:gridCol w="14712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2TW/3ps</a:t>
                      </a:r>
                      <a:endParaRPr lang="en-US" sz="14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4TW/2ps</a:t>
                      </a:r>
                      <a:endParaRPr lang="en-US" sz="14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10TW/2ps</a:t>
                      </a:r>
                      <a:endParaRPr lang="en-US" sz="14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20TW/0.5ps</a:t>
                      </a:r>
                      <a:endParaRPr lang="en-US" sz="14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40TW/0.25ps</a:t>
                      </a:r>
                      <a:endParaRPr lang="en-US" sz="14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100TW/0.1ps</a:t>
                      </a:r>
                      <a:endParaRPr lang="en-US" sz="14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Self-modulated LWFA</a:t>
                      </a:r>
                      <a:endParaRPr lang="en-US" sz="2000" b="1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cap="none" spc="200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         Blowout and Bubble</a:t>
                      </a:r>
                      <a:endParaRPr lang="en-US" sz="2000" b="1" cap="none" spc="200" baseline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b="1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914399" y="1637168"/>
            <a:ext cx="8023975" cy="348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Seeding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76562" y="1999371"/>
            <a:ext cx="7133257" cy="3391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Staging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2584" y="2353724"/>
            <a:ext cx="4370674" cy="34180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Two-color, low-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Symbol" panose="05050102010706020507" pitchFamily="18" charset="2"/>
              </a:rPr>
              <a:t>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0050" y="3417452"/>
            <a:ext cx="8406534" cy="3173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Probing,  diagnostics,  codes benchmarking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3200" y="3741290"/>
            <a:ext cx="8822896" cy="34408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Shock wave acceleration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90088" y="4073896"/>
            <a:ext cx="5880253" cy="37362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RPA, BOA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62799" y="3062693"/>
            <a:ext cx="1775575" cy="33952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01554" y="4456714"/>
            <a:ext cx="3941704" cy="33910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Deuterons, neutrons, THz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44767" y="4762966"/>
            <a:ext cx="2734039" cy="3940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Biological tests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48450" y="5178639"/>
            <a:ext cx="2394808" cy="34807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application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5" name="Slide Number Placeholder 1"/>
          <p:cNvSpPr txBox="1">
            <a:spLocks/>
          </p:cNvSpPr>
          <p:nvPr/>
        </p:nvSpPr>
        <p:spPr bwMode="auto">
          <a:xfrm>
            <a:off x="4514850" y="6492875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26" name="Slide Number Placeholder 1"/>
          <p:cNvSpPr txBox="1">
            <a:spLocks/>
          </p:cNvSpPr>
          <p:nvPr/>
        </p:nvSpPr>
        <p:spPr>
          <a:xfrm>
            <a:off x="2895600" y="65345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09800" y="2702016"/>
            <a:ext cx="5783509" cy="33952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Laser channeling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 rot="20119014">
            <a:off x="10837" y="2378427"/>
            <a:ext cx="21019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LWFA</a:t>
            </a:r>
            <a:endParaRPr lang="en-US" sz="54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 rot="20119014">
            <a:off x="-370940" y="4074020"/>
            <a:ext cx="29214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Ions</a:t>
            </a:r>
            <a:endParaRPr lang="en-US" sz="5400" b="0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97268" y="5091288"/>
            <a:ext cx="314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  <a:latin typeface="+mn-lt"/>
              </a:rPr>
              <a:t>Program </a:t>
            </a:r>
            <a:r>
              <a:rPr lang="en-US" smtClean="0">
                <a:solidFill>
                  <a:srgbClr val="002060"/>
                </a:solidFill>
              </a:rPr>
              <a:t>would benefit from</a:t>
            </a:r>
            <a:r>
              <a:rPr lang="en-US" smtClean="0">
                <a:solidFill>
                  <a:srgbClr val="002060"/>
                </a:solidFill>
                <a:latin typeface="+mn-lt"/>
              </a:rPr>
              <a:t>: 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34198" y="5346431"/>
            <a:ext cx="5123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Large-scale plasma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Available well-controlled fs electron </a:t>
            </a:r>
            <a:r>
              <a:rPr lang="en-US" sz="1600" dirty="0" err="1" smtClean="0">
                <a:solidFill>
                  <a:srgbClr val="002060"/>
                </a:solidFill>
                <a:latin typeface="+mn-lt"/>
              </a:rPr>
              <a:t>linac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bunches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Access to low-density SWA technique</a:t>
            </a:r>
            <a:endParaRPr lang="en-US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0152" y="38866"/>
            <a:ext cx="8328991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Laser/plasma R&amp;D </a:t>
            </a:r>
            <a:r>
              <a:rPr lang="en-US" sz="2800" dirty="0" smtClean="0"/>
              <a:t>enabled by CO2 Capabilities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0651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for attention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19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03200" y="870707"/>
            <a:ext cx="8822896" cy="3712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1669" y="1259451"/>
            <a:ext cx="8822896" cy="3712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01610"/>
              </p:ext>
            </p:extLst>
          </p:nvPr>
        </p:nvGraphicFramePr>
        <p:xfrm>
          <a:off x="211668" y="511016"/>
          <a:ext cx="8822896" cy="2250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70331"/>
                <a:gridCol w="1470331"/>
                <a:gridCol w="1470331"/>
                <a:gridCol w="1470331"/>
                <a:gridCol w="1470331"/>
                <a:gridCol w="14712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2TW/3ps</a:t>
                      </a:r>
                      <a:endParaRPr lang="en-US" sz="14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4TW/2ps</a:t>
                      </a:r>
                      <a:endParaRPr lang="en-US" sz="14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10TW/2ps</a:t>
                      </a:r>
                      <a:endParaRPr lang="en-US" sz="14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20TW/0.5ps</a:t>
                      </a:r>
                      <a:endParaRPr lang="en-US" sz="14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40TW/0.25ps</a:t>
                      </a:r>
                      <a:endParaRPr lang="en-US" sz="14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</a:rPr>
                        <a:t>100TW/0.1ps</a:t>
                      </a:r>
                      <a:endParaRPr lang="en-US" sz="14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Self-modulated LWFA</a:t>
                      </a:r>
                      <a:endParaRPr lang="en-US" sz="2000" b="1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cap="none" spc="200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         Blowout and Bubble</a:t>
                      </a:r>
                      <a:endParaRPr lang="en-US" sz="2000" b="1" cap="none" spc="200" baseline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b="1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914399" y="1637168"/>
            <a:ext cx="8023975" cy="348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Seeding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76562" y="1999371"/>
            <a:ext cx="7133257" cy="3391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Staging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2584" y="2353724"/>
            <a:ext cx="4370674" cy="34180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Two-color, low-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Symbol" panose="05050102010706020507" pitchFamily="18" charset="2"/>
              </a:rPr>
              <a:t>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0050" y="3417452"/>
            <a:ext cx="8406534" cy="3173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Probing,  diagnostics,  codes benchmarking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21883" y="3751362"/>
            <a:ext cx="5774859" cy="33952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High-charge regime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61197" y="4107995"/>
            <a:ext cx="5109144" cy="33952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All-Optical Trojan Horse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62799" y="3062693"/>
            <a:ext cx="1775575" cy="33952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99176" y="4464628"/>
            <a:ext cx="5109144" cy="33952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All-Optical Compton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69663" y="4817468"/>
            <a:ext cx="5109144" cy="33952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All-Optical Compton FEL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22919" y="5177356"/>
            <a:ext cx="2686900" cy="33952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Positron source	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5" name="Slide Number Placeholder 1"/>
          <p:cNvSpPr txBox="1">
            <a:spLocks/>
          </p:cNvSpPr>
          <p:nvPr/>
        </p:nvSpPr>
        <p:spPr bwMode="auto">
          <a:xfrm>
            <a:off x="4514850" y="6492875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26" name="Slide Number Placeholder 1"/>
          <p:cNvSpPr txBox="1">
            <a:spLocks/>
          </p:cNvSpPr>
          <p:nvPr/>
        </p:nvSpPr>
        <p:spPr>
          <a:xfrm>
            <a:off x="2895600" y="65345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09800" y="2702016"/>
            <a:ext cx="5783509" cy="33952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Laser channeling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 rot="20119014">
            <a:off x="10837" y="2378427"/>
            <a:ext cx="21019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LWFA</a:t>
            </a:r>
            <a:endParaRPr lang="en-US" sz="54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 rot="20119014">
            <a:off x="-58732" y="4052633"/>
            <a:ext cx="29214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+Compton</a:t>
            </a:r>
            <a:endParaRPr lang="en-US" sz="4400" b="0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8663" y="4971066"/>
            <a:ext cx="310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Program </a:t>
            </a:r>
            <a:r>
              <a:rPr lang="en-US" smtClean="0">
                <a:solidFill>
                  <a:srgbClr val="002060"/>
                </a:solidFill>
              </a:rPr>
              <a:t>would benefit from</a:t>
            </a:r>
            <a:r>
              <a:rPr lang="en-US" smtClean="0">
                <a:solidFill>
                  <a:srgbClr val="002060"/>
                </a:solidFill>
                <a:latin typeface="+mn-lt"/>
              </a:rPr>
              <a:t>: 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58715" y="5238187"/>
            <a:ext cx="5123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Large-scale plasma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High-charge LWFA electron bunches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High photon fluxes per laser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Available well-controlled fs electron </a:t>
            </a:r>
            <a:r>
              <a:rPr lang="en-US" sz="1600" dirty="0" err="1" smtClean="0">
                <a:solidFill>
                  <a:srgbClr val="002060"/>
                </a:solidFill>
                <a:latin typeface="+mn-lt"/>
              </a:rPr>
              <a:t>linac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bunches</a:t>
            </a:r>
            <a:endParaRPr lang="en-US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0152" y="38866"/>
            <a:ext cx="8328991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LWFA and Compton R&amp;D Enabled by CO2 Capabilities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9402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0" name="图片 4" descr="untitled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5" t="25410" r="39249" b="22787"/>
          <a:stretch>
            <a:fillRect/>
          </a:stretch>
        </p:blipFill>
        <p:spPr bwMode="auto">
          <a:xfrm>
            <a:off x="1008526" y="586611"/>
            <a:ext cx="1966575" cy="16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64" name="Group 17"/>
          <p:cNvGrpSpPr>
            <a:grpSpLocks/>
          </p:cNvGrpSpPr>
          <p:nvPr/>
        </p:nvGrpSpPr>
        <p:grpSpPr bwMode="auto">
          <a:xfrm>
            <a:off x="5858137" y="1482292"/>
            <a:ext cx="3505200" cy="2254250"/>
            <a:chOff x="457200" y="4064000"/>
            <a:chExt cx="3505200" cy="2253258"/>
          </a:xfrm>
        </p:grpSpPr>
        <p:pic>
          <p:nvPicPr>
            <p:cNvPr id="53269" name="图片 41" descr="C:\Users\new\Desktop\untitled1.bmp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064000"/>
              <a:ext cx="3505200" cy="225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70" name="TextBox 19"/>
            <p:cNvSpPr txBox="1">
              <a:spLocks noChangeArrowheads="1"/>
            </p:cNvSpPr>
            <p:nvPr/>
          </p:nvSpPr>
          <p:spPr bwMode="auto">
            <a:xfrm flipH="1">
              <a:off x="911349" y="4475323"/>
              <a:ext cx="22782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+mn-lt"/>
                </a:rPr>
                <a:t>Propagation in </a:t>
              </a:r>
            </a:p>
            <a:p>
              <a:pPr eaLnBrk="1" hangingPunct="1"/>
              <a:r>
                <a:rPr lang="en-US" altLang="en-US" sz="1400" dirty="0">
                  <a:latin typeface="+mn-lt"/>
                </a:rPr>
                <a:t>a matched channel</a:t>
              </a:r>
            </a:p>
          </p:txBody>
        </p:sp>
      </p:grpSp>
      <p:pic>
        <p:nvPicPr>
          <p:cNvPr id="53265" name="Picture 8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b="12511"/>
          <a:stretch/>
        </p:blipFill>
        <p:spPr bwMode="auto">
          <a:xfrm>
            <a:off x="6010064" y="3768718"/>
            <a:ext cx="3124200" cy="195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5" descr="untitled3.bmp"/>
          <p:cNvPicPr/>
          <p:nvPr/>
        </p:nvPicPr>
        <p:blipFill>
          <a:blip r:embed="rId6" cstate="print"/>
          <a:srcRect l="28352" t="1479" r="24693" b="3961"/>
          <a:stretch>
            <a:fillRect/>
          </a:stretch>
        </p:blipFill>
        <p:spPr bwMode="auto">
          <a:xfrm>
            <a:off x="3311665" y="586611"/>
            <a:ext cx="2238722" cy="204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9" descr="untitled7.bmp"/>
          <p:cNvPicPr/>
          <p:nvPr/>
        </p:nvPicPr>
        <p:blipFill>
          <a:blip r:embed="rId7" cstate="print"/>
          <a:srcRect r="4186"/>
          <a:stretch>
            <a:fillRect/>
          </a:stretch>
        </p:blipFill>
        <p:spPr bwMode="auto">
          <a:xfrm>
            <a:off x="685800" y="2216493"/>
            <a:ext cx="2494167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1" descr="new2.bmp"/>
          <p:cNvPicPr/>
          <p:nvPr/>
        </p:nvPicPr>
        <p:blipFill>
          <a:blip r:embed="rId8" cstate="print"/>
          <a:srcRect r="6389"/>
          <a:stretch>
            <a:fillRect/>
          </a:stretch>
        </p:blipFill>
        <p:spPr>
          <a:xfrm>
            <a:off x="604722" y="4264151"/>
            <a:ext cx="2503375" cy="1674808"/>
          </a:xfrm>
          <a:prstGeom prst="rect">
            <a:avLst/>
          </a:prstGeom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0" t="86524" r="24399"/>
          <a:stretch/>
        </p:blipFill>
        <p:spPr bwMode="auto">
          <a:xfrm>
            <a:off x="7112458" y="5660133"/>
            <a:ext cx="1084053" cy="22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5" r="88171" b="32072"/>
          <a:stretch/>
        </p:blipFill>
        <p:spPr bwMode="auto">
          <a:xfrm>
            <a:off x="5729901" y="4379218"/>
            <a:ext cx="280163" cy="8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32721" y="2950598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400 fs 60 TW CO</a:t>
            </a:r>
            <a:r>
              <a:rPr lang="en-US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laser focused to </a:t>
            </a:r>
            <a: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</a:t>
            </a:r>
            <a:r>
              <a:rPr lang="en-US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=262.5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 at the entrance to a 3.2x10</a:t>
            </a:r>
            <a:r>
              <a:rPr 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15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cm</a:t>
            </a:r>
            <a:r>
              <a:rPr 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-3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matched parabolic plasma channel.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7014813" y="5700592"/>
            <a:ext cx="2133600" cy="365125"/>
          </a:xfrm>
        </p:spPr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13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11665" y="5668151"/>
            <a:ext cx="157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hiller" panose="04020404031007020602" pitchFamily="82" charset="0"/>
                <a:cs typeface="Andalus" panose="02020603050405020304" pitchFamily="18" charset="-78"/>
              </a:rPr>
              <a:t>Courtesy of Wei Lu</a:t>
            </a:r>
            <a:endParaRPr lang="en-US" dirty="0">
              <a:solidFill>
                <a:srgbClr val="7030A0"/>
              </a:solidFill>
              <a:latin typeface="Chiller" panose="04020404031007020602" pitchFamily="82" charset="0"/>
              <a:cs typeface="Andalus" panose="02020603050405020304" pitchFamily="18" charset="-78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150" y="5559552"/>
            <a:ext cx="1225850" cy="491725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01" y="931144"/>
            <a:ext cx="2441725" cy="73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3384" y="5534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Bubble charge</a:t>
            </a:r>
            <a:endParaRPr lang="en-US" sz="1400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56401" y="38866"/>
            <a:ext cx="9077863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3-D simulations of multi-GeV LWFA stage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9744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77" y="1081264"/>
            <a:ext cx="8657976" cy="475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05" y="102415"/>
            <a:ext cx="8818195" cy="1325563"/>
          </a:xfrm>
        </p:spPr>
        <p:txBody>
          <a:bodyPr>
            <a:normAutofit/>
          </a:bodyPr>
          <a:lstStyle/>
          <a:p>
            <a:r>
              <a:rPr lang="en-US" altLang="en-US" sz="3200" b="0" dirty="0" smtClean="0"/>
              <a:t>Two optimum regimes for LWFA collider stage</a:t>
            </a:r>
            <a:endParaRPr lang="en-US" altLang="en-US" sz="3200" b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944786"/>
              </p:ext>
            </p:extLst>
          </p:nvPr>
        </p:nvGraphicFramePr>
        <p:xfrm>
          <a:off x="304800" y="1066800"/>
          <a:ext cx="6477001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5939"/>
                <a:gridCol w="860531"/>
                <a:gridCol w="860531"/>
              </a:tblGrid>
              <a:tr h="217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Parameter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  <a:latin typeface="Times New Roman"/>
                          <a:ea typeface="Times New Roman"/>
                        </a:rPr>
                        <a:t>Ti:S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aseline="0" dirty="0" smtClean="0">
                          <a:effectLst/>
                        </a:rPr>
                        <a:t>CO</a:t>
                      </a:r>
                      <a:r>
                        <a:rPr lang="en-US" sz="1800" baseline="-25000" dirty="0" smtClean="0">
                          <a:effectLst/>
                        </a:rPr>
                        <a:t>2</a:t>
                      </a:r>
                      <a:endParaRPr lang="en-US" sz="1800" b="1" baseline="-250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7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Laser wavelength (</a:t>
                      </a:r>
                      <a:r>
                        <a:rPr lang="en-US" sz="1800" kern="1200" dirty="0"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800" kern="1200" dirty="0">
                          <a:effectLst/>
                        </a:rPr>
                        <a:t>m)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0.8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9.2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7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Plasma density (×10</a:t>
                      </a:r>
                      <a:r>
                        <a:rPr lang="en-US" sz="1800" kern="1200" baseline="30000" dirty="0">
                          <a:effectLst/>
                        </a:rPr>
                        <a:t>16</a:t>
                      </a:r>
                      <a:r>
                        <a:rPr lang="en-US" sz="1800" kern="1200" dirty="0">
                          <a:effectLst/>
                        </a:rPr>
                        <a:t>cm</a:t>
                      </a:r>
                      <a:r>
                        <a:rPr lang="en-US" sz="1800" kern="1200" baseline="30000" dirty="0">
                          <a:effectLst/>
                        </a:rPr>
                        <a:t>-3</a:t>
                      </a:r>
                      <a:r>
                        <a:rPr lang="en-US" sz="1800" kern="12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11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0.35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7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Plasma wavelength </a:t>
                      </a: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smtClean="0"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800" kern="1200" dirty="0" smtClean="0">
                          <a:effectLst/>
                        </a:rPr>
                        <a:t>m</a:t>
                      </a:r>
                      <a:r>
                        <a:rPr lang="en-US" sz="1800" kern="12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99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560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7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Laser pulse duration (fs)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130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700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7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Laser radius </a:t>
                      </a:r>
                      <a:r>
                        <a:rPr lang="en-US" sz="1800" kern="1200" dirty="0" smtClean="0">
                          <a:effectLst/>
                        </a:rPr>
                        <a:t>(</a:t>
                      </a:r>
                      <a:r>
                        <a:rPr lang="en-US" sz="1800" kern="1200" dirty="0" smtClean="0"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800" kern="1200" dirty="0" smtClean="0">
                          <a:effectLst/>
                        </a:rPr>
                        <a:t>m</a:t>
                      </a:r>
                      <a:r>
                        <a:rPr lang="en-US" sz="1800" kern="12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63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360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7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Laser peak power (TW)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300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75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7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Laser energy per stage (J)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40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52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Number per bunch (×10</a:t>
                      </a:r>
                      <a:r>
                        <a:rPr lang="en-US" sz="1800" kern="1200" baseline="30000" dirty="0">
                          <a:effectLst/>
                        </a:rPr>
                        <a:t>9</a:t>
                      </a:r>
                      <a:r>
                        <a:rPr lang="en-US" sz="1800" kern="12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4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23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50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Single stage interaction length (m)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0.79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1.1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7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Accelerating field (GeV/m)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12.6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2.2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7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Energy gain per stage (GeV)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10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2.4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7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Number of stages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50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208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7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Collision rate (kHz)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10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0.3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84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Average laser power per stage (kW)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400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16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16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Linac length (stages 0.5 m apart) (m)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65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448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7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Total laser power (MW)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20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2.6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10400" y="101974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  <a:latin typeface="+mn-lt"/>
                <a:cs typeface="Times New Roman" panose="02020603050405020304" pitchFamily="18" charset="0"/>
              </a:rPr>
              <a:t>limited by beamstrahlung</a:t>
            </a:r>
            <a:endParaRPr lang="en-US" dirty="0">
              <a:solidFill>
                <a:srgbClr val="4F81BD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553201" y="1894677"/>
            <a:ext cx="618564" cy="1458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86600" y="158264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baseline="30000" dirty="0" smtClean="0">
                <a:solidFill>
                  <a:srgbClr val="0070C0"/>
                </a:solidFill>
              </a:rPr>
              <a:t>- </a:t>
            </a:r>
            <a:r>
              <a:rPr lang="en-US" dirty="0" smtClean="0">
                <a:solidFill>
                  <a:srgbClr val="0070C0"/>
                </a:solidFill>
              </a:rPr>
              <a:t>+ e</a:t>
            </a:r>
            <a:r>
              <a:rPr lang="en-US" baseline="30000" dirty="0" smtClean="0">
                <a:solidFill>
                  <a:srgbClr val="0070C0"/>
                </a:solidFill>
              </a:rPr>
              <a:t>+</a:t>
            </a:r>
            <a:r>
              <a:rPr lang="en-US" dirty="0" smtClean="0">
                <a:solidFill>
                  <a:srgbClr val="0070C0"/>
                </a:solidFill>
              </a:rPr>
              <a:t>        </a:t>
            </a:r>
            <a:r>
              <a:rPr lang="en-US" b="1" dirty="0" smtClean="0">
                <a:solidFill>
                  <a:srgbClr val="0070C0"/>
                </a:solidFill>
                <a:latin typeface="Symbol" pitchFamily="18" charset="2"/>
              </a:rPr>
              <a:t>g</a:t>
            </a:r>
            <a:endParaRPr lang="en-US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924800" y="1735044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05400" y="4114800"/>
            <a:ext cx="1676400" cy="228600"/>
          </a:xfrm>
          <a:prstGeom prst="rect">
            <a:avLst/>
          </a:prstGeom>
          <a:solidFill>
            <a:srgbClr val="FFFF00">
              <a:alpha val="10980"/>
            </a:srgbClr>
          </a:solidFill>
          <a:ln>
            <a:noFill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05400" y="5181600"/>
            <a:ext cx="1676400" cy="228600"/>
          </a:xfrm>
          <a:prstGeom prst="rect">
            <a:avLst/>
          </a:prstGeom>
          <a:solidFill>
            <a:srgbClr val="FFFF00">
              <a:alpha val="10980"/>
            </a:srgbClr>
          </a:solidFill>
          <a:ln>
            <a:noFill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05400" y="4648200"/>
            <a:ext cx="1676400" cy="228600"/>
          </a:xfrm>
          <a:prstGeom prst="rect">
            <a:avLst/>
          </a:prstGeom>
          <a:solidFill>
            <a:srgbClr val="FFFF00">
              <a:alpha val="10980"/>
            </a:srgbClr>
          </a:solidFill>
          <a:ln>
            <a:noFill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05400" y="4876800"/>
            <a:ext cx="1676400" cy="228600"/>
          </a:xfrm>
          <a:prstGeom prst="rect">
            <a:avLst/>
          </a:prstGeom>
          <a:solidFill>
            <a:srgbClr val="FFFF00">
              <a:alpha val="10980"/>
            </a:srgbClr>
          </a:solidFill>
          <a:ln>
            <a:noFill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05400" y="3276600"/>
            <a:ext cx="1676400" cy="228600"/>
          </a:xfrm>
          <a:prstGeom prst="rect">
            <a:avLst/>
          </a:prstGeom>
          <a:solidFill>
            <a:srgbClr val="FFFF00">
              <a:alpha val="10980"/>
            </a:srgbClr>
          </a:solidFill>
          <a:ln>
            <a:noFill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052982" y="4321917"/>
            <a:ext cx="2091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+mn-lt"/>
              </a:rPr>
              <a:t>Beamstrahlung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 is irrelevant for gamma colliders 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24700" y="1944912"/>
                <a:ext cx="1905000" cy="1788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the number of </a:t>
                </a:r>
                <a:r>
                  <a:rPr lang="en-US" dirty="0" err="1">
                    <a:latin typeface="+mn-lt"/>
                  </a:rPr>
                  <a:t>beamstrahlung</a:t>
                </a:r>
                <a:r>
                  <a:rPr lang="en-US" dirty="0">
                    <a:latin typeface="+mn-lt"/>
                  </a:rPr>
                  <a:t> photons and </a:t>
                </a:r>
                <a:endParaRPr lang="en-US" dirty="0" smtClean="0">
                  <a:latin typeface="+mn-lt"/>
                </a:endParaRPr>
              </a:p>
              <a:p>
                <a:r>
                  <a:rPr lang="en-US" dirty="0" smtClean="0">
                    <a:latin typeface="+mn-lt"/>
                  </a:rPr>
                  <a:t>the </a:t>
                </a:r>
                <a:r>
                  <a:rPr lang="en-US" dirty="0">
                    <a:latin typeface="+mn-lt"/>
                  </a:rPr>
                  <a:t>induced beam energy spread </a:t>
                </a:r>
                <a:r>
                  <a:rPr lang="en-US" dirty="0" smtClean="0">
                    <a:latin typeface="+mn-lt"/>
                  </a:rPr>
                  <a:t>both </a:t>
                </a:r>
                <a:r>
                  <a:rPr lang="en-US" dirty="0" smtClean="0"/>
                  <a:t>~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f>
                          <m:fPr>
                            <m:type m:val="li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700" y="1944912"/>
                <a:ext cx="1905000" cy="1788888"/>
              </a:xfrm>
              <a:prstGeom prst="rect">
                <a:avLst/>
              </a:prstGeom>
              <a:blipFill rotWithShape="0">
                <a:blip r:embed="rId2"/>
                <a:stretch>
                  <a:fillRect l="-2885" t="-1701" b="-34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73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5598"/>
          <a:stretch/>
        </p:blipFill>
        <p:spPr>
          <a:xfrm>
            <a:off x="165354" y="114300"/>
            <a:ext cx="8677275" cy="37202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5354" y="4041648"/>
            <a:ext cx="8677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milestones? 20 MeV -10TW, neutron production</a:t>
            </a:r>
          </a:p>
          <a:p>
            <a:r>
              <a:rPr lang="en-US" dirty="0" smtClean="0"/>
              <a:t>Pulse duration? </a:t>
            </a:r>
          </a:p>
          <a:p>
            <a:r>
              <a:rPr lang="en-US" dirty="0" smtClean="0"/>
              <a:t>RPA: </a:t>
            </a:r>
            <a:r>
              <a:rPr lang="en-US" dirty="0" err="1" smtClean="0"/>
              <a:t>E~txI</a:t>
            </a:r>
            <a:r>
              <a:rPr lang="en-US" dirty="0" smtClean="0"/>
              <a:t>, need </a:t>
            </a:r>
            <a:r>
              <a:rPr lang="en-US" dirty="0" err="1" smtClean="0"/>
              <a:t>prepulse</a:t>
            </a:r>
            <a:r>
              <a:rPr lang="en-US" dirty="0" smtClean="0"/>
              <a:t>, pulse structuring 1 </a:t>
            </a:r>
            <a:r>
              <a:rPr lang="en-US" dirty="0" err="1" smtClean="0"/>
              <a:t>ps</a:t>
            </a:r>
            <a:r>
              <a:rPr lang="en-US" dirty="0" smtClean="0"/>
              <a:t>, short diagnostic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56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4" name="Object 4"/>
          <p:cNvGraphicFramePr>
            <a:graphicFrameLocks noChangeAspect="1"/>
          </p:cNvGraphicFramePr>
          <p:nvPr>
            <p:extLst/>
          </p:nvPr>
        </p:nvGraphicFramePr>
        <p:xfrm>
          <a:off x="5029200" y="765176"/>
          <a:ext cx="3048000" cy="2654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3" imgW="0" imgH="0" progId="CorelDRAW.Graphic.11">
                  <p:embed/>
                </p:oleObj>
              </mc:Choice>
              <mc:Fallback>
                <p:oleObj r:id="rId3" imgW="0" imgH="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765176"/>
                        <a:ext cx="3048000" cy="265482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47" name="Picture 7" descr="MVC000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65718"/>
            <a:ext cx="3352800" cy="255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10800000">
            <a:off x="-9937" y="1"/>
            <a:ext cx="9143996" cy="68579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100000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1566"/>
            <a:ext cx="9144000" cy="9144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 algn="r" eaLnBrk="1" hangingPunct="1">
              <a:buFont typeface="Wingdings" panose="05000000000000000000" pitchFamily="2" charset="2"/>
              <a:buChar char="ü"/>
            </a:pPr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en-US" altLang="en-US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laser beam channeling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0459" y="6062806"/>
            <a:ext cx="2133600" cy="365125"/>
          </a:xfrm>
        </p:spPr>
        <p:txBody>
          <a:bodyPr/>
          <a:lstStyle/>
          <a:p>
            <a:pPr>
              <a:defRPr/>
            </a:pPr>
            <a:fld id="{2CB54E7D-35FA-44B2-A3B5-015A342BBE2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011892" y="5690396"/>
            <a:ext cx="1590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</a:pPr>
            <a:r>
              <a:rPr lang="en-US" altLang="en-US" sz="1400">
                <a:solidFill>
                  <a:srgbClr val="0000FF"/>
                </a:solidFill>
                <a:latin typeface="Arial" panose="020B0604020202020204" pitchFamily="34" charset="0"/>
              </a:rPr>
              <a:t>No discharge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619500" y="5690396"/>
            <a:ext cx="2209800" cy="23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altLang="en-US" sz="1400" dirty="0" smtClean="0">
                <a:solidFill>
                  <a:srgbClr val="0000FF"/>
                </a:solidFill>
                <a:latin typeface="Arial" panose="020B0604020202020204" pitchFamily="34" charset="0"/>
              </a:rPr>
              <a:t>Discharge, no attenuation</a:t>
            </a:r>
            <a:endParaRPr lang="en-US" altLang="en-US" sz="1400" dirty="0">
              <a:solidFill>
                <a:srgbClr val="0000FF"/>
              </a:solidFill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5820833" y="5690396"/>
            <a:ext cx="2057400" cy="37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alt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Same with </a:t>
            </a:r>
            <a:r>
              <a:rPr lang="en-US" altLang="en-US" sz="1400" dirty="0" smtClean="0">
                <a:solidFill>
                  <a:srgbClr val="0000FF"/>
                </a:solidFill>
                <a:latin typeface="Arial" panose="020B0604020202020204" pitchFamily="34" charset="0"/>
              </a:rPr>
              <a:t>attenuation, </a:t>
            </a:r>
            <a:r>
              <a:rPr lang="en-US" alt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shows 160 </a:t>
            </a:r>
            <a:r>
              <a:rPr lang="en-US" altLang="en-US" sz="1400" dirty="0" smtClean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1400" dirty="0" smtClean="0">
                <a:solidFill>
                  <a:srgbClr val="0000FF"/>
                </a:solidFill>
                <a:latin typeface="Arial" panose="020B0604020202020204" pitchFamily="34" charset="0"/>
              </a:rPr>
              <a:t>m </a:t>
            </a:r>
            <a:r>
              <a:rPr lang="en-US" altLang="en-US" sz="1400" dirty="0">
                <a:solidFill>
                  <a:srgbClr val="0000FF"/>
                </a:solidFill>
                <a:latin typeface="Arial" panose="020B0604020202020204" pitchFamily="34" charset="0"/>
              </a:rPr>
              <a:t>FWHM</a:t>
            </a:r>
            <a:endParaRPr lang="en-US" altLang="en-US" sz="1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Object 17"/>
          <p:cNvGraphicFramePr>
            <a:graphicFrameLocks noChangeAspect="1"/>
          </p:cNvGraphicFramePr>
          <p:nvPr>
            <p:extLst/>
          </p:nvPr>
        </p:nvGraphicFramePr>
        <p:xfrm>
          <a:off x="1714500" y="3616323"/>
          <a:ext cx="6019800" cy="2023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6" imgW="0" imgH="0" progId="CorelDRAW.Graphic.11">
                  <p:embed/>
                </p:oleObj>
              </mc:Choice>
              <mc:Fallback>
                <p:oleObj r:id="rId6" imgW="0" imgH="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616323"/>
                        <a:ext cx="6019800" cy="20230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5B5356C-C4E6-436B-9CB1-30CD08026DC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430" y="153962"/>
            <a:ext cx="8328991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Short-term upgrade plan in progress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512066" y="666764"/>
          <a:ext cx="7607807" cy="339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614"/>
                <a:gridCol w="803059"/>
                <a:gridCol w="888917"/>
                <a:gridCol w="860548"/>
                <a:gridCol w="1219897"/>
                <a:gridCol w="1238810"/>
                <a:gridCol w="1096962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Building 820 CO2</a:t>
                      </a:r>
                      <a:r>
                        <a:rPr lang="en-US" sz="1400" baseline="0" dirty="0" smtClean="0"/>
                        <a:t> Laser Configuration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Pulse</a:t>
                      </a:r>
                      <a:r>
                        <a:rPr lang="en-US" sz="1400" baseline="0" dirty="0" smtClean="0"/>
                        <a:t> Energy (J)</a:t>
                      </a:r>
                      <a:endParaRPr lang="en-US" sz="1400" dirty="0"/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Peak Power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(TW)</a:t>
                      </a:r>
                      <a:endParaRPr lang="en-US" sz="1400" dirty="0"/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Pulse Width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ps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Efficiency of utilization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Power to Experiment </a:t>
                      </a:r>
                      <a:r>
                        <a:rPr lang="en-US" sz="1400" baseline="0" dirty="0" smtClean="0"/>
                        <a:t> </a:t>
                      </a:r>
                      <a:br>
                        <a:rPr lang="en-US" sz="1400" baseline="0" dirty="0" smtClean="0"/>
                      </a:br>
                      <a:r>
                        <a:rPr lang="en-US" sz="1400" dirty="0" smtClean="0"/>
                        <a:t>(TW)</a:t>
                      </a:r>
                      <a:endParaRPr lang="en-US" sz="1400" dirty="0"/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Target Date for Users</a:t>
                      </a:r>
                      <a:endParaRPr lang="en-US" sz="1400" dirty="0"/>
                    </a:p>
                  </a:txBody>
                  <a:tcPr marL="68580" marR="68580" marT="34290" marB="34290" anchor="b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Current status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~2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3-3.5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~25%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~0.5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FY16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Addition</a:t>
                      </a:r>
                      <a:r>
                        <a:rPr lang="en-US" sz="1400" baseline="0" dirty="0" smtClean="0"/>
                        <a:t> of Plasma Shutter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~2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3-3.5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80-90%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~1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FY17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CPA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Reconfiguration (no Isotopes)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6-10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2-3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3-3.5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80-90%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~1.6-2.4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Mid FY17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CPA Reconfiguration with Isotopes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6-10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3-4.5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2-2.5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80-90%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~2.4-4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Early FY18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Non-linear</a:t>
                      </a:r>
                      <a:r>
                        <a:rPr lang="en-US" sz="1400" baseline="0" dirty="0" smtClean="0"/>
                        <a:t> Pulse Compression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&gt;1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&gt;1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&lt;1 </a:t>
                      </a:r>
                      <a:r>
                        <a:rPr lang="en-US" sz="1400" dirty="0" err="1" smtClean="0"/>
                        <a:t>ps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80-90%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~1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Late FY18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6" name="Slide Number Placeholder 4"/>
          <p:cNvSpPr>
            <a:spLocks noGrp="1"/>
          </p:cNvSpPr>
          <p:nvPr/>
        </p:nvSpPr>
        <p:spPr>
          <a:xfrm>
            <a:off x="6848857" y="5575601"/>
            <a:ext cx="2039346" cy="152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8E396-EC3B-7D4F-99B9-327F5C4C2F2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" y="4322489"/>
            <a:ext cx="2555406" cy="1523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18889" r="1204" b="5062"/>
          <a:stretch/>
        </p:blipFill>
        <p:spPr>
          <a:xfrm>
            <a:off x="2751677" y="4308224"/>
            <a:ext cx="2590114" cy="1523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5" b="13086"/>
          <a:stretch/>
        </p:blipFill>
        <p:spPr>
          <a:xfrm>
            <a:off x="5394345" y="4308224"/>
            <a:ext cx="3505877" cy="152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6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16" y="1105630"/>
            <a:ext cx="8304415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Plasma shutter </a:t>
            </a:r>
            <a:r>
              <a:rPr lang="en-US" dirty="0"/>
              <a:t>to eliminate harmful reflection from plasma at the experiment’s IP back into amplifier to allow full-scale operation in the present configuration, which is capable to 2TW, whereas we are limited to 0.5-1TW by this reflection.</a:t>
            </a: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CPA</a:t>
            </a:r>
            <a:r>
              <a:rPr lang="en-US" dirty="0"/>
              <a:t>: Operating above 1TW in DA regime we see significant distortions in the beam due to nonlinear (high-intensity) effect on the amplifier’s output window. We eliminate it and extract much higher energy from amplifier using a stretched pulse that will be compressed with gratings after the amplifier. Telescopes will be installed to use bigger surface of compressor gratings.</a:t>
            </a: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Isotopes</a:t>
            </a:r>
            <a:r>
              <a:rPr lang="en-US" dirty="0"/>
              <a:t> to increase the amplifier bandwidth to allow shorter pulses immediately in DA regime or upon compression in CPA regime. </a:t>
            </a: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NLPC</a:t>
            </a:r>
            <a:r>
              <a:rPr lang="en-US" dirty="0"/>
              <a:t>: We will explore the possibility of productive use of the observed self-modulation of the laser pulse during DA through the second amplifier by selecting a self-focused </a:t>
            </a:r>
            <a:r>
              <a:rPr lang="en-US" dirty="0" err="1"/>
              <a:t>beamlet</a:t>
            </a:r>
            <a:r>
              <a:rPr lang="en-US" dirty="0"/>
              <a:t>, measuring its parameters and attempting to compress. This analysis is essential for designing a full-scale NLPC for 912 and may provide users at 820 with a sub-picosecond pulse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2316" y="256658"/>
            <a:ext cx="8328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Prime </a:t>
            </a:r>
            <a:r>
              <a:rPr lang="en-US" sz="2400" b="1" dirty="0">
                <a:latin typeface="+mj-lt"/>
              </a:rPr>
              <a:t>thrusts of the ATF CO</a:t>
            </a:r>
            <a:r>
              <a:rPr lang="en-US" sz="2400" b="1" baseline="-25000" dirty="0">
                <a:latin typeface="+mj-lt"/>
              </a:rPr>
              <a:t>2</a:t>
            </a:r>
            <a:r>
              <a:rPr lang="en-US" sz="2400" b="1" dirty="0">
                <a:latin typeface="+mj-lt"/>
              </a:rPr>
              <a:t> laser short-term upgrade </a:t>
            </a:r>
          </a:p>
        </p:txBody>
      </p:sp>
    </p:spTree>
    <p:extLst>
      <p:ext uri="{BB962C8B-B14F-4D97-AF65-F5344CB8AC3E}">
        <p14:creationId xmlns:p14="http://schemas.microsoft.com/office/powerpoint/2010/main" val="90586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to WG#2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8" y="2003252"/>
            <a:ext cx="8329612" cy="357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5416"/>
            <a:ext cx="9144000" cy="4754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271" y="212206"/>
            <a:ext cx="9121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Layout of CO</a:t>
            </a:r>
            <a:r>
              <a:rPr lang="en-US" sz="2800" baseline="-25000" dirty="0" smtClean="0">
                <a:latin typeface="+mj-lt"/>
              </a:rPr>
              <a:t>2</a:t>
            </a:r>
            <a:r>
              <a:rPr lang="en-US" sz="2800" dirty="0" smtClean="0">
                <a:latin typeface="+mj-lt"/>
              </a:rPr>
              <a:t> Laser System main components at ATF-II</a:t>
            </a:r>
            <a:endParaRPr lang="en-US" sz="2800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227616" y="2974769"/>
            <a:ext cx="849085" cy="3398"/>
          </a:xfrm>
          <a:prstGeom prst="line">
            <a:avLst/>
          </a:prstGeom>
          <a:ln w="57150">
            <a:solidFill>
              <a:srgbClr val="C00000">
                <a:alpha val="54902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076701" y="2962894"/>
            <a:ext cx="0" cy="819396"/>
          </a:xfrm>
          <a:prstGeom prst="line">
            <a:avLst/>
          </a:prstGeom>
          <a:ln w="57150">
            <a:solidFill>
              <a:srgbClr val="C00000">
                <a:alpha val="54902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76701" y="3744685"/>
            <a:ext cx="261257" cy="0"/>
          </a:xfrm>
          <a:prstGeom prst="line">
            <a:avLst/>
          </a:prstGeom>
          <a:ln w="57150">
            <a:solidFill>
              <a:srgbClr val="C00000">
                <a:alpha val="54902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337958" y="3713018"/>
            <a:ext cx="0" cy="538348"/>
          </a:xfrm>
          <a:prstGeom prst="line">
            <a:avLst/>
          </a:prstGeom>
          <a:ln w="57150">
            <a:solidFill>
              <a:srgbClr val="C00000">
                <a:alpha val="54902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7958" y="4225637"/>
            <a:ext cx="2244437" cy="0"/>
          </a:xfrm>
          <a:prstGeom prst="line">
            <a:avLst/>
          </a:prstGeom>
          <a:ln w="57150">
            <a:solidFill>
              <a:srgbClr val="C00000">
                <a:alpha val="54902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90161" y="4146468"/>
            <a:ext cx="1692233" cy="0"/>
          </a:xfrm>
          <a:prstGeom prst="line">
            <a:avLst/>
          </a:prstGeom>
          <a:ln w="57150">
            <a:solidFill>
              <a:srgbClr val="C00000">
                <a:alpha val="54902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900057" y="3422488"/>
            <a:ext cx="0" cy="723980"/>
          </a:xfrm>
          <a:prstGeom prst="line">
            <a:avLst/>
          </a:prstGeom>
          <a:ln w="57150">
            <a:solidFill>
              <a:srgbClr val="C00000">
                <a:alpha val="54902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898078" y="2897995"/>
            <a:ext cx="2454" cy="524494"/>
          </a:xfrm>
          <a:prstGeom prst="line">
            <a:avLst/>
          </a:prstGeom>
          <a:ln w="57150">
            <a:solidFill>
              <a:srgbClr val="C00000">
                <a:alpha val="54902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22218" y="2897995"/>
            <a:ext cx="4778314" cy="0"/>
          </a:xfrm>
          <a:prstGeom prst="line">
            <a:avLst/>
          </a:prstGeom>
          <a:ln w="57150">
            <a:solidFill>
              <a:srgbClr val="C00000">
                <a:alpha val="54902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22218" y="1217221"/>
            <a:ext cx="0" cy="1745673"/>
          </a:xfrm>
          <a:prstGeom prst="line">
            <a:avLst/>
          </a:prstGeom>
          <a:ln w="57150">
            <a:solidFill>
              <a:srgbClr val="C00000">
                <a:alpha val="54902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22218" y="2962894"/>
            <a:ext cx="0" cy="688768"/>
          </a:xfrm>
          <a:prstGeom prst="straightConnector1">
            <a:avLst/>
          </a:prstGeom>
          <a:ln w="57150">
            <a:solidFill>
              <a:srgbClr val="C00000">
                <a:alpha val="54902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22218" y="1270659"/>
            <a:ext cx="3390405" cy="0"/>
          </a:xfrm>
          <a:prstGeom prst="straightConnector1">
            <a:avLst/>
          </a:prstGeom>
          <a:ln w="57150">
            <a:solidFill>
              <a:srgbClr val="C00000">
                <a:alpha val="54902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03273" y="4223658"/>
            <a:ext cx="296883" cy="0"/>
          </a:xfrm>
          <a:prstGeom prst="straightConnector1">
            <a:avLst/>
          </a:prstGeom>
          <a:ln w="57150">
            <a:solidFill>
              <a:srgbClr val="C00000">
                <a:alpha val="54902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900532" y="3621972"/>
            <a:ext cx="0" cy="320635"/>
          </a:xfrm>
          <a:prstGeom prst="straightConnector1">
            <a:avLst/>
          </a:prstGeom>
          <a:ln w="57150">
            <a:solidFill>
              <a:srgbClr val="C00000">
                <a:alpha val="54902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122218" y="2325583"/>
            <a:ext cx="0" cy="320635"/>
          </a:xfrm>
          <a:prstGeom prst="straightConnector1">
            <a:avLst/>
          </a:prstGeom>
          <a:ln w="57150">
            <a:solidFill>
              <a:srgbClr val="C00000">
                <a:alpha val="54902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652157" y="2897995"/>
            <a:ext cx="524494" cy="1"/>
          </a:xfrm>
          <a:prstGeom prst="straightConnector1">
            <a:avLst/>
          </a:prstGeom>
          <a:ln w="57150">
            <a:solidFill>
              <a:srgbClr val="C00000">
                <a:alpha val="54902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845624" y="1524001"/>
            <a:ext cx="5072743" cy="14586"/>
          </a:xfrm>
          <a:prstGeom prst="straightConnector1">
            <a:avLst/>
          </a:prstGeom>
          <a:ln w="57150">
            <a:solidFill>
              <a:srgbClr val="C00000">
                <a:alpha val="54902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75314" y="1270659"/>
            <a:ext cx="0" cy="253341"/>
          </a:xfrm>
          <a:prstGeom prst="line">
            <a:avLst/>
          </a:prstGeom>
          <a:ln w="57150">
            <a:solidFill>
              <a:srgbClr val="C00000">
                <a:alpha val="54902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875314" y="2542685"/>
            <a:ext cx="1017320" cy="57230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20421963">
            <a:off x="4727124" y="2888367"/>
            <a:ext cx="836729" cy="144751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22153" y="3039818"/>
            <a:ext cx="593639" cy="57230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700157" y="3354779"/>
            <a:ext cx="2725386" cy="196536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8488" y="2931799"/>
            <a:ext cx="2135104" cy="1562437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79299" y="805385"/>
            <a:ext cx="8412201" cy="1123789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5974539" flipV="1">
            <a:off x="529247" y="1680613"/>
            <a:ext cx="1239255" cy="869967"/>
          </a:xfrm>
          <a:custGeom>
            <a:avLst/>
            <a:gdLst>
              <a:gd name="connsiteX0" fmla="*/ 0 w 7987671"/>
              <a:gd name="connsiteY0" fmla="*/ 0 h 510639"/>
              <a:gd name="connsiteX1" fmla="*/ 7986156 w 7987671"/>
              <a:gd name="connsiteY1" fmla="*/ 296883 h 510639"/>
              <a:gd name="connsiteX2" fmla="*/ 736270 w 7987671"/>
              <a:gd name="connsiteY2" fmla="*/ 510639 h 510639"/>
              <a:gd name="connsiteX3" fmla="*/ 736270 w 7987671"/>
              <a:gd name="connsiteY3" fmla="*/ 510639 h 51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7671" h="510639">
                <a:moveTo>
                  <a:pt x="0" y="0"/>
                </a:moveTo>
                <a:cubicBezTo>
                  <a:pt x="3931722" y="105888"/>
                  <a:pt x="7863444" y="211777"/>
                  <a:pt x="7986156" y="296883"/>
                </a:cubicBezTo>
                <a:cubicBezTo>
                  <a:pt x="8108868" y="381989"/>
                  <a:pt x="736270" y="510639"/>
                  <a:pt x="736270" y="510639"/>
                </a:cubicBezTo>
                <a:lnTo>
                  <a:pt x="736270" y="510639"/>
                </a:ln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66335" y="2695085"/>
            <a:ext cx="5196018" cy="35990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448203" y="5260038"/>
            <a:ext cx="1752600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Final</a:t>
            </a:r>
          </a:p>
          <a:p>
            <a:pPr>
              <a:lnSpc>
                <a:spcPts val="15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Amplifier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91197" y="2105299"/>
            <a:ext cx="1752600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Seed Pulse</a:t>
            </a:r>
          </a:p>
          <a:p>
            <a:pPr>
              <a:lnSpc>
                <a:spcPts val="15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Generator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39442" y="3262326"/>
            <a:ext cx="1752600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Regenerative</a:t>
            </a:r>
          </a:p>
          <a:p>
            <a:pPr>
              <a:lnSpc>
                <a:spcPts val="15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Amplifier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11035" y="2849635"/>
            <a:ext cx="1752600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CPA</a:t>
            </a:r>
          </a:p>
          <a:p>
            <a:pPr>
              <a:lnSpc>
                <a:spcPts val="15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Compressor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55777" y="2862224"/>
            <a:ext cx="58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69275" y="240218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NLPC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2834" y="4164133"/>
            <a:ext cx="17526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Laser</a:t>
            </a:r>
          </a:p>
          <a:p>
            <a:pPr>
              <a:lnSpc>
                <a:spcPts val="15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Experiment.</a:t>
            </a:r>
          </a:p>
          <a:p>
            <a:pPr>
              <a:lnSpc>
                <a:spcPts val="15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Systems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75314" y="1658801"/>
            <a:ext cx="3203044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CO2 Laser Transport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045645" y="3172377"/>
            <a:ext cx="593639" cy="57230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0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118238"/>
            <a:ext cx="8328991" cy="1325563"/>
          </a:xfrm>
        </p:spPr>
        <p:txBody>
          <a:bodyPr/>
          <a:lstStyle/>
          <a:p>
            <a:r>
              <a:rPr lang="en-US" dirty="0" smtClean="0"/>
              <a:t>Community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12" y="887572"/>
            <a:ext cx="8722183" cy="487314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What Mid-IR (10 </a:t>
            </a:r>
            <a:r>
              <a:rPr lang="en-US" sz="2400" dirty="0" smtClean="0">
                <a:latin typeface="Symbol" panose="05050102010706020507" pitchFamily="18" charset="2"/>
              </a:rPr>
              <a:t>m</a:t>
            </a:r>
            <a:r>
              <a:rPr lang="en-US" sz="2400" dirty="0" smtClean="0"/>
              <a:t>m) means for plasma accelerators</a:t>
            </a:r>
          </a:p>
          <a:p>
            <a:pPr lvl="1"/>
            <a:r>
              <a:rPr lang="en-US" sz="2000" dirty="0" smtClean="0"/>
              <a:t>Electron acceleration – larger “bubbles” for external injection, staging, ultra-low emittance</a:t>
            </a:r>
          </a:p>
          <a:p>
            <a:pPr lvl="1"/>
            <a:r>
              <a:rPr lang="en-US" sz="2000" dirty="0" smtClean="0"/>
              <a:t>Ion acceleration – gas targets, </a:t>
            </a:r>
            <a:r>
              <a:rPr lang="en-US" sz="2000" dirty="0" err="1" smtClean="0"/>
              <a:t>monoenergetic</a:t>
            </a:r>
            <a:r>
              <a:rPr lang="en-US" sz="2000" dirty="0" smtClean="0"/>
              <a:t> regimes such as shock wave, possibility to access energies of cancer therapy interest</a:t>
            </a:r>
            <a:endParaRPr lang="en-US" sz="2000" dirty="0"/>
          </a:p>
          <a:p>
            <a:r>
              <a:rPr lang="en-US" sz="2400" dirty="0" smtClean="0"/>
              <a:t>Power requirements</a:t>
            </a:r>
            <a:endParaRPr lang="en-US" sz="2400" dirty="0"/>
          </a:p>
          <a:p>
            <a:pPr lvl="1"/>
            <a:r>
              <a:rPr lang="en-US" sz="2000" dirty="0" smtClean="0"/>
              <a:t>LWFA milestones: self-modulation (2 TW,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~1), blow-out (5-10TW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aseline="-25000" dirty="0"/>
              <a:t>0</a:t>
            </a:r>
            <a:r>
              <a:rPr lang="en-US" sz="2000" dirty="0" smtClean="0"/>
              <a:t>~2), bubble (25-30TW,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aseline="-25000" dirty="0" smtClean="0"/>
              <a:t>0</a:t>
            </a:r>
            <a:r>
              <a:rPr lang="en-US" sz="2000" dirty="0" smtClean="0"/>
              <a:t>~4)</a:t>
            </a:r>
            <a:endParaRPr lang="en-US" sz="2000" dirty="0"/>
          </a:p>
          <a:p>
            <a:pPr lvl="1"/>
            <a:r>
              <a:rPr lang="en-US" sz="2000" dirty="0"/>
              <a:t>Ion acceleration – </a:t>
            </a:r>
            <a:r>
              <a:rPr lang="en-US" sz="2000" dirty="0" smtClean="0"/>
              <a:t>energy scaling ~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aseline="-25000" dirty="0" smtClean="0"/>
              <a:t>0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 next milestone 20 MeV with 10-20 TW, need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baseline="-25000" dirty="0" smtClean="0"/>
              <a:t>0</a:t>
            </a:r>
            <a:r>
              <a:rPr lang="en-US" sz="1600" dirty="0" smtClean="0"/>
              <a:t>~10, ~100 TW for 100 MeV/nu </a:t>
            </a:r>
            <a:endParaRPr lang="en-US" sz="2000" dirty="0" smtClean="0"/>
          </a:p>
          <a:p>
            <a:r>
              <a:rPr lang="en-US" sz="2400" dirty="0" smtClean="0"/>
              <a:t>Pulse duration</a:t>
            </a:r>
            <a:endParaRPr lang="en-US" sz="2400" dirty="0"/>
          </a:p>
          <a:p>
            <a:pPr lvl="1"/>
            <a:r>
              <a:rPr lang="en-US" sz="2000" dirty="0" smtClean="0"/>
              <a:t>Sub-picoseconds (~500 fs) for LWFA blowout/bubble</a:t>
            </a:r>
            <a:endParaRPr lang="en-US" sz="2000" dirty="0"/>
          </a:p>
          <a:p>
            <a:pPr lvl="1"/>
            <a:r>
              <a:rPr lang="en-US" sz="2000" dirty="0" smtClean="0"/>
              <a:t>1-3 </a:t>
            </a:r>
            <a:r>
              <a:rPr lang="en-US" sz="2000" dirty="0" err="1" smtClean="0"/>
              <a:t>ps</a:t>
            </a:r>
            <a:r>
              <a:rPr lang="en-US" sz="2000" dirty="0" smtClean="0"/>
              <a:t> for other applications, including ions</a:t>
            </a:r>
          </a:p>
          <a:p>
            <a:r>
              <a:rPr lang="en-US" sz="2400" dirty="0"/>
              <a:t>Pulse </a:t>
            </a:r>
            <a:r>
              <a:rPr lang="en-US" sz="2400" dirty="0" smtClean="0"/>
              <a:t>structuring</a:t>
            </a:r>
            <a:endParaRPr lang="en-US" sz="2400" dirty="0"/>
          </a:p>
          <a:p>
            <a:pPr lvl="1"/>
            <a:r>
              <a:rPr lang="en-US" sz="2000" dirty="0" smtClean="0"/>
              <a:t>Controlled pre-pulse for ion acceleration  </a:t>
            </a:r>
            <a:endParaRPr lang="en-US" sz="2000" dirty="0"/>
          </a:p>
          <a:p>
            <a:pPr lvl="1"/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14893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118238"/>
            <a:ext cx="8328991" cy="1325563"/>
          </a:xfrm>
        </p:spPr>
        <p:txBody>
          <a:bodyPr/>
          <a:lstStyle/>
          <a:p>
            <a:r>
              <a:rPr lang="en-US" dirty="0" smtClean="0"/>
              <a:t>Community input (continues)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12" y="887572"/>
            <a:ext cx="8722183" cy="528462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Polarization</a:t>
            </a:r>
          </a:p>
          <a:p>
            <a:pPr lvl="1"/>
            <a:r>
              <a:rPr lang="en-US" sz="2000" dirty="0" smtClean="0"/>
              <a:t>Linear</a:t>
            </a:r>
          </a:p>
          <a:p>
            <a:pPr lvl="1"/>
            <a:r>
              <a:rPr lang="en-US" sz="2000" dirty="0" smtClean="0"/>
              <a:t>Circular</a:t>
            </a:r>
            <a:endParaRPr lang="en-US" sz="2000" dirty="0"/>
          </a:p>
          <a:p>
            <a:r>
              <a:rPr lang="en-US" sz="2400" dirty="0" smtClean="0"/>
              <a:t>Pulse stability, contrast, repetition rate</a:t>
            </a:r>
            <a:endParaRPr lang="en-US" sz="2400" dirty="0"/>
          </a:p>
          <a:p>
            <a:pPr lvl="1"/>
            <a:r>
              <a:rPr lang="en-US" sz="2000" dirty="0" smtClean="0"/>
              <a:t>&lt;10%</a:t>
            </a:r>
          </a:p>
          <a:p>
            <a:pPr lvl="1"/>
            <a:r>
              <a:rPr lang="en-US" sz="2000" dirty="0" smtClean="0"/>
              <a:t>Important for going forward to applications</a:t>
            </a:r>
          </a:p>
          <a:p>
            <a:r>
              <a:rPr lang="en-US" sz="2400" dirty="0" smtClean="0"/>
              <a:t>High-quality electron beam from RF </a:t>
            </a:r>
            <a:r>
              <a:rPr lang="en-US" sz="2400" dirty="0" err="1" smtClean="0"/>
              <a:t>linac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10 fs, 10 </a:t>
            </a:r>
            <a:r>
              <a:rPr lang="en-US" sz="2000" dirty="0" smtClean="0">
                <a:latin typeface="Symbol" panose="05050102010706020507" pitchFamily="18" charset="2"/>
              </a:rPr>
              <a:t>m</a:t>
            </a:r>
            <a:r>
              <a:rPr lang="en-US" sz="2000" dirty="0" smtClean="0"/>
              <a:t>m,100 </a:t>
            </a:r>
            <a:r>
              <a:rPr lang="en-US" sz="2000" dirty="0" err="1" smtClean="0"/>
              <a:t>pC</a:t>
            </a:r>
            <a:r>
              <a:rPr lang="en-US" sz="2000" dirty="0" smtClean="0"/>
              <a:t>, 1 </a:t>
            </a:r>
            <a:r>
              <a:rPr lang="en-US" sz="2000" dirty="0" err="1" smtClean="0"/>
              <a:t>mm.mrad</a:t>
            </a:r>
            <a:endParaRPr lang="en-US" sz="2000" dirty="0"/>
          </a:p>
          <a:p>
            <a:pPr lvl="1"/>
            <a:r>
              <a:rPr lang="en-US" sz="2000" dirty="0" smtClean="0"/>
              <a:t>Essential for suggested LWFA studies (external injection, staging, emittance preservation, etc.)</a:t>
            </a:r>
            <a:endParaRPr lang="en-US" sz="2000" dirty="0"/>
          </a:p>
          <a:p>
            <a:pPr lvl="1"/>
            <a:r>
              <a:rPr lang="en-US" sz="2000" dirty="0" smtClean="0"/>
              <a:t>Wake field imaging</a:t>
            </a:r>
            <a:endParaRPr lang="en-US" sz="2000" dirty="0"/>
          </a:p>
          <a:p>
            <a:r>
              <a:rPr lang="en-US" sz="2400" dirty="0" smtClean="0"/>
              <a:t>NIR lasers </a:t>
            </a:r>
          </a:p>
          <a:p>
            <a:pPr lvl="1"/>
            <a:r>
              <a:rPr lang="en-US" sz="2000" dirty="0" smtClean="0"/>
              <a:t>~10 TW, ~100 fs</a:t>
            </a:r>
            <a:endParaRPr lang="en-US" sz="2000" dirty="0"/>
          </a:p>
          <a:p>
            <a:pPr lvl="1"/>
            <a:r>
              <a:rPr lang="en-US" sz="2000" dirty="0" smtClean="0"/>
              <a:t>Ionization injection</a:t>
            </a:r>
          </a:p>
          <a:p>
            <a:pPr lvl="1"/>
            <a:r>
              <a:rPr lang="en-US" sz="2000" dirty="0" smtClean="0"/>
              <a:t>Plasma diagnostics</a:t>
            </a:r>
            <a:endParaRPr lang="en-US" sz="2000" dirty="0"/>
          </a:p>
          <a:p>
            <a:pPr lvl="1"/>
            <a:r>
              <a:rPr lang="en-US" sz="2000" dirty="0" smtClean="0"/>
              <a:t>Synchronization requirements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12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85" y="127382"/>
            <a:ext cx="8328991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Alignment of ATF/ATF-II plans with community needs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369" y="777844"/>
            <a:ext cx="8328991" cy="5174900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/>
              <a:t>Power requirements</a:t>
            </a:r>
          </a:p>
          <a:p>
            <a:pPr lvl="1"/>
            <a:r>
              <a:rPr lang="en-US" sz="2000" dirty="0" smtClean="0"/>
              <a:t>ATF will support near-term needs with up to 4 TW</a:t>
            </a:r>
            <a:endParaRPr lang="en-US" sz="2000" dirty="0"/>
          </a:p>
          <a:p>
            <a:pPr lvl="1"/>
            <a:r>
              <a:rPr lang="en-US" sz="2000" dirty="0" smtClean="0"/>
              <a:t>ATFII milestones co-aligned with long-term </a:t>
            </a:r>
            <a:r>
              <a:rPr lang="en-US" sz="2100" dirty="0" smtClean="0"/>
              <a:t>needs (10, 25, 100 TW)</a:t>
            </a:r>
            <a:endParaRPr lang="en-US" sz="2100" dirty="0"/>
          </a:p>
          <a:p>
            <a:r>
              <a:rPr lang="en-US" sz="2400" dirty="0"/>
              <a:t>Pulse duration</a:t>
            </a:r>
          </a:p>
          <a:p>
            <a:pPr lvl="1"/>
            <a:r>
              <a:rPr lang="en-US" sz="2000" dirty="0" smtClean="0"/>
              <a:t>2 </a:t>
            </a:r>
            <a:r>
              <a:rPr lang="en-US" sz="2000" dirty="0" err="1" smtClean="0"/>
              <a:t>ps</a:t>
            </a:r>
            <a:r>
              <a:rPr lang="en-US" sz="2000" dirty="0" smtClean="0"/>
              <a:t> for near-term applications</a:t>
            </a:r>
            <a:endParaRPr lang="en-US" sz="2000" dirty="0"/>
          </a:p>
          <a:p>
            <a:pPr lvl="1"/>
            <a:r>
              <a:rPr lang="en-US" sz="2000" dirty="0" smtClean="0"/>
              <a:t>Attempt to speed up development of sub-</a:t>
            </a:r>
            <a:r>
              <a:rPr lang="en-US" sz="2000" dirty="0" err="1" smtClean="0"/>
              <a:t>ps</a:t>
            </a:r>
            <a:r>
              <a:rPr lang="en-US" sz="2000" dirty="0" smtClean="0"/>
              <a:t> regime concentrating on efficient and reproducible ~500 fs pulses</a:t>
            </a:r>
          </a:p>
          <a:p>
            <a:r>
              <a:rPr lang="en-US" sz="2400" dirty="0"/>
              <a:t>Pulse structuring</a:t>
            </a:r>
          </a:p>
          <a:p>
            <a:pPr lvl="1"/>
            <a:r>
              <a:rPr lang="en-US" sz="2000" dirty="0" smtClean="0"/>
              <a:t>Pre-pulse provided  </a:t>
            </a:r>
            <a:endParaRPr lang="en-US" sz="2000" dirty="0"/>
          </a:p>
          <a:p>
            <a:r>
              <a:rPr lang="en-US" sz="2400" dirty="0" smtClean="0"/>
              <a:t>Polarization</a:t>
            </a:r>
            <a:endParaRPr lang="en-US" sz="2400" dirty="0"/>
          </a:p>
          <a:p>
            <a:pPr lvl="1"/>
            <a:r>
              <a:rPr lang="en-US" sz="2000" dirty="0" smtClean="0"/>
              <a:t>Linear and circular can be provided with </a:t>
            </a:r>
            <a:r>
              <a:rPr lang="en-US" sz="2000" dirty="0" smtClean="0"/>
              <a:t>direct amplification </a:t>
            </a:r>
            <a:r>
              <a:rPr lang="en-US" sz="2000" dirty="0" smtClean="0"/>
              <a:t>(no CPA</a:t>
            </a:r>
            <a:r>
              <a:rPr lang="en-US" sz="2000" dirty="0" smtClean="0"/>
              <a:t>) </a:t>
            </a:r>
            <a:endParaRPr lang="en-US" sz="2000" dirty="0" smtClean="0"/>
          </a:p>
          <a:p>
            <a:pPr lvl="1"/>
            <a:r>
              <a:rPr lang="en-US" sz="2000" dirty="0" smtClean="0"/>
              <a:t>ATF-II plan does not (presently) include technology development for circular polarization of high power pulses</a:t>
            </a:r>
            <a:endParaRPr lang="en-US" sz="2000" dirty="0" smtClean="0"/>
          </a:p>
          <a:p>
            <a:r>
              <a:rPr lang="en-US" sz="2400" dirty="0"/>
              <a:t>Pulse stability, contrast, repetition rate</a:t>
            </a:r>
          </a:p>
          <a:p>
            <a:pPr lvl="1"/>
            <a:r>
              <a:rPr lang="en-US" sz="2000" dirty="0" smtClean="0"/>
              <a:t>Work on improving, pulse stability of a high priority</a:t>
            </a:r>
            <a:endParaRPr lang="en-US" sz="2000" dirty="0"/>
          </a:p>
          <a:p>
            <a:r>
              <a:rPr lang="en-US" sz="2400" dirty="0"/>
              <a:t>High-quality electron beam from RF </a:t>
            </a:r>
            <a:r>
              <a:rPr lang="en-US" sz="2400" dirty="0" err="1"/>
              <a:t>linac</a:t>
            </a:r>
            <a:r>
              <a:rPr lang="en-US" sz="2400" dirty="0"/>
              <a:t> </a:t>
            </a:r>
          </a:p>
          <a:p>
            <a:pPr lvl="1"/>
            <a:r>
              <a:rPr lang="en-US" sz="2000" dirty="0" smtClean="0"/>
              <a:t>Provide at ATF</a:t>
            </a:r>
          </a:p>
          <a:p>
            <a:pPr lvl="1"/>
            <a:r>
              <a:rPr lang="en-US" sz="2000" dirty="0" smtClean="0"/>
              <a:t>In a core plan for ATF-II</a:t>
            </a:r>
            <a:endParaRPr lang="en-US" sz="2000" dirty="0"/>
          </a:p>
          <a:p>
            <a:r>
              <a:rPr lang="en-US" sz="2400" dirty="0"/>
              <a:t>NIR lasers </a:t>
            </a:r>
          </a:p>
          <a:p>
            <a:pPr lvl="1"/>
            <a:r>
              <a:rPr lang="en-US" sz="2000" dirty="0" smtClean="0"/>
              <a:t>Looking for collaborative support to refurbish and put on line to make available at ATF and ATF-II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4" r="13950"/>
          <a:stretch/>
        </p:blipFill>
        <p:spPr>
          <a:xfrm>
            <a:off x="5952793" y="2779056"/>
            <a:ext cx="3044903" cy="1809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8" t="14286"/>
          <a:stretch/>
        </p:blipFill>
        <p:spPr bwMode="auto">
          <a:xfrm rot="16200000">
            <a:off x="6969124" y="450290"/>
            <a:ext cx="1837771" cy="251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95884" y="718203"/>
            <a:ext cx="2264529" cy="1766537"/>
            <a:chOff x="1032559" y="3098639"/>
            <a:chExt cx="2264529" cy="1766537"/>
          </a:xfrm>
        </p:grpSpPr>
        <p:pic>
          <p:nvPicPr>
            <p:cNvPr id="5" name="Picture 4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8" t="27564" r="50531" b="28638"/>
            <a:stretch/>
          </p:blipFill>
          <p:spPr bwMode="auto">
            <a:xfrm>
              <a:off x="1032559" y="3098639"/>
              <a:ext cx="2264529" cy="176653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155885" y="3160716"/>
              <a:ext cx="1889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Seed pulse generator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8" t="16737" r="1689"/>
          <a:stretch/>
        </p:blipFill>
        <p:spPr>
          <a:xfrm>
            <a:off x="3078843" y="2778019"/>
            <a:ext cx="2719566" cy="180909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655335" y="711562"/>
            <a:ext cx="3766787" cy="1748512"/>
            <a:chOff x="5246946" y="793331"/>
            <a:chExt cx="3766787" cy="174851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707030" y="1169826"/>
              <a:ext cx="505453" cy="93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76"/>
            <a:stretch/>
          </p:blipFill>
          <p:spPr>
            <a:xfrm>
              <a:off x="5246946" y="793331"/>
              <a:ext cx="3766787" cy="174851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361920" y="2015822"/>
              <a:ext cx="1889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Regenerative amplifier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6" y="2779056"/>
            <a:ext cx="2798043" cy="181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sph\Desktop\small\2014-07-17 15.11.5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79" y="4699163"/>
            <a:ext cx="1833859" cy="137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251960" y="4741000"/>
            <a:ext cx="2796796" cy="1339760"/>
            <a:chOff x="4148460" y="-5147444"/>
            <a:chExt cx="6360005" cy="2920859"/>
          </a:xfrm>
        </p:grpSpPr>
        <p:pic>
          <p:nvPicPr>
            <p:cNvPr id="15" name="Picture 14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3" t="13222" r="13715" b="543"/>
            <a:stretch/>
          </p:blipFill>
          <p:spPr>
            <a:xfrm>
              <a:off x="4148460" y="-5115835"/>
              <a:ext cx="3067684" cy="2889250"/>
            </a:xfrm>
            <a:prstGeom prst="rect">
              <a:avLst/>
            </a:prstGeom>
          </p:spPr>
        </p:pic>
        <p:pic>
          <p:nvPicPr>
            <p:cNvPr id="16" name="Picture 15"/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59" t="19574" r="8900"/>
            <a:stretch/>
          </p:blipFill>
          <p:spPr>
            <a:xfrm>
              <a:off x="7276314" y="-5147444"/>
              <a:ext cx="3232151" cy="2895600"/>
            </a:xfrm>
            <a:prstGeom prst="rect">
              <a:avLst/>
            </a:prstGeom>
          </p:spPr>
        </p:pic>
      </p:grpSp>
      <p:sp>
        <p:nvSpPr>
          <p:cNvPr id="17" name="Title 1"/>
          <p:cNvSpPr txBox="1">
            <a:spLocks/>
          </p:cNvSpPr>
          <p:nvPr/>
        </p:nvSpPr>
        <p:spPr>
          <a:xfrm>
            <a:off x="295884" y="68588"/>
            <a:ext cx="832899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ATF-II laser facility in 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8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85" y="127382"/>
            <a:ext cx="8328991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Impact from ATF-hosted laser/plasma research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369" y="1452945"/>
            <a:ext cx="8328991" cy="50926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Ion Acceleration</a:t>
            </a:r>
            <a:endParaRPr lang="en-US" sz="2400" dirty="0"/>
          </a:p>
          <a:p>
            <a:pPr lvl="1"/>
            <a:r>
              <a:rPr lang="en-US" sz="2000" dirty="0" smtClean="0"/>
              <a:t>Cancer therapy</a:t>
            </a:r>
          </a:p>
          <a:p>
            <a:pPr lvl="1"/>
            <a:r>
              <a:rPr lang="en-US" sz="2000" dirty="0" smtClean="0"/>
              <a:t>Spin-off to deuteron, neutron, and THz sources </a:t>
            </a:r>
          </a:p>
          <a:p>
            <a:r>
              <a:rPr lang="en-US" sz="2800" dirty="0" smtClean="0"/>
              <a:t>LWFA</a:t>
            </a:r>
            <a:endParaRPr lang="en-US" sz="2800" dirty="0"/>
          </a:p>
          <a:p>
            <a:pPr lvl="1"/>
            <a:r>
              <a:rPr lang="en-US" sz="2000" dirty="0" smtClean="0"/>
              <a:t>Compact light sources based on combination of a high-charge LWFA and high-yield Compton scattering</a:t>
            </a:r>
            <a:endParaRPr lang="en-US" sz="2000" dirty="0"/>
          </a:p>
          <a:p>
            <a:pPr lvl="1"/>
            <a:r>
              <a:rPr lang="en-US" sz="2000" dirty="0" smtClean="0"/>
              <a:t>Test bed for R&amp;D towards the next linear collider</a:t>
            </a:r>
          </a:p>
          <a:p>
            <a:pPr lvl="1"/>
            <a:endParaRPr lang="en-US" sz="2000" dirty="0"/>
          </a:p>
          <a:p>
            <a:pPr lvl="1"/>
            <a:endParaRPr lang="en-US" sz="2000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3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1485" y="660387"/>
            <a:ext cx="4648200" cy="4571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473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100 </a:t>
            </a:r>
            <a:r>
              <a:rPr lang="en-US" sz="1600" b="1" dirty="0" err="1">
                <a:solidFill>
                  <a:srgbClr val="473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pC</a:t>
            </a:r>
            <a:r>
              <a:rPr lang="en-US" sz="1600" b="1" dirty="0">
                <a:solidFill>
                  <a:srgbClr val="473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~10 GeV </a:t>
            </a:r>
            <a:r>
              <a:rPr lang="en-US" sz="1600" b="1" dirty="0" smtClean="0">
                <a:solidFill>
                  <a:srgbClr val="473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demonstration</a:t>
            </a:r>
            <a:endParaRPr lang="en-US" sz="1600" b="1" dirty="0">
              <a:solidFill>
                <a:srgbClr val="473E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473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Matched laser guiding  in </a:t>
            </a:r>
            <a:r>
              <a:rPr lang="en-US" sz="1600" b="1" dirty="0" smtClean="0">
                <a:solidFill>
                  <a:srgbClr val="473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plasma</a:t>
            </a:r>
            <a:endParaRPr lang="en-US" sz="1600" b="1" dirty="0">
              <a:solidFill>
                <a:srgbClr val="473E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473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Improve stability, reproducibility and tenability, to enable near-term applications as well </a:t>
            </a:r>
            <a:endParaRPr lang="en-US" sz="1600" b="1" dirty="0" smtClean="0">
              <a:solidFill>
                <a:srgbClr val="473E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473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LWFA-based </a:t>
            </a:r>
            <a:r>
              <a:rPr lang="en-US" sz="1600" b="1" dirty="0">
                <a:solidFill>
                  <a:srgbClr val="473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positron source </a:t>
            </a:r>
            <a:endParaRPr lang="en-US" sz="1600" b="1" dirty="0" smtClean="0">
              <a:solidFill>
                <a:srgbClr val="473E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473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Staging </a:t>
            </a:r>
            <a:r>
              <a:rPr lang="en-US" sz="1600" b="1" dirty="0">
                <a:solidFill>
                  <a:srgbClr val="473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with &gt;90% capture and emittance preservation, understanding emittance growth mechanisms and mitigation </a:t>
            </a:r>
          </a:p>
          <a:p>
            <a:pPr marL="800100" lvl="1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473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Optimize efficiency from laser to beam, including bunch shaping and wake energy dumping by additional </a:t>
            </a:r>
            <a:r>
              <a:rPr lang="en-US" sz="1600" b="1" dirty="0" smtClean="0">
                <a:solidFill>
                  <a:srgbClr val="473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pulses</a:t>
            </a:r>
          </a:p>
          <a:p>
            <a:pPr marL="800100" lvl="1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473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New </a:t>
            </a:r>
            <a:r>
              <a:rPr lang="en-US" sz="1600" b="1" dirty="0">
                <a:solidFill>
                  <a:srgbClr val="473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diagnostics development and testing </a:t>
            </a:r>
            <a:endParaRPr lang="en-US" sz="1600" b="1" dirty="0" smtClean="0">
              <a:solidFill>
                <a:srgbClr val="473E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473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Experimental </a:t>
            </a:r>
            <a:r>
              <a:rPr lang="en-US" sz="1600" b="1" dirty="0">
                <a:solidFill>
                  <a:srgbClr val="473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validation of new </a:t>
            </a:r>
            <a:r>
              <a:rPr lang="en-US" sz="1600" b="1" dirty="0" smtClean="0">
                <a:solidFill>
                  <a:srgbClr val="473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simulation </a:t>
            </a:r>
            <a:r>
              <a:rPr lang="en-US" sz="1600" b="1" dirty="0">
                <a:solidFill>
                  <a:srgbClr val="473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tools </a:t>
            </a:r>
            <a:endParaRPr lang="en-US" sz="2000" b="1" dirty="0">
              <a:solidFill>
                <a:srgbClr val="473E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06" y="600635"/>
            <a:ext cx="4032305" cy="533102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6681" y="36854"/>
            <a:ext cx="8328991" cy="1325563"/>
          </a:xfrm>
        </p:spPr>
        <p:txBody>
          <a:bodyPr/>
          <a:lstStyle/>
          <a:p>
            <a:r>
              <a:rPr lang="en-US" altLang="en-US" b="0" dirty="0"/>
              <a:t>Roadmap to plasma colliders</a:t>
            </a:r>
          </a:p>
        </p:txBody>
      </p:sp>
    </p:spTree>
    <p:extLst>
      <p:ext uri="{BB962C8B-B14F-4D97-AF65-F5344CB8AC3E}">
        <p14:creationId xmlns:p14="http://schemas.microsoft.com/office/powerpoint/2010/main" val="4890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009" y="254601"/>
            <a:ext cx="8328991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ATF diversity in addressing community needs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97" y="870443"/>
            <a:ext cx="7766303" cy="4042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30653" y="1652816"/>
            <a:ext cx="1053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B6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PWFA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02038" y="932298"/>
            <a:ext cx="29130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3B6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LWFA </a:t>
            </a:r>
          </a:p>
          <a:p>
            <a:pPr algn="r"/>
            <a:r>
              <a:rPr lang="en-US" b="1" dirty="0" smtClean="0">
                <a:solidFill>
                  <a:srgbClr val="3B6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Two-color/low </a:t>
            </a:r>
            <a:r>
              <a:rPr lang="en-US" altLang="en-US" sz="2000" b="1" dirty="0">
                <a:solidFill>
                  <a:srgbClr val="3B6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e</a:t>
            </a:r>
            <a:r>
              <a:rPr lang="en-US" b="1" dirty="0" smtClean="0">
                <a:solidFill>
                  <a:srgbClr val="3B6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</a:p>
          <a:p>
            <a:pPr algn="r"/>
            <a:r>
              <a:rPr lang="en-US" b="1" dirty="0" smtClean="0">
                <a:solidFill>
                  <a:srgbClr val="3B6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all-optical Trojan Horse </a:t>
            </a:r>
          </a:p>
          <a:p>
            <a:pPr algn="r"/>
            <a:r>
              <a:rPr lang="en-US" b="1" dirty="0" smtClean="0">
                <a:solidFill>
                  <a:srgbClr val="3B6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Matched guiding</a:t>
            </a:r>
          </a:p>
          <a:p>
            <a:pPr algn="r"/>
            <a:r>
              <a:rPr lang="en-US" sz="2400" b="1" dirty="0" smtClean="0">
                <a:solidFill>
                  <a:srgbClr val="3B6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 Acceleration</a:t>
            </a:r>
          </a:p>
          <a:p>
            <a:pPr algn="r"/>
            <a:r>
              <a:rPr lang="en-US" b="1" dirty="0" smtClean="0">
                <a:solidFill>
                  <a:srgbClr val="3B6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 Wave</a:t>
            </a:r>
          </a:p>
          <a:p>
            <a:pPr algn="r"/>
            <a:r>
              <a:rPr lang="en-US" b="1" dirty="0" smtClean="0">
                <a:solidFill>
                  <a:srgbClr val="3B6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RPA, BOA, RITA, …</a:t>
            </a:r>
            <a:endParaRPr lang="en-US" b="1" dirty="0">
              <a:solidFill>
                <a:srgbClr val="3B60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026" y="4682163"/>
            <a:ext cx="3606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B6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Seeded LWFA </a:t>
            </a:r>
          </a:p>
          <a:p>
            <a:r>
              <a:rPr lang="en-US" b="1" dirty="0" smtClean="0">
                <a:solidFill>
                  <a:srgbClr val="3B6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LWFA stability study</a:t>
            </a:r>
          </a:p>
          <a:p>
            <a:r>
              <a:rPr lang="en-US" b="1" dirty="0" smtClean="0">
                <a:solidFill>
                  <a:srgbClr val="3B6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LWFA staging study</a:t>
            </a:r>
          </a:p>
          <a:p>
            <a:r>
              <a:rPr lang="en-US" b="1" dirty="0" smtClean="0">
                <a:solidFill>
                  <a:srgbClr val="3B6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Wakefield probing with e-beam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1848" y="4680400"/>
            <a:ext cx="3679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B6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Compton sources</a:t>
            </a:r>
          </a:p>
          <a:p>
            <a:r>
              <a:rPr lang="en-US" b="1" dirty="0" smtClean="0">
                <a:solidFill>
                  <a:srgbClr val="3B6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Positron sources</a:t>
            </a:r>
          </a:p>
          <a:p>
            <a:r>
              <a:rPr lang="en-US" b="1" dirty="0" smtClean="0">
                <a:solidFill>
                  <a:srgbClr val="3B6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ICS Conversion for </a:t>
            </a:r>
            <a:r>
              <a:rPr lang="en-US" b="1" dirty="0" smtClean="0">
                <a:solidFill>
                  <a:srgbClr val="3B6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gg</a:t>
            </a:r>
            <a:r>
              <a:rPr lang="en-US" b="1" dirty="0" smtClean="0">
                <a:solidFill>
                  <a:srgbClr val="3B6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colliders</a:t>
            </a:r>
            <a:endParaRPr lang="en-US" b="1" dirty="0">
              <a:solidFill>
                <a:srgbClr val="3B60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3255" y="4190666"/>
            <a:ext cx="271555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B60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LWFA</a:t>
            </a:r>
            <a:endParaRPr lang="en-US" sz="2400" dirty="0">
              <a:solidFill>
                <a:srgbClr val="3B60B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or-SNW2017" id="{0384C249-80B6-4472-88BA-50C784744966}" vid="{AE785D86-7888-4678-A458-C641FEA9C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Igor-SNW2017</Template>
  <TotalTime>49</TotalTime>
  <Words>1314</Words>
  <Application>Microsoft Macintosh PowerPoint</Application>
  <PresentationFormat>On-screen Show (4:3)</PresentationFormat>
  <Paragraphs>284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Andalus</vt:lpstr>
      <vt:lpstr>Arial Narrow</vt:lpstr>
      <vt:lpstr>Calibri</vt:lpstr>
      <vt:lpstr>Cambria Math</vt:lpstr>
      <vt:lpstr>Chiller</vt:lpstr>
      <vt:lpstr>ＭＳ Ｐゴシック</vt:lpstr>
      <vt:lpstr>Symbol</vt:lpstr>
      <vt:lpstr>Times New Roman</vt:lpstr>
      <vt:lpstr>Verdana</vt:lpstr>
      <vt:lpstr>Wingdings</vt:lpstr>
      <vt:lpstr>Arial</vt:lpstr>
      <vt:lpstr>Office Theme</vt:lpstr>
      <vt:lpstr>CorelDRAW.Graphic.11</vt:lpstr>
      <vt:lpstr>Addressing the Needs of WG#2 Laser-Plasma Interactions</vt:lpstr>
      <vt:lpstr>Charge to WG#2</vt:lpstr>
      <vt:lpstr>Community input</vt:lpstr>
      <vt:lpstr>Community input (continues)</vt:lpstr>
      <vt:lpstr>Alignment of ATF/ATF-II plans with community needs</vt:lpstr>
      <vt:lpstr>PowerPoint Presentation</vt:lpstr>
      <vt:lpstr>Impact from ATF-hosted laser/plasma research</vt:lpstr>
      <vt:lpstr>Roadmap to plasma colliders</vt:lpstr>
      <vt:lpstr>ATF diversity in addressing community needs</vt:lpstr>
      <vt:lpstr>Laser/plasma R&amp;D enabled by CO2 Capabilities</vt:lpstr>
      <vt:lpstr>Thank you for attention</vt:lpstr>
      <vt:lpstr>LWFA and Compton R&amp;D Enabled by CO2 Capabilities</vt:lpstr>
      <vt:lpstr>3-D simulations of multi-GeV LWFA stage</vt:lpstr>
      <vt:lpstr>PowerPoint Presentation</vt:lpstr>
      <vt:lpstr>Two optimum regimes for LWFA collider stage</vt:lpstr>
      <vt:lpstr>PowerPoint Presentation</vt:lpstr>
      <vt:lpstr>PowerPoint Presentation</vt:lpstr>
      <vt:lpstr>Short-term upgrade plan in progress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the Needs of WG#2 Laser-Plasma Interactions</dc:title>
  <dc:subject/>
  <dc:creator>Mark A. Palmer</dc:creator>
  <cp:keywords/>
  <dc:description/>
  <cp:lastModifiedBy>Mark A. Palmer</cp:lastModifiedBy>
  <cp:revision>2</cp:revision>
  <dcterms:created xsi:type="dcterms:W3CDTF">2017-06-01T17:32:57Z</dcterms:created>
  <dcterms:modified xsi:type="dcterms:W3CDTF">2017-06-01T18:21:58Z</dcterms:modified>
  <cp:category/>
</cp:coreProperties>
</file>