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81" r:id="rId4"/>
    <p:sldId id="257" r:id="rId5"/>
    <p:sldId id="259" r:id="rId6"/>
    <p:sldId id="262" r:id="rId7"/>
    <p:sldId id="261" r:id="rId8"/>
    <p:sldId id="284" r:id="rId9"/>
    <p:sldId id="264" r:id="rId10"/>
    <p:sldId id="273" r:id="rId11"/>
    <p:sldId id="274" r:id="rId12"/>
    <p:sldId id="277" r:id="rId13"/>
    <p:sldId id="283" r:id="rId14"/>
    <p:sldId id="282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2C9D2-C85E-4103-85EA-536FF353CFC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889BC-8A15-4DE3-999B-7DF79B1A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CF69-3542-4893-B731-6D063FBFBA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CF69-3542-4893-B731-6D063FBFBA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181D-32F1-4AD9-A849-3B46968856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9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DBE2-016A-47EF-997A-FA57F0A531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0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8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8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ACA79-5FA1-4ED8-B72E-52282727099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EF06-BE1E-4D80-A6D1-31A85869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IFEL research needs</a:t>
            </a:r>
            <a:br>
              <a:rPr lang="en-US" dirty="0"/>
            </a:br>
            <a:r>
              <a:rPr lang="en-US" dirty="0"/>
              <a:t>at ATF &amp; ATF2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 Musumeci &amp; N. </a:t>
            </a:r>
            <a:r>
              <a:rPr lang="en-US" dirty="0" err="1"/>
              <a:t>Sudar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9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67470"/>
            <a:ext cx="8229600" cy="944562"/>
          </a:xfrm>
        </p:spPr>
        <p:txBody>
          <a:bodyPr/>
          <a:lstStyle/>
          <a:p>
            <a:pPr algn="ctr"/>
            <a:r>
              <a:rPr lang="en-US" dirty="0"/>
              <a:t>Motivation for high energy IFEL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7848600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Demonstrate GeV/m gradients</a:t>
            </a:r>
          </a:p>
          <a:p>
            <a:r>
              <a:rPr lang="en-US" dirty="0"/>
              <a:t>Demonstrate GeV-class energy gain</a:t>
            </a:r>
          </a:p>
          <a:p>
            <a:r>
              <a:rPr lang="en-US" dirty="0"/>
              <a:t>Enable IFEL applications : </a:t>
            </a:r>
          </a:p>
          <a:p>
            <a:pPr lvl="1"/>
            <a:r>
              <a:rPr lang="en-US" dirty="0"/>
              <a:t>Gamma-ray production by Inverse Compton Scattering</a:t>
            </a:r>
          </a:p>
          <a:p>
            <a:pPr lvl="1"/>
            <a:r>
              <a:rPr lang="en-US" dirty="0"/>
              <a:t>FEL radiation in soft-X ray region </a:t>
            </a:r>
          </a:p>
          <a:p>
            <a:r>
              <a:rPr lang="en-US" dirty="0"/>
              <a:t>ATF2 is ideal place for next gen IFEL experiment.</a:t>
            </a:r>
          </a:p>
          <a:p>
            <a:pPr lvl="1"/>
            <a:r>
              <a:rPr lang="en-US" dirty="0"/>
              <a:t>High brightness e-beam</a:t>
            </a:r>
          </a:p>
          <a:p>
            <a:pPr lvl="1"/>
            <a:r>
              <a:rPr lang="en-US" dirty="0"/>
              <a:t>High power CO2 laser</a:t>
            </a:r>
          </a:p>
          <a:p>
            <a:pPr lvl="1"/>
            <a:r>
              <a:rPr lang="en-US" dirty="0"/>
              <a:t>Ongoing collaboration</a:t>
            </a:r>
          </a:p>
          <a:p>
            <a:pPr lvl="1"/>
            <a:r>
              <a:rPr lang="en-US" dirty="0"/>
              <a:t>Leverage on existing experience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181600" y="3992880"/>
          <a:ext cx="373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ATF2 upgrad</a:t>
                      </a:r>
                      <a:r>
                        <a:rPr lang="en-US" baseline="0" dirty="0"/>
                        <a:t>e parameters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E-beam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50-150</a:t>
                      </a:r>
                      <a:r>
                        <a:rPr lang="en-US" baseline="0" dirty="0"/>
                        <a:t> MeV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Laser beam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10-100 TW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36" y="5257800"/>
            <a:ext cx="467116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3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Tapering optimization: Ideal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0437"/>
            <a:ext cx="5943600" cy="2620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Use </a:t>
            </a:r>
            <a:r>
              <a:rPr lang="en-US" sz="2400" dirty="0" err="1"/>
              <a:t>Halbach</a:t>
            </a:r>
            <a:r>
              <a:rPr lang="en-US" sz="2400" dirty="0"/>
              <a:t> </a:t>
            </a:r>
            <a:r>
              <a:rPr lang="en-US" sz="2400" dirty="0" err="1"/>
              <a:t>undulator</a:t>
            </a:r>
            <a:r>
              <a:rPr lang="en-US" sz="2400" dirty="0"/>
              <a:t> scaling laws</a:t>
            </a:r>
          </a:p>
          <a:p>
            <a:r>
              <a:rPr lang="en-US" sz="2400" dirty="0"/>
              <a:t>Control longitudinal particle dynamics </a:t>
            </a:r>
          </a:p>
          <a:p>
            <a:r>
              <a:rPr lang="en-US" sz="2400" dirty="0" err="1"/>
              <a:t>Ponderomotive</a:t>
            </a:r>
            <a:r>
              <a:rPr lang="en-US" sz="2400" dirty="0"/>
              <a:t> potential determines all properties of accelerator</a:t>
            </a:r>
          </a:p>
          <a:p>
            <a:pPr lvl="1"/>
            <a:r>
              <a:rPr lang="en-US" sz="2000" dirty="0"/>
              <a:t>Area of bucket</a:t>
            </a:r>
          </a:p>
          <a:p>
            <a:pPr lvl="1"/>
            <a:r>
              <a:rPr lang="en-US" sz="2000" dirty="0"/>
              <a:t>Acceptance</a:t>
            </a:r>
          </a:p>
          <a:p>
            <a:pPr lvl="1"/>
            <a:r>
              <a:rPr lang="en-US" sz="2000" dirty="0"/>
              <a:t>Gradient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3594580"/>
                <a:ext cx="2192460" cy="64812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𝑘𝐾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94580"/>
                <a:ext cx="2192460" cy="6481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4800" y="3581400"/>
                <a:ext cx="1905000" cy="619913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(1+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 baseline="3000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𝑘𝑢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81400"/>
                <a:ext cx="1905000" cy="6199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-Right-Up Arrow 11"/>
          <p:cNvSpPr/>
          <p:nvPr/>
        </p:nvSpPr>
        <p:spPr>
          <a:xfrm flipV="1">
            <a:off x="2540602" y="3657599"/>
            <a:ext cx="1488918" cy="832133"/>
          </a:xfrm>
          <a:prstGeom prst="leftRightUpArrow">
            <a:avLst>
              <a:gd name="adj1" fmla="val 22827"/>
              <a:gd name="adj2" fmla="val 2317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47038"/>
            <a:ext cx="3687763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21152"/>
            <a:ext cx="3924300" cy="22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0" y="1005840"/>
          <a:ext cx="3013788" cy="28041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0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Parameter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Laser power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 TW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Pulse</a:t>
                      </a:r>
                      <a:r>
                        <a:rPr lang="en-US" sz="1600" baseline="0" dirty="0"/>
                        <a:t> length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Input energy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 MeV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Output</a:t>
                      </a:r>
                      <a:r>
                        <a:rPr lang="en-US" sz="1600" baseline="0" dirty="0"/>
                        <a:t> energy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970 MeV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Undulator</a:t>
                      </a:r>
                      <a:r>
                        <a:rPr lang="en-US" sz="1600" baseline="0" dirty="0"/>
                        <a:t> length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 cm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Gradient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 GeV/m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82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4237"/>
            <a:ext cx="4876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Minimize risk associated with aggressive tapering</a:t>
            </a:r>
          </a:p>
          <a:p>
            <a:r>
              <a:rPr lang="en-US" sz="2400" dirty="0" err="1"/>
              <a:t>Undulator</a:t>
            </a:r>
            <a:r>
              <a:rPr lang="en-US" sz="2400" dirty="0"/>
              <a:t> can be always retuned</a:t>
            </a:r>
          </a:p>
          <a:p>
            <a:r>
              <a:rPr lang="en-US" sz="2400" dirty="0"/>
              <a:t>Design aiming at 0.5 GeV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More conservative design: 3D sims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257800" y="863600"/>
          <a:ext cx="3733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Laser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TW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Laser pulse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0.5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 energy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Undulator</a:t>
                      </a:r>
                      <a:r>
                        <a:rPr lang="en-US" dirty="0"/>
                        <a:t>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</a:t>
                      </a:r>
                      <a:r>
                        <a:rPr lang="en-US" baseline="0" dirty="0"/>
                        <a:t> 0.5 GeV/m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52603"/>
            <a:ext cx="3487675" cy="174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5105400"/>
            <a:ext cx="2514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Can we control the relative energy spread by </a:t>
            </a:r>
            <a:r>
              <a:rPr lang="en-US" sz="1600" dirty="0" err="1"/>
              <a:t>ponderomotive</a:t>
            </a:r>
            <a:r>
              <a:rPr lang="en-US" sz="1600" dirty="0"/>
              <a:t> phase tapering?</a:t>
            </a: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24167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4697413"/>
            <a:ext cx="324167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29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IFEL </a:t>
            </a:r>
            <a:r>
              <a:rPr lang="en-US" sz="4000" dirty="0" err="1"/>
              <a:t>undulator</a:t>
            </a:r>
            <a:r>
              <a:rPr lang="en-US" sz="4000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71" y="990600"/>
            <a:ext cx="6565829" cy="4525963"/>
          </a:xfrm>
        </p:spPr>
        <p:txBody>
          <a:bodyPr>
            <a:normAutofit/>
          </a:bodyPr>
          <a:lstStyle/>
          <a:p>
            <a:r>
              <a:rPr lang="en-US" sz="2000" dirty="0"/>
              <a:t>Different options:</a:t>
            </a:r>
          </a:p>
          <a:p>
            <a:pPr lvl="1"/>
            <a:r>
              <a:rPr lang="en-US" sz="1800" dirty="0"/>
              <a:t>SC </a:t>
            </a:r>
            <a:r>
              <a:rPr lang="en-US" sz="1800" dirty="0" err="1"/>
              <a:t>undulator</a:t>
            </a:r>
            <a:endParaRPr lang="en-US" sz="1800" dirty="0"/>
          </a:p>
          <a:p>
            <a:pPr lvl="1"/>
            <a:r>
              <a:rPr lang="en-US" sz="1800" dirty="0"/>
              <a:t>Cryogenic </a:t>
            </a:r>
            <a:r>
              <a:rPr lang="en-US" sz="1800" dirty="0" err="1"/>
              <a:t>Pr</a:t>
            </a:r>
            <a:r>
              <a:rPr lang="en-US" sz="1800" dirty="0"/>
              <a:t>-based</a:t>
            </a:r>
          </a:p>
          <a:p>
            <a:r>
              <a:rPr lang="en-US" sz="2000" dirty="0"/>
              <a:t>UCLA </a:t>
            </a:r>
            <a:r>
              <a:rPr lang="en-US" sz="2000" dirty="0" err="1"/>
              <a:t>Halbach</a:t>
            </a:r>
            <a:r>
              <a:rPr lang="en-US" sz="2000" dirty="0"/>
              <a:t>-style </a:t>
            </a:r>
            <a:r>
              <a:rPr lang="en-US" sz="2000" dirty="0" err="1"/>
              <a:t>undulator</a:t>
            </a:r>
            <a:r>
              <a:rPr lang="en-US" sz="2000" dirty="0"/>
              <a:t>: scalable and affordable</a:t>
            </a:r>
          </a:p>
          <a:p>
            <a:pPr marL="901700" lvl="1" indent="-342900">
              <a:spcBef>
                <a:spcPts val="0"/>
              </a:spcBef>
              <a:buClr>
                <a:srgbClr val="000000"/>
              </a:buClr>
              <a:buSzPct val="101851"/>
              <a:buFont typeface="Calibri" panose="020F0502020204030204" pitchFamily="34" charset="0"/>
              <a:buChar char="‒"/>
            </a:pPr>
            <a:r>
              <a:rPr lang="en" sz="1800" dirty="0"/>
              <a:t>NdFeB magnets</a:t>
            </a:r>
          </a:p>
          <a:p>
            <a:pPr marL="901700" lvl="1" indent="-342900">
              <a:spcBef>
                <a:spcPts val="0"/>
              </a:spcBef>
              <a:buClr>
                <a:srgbClr val="000000"/>
              </a:buClr>
              <a:buSzPct val="101851"/>
              <a:buFont typeface="Calibri" panose="020F0502020204030204" pitchFamily="34" charset="0"/>
              <a:buChar char="‒"/>
            </a:pPr>
            <a:r>
              <a:rPr lang="en" sz="1800" dirty="0"/>
              <a:t>Orthogonal Halbach undulators with varying period and field strength</a:t>
            </a:r>
          </a:p>
          <a:p>
            <a:pPr marL="901700" lvl="1" indent="-342900">
              <a:spcBef>
                <a:spcPts val="0"/>
              </a:spcBef>
              <a:buClr>
                <a:srgbClr val="000000"/>
              </a:buClr>
              <a:buSzPct val="101851"/>
              <a:buFont typeface="Calibri" panose="020F0502020204030204" pitchFamily="34" charset="0"/>
              <a:buChar char="‒"/>
            </a:pPr>
            <a:r>
              <a:rPr lang="en" sz="1800" dirty="0"/>
              <a:t>Entrance/exit periods keep particle oscillation about axis</a:t>
            </a:r>
          </a:p>
          <a:p>
            <a:pPr marL="901700" lvl="1" indent="-342900">
              <a:spcBef>
                <a:spcPts val="0"/>
              </a:spcBef>
              <a:buClr>
                <a:srgbClr val="000000"/>
              </a:buClr>
              <a:buSzPct val="101851"/>
              <a:buFont typeface="Calibri" panose="020F0502020204030204" pitchFamily="34" charset="0"/>
              <a:buChar char="‒"/>
            </a:pPr>
            <a:r>
              <a:rPr lang="en" sz="1800" dirty="0"/>
              <a:t>Beam pipe or vacuum box to allow smaller gap</a:t>
            </a:r>
          </a:p>
          <a:p>
            <a:pPr marL="901700" lvl="1" indent="-342900">
              <a:spcBef>
                <a:spcPts val="0"/>
              </a:spcBef>
              <a:buClr>
                <a:srgbClr val="000000"/>
              </a:buClr>
              <a:buSzPct val="101851"/>
              <a:buFont typeface="Calibri" panose="020F0502020204030204" pitchFamily="34" charset="0"/>
              <a:buChar char="‒"/>
            </a:pPr>
            <a:r>
              <a:rPr lang="en" sz="1800" dirty="0"/>
              <a:t>F</a:t>
            </a:r>
            <a:r>
              <a:rPr lang="en-US" sz="1800" dirty="0"/>
              <a:t>u</a:t>
            </a:r>
            <a:r>
              <a:rPr lang="en" sz="1800" dirty="0"/>
              <a:t>lly tunable</a:t>
            </a:r>
          </a:p>
          <a:p>
            <a:r>
              <a:rPr lang="en-US" sz="2000" dirty="0"/>
              <a:t>Long period poses some challenges</a:t>
            </a:r>
          </a:p>
        </p:txBody>
      </p:sp>
      <p:sp>
        <p:nvSpPr>
          <p:cNvPr id="4" name="Shape 120"/>
          <p:cNvSpPr/>
          <p:nvPr/>
        </p:nvSpPr>
        <p:spPr>
          <a:xfrm>
            <a:off x="1752600" y="4572000"/>
            <a:ext cx="2590800" cy="2133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Shape 121"/>
          <p:cNvSpPr/>
          <p:nvPr/>
        </p:nvSpPr>
        <p:spPr>
          <a:xfrm>
            <a:off x="6046940" y="3892013"/>
            <a:ext cx="3014647" cy="21219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Shape 122"/>
          <p:cNvSpPr/>
          <p:nvPr/>
        </p:nvSpPr>
        <p:spPr>
          <a:xfrm>
            <a:off x="6755413" y="1447800"/>
            <a:ext cx="2306928" cy="22514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69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549543" y="859767"/>
            <a:ext cx="4342322" cy="5877464"/>
          </a:xfrm>
          <a:prstGeom prst="roundRect">
            <a:avLst>
              <a:gd name="adj" fmla="val 978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61" y="897148"/>
            <a:ext cx="4342322" cy="5877464"/>
          </a:xfrm>
          <a:prstGeom prst="roundRect">
            <a:avLst>
              <a:gd name="adj" fmla="val 9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12" y="112085"/>
            <a:ext cx="7886700" cy="785063"/>
          </a:xfrm>
        </p:spPr>
        <p:txBody>
          <a:bodyPr/>
          <a:lstStyle/>
          <a:p>
            <a:r>
              <a:rPr lang="en-US" dirty="0"/>
              <a:t>Advanced IFEL concepts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283" y="1012167"/>
            <a:ext cx="3983607" cy="572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Waveguide IFEL</a:t>
            </a:r>
          </a:p>
          <a:p>
            <a:r>
              <a:rPr lang="en-US" sz="1800" dirty="0"/>
              <a:t>Diffraction limits gradient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Hollow waveguide can keep high field all along undulator</a:t>
            </a:r>
          </a:p>
          <a:p>
            <a:r>
              <a:rPr lang="en-US" sz="1800" dirty="0"/>
              <a:t>Increase effective gradient by factor of 2</a:t>
            </a:r>
          </a:p>
          <a:p>
            <a:r>
              <a:rPr lang="en-US" sz="1800" dirty="0"/>
              <a:t>Need short pulse CO2 to enable efficient coupling of high power pulses( Sung, </a:t>
            </a:r>
            <a:r>
              <a:rPr lang="en-US" sz="1800" dirty="0" err="1"/>
              <a:t>Tochitsky</a:t>
            </a:r>
            <a:r>
              <a:rPr lang="en-US" sz="1800" dirty="0"/>
              <a:t>, Joshi. 2007)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8324" y="1058107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Pump depletion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hape 328"/>
          <p:cNvSpPr/>
          <p:nvPr/>
        </p:nvSpPr>
        <p:spPr>
          <a:xfrm>
            <a:off x="928974" y="1966821"/>
            <a:ext cx="2878961" cy="12719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32" y="3974002"/>
            <a:ext cx="4163541" cy="24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33685" y="1679488"/>
            <a:ext cx="4068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 MeV 1 </a:t>
            </a:r>
            <a:r>
              <a:rPr lang="en-US" dirty="0" err="1"/>
              <a:t>nC</a:t>
            </a:r>
            <a:r>
              <a:rPr lang="en-US" dirty="0"/>
              <a:t> = 0.5 J</a:t>
            </a:r>
          </a:p>
          <a:p>
            <a:br>
              <a:rPr lang="en-US" dirty="0"/>
            </a:br>
            <a:r>
              <a:rPr lang="en-US" dirty="0"/>
              <a:t>Need to take into account beam loading</a:t>
            </a:r>
          </a:p>
          <a:p>
            <a:r>
              <a:rPr lang="en-US" dirty="0"/>
              <a:t>Tapering can be adjusted to compensate</a:t>
            </a:r>
          </a:p>
          <a:p>
            <a:endParaRPr lang="en-US" dirty="0"/>
          </a:p>
          <a:p>
            <a:r>
              <a:rPr lang="en-US" dirty="0"/>
              <a:t>Energy absorption localized in space and in time.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9" y="5527966"/>
            <a:ext cx="2946765" cy="12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4293"/>
          <a:stretch/>
        </p:blipFill>
        <p:spPr bwMode="auto">
          <a:xfrm>
            <a:off x="4617479" y="4003387"/>
            <a:ext cx="4480560" cy="12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6637"/>
            <a:ext cx="4038600" cy="4525963"/>
          </a:xfrm>
        </p:spPr>
        <p:txBody>
          <a:bodyPr/>
          <a:lstStyle/>
          <a:p>
            <a:r>
              <a:rPr lang="en-US" sz="2000" dirty="0"/>
              <a:t>Inverse Compton Scattering-based compact gamma-ray source</a:t>
            </a:r>
          </a:p>
          <a:p>
            <a:pPr lvl="1"/>
            <a:r>
              <a:rPr lang="en-US" sz="1600" dirty="0"/>
              <a:t>DNDO – DTRA interest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7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Compact </a:t>
            </a:r>
            <a:r>
              <a:rPr lang="en-US" sz="2000" dirty="0" err="1"/>
              <a:t>Modelocked</a:t>
            </a:r>
            <a:r>
              <a:rPr lang="en-US" sz="2000" dirty="0"/>
              <a:t> soft-X-ray FEL</a:t>
            </a:r>
          </a:p>
          <a:p>
            <a:pPr lvl="1"/>
            <a:r>
              <a:rPr lang="en-US" sz="1400" dirty="0"/>
              <a:t>Take advantage of current increase</a:t>
            </a:r>
          </a:p>
          <a:p>
            <a:pPr lvl="1"/>
            <a:r>
              <a:rPr lang="en-US" sz="1400" dirty="0"/>
              <a:t>Use chicane to realign radiation spikes with e-beam modulation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2395060"/>
            <a:ext cx="3932238" cy="2024540"/>
            <a:chOff x="501650" y="2099298"/>
            <a:chExt cx="3932238" cy="20245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534" r="3186" b="3146"/>
            <a:stretch>
              <a:fillRect/>
            </a:stretch>
          </p:blipFill>
          <p:spPr bwMode="auto">
            <a:xfrm>
              <a:off x="501650" y="2112475"/>
              <a:ext cx="3932238" cy="201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hape 308"/>
            <p:cNvSpPr>
              <a:spLocks noChangeArrowheads="1"/>
            </p:cNvSpPr>
            <p:nvPr/>
          </p:nvSpPr>
          <p:spPr bwMode="auto">
            <a:xfrm>
              <a:off x="1763712" y="2299323"/>
              <a:ext cx="1252538" cy="71437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905000" y="2099298"/>
              <a:ext cx="717550" cy="2000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dirty="0">
                  <a:solidFill>
                    <a:schemeClr val="tx1"/>
                  </a:solidFill>
                  <a:latin typeface="Times New Roman" pitchFamily="-107" charset="0"/>
                </a:rPr>
                <a:t>IFEL</a:t>
              </a:r>
              <a:endParaRPr lang="en-US" dirty="0">
                <a:solidFill>
                  <a:schemeClr val="tx1"/>
                </a:solidFill>
                <a:latin typeface="Times New Roman" pitchFamily="-107" charset="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"/>
          <a:stretch/>
        </p:blipFill>
        <p:spPr bwMode="auto">
          <a:xfrm>
            <a:off x="6857759" y="2667000"/>
            <a:ext cx="2194560" cy="134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64" y="2617102"/>
            <a:ext cx="2266536" cy="134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4" b="3493"/>
          <a:stretch/>
        </p:blipFill>
        <p:spPr bwMode="auto">
          <a:xfrm>
            <a:off x="119346" y="4495800"/>
            <a:ext cx="2319054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638800"/>
            <a:ext cx="2275120" cy="95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514600" y="5257800"/>
            <a:ext cx="4038600" cy="106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Recirculate drive laser for IFEL to increase repetition rate and average flux of photons</a:t>
            </a:r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1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IFEL Interaction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3717925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latin typeface="Comic Sans MS" pitchFamily="66" charset="0"/>
              </a:rPr>
              <a:t>Undulator</a:t>
            </a:r>
            <a:r>
              <a:rPr lang="en-US" sz="2000" i="1" dirty="0">
                <a:latin typeface="Comic Sans MS" pitchFamily="66" charset="0"/>
              </a:rPr>
              <a:t> magnetic field to couple high power radiation with relativistic electrons</a:t>
            </a:r>
          </a:p>
        </p:txBody>
      </p:sp>
      <p:graphicFrame>
        <p:nvGraphicFramePr>
          <p:cNvPr id="44071" name="Object 39"/>
          <p:cNvGraphicFramePr>
            <a:graphicFrameLocks noChangeAspect="1"/>
          </p:cNvGraphicFramePr>
          <p:nvPr/>
        </p:nvGraphicFramePr>
        <p:xfrm>
          <a:off x="6184900" y="4318000"/>
          <a:ext cx="1282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4" imgW="1282680" imgH="787320" progId="">
                  <p:embed/>
                </p:oleObj>
              </mc:Choice>
              <mc:Fallback>
                <p:oleObj name="Equation" r:id="rId4" imgW="1282680" imgH="787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318000"/>
                        <a:ext cx="1282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2" name="Object 40"/>
          <p:cNvGraphicFramePr>
            <a:graphicFrameLocks noChangeAspect="1"/>
          </p:cNvGraphicFramePr>
          <p:nvPr/>
        </p:nvGraphicFramePr>
        <p:xfrm>
          <a:off x="4038600" y="4305300"/>
          <a:ext cx="134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6" imgW="1346040" imgH="723600" progId="Equation.3">
                  <p:embed/>
                </p:oleObj>
              </mc:Choice>
              <mc:Fallback>
                <p:oleObj name="Equation" r:id="rId6" imgW="13460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05300"/>
                        <a:ext cx="1346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6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609600" y="5032375"/>
          <a:ext cx="25908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8" imgW="2489040" imgH="939600" progId="">
                  <p:embed/>
                </p:oleObj>
              </mc:Choice>
              <mc:Fallback>
                <p:oleObj name="Equation" r:id="rId8" imgW="2489040" imgH="93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674" r="-3674"/>
                      <a:stretch>
                        <a:fillRect/>
                      </a:stretch>
                    </p:blipFill>
                    <p:spPr bwMode="auto">
                      <a:xfrm>
                        <a:off x="609600" y="5032375"/>
                        <a:ext cx="2590800" cy="91122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505200" y="5318125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i="1" dirty="0">
                <a:latin typeface="Comic Sans MS" pitchFamily="66" charset="0"/>
              </a:rPr>
              <a:t>Significant energy exchange between the particles and the wave happens when the resonance condition is satisfied.</a:t>
            </a:r>
          </a:p>
        </p:txBody>
      </p:sp>
      <p:grpSp>
        <p:nvGrpSpPr>
          <p:cNvPr id="127" name="Group 203"/>
          <p:cNvGrpSpPr>
            <a:grpSpLocks/>
          </p:cNvGrpSpPr>
          <p:nvPr/>
        </p:nvGrpSpPr>
        <p:grpSpPr bwMode="auto">
          <a:xfrm>
            <a:off x="5969000" y="2454275"/>
            <a:ext cx="2298700" cy="533400"/>
            <a:chOff x="3760" y="1288"/>
            <a:chExt cx="1448" cy="336"/>
          </a:xfrm>
        </p:grpSpPr>
        <p:grpSp>
          <p:nvGrpSpPr>
            <p:cNvPr id="201" name="Group 204"/>
            <p:cNvGrpSpPr>
              <a:grpSpLocks/>
            </p:cNvGrpSpPr>
            <p:nvPr/>
          </p:nvGrpSpPr>
          <p:grpSpPr bwMode="auto">
            <a:xfrm>
              <a:off x="3760" y="1288"/>
              <a:ext cx="768" cy="336"/>
              <a:chOff x="3728" y="1288"/>
              <a:chExt cx="768" cy="336"/>
            </a:xfrm>
          </p:grpSpPr>
          <p:sp>
            <p:nvSpPr>
              <p:cNvPr id="205" name="AutoShape 205"/>
              <p:cNvSpPr>
                <a:spLocks noChangeArrowheads="1"/>
              </p:cNvSpPr>
              <p:nvPr/>
            </p:nvSpPr>
            <p:spPr bwMode="auto">
              <a:xfrm>
                <a:off x="3728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AutoShape 206"/>
              <p:cNvSpPr>
                <a:spLocks noChangeArrowheads="1"/>
              </p:cNvSpPr>
              <p:nvPr/>
            </p:nvSpPr>
            <p:spPr bwMode="auto">
              <a:xfrm>
                <a:off x="3824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AutoShape 207"/>
              <p:cNvSpPr>
                <a:spLocks noChangeArrowheads="1"/>
              </p:cNvSpPr>
              <p:nvPr/>
            </p:nvSpPr>
            <p:spPr bwMode="auto">
              <a:xfrm>
                <a:off x="3920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AutoShape 208"/>
              <p:cNvSpPr>
                <a:spLocks noChangeArrowheads="1"/>
              </p:cNvSpPr>
              <p:nvPr/>
            </p:nvSpPr>
            <p:spPr bwMode="auto">
              <a:xfrm>
                <a:off x="4016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AutoShape 209"/>
              <p:cNvSpPr>
                <a:spLocks noChangeArrowheads="1"/>
              </p:cNvSpPr>
              <p:nvPr/>
            </p:nvSpPr>
            <p:spPr bwMode="auto">
              <a:xfrm>
                <a:off x="4112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2" name="AutoShape 210"/>
            <p:cNvSpPr>
              <a:spLocks noChangeArrowheads="1"/>
            </p:cNvSpPr>
            <p:nvPr/>
          </p:nvSpPr>
          <p:spPr bwMode="auto">
            <a:xfrm>
              <a:off x="4264" y="1288"/>
              <a:ext cx="43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AutoShape 211"/>
            <p:cNvSpPr>
              <a:spLocks noChangeArrowheads="1"/>
            </p:cNvSpPr>
            <p:nvPr/>
          </p:nvSpPr>
          <p:spPr bwMode="auto">
            <a:xfrm>
              <a:off x="4432" y="1288"/>
              <a:ext cx="488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212"/>
            <p:cNvSpPr>
              <a:spLocks noChangeArrowheads="1"/>
            </p:cNvSpPr>
            <p:nvPr/>
          </p:nvSpPr>
          <p:spPr bwMode="auto">
            <a:xfrm>
              <a:off x="4656" y="1288"/>
              <a:ext cx="55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479425" y="1003300"/>
            <a:ext cx="396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/>
              <a:t>In an FEL energy in the e-beam is transferred to a radiation field</a:t>
            </a:r>
          </a:p>
        </p:txBody>
      </p:sp>
      <p:sp>
        <p:nvSpPr>
          <p:cNvPr id="129" name="Text Box 60"/>
          <p:cNvSpPr txBox="1">
            <a:spLocks noChangeArrowheads="1"/>
          </p:cNvSpPr>
          <p:nvPr/>
        </p:nvSpPr>
        <p:spPr bwMode="auto">
          <a:xfrm>
            <a:off x="4781550" y="914400"/>
            <a:ext cx="404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In an </a:t>
            </a:r>
            <a:r>
              <a:rPr lang="en-US" sz="1800"/>
              <a:t>I</a:t>
            </a:r>
            <a:r>
              <a:rPr lang="en-US" sz="1800" b="0"/>
              <a:t>FEL the electron beam absorbs energy from a radiation field.</a:t>
            </a:r>
          </a:p>
        </p:txBody>
      </p:sp>
      <p:grpSp>
        <p:nvGrpSpPr>
          <p:cNvPr id="131" name="Group 112"/>
          <p:cNvGrpSpPr>
            <a:grpSpLocks/>
          </p:cNvGrpSpPr>
          <p:nvPr/>
        </p:nvGrpSpPr>
        <p:grpSpPr bwMode="auto">
          <a:xfrm>
            <a:off x="660400" y="2543175"/>
            <a:ext cx="2286000" cy="533400"/>
            <a:chOff x="432" y="2016"/>
            <a:chExt cx="1440" cy="336"/>
          </a:xfrm>
        </p:grpSpPr>
        <p:sp>
          <p:nvSpPr>
            <p:cNvPr id="189" name="AutoShape 113"/>
            <p:cNvSpPr>
              <a:spLocks noChangeArrowheads="1"/>
            </p:cNvSpPr>
            <p:nvPr/>
          </p:nvSpPr>
          <p:spPr bwMode="auto">
            <a:xfrm>
              <a:off x="43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AutoShape 114"/>
            <p:cNvSpPr>
              <a:spLocks noChangeArrowheads="1"/>
            </p:cNvSpPr>
            <p:nvPr/>
          </p:nvSpPr>
          <p:spPr bwMode="auto">
            <a:xfrm>
              <a:off x="52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AutoShape 115"/>
            <p:cNvSpPr>
              <a:spLocks noChangeArrowheads="1"/>
            </p:cNvSpPr>
            <p:nvPr/>
          </p:nvSpPr>
          <p:spPr bwMode="auto">
            <a:xfrm>
              <a:off x="62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AutoShape 116"/>
            <p:cNvSpPr>
              <a:spLocks noChangeArrowheads="1"/>
            </p:cNvSpPr>
            <p:nvPr/>
          </p:nvSpPr>
          <p:spPr bwMode="auto">
            <a:xfrm>
              <a:off x="72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AutoShape 117"/>
            <p:cNvSpPr>
              <a:spLocks noChangeArrowheads="1"/>
            </p:cNvSpPr>
            <p:nvPr/>
          </p:nvSpPr>
          <p:spPr bwMode="auto">
            <a:xfrm>
              <a:off x="81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AutoShape 118"/>
            <p:cNvSpPr>
              <a:spLocks noChangeArrowheads="1"/>
            </p:cNvSpPr>
            <p:nvPr/>
          </p:nvSpPr>
          <p:spPr bwMode="auto">
            <a:xfrm>
              <a:off x="91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AutoShape 119"/>
            <p:cNvSpPr>
              <a:spLocks noChangeArrowheads="1"/>
            </p:cNvSpPr>
            <p:nvPr/>
          </p:nvSpPr>
          <p:spPr bwMode="auto">
            <a:xfrm>
              <a:off x="100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AutoShape 120"/>
            <p:cNvSpPr>
              <a:spLocks noChangeArrowheads="1"/>
            </p:cNvSpPr>
            <p:nvPr/>
          </p:nvSpPr>
          <p:spPr bwMode="auto">
            <a:xfrm>
              <a:off x="110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AutoShape 121"/>
            <p:cNvSpPr>
              <a:spLocks noChangeArrowheads="1"/>
            </p:cNvSpPr>
            <p:nvPr/>
          </p:nvSpPr>
          <p:spPr bwMode="auto">
            <a:xfrm>
              <a:off x="120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AutoShape 122"/>
            <p:cNvSpPr>
              <a:spLocks noChangeArrowheads="1"/>
            </p:cNvSpPr>
            <p:nvPr/>
          </p:nvSpPr>
          <p:spPr bwMode="auto">
            <a:xfrm>
              <a:off x="129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AutoShape 123"/>
            <p:cNvSpPr>
              <a:spLocks noChangeArrowheads="1"/>
            </p:cNvSpPr>
            <p:nvPr/>
          </p:nvSpPr>
          <p:spPr bwMode="auto">
            <a:xfrm>
              <a:off x="139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AutoShape 124"/>
            <p:cNvSpPr>
              <a:spLocks noChangeArrowheads="1"/>
            </p:cNvSpPr>
            <p:nvPr/>
          </p:nvSpPr>
          <p:spPr bwMode="auto">
            <a:xfrm>
              <a:off x="148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" name="Group 125"/>
          <p:cNvGrpSpPr>
            <a:grpSpLocks/>
          </p:cNvGrpSpPr>
          <p:nvPr/>
        </p:nvGrpSpPr>
        <p:grpSpPr bwMode="auto">
          <a:xfrm>
            <a:off x="787400" y="1730375"/>
            <a:ext cx="2286000" cy="533400"/>
            <a:chOff x="432" y="2016"/>
            <a:chExt cx="1440" cy="336"/>
          </a:xfrm>
        </p:grpSpPr>
        <p:sp>
          <p:nvSpPr>
            <p:cNvPr id="177" name="AutoShape 126"/>
            <p:cNvSpPr>
              <a:spLocks noChangeArrowheads="1"/>
            </p:cNvSpPr>
            <p:nvPr/>
          </p:nvSpPr>
          <p:spPr bwMode="auto">
            <a:xfrm>
              <a:off x="43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AutoShape 127"/>
            <p:cNvSpPr>
              <a:spLocks noChangeArrowheads="1"/>
            </p:cNvSpPr>
            <p:nvPr/>
          </p:nvSpPr>
          <p:spPr bwMode="auto">
            <a:xfrm>
              <a:off x="52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128"/>
            <p:cNvSpPr>
              <a:spLocks noChangeArrowheads="1"/>
            </p:cNvSpPr>
            <p:nvPr/>
          </p:nvSpPr>
          <p:spPr bwMode="auto">
            <a:xfrm>
              <a:off x="62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AutoShape 129"/>
            <p:cNvSpPr>
              <a:spLocks noChangeArrowheads="1"/>
            </p:cNvSpPr>
            <p:nvPr/>
          </p:nvSpPr>
          <p:spPr bwMode="auto">
            <a:xfrm>
              <a:off x="72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AutoShape 130"/>
            <p:cNvSpPr>
              <a:spLocks noChangeArrowheads="1"/>
            </p:cNvSpPr>
            <p:nvPr/>
          </p:nvSpPr>
          <p:spPr bwMode="auto">
            <a:xfrm>
              <a:off x="81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AutoShape 131"/>
            <p:cNvSpPr>
              <a:spLocks noChangeArrowheads="1"/>
            </p:cNvSpPr>
            <p:nvPr/>
          </p:nvSpPr>
          <p:spPr bwMode="auto">
            <a:xfrm>
              <a:off x="91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AutoShape 132"/>
            <p:cNvSpPr>
              <a:spLocks noChangeArrowheads="1"/>
            </p:cNvSpPr>
            <p:nvPr/>
          </p:nvSpPr>
          <p:spPr bwMode="auto">
            <a:xfrm>
              <a:off x="100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AutoShape 133"/>
            <p:cNvSpPr>
              <a:spLocks noChangeArrowheads="1"/>
            </p:cNvSpPr>
            <p:nvPr/>
          </p:nvSpPr>
          <p:spPr bwMode="auto">
            <a:xfrm>
              <a:off x="110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AutoShape 134"/>
            <p:cNvSpPr>
              <a:spLocks noChangeArrowheads="1"/>
            </p:cNvSpPr>
            <p:nvPr/>
          </p:nvSpPr>
          <p:spPr bwMode="auto">
            <a:xfrm>
              <a:off x="120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AutoShape 135"/>
            <p:cNvSpPr>
              <a:spLocks noChangeArrowheads="1"/>
            </p:cNvSpPr>
            <p:nvPr/>
          </p:nvSpPr>
          <p:spPr bwMode="auto">
            <a:xfrm>
              <a:off x="129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AutoShape 136"/>
            <p:cNvSpPr>
              <a:spLocks noChangeArrowheads="1"/>
            </p:cNvSpPr>
            <p:nvPr/>
          </p:nvSpPr>
          <p:spPr bwMode="auto">
            <a:xfrm>
              <a:off x="139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AutoShape 137"/>
            <p:cNvSpPr>
              <a:spLocks noChangeArrowheads="1"/>
            </p:cNvSpPr>
            <p:nvPr/>
          </p:nvSpPr>
          <p:spPr bwMode="auto">
            <a:xfrm>
              <a:off x="148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Oval 138"/>
          <p:cNvSpPr>
            <a:spLocks noChangeArrowheads="1"/>
          </p:cNvSpPr>
          <p:nvPr/>
        </p:nvSpPr>
        <p:spPr bwMode="auto">
          <a:xfrm>
            <a:off x="381000" y="2403475"/>
            <a:ext cx="292100" cy="88900"/>
          </a:xfrm>
          <a:prstGeom prst="ellipse">
            <a:avLst/>
          </a:prstGeom>
          <a:solidFill>
            <a:srgbClr val="B31E1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139"/>
          <p:cNvSpPr>
            <a:spLocks/>
          </p:cNvSpPr>
          <p:nvPr/>
        </p:nvSpPr>
        <p:spPr bwMode="auto">
          <a:xfrm rot="16633476">
            <a:off x="1556544" y="1464469"/>
            <a:ext cx="584200" cy="1890712"/>
          </a:xfrm>
          <a:custGeom>
            <a:avLst/>
            <a:gdLst/>
            <a:ahLst/>
            <a:cxnLst>
              <a:cxn ang="0">
                <a:pos x="10" y="2428"/>
              </a:cxn>
              <a:cxn ang="0">
                <a:pos x="419" y="2246"/>
              </a:cxn>
              <a:cxn ang="0">
                <a:pos x="9" y="2078"/>
              </a:cxn>
              <a:cxn ang="0">
                <a:pos x="433" y="1859"/>
              </a:cxn>
              <a:cxn ang="0">
                <a:pos x="2" y="1677"/>
              </a:cxn>
              <a:cxn ang="0">
                <a:pos x="433" y="1475"/>
              </a:cxn>
              <a:cxn ang="0">
                <a:pos x="1" y="1283"/>
              </a:cxn>
              <a:cxn ang="0">
                <a:pos x="433" y="1091"/>
              </a:cxn>
              <a:cxn ang="0">
                <a:pos x="1" y="899"/>
              </a:cxn>
              <a:cxn ang="0">
                <a:pos x="433" y="707"/>
              </a:cxn>
              <a:cxn ang="0">
                <a:pos x="16" y="488"/>
              </a:cxn>
              <a:cxn ang="0">
                <a:pos x="432" y="328"/>
              </a:cxn>
              <a:cxn ang="0">
                <a:pos x="3" y="153"/>
              </a:cxn>
              <a:cxn ang="0">
                <a:pos x="448" y="0"/>
              </a:cxn>
            </a:cxnLst>
            <a:rect l="0" t="0" r="r" b="b"/>
            <a:pathLst>
              <a:path w="448" h="2428">
                <a:moveTo>
                  <a:pt x="10" y="2428"/>
                </a:moveTo>
                <a:cubicBezTo>
                  <a:pt x="79" y="2398"/>
                  <a:pt x="419" y="2304"/>
                  <a:pt x="419" y="2246"/>
                </a:cubicBezTo>
                <a:cubicBezTo>
                  <a:pt x="419" y="2188"/>
                  <a:pt x="7" y="2142"/>
                  <a:pt x="9" y="2078"/>
                </a:cubicBezTo>
                <a:cubicBezTo>
                  <a:pt x="11" y="2014"/>
                  <a:pt x="434" y="1926"/>
                  <a:pt x="433" y="1859"/>
                </a:cubicBezTo>
                <a:cubicBezTo>
                  <a:pt x="432" y="1792"/>
                  <a:pt x="2" y="1741"/>
                  <a:pt x="2" y="1677"/>
                </a:cubicBezTo>
                <a:cubicBezTo>
                  <a:pt x="2" y="1613"/>
                  <a:pt x="433" y="1541"/>
                  <a:pt x="433" y="1475"/>
                </a:cubicBezTo>
                <a:cubicBezTo>
                  <a:pt x="433" y="1409"/>
                  <a:pt x="1" y="1347"/>
                  <a:pt x="1" y="1283"/>
                </a:cubicBezTo>
                <a:cubicBezTo>
                  <a:pt x="1" y="1219"/>
                  <a:pt x="433" y="1155"/>
                  <a:pt x="433" y="1091"/>
                </a:cubicBezTo>
                <a:cubicBezTo>
                  <a:pt x="433" y="1027"/>
                  <a:pt x="1" y="963"/>
                  <a:pt x="1" y="899"/>
                </a:cubicBezTo>
                <a:cubicBezTo>
                  <a:pt x="1" y="835"/>
                  <a:pt x="431" y="775"/>
                  <a:pt x="433" y="707"/>
                </a:cubicBezTo>
                <a:cubicBezTo>
                  <a:pt x="435" y="639"/>
                  <a:pt x="16" y="551"/>
                  <a:pt x="16" y="488"/>
                </a:cubicBezTo>
                <a:cubicBezTo>
                  <a:pt x="16" y="425"/>
                  <a:pt x="434" y="384"/>
                  <a:pt x="432" y="328"/>
                </a:cubicBezTo>
                <a:cubicBezTo>
                  <a:pt x="430" y="272"/>
                  <a:pt x="0" y="208"/>
                  <a:pt x="3" y="153"/>
                </a:cubicBezTo>
                <a:cubicBezTo>
                  <a:pt x="6" y="98"/>
                  <a:pt x="355" y="32"/>
                  <a:pt x="448" y="0"/>
                </a:cubicBezTo>
              </a:path>
            </a:pathLst>
          </a:custGeom>
          <a:noFill/>
          <a:ln w="25400" cap="flat" cmpd="sng">
            <a:solidFill>
              <a:srgbClr val="333300"/>
            </a:solidFill>
            <a:prstDash val="solid"/>
            <a:round/>
            <a:headEnd/>
            <a:tailEnd/>
          </a:ln>
          <a:effectLst/>
          <a:scene3d>
            <a:camera prst="legacyObliqueTopRight">
              <a:rot lat="4800000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333300"/>
            </a:extrusionClr>
          </a:sp3d>
        </p:spPr>
        <p:txBody>
          <a:bodyPr lIns="274320" bIns="502920">
            <a:spAutoFit/>
            <a:flatTx/>
          </a:bodyPr>
          <a:lstStyle/>
          <a:p>
            <a:endParaRPr lang="en-US"/>
          </a:p>
        </p:txBody>
      </p:sp>
      <p:grpSp>
        <p:nvGrpSpPr>
          <p:cNvPr id="135" name="Group 140"/>
          <p:cNvGrpSpPr>
            <a:grpSpLocks/>
          </p:cNvGrpSpPr>
          <p:nvPr/>
        </p:nvGrpSpPr>
        <p:grpSpPr bwMode="auto">
          <a:xfrm>
            <a:off x="2946400" y="2289175"/>
            <a:ext cx="330200" cy="165100"/>
            <a:chOff x="1248" y="2880"/>
            <a:chExt cx="480" cy="288"/>
          </a:xfrm>
        </p:grpSpPr>
        <p:grpSp>
          <p:nvGrpSpPr>
            <p:cNvPr id="165" name="Group 141"/>
            <p:cNvGrpSpPr>
              <a:grpSpLocks/>
            </p:cNvGrpSpPr>
            <p:nvPr/>
          </p:nvGrpSpPr>
          <p:grpSpPr bwMode="auto">
            <a:xfrm>
              <a:off x="1488" y="2880"/>
              <a:ext cx="240" cy="288"/>
              <a:chOff x="1488" y="2880"/>
              <a:chExt cx="240" cy="288"/>
            </a:xfrm>
          </p:grpSpPr>
          <p:sp>
            <p:nvSpPr>
              <p:cNvPr id="172" name="Oval 142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143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Oval 144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Oval 145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146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6" name="Group 147"/>
            <p:cNvGrpSpPr>
              <a:grpSpLocks/>
            </p:cNvGrpSpPr>
            <p:nvPr/>
          </p:nvGrpSpPr>
          <p:grpSpPr bwMode="auto">
            <a:xfrm rot="10800000">
              <a:off x="1248" y="2880"/>
              <a:ext cx="240" cy="288"/>
              <a:chOff x="1488" y="2880"/>
              <a:chExt cx="240" cy="288"/>
            </a:xfrm>
          </p:grpSpPr>
          <p:sp>
            <p:nvSpPr>
              <p:cNvPr id="167" name="Oval 148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149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50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Oval 151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Oval 152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" name="Freeform 153"/>
          <p:cNvSpPr>
            <a:spLocks/>
          </p:cNvSpPr>
          <p:nvPr/>
        </p:nvSpPr>
        <p:spPr bwMode="auto">
          <a:xfrm rot="16633476">
            <a:off x="2252663" y="2027238"/>
            <a:ext cx="2284412" cy="652462"/>
          </a:xfrm>
          <a:custGeom>
            <a:avLst/>
            <a:gdLst/>
            <a:ahLst/>
            <a:cxnLst>
              <a:cxn ang="0">
                <a:pos x="10" y="2428"/>
              </a:cxn>
              <a:cxn ang="0">
                <a:pos x="419" y="2246"/>
              </a:cxn>
              <a:cxn ang="0">
                <a:pos x="9" y="2078"/>
              </a:cxn>
              <a:cxn ang="0">
                <a:pos x="433" y="1859"/>
              </a:cxn>
              <a:cxn ang="0">
                <a:pos x="2" y="1677"/>
              </a:cxn>
              <a:cxn ang="0">
                <a:pos x="433" y="1475"/>
              </a:cxn>
              <a:cxn ang="0">
                <a:pos x="1" y="1283"/>
              </a:cxn>
              <a:cxn ang="0">
                <a:pos x="433" y="1091"/>
              </a:cxn>
              <a:cxn ang="0">
                <a:pos x="1" y="899"/>
              </a:cxn>
              <a:cxn ang="0">
                <a:pos x="433" y="707"/>
              </a:cxn>
              <a:cxn ang="0">
                <a:pos x="16" y="488"/>
              </a:cxn>
              <a:cxn ang="0">
                <a:pos x="432" y="328"/>
              </a:cxn>
              <a:cxn ang="0">
                <a:pos x="3" y="153"/>
              </a:cxn>
              <a:cxn ang="0">
                <a:pos x="448" y="0"/>
              </a:cxn>
            </a:cxnLst>
            <a:rect l="0" t="0" r="r" b="b"/>
            <a:pathLst>
              <a:path w="448" h="2428">
                <a:moveTo>
                  <a:pt x="10" y="2428"/>
                </a:moveTo>
                <a:cubicBezTo>
                  <a:pt x="79" y="2398"/>
                  <a:pt x="419" y="2304"/>
                  <a:pt x="419" y="2246"/>
                </a:cubicBezTo>
                <a:cubicBezTo>
                  <a:pt x="419" y="2188"/>
                  <a:pt x="7" y="2142"/>
                  <a:pt x="9" y="2078"/>
                </a:cubicBezTo>
                <a:cubicBezTo>
                  <a:pt x="11" y="2014"/>
                  <a:pt x="434" y="1926"/>
                  <a:pt x="433" y="1859"/>
                </a:cubicBezTo>
                <a:cubicBezTo>
                  <a:pt x="432" y="1792"/>
                  <a:pt x="2" y="1741"/>
                  <a:pt x="2" y="1677"/>
                </a:cubicBezTo>
                <a:cubicBezTo>
                  <a:pt x="2" y="1613"/>
                  <a:pt x="433" y="1541"/>
                  <a:pt x="433" y="1475"/>
                </a:cubicBezTo>
                <a:cubicBezTo>
                  <a:pt x="433" y="1409"/>
                  <a:pt x="1" y="1347"/>
                  <a:pt x="1" y="1283"/>
                </a:cubicBezTo>
                <a:cubicBezTo>
                  <a:pt x="1" y="1219"/>
                  <a:pt x="433" y="1155"/>
                  <a:pt x="433" y="1091"/>
                </a:cubicBezTo>
                <a:cubicBezTo>
                  <a:pt x="433" y="1027"/>
                  <a:pt x="1" y="963"/>
                  <a:pt x="1" y="899"/>
                </a:cubicBezTo>
                <a:cubicBezTo>
                  <a:pt x="1" y="835"/>
                  <a:pt x="431" y="775"/>
                  <a:pt x="433" y="707"/>
                </a:cubicBezTo>
                <a:cubicBezTo>
                  <a:pt x="435" y="639"/>
                  <a:pt x="16" y="551"/>
                  <a:pt x="16" y="488"/>
                </a:cubicBezTo>
                <a:cubicBezTo>
                  <a:pt x="16" y="425"/>
                  <a:pt x="434" y="384"/>
                  <a:pt x="432" y="328"/>
                </a:cubicBezTo>
                <a:cubicBezTo>
                  <a:pt x="430" y="272"/>
                  <a:pt x="0" y="208"/>
                  <a:pt x="3" y="153"/>
                </a:cubicBezTo>
                <a:cubicBezTo>
                  <a:pt x="6" y="98"/>
                  <a:pt x="355" y="32"/>
                  <a:pt x="448" y="0"/>
                </a:cubicBezTo>
              </a:path>
            </a:pathLst>
          </a:custGeom>
          <a:noFill/>
          <a:ln w="15875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  <a:scene3d>
            <a:camera prst="legacyObliqueTopRight">
              <a:rot lat="4800000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lIns="274320" bIns="502920">
            <a:spAutoFit/>
            <a:flatTx/>
          </a:bodyPr>
          <a:lstStyle/>
          <a:p>
            <a:endParaRPr lang="en-US"/>
          </a:p>
        </p:txBody>
      </p:sp>
      <p:grpSp>
        <p:nvGrpSpPr>
          <p:cNvPr id="137" name="Group 202"/>
          <p:cNvGrpSpPr>
            <a:grpSpLocks/>
          </p:cNvGrpSpPr>
          <p:nvPr/>
        </p:nvGrpSpPr>
        <p:grpSpPr bwMode="auto">
          <a:xfrm>
            <a:off x="6210300" y="1730375"/>
            <a:ext cx="2298700" cy="533400"/>
            <a:chOff x="3760" y="1288"/>
            <a:chExt cx="1448" cy="336"/>
          </a:xfrm>
        </p:grpSpPr>
        <p:grpSp>
          <p:nvGrpSpPr>
            <p:cNvPr id="156" name="Group 201"/>
            <p:cNvGrpSpPr>
              <a:grpSpLocks/>
            </p:cNvGrpSpPr>
            <p:nvPr/>
          </p:nvGrpSpPr>
          <p:grpSpPr bwMode="auto">
            <a:xfrm>
              <a:off x="3760" y="1288"/>
              <a:ext cx="768" cy="336"/>
              <a:chOff x="3728" y="1288"/>
              <a:chExt cx="768" cy="336"/>
            </a:xfrm>
          </p:grpSpPr>
          <p:sp>
            <p:nvSpPr>
              <p:cNvPr id="160" name="AutoShape 168"/>
              <p:cNvSpPr>
                <a:spLocks noChangeArrowheads="1"/>
              </p:cNvSpPr>
              <p:nvPr/>
            </p:nvSpPr>
            <p:spPr bwMode="auto">
              <a:xfrm>
                <a:off x="3728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AutoShape 169"/>
              <p:cNvSpPr>
                <a:spLocks noChangeArrowheads="1"/>
              </p:cNvSpPr>
              <p:nvPr/>
            </p:nvSpPr>
            <p:spPr bwMode="auto">
              <a:xfrm>
                <a:off x="3824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AutoShape 170"/>
              <p:cNvSpPr>
                <a:spLocks noChangeArrowheads="1"/>
              </p:cNvSpPr>
              <p:nvPr/>
            </p:nvSpPr>
            <p:spPr bwMode="auto">
              <a:xfrm>
                <a:off x="3920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AutoShape 171"/>
              <p:cNvSpPr>
                <a:spLocks noChangeArrowheads="1"/>
              </p:cNvSpPr>
              <p:nvPr/>
            </p:nvSpPr>
            <p:spPr bwMode="auto">
              <a:xfrm>
                <a:off x="4016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AutoShape 172"/>
              <p:cNvSpPr>
                <a:spLocks noChangeArrowheads="1"/>
              </p:cNvSpPr>
              <p:nvPr/>
            </p:nvSpPr>
            <p:spPr bwMode="auto">
              <a:xfrm>
                <a:off x="4112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AutoShape 198"/>
            <p:cNvSpPr>
              <a:spLocks noChangeArrowheads="1"/>
            </p:cNvSpPr>
            <p:nvPr/>
          </p:nvSpPr>
          <p:spPr bwMode="auto">
            <a:xfrm>
              <a:off x="4264" y="1288"/>
              <a:ext cx="43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utoShape 178"/>
            <p:cNvSpPr>
              <a:spLocks noChangeArrowheads="1"/>
            </p:cNvSpPr>
            <p:nvPr/>
          </p:nvSpPr>
          <p:spPr bwMode="auto">
            <a:xfrm>
              <a:off x="4432" y="1288"/>
              <a:ext cx="488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AutoShape 179"/>
            <p:cNvSpPr>
              <a:spLocks noChangeArrowheads="1"/>
            </p:cNvSpPr>
            <p:nvPr/>
          </p:nvSpPr>
          <p:spPr bwMode="auto">
            <a:xfrm>
              <a:off x="4656" y="1288"/>
              <a:ext cx="55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" name="Line 180"/>
          <p:cNvSpPr>
            <a:spLocks noChangeShapeType="1"/>
          </p:cNvSpPr>
          <p:nvPr/>
        </p:nvSpPr>
        <p:spPr bwMode="auto">
          <a:xfrm>
            <a:off x="4495800" y="1069975"/>
            <a:ext cx="0" cy="2019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9" name="Object 195"/>
          <p:cNvGraphicFramePr>
            <a:graphicFrameLocks noChangeAspect="1"/>
          </p:cNvGraphicFramePr>
          <p:nvPr>
            <p:extLst/>
          </p:nvPr>
        </p:nvGraphicFramePr>
        <p:xfrm>
          <a:off x="2743200" y="2608263"/>
          <a:ext cx="170021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10" imgW="1193800" imgH="469900" progId="">
                  <p:embed/>
                </p:oleObj>
              </mc:Choice>
              <mc:Fallback>
                <p:oleObj name="Equation" r:id="rId10" imgW="11938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08263"/>
                        <a:ext cx="1700213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Freeform 181"/>
          <p:cNvSpPr>
            <a:spLocks/>
          </p:cNvSpPr>
          <p:nvPr/>
        </p:nvSpPr>
        <p:spPr bwMode="auto">
          <a:xfrm rot="16633476">
            <a:off x="5249863" y="2027238"/>
            <a:ext cx="2284412" cy="652462"/>
          </a:xfrm>
          <a:custGeom>
            <a:avLst/>
            <a:gdLst/>
            <a:ahLst/>
            <a:cxnLst>
              <a:cxn ang="0">
                <a:pos x="10" y="2428"/>
              </a:cxn>
              <a:cxn ang="0">
                <a:pos x="419" y="2246"/>
              </a:cxn>
              <a:cxn ang="0">
                <a:pos x="9" y="2078"/>
              </a:cxn>
              <a:cxn ang="0">
                <a:pos x="433" y="1859"/>
              </a:cxn>
              <a:cxn ang="0">
                <a:pos x="2" y="1677"/>
              </a:cxn>
              <a:cxn ang="0">
                <a:pos x="433" y="1475"/>
              </a:cxn>
              <a:cxn ang="0">
                <a:pos x="1" y="1283"/>
              </a:cxn>
              <a:cxn ang="0">
                <a:pos x="433" y="1091"/>
              </a:cxn>
              <a:cxn ang="0">
                <a:pos x="1" y="899"/>
              </a:cxn>
              <a:cxn ang="0">
                <a:pos x="433" y="707"/>
              </a:cxn>
              <a:cxn ang="0">
                <a:pos x="16" y="488"/>
              </a:cxn>
              <a:cxn ang="0">
                <a:pos x="432" y="328"/>
              </a:cxn>
              <a:cxn ang="0">
                <a:pos x="3" y="153"/>
              </a:cxn>
              <a:cxn ang="0">
                <a:pos x="448" y="0"/>
              </a:cxn>
            </a:cxnLst>
            <a:rect l="0" t="0" r="r" b="b"/>
            <a:pathLst>
              <a:path w="448" h="2428">
                <a:moveTo>
                  <a:pt x="10" y="2428"/>
                </a:moveTo>
                <a:cubicBezTo>
                  <a:pt x="79" y="2398"/>
                  <a:pt x="419" y="2304"/>
                  <a:pt x="419" y="2246"/>
                </a:cubicBezTo>
                <a:cubicBezTo>
                  <a:pt x="419" y="2188"/>
                  <a:pt x="7" y="2142"/>
                  <a:pt x="9" y="2078"/>
                </a:cubicBezTo>
                <a:cubicBezTo>
                  <a:pt x="11" y="2014"/>
                  <a:pt x="434" y="1926"/>
                  <a:pt x="433" y="1859"/>
                </a:cubicBezTo>
                <a:cubicBezTo>
                  <a:pt x="432" y="1792"/>
                  <a:pt x="2" y="1741"/>
                  <a:pt x="2" y="1677"/>
                </a:cubicBezTo>
                <a:cubicBezTo>
                  <a:pt x="2" y="1613"/>
                  <a:pt x="433" y="1541"/>
                  <a:pt x="433" y="1475"/>
                </a:cubicBezTo>
                <a:cubicBezTo>
                  <a:pt x="433" y="1409"/>
                  <a:pt x="1" y="1347"/>
                  <a:pt x="1" y="1283"/>
                </a:cubicBezTo>
                <a:cubicBezTo>
                  <a:pt x="1" y="1219"/>
                  <a:pt x="433" y="1155"/>
                  <a:pt x="433" y="1091"/>
                </a:cubicBezTo>
                <a:cubicBezTo>
                  <a:pt x="433" y="1027"/>
                  <a:pt x="1" y="963"/>
                  <a:pt x="1" y="899"/>
                </a:cubicBezTo>
                <a:cubicBezTo>
                  <a:pt x="1" y="835"/>
                  <a:pt x="431" y="775"/>
                  <a:pt x="433" y="707"/>
                </a:cubicBezTo>
                <a:cubicBezTo>
                  <a:pt x="435" y="639"/>
                  <a:pt x="16" y="551"/>
                  <a:pt x="16" y="488"/>
                </a:cubicBezTo>
                <a:cubicBezTo>
                  <a:pt x="16" y="425"/>
                  <a:pt x="434" y="384"/>
                  <a:pt x="432" y="328"/>
                </a:cubicBezTo>
                <a:cubicBezTo>
                  <a:pt x="430" y="272"/>
                  <a:pt x="0" y="208"/>
                  <a:pt x="3" y="153"/>
                </a:cubicBezTo>
                <a:cubicBezTo>
                  <a:pt x="6" y="98"/>
                  <a:pt x="355" y="32"/>
                  <a:pt x="448" y="0"/>
                </a:cubicBezTo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legacyObliqueTopRight">
              <a:rot lat="4800000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274320" bIns="502920">
            <a:spAutoFit/>
            <a:flatTx/>
          </a:bodyPr>
          <a:lstStyle/>
          <a:p>
            <a:endParaRPr lang="en-US"/>
          </a:p>
        </p:txBody>
      </p:sp>
      <p:sp>
        <p:nvSpPr>
          <p:cNvPr id="141" name="Text Box 196"/>
          <p:cNvSpPr txBox="1">
            <a:spLocks noChangeArrowheads="1"/>
          </p:cNvSpPr>
          <p:nvPr/>
        </p:nvSpPr>
        <p:spPr bwMode="auto">
          <a:xfrm>
            <a:off x="4495800" y="1828800"/>
            <a:ext cx="17686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High power</a:t>
            </a:r>
            <a:r>
              <a:rPr lang="en-US" b="0" dirty="0"/>
              <a:t> laser</a:t>
            </a:r>
          </a:p>
        </p:txBody>
      </p:sp>
      <p:sp>
        <p:nvSpPr>
          <p:cNvPr id="142" name="Line 197"/>
          <p:cNvSpPr>
            <a:spLocks noChangeShapeType="1"/>
          </p:cNvSpPr>
          <p:nvPr/>
        </p:nvSpPr>
        <p:spPr bwMode="auto">
          <a:xfrm>
            <a:off x="5676900" y="2124075"/>
            <a:ext cx="5207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" name="Group 182"/>
          <p:cNvGrpSpPr>
            <a:grpSpLocks/>
          </p:cNvGrpSpPr>
          <p:nvPr/>
        </p:nvGrpSpPr>
        <p:grpSpPr bwMode="auto">
          <a:xfrm>
            <a:off x="6273800" y="2390775"/>
            <a:ext cx="330200" cy="165100"/>
            <a:chOff x="1248" y="2880"/>
            <a:chExt cx="480" cy="288"/>
          </a:xfrm>
        </p:grpSpPr>
        <p:grpSp>
          <p:nvGrpSpPr>
            <p:cNvPr id="144" name="Group 183"/>
            <p:cNvGrpSpPr>
              <a:grpSpLocks/>
            </p:cNvGrpSpPr>
            <p:nvPr/>
          </p:nvGrpSpPr>
          <p:grpSpPr bwMode="auto">
            <a:xfrm>
              <a:off x="1488" y="2880"/>
              <a:ext cx="240" cy="288"/>
              <a:chOff x="1488" y="2880"/>
              <a:chExt cx="240" cy="288"/>
            </a:xfrm>
          </p:grpSpPr>
          <p:sp>
            <p:nvSpPr>
              <p:cNvPr id="151" name="Oval 184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185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186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87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88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" name="Group 189"/>
            <p:cNvGrpSpPr>
              <a:grpSpLocks/>
            </p:cNvGrpSpPr>
            <p:nvPr/>
          </p:nvGrpSpPr>
          <p:grpSpPr bwMode="auto">
            <a:xfrm rot="10800000">
              <a:off x="1248" y="2880"/>
              <a:ext cx="240" cy="288"/>
              <a:chOff x="1488" y="2880"/>
              <a:chExt cx="240" cy="288"/>
            </a:xfrm>
          </p:grpSpPr>
          <p:sp>
            <p:nvSpPr>
              <p:cNvPr id="146" name="Oval 190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191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192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193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194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45835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778" y="120878"/>
            <a:ext cx="7772400" cy="6052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IFEL research directions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5" b="50086"/>
          <a:stretch/>
        </p:blipFill>
        <p:spPr bwMode="auto">
          <a:xfrm>
            <a:off x="4526285" y="941608"/>
            <a:ext cx="4669473" cy="3335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023" y="3814625"/>
            <a:ext cx="76401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b="1" i="1" dirty="0">
                <a:solidFill>
                  <a:srgbClr val="00B050"/>
                </a:solidFill>
              </a:rPr>
              <a:t>Vacuum-based</a:t>
            </a:r>
            <a:r>
              <a:rPr lang="en-US" dirty="0"/>
              <a:t> accelerator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Efficient</a:t>
            </a:r>
            <a:r>
              <a:rPr lang="en-US" dirty="0"/>
              <a:t> mechanism to transfer energy from laser to electrons</a:t>
            </a:r>
          </a:p>
          <a:p>
            <a:pPr lvl="1"/>
            <a:r>
              <a:rPr lang="en-US" dirty="0"/>
              <a:t>Simulations show high energy/ high quality beams with gradients ~GeV/m achievable with current technology!</a:t>
            </a:r>
            <a:endParaRPr lang="en-US" b="1" i="1" dirty="0">
              <a:solidFill>
                <a:srgbClr val="00B050"/>
              </a:solidFill>
            </a:endParaRP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Preservation of e-beam quality/emittance </a:t>
            </a:r>
            <a:r>
              <a:rPr lang="en-US" dirty="0"/>
              <a:t>and high capture.</a:t>
            </a:r>
          </a:p>
          <a:p>
            <a:pPr lvl="1">
              <a:buNone/>
            </a:pPr>
            <a:endParaRPr lang="en-US" dirty="0"/>
          </a:p>
          <a:p>
            <a:r>
              <a:rPr lang="en-US" b="1" i="1" dirty="0" err="1">
                <a:solidFill>
                  <a:srgbClr val="00B050"/>
                </a:solidFill>
              </a:rPr>
              <a:t>Microbunching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dirty="0"/>
              <a:t>longitudinal phase space manipulation at optical scale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381" y="6369170"/>
            <a:ext cx="8363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Viable technology for compact laser-driven 1-2 GeV injector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765" y="833887"/>
            <a:ext cx="44742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IFEL scales </a:t>
            </a:r>
            <a:r>
              <a:rPr lang="en-US" b="1" i="1" dirty="0">
                <a:solidFill>
                  <a:srgbClr val="00B050"/>
                </a:solidFill>
              </a:rPr>
              <a:t>ideally well </a:t>
            </a:r>
            <a:r>
              <a:rPr lang="en-US" dirty="0"/>
              <a:t>for mid-high energy range (50 MeV – </a:t>
            </a:r>
            <a:r>
              <a:rPr lang="en-US" b="1" i="1" dirty="0">
                <a:solidFill>
                  <a:srgbClr val="00B050"/>
                </a:solidFill>
              </a:rPr>
              <a:t>up to few GeV</a:t>
            </a:r>
            <a:r>
              <a:rPr lang="en-US" dirty="0"/>
              <a:t>) due to </a:t>
            </a:r>
          </a:p>
          <a:p>
            <a:pPr lvl="1"/>
            <a:r>
              <a:rPr lang="en-US" dirty="0"/>
              <a:t>high power laser wavelengths available (10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m, 1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m, 800 nm) </a:t>
            </a:r>
          </a:p>
          <a:p>
            <a:pPr lvl="1"/>
            <a:r>
              <a:rPr lang="en-US" dirty="0"/>
              <a:t>permanent magnet undulator technology (cm periods)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00B050"/>
                </a:solidFill>
              </a:rPr>
              <a:t>Plane wave or far field </a:t>
            </a:r>
            <a:r>
              <a:rPr lang="en-US" dirty="0"/>
              <a:t>accelerator :  minimal 3D effects. </a:t>
            </a:r>
          </a:p>
          <a:p>
            <a:pPr lvl="1"/>
            <a:r>
              <a:rPr lang="en-US" dirty="0"/>
              <a:t>Transverse beam dimensions can be mm-size for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accelerating wavelength!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96339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15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/>
              <a:t>High quality output beams: Rubicon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93" y="908447"/>
            <a:ext cx="5022302" cy="3231893"/>
          </a:xfrm>
        </p:spPr>
        <p:txBody>
          <a:bodyPr>
            <a:normAutofit/>
          </a:bodyPr>
          <a:lstStyle/>
          <a:p>
            <a:r>
              <a:rPr lang="en-US" sz="1800" dirty="0"/>
              <a:t>Input: 50 MeV e-beam,  400 GW CO2 laser,        54 cm long tapered helical undulator</a:t>
            </a:r>
          </a:p>
          <a:p>
            <a:r>
              <a:rPr lang="en-US" sz="1800" dirty="0"/>
              <a:t>Output: 93 MeV – 1.8 % energy spread</a:t>
            </a:r>
          </a:p>
          <a:p>
            <a:r>
              <a:rPr lang="en-US" sz="1800" dirty="0"/>
              <a:t>Very reproducible (mean energy </a:t>
            </a:r>
            <a:r>
              <a:rPr lang="en-US" sz="1800" dirty="0" err="1"/>
              <a:t>std</a:t>
            </a:r>
            <a:r>
              <a:rPr lang="en-US" sz="1800" dirty="0"/>
              <a:t> &lt; 1.5 %)</a:t>
            </a:r>
          </a:p>
          <a:p>
            <a:r>
              <a:rPr lang="en-US" sz="1800" dirty="0"/>
              <a:t>Laser intensity 5 orders of magnitude lower than LWFA</a:t>
            </a:r>
          </a:p>
          <a:p>
            <a:r>
              <a:rPr lang="en-US" sz="1800" dirty="0"/>
              <a:t>Good agreement with simulation prediction</a:t>
            </a:r>
          </a:p>
          <a:p>
            <a:endParaRPr lang="en-US" sz="1800" dirty="0"/>
          </a:p>
        </p:txBody>
      </p:sp>
      <p:pic>
        <p:nvPicPr>
          <p:cNvPr id="2050" name="Picture 2" descr="spectra2_h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5"/>
          <a:stretch/>
        </p:blipFill>
        <p:spPr bwMode="auto">
          <a:xfrm>
            <a:off x="5105400" y="1066800"/>
            <a:ext cx="3962400" cy="28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mitta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" r="49702"/>
          <a:stretch/>
        </p:blipFill>
        <p:spPr bwMode="auto">
          <a:xfrm>
            <a:off x="152400" y="4953503"/>
            <a:ext cx="2982610" cy="187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pectra2_h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4" r="-1879"/>
          <a:stretch/>
        </p:blipFill>
        <p:spPr bwMode="auto">
          <a:xfrm>
            <a:off x="5440680" y="4056484"/>
            <a:ext cx="384048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9906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laser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9578" y="3429000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on – consecutive shots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807390" cy="129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4909105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Emittance measurement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Quad scan on energy dispersed beam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Emittance growth (from 2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m -&gt; 3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m) is due to mismatching in the undulator</a:t>
            </a:r>
          </a:p>
        </p:txBody>
      </p:sp>
    </p:spTree>
    <p:extLst>
      <p:ext uri="{BB962C8B-B14F-4D97-AF65-F5344CB8AC3E}">
        <p14:creationId xmlns:p14="http://schemas.microsoft.com/office/powerpoint/2010/main" val="227845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1" y="130863"/>
            <a:ext cx="8610600" cy="715962"/>
          </a:xfrm>
        </p:spPr>
        <p:txBody>
          <a:bodyPr>
            <a:noAutofit/>
          </a:bodyPr>
          <a:lstStyle/>
          <a:p>
            <a:r>
              <a:rPr lang="en-US" sz="3200" dirty="0"/>
              <a:t>High efficiency interaction: NOCIBUR deceleration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0551" y="946165"/>
            <a:ext cx="8305802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Use RUBICON IFEL set up in reverse at BNL ATF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Reversed and </a:t>
            </a:r>
            <a:r>
              <a:rPr lang="en-US" sz="2000" dirty="0" err="1"/>
              <a:t>retapered</a:t>
            </a:r>
            <a:r>
              <a:rPr lang="en-US" sz="2000" dirty="0"/>
              <a:t> the 0.5 m undulator for high gradient deceleration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Up to 45% of 100 </a:t>
            </a:r>
            <a:r>
              <a:rPr lang="en-US" sz="2000" dirty="0" err="1"/>
              <a:t>pC</a:t>
            </a:r>
            <a:r>
              <a:rPr lang="en-US" sz="2000" dirty="0"/>
              <a:t> beam captured and decelerated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Demonstrated &gt;30% efficiency from a relativistic electron beam in half a meter (2mJ)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2" descr="C:\Users\jduris\Dropbox\pbpl\bnl_iifel\paper\Nocibur_paper\nociburpre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951" y="2786321"/>
            <a:ext cx="3337774" cy="11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38" y="4295756"/>
            <a:ext cx="2133600" cy="143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05" y="4295756"/>
            <a:ext cx="221292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57586" y="4129173"/>
            <a:ext cx="156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Undulator parameters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4705" y="4026874"/>
            <a:ext cx="1230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Resonant energy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7126" y="2509322"/>
            <a:ext cx="81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Undulator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57305" y="2483916"/>
            <a:ext cx="90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Prebuncher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83" y="2855187"/>
            <a:ext cx="3008538" cy="3987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076" y="5786076"/>
            <a:ext cx="4358767" cy="10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8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360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Controlling the input phase space: Cascaded </a:t>
            </a:r>
            <a:r>
              <a:rPr lang="en-US" sz="3200" dirty="0" err="1"/>
              <a:t>buncher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03" y="811411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Demonstration of cascade </a:t>
            </a:r>
            <a:r>
              <a:rPr lang="en-US" sz="2400" dirty="0" err="1"/>
              <a:t>microbunching</a:t>
            </a:r>
            <a:r>
              <a:rPr lang="en-US" sz="2400" dirty="0"/>
              <a:t> [</a:t>
            </a:r>
            <a:r>
              <a:rPr lang="en-US" sz="2400" dirty="0" err="1"/>
              <a:t>Hemsing</a:t>
            </a:r>
            <a:r>
              <a:rPr lang="en-US" sz="2400" dirty="0"/>
              <a:t> and Xiang, PRSTAB 2012] using a single laser pulse and only two stage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4" y="4633289"/>
            <a:ext cx="9010546" cy="2220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978" y="1742577"/>
            <a:ext cx="4196800" cy="2890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8166" y="194381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laser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8388" y="2413175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</a:t>
            </a:r>
            <a:r>
              <a:rPr lang="en-US" dirty="0" err="1">
                <a:solidFill>
                  <a:schemeClr val="bg1"/>
                </a:solidFill>
              </a:rPr>
              <a:t>buncher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8850" y="3180932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Single </a:t>
            </a:r>
            <a:r>
              <a:rPr lang="en-US" dirty="0" err="1">
                <a:solidFill>
                  <a:schemeClr val="bg1"/>
                </a:solidFill>
              </a:rPr>
              <a:t>buncher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7475" y="3896930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Double </a:t>
            </a:r>
            <a:r>
              <a:rPr lang="en-US" dirty="0" err="1">
                <a:solidFill>
                  <a:schemeClr val="bg1"/>
                </a:solidFill>
              </a:rPr>
              <a:t>buncher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508" y="1831733"/>
            <a:ext cx="3428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IFEL accelerator as 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&gt; 90 % captured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directly </a:t>
            </a:r>
            <a:r>
              <a:rPr lang="en-US" sz="2400" dirty="0" err="1"/>
              <a:t>microbunching</a:t>
            </a:r>
            <a:r>
              <a:rPr lang="en-US" sz="2400" dirty="0"/>
              <a:t> with RF deflector (Fall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36853" y="6532192"/>
            <a:ext cx="479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Acknowledgement of SCGSR support for N. </a:t>
            </a:r>
            <a:r>
              <a:rPr lang="en-US" dirty="0" err="1"/>
              <a:t>Sudar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7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829"/>
            <a:ext cx="7886700" cy="1325563"/>
          </a:xfrm>
        </p:spPr>
        <p:txBody>
          <a:bodyPr/>
          <a:lstStyle/>
          <a:p>
            <a:r>
              <a:rPr lang="en-US" dirty="0"/>
              <a:t>Future directions for BNL-ATF based IFEL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5324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Efficiency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Recirculated IFEL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(Recirculated TESSA)</a:t>
            </a:r>
          </a:p>
          <a:p>
            <a:pPr lvl="1"/>
            <a:endParaRPr lang="en-US" dirty="0"/>
          </a:p>
          <a:p>
            <a:r>
              <a:rPr lang="en-US" sz="2400" b="1" dirty="0"/>
              <a:t>Extend energy reach for applications: Enable MeV photon generation by IFEL accelerated beams or IFEL driven soft-</a:t>
            </a:r>
            <a:r>
              <a:rPr lang="en-US" sz="2400" b="1" dirty="0" err="1"/>
              <a:t>Xray</a:t>
            </a:r>
            <a:r>
              <a:rPr lang="en-US" sz="2400" b="1" dirty="0"/>
              <a:t> FEL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High energy second helical tapered undulator@ ATF: AEMILIA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GeV IFEL demonstration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Test advanced IFEL concepts such as control of resonant phase along interaction, pump depletion, waveguide IFEL,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4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23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193C7B"/>
                </a:solidFill>
              </a:rPr>
              <a:t>High duty cycle IFEL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25252"/>
            <a:ext cx="4343400" cy="18923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/>
              <a:t>Objective: to demonstrate intracavity IFEL operation in a pulse train regime</a:t>
            </a:r>
          </a:p>
          <a:p>
            <a:r>
              <a:rPr lang="en-US" sz="2800" dirty="0"/>
              <a:t>Phase I: System design (2015-6)</a:t>
            </a:r>
          </a:p>
          <a:p>
            <a:r>
              <a:rPr lang="en-US" sz="2800" dirty="0"/>
              <a:t>Phase II: Proof of concept demonstration (2017)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4" y="3581400"/>
            <a:ext cx="8890386" cy="308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1308100"/>
            <a:ext cx="4795395" cy="189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E-beam </a:t>
            </a:r>
            <a:r>
              <a:rPr lang="en-US" sz="2200" dirty="0" err="1"/>
              <a:t>dyamics</a:t>
            </a:r>
            <a:r>
              <a:rPr lang="en-US" sz="2200" dirty="0"/>
              <a:t> in a pulse train mode</a:t>
            </a:r>
          </a:p>
          <a:p>
            <a:r>
              <a:rPr lang="en-US" sz="2200" dirty="0"/>
              <a:t>CO2 recirculated system upgrade</a:t>
            </a:r>
          </a:p>
          <a:p>
            <a:r>
              <a:rPr lang="en-US" sz="2200" dirty="0"/>
              <a:t>IFEL optimization and integration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7482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4141"/>
            <a:ext cx="7886700" cy="721802"/>
          </a:xfrm>
        </p:spPr>
        <p:txBody>
          <a:bodyPr/>
          <a:lstStyle/>
          <a:p>
            <a:r>
              <a:rPr lang="en-US" dirty="0"/>
              <a:t>250 MeV IFEL accelerator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335293"/>
              </p:ext>
            </p:extLst>
          </p:nvPr>
        </p:nvGraphicFramePr>
        <p:xfrm>
          <a:off x="1157737" y="2143637"/>
          <a:ext cx="6469380" cy="189280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234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Laser power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2 TW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Rayleigh range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32 cm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Waist position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54 cm ( after first undulator half)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Total undulator length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1.08 m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Input energy 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50 MeV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1</a:t>
                      </a:r>
                      <a:r>
                        <a:rPr lang="en-US" sz="1200" kern="50" baseline="30000">
                          <a:effectLst/>
                        </a:rPr>
                        <a:t>st</a:t>
                      </a:r>
                      <a:r>
                        <a:rPr lang="en-US" sz="1200" kern="50">
                          <a:effectLst/>
                        </a:rPr>
                        <a:t> half output energy 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120 MeV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Final output energy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250 MeV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Undulator period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4 – 8.5 cm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Undulator magnetic field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0.5 – 0.9 T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211" y="982682"/>
            <a:ext cx="6507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Take advantage of 2 TW peak power laser upgrade.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Reuse first half of Rubicon undulator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Build a 54 cm strongly tapered helical booster to get to 250 MeV</a:t>
            </a: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3" y="4586329"/>
            <a:ext cx="29495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95" y="4620460"/>
            <a:ext cx="3116263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7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984</Words>
  <Application>Microsoft Office PowerPoint</Application>
  <PresentationFormat>On-screen Show (4:3)</PresentationFormat>
  <Paragraphs>196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SimSun</vt:lpstr>
      <vt:lpstr>Arial</vt:lpstr>
      <vt:lpstr>Calibri</vt:lpstr>
      <vt:lpstr>Calibri Light</vt:lpstr>
      <vt:lpstr>Cambria Math</vt:lpstr>
      <vt:lpstr>Comic Sans MS</vt:lpstr>
      <vt:lpstr>Courier New</vt:lpstr>
      <vt:lpstr>Mangal</vt:lpstr>
      <vt:lpstr>Symbol</vt:lpstr>
      <vt:lpstr>Times New Roman</vt:lpstr>
      <vt:lpstr>Wingdings</vt:lpstr>
      <vt:lpstr>Office Theme</vt:lpstr>
      <vt:lpstr>Equation</vt:lpstr>
      <vt:lpstr>IFEL research needs at ATF &amp; ATF2</vt:lpstr>
      <vt:lpstr>IFEL Interaction</vt:lpstr>
      <vt:lpstr>IFEL research directions</vt:lpstr>
      <vt:lpstr>High quality output beams: Rubicon experiment</vt:lpstr>
      <vt:lpstr>High efficiency interaction: NOCIBUR deceleration</vt:lpstr>
      <vt:lpstr>Controlling the input phase space: Cascaded buncher</vt:lpstr>
      <vt:lpstr>Future directions for BNL-ATF based IFEL research</vt:lpstr>
      <vt:lpstr>High duty cycle IFEL</vt:lpstr>
      <vt:lpstr>250 MeV IFEL accelerator</vt:lpstr>
      <vt:lpstr>Motivation for high energy IFEL </vt:lpstr>
      <vt:lpstr>Tapering optimization: Ideal design</vt:lpstr>
      <vt:lpstr>PowerPoint Presentation</vt:lpstr>
      <vt:lpstr>IFEL undulator design</vt:lpstr>
      <vt:lpstr>Advanced IFEL concepts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IFEL research at ATF</dc:title>
  <dc:creator>pietro musumeci</dc:creator>
  <cp:lastModifiedBy>Petrone, Alyssa</cp:lastModifiedBy>
  <cp:revision>26</cp:revision>
  <dcterms:created xsi:type="dcterms:W3CDTF">2016-10-05T20:14:42Z</dcterms:created>
  <dcterms:modified xsi:type="dcterms:W3CDTF">2017-06-01T15:27:53Z</dcterms:modified>
</cp:coreProperties>
</file>