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84" r:id="rId3"/>
    <p:sldId id="274" r:id="rId4"/>
    <p:sldId id="280" r:id="rId5"/>
    <p:sldId id="271" r:id="rId6"/>
    <p:sldId id="281" r:id="rId7"/>
    <p:sldId id="277" r:id="rId8"/>
    <p:sldId id="279" r:id="rId9"/>
    <p:sldId id="283" r:id="rId10"/>
    <p:sldId id="282" r:id="rId11"/>
    <p:sldId id="261" r:id="rId12"/>
    <p:sldId id="275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0"/>
    <p:restoredTop sz="94646"/>
  </p:normalViewPr>
  <p:slideViewPr>
    <p:cSldViewPr snapToGrid="0" snapToObjects="1">
      <p:cViewPr>
        <p:scale>
          <a:sx n="160" d="100"/>
          <a:sy n="160" d="100"/>
        </p:scale>
        <p:origin x="144" y="-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D8276-FA8A-4C47-8CAE-36B3EE3E4662}" type="datetimeFigureOut">
              <a:rPr lang="en-US" smtClean="0"/>
              <a:t>6/1/17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7731B-0E30-E443-B84A-7CFC039B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9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56482" y="6191327"/>
            <a:ext cx="2057400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7619" y="62560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WG 3 response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Laser – Electron beam Interactions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85" y="317178"/>
            <a:ext cx="8595360" cy="5197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Cascade IFEL will be </a:t>
            </a:r>
            <a:r>
              <a:rPr lang="en-US" smtClean="0"/>
              <a:t>possible at </a:t>
            </a:r>
            <a:r>
              <a:rPr lang="en-US" dirty="0" smtClean="0"/>
              <a:t>ATF II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1174919"/>
            <a:ext cx="7803945" cy="464106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2920180" y="5386912"/>
            <a:ext cx="2217550" cy="208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12259" y="5220929"/>
            <a:ext cx="894735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920181" y="5230761"/>
            <a:ext cx="1" cy="157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212259" y="5220929"/>
            <a:ext cx="1" cy="595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4159044" y="5240593"/>
            <a:ext cx="1" cy="157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668907" y="5250426"/>
            <a:ext cx="1" cy="157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137730" y="5250426"/>
            <a:ext cx="1" cy="157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1782792" y="5287623"/>
            <a:ext cx="87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Laser transport</a:t>
            </a:r>
            <a:endParaRPr lang="en-US" sz="1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5681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ATF main beam parameters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518" y="4848296"/>
            <a:ext cx="2502398" cy="1304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59659" y="1855108"/>
            <a:ext cx="3171371" cy="1482910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916324"/>
              </p:ext>
            </p:extLst>
          </p:nvPr>
        </p:nvGraphicFramePr>
        <p:xfrm>
          <a:off x="348343" y="1010877"/>
          <a:ext cx="6636459" cy="375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343"/>
                <a:gridCol w="1646216"/>
                <a:gridCol w="2321900"/>
              </a:tblGrid>
              <a:tr h="43749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Typical value / range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Best value</a:t>
                      </a:r>
                      <a:endParaRPr lang="en-US" sz="1600" dirty="0"/>
                    </a:p>
                  </a:txBody>
                  <a:tcPr/>
                </a:tc>
              </a:tr>
              <a:tr h="2532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Energy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30-80 MeV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 MeV</a:t>
                      </a:r>
                      <a:endParaRPr lang="en-US" sz="1600" dirty="0"/>
                    </a:p>
                  </a:txBody>
                  <a:tcPr/>
                </a:tc>
              </a:tr>
              <a:tr h="2532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Charge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 – 1 </a:t>
                      </a:r>
                      <a:r>
                        <a:rPr lang="en-US" sz="1600" dirty="0" err="1" smtClean="0"/>
                        <a:t>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</a:t>
                      </a:r>
                      <a:r>
                        <a:rPr lang="en-US" sz="1600" dirty="0" err="1" smtClean="0"/>
                        <a:t>nC</a:t>
                      </a:r>
                      <a:r>
                        <a:rPr lang="en-US" sz="1600" dirty="0" smtClean="0"/>
                        <a:t> (at Gun)</a:t>
                      </a:r>
                      <a:endParaRPr lang="en-US" sz="1600" dirty="0"/>
                    </a:p>
                  </a:txBody>
                  <a:tcPr/>
                </a:tc>
              </a:tr>
              <a:tr h="2532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Repetition rate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 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Hz</a:t>
                      </a:r>
                      <a:endParaRPr lang="en-US" sz="1600" dirty="0"/>
                    </a:p>
                  </a:txBody>
                  <a:tcPr/>
                </a:tc>
              </a:tr>
              <a:tr h="43749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Electron spot size on cathode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2.86 mm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</a:t>
                      </a:r>
                      <a:r>
                        <a:rPr lang="en-US" sz="1600" baseline="0" dirty="0" smtClean="0"/>
                        <a:t> – 4 mm</a:t>
                      </a:r>
                      <a:endParaRPr lang="en-US" sz="1600" dirty="0"/>
                    </a:p>
                  </a:txBody>
                  <a:tcPr/>
                </a:tc>
              </a:tr>
              <a:tr h="43749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 length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1-8 </a:t>
                      </a:r>
                      <a:r>
                        <a:rPr lang="en-US" sz="1600" dirty="0" err="1" smtClean="0"/>
                        <a:t>ps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 </a:t>
                      </a:r>
                      <a:r>
                        <a:rPr lang="en-US" sz="1600" dirty="0" err="1" smtClean="0"/>
                        <a:t>fs</a:t>
                      </a:r>
                      <a:r>
                        <a:rPr lang="en-US" sz="1600" dirty="0" smtClean="0"/>
                        <a:t> with compression</a:t>
                      </a:r>
                      <a:endParaRPr lang="en-US" sz="1600" dirty="0"/>
                    </a:p>
                  </a:txBody>
                  <a:tcPr/>
                </a:tc>
              </a:tr>
              <a:tr h="43749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Average</a:t>
                      </a:r>
                      <a:r>
                        <a:rPr lang="en-US" sz="1600" baseline="0" dirty="0" smtClean="0"/>
                        <a:t> bunch current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 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~1 kA with compression</a:t>
                      </a:r>
                      <a:endParaRPr lang="en-US" sz="1600" dirty="0"/>
                    </a:p>
                  </a:txBody>
                  <a:tcPr/>
                </a:tc>
              </a:tr>
              <a:tr h="437491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Emittance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r>
                        <a:rPr lang="en-US" sz="1600" baseline="0" dirty="0" smtClean="0"/>
                        <a:t> – 3 mm </a:t>
                      </a:r>
                      <a:r>
                        <a:rPr lang="en-US" sz="1600" baseline="0" dirty="0" err="1" smtClean="0"/>
                        <a:t>mrad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 mm 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 @ 0.5 </a:t>
                      </a:r>
                      <a:r>
                        <a:rPr lang="en-US" sz="1600" dirty="0" err="1" smtClean="0"/>
                        <a:t>nC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3" y="4763975"/>
            <a:ext cx="3934290" cy="12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122057"/>
            <a:ext cx="8328991" cy="665021"/>
          </a:xfrm>
        </p:spPr>
        <p:txBody>
          <a:bodyPr/>
          <a:lstStyle/>
          <a:p>
            <a:r>
              <a:rPr lang="en-US" dirty="0" smtClean="0"/>
              <a:t>ATF capability for small beam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787078"/>
            <a:ext cx="8027492" cy="51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15" y="243551"/>
            <a:ext cx="8196644" cy="556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859375"/>
          </a:xfrm>
        </p:spPr>
        <p:txBody>
          <a:bodyPr/>
          <a:lstStyle/>
          <a:p>
            <a:r>
              <a:rPr lang="en-US" dirty="0" smtClean="0"/>
              <a:t>Expressed needs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5863" y="1725432"/>
            <a:ext cx="7458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Multiple laser wavelengths at e-beam IP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Tunable CO2 laser wavelength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High energy e-beam acceleration after laser power upgrade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Cascade Insertion devices </a:t>
            </a:r>
            <a:r>
              <a:rPr lang="en-US" sz="2400" dirty="0" smtClean="0"/>
              <a:t>option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Polarization (see comments for WG 2)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70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33" y="603009"/>
            <a:ext cx="7007908" cy="5243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9959" y="141626"/>
            <a:ext cx="257012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i="1" smtClean="0"/>
              <a:t>Yu.Sakai</a:t>
            </a:r>
            <a:r>
              <a:rPr lang="en-US" i="1" dirty="0" smtClean="0"/>
              <a:t>  for ATF SNW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799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ATF non-linear ICS capability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resent ATF (</a:t>
            </a:r>
            <a:r>
              <a:rPr lang="en-US" dirty="0" err="1" smtClean="0"/>
              <a:t>Bldg</a:t>
            </a:r>
            <a:r>
              <a:rPr lang="en-US" dirty="0" smtClean="0"/>
              <a:t> 820) facility is capable </a:t>
            </a:r>
            <a:r>
              <a:rPr lang="en-US" dirty="0" smtClean="0"/>
              <a:t>of </a:t>
            </a:r>
            <a:r>
              <a:rPr lang="en-US" dirty="0" smtClean="0"/>
              <a:t>providing </a:t>
            </a:r>
            <a:r>
              <a:rPr lang="en-US" dirty="0" smtClean="0"/>
              <a:t>combined </a:t>
            </a:r>
            <a:r>
              <a:rPr lang="en-US" dirty="0" smtClean="0"/>
              <a:t>YAG/CO2 </a:t>
            </a:r>
            <a:r>
              <a:rPr lang="en-US" dirty="0" smtClean="0"/>
              <a:t>laser beams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e-beam </a:t>
            </a:r>
            <a:r>
              <a:rPr lang="en-US" dirty="0"/>
              <a:t>I</a:t>
            </a:r>
            <a:r>
              <a:rPr lang="en-US" dirty="0" smtClean="0"/>
              <a:t>nteraction Point</a:t>
            </a:r>
          </a:p>
          <a:p>
            <a:endParaRPr lang="en-US" dirty="0"/>
          </a:p>
          <a:p>
            <a:r>
              <a:rPr lang="en-US" dirty="0" smtClean="0"/>
              <a:t>Required actions: need to design and build YAG beam </a:t>
            </a:r>
            <a:r>
              <a:rPr lang="en-US" dirty="0" smtClean="0"/>
              <a:t>transport to user experiment</a:t>
            </a:r>
          </a:p>
          <a:p>
            <a:r>
              <a:rPr lang="en-US" dirty="0" err="1" smtClean="0"/>
              <a:t>Ti:Sapphire</a:t>
            </a:r>
            <a:r>
              <a:rPr lang="en-US" dirty="0" smtClean="0"/>
              <a:t> capability will be available after commissioning of the “strong field laser”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1" y="488462"/>
            <a:ext cx="7753145" cy="5405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8514" y="200619"/>
            <a:ext cx="260430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G.Shvets</a:t>
            </a:r>
            <a:r>
              <a:rPr lang="en-US" i="1" dirty="0" smtClean="0"/>
              <a:t>  for ATF SNW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14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52"/>
          <p:cNvSpPr/>
          <p:nvPr/>
        </p:nvSpPr>
        <p:spPr>
          <a:xfrm>
            <a:off x="4955459" y="1194991"/>
            <a:ext cx="3647768" cy="465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10" y="177113"/>
            <a:ext cx="8328991" cy="800898"/>
          </a:xfrm>
        </p:spPr>
        <p:txBody>
          <a:bodyPr>
            <a:normAutofit/>
          </a:bodyPr>
          <a:lstStyle/>
          <a:p>
            <a:r>
              <a:rPr lang="en-US" dirty="0" smtClean="0"/>
              <a:t>Beam bunching by laser at ATF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10" y="1078202"/>
            <a:ext cx="4174861" cy="210232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ATF is capable to use different CO2 isotope </a:t>
            </a:r>
            <a:r>
              <a:rPr lang="en-US" sz="2000" smtClean="0"/>
              <a:t>mixtures </a:t>
            </a:r>
          </a:p>
          <a:p>
            <a:endParaRPr lang="en-US" sz="2000" dirty="0" smtClean="0"/>
          </a:p>
          <a:p>
            <a:r>
              <a:rPr lang="en-US" sz="2000" dirty="0" smtClean="0"/>
              <a:t>To shift spectrum above 11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/>
              <a:t>m is possible but expensive</a:t>
            </a:r>
            <a:endParaRPr lang="en-US" sz="2000" dirty="0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74" y="1278293"/>
            <a:ext cx="3411794" cy="4495329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89" y="2915673"/>
            <a:ext cx="3213493" cy="27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4829"/>
            <a:ext cx="7886700" cy="1325563"/>
          </a:xfrm>
        </p:spPr>
        <p:txBody>
          <a:bodyPr/>
          <a:lstStyle/>
          <a:p>
            <a:r>
              <a:rPr lang="en-US" dirty="0"/>
              <a:t>Future directions for BNL-ATF based IFEL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5324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Efficiency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Recirculated IFEL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(Recirculated TESSA)</a:t>
            </a:r>
          </a:p>
          <a:p>
            <a:pPr lvl="1"/>
            <a:endParaRPr lang="en-US" dirty="0"/>
          </a:p>
          <a:p>
            <a:r>
              <a:rPr lang="en-US" sz="2400" b="1" dirty="0"/>
              <a:t>Extend energy reach for applications: Enable MeV photon generation by IFEL accelerated beams or IFEL driven soft-</a:t>
            </a:r>
            <a:r>
              <a:rPr lang="en-US" sz="2400" b="1" dirty="0" err="1"/>
              <a:t>Xray</a:t>
            </a:r>
            <a:r>
              <a:rPr lang="en-US" sz="2400" b="1" dirty="0"/>
              <a:t> FEL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High energy second helical tapered undulator@ ATF: AEMILIA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GeV IFEL demonstration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Test advanced IFEL concepts such as control of resonant phase along interaction, pump depletion, waveguide IFEL,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66501" y="1370658"/>
            <a:ext cx="28953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P.Musumeci</a:t>
            </a:r>
            <a:r>
              <a:rPr lang="en-US" i="1" dirty="0" smtClean="0"/>
              <a:t>  for ATF SNW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58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36" y="67470"/>
            <a:ext cx="8229600" cy="944562"/>
          </a:xfrm>
        </p:spPr>
        <p:txBody>
          <a:bodyPr/>
          <a:lstStyle/>
          <a:p>
            <a:pPr algn="ctr"/>
            <a:r>
              <a:rPr lang="en-US" dirty="0"/>
              <a:t>Motivation for high energy IFEL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6801465" cy="338967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Demonstrate GeV/m gradients</a:t>
            </a:r>
          </a:p>
          <a:p>
            <a:r>
              <a:rPr lang="en-US" dirty="0"/>
              <a:t>Demonstrate GeV-class energy gain</a:t>
            </a:r>
          </a:p>
          <a:p>
            <a:r>
              <a:rPr lang="en-US" dirty="0"/>
              <a:t>Enable IFEL applications : </a:t>
            </a:r>
          </a:p>
          <a:p>
            <a:pPr lvl="1"/>
            <a:r>
              <a:rPr lang="en-US" dirty="0"/>
              <a:t>Gamma-ray production by Inverse Compton Scattering</a:t>
            </a:r>
          </a:p>
          <a:p>
            <a:pPr lvl="1"/>
            <a:r>
              <a:rPr lang="en-US" dirty="0"/>
              <a:t>FEL radiation in soft-X ray region </a:t>
            </a:r>
          </a:p>
          <a:p>
            <a:r>
              <a:rPr lang="en-US" dirty="0"/>
              <a:t>ATF2 is ideal place for next gen IFEL experiment.</a:t>
            </a:r>
          </a:p>
          <a:p>
            <a:pPr lvl="1"/>
            <a:r>
              <a:rPr lang="en-US" dirty="0"/>
              <a:t>High brightness e-beam</a:t>
            </a:r>
          </a:p>
          <a:p>
            <a:pPr lvl="1"/>
            <a:r>
              <a:rPr lang="en-US" dirty="0"/>
              <a:t>High power CO2 laser</a:t>
            </a:r>
          </a:p>
          <a:p>
            <a:pPr lvl="1"/>
            <a:r>
              <a:rPr lang="en-US" dirty="0"/>
              <a:t>Ongoing collaboration</a:t>
            </a:r>
          </a:p>
          <a:p>
            <a:pPr lvl="1"/>
            <a:r>
              <a:rPr lang="en-US" dirty="0"/>
              <a:t>Leverage on existing experience</a:t>
            </a:r>
          </a:p>
          <a:p>
            <a:pPr lvl="1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243411"/>
              </p:ext>
            </p:extLst>
          </p:nvPr>
        </p:nvGraphicFramePr>
        <p:xfrm>
          <a:off x="4877642" y="3099830"/>
          <a:ext cx="4001729" cy="1344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0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66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4176">
                <a:tc gridSpan="2">
                  <a:txBody>
                    <a:bodyPr/>
                    <a:lstStyle/>
                    <a:p>
                      <a:r>
                        <a:rPr lang="en-US" dirty="0"/>
                        <a:t>ATF2 upgrad</a:t>
                      </a:r>
                      <a:r>
                        <a:rPr lang="en-US" baseline="0" dirty="0"/>
                        <a:t>e parameters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391">
                <a:tc>
                  <a:txBody>
                    <a:bodyPr/>
                    <a:lstStyle/>
                    <a:p>
                      <a:r>
                        <a:rPr lang="en-US" dirty="0"/>
                        <a:t>E-beam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50-150</a:t>
                      </a:r>
                      <a:r>
                        <a:rPr lang="en-US" baseline="0" dirty="0"/>
                        <a:t> MeV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4441">
                <a:tc>
                  <a:txBody>
                    <a:bodyPr/>
                    <a:lstStyle/>
                    <a:p>
                      <a:r>
                        <a:rPr lang="en-US" dirty="0"/>
                        <a:t>Laser 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10-100 TW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07" y="4364832"/>
            <a:ext cx="467116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9688" y="1012032"/>
            <a:ext cx="28953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P.Musumeci</a:t>
            </a:r>
            <a:r>
              <a:rPr lang="en-US" i="1" dirty="0" smtClean="0"/>
              <a:t>  for ATF SNW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974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on high energy IFEL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8022866" cy="4351338"/>
          </a:xfrm>
        </p:spPr>
        <p:txBody>
          <a:bodyPr/>
          <a:lstStyle/>
          <a:p>
            <a:r>
              <a:rPr lang="en-US" dirty="0" smtClean="0"/>
              <a:t>High energy IFEL experiments are possible at present ATF facility </a:t>
            </a:r>
            <a:endParaRPr lang="en-US" dirty="0"/>
          </a:p>
          <a:p>
            <a:pPr lvl="1"/>
            <a:r>
              <a:rPr lang="en-US" dirty="0" smtClean="0"/>
              <a:t>Requires CO2 </a:t>
            </a:r>
            <a:r>
              <a:rPr lang="en-US" dirty="0" smtClean="0"/>
              <a:t>laser power </a:t>
            </a:r>
            <a:r>
              <a:rPr lang="en-US" dirty="0" smtClean="0"/>
              <a:t>increase</a:t>
            </a:r>
          </a:p>
          <a:p>
            <a:pPr lvl="1"/>
            <a:r>
              <a:rPr lang="en-US" dirty="0" smtClean="0"/>
              <a:t>Will have </a:t>
            </a:r>
            <a:r>
              <a:rPr lang="en-US" dirty="0" smtClean="0"/>
              <a:t>limited </a:t>
            </a:r>
            <a:r>
              <a:rPr lang="en-US" dirty="0" smtClean="0"/>
              <a:t>repetition rate </a:t>
            </a:r>
          </a:p>
          <a:p>
            <a:endParaRPr lang="en-US" dirty="0"/>
          </a:p>
          <a:p>
            <a:r>
              <a:rPr lang="en-US" dirty="0" smtClean="0"/>
              <a:t>Local shielding </a:t>
            </a:r>
            <a:r>
              <a:rPr lang="en-US" dirty="0" smtClean="0"/>
              <a:t>requirements necessitate </a:t>
            </a:r>
            <a:r>
              <a:rPr lang="en-US" dirty="0" smtClean="0"/>
              <a:t>special design and radiation safety </a:t>
            </a:r>
            <a:r>
              <a:rPr lang="en-US" dirty="0" smtClean="0"/>
              <a:t>reviews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16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70_100_ATF" id="{6A14896E-1B46-7042-96E5-080C59245E24}" vid="{CCB41D7F-C310-FE41-B7CF-E78964217A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BNL_70_100_ATF</Template>
  <TotalTime>269</TotalTime>
  <Words>356</Words>
  <Application>Microsoft Macintosh PowerPoint</Application>
  <PresentationFormat>On-screen Show (4:3)</PresentationFormat>
  <Paragraphs>80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Symbol</vt:lpstr>
      <vt:lpstr>Wingdings</vt:lpstr>
      <vt:lpstr>Arial</vt:lpstr>
      <vt:lpstr>Office Theme</vt:lpstr>
      <vt:lpstr>WG 3 response</vt:lpstr>
      <vt:lpstr>Expressed needs</vt:lpstr>
      <vt:lpstr>PowerPoint Presentation</vt:lpstr>
      <vt:lpstr>ATF non-linear ICS capability</vt:lpstr>
      <vt:lpstr>PowerPoint Presentation</vt:lpstr>
      <vt:lpstr>Beam bunching by laser at ATF</vt:lpstr>
      <vt:lpstr>Future directions for BNL-ATF based IFEL research</vt:lpstr>
      <vt:lpstr>Motivation for high energy IFEL </vt:lpstr>
      <vt:lpstr>Response on high energy IFEL</vt:lpstr>
      <vt:lpstr>Cascade IFEL will be possible at ATF II </vt:lpstr>
      <vt:lpstr>ATF main beam parameters</vt:lpstr>
      <vt:lpstr>ATF capability for small beam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group 3 response</dc:title>
  <dc:subject/>
  <dc:creator>Mikhail Fedurin</dc:creator>
  <cp:keywords/>
  <dc:description/>
  <cp:lastModifiedBy>Mark A. Palmer</cp:lastModifiedBy>
  <cp:revision>36</cp:revision>
  <dcterms:created xsi:type="dcterms:W3CDTF">2017-06-01T13:17:55Z</dcterms:created>
  <dcterms:modified xsi:type="dcterms:W3CDTF">2017-06-01T18:20:01Z</dcterms:modified>
  <cp:category/>
</cp:coreProperties>
</file>