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00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8"/>
    <p:restoredTop sz="94613"/>
  </p:normalViewPr>
  <p:slideViewPr>
    <p:cSldViewPr snapToGrid="0" snapToObjects="1">
      <p:cViewPr varScale="1">
        <p:scale>
          <a:sx n="68" d="100"/>
          <a:sy n="68" d="100"/>
        </p:scale>
        <p:origin x="12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D8276-FA8A-4C47-8CAE-36B3EE3E4662}" type="datetimeFigureOut">
              <a:rPr lang="en-US" smtClean="0"/>
              <a:t>6/1/2017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7731B-0E30-E443-B84A-7CFC039B0003}" type="slidenum">
              <a:rPr lang="en-US" smtClean="0"/>
              <a:t>‹#›</a:t>
            </a:fld>
            <a:endParaRPr lang="en-US"/>
          </a:p>
        </p:txBody>
      </p:sp>
    </p:spTree>
    <p:extLst>
      <p:ext uri="{BB962C8B-B14F-4D97-AF65-F5344CB8AC3E}">
        <p14:creationId xmlns:p14="http://schemas.microsoft.com/office/powerpoint/2010/main" val="154019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07731B-0E30-E443-B84A-7CFC039B0003}" type="slidenum">
              <a:rPr lang="en-US" smtClean="0"/>
              <a:t>3</a:t>
            </a:fld>
            <a:endParaRPr lang="en-US"/>
          </a:p>
        </p:txBody>
      </p:sp>
    </p:spTree>
    <p:extLst>
      <p:ext uri="{BB962C8B-B14F-4D97-AF65-F5344CB8AC3E}">
        <p14:creationId xmlns:p14="http://schemas.microsoft.com/office/powerpoint/2010/main" val="264441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7870" y="987611"/>
            <a:ext cx="8338930" cy="2387600"/>
          </a:xfrm>
          <a:prstGeom prst="rect">
            <a:avLst/>
          </a:prstGeom>
        </p:spPr>
        <p:txBody>
          <a:bodyPr anchor="b">
            <a:normAutofit/>
          </a:bodyPr>
          <a:lstStyle>
            <a:lvl1pPr algn="l">
              <a:defRPr sz="4800" b="1" i="0">
                <a:latin typeface="Arial" charset="0"/>
                <a:ea typeface="Arial" charset="0"/>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347870" y="3467286"/>
            <a:ext cx="8338930" cy="1655762"/>
          </a:xfrm>
        </p:spPr>
        <p:txBody>
          <a:bodyPr/>
          <a:lstStyle>
            <a:lvl1pPr marL="0" indent="0" algn="l">
              <a:buNone/>
              <a:defRPr sz="2400" b="0" i="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328991"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845503"/>
            <a:ext cx="8229600" cy="39206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cxnSp>
        <p:nvCxnSpPr>
          <p:cNvPr id="5" name="Straight Connector 4"/>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2143125" cy="528490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65125"/>
            <a:ext cx="5972175" cy="52849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cxnSp>
        <p:nvCxnSpPr>
          <p:cNvPr id="5" name="Straight Connector 4"/>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328991"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4656482" y="6191327"/>
            <a:ext cx="2057400" cy="365125"/>
          </a:xfrm>
        </p:spPr>
        <p:txBody>
          <a:bodyPr/>
          <a:lstStyle/>
          <a:p>
            <a:fld id="{716D9922-87B3-6043-9531-5184EA303DC1}" type="slidenum">
              <a:rPr lang="en-US" smtClean="0"/>
              <a:t>‹#›</a:t>
            </a:fld>
            <a:endParaRPr lang="en-US"/>
          </a:p>
        </p:txBody>
      </p:sp>
      <p:cxnSp>
        <p:nvCxnSpPr>
          <p:cNvPr id="12" name="Straight Connector 11"/>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7930" y="1709739"/>
            <a:ext cx="834887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337930" y="4589465"/>
            <a:ext cx="8348870" cy="123486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cxnSp>
        <p:nvCxnSpPr>
          <p:cNvPr id="5" name="Straight Connector 4"/>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328991"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57809" y="1825625"/>
            <a:ext cx="4114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0" y="1825625"/>
            <a:ext cx="4114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cxnSp>
        <p:nvCxnSpPr>
          <p:cNvPr id="6" name="Straight Connector 5"/>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158732"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57809" y="1681163"/>
            <a:ext cx="41148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57809" y="2505075"/>
            <a:ext cx="41148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2000" y="1681163"/>
            <a:ext cx="41148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72000" y="2505075"/>
            <a:ext cx="41148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716D9922-87B3-6043-9531-5184EA303DC1}" type="slidenum">
              <a:rPr lang="en-US" smtClean="0"/>
              <a:t>‹#›</a:t>
            </a:fld>
            <a:endParaRPr lang="en-US"/>
          </a:p>
        </p:txBody>
      </p:sp>
      <p:cxnSp>
        <p:nvCxnSpPr>
          <p:cNvPr id="8" name="Straight Connector 7"/>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328991" cy="1325563"/>
          </a:xfrm>
          <a:prstGeom prst="rect">
            <a:avLst/>
          </a:prstGeo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16D9922-87B3-6043-9531-5184EA303DC1}" type="slidenum">
              <a:rPr lang="en-US" smtClean="0"/>
              <a:t>‹#›</a:t>
            </a:fld>
            <a:endParaRPr lang="en-US"/>
          </a:p>
        </p:txBody>
      </p:sp>
      <p:cxnSp>
        <p:nvCxnSpPr>
          <p:cNvPr id="3" name="Straight Connector 2"/>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870" y="457200"/>
            <a:ext cx="3231149"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0" y="987426"/>
            <a:ext cx="4799409"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7870" y="2057400"/>
            <a:ext cx="323114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cxnSp>
        <p:nvCxnSpPr>
          <p:cNvPr id="6" name="Straight Connector 5"/>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sp>
        <p:nvSpPr>
          <p:cNvPr id="8" name="Title 1"/>
          <p:cNvSpPr>
            <a:spLocks noGrp="1"/>
          </p:cNvSpPr>
          <p:nvPr>
            <p:ph type="title"/>
          </p:nvPr>
        </p:nvSpPr>
        <p:spPr>
          <a:xfrm>
            <a:off x="347870" y="457200"/>
            <a:ext cx="3231149" cy="1600200"/>
          </a:xfrm>
          <a:prstGeom prst="rect">
            <a:avLst/>
          </a:prstGeom>
        </p:spPr>
        <p:txBody>
          <a:bodyPr anchor="b"/>
          <a:lstStyle>
            <a:lvl1pPr>
              <a:defRPr sz="3200"/>
            </a:lvl1pPr>
          </a:lstStyle>
          <a:p>
            <a:r>
              <a:rPr lang="en-US"/>
              <a:t>Click to edit Master title style</a:t>
            </a:r>
            <a:endParaRPr lang="en-US" dirty="0"/>
          </a:p>
        </p:txBody>
      </p:sp>
      <p:sp>
        <p:nvSpPr>
          <p:cNvPr id="9" name="Text Placeholder 3"/>
          <p:cNvSpPr>
            <a:spLocks noGrp="1"/>
          </p:cNvSpPr>
          <p:nvPr>
            <p:ph type="body" sz="half" idx="2"/>
          </p:nvPr>
        </p:nvSpPr>
        <p:spPr>
          <a:xfrm>
            <a:off x="347870" y="2057400"/>
            <a:ext cx="323114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 name="Straight Connector 5"/>
          <p:cNvCxnSpPr/>
          <p:nvPr userDrawn="1"/>
        </p:nvCxnSpPr>
        <p:spPr>
          <a:xfrm>
            <a:off x="3442915" y="6305384"/>
            <a:ext cx="0" cy="246491"/>
          </a:xfrm>
          <a:prstGeom prst="line">
            <a:avLst/>
          </a:prstGeom>
          <a:ln w="38100">
            <a:solidFill>
              <a:srgbClr val="DE0002"/>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511823" y="6228522"/>
            <a:ext cx="814647" cy="400110"/>
          </a:xfrm>
          <a:prstGeom prst="rect">
            <a:avLst/>
          </a:prstGeom>
          <a:noFill/>
        </p:spPr>
        <p:txBody>
          <a:bodyPr wrap="none" rtlCol="0">
            <a:spAutoFit/>
          </a:bodyPr>
          <a:lstStyle/>
          <a:p>
            <a:r>
              <a:rPr lang="en-US" sz="1000" b="0" i="0" dirty="0">
                <a:latin typeface="Calibri" charset="0"/>
                <a:ea typeface="Calibri" charset="0"/>
                <a:cs typeface="Calibri" charset="0"/>
              </a:rPr>
              <a:t>Accelerator </a:t>
            </a:r>
            <a:br>
              <a:rPr lang="en-US" sz="1000" b="0" i="0" dirty="0">
                <a:latin typeface="Calibri" charset="0"/>
                <a:ea typeface="Calibri" charset="0"/>
                <a:cs typeface="Calibri" charset="0"/>
              </a:rPr>
            </a:br>
            <a:r>
              <a:rPr lang="en-US" sz="1000" b="0" i="0" dirty="0">
                <a:latin typeface="Calibri" charset="0"/>
                <a:ea typeface="Calibri" charset="0"/>
                <a:cs typeface="Calibri" charset="0"/>
              </a:rPr>
              <a:t>Test Facility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809" y="1825625"/>
            <a:ext cx="8328991" cy="39291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677619" y="6256078"/>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16D9922-87B3-6043-9531-5184EA303DC1}" type="slidenum">
              <a:rPr lang="en-US" smtClean="0"/>
              <a:pPr/>
              <a:t>‹#›</a:t>
            </a:fld>
            <a:endParaRPr lang="en-US"/>
          </a:p>
        </p:txBody>
      </p:sp>
      <p:sp>
        <p:nvSpPr>
          <p:cNvPr id="5" name="Title Placeholder 4"/>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88" userDrawn="1">
          <p15:clr>
            <a:srgbClr val="F26B43"/>
          </p15:clr>
        </p15:guide>
        <p15:guide id="4" pos="5472" userDrawn="1">
          <p15:clr>
            <a:srgbClr val="F26B43"/>
          </p15:clr>
        </p15:guide>
        <p15:guide id="5" orient="horz" pos="412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Working Group 3</a:t>
            </a:r>
          </a:p>
        </p:txBody>
      </p:sp>
      <p:sp>
        <p:nvSpPr>
          <p:cNvPr id="3" name="Subtitle 2"/>
          <p:cNvSpPr>
            <a:spLocks noGrp="1"/>
          </p:cNvSpPr>
          <p:nvPr>
            <p:ph type="subTitle" idx="1"/>
          </p:nvPr>
        </p:nvSpPr>
        <p:spPr>
          <a:xfrm>
            <a:off x="347871" y="3467285"/>
            <a:ext cx="5682539" cy="2412653"/>
          </a:xfrm>
        </p:spPr>
        <p:txBody>
          <a:bodyPr>
            <a:normAutofit/>
          </a:bodyPr>
          <a:lstStyle/>
          <a:p>
            <a:r>
              <a:rPr lang="en-US" dirty="0"/>
              <a:t>Topics in laser-electron beam interaction</a:t>
            </a:r>
          </a:p>
          <a:p>
            <a:r>
              <a:rPr lang="en-US" sz="1600" b="1" dirty="0"/>
              <a:t>Leader: </a:t>
            </a:r>
            <a:r>
              <a:rPr lang="en-US" sz="1600" dirty="0" err="1"/>
              <a:t>Felicie</a:t>
            </a:r>
            <a:r>
              <a:rPr lang="en-US" sz="1600" dirty="0"/>
              <a:t> Albert (LLNL)</a:t>
            </a:r>
          </a:p>
          <a:p>
            <a:r>
              <a:rPr lang="en-US" sz="1600" b="1" dirty="0"/>
              <a:t>Advisor: </a:t>
            </a:r>
            <a:r>
              <a:rPr lang="en-US" sz="1600" dirty="0"/>
              <a:t>Bruce </a:t>
            </a:r>
            <a:r>
              <a:rPr lang="en-US" sz="1600" dirty="0" err="1"/>
              <a:t>Carlsten</a:t>
            </a:r>
            <a:r>
              <a:rPr lang="en-US" sz="1600" dirty="0"/>
              <a:t> (LANL)</a:t>
            </a:r>
          </a:p>
          <a:p>
            <a:r>
              <a:rPr lang="en-US" sz="1600" b="1" dirty="0"/>
              <a:t>User Community Representative: </a:t>
            </a:r>
            <a:r>
              <a:rPr lang="en-US" sz="1600" dirty="0"/>
              <a:t>Gerard </a:t>
            </a:r>
            <a:r>
              <a:rPr lang="en-US" sz="1600" dirty="0" err="1"/>
              <a:t>Andonian</a:t>
            </a:r>
            <a:r>
              <a:rPr lang="en-US" sz="1600" dirty="0"/>
              <a:t> (</a:t>
            </a:r>
            <a:r>
              <a:rPr lang="en-US" sz="1600" dirty="0" err="1"/>
              <a:t>Radiabeam</a:t>
            </a:r>
            <a:r>
              <a:rPr lang="en-US" sz="1600" dirty="0"/>
              <a:t>/UCLA)</a:t>
            </a:r>
          </a:p>
          <a:p>
            <a:endParaRPr lang="en-US" dirty="0"/>
          </a:p>
          <a:p>
            <a:endParaRPr lang="en-US" dirty="0"/>
          </a:p>
        </p:txBody>
      </p:sp>
    </p:spTree>
    <p:extLst>
      <p:ext uri="{BB962C8B-B14F-4D97-AF65-F5344CB8AC3E}">
        <p14:creationId xmlns:p14="http://schemas.microsoft.com/office/powerpoint/2010/main" val="7691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Thrust 3: Topics in laser-electron beam interaction</a:t>
            </a:r>
            <a:endParaRPr lang="en-US" dirty="0"/>
          </a:p>
        </p:txBody>
      </p:sp>
      <p:sp>
        <p:nvSpPr>
          <p:cNvPr id="3" name="Content Placeholder 2"/>
          <p:cNvSpPr>
            <a:spLocks noGrp="1"/>
          </p:cNvSpPr>
          <p:nvPr>
            <p:ph idx="1"/>
          </p:nvPr>
        </p:nvSpPr>
        <p:spPr>
          <a:xfrm>
            <a:off x="357809" y="1825626"/>
            <a:ext cx="8328991" cy="4528875"/>
          </a:xfrm>
        </p:spPr>
        <p:txBody>
          <a:bodyPr anchor="ctr">
            <a:normAutofit fontScale="92500" lnSpcReduction="20000"/>
          </a:bodyPr>
          <a:lstStyle/>
          <a:p>
            <a:pPr marL="0" indent="0">
              <a:lnSpc>
                <a:spcPct val="110000"/>
              </a:lnSpc>
              <a:buNone/>
            </a:pPr>
            <a:r>
              <a:rPr lang="en-US" i="1" dirty="0"/>
              <a:t>Consider optimal experimental conditions for electron-photon interactions, such as for Compton scattering experiments and IFEL acceleration. Comment on what is achievable with present facilities and what capabilities will be needed to support research efforts over the next decade. Focus primarily on identifying the key experimental deliverables and milestones as opposed to the laser R&amp;D required to support those deliverables.</a:t>
            </a:r>
            <a:endParaRPr lang="en-US" dirty="0"/>
          </a:p>
          <a:p>
            <a:pPr marL="0" indent="0">
              <a:lnSpc>
                <a:spcPct val="110000"/>
              </a:lnSpc>
              <a:buNone/>
            </a:pPr>
            <a:br>
              <a:rPr lang="en-US" dirty="0"/>
            </a:br>
            <a:endParaRPr lang="en-US" dirty="0"/>
          </a:p>
        </p:txBody>
      </p:sp>
    </p:spTree>
    <p:extLst>
      <p:ext uri="{BB962C8B-B14F-4D97-AF65-F5344CB8AC3E}">
        <p14:creationId xmlns:p14="http://schemas.microsoft.com/office/powerpoint/2010/main" val="235253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ATF Experiments</a:t>
            </a:r>
          </a:p>
        </p:txBody>
      </p:sp>
      <p:sp>
        <p:nvSpPr>
          <p:cNvPr id="3" name="Content Placeholder 2"/>
          <p:cNvSpPr>
            <a:spLocks noGrp="1"/>
          </p:cNvSpPr>
          <p:nvPr>
            <p:ph idx="1"/>
          </p:nvPr>
        </p:nvSpPr>
        <p:spPr>
          <a:xfrm>
            <a:off x="357809" y="1377387"/>
            <a:ext cx="8328991" cy="4641448"/>
          </a:xfrm>
        </p:spPr>
        <p:txBody>
          <a:bodyPr anchor="ctr">
            <a:normAutofit fontScale="92500" lnSpcReduction="20000"/>
          </a:bodyPr>
          <a:lstStyle/>
          <a:p>
            <a:pPr>
              <a:lnSpc>
                <a:spcPct val="120000"/>
              </a:lnSpc>
            </a:pPr>
            <a:r>
              <a:rPr lang="en-US" dirty="0"/>
              <a:t>Inverse Compton Source for Extreme Ultraviolet Lithography</a:t>
            </a:r>
          </a:p>
          <a:p>
            <a:pPr>
              <a:lnSpc>
                <a:spcPct val="120000"/>
              </a:lnSpc>
            </a:pPr>
            <a:r>
              <a:rPr lang="en-US" dirty="0"/>
              <a:t>Surface Wave Accelerator and Radiation Source Based on Silicon Carbide</a:t>
            </a:r>
          </a:p>
          <a:p>
            <a:pPr>
              <a:lnSpc>
                <a:spcPct val="120000"/>
              </a:lnSpc>
            </a:pPr>
            <a:r>
              <a:rPr lang="en-US" dirty="0"/>
              <a:t>NOCIBUR: an inverse free electron laser decelerator experiment</a:t>
            </a:r>
          </a:p>
          <a:p>
            <a:pPr>
              <a:lnSpc>
                <a:spcPct val="120000"/>
              </a:lnSpc>
            </a:pPr>
            <a:r>
              <a:rPr lang="en-US" dirty="0"/>
              <a:t>Nonlinear Inverse Compton Scattering</a:t>
            </a:r>
          </a:p>
          <a:p>
            <a:pPr>
              <a:lnSpc>
                <a:spcPct val="120000"/>
              </a:lnSpc>
            </a:pPr>
            <a:r>
              <a:rPr lang="en-US" dirty="0"/>
              <a:t>MEMS Undulator for EUV Lasers</a:t>
            </a:r>
          </a:p>
          <a:p>
            <a:pPr>
              <a:lnSpc>
                <a:spcPct val="120000"/>
              </a:lnSpc>
            </a:pPr>
            <a:r>
              <a:rPr lang="en-US" dirty="0"/>
              <a:t>High Duty Cycle IFEL</a:t>
            </a:r>
          </a:p>
        </p:txBody>
      </p:sp>
    </p:spTree>
    <p:extLst>
      <p:ext uri="{BB962C8B-B14F-4D97-AF65-F5344CB8AC3E}">
        <p14:creationId xmlns:p14="http://schemas.microsoft.com/office/powerpoint/2010/main" val="979214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Looking for?</a:t>
            </a:r>
          </a:p>
        </p:txBody>
      </p:sp>
      <p:sp>
        <p:nvSpPr>
          <p:cNvPr id="3" name="Content Placeholder 2"/>
          <p:cNvSpPr>
            <a:spLocks noGrp="1"/>
          </p:cNvSpPr>
          <p:nvPr>
            <p:ph idx="1"/>
          </p:nvPr>
        </p:nvSpPr>
        <p:spPr/>
        <p:txBody>
          <a:bodyPr>
            <a:normAutofit fontScale="85000" lnSpcReduction="20000"/>
          </a:bodyPr>
          <a:lstStyle/>
          <a:p>
            <a:pPr>
              <a:lnSpc>
                <a:spcPct val="110000"/>
              </a:lnSpc>
            </a:pPr>
            <a:r>
              <a:rPr lang="en-US" dirty="0"/>
              <a:t>Preferred upgrade path from the point of view of laser-particle interaction research</a:t>
            </a:r>
          </a:p>
          <a:p>
            <a:pPr>
              <a:lnSpc>
                <a:spcPct val="110000"/>
              </a:lnSpc>
            </a:pPr>
            <a:r>
              <a:rPr lang="en-US" dirty="0"/>
              <a:t>Current lasers suitability/availability</a:t>
            </a:r>
          </a:p>
          <a:p>
            <a:pPr>
              <a:lnSpc>
                <a:spcPct val="110000"/>
              </a:lnSpc>
            </a:pPr>
            <a:r>
              <a:rPr lang="en-US" dirty="0"/>
              <a:t>Identify major milestones in electron-laser interaction research and how these relate to laser parameters</a:t>
            </a:r>
          </a:p>
          <a:p>
            <a:pPr>
              <a:lnSpc>
                <a:spcPct val="110000"/>
              </a:lnSpc>
            </a:pPr>
            <a:r>
              <a:rPr lang="en-US" dirty="0"/>
              <a:t>Identify prioritizations in laser development</a:t>
            </a:r>
          </a:p>
          <a:p>
            <a:pPr>
              <a:lnSpc>
                <a:spcPct val="110000"/>
              </a:lnSpc>
            </a:pPr>
            <a:r>
              <a:rPr lang="en-US" dirty="0"/>
              <a:t>How can present facilities complement each other. Should R&amp;D be in multiple directions at different facilities </a:t>
            </a:r>
          </a:p>
          <a:p>
            <a:pPr>
              <a:lnSpc>
                <a:spcPct val="110000"/>
              </a:lnSpc>
            </a:pPr>
            <a:r>
              <a:rPr lang="en-US" dirty="0"/>
              <a:t>Collaboration from the community</a:t>
            </a:r>
          </a:p>
          <a:p>
            <a:pPr>
              <a:lnSpc>
                <a:spcPct val="110000"/>
              </a:lnSpc>
            </a:pPr>
            <a:endParaRPr lang="en-US" dirty="0"/>
          </a:p>
          <a:p>
            <a:pPr>
              <a:lnSpc>
                <a:spcPct val="110000"/>
              </a:lnSpc>
            </a:pPr>
            <a:endParaRPr lang="en-US" dirty="0"/>
          </a:p>
        </p:txBody>
      </p:sp>
    </p:spTree>
    <p:extLst>
      <p:ext uri="{BB962C8B-B14F-4D97-AF65-F5344CB8AC3E}">
        <p14:creationId xmlns:p14="http://schemas.microsoft.com/office/powerpoint/2010/main" val="1863486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Highlights - Landscape</a:t>
            </a:r>
          </a:p>
        </p:txBody>
      </p:sp>
      <p:sp>
        <p:nvSpPr>
          <p:cNvPr id="3" name="Content Placeholder 2"/>
          <p:cNvSpPr>
            <a:spLocks noGrp="1"/>
          </p:cNvSpPr>
          <p:nvPr>
            <p:ph idx="1"/>
          </p:nvPr>
        </p:nvSpPr>
        <p:spPr>
          <a:xfrm>
            <a:off x="357809" y="1493134"/>
            <a:ext cx="8328991" cy="4261623"/>
          </a:xfrm>
        </p:spPr>
        <p:txBody>
          <a:bodyPr anchor="ctr">
            <a:normAutofit/>
          </a:bodyPr>
          <a:lstStyle/>
          <a:p>
            <a:r>
              <a:rPr lang="en-US" dirty="0"/>
              <a:t>Electron acceleration by IFEL</a:t>
            </a:r>
          </a:p>
          <a:p>
            <a:r>
              <a:rPr lang="en-US" dirty="0"/>
              <a:t>Compton Scattering</a:t>
            </a:r>
          </a:p>
          <a:p>
            <a:r>
              <a:rPr lang="en-US" dirty="0"/>
              <a:t>Laser/electron structure interactions </a:t>
            </a:r>
            <a:r>
              <a:rPr lang="en-US"/>
              <a:t>(dielectrics)</a:t>
            </a:r>
            <a:endParaRPr lang="en-US" dirty="0"/>
          </a:p>
        </p:txBody>
      </p:sp>
    </p:spTree>
    <p:extLst>
      <p:ext uri="{BB962C8B-B14F-4D97-AF65-F5344CB8AC3E}">
        <p14:creationId xmlns:p14="http://schemas.microsoft.com/office/powerpoint/2010/main" val="1784292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Highlights - Needs</a:t>
            </a:r>
          </a:p>
        </p:txBody>
      </p:sp>
      <p:sp>
        <p:nvSpPr>
          <p:cNvPr id="3" name="Content Placeholder 2"/>
          <p:cNvSpPr>
            <a:spLocks noGrp="1"/>
          </p:cNvSpPr>
          <p:nvPr>
            <p:ph idx="1"/>
          </p:nvPr>
        </p:nvSpPr>
        <p:spPr>
          <a:xfrm>
            <a:off x="357809" y="1423689"/>
            <a:ext cx="8328991" cy="4930815"/>
          </a:xfrm>
        </p:spPr>
        <p:txBody>
          <a:bodyPr>
            <a:normAutofit fontScale="85000" lnSpcReduction="20000"/>
          </a:bodyPr>
          <a:lstStyle/>
          <a:p>
            <a:r>
              <a:rPr lang="en-US" dirty="0"/>
              <a:t>Longer Wavelength</a:t>
            </a:r>
          </a:p>
          <a:p>
            <a:pPr lvl="1"/>
            <a:r>
              <a:rPr lang="en-US" dirty="0"/>
              <a:t>IFEL</a:t>
            </a:r>
          </a:p>
          <a:p>
            <a:pPr lvl="1"/>
            <a:r>
              <a:rPr lang="en-US" dirty="0"/>
              <a:t>Compton</a:t>
            </a:r>
          </a:p>
          <a:p>
            <a:r>
              <a:rPr lang="en-US" dirty="0"/>
              <a:t>Higher Power</a:t>
            </a:r>
          </a:p>
          <a:p>
            <a:pPr lvl="1"/>
            <a:r>
              <a:rPr lang="en-US" dirty="0"/>
              <a:t>Increased IFEL gradient (~ 100 MV/m </a:t>
            </a:r>
            <a:r>
              <a:rPr lang="en-US" dirty="0" err="1"/>
              <a:t>demonstarated</a:t>
            </a:r>
            <a:r>
              <a:rPr lang="en-US" dirty="0"/>
              <a:t> already)</a:t>
            </a:r>
          </a:p>
          <a:p>
            <a:pPr lvl="1"/>
            <a:r>
              <a:rPr lang="en-US" dirty="0"/>
              <a:t>High-flux Compton</a:t>
            </a:r>
          </a:p>
          <a:p>
            <a:r>
              <a:rPr lang="en-US" dirty="0"/>
              <a:t>Shorter Pulse</a:t>
            </a:r>
          </a:p>
          <a:p>
            <a:pPr lvl="1"/>
            <a:r>
              <a:rPr lang="en-US" dirty="0"/>
              <a:t>DLA</a:t>
            </a:r>
          </a:p>
          <a:p>
            <a:r>
              <a:rPr lang="en-US" dirty="0"/>
              <a:t>Polarization</a:t>
            </a:r>
          </a:p>
          <a:p>
            <a:pPr lvl="1"/>
            <a:r>
              <a:rPr lang="en-US" dirty="0"/>
              <a:t>Linear</a:t>
            </a:r>
          </a:p>
          <a:p>
            <a:pPr lvl="1"/>
            <a:r>
              <a:rPr lang="en-US" dirty="0"/>
              <a:t>Circular</a:t>
            </a:r>
          </a:p>
          <a:p>
            <a:r>
              <a:rPr lang="en-US" dirty="0"/>
              <a:t>Shot-Shot Stability</a:t>
            </a:r>
          </a:p>
          <a:p>
            <a:pPr lvl="1"/>
            <a:r>
              <a:rPr lang="en-US" dirty="0"/>
              <a:t>Accelerator applications </a:t>
            </a:r>
            <a:r>
              <a:rPr lang="mr-IN" dirty="0"/>
              <a:t>–</a:t>
            </a:r>
            <a:r>
              <a:rPr lang="en-US" dirty="0"/>
              <a:t> electron beam stability</a:t>
            </a:r>
          </a:p>
          <a:p>
            <a:r>
              <a:rPr lang="en-US" dirty="0"/>
              <a:t>Electron beam</a:t>
            </a:r>
          </a:p>
          <a:p>
            <a:r>
              <a:rPr lang="en-US" dirty="0"/>
              <a:t>Secondary lasers</a:t>
            </a:r>
          </a:p>
        </p:txBody>
      </p:sp>
    </p:spTree>
    <p:extLst>
      <p:ext uri="{BB962C8B-B14F-4D97-AF65-F5344CB8AC3E}">
        <p14:creationId xmlns:p14="http://schemas.microsoft.com/office/powerpoint/2010/main" val="1515824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L_70_100_ATF" id="{6A14896E-1B46-7042-96E5-080C59245E24}" vid="{CCB41D7F-C310-FE41-B7CF-E78964217A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BNL_70_100_ATF[3]</Template>
  <TotalTime>1473</TotalTime>
  <Words>261</Words>
  <Application>Microsoft Office PowerPoint</Application>
  <PresentationFormat>On-screen Show (4:3)</PresentationFormat>
  <Paragraphs>43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Mangal</vt:lpstr>
      <vt:lpstr>Office Theme</vt:lpstr>
      <vt:lpstr>Working Group 3</vt:lpstr>
      <vt:lpstr>Thrust 3: Topics in laser-electron beam interaction</vt:lpstr>
      <vt:lpstr>Active ATF Experiments</vt:lpstr>
      <vt:lpstr>What are we Looking for?</vt:lpstr>
      <vt:lpstr>Survey Highlights - Landscape</vt:lpstr>
      <vt:lpstr>Survey Highlights - Needs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1</dc:title>
  <dc:subject/>
  <dc:creator>Swinson, Christina</dc:creator>
  <cp:keywords/>
  <dc:description/>
  <cp:lastModifiedBy>Petrone, Alyssa</cp:lastModifiedBy>
  <cp:revision>34</cp:revision>
  <cp:lastPrinted>2017-05-31T17:57:22Z</cp:lastPrinted>
  <dcterms:created xsi:type="dcterms:W3CDTF">2017-05-31T12:46:54Z</dcterms:created>
  <dcterms:modified xsi:type="dcterms:W3CDTF">2017-06-01T13:31:22Z</dcterms:modified>
  <cp:category/>
</cp:coreProperties>
</file>