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7C91-3C69-8F4C-A4D0-A26C89981146}" type="datetimeFigureOut"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312C-3600-E548-8CB4-8E741EBC8B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• Could develop a low-emittance positron source &amp; injection stage based on this same idea.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9D0AF-E20B-3F4E-9958-48DFFC056F0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9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0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6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7535-5BCE-DD48-949A-2206A37A1E4D}" type="datetimeFigureOut"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E18A-D8E4-984A-994D-80FB54FE7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0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.jp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8.jpeg"/><Relationship Id="rId2" Type="http://schemas.openxmlformats.org/officeDocument/2006/relationships/image" Target="../media/image2.jp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openxmlformats.org/officeDocument/2006/relationships/image" Target="../media/image27.jpeg"/><Relationship Id="rId10" Type="http://schemas.openxmlformats.org/officeDocument/2006/relationships/image" Target="../media/image24.png"/><Relationship Id="rId19" Type="http://schemas.openxmlformats.org/officeDocument/2006/relationships/image" Target="../media/image30.jp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3689" y="868702"/>
            <a:ext cx="6095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CO</a:t>
            </a:r>
            <a:r>
              <a:rPr lang="en-US" sz="4000" b="1" baseline="-25000" dirty="0"/>
              <a:t>2</a:t>
            </a:r>
            <a:r>
              <a:rPr lang="en-US" sz="4000" b="1" dirty="0"/>
              <a:t>-</a:t>
            </a:r>
            <a:r>
              <a:rPr lang="en-US" sz="4000" b="1"/>
              <a:t>Laser-Driven Wakefield </a:t>
            </a:r>
          </a:p>
          <a:p>
            <a:pPr algn="ctr"/>
            <a:r>
              <a:rPr lang="en-US" sz="4000" b="1"/>
              <a:t>Electron Accelerators</a:t>
            </a:r>
            <a:r>
              <a:rPr lang="en-US" sz="4000" baseline="30000">
                <a:solidFill>
                  <a:srgbClr val="0000FF"/>
                </a:solidFill>
              </a:rPr>
              <a:t>1</a:t>
            </a:r>
            <a:endParaRPr lang="en-US" sz="4000" baseline="30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977" y="2195677"/>
            <a:ext cx="662250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u="sng">
                <a:latin typeface="Times New Roman"/>
                <a:cs typeface="Times New Roman"/>
              </a:rPr>
              <a:t>Mike Downe</a:t>
            </a:r>
            <a:r>
              <a:rPr lang="en-US" sz="2800" i="1">
                <a:latin typeface="Times New Roman"/>
                <a:cs typeface="Times New Roman"/>
              </a:rPr>
              <a:t>r, Rafal Zgadzaj,</a:t>
            </a:r>
            <a:r>
              <a:rPr lang="en-US" sz="2800" b="1" baseline="3000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800" i="1">
                <a:latin typeface="Times New Roman"/>
                <a:cs typeface="Times New Roman"/>
              </a:rPr>
              <a:t> James Welch</a:t>
            </a:r>
            <a:r>
              <a:rPr lang="en-US" sz="2800" b="1" baseline="3000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  <a:p>
            <a:pPr algn="ctr"/>
            <a:r>
              <a:rPr lang="en-US" sz="2400" i="1" dirty="0">
                <a:latin typeface="Times New Roman"/>
                <a:cs typeface="Times New Roman"/>
              </a:rPr>
              <a:t>University of Texas at Austin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196" y="21166"/>
            <a:ext cx="2601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Times New Roman"/>
                <a:cs typeface="Times New Roman"/>
              </a:rPr>
              <a:t>ATF Scientific Needs Workshop,</a:t>
            </a:r>
          </a:p>
          <a:p>
            <a:pPr algn="ctr"/>
            <a:r>
              <a:rPr lang="en-US" sz="1400" i="1" dirty="0">
                <a:latin typeface="Times New Roman"/>
                <a:cs typeface="Times New Roman"/>
              </a:rPr>
              <a:t>Brookhaven NL,  May 31, 2017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914" y="51813"/>
            <a:ext cx="1440530" cy="1372298"/>
            <a:chOff x="3303214" y="2758382"/>
            <a:chExt cx="1424847" cy="1409786"/>
          </a:xfrm>
        </p:grpSpPr>
        <p:sp>
          <p:nvSpPr>
            <p:cNvPr id="8" name="Oval 7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0799" y="6094516"/>
            <a:ext cx="2855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>
                <a:solidFill>
                  <a:srgbClr val="0000FF"/>
                </a:solidFill>
              </a:rPr>
              <a:t>1 </a:t>
            </a:r>
            <a:r>
              <a:rPr lang="en-US" sz="1400"/>
              <a:t>Supported by DOE (DE-SC0014043)</a:t>
            </a:r>
            <a:endParaRPr lang="en-US" b="1" baseline="30000"/>
          </a:p>
          <a:p>
            <a:r>
              <a:rPr lang="en-US" b="1" baseline="30000">
                <a:solidFill>
                  <a:srgbClr val="0000FF"/>
                </a:solidFill>
              </a:rPr>
              <a:t>2</a:t>
            </a:r>
            <a:r>
              <a:rPr lang="en-US" sz="1400"/>
              <a:t> UT Research Associate</a:t>
            </a:r>
          </a:p>
          <a:p>
            <a:r>
              <a:rPr lang="en-US" sz="1600" b="1" baseline="30000">
                <a:solidFill>
                  <a:srgbClr val="0000FF"/>
                </a:solidFill>
              </a:rPr>
              <a:t>3</a:t>
            </a:r>
            <a:r>
              <a:rPr lang="en-US" sz="1400"/>
              <a:t> UT PhD student</a:t>
            </a:r>
          </a:p>
        </p:txBody>
      </p:sp>
      <p:pic>
        <p:nvPicPr>
          <p:cNvPr id="11" name="Picture 10" descr="BNL_logo_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13" y="15457"/>
            <a:ext cx="2229815" cy="85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56151" y="6485466"/>
            <a:ext cx="30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498" y="3251202"/>
            <a:ext cx="8462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Times New Roman"/>
                <a:cs typeface="Times New Roman"/>
              </a:rPr>
              <a:t>M. Babzien, M. Fedurin, I. Pogorelsky, M. Polyanskiy, C. Swinson</a:t>
            </a:r>
          </a:p>
          <a:p>
            <a:pPr algn="ctr"/>
            <a:r>
              <a:rPr lang="en-US" sz="2000" i="1">
                <a:latin typeface="Times New Roman"/>
                <a:cs typeface="Times New Roman"/>
              </a:rPr>
              <a:t>Brookhaven National Laboratory – Accelerator Test Facility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710" y="4131744"/>
            <a:ext cx="2120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Times New Roman"/>
                <a:cs typeface="Times New Roman"/>
              </a:rPr>
              <a:t>V. Litvinenko</a:t>
            </a:r>
          </a:p>
          <a:p>
            <a:pPr algn="ctr"/>
            <a:r>
              <a:rPr lang="en-US" sz="2000" i="1">
                <a:latin typeface="Times New Roman"/>
                <a:cs typeface="Times New Roman"/>
              </a:rPr>
              <a:t>SUNY Stonybrook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9283" y="4145708"/>
            <a:ext cx="2984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Times New Roman"/>
                <a:cs typeface="Times New Roman"/>
              </a:rPr>
              <a:t>Chaojie Zhang, W. Lu</a:t>
            </a:r>
          </a:p>
          <a:p>
            <a:pPr algn="ctr"/>
            <a:r>
              <a:rPr lang="en-US" sz="2000" i="1">
                <a:latin typeface="Times New Roman"/>
                <a:cs typeface="Times New Roman"/>
              </a:rPr>
              <a:t>Tsinghua University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77005" y="4145709"/>
            <a:ext cx="2043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latin typeface="Times New Roman"/>
                <a:cs typeface="Times New Roman"/>
              </a:rPr>
              <a:t>N. E. Andreev</a:t>
            </a:r>
          </a:p>
          <a:p>
            <a:pPr algn="ctr"/>
            <a:r>
              <a:rPr lang="en-US" sz="2000" i="1">
                <a:latin typeface="Times New Roman"/>
                <a:cs typeface="Times New Roman"/>
              </a:rPr>
              <a:t>Moscow State U</a:t>
            </a:r>
            <a:r>
              <a:rPr lang="en-US" sz="2400" i="1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9846" y="6099201"/>
            <a:ext cx="649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Publications:  Welch </a:t>
            </a:r>
            <a:r>
              <a:rPr lang="en-US" sz="1400" i="1"/>
              <a:t>et al</a:t>
            </a:r>
            <a:r>
              <a:rPr lang="en-US" sz="1400"/>
              <a:t>., “CO</a:t>
            </a:r>
            <a:r>
              <a:rPr lang="en-US" sz="1400" baseline="-25000"/>
              <a:t>2</a:t>
            </a:r>
            <a:r>
              <a:rPr lang="en-US" sz="1400"/>
              <a:t>-laser-driven self-modulated wakefield experiment</a:t>
            </a:r>
          </a:p>
          <a:p>
            <a:r>
              <a:rPr lang="en-US" sz="1400"/>
              <a:t>    at ATF/BNL”, AIP Conf. Proc. (2017); archival paper in preparation.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4107" y="5044710"/>
            <a:ext cx="7682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Short-term goal</a:t>
            </a:r>
            <a:r>
              <a:rPr lang="en-US" sz="2000">
                <a:solidFill>
                  <a:srgbClr val="0000FF"/>
                </a:solidFill>
              </a:rPr>
              <a:t>:  Self-modulated LWFA</a:t>
            </a:r>
          </a:p>
          <a:p>
            <a:r>
              <a:rPr lang="en-US" sz="2000" b="1">
                <a:solidFill>
                  <a:srgbClr val="0000FF"/>
                </a:solidFill>
              </a:rPr>
              <a:t>Long-term goal</a:t>
            </a:r>
            <a:r>
              <a:rPr lang="en-US" sz="2000">
                <a:solidFill>
                  <a:srgbClr val="0000FF"/>
                </a:solidFill>
              </a:rPr>
              <a:t>:  Bubble-regime LWFA with external injection from linac</a:t>
            </a:r>
          </a:p>
          <a:p>
            <a:r>
              <a:rPr lang="en-US" sz="2000">
                <a:solidFill>
                  <a:srgbClr val="0000FF"/>
                </a:solidFill>
              </a:rPr>
              <a:t>				</a:t>
            </a:r>
            <a:r>
              <a:rPr lang="en-US" sz="2000">
                <a:solidFill>
                  <a:srgbClr val="0000FF"/>
                </a:solidFill>
                <a:sym typeface="Wingdings"/>
              </a:rPr>
              <a:t> bigger &amp; better LPAs</a:t>
            </a:r>
            <a:endParaRPr 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7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868" y="31434"/>
            <a:ext cx="1015999" cy="1054673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493407" y="877004"/>
            <a:ext cx="6329793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NL_logo_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5" y="15457"/>
            <a:ext cx="1942803" cy="7434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7504" y="2633128"/>
            <a:ext cx="4189896" cy="3671403"/>
            <a:chOff x="893787" y="1484784"/>
            <a:chExt cx="3196023" cy="28005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84784"/>
              <a:ext cx="3190218" cy="40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884787"/>
              <a:ext cx="3190218" cy="40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84790"/>
              <a:ext cx="3190218" cy="40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507" y="2684793"/>
              <a:ext cx="3189303" cy="39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507" y="3084682"/>
              <a:ext cx="3189303" cy="39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484570"/>
              <a:ext cx="3190218" cy="40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787" y="3884573"/>
              <a:ext cx="3196023" cy="400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624484" y="3788468"/>
            <a:ext cx="4519516" cy="3041821"/>
            <a:chOff x="4624484" y="2850232"/>
            <a:chExt cx="4519516" cy="3041821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850232"/>
              <a:ext cx="4343400" cy="2698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 rot="16200000">
              <a:off x="4567418" y="4060312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34578" y="5522721"/>
              <a:ext cx="2692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Jet backing pressure (atm)</a:t>
              </a: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" y="1103040"/>
            <a:ext cx="9071771" cy="142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>
            <a:stCxn id="11" idx="3"/>
          </p:cNvCxnSpPr>
          <p:nvPr/>
        </p:nvCxnSpPr>
        <p:spPr>
          <a:xfrm>
            <a:off x="4297400" y="2895325"/>
            <a:ext cx="3838996" cy="14526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</p:cNvCxnSpPr>
          <p:nvPr/>
        </p:nvCxnSpPr>
        <p:spPr>
          <a:xfrm>
            <a:off x="4297400" y="3419718"/>
            <a:ext cx="3370944" cy="11083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</p:cNvCxnSpPr>
          <p:nvPr/>
        </p:nvCxnSpPr>
        <p:spPr>
          <a:xfrm flipV="1">
            <a:off x="4297400" y="4924064"/>
            <a:ext cx="2398836" cy="6860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6314" y="2398233"/>
            <a:ext cx="5236488" cy="234896"/>
            <a:chOff x="116314" y="2398233"/>
            <a:chExt cx="5236488" cy="23489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16314" y="2398233"/>
              <a:ext cx="3625398" cy="234896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297400" y="2464450"/>
              <a:ext cx="1055402" cy="168678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3741712" y="1804185"/>
            <a:ext cx="1648894" cy="660265"/>
            <a:chOff x="3741712" y="1804185"/>
            <a:chExt cx="1648894" cy="660265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5352802" y="1870402"/>
              <a:ext cx="37804" cy="594048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741712" y="1804185"/>
              <a:ext cx="37804" cy="594048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Brace 34"/>
          <p:cNvSpPr/>
          <p:nvPr/>
        </p:nvSpPr>
        <p:spPr>
          <a:xfrm rot="16645467">
            <a:off x="4650857" y="1674759"/>
            <a:ext cx="171617" cy="181580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279848">
            <a:off x="4507049" y="1390058"/>
            <a:ext cx="611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notch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3229926" y="4844646"/>
            <a:ext cx="266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Mean Thomson shift (nm)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56173" y="5520865"/>
            <a:ext cx="15739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b="1" baseline="-25000" dirty="0">
                <a:solidFill>
                  <a:srgbClr val="0000FF"/>
                </a:solidFill>
              </a:rPr>
              <a:t>e</a:t>
            </a:r>
            <a:r>
              <a:rPr lang="en-US" b="1" dirty="0">
                <a:solidFill>
                  <a:srgbClr val="0000FF"/>
                </a:solidFill>
              </a:rPr>
              <a:t>= 5 10</a:t>
            </a:r>
            <a:r>
              <a:rPr lang="en-US" b="1" baseline="30000" dirty="0">
                <a:solidFill>
                  <a:srgbClr val="0000FF"/>
                </a:solidFill>
              </a:rPr>
              <a:t>17</a:t>
            </a:r>
            <a:r>
              <a:rPr lang="en-US" b="1" dirty="0">
                <a:solidFill>
                  <a:srgbClr val="0000FF"/>
                </a:solidFill>
              </a:rPr>
              <a:t> cm</a:t>
            </a:r>
            <a:r>
              <a:rPr lang="en-US" b="1" baseline="30000" dirty="0">
                <a:solidFill>
                  <a:srgbClr val="0000FF"/>
                </a:solidFill>
              </a:rPr>
              <a:t>-3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P</a:t>
            </a:r>
            <a:r>
              <a:rPr lang="en-US" sz="1400" b="1" baseline="-25000" dirty="0">
                <a:solidFill>
                  <a:srgbClr val="0000FF"/>
                </a:solidFill>
              </a:rPr>
              <a:t>cr</a:t>
            </a:r>
            <a:r>
              <a:rPr lang="en-US" sz="1400" b="1" dirty="0">
                <a:solidFill>
                  <a:srgbClr val="0000FF"/>
                </a:solidFill>
              </a:rPr>
              <a:t> = 0.4 TW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λ</a:t>
            </a:r>
            <a:r>
              <a:rPr lang="en-US" sz="1400" b="1" baseline="-25000" dirty="0">
                <a:solidFill>
                  <a:srgbClr val="0000FF"/>
                </a:solidFill>
              </a:rPr>
              <a:t>p</a:t>
            </a:r>
            <a:r>
              <a:rPr lang="en-US" sz="1400" b="1" dirty="0">
                <a:solidFill>
                  <a:srgbClr val="0000FF"/>
                </a:solidFill>
              </a:rPr>
              <a:t> = 47 µm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29681" y="5516631"/>
            <a:ext cx="17876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b="1" baseline="-25000" dirty="0">
                <a:solidFill>
                  <a:srgbClr val="0000FF"/>
                </a:solidFill>
              </a:rPr>
              <a:t>e </a:t>
            </a:r>
            <a:r>
              <a:rPr lang="en-US" b="1" dirty="0">
                <a:solidFill>
                  <a:srgbClr val="0000FF"/>
                </a:solidFill>
              </a:rPr>
              <a:t>= 1.8 10</a:t>
            </a:r>
            <a:r>
              <a:rPr lang="en-US" b="1" baseline="30000" dirty="0">
                <a:solidFill>
                  <a:srgbClr val="0000FF"/>
                </a:solidFill>
              </a:rPr>
              <a:t>18</a:t>
            </a:r>
            <a:r>
              <a:rPr lang="en-US" b="1" dirty="0">
                <a:solidFill>
                  <a:srgbClr val="0000FF"/>
                </a:solidFill>
              </a:rPr>
              <a:t> cm</a:t>
            </a:r>
            <a:r>
              <a:rPr lang="en-US" b="1" baseline="30000" dirty="0">
                <a:solidFill>
                  <a:srgbClr val="0000FF"/>
                </a:solidFill>
              </a:rPr>
              <a:t>-3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P</a:t>
            </a:r>
            <a:r>
              <a:rPr lang="en-US" sz="1400" b="1" baseline="-25000" dirty="0">
                <a:solidFill>
                  <a:srgbClr val="0000FF"/>
                </a:solidFill>
              </a:rPr>
              <a:t>cr</a:t>
            </a:r>
            <a:r>
              <a:rPr lang="en-US" sz="1400" b="1" dirty="0">
                <a:solidFill>
                  <a:srgbClr val="0000FF"/>
                </a:solidFill>
              </a:rPr>
              <a:t> = 0.1 TW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λ</a:t>
            </a:r>
            <a:r>
              <a:rPr lang="en-US" sz="1400" b="1" baseline="-25000" dirty="0">
                <a:solidFill>
                  <a:srgbClr val="0000FF"/>
                </a:solidFill>
              </a:rPr>
              <a:t>p</a:t>
            </a:r>
            <a:r>
              <a:rPr lang="en-US" sz="1400" b="1" dirty="0">
                <a:solidFill>
                  <a:srgbClr val="0000FF"/>
                </a:solidFill>
              </a:rPr>
              <a:t> = 25 µm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2686" y="891133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Stokes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69746" y="83899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anti-Stokes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21150" y="1435100"/>
            <a:ext cx="194756" cy="369085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023382" y="1479550"/>
            <a:ext cx="329420" cy="368026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267903" y="5312368"/>
            <a:ext cx="0" cy="2841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170262" y="4544954"/>
            <a:ext cx="0" cy="97591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346433" y="1206500"/>
            <a:ext cx="0" cy="273835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121150" y="1183749"/>
            <a:ext cx="3462" cy="251351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70251" y="1581933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*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10512" y="1446472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*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79816" y="1395676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*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41804" y="142954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13380" y="1463414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*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82285" y="2532182"/>
            <a:ext cx="166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emission lines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311246" y="1496486"/>
            <a:ext cx="329420" cy="368026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731694" y="1418170"/>
            <a:ext cx="194756" cy="369085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5651230" y="1260465"/>
            <a:ext cx="419021" cy="219873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217333" y="1166819"/>
            <a:ext cx="517823" cy="251351"/>
          </a:xfrm>
          <a:prstGeom prst="straightConnector1">
            <a:avLst/>
          </a:prstGeom>
          <a:ln w="19050" cmpd="sng">
            <a:solidFill>
              <a:srgbClr val="008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197851" y="6346484"/>
            <a:ext cx="3946149" cy="1652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197851" y="623395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44295" y="621862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889995" y="62143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758264" y="3788468"/>
            <a:ext cx="199398" cy="25591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731848" y="54404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47122" y="47704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33679" y="40863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743297" y="6099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0</a:t>
            </a:r>
          </a:p>
        </p:txBody>
      </p:sp>
      <p:cxnSp>
        <p:nvCxnSpPr>
          <p:cNvPr id="30" name="Straight Arrow Connector 29"/>
          <p:cNvCxnSpPr>
            <a:stCxn id="17" idx="3"/>
          </p:cNvCxnSpPr>
          <p:nvPr/>
        </p:nvCxnSpPr>
        <p:spPr>
          <a:xfrm flipV="1">
            <a:off x="4297400" y="5152436"/>
            <a:ext cx="1951000" cy="889422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>
            <a:off x="4297400" y="3944110"/>
            <a:ext cx="2938896" cy="7279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>
            <a:off x="4297400" y="4468427"/>
            <a:ext cx="2650864" cy="3476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</p:cNvCxnSpPr>
          <p:nvPr/>
        </p:nvCxnSpPr>
        <p:spPr>
          <a:xfrm flipV="1">
            <a:off x="4297400" y="5032076"/>
            <a:ext cx="2110804" cy="48491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531507" y="920747"/>
            <a:ext cx="159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SRS (ω</a:t>
            </a:r>
            <a:r>
              <a:rPr lang="en-US" baseline="-25000">
                <a:solidFill>
                  <a:srgbClr val="008000"/>
                </a:solidFill>
              </a:rPr>
              <a:t>pr</a:t>
            </a:r>
            <a:r>
              <a:rPr lang="en-US">
                <a:solidFill>
                  <a:srgbClr val="008000"/>
                </a:solidFill>
              </a:rPr>
              <a:t>+ ω</a:t>
            </a:r>
            <a:r>
              <a:rPr lang="en-US" baseline="-25000">
                <a:solidFill>
                  <a:srgbClr val="008000"/>
                </a:solidFill>
              </a:rPr>
              <a:t>CO2</a:t>
            </a:r>
            <a:r>
              <a:rPr lang="en-US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340057" y="62450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0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3140864" y="6214396"/>
            <a:ext cx="269" cy="8566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922235" y="623501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10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843347" y="6218863"/>
            <a:ext cx="269" cy="8566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572860" y="623802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-10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2493246" y="6214396"/>
            <a:ext cx="269" cy="8566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1198208" y="6213814"/>
            <a:ext cx="269" cy="8566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47385" y="6218863"/>
            <a:ext cx="269" cy="8566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50162" y="62339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-20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84498" y="623395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-30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3788772" y="6218046"/>
            <a:ext cx="269" cy="8566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561771" y="622549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089265" y="621965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30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550560" y="2635589"/>
            <a:ext cx="3241656" cy="90717"/>
            <a:chOff x="547385" y="2645114"/>
            <a:chExt cx="3241656" cy="90717"/>
          </a:xfrm>
        </p:grpSpPr>
        <p:cxnSp>
          <p:nvCxnSpPr>
            <p:cNvPr id="117" name="Straight Connector 116"/>
            <p:cNvCxnSpPr/>
            <p:nvPr/>
          </p:nvCxnSpPr>
          <p:spPr>
            <a:xfrm flipH="1">
              <a:off x="3140864" y="2645696"/>
              <a:ext cx="269" cy="85668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1843347" y="2650163"/>
              <a:ext cx="269" cy="85668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2493246" y="2645696"/>
              <a:ext cx="269" cy="85668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198208" y="2645114"/>
              <a:ext cx="269" cy="85668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547385" y="2650163"/>
              <a:ext cx="269" cy="85668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788772" y="2649346"/>
              <a:ext cx="269" cy="85668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550560" y="3118189"/>
            <a:ext cx="3241656" cy="90717"/>
            <a:chOff x="547385" y="2645114"/>
            <a:chExt cx="3241656" cy="90717"/>
          </a:xfrm>
        </p:grpSpPr>
        <p:cxnSp>
          <p:nvCxnSpPr>
            <p:cNvPr id="125" name="Straight Connector 124"/>
            <p:cNvCxnSpPr/>
            <p:nvPr/>
          </p:nvCxnSpPr>
          <p:spPr>
            <a:xfrm flipH="1">
              <a:off x="3140864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1843347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2493246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1198208" y="2645114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547385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788772" y="264934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50560" y="3638889"/>
            <a:ext cx="3241656" cy="90717"/>
            <a:chOff x="547385" y="2645114"/>
            <a:chExt cx="3241656" cy="90717"/>
          </a:xfrm>
        </p:grpSpPr>
        <p:cxnSp>
          <p:nvCxnSpPr>
            <p:cNvPr id="132" name="Straight Connector 131"/>
            <p:cNvCxnSpPr/>
            <p:nvPr/>
          </p:nvCxnSpPr>
          <p:spPr>
            <a:xfrm flipH="1">
              <a:off x="3140864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1843347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2493246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1198208" y="2645114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547385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3788772" y="264934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550560" y="4159589"/>
            <a:ext cx="3241656" cy="90717"/>
            <a:chOff x="547385" y="2645114"/>
            <a:chExt cx="3241656" cy="90717"/>
          </a:xfrm>
        </p:grpSpPr>
        <p:cxnSp>
          <p:nvCxnSpPr>
            <p:cNvPr id="139" name="Straight Connector 138"/>
            <p:cNvCxnSpPr/>
            <p:nvPr/>
          </p:nvCxnSpPr>
          <p:spPr>
            <a:xfrm flipH="1">
              <a:off x="3140864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1843347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493246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1198208" y="2645114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547385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3788772" y="264934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550560" y="4692989"/>
            <a:ext cx="3241656" cy="90717"/>
            <a:chOff x="547385" y="2645114"/>
            <a:chExt cx="3241656" cy="90717"/>
          </a:xfrm>
        </p:grpSpPr>
        <p:cxnSp>
          <p:nvCxnSpPr>
            <p:cNvPr id="146" name="Straight Connector 145"/>
            <p:cNvCxnSpPr/>
            <p:nvPr/>
          </p:nvCxnSpPr>
          <p:spPr>
            <a:xfrm flipH="1">
              <a:off x="3140864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1843347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2493246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1198208" y="2645114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547385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3788772" y="264934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550560" y="5213689"/>
            <a:ext cx="3241656" cy="90717"/>
            <a:chOff x="547385" y="2645114"/>
            <a:chExt cx="3241656" cy="90717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140864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1843347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2493246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1198208" y="2645114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547385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3788772" y="264934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550560" y="5734389"/>
            <a:ext cx="3241656" cy="90717"/>
            <a:chOff x="547385" y="2645114"/>
            <a:chExt cx="3241656" cy="90717"/>
          </a:xfrm>
        </p:grpSpPr>
        <p:cxnSp>
          <p:nvCxnSpPr>
            <p:cNvPr id="160" name="Straight Connector 159"/>
            <p:cNvCxnSpPr/>
            <p:nvPr/>
          </p:nvCxnSpPr>
          <p:spPr>
            <a:xfrm flipH="1">
              <a:off x="3140864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1843347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2493246" y="264569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1198208" y="2645114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547385" y="2650163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3788772" y="2649346"/>
              <a:ext cx="269" cy="8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TextBox 165"/>
          <p:cNvSpPr txBox="1"/>
          <p:nvPr/>
        </p:nvSpPr>
        <p:spPr>
          <a:xfrm>
            <a:off x="983633" y="6512226"/>
            <a:ext cx="301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collective Thomson shift (nm)</a:t>
            </a:r>
          </a:p>
        </p:txBody>
      </p:sp>
      <p:sp>
        <p:nvSpPr>
          <p:cNvPr id="167" name="TextBox 166"/>
          <p:cNvSpPr txBox="1"/>
          <p:nvPr/>
        </p:nvSpPr>
        <p:spPr>
          <a:xfrm rot="120000">
            <a:off x="8237994" y="125913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1000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16932" y="9871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169" name="TextBox 168"/>
          <p:cNvSpPr txBox="1"/>
          <p:nvPr/>
        </p:nvSpPr>
        <p:spPr>
          <a:xfrm rot="120000">
            <a:off x="4299971" y="112370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500</a:t>
            </a:r>
          </a:p>
        </p:txBody>
      </p:sp>
      <p:sp>
        <p:nvSpPr>
          <p:cNvPr id="170" name="TextBox 169"/>
          <p:cNvSpPr txBox="1"/>
          <p:nvPr/>
        </p:nvSpPr>
        <p:spPr>
          <a:xfrm rot="120000">
            <a:off x="7969042" y="944349"/>
            <a:ext cx="82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λ [nm]</a:t>
            </a:r>
          </a:p>
        </p:txBody>
      </p:sp>
      <p:cxnSp>
        <p:nvCxnSpPr>
          <p:cNvPr id="172" name="Straight Arrow Connector 171"/>
          <p:cNvCxnSpPr/>
          <p:nvPr/>
        </p:nvCxnSpPr>
        <p:spPr>
          <a:xfrm rot="180000">
            <a:off x="8747125" y="1183749"/>
            <a:ext cx="263541" cy="33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032747" y="1038066"/>
            <a:ext cx="155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SRS (ω</a:t>
            </a:r>
            <a:r>
              <a:rPr lang="en-US" baseline="-25000">
                <a:solidFill>
                  <a:srgbClr val="008000"/>
                </a:solidFill>
              </a:rPr>
              <a:t>pr</a:t>
            </a:r>
            <a:r>
              <a:rPr lang="en-US">
                <a:solidFill>
                  <a:srgbClr val="008000"/>
                </a:solidFill>
              </a:rPr>
              <a:t>- ω</a:t>
            </a:r>
            <a:r>
              <a:rPr lang="en-US" baseline="-25000">
                <a:solidFill>
                  <a:srgbClr val="008000"/>
                </a:solidFill>
              </a:rPr>
              <a:t>CO2</a:t>
            </a:r>
            <a:r>
              <a:rPr lang="en-US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75" name="TextBox 174"/>
          <p:cNvSpPr txBox="1"/>
          <p:nvPr/>
        </p:nvSpPr>
        <p:spPr>
          <a:xfrm rot="120000">
            <a:off x="7467784" y="1597361"/>
            <a:ext cx="1342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</a:t>
            </a:r>
            <a:r>
              <a:rPr lang="en-US" sz="1400" baseline="-25000" dirty="0">
                <a:solidFill>
                  <a:srgbClr val="FF0000"/>
                </a:solidFill>
              </a:rPr>
              <a:t>e</a:t>
            </a:r>
            <a:r>
              <a:rPr lang="en-US" sz="1400" dirty="0">
                <a:solidFill>
                  <a:srgbClr val="FF0000"/>
                </a:solidFill>
              </a:rPr>
              <a:t>=1.8 10</a:t>
            </a:r>
            <a:r>
              <a:rPr lang="en-US" sz="1400" baseline="30000" dirty="0">
                <a:solidFill>
                  <a:srgbClr val="FF0000"/>
                </a:solidFill>
              </a:rPr>
              <a:t>18 </a:t>
            </a:r>
            <a:r>
              <a:rPr lang="en-US" sz="1400" dirty="0">
                <a:solidFill>
                  <a:srgbClr val="FF0000"/>
                </a:solidFill>
              </a:rPr>
              <a:t>cm</a:t>
            </a:r>
            <a:r>
              <a:rPr lang="en-US" sz="1400" baseline="300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1312084" y="-84670"/>
            <a:ext cx="5531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n</a:t>
            </a:r>
            <a:r>
              <a:rPr lang="en-US" sz="2800" b="1" baseline="-25000"/>
              <a:t>e</a:t>
            </a:r>
            <a:r>
              <a:rPr lang="en-US" sz="2800" b="1"/>
              <a:t>-dependent probe spectral shifts</a:t>
            </a:r>
          </a:p>
          <a:p>
            <a:pPr algn="ctr"/>
            <a:r>
              <a:rPr lang="en-US" sz="2800" b="1"/>
              <a:t>calibrate P</a:t>
            </a:r>
            <a:r>
              <a:rPr lang="en-US" sz="2800" b="1" baseline="-25000"/>
              <a:t>cr</a:t>
            </a:r>
            <a:r>
              <a:rPr lang="en-US" sz="2800" b="1"/>
              <a:t>, λ</a:t>
            </a:r>
            <a:r>
              <a:rPr lang="en-US" sz="2800" b="1" baseline="-25000"/>
              <a:t>p </a:t>
            </a:r>
            <a:r>
              <a:rPr lang="en-US" sz="2800" b="1"/>
              <a:t>and wake amplitude</a:t>
            </a:r>
            <a:endParaRPr lang="en-US" sz="2800" b="1" baseline="-25000"/>
          </a:p>
        </p:txBody>
      </p:sp>
      <p:sp>
        <p:nvSpPr>
          <p:cNvPr id="179" name="Rectangle 178"/>
          <p:cNvSpPr/>
          <p:nvPr/>
        </p:nvSpPr>
        <p:spPr>
          <a:xfrm>
            <a:off x="107504" y="2640638"/>
            <a:ext cx="4186185" cy="36588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/>
          <p:cNvGrpSpPr/>
          <p:nvPr/>
        </p:nvGrpSpPr>
        <p:grpSpPr>
          <a:xfrm>
            <a:off x="5201993" y="3123238"/>
            <a:ext cx="3352511" cy="766822"/>
            <a:chOff x="5201993" y="3123238"/>
            <a:chExt cx="3352511" cy="766822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5340123" y="3795698"/>
              <a:ext cx="0" cy="9012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6267222" y="3794199"/>
              <a:ext cx="0" cy="9012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012951" y="3791465"/>
              <a:ext cx="0" cy="9012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650108" y="3799931"/>
              <a:ext cx="0" cy="9012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323208" y="3799931"/>
              <a:ext cx="0" cy="9012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5201993" y="344334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007478" y="3457680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0.5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769478" y="3457680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1.0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404478" y="3444980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1.5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077578" y="3444980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2.0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248400" y="3123238"/>
              <a:ext cx="146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/>
                <a:t>n</a:t>
              </a:r>
              <a:r>
                <a:rPr lang="en-US" b="1" baseline="-25000"/>
                <a:t>e</a:t>
              </a:r>
              <a:r>
                <a:rPr lang="en-US" b="1"/>
                <a:t> (10</a:t>
              </a:r>
              <a:r>
                <a:rPr lang="en-US" b="1" baseline="30000"/>
                <a:t>18</a:t>
              </a:r>
              <a:r>
                <a:rPr lang="en-US" b="1"/>
                <a:t> cm</a:t>
              </a:r>
              <a:r>
                <a:rPr lang="en-US" b="1" baseline="30000"/>
                <a:t>-3</a:t>
              </a:r>
              <a:r>
                <a:rPr lang="en-US" b="1"/>
                <a:t>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14060" y="6512226"/>
            <a:ext cx="4186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10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180346" y="2954325"/>
            <a:ext cx="1004301" cy="3345157"/>
            <a:chOff x="8180346" y="2954325"/>
            <a:chExt cx="1004301" cy="3345157"/>
          </a:xfrm>
        </p:grpSpPr>
        <p:sp>
          <p:nvSpPr>
            <p:cNvPr id="8" name="Rectangle 7"/>
            <p:cNvSpPr/>
            <p:nvPr/>
          </p:nvSpPr>
          <p:spPr>
            <a:xfrm>
              <a:off x="8327405" y="3812672"/>
              <a:ext cx="683090" cy="248681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68241" y="2954325"/>
              <a:ext cx="7410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“red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zone”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80346" y="4098466"/>
              <a:ext cx="10043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upper n</a:t>
              </a:r>
              <a:r>
                <a:rPr lang="en-US" sz="1600" b="1" baseline="-25000"/>
                <a:t>e</a:t>
              </a:r>
            </a:p>
            <a:p>
              <a:pPr algn="ctr"/>
              <a:r>
                <a:rPr lang="en-US" sz="1600" b="1"/>
                <a:t> limit:</a:t>
              </a:r>
            </a:p>
            <a:p>
              <a:pPr algn="ctr"/>
              <a:r>
                <a:rPr lang="en-US" sz="1600" b="1"/>
                <a:t>CO</a:t>
              </a:r>
              <a:r>
                <a:rPr lang="en-US" sz="1600" b="1" baseline="-25000"/>
                <a:t>2</a:t>
              </a:r>
              <a:r>
                <a:rPr lang="en-US" sz="1600" b="1"/>
                <a:t> laser </a:t>
              </a:r>
            </a:p>
            <a:p>
              <a:pPr algn="ctr"/>
              <a:r>
                <a:rPr lang="en-US" sz="1600" b="1"/>
                <a:t>reflection</a:t>
              </a:r>
            </a:p>
            <a:p>
              <a:pPr algn="ctr"/>
              <a:r>
                <a:rPr lang="en-US" sz="1600" b="1"/>
                <a:t>from jet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9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868" y="48367"/>
            <a:ext cx="1213906" cy="1213315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408739" y="1418867"/>
            <a:ext cx="6262059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NL_logo_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92" y="184787"/>
            <a:ext cx="1942803" cy="743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8" y="32461"/>
            <a:ext cx="53672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∆t-dependent probe spectral shifts</a:t>
            </a:r>
          </a:p>
          <a:p>
            <a:r>
              <a:rPr lang="en-US" sz="2800" b="1"/>
              <a:t>show wake decays 90% in </a:t>
            </a:r>
            <a:r>
              <a:rPr lang="en-US" sz="2800" b="1">
                <a:latin typeface="Times New Roman"/>
                <a:cs typeface="Times New Roman"/>
              </a:rPr>
              <a:t>~</a:t>
            </a:r>
            <a:r>
              <a:rPr lang="en-US" sz="2800" b="1"/>
              <a:t>10 ps,</a:t>
            </a:r>
          </a:p>
          <a:p>
            <a:r>
              <a:rPr lang="en-US" sz="2800" b="1"/>
              <a:t>remnants observable at ∆t &gt; 25 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63804" y="6485461"/>
            <a:ext cx="4971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11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97461" y="2381244"/>
            <a:ext cx="6280067" cy="3974425"/>
            <a:chOff x="1021345" y="2007704"/>
            <a:chExt cx="7472999" cy="3427257"/>
          </a:xfrm>
        </p:grpSpPr>
        <p:sp>
          <p:nvSpPr>
            <p:cNvPr id="12" name="TextBox 11"/>
            <p:cNvSpPr txBox="1"/>
            <p:nvPr/>
          </p:nvSpPr>
          <p:spPr>
            <a:xfrm>
              <a:off x="1021345" y="4223318"/>
              <a:ext cx="782059" cy="318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6.67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6178" y="5089935"/>
              <a:ext cx="683804" cy="3450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520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2814" y="5089935"/>
              <a:ext cx="683804" cy="3450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525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65373" y="5089935"/>
              <a:ext cx="683804" cy="3450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530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8559" y="5089935"/>
              <a:ext cx="683804" cy="3450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535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2078" y="5089935"/>
              <a:ext cx="683804" cy="3450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540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04120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40376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746949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100467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138853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10540" y="5089935"/>
              <a:ext cx="683804" cy="3450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544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684492" y="4837044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" t="1835" r="710" b="8408"/>
            <a:stretch/>
          </p:blipFill>
          <p:spPr bwMode="auto">
            <a:xfrm>
              <a:off x="1684492" y="2007704"/>
              <a:ext cx="6462110" cy="30811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360186" y="4009788"/>
              <a:ext cx="358962" cy="31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pic>
        <p:nvPicPr>
          <p:cNvPr id="31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3495" b="7560"/>
          <a:stretch/>
        </p:blipFill>
        <p:spPr bwMode="auto">
          <a:xfrm rot="5400000">
            <a:off x="7382835" y="4346685"/>
            <a:ext cx="1285125" cy="1903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40960" y="44572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-6.67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6232" y="196426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anti-Stokes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62075" y="1964265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Stokes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5381" y="256591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1.5 × 10</a:t>
            </a:r>
            <a:r>
              <a:rPr lang="en-US" b="1" baseline="30000"/>
              <a:t>18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85160" y="2381244"/>
            <a:ext cx="2855241" cy="3573044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67230" y="165947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notch filter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91674" y="4068813"/>
            <a:ext cx="2061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average Stokes/</a:t>
            </a:r>
          </a:p>
          <a:p>
            <a:pPr algn="ctr"/>
            <a:r>
              <a:rPr lang="en-US" sz="1600" b="1"/>
              <a:t>anti-Stokes amplitude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0161" y="5204587"/>
            <a:ext cx="713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13.33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3014" y="5458585"/>
            <a:ext cx="4647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8930" y="5695650"/>
            <a:ext cx="7418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26.67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452060" y="4666961"/>
            <a:ext cx="173555" cy="1253028"/>
            <a:chOff x="1604457" y="4836291"/>
            <a:chExt cx="173555" cy="125302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608642" y="483629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08654" y="5086050"/>
              <a:ext cx="169334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08666" y="5348508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08678" y="558980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04457" y="5843793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04469" y="6089319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452060" y="4798196"/>
            <a:ext cx="75427" cy="999036"/>
            <a:chOff x="1604457" y="4967526"/>
            <a:chExt cx="75427" cy="99903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608654" y="4967526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08666" y="5217285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08678" y="5467044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604457" y="5712570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604469" y="596656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709865" y="4666973"/>
            <a:ext cx="173555" cy="1253028"/>
            <a:chOff x="1604457" y="4836291"/>
            <a:chExt cx="173555" cy="125302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608642" y="483629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08654" y="5086050"/>
              <a:ext cx="169334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08666" y="5348508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608678" y="5589801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604457" y="5843793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604469" y="6089319"/>
              <a:ext cx="169334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811469" y="4798208"/>
            <a:ext cx="75427" cy="999036"/>
            <a:chOff x="1604457" y="4967526"/>
            <a:chExt cx="75427" cy="99903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608654" y="4967526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608666" y="5217285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608678" y="5467044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604457" y="5712570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604469" y="596656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3739935" y="6325396"/>
            <a:ext cx="153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λ</a:t>
            </a:r>
            <a:r>
              <a:rPr lang="en-US" sz="2400" b="1" baseline="-25000"/>
              <a:t>probe</a:t>
            </a:r>
            <a:r>
              <a:rPr lang="en-US" sz="2400" b="1"/>
              <a:t> [nm]</a:t>
            </a:r>
            <a:endParaRPr lang="en-US" sz="2400" b="1" baseline="-25000"/>
          </a:p>
        </p:txBody>
      </p:sp>
      <p:sp>
        <p:nvSpPr>
          <p:cNvPr id="70" name="TextBox 69"/>
          <p:cNvSpPr txBox="1"/>
          <p:nvPr/>
        </p:nvSpPr>
        <p:spPr>
          <a:xfrm rot="16200000">
            <a:off x="23315" y="5023131"/>
            <a:ext cx="102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∆t [ps]</a:t>
            </a:r>
          </a:p>
        </p:txBody>
      </p:sp>
      <p:sp>
        <p:nvSpPr>
          <p:cNvPr id="71" name="Left Brace 70"/>
          <p:cNvSpPr/>
          <p:nvPr/>
        </p:nvSpPr>
        <p:spPr>
          <a:xfrm rot="5400000">
            <a:off x="4151551" y="763360"/>
            <a:ext cx="303846" cy="2836628"/>
          </a:xfrm>
          <a:prstGeom prst="leftBrac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993501" y="4793977"/>
            <a:ext cx="75427" cy="999036"/>
            <a:chOff x="1604457" y="4967526"/>
            <a:chExt cx="75427" cy="99903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608654" y="4967526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608666" y="5217285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08678" y="5467044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604457" y="5712570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604469" y="596656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993504" y="4662750"/>
            <a:ext cx="75427" cy="999036"/>
            <a:chOff x="1604457" y="4967526"/>
            <a:chExt cx="75427" cy="99903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608654" y="4967526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608666" y="5217285"/>
              <a:ext cx="71206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608678" y="5467044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604457" y="5712570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604469" y="5966562"/>
              <a:ext cx="7120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>
            <a:off x="6997761" y="5907312"/>
            <a:ext cx="7120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327746" y="5795212"/>
            <a:ext cx="298744" cy="0"/>
          </a:xfrm>
          <a:prstGeom prst="line">
            <a:avLst/>
          </a:prstGeom>
          <a:ln w="63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7078133" y="4646084"/>
            <a:ext cx="853017" cy="520700"/>
          </a:xfrm>
          <a:custGeom>
            <a:avLst/>
            <a:gdLst>
              <a:gd name="connsiteX0" fmla="*/ 0 w 1196577"/>
              <a:gd name="connsiteY0" fmla="*/ 0 h 520700"/>
              <a:gd name="connsiteX1" fmla="*/ 67734 w 1196577"/>
              <a:gd name="connsiteY1" fmla="*/ 88900 h 520700"/>
              <a:gd name="connsiteX2" fmla="*/ 194734 w 1196577"/>
              <a:gd name="connsiteY2" fmla="*/ 152400 h 520700"/>
              <a:gd name="connsiteX3" fmla="*/ 495300 w 1196577"/>
              <a:gd name="connsiteY3" fmla="*/ 198967 h 520700"/>
              <a:gd name="connsiteX4" fmla="*/ 1193800 w 1196577"/>
              <a:gd name="connsiteY4" fmla="*/ 275167 h 520700"/>
              <a:gd name="connsiteX5" fmla="*/ 723900 w 1196577"/>
              <a:gd name="connsiteY5" fmla="*/ 313267 h 520700"/>
              <a:gd name="connsiteX6" fmla="*/ 330200 w 1196577"/>
              <a:gd name="connsiteY6" fmla="*/ 359833 h 520700"/>
              <a:gd name="connsiteX7" fmla="*/ 127000 w 1196577"/>
              <a:gd name="connsiteY7" fmla="*/ 414867 h 520700"/>
              <a:gd name="connsiteX8" fmla="*/ 42334 w 1196577"/>
              <a:gd name="connsiteY8" fmla="*/ 461433 h 520700"/>
              <a:gd name="connsiteX9" fmla="*/ 4234 w 1196577"/>
              <a:gd name="connsiteY9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6577" h="520700">
                <a:moveTo>
                  <a:pt x="0" y="0"/>
                </a:moveTo>
                <a:cubicBezTo>
                  <a:pt x="17639" y="31750"/>
                  <a:pt x="35278" y="63500"/>
                  <a:pt x="67734" y="88900"/>
                </a:cubicBezTo>
                <a:cubicBezTo>
                  <a:pt x="100190" y="114300"/>
                  <a:pt x="123473" y="134056"/>
                  <a:pt x="194734" y="152400"/>
                </a:cubicBezTo>
                <a:cubicBezTo>
                  <a:pt x="265995" y="170744"/>
                  <a:pt x="328789" y="178506"/>
                  <a:pt x="495300" y="198967"/>
                </a:cubicBezTo>
                <a:cubicBezTo>
                  <a:pt x="661811" y="219428"/>
                  <a:pt x="1155700" y="256117"/>
                  <a:pt x="1193800" y="275167"/>
                </a:cubicBezTo>
                <a:cubicBezTo>
                  <a:pt x="1231900" y="294217"/>
                  <a:pt x="867833" y="299156"/>
                  <a:pt x="723900" y="313267"/>
                </a:cubicBezTo>
                <a:cubicBezTo>
                  <a:pt x="579967" y="327378"/>
                  <a:pt x="429683" y="342900"/>
                  <a:pt x="330200" y="359833"/>
                </a:cubicBezTo>
                <a:cubicBezTo>
                  <a:pt x="230717" y="376766"/>
                  <a:pt x="174978" y="397934"/>
                  <a:pt x="127000" y="414867"/>
                </a:cubicBezTo>
                <a:cubicBezTo>
                  <a:pt x="79022" y="431800"/>
                  <a:pt x="62795" y="443794"/>
                  <a:pt x="42334" y="461433"/>
                </a:cubicBezTo>
                <a:cubicBezTo>
                  <a:pt x="21873" y="479072"/>
                  <a:pt x="4234" y="520700"/>
                  <a:pt x="4234" y="520700"/>
                </a:cubicBezTo>
              </a:path>
            </a:pathLst>
          </a:custGeom>
          <a:ln w="63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613790" y="5628735"/>
            <a:ext cx="136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pu-pr x-correlation</a:t>
            </a:r>
          </a:p>
        </p:txBody>
      </p:sp>
      <p:sp>
        <p:nvSpPr>
          <p:cNvPr id="90" name="Oval 89"/>
          <p:cNvSpPr/>
          <p:nvPr/>
        </p:nvSpPr>
        <p:spPr>
          <a:xfrm>
            <a:off x="8329083" y="4883327"/>
            <a:ext cx="67734" cy="71193"/>
          </a:xfrm>
          <a:prstGeom prst="ellipse">
            <a:avLst/>
          </a:prstGeom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134136" y="5255779"/>
            <a:ext cx="67734" cy="71193"/>
          </a:xfrm>
          <a:prstGeom prst="ellipse">
            <a:avLst/>
          </a:prstGeom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061532" y="5871781"/>
            <a:ext cx="67734" cy="71193"/>
          </a:xfrm>
          <a:prstGeom prst="ellipse">
            <a:avLst/>
          </a:prstGeom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71488" y="3070706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sideband</a:t>
            </a:r>
          </a:p>
          <a:p>
            <a:pPr algn="ctr"/>
            <a:r>
              <a:rPr lang="en-US" b="1"/>
              <a:t>amplitude</a:t>
            </a:r>
          </a:p>
          <a:p>
            <a:pPr algn="ctr"/>
            <a:r>
              <a:rPr lang="en-US" b="1"/>
              <a:t>(arb. u.)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151379" y="2245780"/>
            <a:ext cx="189212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Spectral structure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observed around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∆t ≈ 0</a:t>
            </a:r>
          </a:p>
        </p:txBody>
      </p:sp>
      <p:sp>
        <p:nvSpPr>
          <p:cNvPr id="97" name="Oval 96"/>
          <p:cNvSpPr/>
          <p:nvPr/>
        </p:nvSpPr>
        <p:spPr>
          <a:xfrm>
            <a:off x="1845734" y="4457224"/>
            <a:ext cx="1005560" cy="654234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757260" y="4301066"/>
            <a:ext cx="1005560" cy="810395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6" grpId="0"/>
      <p:bldP spid="97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868" y="48367"/>
            <a:ext cx="1213906" cy="1213315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408739" y="1114073"/>
            <a:ext cx="58202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9336" y="50805"/>
            <a:ext cx="5831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3D PIC simulations confirm 5 principal</a:t>
            </a:r>
          </a:p>
          <a:p>
            <a:pPr algn="ctr"/>
            <a:r>
              <a:rPr lang="en-US" sz="2800" b="1"/>
              <a:t>experimental observations ...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0626" y="6417737"/>
            <a:ext cx="590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... and guide near-term planned experiments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40271" r="13913" b="40584"/>
          <a:stretch/>
        </p:blipFill>
        <p:spPr>
          <a:xfrm>
            <a:off x="225174" y="3478784"/>
            <a:ext cx="5833863" cy="856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5" t="40519" r="14202" b="40336"/>
          <a:stretch/>
        </p:blipFill>
        <p:spPr>
          <a:xfrm>
            <a:off x="225174" y="1682828"/>
            <a:ext cx="2805638" cy="840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40135" r="17727" b="40719"/>
          <a:stretch/>
        </p:blipFill>
        <p:spPr>
          <a:xfrm>
            <a:off x="1680069" y="4397590"/>
            <a:ext cx="5610184" cy="851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40165" r="27727" b="40690"/>
          <a:stretch/>
        </p:blipFill>
        <p:spPr>
          <a:xfrm>
            <a:off x="2448270" y="5316396"/>
            <a:ext cx="4841986" cy="8304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39919" r="14091" b="40935"/>
          <a:stretch/>
        </p:blipFill>
        <p:spPr>
          <a:xfrm>
            <a:off x="225174" y="2584700"/>
            <a:ext cx="4678998" cy="835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513536" y="1253629"/>
            <a:ext cx="1672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CO</a:t>
            </a:r>
            <a:r>
              <a:rPr lang="en-US" sz="2000" b="1" baseline="-25000"/>
              <a:t>2</a:t>
            </a:r>
            <a:r>
              <a:rPr lang="en-US" sz="2000" b="1"/>
              <a:t> pulse:</a:t>
            </a:r>
          </a:p>
          <a:p>
            <a:r>
              <a:rPr lang="en-US" sz="2000" b="1"/>
              <a:t>• 0.5 TW, 2 ps</a:t>
            </a:r>
          </a:p>
          <a:p>
            <a:r>
              <a:rPr lang="en-US" sz="2000" b="1"/>
              <a:t>• w</a:t>
            </a:r>
            <a:r>
              <a:rPr lang="en-US" sz="2000" b="1" baseline="-25000"/>
              <a:t>0</a:t>
            </a:r>
            <a:r>
              <a:rPr lang="en-US" sz="2000" b="1"/>
              <a:t> = 25 µm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269970" y="1242570"/>
            <a:ext cx="2536535" cy="670897"/>
            <a:chOff x="1269970" y="1242570"/>
            <a:chExt cx="2536535" cy="670897"/>
          </a:xfrm>
        </p:grpSpPr>
        <p:sp>
          <p:nvSpPr>
            <p:cNvPr id="16" name="TextBox 15"/>
            <p:cNvSpPr txBox="1"/>
            <p:nvPr/>
          </p:nvSpPr>
          <p:spPr>
            <a:xfrm>
              <a:off x="1270058" y="1242570"/>
              <a:ext cx="253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(1) initial self-focusing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269970" y="1682828"/>
              <a:ext cx="340823" cy="230639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997139" y="2173749"/>
            <a:ext cx="2131854" cy="637170"/>
            <a:chOff x="2997139" y="2173749"/>
            <a:chExt cx="2131854" cy="637170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2997139" y="2580280"/>
              <a:ext cx="340823" cy="230639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83967" y="2173749"/>
              <a:ext cx="2045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(2) wake forms ...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048897" y="2711450"/>
            <a:ext cx="0" cy="25186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52741" y="3575036"/>
            <a:ext cx="0" cy="25186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4546" y="3064938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(3) ... with few ps lifetime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8275" y="5367195"/>
            <a:ext cx="154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(5) no e-</a:t>
            </a:r>
          </a:p>
          <a:p>
            <a:r>
              <a:rPr lang="en-US" sz="2000" b="1"/>
              <a:t>      produced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807117" y="3981404"/>
            <a:ext cx="3242359" cy="949066"/>
            <a:chOff x="5807117" y="3981404"/>
            <a:chExt cx="3242359" cy="949066"/>
          </a:xfrm>
        </p:grpSpPr>
        <p:sp>
          <p:nvSpPr>
            <p:cNvPr id="26" name="TextBox 25"/>
            <p:cNvSpPr txBox="1"/>
            <p:nvPr/>
          </p:nvSpPr>
          <p:spPr>
            <a:xfrm>
              <a:off x="6020465" y="3981404"/>
              <a:ext cx="2937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(4) wake becomes chaotic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49071" y="4284139"/>
              <a:ext cx="17004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(source of spec-</a:t>
              </a:r>
            </a:p>
            <a:p>
              <a:r>
                <a:rPr lang="en-US"/>
                <a:t>  tral structure?)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5807117" y="4380657"/>
              <a:ext cx="340823" cy="230639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25174" y="6097069"/>
            <a:ext cx="7897483" cy="520654"/>
            <a:chOff x="225174" y="6097069"/>
            <a:chExt cx="7897483" cy="5206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25174" y="6316139"/>
              <a:ext cx="7344026" cy="0"/>
            </a:xfrm>
            <a:prstGeom prst="line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58258" y="6181732"/>
              <a:ext cx="0" cy="27093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650191" y="6180674"/>
              <a:ext cx="0" cy="27093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002991" y="6180679"/>
              <a:ext cx="0" cy="27093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1325" y="624839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31176" y="623305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68794" y="624838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69200" y="6097069"/>
              <a:ext cx="553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mm</a:t>
              </a:r>
            </a:p>
          </p:txBody>
        </p:sp>
      </p:grpSp>
      <p:pic>
        <p:nvPicPr>
          <p:cNvPr id="45" name="Picture 44" descr="Unknown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29" y="31262"/>
            <a:ext cx="1244061" cy="124406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6364" y="4780626"/>
            <a:ext cx="1065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simulations</a:t>
            </a:r>
          </a:p>
          <a:p>
            <a:r>
              <a:rPr lang="en-US" sz="1200"/>
              <a:t>courtesy</a:t>
            </a:r>
          </a:p>
          <a:p>
            <a:r>
              <a:rPr lang="en-US" sz="1200"/>
              <a:t>Chaojie Zhang</a:t>
            </a:r>
          </a:p>
          <a:p>
            <a:r>
              <a:rPr lang="en-US" sz="1200"/>
              <a:t>&amp; Wei Lu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8411" y="1268715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plasma:</a:t>
            </a:r>
          </a:p>
          <a:p>
            <a:r>
              <a:rPr lang="en-US" b="1"/>
              <a:t>• n</a:t>
            </a:r>
            <a:r>
              <a:rPr lang="en-US" b="1" baseline="-25000"/>
              <a:t>e</a:t>
            </a:r>
            <a:r>
              <a:rPr lang="en-US" b="1"/>
              <a:t> = 6e17 cm</a:t>
            </a:r>
            <a:r>
              <a:rPr lang="en-US" b="1" baseline="30000"/>
              <a:t>-3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663804" y="6485461"/>
            <a:ext cx="4971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378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922" y="6488668"/>
            <a:ext cx="4186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13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68" y="48367"/>
            <a:ext cx="1213906" cy="1213315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527270" y="961676"/>
            <a:ext cx="5380511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62486" y="16937"/>
            <a:ext cx="5558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We plan to improve ATF I </a:t>
            </a:r>
          </a:p>
          <a:p>
            <a:pPr algn="ctr"/>
            <a:r>
              <a:rPr lang="en-US" sz="2800" b="1"/>
              <a:t>SM-LWFA experiments during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545" y="1405477"/>
            <a:ext cx="6349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• CO</a:t>
            </a:r>
            <a:r>
              <a:rPr lang="en-US" sz="2800" b="1" baseline="-25000"/>
              <a:t>2</a:t>
            </a:r>
            <a:r>
              <a:rPr lang="en-US" sz="2800" b="1"/>
              <a:t> laser power upgraded:  0.5 </a:t>
            </a:r>
            <a:r>
              <a:rPr lang="en-US" sz="2800" b="1">
                <a:sym typeface="Wingdings"/>
              </a:rPr>
              <a:t> 2 TW</a:t>
            </a:r>
            <a:endParaRPr lang="en-US" sz="2800" b="1"/>
          </a:p>
        </p:txBody>
      </p:sp>
      <p:sp>
        <p:nvSpPr>
          <p:cNvPr id="12" name="TextBox 11"/>
          <p:cNvSpPr txBox="1"/>
          <p:nvPr/>
        </p:nvSpPr>
        <p:spPr>
          <a:xfrm>
            <a:off x="460491" y="1998140"/>
            <a:ext cx="63797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ym typeface="Wingdings"/>
              </a:rPr>
              <a:t>(a) </a:t>
            </a:r>
            <a:r>
              <a:rPr lang="en-US" sz="2000">
                <a:sym typeface="Wingdings"/>
              </a:rPr>
              <a:t>electron injection &amp; acceleration should be observable</a:t>
            </a:r>
          </a:p>
          <a:p>
            <a:endParaRPr lang="en-US" sz="800">
              <a:sym typeface="Wingdings"/>
            </a:endParaRPr>
          </a:p>
          <a:p>
            <a:r>
              <a:rPr lang="en-US" sz="2000" b="1"/>
              <a:t>(b) </a:t>
            </a:r>
            <a:r>
              <a:rPr lang="en-US" sz="2000"/>
              <a:t>2</a:t>
            </a:r>
            <a:r>
              <a:rPr lang="en-US" sz="2000" baseline="30000"/>
              <a:t>nd</a:t>
            </a:r>
            <a:r>
              <a:rPr lang="en-US" sz="2000"/>
              <a:t> order Stokes/anti-Stokes shifts should be observable </a:t>
            </a:r>
          </a:p>
          <a:p>
            <a:r>
              <a:rPr lang="en-US" sz="2000">
                <a:sym typeface="Wingdings"/>
              </a:rPr>
              <a:t>		 more accurate wake amplitude determination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541" y="3691465"/>
            <a:ext cx="50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• Pump-probe synch</a:t>
            </a:r>
            <a:r>
              <a:rPr lang="en-US" sz="2800" b="1" baseline="30000"/>
              <a:t>n</a:t>
            </a:r>
            <a:r>
              <a:rPr lang="en-US" sz="2800" b="1"/>
              <a:t> improved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071" y="4269852"/>
            <a:ext cx="5459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(c) </a:t>
            </a:r>
            <a:r>
              <a:rPr lang="en-US" sz="2000"/>
              <a:t>cleaner measurements of S/AS amplitude vs. ∆t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789251" y="693831"/>
            <a:ext cx="2377259" cy="2146287"/>
            <a:chOff x="6789251" y="693831"/>
            <a:chExt cx="2377259" cy="2146287"/>
          </a:xfrm>
        </p:grpSpPr>
        <p:pic>
          <p:nvPicPr>
            <p:cNvPr id="21" name="spectrum-4826-um.pdf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302" t="2293" r="1810" b="9537"/>
            <a:stretch/>
          </p:blipFill>
          <p:spPr>
            <a:xfrm>
              <a:off x="7315200" y="1024128"/>
              <a:ext cx="1810512" cy="138988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575550" y="2281488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20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70900" y="2299804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16619" y="1875088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15678" y="1198100"/>
              <a:ext cx="392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30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6164380" y="1572750"/>
              <a:ext cx="15882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dq/dE (pC/MeV)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24751" y="2501564"/>
              <a:ext cx="1343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Energy (MeV)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38051" y="981692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P = 2 TW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75314" y="2040611"/>
              <a:ext cx="11515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w</a:t>
              </a:r>
              <a:r>
                <a:rPr lang="en-US" sz="1600" b="1" baseline="-25000">
                  <a:solidFill>
                    <a:srgbClr val="FF0000"/>
                  </a:solidFill>
                </a:rPr>
                <a:t>0</a:t>
              </a:r>
              <a:r>
                <a:rPr lang="en-US" sz="1600" b="1">
                  <a:solidFill>
                    <a:srgbClr val="FF0000"/>
                  </a:solidFill>
                </a:rPr>
                <a:t> = 50 µm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15809" y="693831"/>
              <a:ext cx="1338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</a:rPr>
                <a:t>n</a:t>
              </a:r>
              <a:r>
                <a:rPr lang="en-US" sz="1600" b="1" baseline="-25000">
                  <a:solidFill>
                    <a:srgbClr val="0000FF"/>
                  </a:solidFill>
                </a:rPr>
                <a:t>e</a:t>
              </a:r>
              <a:r>
                <a:rPr lang="en-US" sz="1600" b="1">
                  <a:solidFill>
                    <a:srgbClr val="0000FF"/>
                  </a:solidFill>
                </a:rPr>
                <a:t> = 4e17cm</a:t>
              </a:r>
              <a:r>
                <a:rPr lang="en-US" sz="1600" b="1" baseline="30000">
                  <a:solidFill>
                    <a:srgbClr val="0000FF"/>
                  </a:solidFill>
                </a:rPr>
                <a:t>-3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83702" y="964759"/>
              <a:ext cx="471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(a)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5400000">
              <a:off x="8440245" y="1642079"/>
              <a:ext cx="10482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z = 4.8mm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98270" y="1337745"/>
              <a:ext cx="753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3D-PIC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116619" y="3064932"/>
            <a:ext cx="4498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Slusher, </a:t>
            </a:r>
            <a:r>
              <a:rPr lang="en-US" sz="1200" i="1">
                <a:solidFill>
                  <a:srgbClr val="FF0000"/>
                </a:solidFill>
              </a:rPr>
              <a:t>Phys. Fluids </a:t>
            </a:r>
            <a:r>
              <a:rPr lang="en-US" sz="1200" b="1">
                <a:solidFill>
                  <a:srgbClr val="FF0000"/>
                </a:solidFill>
              </a:rPr>
              <a:t>23</a:t>
            </a:r>
            <a:r>
              <a:rPr lang="en-US" sz="1200">
                <a:solidFill>
                  <a:srgbClr val="FF0000"/>
                </a:solidFill>
              </a:rPr>
              <a:t>, 472 (1980); Umstadter,</a:t>
            </a:r>
            <a:r>
              <a:rPr lang="en-US" sz="1200" i="1">
                <a:solidFill>
                  <a:srgbClr val="FF0000"/>
                </a:solidFill>
              </a:rPr>
              <a:t> PRL</a:t>
            </a:r>
            <a:r>
              <a:rPr lang="en-US" sz="1200" b="1" i="1">
                <a:solidFill>
                  <a:srgbClr val="FF0000"/>
                </a:solidFill>
              </a:rPr>
              <a:t> </a:t>
            </a:r>
            <a:r>
              <a:rPr lang="en-US" sz="1200" b="1">
                <a:solidFill>
                  <a:srgbClr val="FF0000"/>
                </a:solidFill>
              </a:rPr>
              <a:t>59</a:t>
            </a:r>
            <a:r>
              <a:rPr lang="en-US" sz="1200">
                <a:solidFill>
                  <a:srgbClr val="FF0000"/>
                </a:solidFill>
              </a:rPr>
              <a:t>, 292 (1987)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537" y="5401741"/>
            <a:ext cx="6311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• Transverse electron radiographic probe </a:t>
            </a:r>
          </a:p>
          <a:p>
            <a:r>
              <a:rPr lang="en-US" sz="2800" b="1"/>
              <a:t>		will be installed this coming year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586754" y="4983646"/>
            <a:ext cx="2586927" cy="1854227"/>
            <a:chOff x="6586754" y="4983646"/>
            <a:chExt cx="2586927" cy="1854227"/>
          </a:xfrm>
        </p:grpSpPr>
        <p:grpSp>
          <p:nvGrpSpPr>
            <p:cNvPr id="55" name="Group 54"/>
            <p:cNvGrpSpPr/>
            <p:nvPr/>
          </p:nvGrpSpPr>
          <p:grpSpPr>
            <a:xfrm>
              <a:off x="6586754" y="4983646"/>
              <a:ext cx="2586927" cy="1854227"/>
              <a:chOff x="6586754" y="4983646"/>
              <a:chExt cx="2586927" cy="185422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8270" y="5031318"/>
                <a:ext cx="1827442" cy="1318901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7077111" y="602826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921517" y="5303337"/>
                <a:ext cx="480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0.1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6200000">
                <a:off x="6366219" y="5555682"/>
                <a:ext cx="81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dn</a:t>
                </a:r>
                <a:r>
                  <a:rPr lang="en-US" b="1" baseline="-25000"/>
                  <a:t>e</a:t>
                </a:r>
                <a:r>
                  <a:rPr lang="en-US" b="1"/>
                  <a:t>/n</a:t>
                </a:r>
                <a:r>
                  <a:rPr lang="en-US" b="1" baseline="-25000"/>
                  <a:t>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754434" y="624839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143896" y="624839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499492" y="624840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2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872021" y="624840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31115" y="6248401"/>
                <a:ext cx="372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-1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63411" y="6468541"/>
                <a:ext cx="80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∆t (ps)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373533" y="5067300"/>
                <a:ext cx="719667" cy="702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580140" y="5706527"/>
                <a:ext cx="450490" cy="1947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229955" y="5072680"/>
                <a:ext cx="188850" cy="4010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364710" y="5080591"/>
                <a:ext cx="188850" cy="1052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99562" y="4983646"/>
                <a:ext cx="453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/>
                  <a:t>(c)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8151707" y="5077883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F0000"/>
                  </a:solidFill>
                </a:rPr>
                <a:t>LeBlanc, PRL</a:t>
              </a:r>
            </a:p>
            <a:p>
              <a:pPr algn="ctr"/>
              <a:r>
                <a:rPr lang="en-US" sz="1200">
                  <a:solidFill>
                    <a:srgbClr val="FF0000"/>
                  </a:solidFill>
                </a:rPr>
                <a:t>(1996)</a:t>
              </a:r>
            </a:p>
          </p:txBody>
        </p:sp>
      </p:grpSp>
      <p:pic>
        <p:nvPicPr>
          <p:cNvPr id="57" name="Picture 56" descr="BNL_logo_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5" y="15457"/>
            <a:ext cx="1942803" cy="743419"/>
          </a:xfrm>
          <a:prstGeom prst="rect">
            <a:avLst/>
          </a:prstGeom>
        </p:spPr>
      </p:pic>
      <p:sp>
        <p:nvSpPr>
          <p:cNvPr id="58" name="Right Arrow 57"/>
          <p:cNvSpPr/>
          <p:nvPr/>
        </p:nvSpPr>
        <p:spPr>
          <a:xfrm>
            <a:off x="135470" y="2091410"/>
            <a:ext cx="325021" cy="25919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135473" y="2514738"/>
            <a:ext cx="325021" cy="25919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135476" y="4394304"/>
            <a:ext cx="325021" cy="25919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8007" y="6388463"/>
            <a:ext cx="1951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(d) </a:t>
            </a:r>
            <a:r>
              <a:rPr lang="en-US" sz="2000"/>
              <a:t>see next slide</a:t>
            </a:r>
          </a:p>
        </p:txBody>
      </p:sp>
      <p:sp>
        <p:nvSpPr>
          <p:cNvPr id="63" name="Right Arrow 62"/>
          <p:cNvSpPr/>
          <p:nvPr/>
        </p:nvSpPr>
        <p:spPr>
          <a:xfrm>
            <a:off x="140914" y="6499193"/>
            <a:ext cx="325021" cy="25919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656361" y="2882647"/>
            <a:ext cx="2496728" cy="2025902"/>
            <a:chOff x="6639428" y="2882647"/>
            <a:chExt cx="2496728" cy="2025902"/>
          </a:xfrm>
        </p:grpSpPr>
        <p:pic>
          <p:nvPicPr>
            <p:cNvPr id="66" name="Picture 65" descr="2nd-Order AS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8" t="6049" r="8782" b="9044"/>
            <a:stretch/>
          </p:blipFill>
          <p:spPr>
            <a:xfrm>
              <a:off x="7114032" y="2990088"/>
              <a:ext cx="1975104" cy="159105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7645398" y="4476750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520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63244" y="4477950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510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40252" y="4471600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530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616502" y="4477950"/>
              <a:ext cx="418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540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09450" y="4386301"/>
              <a:ext cx="392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10</a:t>
              </a:r>
              <a:r>
                <a:rPr lang="en-US" sz="1200" b="1" baseline="30000"/>
                <a:t>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22150" y="3897351"/>
              <a:ext cx="392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10</a:t>
              </a:r>
              <a:r>
                <a:rPr lang="en-US" sz="1200" b="1" baseline="30000"/>
                <a:t>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815800" y="3379579"/>
              <a:ext cx="392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10</a:t>
              </a:r>
              <a:r>
                <a:rPr lang="en-US" sz="1200" b="1" baseline="30000"/>
                <a:t>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23356" y="2882647"/>
              <a:ext cx="392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10</a:t>
              </a:r>
              <a:r>
                <a:rPr lang="en-US" sz="1200" b="1" baseline="30000"/>
                <a:t>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6127750" y="3632200"/>
              <a:ext cx="1300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Intensity (arb. u.)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90156" y="4631550"/>
              <a:ext cx="13003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Wavelength (nm)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83450" y="3479800"/>
              <a:ext cx="6028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AS 2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930049" y="3210446"/>
              <a:ext cx="210203" cy="7885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793649" y="3210446"/>
              <a:ext cx="210203" cy="7885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673206" y="3010247"/>
              <a:ext cx="462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S 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42937" y="2984847"/>
              <a:ext cx="60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AS 1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7618973" y="3200415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5295" y="3369738"/>
            <a:ext cx="535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At </a:t>
            </a:r>
            <a:r>
              <a:rPr lang="en-US" sz="1600" i="1">
                <a:solidFill>
                  <a:srgbClr val="0000FF"/>
                </a:solidFill>
              </a:rPr>
              <a:t>P</a:t>
            </a:r>
            <a:r>
              <a:rPr lang="en-US" sz="1600">
                <a:solidFill>
                  <a:srgbClr val="0000FF"/>
                </a:solidFill>
              </a:rPr>
              <a:t> = 0.5 TW,  </a:t>
            </a:r>
            <a:r>
              <a:rPr lang="en-US" sz="1600">
                <a:solidFill>
                  <a:srgbClr val="0000FF"/>
                </a:solidFill>
                <a:latin typeface="Times New Roman"/>
                <a:cs typeface="Times New Roman"/>
              </a:rPr>
              <a:t>~</a:t>
            </a:r>
            <a:r>
              <a:rPr lang="en-US" sz="1600">
                <a:solidFill>
                  <a:srgbClr val="0000FF"/>
                </a:solidFill>
              </a:rPr>
              <a:t>10% of our shots yield 2</a:t>
            </a:r>
            <a:r>
              <a:rPr lang="en-US" sz="1600" baseline="30000">
                <a:solidFill>
                  <a:srgbClr val="0000FF"/>
                </a:solidFill>
              </a:rPr>
              <a:t>nd</a:t>
            </a:r>
            <a:r>
              <a:rPr lang="en-US" sz="1600">
                <a:solidFill>
                  <a:srgbClr val="0000FF"/>
                </a:solidFill>
              </a:rPr>
              <a:t> order S or AS peaks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5456" y="4668340"/>
            <a:ext cx="497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ym typeface="Wingdings"/>
              </a:rPr>
              <a:t> better understanding of wake decay mechanism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9576" y="5064325"/>
            <a:ext cx="4889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Decay is</a:t>
            </a:r>
            <a:r>
              <a:rPr lang="en-US" sz="1600">
                <a:solidFill>
                  <a:srgbClr val="0000FF"/>
                </a:solidFill>
                <a:latin typeface="Times New Roman"/>
                <a:cs typeface="Times New Roman"/>
              </a:rPr>
              <a:t> ~</a:t>
            </a:r>
            <a:r>
              <a:rPr lang="en-US" sz="1600">
                <a:solidFill>
                  <a:srgbClr val="0000FF"/>
                </a:solidFill>
              </a:rPr>
              <a:t>10x longer than for SM wakes at n</a:t>
            </a:r>
            <a:r>
              <a:rPr lang="en-US" sz="1600" baseline="-25000">
                <a:solidFill>
                  <a:srgbClr val="0000FF"/>
                </a:solidFill>
              </a:rPr>
              <a:t>e</a:t>
            </a:r>
            <a:r>
              <a:rPr lang="en-US" sz="1600">
                <a:solidFill>
                  <a:srgbClr val="0000FF"/>
                </a:solidFill>
              </a:rPr>
              <a:t> ~ 10</a:t>
            </a:r>
            <a:r>
              <a:rPr lang="en-US" sz="1600" baseline="30000">
                <a:solidFill>
                  <a:srgbClr val="0000FF"/>
                </a:solidFill>
              </a:rPr>
              <a:t>19</a:t>
            </a:r>
            <a:r>
              <a:rPr lang="en-US" sz="1600">
                <a:solidFill>
                  <a:srgbClr val="0000FF"/>
                </a:solidFill>
              </a:rPr>
              <a:t> cm</a:t>
            </a:r>
            <a:r>
              <a:rPr lang="en-US" sz="1600" baseline="30000">
                <a:solidFill>
                  <a:srgbClr val="0000FF"/>
                </a:solidFill>
              </a:rPr>
              <a:t>-3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125" y="3672187"/>
            <a:ext cx="60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</a:rPr>
              <a:t>notch</a:t>
            </a:r>
          </a:p>
          <a:p>
            <a:pPr algn="ctr"/>
            <a:r>
              <a:rPr lang="en-US" sz="1400">
                <a:solidFill>
                  <a:srgbClr val="008000"/>
                </a:solidFill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20191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3" grpId="0" animBg="1"/>
      <p:bldP spid="8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801" y="48368"/>
            <a:ext cx="1049865" cy="1035366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188610" y="1232604"/>
            <a:ext cx="6262059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80647" y="20143"/>
            <a:ext cx="55127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A synchronized transverse ~10 fs e- probe </a:t>
            </a:r>
          </a:p>
          <a:p>
            <a:pPr algn="ctr"/>
            <a:r>
              <a:rPr lang="en-US" sz="2400" b="1"/>
              <a:t>from the ATF linac &amp; zig-zag chicane </a:t>
            </a:r>
          </a:p>
          <a:p>
            <a:pPr algn="ctr"/>
            <a:r>
              <a:rPr lang="en-US" sz="2400" b="1"/>
              <a:t>will probe E</a:t>
            </a:r>
            <a:r>
              <a:rPr lang="en-US" sz="2400" b="1" baseline="-25000"/>
              <a:t>z</a:t>
            </a:r>
            <a:r>
              <a:rPr lang="en-US" sz="2400" b="1"/>
              <a:t>-fields in the SM-LWFA ...</a:t>
            </a:r>
          </a:p>
        </p:txBody>
      </p:sp>
      <p:pic>
        <p:nvPicPr>
          <p:cNvPr id="13" name="Picture 12" descr="Unknow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7" y="48908"/>
            <a:ext cx="1341345" cy="13413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8177" y="1456273"/>
            <a:ext cx="4305300" cy="4210470"/>
            <a:chOff x="317507" y="1574804"/>
            <a:chExt cx="4305300" cy="4210470"/>
          </a:xfrm>
        </p:grpSpPr>
        <p:pic>
          <p:nvPicPr>
            <p:cNvPr id="10" name="Picture 9" descr="e-radiograph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7" y="1574804"/>
              <a:ext cx="4305300" cy="421047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57200" y="1574804"/>
              <a:ext cx="1388533" cy="30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393" y="1744136"/>
            <a:ext cx="3644890" cy="3526818"/>
            <a:chOff x="5368259" y="1693337"/>
            <a:chExt cx="3644890" cy="3526818"/>
          </a:xfrm>
        </p:grpSpPr>
        <p:pic>
          <p:nvPicPr>
            <p:cNvPr id="11" name="Picture 10" descr="e-radiography data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259" y="2294460"/>
              <a:ext cx="3644890" cy="1090855"/>
            </a:xfrm>
            <a:prstGeom prst="rect">
              <a:avLst/>
            </a:prstGeom>
          </p:spPr>
        </p:pic>
        <p:pic>
          <p:nvPicPr>
            <p:cNvPr id="12" name="Picture 11" descr="e-radiography data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259" y="3486913"/>
              <a:ext cx="3644508" cy="10953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61710" y="1693337"/>
              <a:ext cx="3506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snapshots of wake using e-bunch</a:t>
              </a:r>
            </a:p>
            <a:p>
              <a:pPr algn="ctr"/>
              <a:r>
                <a:rPr lang="en-US" b="1"/>
                <a:t>from another synchronized LWFA</a:t>
              </a:r>
              <a:r>
                <a:rPr lang="en-US" b="1">
                  <a:solidFill>
                    <a:srgbClr val="FF0000"/>
                  </a:solidFill>
                </a:rPr>
                <a:t>*</a:t>
              </a:r>
            </a:p>
          </p:txBody>
        </p:sp>
        <p:pic>
          <p:nvPicPr>
            <p:cNvPr id="17" name="Picture 16" descr="horizontal scal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259" y="4599686"/>
              <a:ext cx="3644508" cy="62046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384784" y="2269059"/>
              <a:ext cx="179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</a:t>
              </a:r>
              <a:r>
                <a:rPr lang="en-US" b="1" baseline="-25000">
                  <a:solidFill>
                    <a:schemeClr val="bg1"/>
                  </a:solidFill>
                </a:rPr>
                <a:t>e</a:t>
              </a:r>
              <a:r>
                <a:rPr lang="en-US" b="1">
                  <a:solidFill>
                    <a:schemeClr val="bg1"/>
                  </a:solidFill>
                </a:rPr>
                <a:t> = 4 × 10</a:t>
              </a:r>
              <a:r>
                <a:rPr lang="en-US" b="1" baseline="30000">
                  <a:solidFill>
                    <a:schemeClr val="bg1"/>
                  </a:solidFill>
                </a:rPr>
                <a:t>17</a:t>
              </a:r>
              <a:r>
                <a:rPr lang="en-US" b="1">
                  <a:solidFill>
                    <a:schemeClr val="bg1"/>
                  </a:solidFill>
                </a:rPr>
                <a:t> cm</a:t>
              </a:r>
              <a:r>
                <a:rPr lang="en-US" b="1" baseline="30000">
                  <a:solidFill>
                    <a:schemeClr val="bg1"/>
                  </a:solidFill>
                </a:rPr>
                <a:t>-3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4016" y="5994403"/>
            <a:ext cx="7271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... while providing invaluable experience in compressing</a:t>
            </a:r>
          </a:p>
          <a:p>
            <a:pPr algn="ctr"/>
            <a:r>
              <a:rPr lang="en-US" sz="2400" b="1"/>
              <a:t>and synchronizing e-bunches at the 10 fs level.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97199" y="1271607"/>
            <a:ext cx="2546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Zhang, </a:t>
            </a:r>
            <a:r>
              <a:rPr lang="en-US" sz="1400" i="1">
                <a:solidFill>
                  <a:srgbClr val="FF0000"/>
                </a:solidFill>
              </a:rPr>
              <a:t>Sci. Rpts</a:t>
            </a:r>
            <a:r>
              <a:rPr lang="en-US" sz="1400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6</a:t>
            </a:r>
            <a:r>
              <a:rPr lang="en-US" sz="1400">
                <a:solidFill>
                  <a:srgbClr val="FF0000"/>
                </a:solidFill>
              </a:rPr>
              <a:t>, 29485 (2016)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28263" y="5361949"/>
            <a:ext cx="216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 </a:t>
            </a:r>
            <a:r>
              <a:rPr lang="en-US" sz="1400">
                <a:solidFill>
                  <a:srgbClr val="FF0000"/>
                </a:solidFill>
              </a:rPr>
              <a:t>Results from Tsinghua U.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6090" y="6489934"/>
            <a:ext cx="4186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0921" y="3488238"/>
            <a:ext cx="179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</a:t>
            </a:r>
            <a:r>
              <a:rPr lang="en-US" b="1" baseline="-25000">
                <a:solidFill>
                  <a:schemeClr val="bg1"/>
                </a:solidFill>
              </a:rPr>
              <a:t>e</a:t>
            </a:r>
            <a:r>
              <a:rPr lang="en-US" b="1">
                <a:solidFill>
                  <a:schemeClr val="bg1"/>
                </a:solidFill>
              </a:rPr>
              <a:t> = 2 × 10</a:t>
            </a:r>
            <a:r>
              <a:rPr lang="en-US" b="1" baseline="30000">
                <a:solidFill>
                  <a:schemeClr val="bg1"/>
                </a:solidFill>
              </a:rPr>
              <a:t>17</a:t>
            </a:r>
            <a:r>
              <a:rPr lang="en-US" b="1">
                <a:solidFill>
                  <a:schemeClr val="bg1"/>
                </a:solidFill>
              </a:rPr>
              <a:t> cm</a:t>
            </a:r>
            <a:r>
              <a:rPr lang="en-US" b="1" baseline="30000">
                <a:solidFill>
                  <a:schemeClr val="bg1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69072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868" y="48367"/>
            <a:ext cx="1213906" cy="1213315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374873" y="1114073"/>
            <a:ext cx="582025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2404" y="106899"/>
            <a:ext cx="3214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Conclusions </a:t>
            </a:r>
          </a:p>
        </p:txBody>
      </p:sp>
      <p:pic>
        <p:nvPicPr>
          <p:cNvPr id="9" name="Picture 8" descr="BNL_logo_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5" y="15457"/>
            <a:ext cx="1942803" cy="743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76" y="1337742"/>
            <a:ext cx="88676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• With BNL colleagues, we observed self-modulated LWFA</a:t>
            </a:r>
          </a:p>
          <a:p>
            <a:r>
              <a:rPr lang="en-US" sz="2800" b="1"/>
              <a:t>	driven by 0.5 TW CO</a:t>
            </a:r>
            <a:r>
              <a:rPr lang="en-US" sz="2800" b="1" baseline="-25000"/>
              <a:t>2</a:t>
            </a:r>
            <a:r>
              <a:rPr lang="en-US" sz="2800" b="1"/>
              <a:t> laser for the first time</a:t>
            </a:r>
          </a:p>
          <a:p>
            <a:endParaRPr lang="en-US" sz="800" b="1"/>
          </a:p>
          <a:p>
            <a:r>
              <a:rPr lang="en-US" sz="2000" b="1"/>
              <a:t>  			</a:t>
            </a:r>
            <a:r>
              <a:rPr lang="en-US"/>
              <a:t>- SM wakes generated (S10), characterized (S11-12), simulated (S13)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38" y="3234299"/>
            <a:ext cx="6878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• We plan ongoing LWFA experiments at ATF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807" y="3877761"/>
            <a:ext cx="77871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Next Year:   </a:t>
            </a:r>
            <a:r>
              <a:rPr lang="en-US" sz="2000"/>
              <a:t>  	 </a:t>
            </a:r>
            <a:r>
              <a:rPr lang="en-US"/>
              <a:t>(a) Publish Year 1 results.</a:t>
            </a:r>
          </a:p>
          <a:p>
            <a:r>
              <a:rPr lang="en-US"/>
              <a:t>		  		 (b) Improve SM-LWFA experiments at BNL’s ATF (see S14,15)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592670" y="4792163"/>
            <a:ext cx="838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Following Years:  </a:t>
            </a:r>
            <a:r>
              <a:rPr lang="en-US"/>
              <a:t>(a) Bubble-regime LWFA at BNL using full ATF-II capabilities (see S5)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402" y="5621867"/>
            <a:ext cx="75214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Deliverables: </a:t>
            </a:r>
            <a:r>
              <a:rPr lang="en-US"/>
              <a:t> (a) Highly-resolved visualization of large plasma bubble physics</a:t>
            </a:r>
          </a:p>
          <a:p>
            <a:r>
              <a:rPr lang="en-US"/>
              <a:t>			  (b) Low-emittance e- beams suitable for tabletop XFELs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2280" y="6502399"/>
            <a:ext cx="4186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7" y="6488667"/>
            <a:ext cx="405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Work supported by DOE:  DE-SC0014043</a:t>
            </a:r>
          </a:p>
        </p:txBody>
      </p:sp>
    </p:spTree>
    <p:extLst>
      <p:ext uri="{BB962C8B-B14F-4D97-AF65-F5344CB8AC3E}">
        <p14:creationId xmlns:p14="http://schemas.microsoft.com/office/powerpoint/2010/main" val="20974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F Scientific Needs (Downer) slide 2.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82949" y="1343145"/>
            <a:ext cx="3572933" cy="2771653"/>
            <a:chOff x="482949" y="1343145"/>
            <a:chExt cx="3572933" cy="2771653"/>
          </a:xfrm>
        </p:grpSpPr>
        <p:grpSp>
          <p:nvGrpSpPr>
            <p:cNvPr id="18" name="Group 17"/>
            <p:cNvGrpSpPr/>
            <p:nvPr/>
          </p:nvGrpSpPr>
          <p:grpSpPr>
            <a:xfrm>
              <a:off x="482949" y="1343145"/>
              <a:ext cx="3572933" cy="2771653"/>
              <a:chOff x="110423" y="1343145"/>
              <a:chExt cx="3572933" cy="2771653"/>
            </a:xfrm>
          </p:grpSpPr>
          <p:pic>
            <p:nvPicPr>
              <p:cNvPr id="13" name="Picture 12" descr="New-York-outline-map.gi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15" b="111"/>
              <a:stretch/>
            </p:blipFill>
            <p:spPr>
              <a:xfrm>
                <a:off x="110423" y="1343145"/>
                <a:ext cx="3572933" cy="2771653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236133" y="2540001"/>
                <a:ext cx="1113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New York</a:t>
                </a: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33400" y="3879135"/>
              <a:ext cx="1024467" cy="235663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914" y="51813"/>
            <a:ext cx="1139353" cy="1133521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1259029" y="1066802"/>
            <a:ext cx="7647900" cy="1693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NL_logo_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97" y="181309"/>
            <a:ext cx="2240599" cy="857372"/>
          </a:xfrm>
          <a:prstGeom prst="rect">
            <a:avLst/>
          </a:prstGeom>
        </p:spPr>
      </p:pic>
      <p:pic>
        <p:nvPicPr>
          <p:cNvPr id="10" name="Picture 9" descr="BNL_aeri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49" y="1325431"/>
            <a:ext cx="3927880" cy="54735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807" y="4233314"/>
            <a:ext cx="4060727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/>
              <a:t>Accelerator Test Facility (ATF):</a:t>
            </a:r>
          </a:p>
          <a:p>
            <a:r>
              <a:rPr lang="en-US"/>
              <a:t> • 70 MeV, sub-ps, 3kA S-band linac</a:t>
            </a:r>
          </a:p>
          <a:p>
            <a:r>
              <a:rPr lang="en-US"/>
              <a:t> • TW, few-ps CO</a:t>
            </a:r>
            <a:r>
              <a:rPr lang="en-US" baseline="-25000"/>
              <a:t>2</a:t>
            </a:r>
            <a:r>
              <a:rPr lang="en-US"/>
              <a:t> lasers</a:t>
            </a:r>
          </a:p>
          <a:p>
            <a:r>
              <a:rPr lang="en-US"/>
              <a:t> • fs synchronization</a:t>
            </a:r>
          </a:p>
        </p:txBody>
      </p:sp>
      <p:sp>
        <p:nvSpPr>
          <p:cNvPr id="15" name="Oval 14"/>
          <p:cNvSpPr/>
          <p:nvPr/>
        </p:nvSpPr>
        <p:spPr>
          <a:xfrm>
            <a:off x="3395505" y="3662332"/>
            <a:ext cx="254000" cy="254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8740" y="5554150"/>
            <a:ext cx="501569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AE-71 Project: </a:t>
            </a:r>
            <a:r>
              <a:rPr lang="en-US"/>
              <a:t>“CO</a:t>
            </a:r>
            <a:r>
              <a:rPr lang="en-US" baseline="-25000"/>
              <a:t>2</a:t>
            </a:r>
            <a:r>
              <a:rPr lang="en-US"/>
              <a:t>-laser-driven wakefield </a:t>
            </a:r>
          </a:p>
          <a:p>
            <a:r>
              <a:rPr lang="en-US"/>
              <a:t>             electron acceleration” </a:t>
            </a:r>
          </a:p>
          <a:p>
            <a:r>
              <a:rPr lang="en-US"/>
              <a:t>• approved by ATF Advisory Committee May 2016</a:t>
            </a:r>
          </a:p>
          <a:p>
            <a:r>
              <a:rPr lang="en-US"/>
              <a:t>• 3 data runs: </a:t>
            </a:r>
            <a:r>
              <a:rPr lang="en-US" sz="1600" b="1"/>
              <a:t>May 16-31, Sept 1-15, Oct 1-15, 2016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25163" y="67739"/>
            <a:ext cx="5397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We started CO</a:t>
            </a:r>
            <a:r>
              <a:rPr lang="en-US" sz="2800" b="1" baseline="-25000"/>
              <a:t>2</a:t>
            </a:r>
            <a:r>
              <a:rPr lang="en-US" sz="2800" b="1"/>
              <a:t>-laser-driven LWFA</a:t>
            </a:r>
          </a:p>
          <a:p>
            <a:pPr algn="ctr"/>
            <a:r>
              <a:rPr lang="en-US" sz="2800" b="1"/>
              <a:t>experiments at BNL-ATF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9432" y="2590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1143" y="5298529"/>
            <a:ext cx="6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NSLS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840165" y="3733262"/>
            <a:ext cx="885451" cy="400110"/>
            <a:chOff x="8009495" y="3614731"/>
            <a:chExt cx="885451" cy="400110"/>
          </a:xfrm>
        </p:grpSpPr>
        <p:sp>
          <p:nvSpPr>
            <p:cNvPr id="21" name="Oval 20"/>
            <p:cNvSpPr/>
            <p:nvPr/>
          </p:nvSpPr>
          <p:spPr>
            <a:xfrm>
              <a:off x="8009495" y="3696198"/>
              <a:ext cx="254000" cy="254000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97331" y="3614731"/>
              <a:ext cx="597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</a:rPr>
                <a:t>ATF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32702" y="1343145"/>
            <a:ext cx="1546347" cy="5455837"/>
            <a:chOff x="3432702" y="1343145"/>
            <a:chExt cx="1546347" cy="5455837"/>
          </a:xfrm>
        </p:grpSpPr>
        <p:cxnSp>
          <p:nvCxnSpPr>
            <p:cNvPr id="26" name="Straight Connector 25"/>
            <p:cNvCxnSpPr>
              <a:stCxn id="15" idx="1"/>
            </p:cNvCxnSpPr>
            <p:nvPr/>
          </p:nvCxnSpPr>
          <p:spPr>
            <a:xfrm flipV="1">
              <a:off x="3432702" y="1343145"/>
              <a:ext cx="1546347" cy="235638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3"/>
            </p:cNvCxnSpPr>
            <p:nvPr/>
          </p:nvCxnSpPr>
          <p:spPr>
            <a:xfrm>
              <a:off x="3432702" y="3879135"/>
              <a:ext cx="1546347" cy="291984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180404" y="3814728"/>
            <a:ext cx="3876564" cy="1711247"/>
            <a:chOff x="4180404" y="3825033"/>
            <a:chExt cx="3876564" cy="1890687"/>
          </a:xfrm>
        </p:grpSpPr>
        <p:grpSp>
          <p:nvGrpSpPr>
            <p:cNvPr id="40" name="Group 39"/>
            <p:cNvGrpSpPr/>
            <p:nvPr/>
          </p:nvGrpSpPr>
          <p:grpSpPr>
            <a:xfrm>
              <a:off x="4182536" y="3825033"/>
              <a:ext cx="3784629" cy="479227"/>
              <a:chOff x="4182536" y="3825033"/>
              <a:chExt cx="3784629" cy="479227"/>
            </a:xfrm>
          </p:grpSpPr>
          <p:cxnSp>
            <p:nvCxnSpPr>
              <p:cNvPr id="33" name="Straight Connector 32"/>
              <p:cNvCxnSpPr>
                <a:stCxn id="21" idx="0"/>
              </p:cNvCxnSpPr>
              <p:nvPr/>
            </p:nvCxnSpPr>
            <p:spPr>
              <a:xfrm flipH="1">
                <a:off x="4216400" y="3825033"/>
                <a:ext cx="3750765" cy="46247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20000" flipH="1">
                <a:off x="4182536" y="4168793"/>
                <a:ext cx="762000" cy="1354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180404" y="4064570"/>
              <a:ext cx="3876564" cy="1651150"/>
              <a:chOff x="4180404" y="4064570"/>
              <a:chExt cx="3876564" cy="1651150"/>
            </a:xfrm>
          </p:grpSpPr>
          <p:cxnSp>
            <p:nvCxnSpPr>
              <p:cNvPr id="34" name="Straight Connector 33"/>
              <p:cNvCxnSpPr>
                <a:stCxn id="21" idx="5"/>
              </p:cNvCxnSpPr>
              <p:nvPr/>
            </p:nvCxnSpPr>
            <p:spPr>
              <a:xfrm flipH="1">
                <a:off x="4182534" y="4064570"/>
                <a:ext cx="3874434" cy="165115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4180404" y="5384344"/>
                <a:ext cx="798645" cy="31976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8859274" y="6480656"/>
            <a:ext cx="30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44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15312" y="51813"/>
            <a:ext cx="868418" cy="896460"/>
            <a:chOff x="3303214" y="2758382"/>
            <a:chExt cx="1424847" cy="1409786"/>
          </a:xfrm>
        </p:grpSpPr>
        <p:sp>
          <p:nvSpPr>
            <p:cNvPr id="73" name="Oval 72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8" name="Picture 7" descr="BNL_logo_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50" y="164317"/>
            <a:ext cx="1665480" cy="6373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3180" y="3996274"/>
            <a:ext cx="2645416" cy="7333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934" y="922867"/>
            <a:ext cx="74167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" y="2607732"/>
            <a:ext cx="6383878" cy="4199466"/>
          </a:xfrm>
          <a:prstGeom prst="rect">
            <a:avLst/>
          </a:prstGeom>
        </p:spPr>
      </p:pic>
      <p:pic>
        <p:nvPicPr>
          <p:cNvPr id="13" name="Picture 12" descr="BNL-ATF-CO2-laser pho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84" y="973666"/>
            <a:ext cx="2611549" cy="29548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64718" y="3945474"/>
            <a:ext cx="2710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Large plasma bubbles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>
                <a:sym typeface="Wingdings"/>
              </a:rPr>
              <a:t>easy external injection, 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>
                <a:sym typeface="Wingdings"/>
              </a:rPr>
              <a:t>high-resolution diagnostics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2243" r="38254" b="20058"/>
          <a:stretch/>
        </p:blipFill>
        <p:spPr bwMode="auto">
          <a:xfrm>
            <a:off x="6456247" y="4780470"/>
            <a:ext cx="2611550" cy="1958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7230526" y="4927601"/>
            <a:ext cx="176106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2381" y="4712738"/>
            <a:ext cx="819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300 µm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83847" y="6282269"/>
            <a:ext cx="2602456" cy="523220"/>
            <a:chOff x="6366914" y="6282269"/>
            <a:chExt cx="2602456" cy="52322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43404" y="6406093"/>
              <a:ext cx="225966" cy="22224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66914" y="6282269"/>
              <a:ext cx="2482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Bubble driven by 1µm, 25 TW</a:t>
              </a:r>
            </a:p>
            <a:p>
              <a:r>
                <a:rPr lang="en-US" sz="1400" dirty="0"/>
                <a:t>laser in n</a:t>
              </a:r>
              <a:r>
                <a:rPr lang="en-US" sz="1400" baseline="-25000" dirty="0"/>
                <a:t>e</a:t>
              </a:r>
              <a:r>
                <a:rPr lang="en-US" sz="1400" dirty="0"/>
                <a:t> = 1e19 cm</a:t>
              </a:r>
              <a:r>
                <a:rPr lang="en-US" sz="1400" baseline="30000" dirty="0"/>
                <a:t>-3 </a:t>
              </a:r>
              <a:r>
                <a:rPr lang="en-US" sz="1400" dirty="0"/>
                <a:t>plasma: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07461" y="922867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TW CO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laser at BNL’s </a:t>
            </a:r>
          </a:p>
          <a:p>
            <a:r>
              <a:rPr lang="en-US" b="1" dirty="0">
                <a:solidFill>
                  <a:schemeClr val="bg1"/>
                </a:solidFill>
              </a:rPr>
              <a:t>Accelerator Test Facility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704" y="3843893"/>
            <a:ext cx="3020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3) CPA at λ = 10µm </a:t>
            </a:r>
            <a:r>
              <a:rPr lang="en-US" sz="2000">
                <a:solidFill>
                  <a:srgbClr val="FF0000"/>
                </a:solidFill>
              </a:rPr>
              <a:t>(Ref. 3)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00" y="2741599"/>
            <a:ext cx="643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Ti:S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3329" y="3285069"/>
            <a:ext cx="728133" cy="1862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08000" y="2064282"/>
            <a:ext cx="659961" cy="461665"/>
            <a:chOff x="508000" y="1979617"/>
            <a:chExt cx="659961" cy="461665"/>
          </a:xfrm>
        </p:grpSpPr>
        <p:sp>
          <p:nvSpPr>
            <p:cNvPr id="36" name="Rectangle 35"/>
            <p:cNvSpPr/>
            <p:nvPr/>
          </p:nvSpPr>
          <p:spPr>
            <a:xfrm>
              <a:off x="508000" y="2015067"/>
              <a:ext cx="643025" cy="423333"/>
            </a:xfrm>
            <a:prstGeom prst="rect">
              <a:avLst/>
            </a:prstGeom>
            <a:solidFill>
              <a:srgbClr val="1083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4936" y="1979617"/>
              <a:ext cx="6430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Ti:S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1151025" y="2421464"/>
            <a:ext cx="897908" cy="846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08000" y="1337732"/>
            <a:ext cx="2252133" cy="541867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28112" y="948273"/>
            <a:ext cx="230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MeV linac </a:t>
            </a:r>
            <a:r>
              <a:rPr lang="en-US" sz="1400" b="1">
                <a:latin typeface="Times New Roman"/>
                <a:cs typeface="Times New Roman"/>
              </a:rPr>
              <a:t>(∆E/E ~ 0.1%)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60400" y="1600200"/>
            <a:ext cx="1388533" cy="8212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017712" y="2361669"/>
            <a:ext cx="62442" cy="11958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50875" y="1419225"/>
            <a:ext cx="0" cy="35560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0875" y="1600200"/>
            <a:ext cx="2329392" cy="0"/>
          </a:xfrm>
          <a:prstGeom prst="line">
            <a:avLst/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053" y="1199526"/>
            <a:ext cx="1633013" cy="77046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895606" y="114027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500 fs</a:t>
            </a:r>
          </a:p>
        </p:txBody>
      </p:sp>
      <p:sp>
        <p:nvSpPr>
          <p:cNvPr id="59" name="Oval 58"/>
          <p:cNvSpPr/>
          <p:nvPr/>
        </p:nvSpPr>
        <p:spPr>
          <a:xfrm>
            <a:off x="2841626" y="1529737"/>
            <a:ext cx="765174" cy="1297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17094" y="1529729"/>
            <a:ext cx="73025" cy="1297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344748" y="1882136"/>
            <a:ext cx="222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2) emittance-preserving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zig-zag chicane 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compressor</a:t>
            </a:r>
            <a:r>
              <a:rPr lang="en-US" sz="16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71563" y="10979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 fs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5333999" y="1591734"/>
            <a:ext cx="554138" cy="0"/>
          </a:xfrm>
          <a:prstGeom prst="line">
            <a:avLst/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rapezoid 64"/>
          <p:cNvSpPr/>
          <p:nvPr/>
        </p:nvSpPr>
        <p:spPr>
          <a:xfrm rot="13500000">
            <a:off x="5765710" y="1501135"/>
            <a:ext cx="356020" cy="397514"/>
          </a:xfrm>
          <a:prstGeom prst="trapezoid">
            <a:avLst>
              <a:gd name="adj" fmla="val 35702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-2460" y="1901767"/>
            <a:ext cx="510460" cy="1644238"/>
            <a:chOff x="-2460" y="1901767"/>
            <a:chExt cx="510460" cy="1644238"/>
          </a:xfrm>
        </p:grpSpPr>
        <p:sp>
          <p:nvSpPr>
            <p:cNvPr id="68" name="TextBox 67"/>
            <p:cNvSpPr txBox="1"/>
            <p:nvPr/>
          </p:nvSpPr>
          <p:spPr>
            <a:xfrm rot="16200000">
              <a:off x="-639913" y="2539220"/>
              <a:ext cx="1644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/>
                  <a:cs typeface="Times New Roman"/>
                </a:rPr>
                <a:t>1) ~10 fs jitter</a:t>
              </a:r>
              <a:r>
                <a:rPr lang="en-US" b="1" baseline="3000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86980" y="2311399"/>
              <a:ext cx="121020" cy="702734"/>
              <a:chOff x="386980" y="2311399"/>
              <a:chExt cx="121020" cy="70273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403912" y="2311400"/>
                <a:ext cx="0" cy="702733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36" idx="1"/>
              </p:cNvCxnSpPr>
              <p:nvPr/>
            </p:nvCxnSpPr>
            <p:spPr>
              <a:xfrm flipH="1">
                <a:off x="386980" y="2311399"/>
                <a:ext cx="121020" cy="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86980" y="3014132"/>
                <a:ext cx="121020" cy="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/>
          <p:nvPr/>
        </p:nvSpPr>
        <p:spPr>
          <a:xfrm>
            <a:off x="2874021" y="5085158"/>
            <a:ext cx="3496980" cy="1657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774443" y="5224283"/>
            <a:ext cx="1004899" cy="808678"/>
            <a:chOff x="5704322" y="5600933"/>
            <a:chExt cx="1004899" cy="808678"/>
          </a:xfrm>
        </p:grpSpPr>
        <p:sp>
          <p:nvSpPr>
            <p:cNvPr id="30" name="Rectangle 29"/>
            <p:cNvSpPr/>
            <p:nvPr/>
          </p:nvSpPr>
          <p:spPr>
            <a:xfrm>
              <a:off x="5803900" y="6038850"/>
              <a:ext cx="569803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11682" y="5947946"/>
              <a:ext cx="99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25 TW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03900" y="5715000"/>
              <a:ext cx="311150" cy="27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04322" y="5600933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12.5 J</a:t>
              </a:r>
            </a:p>
            <a:p>
              <a:r>
                <a:rPr lang="en-US" sz="1200" b="1">
                  <a:solidFill>
                    <a:srgbClr val="FF0000"/>
                  </a:solidFill>
                </a:rPr>
                <a:t>500 fs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6102348" y="3962407"/>
            <a:ext cx="183094" cy="1244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6070602" y="1772471"/>
            <a:ext cx="1" cy="3828464"/>
          </a:xfrm>
          <a:prstGeom prst="line">
            <a:avLst/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375250" y="5757913"/>
            <a:ext cx="499181" cy="494043"/>
            <a:chOff x="2375250" y="5757913"/>
            <a:chExt cx="499181" cy="494043"/>
          </a:xfrm>
        </p:grpSpPr>
        <p:sp>
          <p:nvSpPr>
            <p:cNvPr id="78" name="Rectangle 77"/>
            <p:cNvSpPr/>
            <p:nvPr/>
          </p:nvSpPr>
          <p:spPr>
            <a:xfrm>
              <a:off x="2375250" y="5757913"/>
              <a:ext cx="308684" cy="494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565747" y="6083303"/>
              <a:ext cx="308684" cy="160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/>
          <p:cNvCxnSpPr/>
          <p:nvPr/>
        </p:nvCxnSpPr>
        <p:spPr>
          <a:xfrm>
            <a:off x="2874431" y="6299200"/>
            <a:ext cx="128481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778250" y="5681250"/>
            <a:ext cx="2605597" cy="46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778250" y="5685948"/>
            <a:ext cx="381000" cy="6132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743822" y="5623391"/>
            <a:ext cx="62442" cy="11958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139634" y="6234041"/>
            <a:ext cx="62442" cy="11958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rapezoid 92"/>
          <p:cNvSpPr/>
          <p:nvPr/>
        </p:nvSpPr>
        <p:spPr>
          <a:xfrm rot="2700000">
            <a:off x="5947576" y="5394339"/>
            <a:ext cx="356020" cy="397514"/>
          </a:xfrm>
          <a:prstGeom prst="trapezoid">
            <a:avLst>
              <a:gd name="adj" fmla="val 35702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6280776" y="5681250"/>
            <a:ext cx="554138" cy="0"/>
          </a:xfrm>
          <a:prstGeom prst="line">
            <a:avLst/>
          </a:prstGeom>
          <a:ln>
            <a:solidFill>
              <a:srgbClr val="000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166456" y="6262002"/>
            <a:ext cx="286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 Sydlo </a:t>
            </a:r>
            <a:r>
              <a:rPr lang="en-US" sz="1200" i="1">
                <a:solidFill>
                  <a:srgbClr val="FF0000"/>
                </a:solidFill>
                <a:latin typeface="Times New Roman"/>
                <a:cs typeface="Times New Roman"/>
              </a:rPr>
              <a:t>et al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., Proc. FEL 2014</a:t>
            </a:r>
          </a:p>
          <a:p>
            <a:r>
              <a:rPr lang="en-US" sz="1200" baseline="3000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 Litvinenko </a:t>
            </a:r>
            <a:r>
              <a:rPr lang="en-US" sz="1200" i="1">
                <a:solidFill>
                  <a:srgbClr val="FF0000"/>
                </a:solidFill>
                <a:latin typeface="Times New Roman"/>
                <a:cs typeface="Times New Roman"/>
              </a:rPr>
              <a:t>et al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., NIM A </a:t>
            </a:r>
            <a:r>
              <a:rPr lang="en-US" sz="1200" b="1">
                <a:solidFill>
                  <a:srgbClr val="FF0000"/>
                </a:solidFill>
                <a:latin typeface="Times New Roman"/>
                <a:cs typeface="Times New Roman"/>
              </a:rPr>
              <a:t>557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, 165 (2006).</a:t>
            </a:r>
          </a:p>
          <a:p>
            <a:r>
              <a:rPr lang="en-US" sz="1200" baseline="3000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 Babzien </a:t>
            </a:r>
            <a:r>
              <a:rPr lang="en-US" sz="1200" i="1">
                <a:solidFill>
                  <a:srgbClr val="FF0000"/>
                </a:solidFill>
                <a:latin typeface="Times New Roman"/>
                <a:cs typeface="Times New Roman"/>
              </a:rPr>
              <a:t>et al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., </a:t>
            </a:r>
            <a:r>
              <a:rPr lang="en-US" sz="1200" i="1">
                <a:solidFill>
                  <a:srgbClr val="FF0000"/>
                </a:solidFill>
                <a:latin typeface="Times New Roman"/>
                <a:cs typeface="Times New Roman"/>
              </a:rPr>
              <a:t>Optica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 (2016) 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981799" y="5662200"/>
            <a:ext cx="101626" cy="45719"/>
          </a:xfrm>
          <a:prstGeom prst="rect">
            <a:avLst/>
          </a:prstGeom>
          <a:solidFill>
            <a:srgbClr val="F2F7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7230526" y="5637860"/>
            <a:ext cx="186274" cy="108160"/>
          </a:xfrm>
          <a:prstGeom prst="rect">
            <a:avLst/>
          </a:prstGeom>
          <a:solidFill>
            <a:srgbClr val="F6F5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981799" y="4982003"/>
            <a:ext cx="2111391" cy="765736"/>
            <a:chOff x="6981799" y="4982003"/>
            <a:chExt cx="2111391" cy="765736"/>
          </a:xfrm>
        </p:grpSpPr>
        <p:cxnSp>
          <p:nvCxnSpPr>
            <p:cNvPr id="99" name="Straight Arrow Connector 98"/>
            <p:cNvCxnSpPr/>
            <p:nvPr/>
          </p:nvCxnSpPr>
          <p:spPr>
            <a:xfrm flipH="1">
              <a:off x="7139708" y="5338350"/>
              <a:ext cx="395612" cy="250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492534" y="4982003"/>
              <a:ext cx="1600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low-emittance</a:t>
              </a:r>
            </a:p>
            <a:p>
              <a:pPr algn="ctr"/>
              <a:r>
                <a:rPr lang="en-US"/>
                <a:t>electron bunch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6981799" y="5618002"/>
              <a:ext cx="73025" cy="1297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-29229" y="857672"/>
            <a:ext cx="79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photo-</a:t>
            </a:r>
          </a:p>
          <a:p>
            <a:r>
              <a:rPr lang="en-US" sz="1400" b="1"/>
              <a:t>cathode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9314" y="4965648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</a:t>
            </a:r>
            <a:r>
              <a:rPr lang="en-US" sz="1200" baseline="-25000"/>
              <a:t>e</a:t>
            </a:r>
            <a:r>
              <a:rPr lang="en-US" sz="1200"/>
              <a:t> = 1e16 cm</a:t>
            </a:r>
            <a:r>
              <a:rPr lang="en-US" sz="1200" baseline="3000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58931" y="33866"/>
            <a:ext cx="6175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Our experiments use ATF’s TW CO</a:t>
            </a:r>
            <a:r>
              <a:rPr lang="en-US" sz="2400" b="1" baseline="-25000"/>
              <a:t>2</a:t>
            </a:r>
            <a:r>
              <a:rPr lang="en-US" sz="2400" b="1"/>
              <a:t> laser, linac,</a:t>
            </a:r>
          </a:p>
          <a:p>
            <a:pPr algn="ctr"/>
            <a:r>
              <a:rPr lang="en-US" sz="2400" b="1"/>
              <a:t>&amp; e-compression/synchronization capabilities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75" y="6462202"/>
            <a:ext cx="30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4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290440" y="3457156"/>
            <a:ext cx="2919019" cy="2246284"/>
            <a:chOff x="6290440" y="3457156"/>
            <a:chExt cx="2919019" cy="2246284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199" y="3457156"/>
              <a:ext cx="2666802" cy="2229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 rot="1980000">
              <a:off x="6433334" y="5365050"/>
              <a:ext cx="795387" cy="183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9980000">
              <a:off x="7914086" y="5441152"/>
              <a:ext cx="519416" cy="17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5340000">
              <a:off x="8743806" y="4205046"/>
              <a:ext cx="519416" cy="176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8519712" y="4213100"/>
              <a:ext cx="1040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/>
                <a:t>n</a:t>
              </a:r>
              <a:r>
                <a:rPr lang="en-US" sz="1600" b="1" baseline="-25000"/>
                <a:t>e</a:t>
              </a:r>
              <a:r>
                <a:rPr lang="en-US" sz="1600" b="1"/>
                <a:t>(ρ,ξ)/N</a:t>
              </a:r>
              <a:r>
                <a:rPr lang="en-US" sz="1600" b="1" baseline="-25000"/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100000">
              <a:off x="7675983" y="5364886"/>
              <a:ext cx="733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ρ = k</a:t>
              </a:r>
              <a:r>
                <a:rPr lang="en-US" sz="1600" b="1" baseline="-25000"/>
                <a:t>p</a:t>
              </a:r>
              <a:r>
                <a:rPr lang="en-US" sz="1600" b="1"/>
                <a:t>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80000">
              <a:off x="6290440" y="5212488"/>
              <a:ext cx="1191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ξ = k</a:t>
              </a:r>
              <a:r>
                <a:rPr lang="en-US" sz="1600" b="1" baseline="-25000"/>
                <a:t>p</a:t>
              </a:r>
              <a:r>
                <a:rPr lang="en-US" sz="1600" b="1"/>
                <a:t>(z – ct)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914" y="51813"/>
            <a:ext cx="1440530" cy="1372298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1665421" y="1168400"/>
            <a:ext cx="7258446" cy="16933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7610" y="100800"/>
            <a:ext cx="7657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While ATF II is being developed for bubble LWFAs, </a:t>
            </a:r>
          </a:p>
          <a:p>
            <a:pPr algn="ctr"/>
            <a:r>
              <a:rPr lang="en-US" sz="2800" b="1"/>
              <a:t>we study SM-LWFA with ATF I pulses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7" y="3852314"/>
            <a:ext cx="2310445" cy="1429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74" y="4089376"/>
            <a:ext cx="1248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Self-</a:t>
            </a:r>
          </a:p>
          <a:p>
            <a:pPr algn="ctr"/>
            <a:r>
              <a:rPr lang="en-US" b="1"/>
              <a:t>Modulated</a:t>
            </a:r>
          </a:p>
          <a:p>
            <a:pPr algn="ctr"/>
            <a:r>
              <a:rPr lang="en-US" b="1"/>
              <a:t>LWFA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215" y="5510124"/>
            <a:ext cx="2352280" cy="1330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" y="5587997"/>
            <a:ext cx="1289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Plasma</a:t>
            </a:r>
          </a:p>
          <a:p>
            <a:pPr algn="ctr"/>
            <a:r>
              <a:rPr lang="en-US" b="1"/>
              <a:t>Beat-</a:t>
            </a:r>
          </a:p>
          <a:p>
            <a:pPr algn="ctr"/>
            <a:r>
              <a:rPr lang="en-US" b="1"/>
              <a:t>Wave</a:t>
            </a:r>
          </a:p>
          <a:p>
            <a:pPr algn="ctr"/>
            <a:r>
              <a:rPr lang="en-US" b="1"/>
              <a:t>Accelerator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r="20785" b="12535"/>
          <a:stretch/>
        </p:blipFill>
        <p:spPr bwMode="auto">
          <a:xfrm>
            <a:off x="1426464" y="2175865"/>
            <a:ext cx="2252133" cy="1298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0135" y="2373480"/>
            <a:ext cx="902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Bubble</a:t>
            </a:r>
          </a:p>
          <a:p>
            <a:pPr algn="ctr"/>
            <a:r>
              <a:rPr lang="en-US" b="1"/>
              <a:t>Regime</a:t>
            </a:r>
          </a:p>
          <a:p>
            <a:pPr algn="ctr"/>
            <a:r>
              <a:rPr lang="en-US" b="1"/>
              <a:t>LWFA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3032" y="2564581"/>
            <a:ext cx="7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10</a:t>
            </a:r>
            <a:r>
              <a:rPr lang="en-US" sz="2400" baseline="30000"/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7740" y="1831621"/>
            <a:ext cx="72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ATF II</a:t>
            </a:r>
          </a:p>
          <a:p>
            <a:r>
              <a:rPr lang="en-US" b="1">
                <a:solidFill>
                  <a:srgbClr val="FF0000"/>
                </a:solidFill>
              </a:rPr>
              <a:t>pulse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1117" y="1408291"/>
            <a:ext cx="1079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/>
              <a:t>n</a:t>
            </a:r>
            <a:r>
              <a:rPr lang="en-US" sz="2000" b="1" baseline="-25000"/>
              <a:t>e </a:t>
            </a:r>
            <a:r>
              <a:rPr lang="en-US" sz="2000"/>
              <a:t>(cm</a:t>
            </a:r>
            <a:r>
              <a:rPr lang="en-US" sz="2000" baseline="30000"/>
              <a:t>-3</a:t>
            </a:r>
            <a:r>
              <a:rPr lang="en-US" sz="2000"/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95777" y="1995732"/>
            <a:ext cx="972539" cy="374929"/>
            <a:chOff x="1495777" y="1671179"/>
            <a:chExt cx="972539" cy="37492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495777" y="2046108"/>
              <a:ext cx="94828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60270" y="1671179"/>
              <a:ext cx="908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0.3 mm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02951" y="2534343"/>
            <a:ext cx="947325" cy="575744"/>
            <a:chOff x="2302951" y="2209790"/>
            <a:chExt cx="947325" cy="575744"/>
          </a:xfrm>
        </p:grpSpPr>
        <p:sp>
          <p:nvSpPr>
            <p:cNvPr id="17" name="Oval 16"/>
            <p:cNvSpPr/>
            <p:nvPr/>
          </p:nvSpPr>
          <p:spPr>
            <a:xfrm>
              <a:off x="2302951" y="2209790"/>
              <a:ext cx="609604" cy="575744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94377" y="2497666"/>
              <a:ext cx="25589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150561" y="2560158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0.5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2102" y="1442563"/>
            <a:ext cx="74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τ </a:t>
            </a:r>
            <a:r>
              <a:rPr lang="en-US" sz="2000"/>
              <a:t>(ps)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2804" y="3194752"/>
            <a:ext cx="1114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courtesy W. Lu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07077" y="3778305"/>
            <a:ext cx="69762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ATF I</a:t>
            </a:r>
          </a:p>
          <a:p>
            <a:r>
              <a:rPr lang="en-US" b="1">
                <a:solidFill>
                  <a:srgbClr val="FF0000"/>
                </a:solidFill>
              </a:rPr>
              <a:t>pulse</a:t>
            </a:r>
          </a:p>
        </p:txBody>
      </p:sp>
      <p:sp>
        <p:nvSpPr>
          <p:cNvPr id="30" name="Freeform 29"/>
          <p:cNvSpPr/>
          <p:nvPr/>
        </p:nvSpPr>
        <p:spPr>
          <a:xfrm>
            <a:off x="1419225" y="3892529"/>
            <a:ext cx="2152650" cy="714393"/>
          </a:xfrm>
          <a:custGeom>
            <a:avLst/>
            <a:gdLst>
              <a:gd name="connsiteX0" fmla="*/ 0 w 2152650"/>
              <a:gd name="connsiteY0" fmla="*/ 682643 h 714393"/>
              <a:gd name="connsiteX1" fmla="*/ 247650 w 2152650"/>
              <a:gd name="connsiteY1" fmla="*/ 593743 h 714393"/>
              <a:gd name="connsiteX2" fmla="*/ 355600 w 2152650"/>
              <a:gd name="connsiteY2" fmla="*/ 517543 h 714393"/>
              <a:gd name="connsiteX3" fmla="*/ 396875 w 2152650"/>
              <a:gd name="connsiteY3" fmla="*/ 476268 h 714393"/>
              <a:gd name="connsiteX4" fmla="*/ 457200 w 2152650"/>
              <a:gd name="connsiteY4" fmla="*/ 473093 h 714393"/>
              <a:gd name="connsiteX5" fmla="*/ 552450 w 2152650"/>
              <a:gd name="connsiteY5" fmla="*/ 330218 h 714393"/>
              <a:gd name="connsiteX6" fmla="*/ 612775 w 2152650"/>
              <a:gd name="connsiteY6" fmla="*/ 358793 h 714393"/>
              <a:gd name="connsiteX7" fmla="*/ 692150 w 2152650"/>
              <a:gd name="connsiteY7" fmla="*/ 161943 h 714393"/>
              <a:gd name="connsiteX8" fmla="*/ 765175 w 2152650"/>
              <a:gd name="connsiteY8" fmla="*/ 260368 h 714393"/>
              <a:gd name="connsiteX9" fmla="*/ 841375 w 2152650"/>
              <a:gd name="connsiteY9" fmla="*/ 57168 h 714393"/>
              <a:gd name="connsiteX10" fmla="*/ 917575 w 2152650"/>
              <a:gd name="connsiteY10" fmla="*/ 203218 h 714393"/>
              <a:gd name="connsiteX11" fmla="*/ 1003300 w 2152650"/>
              <a:gd name="connsiteY11" fmla="*/ 18 h 714393"/>
              <a:gd name="connsiteX12" fmla="*/ 1073150 w 2152650"/>
              <a:gd name="connsiteY12" fmla="*/ 190518 h 714393"/>
              <a:gd name="connsiteX13" fmla="*/ 1165225 w 2152650"/>
              <a:gd name="connsiteY13" fmla="*/ 85743 h 714393"/>
              <a:gd name="connsiteX14" fmla="*/ 1225550 w 2152650"/>
              <a:gd name="connsiteY14" fmla="*/ 225443 h 714393"/>
              <a:gd name="connsiteX15" fmla="*/ 1292225 w 2152650"/>
              <a:gd name="connsiteY15" fmla="*/ 200043 h 714393"/>
              <a:gd name="connsiteX16" fmla="*/ 1501775 w 2152650"/>
              <a:gd name="connsiteY16" fmla="*/ 400068 h 714393"/>
              <a:gd name="connsiteX17" fmla="*/ 1727200 w 2152650"/>
              <a:gd name="connsiteY17" fmla="*/ 565168 h 714393"/>
              <a:gd name="connsiteX18" fmla="*/ 1920875 w 2152650"/>
              <a:gd name="connsiteY18" fmla="*/ 657243 h 714393"/>
              <a:gd name="connsiteX19" fmla="*/ 2152650 w 2152650"/>
              <a:gd name="connsiteY19" fmla="*/ 714393 h 714393"/>
              <a:gd name="connsiteX20" fmla="*/ 2152650 w 2152650"/>
              <a:gd name="connsiteY20" fmla="*/ 714393 h 71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2650" h="714393">
                <a:moveTo>
                  <a:pt x="0" y="682643"/>
                </a:moveTo>
                <a:cubicBezTo>
                  <a:pt x="94191" y="651951"/>
                  <a:pt x="188383" y="621260"/>
                  <a:pt x="247650" y="593743"/>
                </a:cubicBezTo>
                <a:cubicBezTo>
                  <a:pt x="306917" y="566226"/>
                  <a:pt x="330729" y="537122"/>
                  <a:pt x="355600" y="517543"/>
                </a:cubicBezTo>
                <a:cubicBezTo>
                  <a:pt x="380471" y="497964"/>
                  <a:pt x="379942" y="483676"/>
                  <a:pt x="396875" y="476268"/>
                </a:cubicBezTo>
                <a:cubicBezTo>
                  <a:pt x="413808" y="468860"/>
                  <a:pt x="431271" y="497435"/>
                  <a:pt x="457200" y="473093"/>
                </a:cubicBezTo>
                <a:cubicBezTo>
                  <a:pt x="483129" y="448751"/>
                  <a:pt x="526521" y="349268"/>
                  <a:pt x="552450" y="330218"/>
                </a:cubicBezTo>
                <a:cubicBezTo>
                  <a:pt x="578379" y="311168"/>
                  <a:pt x="589492" y="386839"/>
                  <a:pt x="612775" y="358793"/>
                </a:cubicBezTo>
                <a:cubicBezTo>
                  <a:pt x="636058" y="330747"/>
                  <a:pt x="666750" y="178347"/>
                  <a:pt x="692150" y="161943"/>
                </a:cubicBezTo>
                <a:cubicBezTo>
                  <a:pt x="717550" y="145539"/>
                  <a:pt x="740304" y="277830"/>
                  <a:pt x="765175" y="260368"/>
                </a:cubicBezTo>
                <a:cubicBezTo>
                  <a:pt x="790046" y="242906"/>
                  <a:pt x="815975" y="66693"/>
                  <a:pt x="841375" y="57168"/>
                </a:cubicBezTo>
                <a:cubicBezTo>
                  <a:pt x="866775" y="47643"/>
                  <a:pt x="890588" y="212743"/>
                  <a:pt x="917575" y="203218"/>
                </a:cubicBezTo>
                <a:cubicBezTo>
                  <a:pt x="944562" y="193693"/>
                  <a:pt x="977371" y="2135"/>
                  <a:pt x="1003300" y="18"/>
                </a:cubicBezTo>
                <a:cubicBezTo>
                  <a:pt x="1029229" y="-2099"/>
                  <a:pt x="1046163" y="176230"/>
                  <a:pt x="1073150" y="190518"/>
                </a:cubicBezTo>
                <a:cubicBezTo>
                  <a:pt x="1100138" y="204805"/>
                  <a:pt x="1139825" y="79922"/>
                  <a:pt x="1165225" y="85743"/>
                </a:cubicBezTo>
                <a:cubicBezTo>
                  <a:pt x="1190625" y="91564"/>
                  <a:pt x="1204384" y="206393"/>
                  <a:pt x="1225550" y="225443"/>
                </a:cubicBezTo>
                <a:cubicBezTo>
                  <a:pt x="1246716" y="244493"/>
                  <a:pt x="1246187" y="170939"/>
                  <a:pt x="1292225" y="200043"/>
                </a:cubicBezTo>
                <a:cubicBezTo>
                  <a:pt x="1338263" y="229147"/>
                  <a:pt x="1429279" y="339214"/>
                  <a:pt x="1501775" y="400068"/>
                </a:cubicBezTo>
                <a:cubicBezTo>
                  <a:pt x="1574271" y="460922"/>
                  <a:pt x="1657350" y="522305"/>
                  <a:pt x="1727200" y="565168"/>
                </a:cubicBezTo>
                <a:cubicBezTo>
                  <a:pt x="1797050" y="608031"/>
                  <a:pt x="1849967" y="632372"/>
                  <a:pt x="1920875" y="657243"/>
                </a:cubicBezTo>
                <a:cubicBezTo>
                  <a:pt x="1991783" y="682114"/>
                  <a:pt x="2152650" y="714393"/>
                  <a:pt x="2152650" y="714393"/>
                </a:cubicBezTo>
                <a:lnTo>
                  <a:pt x="2152650" y="714393"/>
                </a:lnTo>
              </a:path>
            </a:pathLst>
          </a:custGeom>
          <a:ln w="1905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92782" y="4131708"/>
            <a:ext cx="2558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8033" y="1365958"/>
            <a:ext cx="344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3 CO</a:t>
            </a:r>
            <a:r>
              <a:rPr lang="en-US" sz="2400" b="1" baseline="-25000"/>
              <a:t>2</a:t>
            </a:r>
            <a:r>
              <a:rPr lang="en-US" sz="2400" b="1"/>
              <a:t> LWFA experiments: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20324" y="5926669"/>
            <a:ext cx="65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300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0780" y="1474848"/>
            <a:ext cx="82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 </a:t>
            </a:r>
            <a:r>
              <a:rPr lang="en-US"/>
              <a:t>(TW)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53668" y="2568221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25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5545" y="435292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3448" y="4354081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~10</a:t>
            </a:r>
            <a:r>
              <a:rPr lang="en-US" sz="2400" baseline="30000"/>
              <a:t>18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7224" y="4352924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0.5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03205" y="5870225"/>
            <a:ext cx="1843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Clayton </a:t>
            </a:r>
            <a:r>
              <a:rPr lang="en-US" b="1" i="1"/>
              <a:t>et al</a:t>
            </a:r>
            <a:r>
              <a:rPr lang="en-US" b="1"/>
              <a:t>., </a:t>
            </a:r>
          </a:p>
          <a:p>
            <a:pPr algn="ctr"/>
            <a:r>
              <a:rPr lang="en-US" b="1" i="1"/>
              <a:t>PRL</a:t>
            </a:r>
            <a:r>
              <a:rPr lang="en-US" b="1"/>
              <a:t> 70, 37 (1992)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47958" y="591620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&lt;10</a:t>
            </a:r>
            <a:r>
              <a:rPr lang="en-US" sz="2400" baseline="30000"/>
              <a:t>16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71942" y="5534163"/>
            <a:ext cx="104728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λ</a:t>
            </a:r>
            <a:r>
              <a:rPr lang="en-US" sz="1200" baseline="-25000">
                <a:solidFill>
                  <a:srgbClr val="FF0000"/>
                </a:solidFill>
              </a:rPr>
              <a:t>1</a:t>
            </a:r>
            <a:r>
              <a:rPr lang="en-US" sz="1200">
                <a:solidFill>
                  <a:srgbClr val="FF0000"/>
                </a:solidFill>
              </a:rPr>
              <a:t> = 10.59 µm</a:t>
            </a:r>
          </a:p>
          <a:p>
            <a:r>
              <a:rPr lang="en-US" sz="1200">
                <a:solidFill>
                  <a:srgbClr val="FF0000"/>
                </a:solidFill>
              </a:rPr>
              <a:t>λ</a:t>
            </a:r>
            <a:r>
              <a:rPr lang="en-US" sz="1200" baseline="-25000">
                <a:solidFill>
                  <a:srgbClr val="FF0000"/>
                </a:solidFill>
              </a:rPr>
              <a:t>2</a:t>
            </a:r>
            <a:r>
              <a:rPr lang="en-US" sz="1200">
                <a:solidFill>
                  <a:srgbClr val="FF0000"/>
                </a:solidFill>
              </a:rPr>
              <a:t> = 10.29 µm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82695" y="5211347"/>
            <a:ext cx="129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MARS pulse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879621" y="5610550"/>
            <a:ext cx="2558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76143" y="5935957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0.2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672741" y="4760637"/>
            <a:ext cx="1491645" cy="1055719"/>
            <a:chOff x="7672741" y="4760637"/>
            <a:chExt cx="1491645" cy="1055719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7672741" y="4760637"/>
              <a:ext cx="1030992" cy="45071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409627" y="5170025"/>
              <a:ext cx="754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CO</a:t>
              </a:r>
              <a:r>
                <a:rPr lang="en-US" b="1" baseline="-25000"/>
                <a:t>2</a:t>
              </a:r>
            </a:p>
            <a:p>
              <a:pPr algn="ctr"/>
              <a:r>
                <a:rPr lang="en-US" b="1"/>
                <a:t>driver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768093" y="3503245"/>
            <a:ext cx="1078649" cy="838382"/>
            <a:chOff x="5768093" y="3503245"/>
            <a:chExt cx="1078649" cy="838382"/>
          </a:xfrm>
        </p:grpSpPr>
        <p:cxnSp>
          <p:nvCxnSpPr>
            <p:cNvPr id="52" name="Straight Arrow Connector 51"/>
            <p:cNvCxnSpPr/>
            <p:nvPr/>
          </p:nvCxnSpPr>
          <p:spPr>
            <a:xfrm rot="180000">
              <a:off x="6244495" y="4132803"/>
              <a:ext cx="602247" cy="208824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768093" y="3503245"/>
              <a:ext cx="754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008000"/>
                  </a:solidFill>
                </a:rPr>
                <a:t>laser</a:t>
              </a:r>
            </a:p>
            <a:p>
              <a:pPr algn="ctr"/>
              <a:r>
                <a:rPr lang="en-US" b="1">
                  <a:solidFill>
                    <a:srgbClr val="008000"/>
                  </a:solidFill>
                </a:rPr>
                <a:t>probe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678575" y="4621308"/>
            <a:ext cx="1584012" cy="761537"/>
            <a:chOff x="5678575" y="4621308"/>
            <a:chExt cx="1584012" cy="761537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6239443" y="4621308"/>
              <a:ext cx="1023144" cy="37938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678575" y="4736514"/>
              <a:ext cx="754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e</a:t>
              </a:r>
              <a:r>
                <a:rPr lang="en-US" b="1" baseline="30000"/>
                <a:t>-</a:t>
              </a:r>
            </a:p>
            <a:p>
              <a:pPr algn="ctr"/>
              <a:r>
                <a:rPr lang="en-US" b="1"/>
                <a:t>probe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26816" y="6468537"/>
            <a:ext cx="30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2727" y="2708160"/>
            <a:ext cx="2356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simulations:  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N. E. Andreev </a:t>
            </a:r>
            <a:r>
              <a:rPr lang="en-US" sz="1600" i="1">
                <a:solidFill>
                  <a:srgbClr val="FF0000"/>
                </a:solidFill>
              </a:rPr>
              <a:t>et al</a:t>
            </a:r>
            <a:r>
              <a:rPr lang="en-US" sz="1600">
                <a:solidFill>
                  <a:srgbClr val="FF0000"/>
                </a:solidFill>
              </a:rPr>
              <a:t>.,</a:t>
            </a:r>
          </a:p>
          <a:p>
            <a:pPr algn="ctr"/>
            <a:r>
              <a:rPr lang="en-US" sz="1600" i="1">
                <a:solidFill>
                  <a:srgbClr val="FF0000"/>
                </a:solidFill>
              </a:rPr>
              <a:t>PR-STAB </a:t>
            </a:r>
            <a:r>
              <a:rPr lang="en-US" sz="1600" b="1">
                <a:solidFill>
                  <a:srgbClr val="FF0000"/>
                </a:solidFill>
              </a:rPr>
              <a:t>6</a:t>
            </a:r>
            <a:r>
              <a:rPr lang="en-US" sz="1600">
                <a:solidFill>
                  <a:srgbClr val="FF0000"/>
                </a:solidFill>
              </a:rPr>
              <a:t>, 041301 (2003)</a:t>
            </a:r>
          </a:p>
        </p:txBody>
      </p:sp>
    </p:spTree>
    <p:extLst>
      <p:ext uri="{BB962C8B-B14F-4D97-AF65-F5344CB8AC3E}">
        <p14:creationId xmlns:p14="http://schemas.microsoft.com/office/powerpoint/2010/main" val="23313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2407708" y="1611840"/>
            <a:ext cx="1133103" cy="336895"/>
            <a:chOff x="2407708" y="1611840"/>
            <a:chExt cx="1133103" cy="336895"/>
          </a:xfrm>
        </p:grpSpPr>
        <p:sp>
          <p:nvSpPr>
            <p:cNvPr id="83" name="Rectangle 82"/>
            <p:cNvSpPr/>
            <p:nvPr/>
          </p:nvSpPr>
          <p:spPr>
            <a:xfrm>
              <a:off x="2407708" y="1611840"/>
              <a:ext cx="506221" cy="3368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 rot="5400000">
              <a:off x="3057335" y="1465259"/>
              <a:ext cx="336895" cy="6300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868" y="48367"/>
            <a:ext cx="1036354" cy="1001441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628868" y="910877"/>
            <a:ext cx="649912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2490" y="48379"/>
            <a:ext cx="7495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We modeled CO</a:t>
            </a:r>
            <a:r>
              <a:rPr lang="en-US" sz="2400" b="1" baseline="-25000"/>
              <a:t>2</a:t>
            </a:r>
            <a:r>
              <a:rPr lang="en-US" sz="2400" b="1"/>
              <a:t> SM-LWFA experiments after prior expts </a:t>
            </a:r>
          </a:p>
          <a:p>
            <a:pPr algn="ctr"/>
            <a:r>
              <a:rPr lang="en-US" sz="2400" b="1"/>
              <a:t>with </a:t>
            </a:r>
            <a:r>
              <a:rPr lang="en-US" sz="2400" b="1">
                <a:solidFill>
                  <a:srgbClr val="FF0000"/>
                </a:solidFill>
              </a:rPr>
              <a:t>λ = 1 µm</a:t>
            </a:r>
            <a:r>
              <a:rPr lang="en-US" sz="2400" b="1"/>
              <a:t>, </a:t>
            </a:r>
            <a:r>
              <a:rPr lang="en-US" sz="2400" b="1">
                <a:solidFill>
                  <a:srgbClr val="FF0000"/>
                </a:solidFill>
              </a:rPr>
              <a:t>400 fs drive pulses </a:t>
            </a:r>
            <a:r>
              <a:rPr lang="en-US" sz="2400" b="1"/>
              <a:t>in </a:t>
            </a:r>
            <a:r>
              <a:rPr lang="en-US" sz="2400" b="1" i="1">
                <a:solidFill>
                  <a:srgbClr val="0000FF"/>
                </a:solidFill>
              </a:rPr>
              <a:t>n</a:t>
            </a:r>
            <a:r>
              <a:rPr lang="en-US" sz="2400" b="1" baseline="-25000">
                <a:solidFill>
                  <a:srgbClr val="0000FF"/>
                </a:solidFill>
              </a:rPr>
              <a:t>e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/>
                <a:cs typeface="Times New Roman"/>
              </a:rPr>
              <a:t>~</a:t>
            </a:r>
            <a:r>
              <a:rPr lang="en-US" sz="2400" b="1">
                <a:solidFill>
                  <a:srgbClr val="0000FF"/>
                </a:solidFill>
              </a:rPr>
              <a:t> 10</a:t>
            </a:r>
            <a:r>
              <a:rPr lang="en-US" sz="2400" b="1" baseline="30000">
                <a:solidFill>
                  <a:srgbClr val="0000FF"/>
                </a:solidFill>
              </a:rPr>
              <a:t>19</a:t>
            </a:r>
            <a:r>
              <a:rPr lang="en-US" sz="2400" b="1">
                <a:solidFill>
                  <a:srgbClr val="0000FF"/>
                </a:solidFill>
              </a:rPr>
              <a:t> cm</a:t>
            </a:r>
            <a:r>
              <a:rPr lang="en-US" sz="2400" b="1" baseline="30000">
                <a:solidFill>
                  <a:srgbClr val="0000FF"/>
                </a:solidFill>
              </a:rPr>
              <a:t>-3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/>
              <a:t>plasma</a:t>
            </a:r>
            <a:endParaRPr lang="en-US" sz="2400" b="1" baseline="30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7" y="2492965"/>
            <a:ext cx="4088162" cy="37803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2906" y="944760"/>
            <a:ext cx="2401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Times New Roman"/>
                <a:cs typeface="Times New Roman"/>
              </a:rPr>
              <a:t>LeBlanc, </a:t>
            </a:r>
            <a:r>
              <a:rPr lang="en-US" sz="1400" i="1">
                <a:solidFill>
                  <a:srgbClr val="FF0000"/>
                </a:solidFill>
                <a:latin typeface="Times New Roman"/>
                <a:cs typeface="Times New Roman"/>
              </a:rPr>
              <a:t>PRL</a:t>
            </a:r>
            <a:r>
              <a:rPr lang="en-US" sz="1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Times New Roman"/>
                <a:cs typeface="Times New Roman"/>
              </a:rPr>
              <a:t>77</a:t>
            </a:r>
            <a:r>
              <a:rPr lang="en-US" sz="1400">
                <a:solidFill>
                  <a:srgbClr val="FF0000"/>
                </a:solidFill>
                <a:latin typeface="Times New Roman"/>
                <a:cs typeface="Times New Roman"/>
              </a:rPr>
              <a:t>, 5381 (1996)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461" y="2553714"/>
            <a:ext cx="3523875" cy="3588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17470" y="3965596"/>
            <a:ext cx="4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8000"/>
                </a:solidFill>
              </a:rPr>
              <a:t>∆t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737602" y="3369724"/>
            <a:ext cx="0" cy="5249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69841" y="281412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2 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46563" y="5371059"/>
            <a:ext cx="64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-1 ps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737605" y="4588903"/>
            <a:ext cx="0" cy="5249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666065" y="2663794"/>
            <a:ext cx="374469" cy="28875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05732" y="2638393"/>
            <a:ext cx="924801" cy="404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91151" y="2553746"/>
            <a:ext cx="143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</a:t>
            </a:r>
            <a:r>
              <a:rPr lang="en-US" b="1" baseline="-25000"/>
              <a:t>e</a:t>
            </a:r>
            <a:r>
              <a:rPr lang="en-US" b="1"/>
              <a:t> [10</a:t>
            </a:r>
            <a:r>
              <a:rPr lang="en-US" b="1" baseline="30000"/>
              <a:t>19</a:t>
            </a:r>
            <a:r>
              <a:rPr lang="en-US" b="1"/>
              <a:t> cm</a:t>
            </a:r>
            <a:r>
              <a:rPr lang="en-US" b="1" baseline="30000"/>
              <a:t>-3</a:t>
            </a:r>
            <a:r>
              <a:rPr lang="en-US" b="1"/>
              <a:t>]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8469" y="301732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25648" y="3285436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2827" y="3536613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2.0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28473" y="3818835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1.9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31296" y="4106699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1.7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31298" y="4428431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1.6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25654" y="4693719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1.1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2833" y="4987229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0.6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8479" y="5258163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0.5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20000">
            <a:off x="3852313" y="2923079"/>
            <a:ext cx="8467" cy="184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4080942" y="2539990"/>
            <a:ext cx="648660" cy="3078635"/>
            <a:chOff x="4030143" y="2167464"/>
            <a:chExt cx="648660" cy="3078635"/>
          </a:xfrm>
        </p:grpSpPr>
        <p:sp>
          <p:nvSpPr>
            <p:cNvPr id="41" name="TextBox 40"/>
            <p:cNvSpPr txBox="1"/>
            <p:nvPr/>
          </p:nvSpPr>
          <p:spPr>
            <a:xfrm>
              <a:off x="4030143" y="2167464"/>
              <a:ext cx="648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P/P</a:t>
              </a:r>
              <a:r>
                <a:rPr lang="en-US" b="1" baseline="-25000">
                  <a:solidFill>
                    <a:srgbClr val="FF0000"/>
                  </a:solidFill>
                </a:rPr>
                <a:t>cr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53880" y="46058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69218" y="4876767"/>
              <a:ext cx="48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0.8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69218" y="4317978"/>
              <a:ext cx="48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1.8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69221" y="4047053"/>
              <a:ext cx="48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2.7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69224" y="3742262"/>
              <a:ext cx="48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2.8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69227" y="3437471"/>
              <a:ext cx="48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3.2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52297" y="3166546"/>
              <a:ext cx="48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3.3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52300" y="2912554"/>
              <a:ext cx="48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4.2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52303" y="2641629"/>
              <a:ext cx="48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4.7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20000">
              <a:off x="4275641" y="2550556"/>
              <a:ext cx="8467" cy="1841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2805732" y="1371600"/>
            <a:ext cx="1700607" cy="778929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FFFFF">
                  <a:alpha val="49000"/>
                </a:srgbClr>
              </a:gs>
              <a:gs pos="13000">
                <a:srgbClr val="3366FF">
                  <a:alpha val="50000"/>
                </a:srgbClr>
              </a:gs>
              <a:gs pos="89000">
                <a:schemeClr val="tx2">
                  <a:lumMod val="60000"/>
                  <a:lumOff val="40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3355975" y="1695447"/>
            <a:ext cx="503765" cy="157164"/>
            <a:chOff x="3355975" y="1692272"/>
            <a:chExt cx="503765" cy="157164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432175" y="1741486"/>
              <a:ext cx="0" cy="68264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460750" y="1725611"/>
              <a:ext cx="0" cy="9683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511550" y="1706561"/>
              <a:ext cx="0" cy="1285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540277" y="1706561"/>
              <a:ext cx="0" cy="1285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631450" y="1692272"/>
              <a:ext cx="0" cy="1539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666065" y="1693861"/>
              <a:ext cx="0" cy="1539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859740" y="1733547"/>
              <a:ext cx="0" cy="68264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>
              <a:off x="3831165" y="1720847"/>
              <a:ext cx="0" cy="9683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3799415" y="1708147"/>
              <a:ext cx="0" cy="1285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3767513" y="1708147"/>
              <a:ext cx="0" cy="1285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3733490" y="1693861"/>
              <a:ext cx="0" cy="1539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3698875" y="1695447"/>
              <a:ext cx="0" cy="1539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99700" y="1695447"/>
              <a:ext cx="0" cy="1539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8852" y="1706561"/>
              <a:ext cx="0" cy="12858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86150" y="1725611"/>
              <a:ext cx="0" cy="96839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06775" y="1745454"/>
              <a:ext cx="0" cy="68264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381375" y="1755694"/>
              <a:ext cx="0" cy="4770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355975" y="1757280"/>
              <a:ext cx="0" cy="4770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 77"/>
          <p:cNvSpPr>
            <a:spLocks noChangeAspect="1"/>
          </p:cNvSpPr>
          <p:nvPr/>
        </p:nvSpPr>
        <p:spPr bwMode="auto">
          <a:xfrm rot="21530052">
            <a:off x="1753861" y="1247064"/>
            <a:ext cx="613103" cy="1004728"/>
          </a:xfrm>
          <a:custGeom>
            <a:avLst/>
            <a:gdLst>
              <a:gd name="T0" fmla="*/ 21 w 1317"/>
              <a:gd name="T1" fmla="*/ 460 h 942"/>
              <a:gd name="T2" fmla="*/ 49 w 1317"/>
              <a:gd name="T3" fmla="*/ 446 h 942"/>
              <a:gd name="T4" fmla="*/ 85 w 1317"/>
              <a:gd name="T5" fmla="*/ 496 h 942"/>
              <a:gd name="T6" fmla="*/ 113 w 1317"/>
              <a:gd name="T7" fmla="*/ 496 h 942"/>
              <a:gd name="T8" fmla="*/ 148 w 1317"/>
              <a:gd name="T9" fmla="*/ 411 h 942"/>
              <a:gd name="T10" fmla="*/ 177 w 1317"/>
              <a:gd name="T11" fmla="*/ 467 h 942"/>
              <a:gd name="T12" fmla="*/ 205 w 1317"/>
              <a:gd name="T13" fmla="*/ 567 h 942"/>
              <a:gd name="T14" fmla="*/ 240 w 1317"/>
              <a:gd name="T15" fmla="*/ 418 h 942"/>
              <a:gd name="T16" fmla="*/ 269 w 1317"/>
              <a:gd name="T17" fmla="*/ 361 h 942"/>
              <a:gd name="T18" fmla="*/ 297 w 1317"/>
              <a:gd name="T19" fmla="*/ 609 h 942"/>
              <a:gd name="T20" fmla="*/ 333 w 1317"/>
              <a:gd name="T21" fmla="*/ 552 h 942"/>
              <a:gd name="T22" fmla="*/ 361 w 1317"/>
              <a:gd name="T23" fmla="*/ 234 h 942"/>
              <a:gd name="T24" fmla="*/ 396 w 1317"/>
              <a:gd name="T25" fmla="*/ 489 h 942"/>
              <a:gd name="T26" fmla="*/ 425 w 1317"/>
              <a:gd name="T27" fmla="*/ 772 h 942"/>
              <a:gd name="T28" fmla="*/ 453 w 1317"/>
              <a:gd name="T29" fmla="*/ 297 h 942"/>
              <a:gd name="T30" fmla="*/ 488 w 1317"/>
              <a:gd name="T31" fmla="*/ 191 h 942"/>
              <a:gd name="T32" fmla="*/ 517 w 1317"/>
              <a:gd name="T33" fmla="*/ 815 h 942"/>
              <a:gd name="T34" fmla="*/ 552 w 1317"/>
              <a:gd name="T35" fmla="*/ 616 h 942"/>
              <a:gd name="T36" fmla="*/ 581 w 1317"/>
              <a:gd name="T37" fmla="*/ 14 h 942"/>
              <a:gd name="T38" fmla="*/ 609 w 1317"/>
              <a:gd name="T39" fmla="*/ 531 h 942"/>
              <a:gd name="T40" fmla="*/ 644 w 1317"/>
              <a:gd name="T41" fmla="*/ 921 h 942"/>
              <a:gd name="T42" fmla="*/ 673 w 1317"/>
              <a:gd name="T43" fmla="*/ 198 h 942"/>
              <a:gd name="T44" fmla="*/ 708 w 1317"/>
              <a:gd name="T45" fmla="*/ 149 h 942"/>
              <a:gd name="T46" fmla="*/ 736 w 1317"/>
              <a:gd name="T47" fmla="*/ 878 h 942"/>
              <a:gd name="T48" fmla="*/ 765 w 1317"/>
              <a:gd name="T49" fmla="*/ 588 h 942"/>
              <a:gd name="T50" fmla="*/ 800 w 1317"/>
              <a:gd name="T51" fmla="*/ 49 h 942"/>
              <a:gd name="T52" fmla="*/ 829 w 1317"/>
              <a:gd name="T53" fmla="*/ 552 h 942"/>
              <a:gd name="T54" fmla="*/ 864 w 1317"/>
              <a:gd name="T55" fmla="*/ 793 h 942"/>
              <a:gd name="T56" fmla="*/ 892 w 1317"/>
              <a:gd name="T57" fmla="*/ 269 h 942"/>
              <a:gd name="T58" fmla="*/ 921 w 1317"/>
              <a:gd name="T59" fmla="*/ 297 h 942"/>
              <a:gd name="T60" fmla="*/ 956 w 1317"/>
              <a:gd name="T61" fmla="*/ 701 h 942"/>
              <a:gd name="T62" fmla="*/ 984 w 1317"/>
              <a:gd name="T63" fmla="*/ 510 h 942"/>
              <a:gd name="T64" fmla="*/ 1020 w 1317"/>
              <a:gd name="T65" fmla="*/ 283 h 942"/>
              <a:gd name="T66" fmla="*/ 1048 w 1317"/>
              <a:gd name="T67" fmla="*/ 517 h 942"/>
              <a:gd name="T68" fmla="*/ 1076 w 1317"/>
              <a:gd name="T69" fmla="*/ 581 h 942"/>
              <a:gd name="T70" fmla="*/ 1112 w 1317"/>
              <a:gd name="T71" fmla="*/ 397 h 942"/>
              <a:gd name="T72" fmla="*/ 1140 w 1317"/>
              <a:gd name="T73" fmla="*/ 425 h 942"/>
              <a:gd name="T74" fmla="*/ 1169 w 1317"/>
              <a:gd name="T75" fmla="*/ 531 h 942"/>
              <a:gd name="T76" fmla="*/ 1204 w 1317"/>
              <a:gd name="T77" fmla="*/ 475 h 942"/>
              <a:gd name="T78" fmla="*/ 1232 w 1317"/>
              <a:gd name="T79" fmla="*/ 432 h 942"/>
              <a:gd name="T80" fmla="*/ 1268 w 1317"/>
              <a:gd name="T81" fmla="*/ 482 h 942"/>
              <a:gd name="T82" fmla="*/ 1296 w 1317"/>
              <a:gd name="T83" fmla="*/ 489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7" h="942">
                <a:moveTo>
                  <a:pt x="0" y="482"/>
                </a:moveTo>
                <a:lnTo>
                  <a:pt x="7" y="475"/>
                </a:lnTo>
                <a:lnTo>
                  <a:pt x="21" y="460"/>
                </a:lnTo>
                <a:lnTo>
                  <a:pt x="28" y="453"/>
                </a:lnTo>
                <a:lnTo>
                  <a:pt x="42" y="446"/>
                </a:lnTo>
                <a:lnTo>
                  <a:pt x="49" y="446"/>
                </a:lnTo>
                <a:lnTo>
                  <a:pt x="63" y="460"/>
                </a:lnTo>
                <a:lnTo>
                  <a:pt x="70" y="482"/>
                </a:lnTo>
                <a:lnTo>
                  <a:pt x="85" y="496"/>
                </a:lnTo>
                <a:lnTo>
                  <a:pt x="92" y="510"/>
                </a:lnTo>
                <a:lnTo>
                  <a:pt x="106" y="510"/>
                </a:lnTo>
                <a:lnTo>
                  <a:pt x="113" y="496"/>
                </a:lnTo>
                <a:lnTo>
                  <a:pt x="127" y="467"/>
                </a:lnTo>
                <a:lnTo>
                  <a:pt x="134" y="432"/>
                </a:lnTo>
                <a:lnTo>
                  <a:pt x="148" y="411"/>
                </a:lnTo>
                <a:lnTo>
                  <a:pt x="155" y="411"/>
                </a:lnTo>
                <a:lnTo>
                  <a:pt x="162" y="432"/>
                </a:lnTo>
                <a:lnTo>
                  <a:pt x="177" y="467"/>
                </a:lnTo>
                <a:lnTo>
                  <a:pt x="184" y="517"/>
                </a:lnTo>
                <a:lnTo>
                  <a:pt x="198" y="552"/>
                </a:lnTo>
                <a:lnTo>
                  <a:pt x="205" y="567"/>
                </a:lnTo>
                <a:lnTo>
                  <a:pt x="219" y="545"/>
                </a:lnTo>
                <a:lnTo>
                  <a:pt x="226" y="489"/>
                </a:lnTo>
                <a:lnTo>
                  <a:pt x="240" y="418"/>
                </a:lnTo>
                <a:lnTo>
                  <a:pt x="248" y="361"/>
                </a:lnTo>
                <a:lnTo>
                  <a:pt x="262" y="333"/>
                </a:lnTo>
                <a:lnTo>
                  <a:pt x="269" y="361"/>
                </a:lnTo>
                <a:lnTo>
                  <a:pt x="283" y="425"/>
                </a:lnTo>
                <a:lnTo>
                  <a:pt x="290" y="524"/>
                </a:lnTo>
                <a:lnTo>
                  <a:pt x="297" y="609"/>
                </a:lnTo>
                <a:lnTo>
                  <a:pt x="311" y="659"/>
                </a:lnTo>
                <a:lnTo>
                  <a:pt x="318" y="637"/>
                </a:lnTo>
                <a:lnTo>
                  <a:pt x="333" y="552"/>
                </a:lnTo>
                <a:lnTo>
                  <a:pt x="340" y="432"/>
                </a:lnTo>
                <a:lnTo>
                  <a:pt x="354" y="312"/>
                </a:lnTo>
                <a:lnTo>
                  <a:pt x="361" y="234"/>
                </a:lnTo>
                <a:lnTo>
                  <a:pt x="375" y="241"/>
                </a:lnTo>
                <a:lnTo>
                  <a:pt x="382" y="333"/>
                </a:lnTo>
                <a:lnTo>
                  <a:pt x="396" y="489"/>
                </a:lnTo>
                <a:lnTo>
                  <a:pt x="403" y="645"/>
                </a:lnTo>
                <a:lnTo>
                  <a:pt x="418" y="758"/>
                </a:lnTo>
                <a:lnTo>
                  <a:pt x="425" y="772"/>
                </a:lnTo>
                <a:lnTo>
                  <a:pt x="439" y="673"/>
                </a:lnTo>
                <a:lnTo>
                  <a:pt x="446" y="496"/>
                </a:lnTo>
                <a:lnTo>
                  <a:pt x="453" y="297"/>
                </a:lnTo>
                <a:lnTo>
                  <a:pt x="467" y="149"/>
                </a:lnTo>
                <a:lnTo>
                  <a:pt x="474" y="106"/>
                </a:lnTo>
                <a:lnTo>
                  <a:pt x="488" y="191"/>
                </a:lnTo>
                <a:lnTo>
                  <a:pt x="495" y="389"/>
                </a:lnTo>
                <a:lnTo>
                  <a:pt x="510" y="623"/>
                </a:lnTo>
                <a:lnTo>
                  <a:pt x="517" y="815"/>
                </a:lnTo>
                <a:lnTo>
                  <a:pt x="531" y="893"/>
                </a:lnTo>
                <a:lnTo>
                  <a:pt x="538" y="822"/>
                </a:lnTo>
                <a:lnTo>
                  <a:pt x="552" y="616"/>
                </a:lnTo>
                <a:lnTo>
                  <a:pt x="559" y="354"/>
                </a:lnTo>
                <a:lnTo>
                  <a:pt x="573" y="127"/>
                </a:lnTo>
                <a:lnTo>
                  <a:pt x="581" y="14"/>
                </a:lnTo>
                <a:lnTo>
                  <a:pt x="588" y="63"/>
                </a:lnTo>
                <a:lnTo>
                  <a:pt x="602" y="255"/>
                </a:lnTo>
                <a:lnTo>
                  <a:pt x="609" y="531"/>
                </a:lnTo>
                <a:lnTo>
                  <a:pt x="623" y="793"/>
                </a:lnTo>
                <a:lnTo>
                  <a:pt x="630" y="942"/>
                </a:lnTo>
                <a:lnTo>
                  <a:pt x="644" y="921"/>
                </a:lnTo>
                <a:lnTo>
                  <a:pt x="651" y="744"/>
                </a:lnTo>
                <a:lnTo>
                  <a:pt x="666" y="475"/>
                </a:lnTo>
                <a:lnTo>
                  <a:pt x="673" y="198"/>
                </a:lnTo>
                <a:lnTo>
                  <a:pt x="687" y="21"/>
                </a:lnTo>
                <a:lnTo>
                  <a:pt x="694" y="0"/>
                </a:lnTo>
                <a:lnTo>
                  <a:pt x="708" y="149"/>
                </a:lnTo>
                <a:lnTo>
                  <a:pt x="715" y="411"/>
                </a:lnTo>
                <a:lnTo>
                  <a:pt x="729" y="687"/>
                </a:lnTo>
                <a:lnTo>
                  <a:pt x="736" y="878"/>
                </a:lnTo>
                <a:lnTo>
                  <a:pt x="743" y="928"/>
                </a:lnTo>
                <a:lnTo>
                  <a:pt x="758" y="815"/>
                </a:lnTo>
                <a:lnTo>
                  <a:pt x="765" y="588"/>
                </a:lnTo>
                <a:lnTo>
                  <a:pt x="779" y="326"/>
                </a:lnTo>
                <a:lnTo>
                  <a:pt x="786" y="120"/>
                </a:lnTo>
                <a:lnTo>
                  <a:pt x="800" y="49"/>
                </a:lnTo>
                <a:lnTo>
                  <a:pt x="807" y="127"/>
                </a:lnTo>
                <a:lnTo>
                  <a:pt x="821" y="319"/>
                </a:lnTo>
                <a:lnTo>
                  <a:pt x="829" y="552"/>
                </a:lnTo>
                <a:lnTo>
                  <a:pt x="843" y="751"/>
                </a:lnTo>
                <a:lnTo>
                  <a:pt x="850" y="836"/>
                </a:lnTo>
                <a:lnTo>
                  <a:pt x="864" y="793"/>
                </a:lnTo>
                <a:lnTo>
                  <a:pt x="871" y="645"/>
                </a:lnTo>
                <a:lnTo>
                  <a:pt x="878" y="446"/>
                </a:lnTo>
                <a:lnTo>
                  <a:pt x="892" y="269"/>
                </a:lnTo>
                <a:lnTo>
                  <a:pt x="899" y="170"/>
                </a:lnTo>
                <a:lnTo>
                  <a:pt x="914" y="184"/>
                </a:lnTo>
                <a:lnTo>
                  <a:pt x="921" y="297"/>
                </a:lnTo>
                <a:lnTo>
                  <a:pt x="935" y="453"/>
                </a:lnTo>
                <a:lnTo>
                  <a:pt x="942" y="609"/>
                </a:lnTo>
                <a:lnTo>
                  <a:pt x="956" y="701"/>
                </a:lnTo>
                <a:lnTo>
                  <a:pt x="963" y="708"/>
                </a:lnTo>
                <a:lnTo>
                  <a:pt x="977" y="630"/>
                </a:lnTo>
                <a:lnTo>
                  <a:pt x="984" y="510"/>
                </a:lnTo>
                <a:lnTo>
                  <a:pt x="999" y="389"/>
                </a:lnTo>
                <a:lnTo>
                  <a:pt x="1006" y="304"/>
                </a:lnTo>
                <a:lnTo>
                  <a:pt x="1020" y="283"/>
                </a:lnTo>
                <a:lnTo>
                  <a:pt x="1027" y="333"/>
                </a:lnTo>
                <a:lnTo>
                  <a:pt x="1034" y="418"/>
                </a:lnTo>
                <a:lnTo>
                  <a:pt x="1048" y="517"/>
                </a:lnTo>
                <a:lnTo>
                  <a:pt x="1055" y="581"/>
                </a:lnTo>
                <a:lnTo>
                  <a:pt x="1069" y="609"/>
                </a:lnTo>
                <a:lnTo>
                  <a:pt x="1076" y="581"/>
                </a:lnTo>
                <a:lnTo>
                  <a:pt x="1091" y="524"/>
                </a:lnTo>
                <a:lnTo>
                  <a:pt x="1098" y="453"/>
                </a:lnTo>
                <a:lnTo>
                  <a:pt x="1112" y="397"/>
                </a:lnTo>
                <a:lnTo>
                  <a:pt x="1119" y="375"/>
                </a:lnTo>
                <a:lnTo>
                  <a:pt x="1133" y="389"/>
                </a:lnTo>
                <a:lnTo>
                  <a:pt x="1140" y="425"/>
                </a:lnTo>
                <a:lnTo>
                  <a:pt x="1154" y="475"/>
                </a:lnTo>
                <a:lnTo>
                  <a:pt x="1162" y="510"/>
                </a:lnTo>
                <a:lnTo>
                  <a:pt x="1169" y="531"/>
                </a:lnTo>
                <a:lnTo>
                  <a:pt x="1183" y="531"/>
                </a:lnTo>
                <a:lnTo>
                  <a:pt x="1190" y="510"/>
                </a:lnTo>
                <a:lnTo>
                  <a:pt x="1204" y="475"/>
                </a:lnTo>
                <a:lnTo>
                  <a:pt x="1211" y="446"/>
                </a:lnTo>
                <a:lnTo>
                  <a:pt x="1225" y="432"/>
                </a:lnTo>
                <a:lnTo>
                  <a:pt x="1232" y="432"/>
                </a:lnTo>
                <a:lnTo>
                  <a:pt x="1247" y="446"/>
                </a:lnTo>
                <a:lnTo>
                  <a:pt x="1254" y="460"/>
                </a:lnTo>
                <a:lnTo>
                  <a:pt x="1268" y="482"/>
                </a:lnTo>
                <a:lnTo>
                  <a:pt x="1275" y="496"/>
                </a:lnTo>
                <a:lnTo>
                  <a:pt x="1289" y="496"/>
                </a:lnTo>
                <a:lnTo>
                  <a:pt x="1296" y="489"/>
                </a:lnTo>
                <a:lnTo>
                  <a:pt x="1310" y="482"/>
                </a:lnTo>
                <a:lnTo>
                  <a:pt x="1317" y="467"/>
                </a:lnTo>
              </a:path>
            </a:pathLst>
          </a:custGeom>
          <a:noFill/>
          <a:ln w="6350" cmpd="sng">
            <a:solidFill>
              <a:srgbClr val="FF0F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77"/>
          <p:cNvSpPr>
            <a:spLocks noChangeAspect="1"/>
          </p:cNvSpPr>
          <p:nvPr/>
        </p:nvSpPr>
        <p:spPr bwMode="auto">
          <a:xfrm rot="21530052">
            <a:off x="1230493" y="1609855"/>
            <a:ext cx="613103" cy="262341"/>
          </a:xfrm>
          <a:custGeom>
            <a:avLst/>
            <a:gdLst>
              <a:gd name="T0" fmla="*/ 21 w 1317"/>
              <a:gd name="T1" fmla="*/ 460 h 942"/>
              <a:gd name="T2" fmla="*/ 49 w 1317"/>
              <a:gd name="T3" fmla="*/ 446 h 942"/>
              <a:gd name="T4" fmla="*/ 85 w 1317"/>
              <a:gd name="T5" fmla="*/ 496 h 942"/>
              <a:gd name="T6" fmla="*/ 113 w 1317"/>
              <a:gd name="T7" fmla="*/ 496 h 942"/>
              <a:gd name="T8" fmla="*/ 148 w 1317"/>
              <a:gd name="T9" fmla="*/ 411 h 942"/>
              <a:gd name="T10" fmla="*/ 177 w 1317"/>
              <a:gd name="T11" fmla="*/ 467 h 942"/>
              <a:gd name="T12" fmla="*/ 205 w 1317"/>
              <a:gd name="T13" fmla="*/ 567 h 942"/>
              <a:gd name="T14" fmla="*/ 240 w 1317"/>
              <a:gd name="T15" fmla="*/ 418 h 942"/>
              <a:gd name="T16" fmla="*/ 269 w 1317"/>
              <a:gd name="T17" fmla="*/ 361 h 942"/>
              <a:gd name="T18" fmla="*/ 297 w 1317"/>
              <a:gd name="T19" fmla="*/ 609 h 942"/>
              <a:gd name="T20" fmla="*/ 333 w 1317"/>
              <a:gd name="T21" fmla="*/ 552 h 942"/>
              <a:gd name="T22" fmla="*/ 361 w 1317"/>
              <a:gd name="T23" fmla="*/ 234 h 942"/>
              <a:gd name="T24" fmla="*/ 396 w 1317"/>
              <a:gd name="T25" fmla="*/ 489 h 942"/>
              <a:gd name="T26" fmla="*/ 425 w 1317"/>
              <a:gd name="T27" fmla="*/ 772 h 942"/>
              <a:gd name="T28" fmla="*/ 453 w 1317"/>
              <a:gd name="T29" fmla="*/ 297 h 942"/>
              <a:gd name="T30" fmla="*/ 488 w 1317"/>
              <a:gd name="T31" fmla="*/ 191 h 942"/>
              <a:gd name="T32" fmla="*/ 517 w 1317"/>
              <a:gd name="T33" fmla="*/ 815 h 942"/>
              <a:gd name="T34" fmla="*/ 552 w 1317"/>
              <a:gd name="T35" fmla="*/ 616 h 942"/>
              <a:gd name="T36" fmla="*/ 581 w 1317"/>
              <a:gd name="T37" fmla="*/ 14 h 942"/>
              <a:gd name="T38" fmla="*/ 609 w 1317"/>
              <a:gd name="T39" fmla="*/ 531 h 942"/>
              <a:gd name="T40" fmla="*/ 644 w 1317"/>
              <a:gd name="T41" fmla="*/ 921 h 942"/>
              <a:gd name="T42" fmla="*/ 673 w 1317"/>
              <a:gd name="T43" fmla="*/ 198 h 942"/>
              <a:gd name="T44" fmla="*/ 708 w 1317"/>
              <a:gd name="T45" fmla="*/ 149 h 942"/>
              <a:gd name="T46" fmla="*/ 736 w 1317"/>
              <a:gd name="T47" fmla="*/ 878 h 942"/>
              <a:gd name="T48" fmla="*/ 765 w 1317"/>
              <a:gd name="T49" fmla="*/ 588 h 942"/>
              <a:gd name="T50" fmla="*/ 800 w 1317"/>
              <a:gd name="T51" fmla="*/ 49 h 942"/>
              <a:gd name="T52" fmla="*/ 829 w 1317"/>
              <a:gd name="T53" fmla="*/ 552 h 942"/>
              <a:gd name="T54" fmla="*/ 864 w 1317"/>
              <a:gd name="T55" fmla="*/ 793 h 942"/>
              <a:gd name="T56" fmla="*/ 892 w 1317"/>
              <a:gd name="T57" fmla="*/ 269 h 942"/>
              <a:gd name="T58" fmla="*/ 921 w 1317"/>
              <a:gd name="T59" fmla="*/ 297 h 942"/>
              <a:gd name="T60" fmla="*/ 956 w 1317"/>
              <a:gd name="T61" fmla="*/ 701 h 942"/>
              <a:gd name="T62" fmla="*/ 984 w 1317"/>
              <a:gd name="T63" fmla="*/ 510 h 942"/>
              <a:gd name="T64" fmla="*/ 1020 w 1317"/>
              <a:gd name="T65" fmla="*/ 283 h 942"/>
              <a:gd name="T66" fmla="*/ 1048 w 1317"/>
              <a:gd name="T67" fmla="*/ 517 h 942"/>
              <a:gd name="T68" fmla="*/ 1076 w 1317"/>
              <a:gd name="T69" fmla="*/ 581 h 942"/>
              <a:gd name="T70" fmla="*/ 1112 w 1317"/>
              <a:gd name="T71" fmla="*/ 397 h 942"/>
              <a:gd name="T72" fmla="*/ 1140 w 1317"/>
              <a:gd name="T73" fmla="*/ 425 h 942"/>
              <a:gd name="T74" fmla="*/ 1169 w 1317"/>
              <a:gd name="T75" fmla="*/ 531 h 942"/>
              <a:gd name="T76" fmla="*/ 1204 w 1317"/>
              <a:gd name="T77" fmla="*/ 475 h 942"/>
              <a:gd name="T78" fmla="*/ 1232 w 1317"/>
              <a:gd name="T79" fmla="*/ 432 h 942"/>
              <a:gd name="T80" fmla="*/ 1268 w 1317"/>
              <a:gd name="T81" fmla="*/ 482 h 942"/>
              <a:gd name="T82" fmla="*/ 1296 w 1317"/>
              <a:gd name="T83" fmla="*/ 489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7" h="942">
                <a:moveTo>
                  <a:pt x="0" y="482"/>
                </a:moveTo>
                <a:lnTo>
                  <a:pt x="7" y="475"/>
                </a:lnTo>
                <a:lnTo>
                  <a:pt x="21" y="460"/>
                </a:lnTo>
                <a:lnTo>
                  <a:pt x="28" y="453"/>
                </a:lnTo>
                <a:lnTo>
                  <a:pt x="42" y="446"/>
                </a:lnTo>
                <a:lnTo>
                  <a:pt x="49" y="446"/>
                </a:lnTo>
                <a:lnTo>
                  <a:pt x="63" y="460"/>
                </a:lnTo>
                <a:lnTo>
                  <a:pt x="70" y="482"/>
                </a:lnTo>
                <a:lnTo>
                  <a:pt x="85" y="496"/>
                </a:lnTo>
                <a:lnTo>
                  <a:pt x="92" y="510"/>
                </a:lnTo>
                <a:lnTo>
                  <a:pt x="106" y="510"/>
                </a:lnTo>
                <a:lnTo>
                  <a:pt x="113" y="496"/>
                </a:lnTo>
                <a:lnTo>
                  <a:pt x="127" y="467"/>
                </a:lnTo>
                <a:lnTo>
                  <a:pt x="134" y="432"/>
                </a:lnTo>
                <a:lnTo>
                  <a:pt x="148" y="411"/>
                </a:lnTo>
                <a:lnTo>
                  <a:pt x="155" y="411"/>
                </a:lnTo>
                <a:lnTo>
                  <a:pt x="162" y="432"/>
                </a:lnTo>
                <a:lnTo>
                  <a:pt x="177" y="467"/>
                </a:lnTo>
                <a:lnTo>
                  <a:pt x="184" y="517"/>
                </a:lnTo>
                <a:lnTo>
                  <a:pt x="198" y="552"/>
                </a:lnTo>
                <a:lnTo>
                  <a:pt x="205" y="567"/>
                </a:lnTo>
                <a:lnTo>
                  <a:pt x="219" y="545"/>
                </a:lnTo>
                <a:lnTo>
                  <a:pt x="226" y="489"/>
                </a:lnTo>
                <a:lnTo>
                  <a:pt x="240" y="418"/>
                </a:lnTo>
                <a:lnTo>
                  <a:pt x="248" y="361"/>
                </a:lnTo>
                <a:lnTo>
                  <a:pt x="262" y="333"/>
                </a:lnTo>
                <a:lnTo>
                  <a:pt x="269" y="361"/>
                </a:lnTo>
                <a:lnTo>
                  <a:pt x="283" y="425"/>
                </a:lnTo>
                <a:lnTo>
                  <a:pt x="290" y="524"/>
                </a:lnTo>
                <a:lnTo>
                  <a:pt x="297" y="609"/>
                </a:lnTo>
                <a:lnTo>
                  <a:pt x="311" y="659"/>
                </a:lnTo>
                <a:lnTo>
                  <a:pt x="318" y="637"/>
                </a:lnTo>
                <a:lnTo>
                  <a:pt x="333" y="552"/>
                </a:lnTo>
                <a:lnTo>
                  <a:pt x="340" y="432"/>
                </a:lnTo>
                <a:lnTo>
                  <a:pt x="354" y="312"/>
                </a:lnTo>
                <a:lnTo>
                  <a:pt x="361" y="234"/>
                </a:lnTo>
                <a:lnTo>
                  <a:pt x="375" y="241"/>
                </a:lnTo>
                <a:lnTo>
                  <a:pt x="382" y="333"/>
                </a:lnTo>
                <a:lnTo>
                  <a:pt x="396" y="489"/>
                </a:lnTo>
                <a:lnTo>
                  <a:pt x="403" y="645"/>
                </a:lnTo>
                <a:lnTo>
                  <a:pt x="418" y="758"/>
                </a:lnTo>
                <a:lnTo>
                  <a:pt x="425" y="772"/>
                </a:lnTo>
                <a:lnTo>
                  <a:pt x="439" y="673"/>
                </a:lnTo>
                <a:lnTo>
                  <a:pt x="446" y="496"/>
                </a:lnTo>
                <a:lnTo>
                  <a:pt x="453" y="297"/>
                </a:lnTo>
                <a:lnTo>
                  <a:pt x="467" y="149"/>
                </a:lnTo>
                <a:lnTo>
                  <a:pt x="474" y="106"/>
                </a:lnTo>
                <a:lnTo>
                  <a:pt x="488" y="191"/>
                </a:lnTo>
                <a:lnTo>
                  <a:pt x="495" y="389"/>
                </a:lnTo>
                <a:lnTo>
                  <a:pt x="510" y="623"/>
                </a:lnTo>
                <a:lnTo>
                  <a:pt x="517" y="815"/>
                </a:lnTo>
                <a:lnTo>
                  <a:pt x="531" y="893"/>
                </a:lnTo>
                <a:lnTo>
                  <a:pt x="538" y="822"/>
                </a:lnTo>
                <a:lnTo>
                  <a:pt x="552" y="616"/>
                </a:lnTo>
                <a:lnTo>
                  <a:pt x="559" y="354"/>
                </a:lnTo>
                <a:lnTo>
                  <a:pt x="573" y="127"/>
                </a:lnTo>
                <a:lnTo>
                  <a:pt x="581" y="14"/>
                </a:lnTo>
                <a:lnTo>
                  <a:pt x="588" y="63"/>
                </a:lnTo>
                <a:lnTo>
                  <a:pt x="602" y="255"/>
                </a:lnTo>
                <a:lnTo>
                  <a:pt x="609" y="531"/>
                </a:lnTo>
                <a:lnTo>
                  <a:pt x="623" y="793"/>
                </a:lnTo>
                <a:lnTo>
                  <a:pt x="630" y="942"/>
                </a:lnTo>
                <a:lnTo>
                  <a:pt x="644" y="921"/>
                </a:lnTo>
                <a:lnTo>
                  <a:pt x="651" y="744"/>
                </a:lnTo>
                <a:lnTo>
                  <a:pt x="666" y="475"/>
                </a:lnTo>
                <a:lnTo>
                  <a:pt x="673" y="198"/>
                </a:lnTo>
                <a:lnTo>
                  <a:pt x="687" y="21"/>
                </a:lnTo>
                <a:lnTo>
                  <a:pt x="694" y="0"/>
                </a:lnTo>
                <a:lnTo>
                  <a:pt x="708" y="149"/>
                </a:lnTo>
                <a:lnTo>
                  <a:pt x="715" y="411"/>
                </a:lnTo>
                <a:lnTo>
                  <a:pt x="729" y="687"/>
                </a:lnTo>
                <a:lnTo>
                  <a:pt x="736" y="878"/>
                </a:lnTo>
                <a:lnTo>
                  <a:pt x="743" y="928"/>
                </a:lnTo>
                <a:lnTo>
                  <a:pt x="758" y="815"/>
                </a:lnTo>
                <a:lnTo>
                  <a:pt x="765" y="588"/>
                </a:lnTo>
                <a:lnTo>
                  <a:pt x="779" y="326"/>
                </a:lnTo>
                <a:lnTo>
                  <a:pt x="786" y="120"/>
                </a:lnTo>
                <a:lnTo>
                  <a:pt x="800" y="49"/>
                </a:lnTo>
                <a:lnTo>
                  <a:pt x="807" y="127"/>
                </a:lnTo>
                <a:lnTo>
                  <a:pt x="821" y="319"/>
                </a:lnTo>
                <a:lnTo>
                  <a:pt x="829" y="552"/>
                </a:lnTo>
                <a:lnTo>
                  <a:pt x="843" y="751"/>
                </a:lnTo>
                <a:lnTo>
                  <a:pt x="850" y="836"/>
                </a:lnTo>
                <a:lnTo>
                  <a:pt x="864" y="793"/>
                </a:lnTo>
                <a:lnTo>
                  <a:pt x="871" y="645"/>
                </a:lnTo>
                <a:lnTo>
                  <a:pt x="878" y="446"/>
                </a:lnTo>
                <a:lnTo>
                  <a:pt x="892" y="269"/>
                </a:lnTo>
                <a:lnTo>
                  <a:pt x="899" y="170"/>
                </a:lnTo>
                <a:lnTo>
                  <a:pt x="914" y="184"/>
                </a:lnTo>
                <a:lnTo>
                  <a:pt x="921" y="297"/>
                </a:lnTo>
                <a:lnTo>
                  <a:pt x="935" y="453"/>
                </a:lnTo>
                <a:lnTo>
                  <a:pt x="942" y="609"/>
                </a:lnTo>
                <a:lnTo>
                  <a:pt x="956" y="701"/>
                </a:lnTo>
                <a:lnTo>
                  <a:pt x="963" y="708"/>
                </a:lnTo>
                <a:lnTo>
                  <a:pt x="977" y="630"/>
                </a:lnTo>
                <a:lnTo>
                  <a:pt x="984" y="510"/>
                </a:lnTo>
                <a:lnTo>
                  <a:pt x="999" y="389"/>
                </a:lnTo>
                <a:lnTo>
                  <a:pt x="1006" y="304"/>
                </a:lnTo>
                <a:lnTo>
                  <a:pt x="1020" y="283"/>
                </a:lnTo>
                <a:lnTo>
                  <a:pt x="1027" y="333"/>
                </a:lnTo>
                <a:lnTo>
                  <a:pt x="1034" y="418"/>
                </a:lnTo>
                <a:lnTo>
                  <a:pt x="1048" y="517"/>
                </a:lnTo>
                <a:lnTo>
                  <a:pt x="1055" y="581"/>
                </a:lnTo>
                <a:lnTo>
                  <a:pt x="1069" y="609"/>
                </a:lnTo>
                <a:lnTo>
                  <a:pt x="1076" y="581"/>
                </a:lnTo>
                <a:lnTo>
                  <a:pt x="1091" y="524"/>
                </a:lnTo>
                <a:lnTo>
                  <a:pt x="1098" y="453"/>
                </a:lnTo>
                <a:lnTo>
                  <a:pt x="1112" y="397"/>
                </a:lnTo>
                <a:lnTo>
                  <a:pt x="1119" y="375"/>
                </a:lnTo>
                <a:lnTo>
                  <a:pt x="1133" y="389"/>
                </a:lnTo>
                <a:lnTo>
                  <a:pt x="1140" y="425"/>
                </a:lnTo>
                <a:lnTo>
                  <a:pt x="1154" y="475"/>
                </a:lnTo>
                <a:lnTo>
                  <a:pt x="1162" y="510"/>
                </a:lnTo>
                <a:lnTo>
                  <a:pt x="1169" y="531"/>
                </a:lnTo>
                <a:lnTo>
                  <a:pt x="1183" y="531"/>
                </a:lnTo>
                <a:lnTo>
                  <a:pt x="1190" y="510"/>
                </a:lnTo>
                <a:lnTo>
                  <a:pt x="1204" y="475"/>
                </a:lnTo>
                <a:lnTo>
                  <a:pt x="1211" y="446"/>
                </a:lnTo>
                <a:lnTo>
                  <a:pt x="1225" y="432"/>
                </a:lnTo>
                <a:lnTo>
                  <a:pt x="1232" y="432"/>
                </a:lnTo>
                <a:lnTo>
                  <a:pt x="1247" y="446"/>
                </a:lnTo>
                <a:lnTo>
                  <a:pt x="1254" y="460"/>
                </a:lnTo>
                <a:lnTo>
                  <a:pt x="1268" y="482"/>
                </a:lnTo>
                <a:lnTo>
                  <a:pt x="1275" y="496"/>
                </a:lnTo>
                <a:lnTo>
                  <a:pt x="1289" y="496"/>
                </a:lnTo>
                <a:lnTo>
                  <a:pt x="1296" y="489"/>
                </a:lnTo>
                <a:lnTo>
                  <a:pt x="1310" y="482"/>
                </a:lnTo>
                <a:lnTo>
                  <a:pt x="1317" y="467"/>
                </a:lnTo>
              </a:path>
            </a:pathLst>
          </a:custGeom>
          <a:noFill/>
          <a:ln w="6350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 rot="2700000">
            <a:off x="4755427" y="1587589"/>
            <a:ext cx="68507" cy="4054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4008967" y="1756845"/>
            <a:ext cx="755597" cy="1030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4754255" y="1495174"/>
            <a:ext cx="10309" cy="2658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4783682" y="1767153"/>
            <a:ext cx="802148" cy="10308"/>
            <a:chOff x="4783682" y="1767153"/>
            <a:chExt cx="802148" cy="10308"/>
          </a:xfrm>
        </p:grpSpPr>
        <p:cxnSp>
          <p:nvCxnSpPr>
            <p:cNvPr id="94" name="Straight Arrow Connector 93"/>
            <p:cNvCxnSpPr/>
            <p:nvPr/>
          </p:nvCxnSpPr>
          <p:spPr>
            <a:xfrm flipV="1">
              <a:off x="4830233" y="1767153"/>
              <a:ext cx="755597" cy="10308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600000">
              <a:off x="4783682" y="1769007"/>
              <a:ext cx="44828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5875877" y="1444375"/>
            <a:ext cx="11070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SPECTRO-</a:t>
            </a:r>
          </a:p>
          <a:p>
            <a:pPr algn="ctr"/>
            <a:r>
              <a:rPr lang="en-US"/>
              <a:t>METER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20129" y="1853644"/>
            <a:ext cx="13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λ</a:t>
            </a:r>
            <a:r>
              <a:rPr lang="en-US" b="1" baseline="-25000">
                <a:solidFill>
                  <a:srgbClr val="008000"/>
                </a:solidFill>
              </a:rPr>
              <a:t>pr</a:t>
            </a:r>
            <a:r>
              <a:rPr lang="en-US" b="1">
                <a:solidFill>
                  <a:srgbClr val="008000"/>
                </a:solidFill>
              </a:rPr>
              <a:t> = 0.5 µm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1328677" y="1450725"/>
            <a:ext cx="427098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738536" y="9136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Times New Roman"/>
              </a:rPr>
              <a:t>P</a:t>
            </a:r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 ~ </a:t>
            </a:r>
            <a:r>
              <a:rPr lang="en-US" b="1">
                <a:solidFill>
                  <a:srgbClr val="FF0000"/>
                </a:solidFill>
              </a:rPr>
              <a:t>2 TW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2546821" y="1241794"/>
            <a:ext cx="1942734" cy="512853"/>
            <a:chOff x="2546821" y="1241794"/>
            <a:chExt cx="1942734" cy="512853"/>
          </a:xfrm>
        </p:grpSpPr>
        <p:sp>
          <p:nvSpPr>
            <p:cNvPr id="107" name="TextBox 106"/>
            <p:cNvSpPr txBox="1"/>
            <p:nvPr/>
          </p:nvSpPr>
          <p:spPr>
            <a:xfrm>
              <a:off x="2546821" y="1241794"/>
              <a:ext cx="1942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self-focus (P &gt; P</a:t>
              </a:r>
              <a:r>
                <a:rPr lang="en-US" b="1" baseline="-25000"/>
                <a:t>cr</a:t>
              </a:r>
              <a:r>
                <a:rPr lang="en-US" b="1"/>
                <a:t>)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3064861" y="1574265"/>
              <a:ext cx="101600" cy="18038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ectangle 109"/>
          <p:cNvSpPr/>
          <p:nvPr/>
        </p:nvSpPr>
        <p:spPr>
          <a:xfrm>
            <a:off x="1070222" y="2726294"/>
            <a:ext cx="250582" cy="270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6828" y="2557040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fixed ∆t </a:t>
            </a:r>
            <a:r>
              <a:rPr lang="en-US" sz="2000" b="1">
                <a:solidFill>
                  <a:srgbClr val="008000"/>
                </a:solidFill>
                <a:latin typeface="Times New Roman"/>
                <a:cs typeface="Times New Roman"/>
              </a:rPr>
              <a:t>~</a:t>
            </a:r>
            <a:r>
              <a:rPr lang="en-US" sz="2000" b="1">
                <a:solidFill>
                  <a:srgbClr val="008000"/>
                </a:solidFill>
              </a:rPr>
              <a:t> 0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3126467" y="1803418"/>
            <a:ext cx="1683010" cy="639687"/>
            <a:chOff x="3126467" y="1803418"/>
            <a:chExt cx="1683010" cy="639687"/>
          </a:xfrm>
        </p:grpSpPr>
        <p:sp>
          <p:nvSpPr>
            <p:cNvPr id="106" name="TextBox 105"/>
            <p:cNvSpPr txBox="1"/>
            <p:nvPr/>
          </p:nvSpPr>
          <p:spPr>
            <a:xfrm>
              <a:off x="3336638" y="1803418"/>
              <a:ext cx="772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WAKE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126467" y="2073773"/>
              <a:ext cx="1683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(6 &lt; λ</a:t>
              </a:r>
              <a:r>
                <a:rPr lang="en-US" b="1" baseline="-25000">
                  <a:solidFill>
                    <a:srgbClr val="0000FF"/>
                  </a:solidFill>
                </a:rPr>
                <a:t>p</a:t>
              </a:r>
              <a:r>
                <a:rPr lang="en-US" b="1">
                  <a:solidFill>
                    <a:srgbClr val="0000FF"/>
                  </a:solidFill>
                </a:rPr>
                <a:t> &lt; 12 µm) </a:t>
              </a: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06399" y="1535123"/>
            <a:ext cx="82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PROBE</a:t>
            </a:r>
          </a:p>
        </p:txBody>
      </p:sp>
      <p:sp>
        <p:nvSpPr>
          <p:cNvPr id="113" name="TextBox 112"/>
          <p:cNvSpPr txBox="1"/>
          <p:nvPr/>
        </p:nvSpPr>
        <p:spPr>
          <a:xfrm rot="5400000">
            <a:off x="6893325" y="1660581"/>
            <a:ext cx="5297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CCD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1134506" y="2957150"/>
            <a:ext cx="1208750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909811" y="5414435"/>
            <a:ext cx="717497" cy="1057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427430" y="5532928"/>
            <a:ext cx="662470" cy="772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548033" y="5311025"/>
            <a:ext cx="436034" cy="68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58992" y="5097306"/>
            <a:ext cx="81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8000"/>
                </a:solidFill>
              </a:rPr>
              <a:t>anti-</a:t>
            </a:r>
          </a:p>
          <a:p>
            <a:pPr algn="ctr"/>
            <a:r>
              <a:rPr lang="en-US" b="1">
                <a:solidFill>
                  <a:srgbClr val="008000"/>
                </a:solidFill>
              </a:rPr>
              <a:t>Stokes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9596" y="5248111"/>
            <a:ext cx="81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Stokes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5727842" y="2560396"/>
            <a:ext cx="1018966" cy="615553"/>
            <a:chOff x="5727842" y="2556163"/>
            <a:chExt cx="1018966" cy="615553"/>
          </a:xfrm>
        </p:grpSpPr>
        <p:sp>
          <p:nvSpPr>
            <p:cNvPr id="119" name="Rectangle 118"/>
            <p:cNvSpPr/>
            <p:nvPr/>
          </p:nvSpPr>
          <p:spPr>
            <a:xfrm>
              <a:off x="5799740" y="2655330"/>
              <a:ext cx="886831" cy="490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7842" y="2556163"/>
              <a:ext cx="101896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</a:rPr>
                <a:t>fixed n</a:t>
              </a:r>
              <a:r>
                <a:rPr lang="en-US" sz="2000" b="1" baseline="-25000">
                  <a:solidFill>
                    <a:srgbClr val="0000FF"/>
                  </a:solidFill>
                </a:rPr>
                <a:t>e</a:t>
              </a:r>
              <a:r>
                <a:rPr lang="en-US" sz="2000" b="1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en-US" sz="1400" b="1">
                  <a:solidFill>
                    <a:srgbClr val="0000FF"/>
                  </a:solidFill>
                </a:rPr>
                <a:t>(3e19 cm</a:t>
              </a:r>
              <a:r>
                <a:rPr lang="en-US" sz="1400" b="1" baseline="30000">
                  <a:solidFill>
                    <a:srgbClr val="0000FF"/>
                  </a:solidFill>
                </a:rPr>
                <a:t>-3</a:t>
              </a:r>
              <a:r>
                <a:rPr lang="en-US" sz="1400" b="1">
                  <a:solidFill>
                    <a:srgbClr val="0000FF"/>
                  </a:solidFill>
                </a:rPr>
                <a:t>)</a:t>
              </a:r>
            </a:p>
          </p:txBody>
        </p:sp>
      </p:grpSp>
      <p:cxnSp>
        <p:nvCxnSpPr>
          <p:cNvPr id="117" name="Straight Connector 116"/>
          <p:cNvCxnSpPr/>
          <p:nvPr/>
        </p:nvCxnSpPr>
        <p:spPr>
          <a:xfrm>
            <a:off x="5842010" y="3160362"/>
            <a:ext cx="751431" cy="3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7150951" y="1049808"/>
            <a:ext cx="1976107" cy="1376364"/>
            <a:chOff x="7150951" y="1049808"/>
            <a:chExt cx="1976107" cy="1376364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2744" y="1049808"/>
              <a:ext cx="1654314" cy="1376364"/>
            </a:xfrm>
            <a:prstGeom prst="rect">
              <a:avLst/>
            </a:prstGeom>
          </p:spPr>
        </p:pic>
        <p:sp>
          <p:nvSpPr>
            <p:cNvPr id="125" name="Freeform 124"/>
            <p:cNvSpPr/>
            <p:nvPr/>
          </p:nvSpPr>
          <p:spPr>
            <a:xfrm>
              <a:off x="7150951" y="2095500"/>
              <a:ext cx="640499" cy="186794"/>
            </a:xfrm>
            <a:custGeom>
              <a:avLst/>
              <a:gdLst>
                <a:gd name="connsiteX0" fmla="*/ 5499 w 640499"/>
                <a:gd name="connsiteY0" fmla="*/ 0 h 186794"/>
                <a:gd name="connsiteX1" fmla="*/ 5499 w 640499"/>
                <a:gd name="connsiteY1" fmla="*/ 69850 h 186794"/>
                <a:gd name="connsiteX2" fmla="*/ 62649 w 640499"/>
                <a:gd name="connsiteY2" fmla="*/ 95250 h 186794"/>
                <a:gd name="connsiteX3" fmla="*/ 208699 w 640499"/>
                <a:gd name="connsiteY3" fmla="*/ 152400 h 186794"/>
                <a:gd name="connsiteX4" fmla="*/ 354749 w 640499"/>
                <a:gd name="connsiteY4" fmla="*/ 184150 h 186794"/>
                <a:gd name="connsiteX5" fmla="*/ 494449 w 640499"/>
                <a:gd name="connsiteY5" fmla="*/ 177800 h 186794"/>
                <a:gd name="connsiteX6" fmla="*/ 640499 w 640499"/>
                <a:gd name="connsiteY6" fmla="*/ 120650 h 186794"/>
                <a:gd name="connsiteX7" fmla="*/ 640499 w 640499"/>
                <a:gd name="connsiteY7" fmla="*/ 120650 h 1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99" h="186794">
                  <a:moveTo>
                    <a:pt x="5499" y="0"/>
                  </a:moveTo>
                  <a:cubicBezTo>
                    <a:pt x="736" y="26987"/>
                    <a:pt x="-4026" y="53975"/>
                    <a:pt x="5499" y="69850"/>
                  </a:cubicBezTo>
                  <a:cubicBezTo>
                    <a:pt x="15024" y="85725"/>
                    <a:pt x="28782" y="81492"/>
                    <a:pt x="62649" y="95250"/>
                  </a:cubicBezTo>
                  <a:cubicBezTo>
                    <a:pt x="96516" y="109008"/>
                    <a:pt x="160016" y="137583"/>
                    <a:pt x="208699" y="152400"/>
                  </a:cubicBezTo>
                  <a:cubicBezTo>
                    <a:pt x="257382" y="167217"/>
                    <a:pt x="307124" y="179917"/>
                    <a:pt x="354749" y="184150"/>
                  </a:cubicBezTo>
                  <a:cubicBezTo>
                    <a:pt x="402374" y="188383"/>
                    <a:pt x="446824" y="188383"/>
                    <a:pt x="494449" y="177800"/>
                  </a:cubicBezTo>
                  <a:cubicBezTo>
                    <a:pt x="542074" y="167217"/>
                    <a:pt x="640499" y="120650"/>
                    <a:pt x="640499" y="120650"/>
                  </a:cubicBezTo>
                  <a:lnTo>
                    <a:pt x="640499" y="120650"/>
                  </a:ln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949731" y="6165450"/>
            <a:ext cx="4096644" cy="694253"/>
            <a:chOff x="4949731" y="6165450"/>
            <a:chExt cx="4096644" cy="694253"/>
          </a:xfrm>
        </p:grpSpPr>
        <p:sp>
          <p:nvSpPr>
            <p:cNvPr id="127" name="TextBox 126"/>
            <p:cNvSpPr txBox="1"/>
            <p:nvPr/>
          </p:nvSpPr>
          <p:spPr>
            <a:xfrm>
              <a:off x="5791182" y="6459593"/>
              <a:ext cx="2399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P</a:t>
              </a:r>
              <a:r>
                <a:rPr lang="en-US" sz="2000" b="1" baseline="-25000">
                  <a:solidFill>
                    <a:srgbClr val="FF0000"/>
                  </a:solidFill>
                </a:rPr>
                <a:t>cr</a:t>
              </a:r>
              <a:r>
                <a:rPr lang="en-US" sz="2000" b="1">
                  <a:solidFill>
                    <a:srgbClr val="FF0000"/>
                  </a:solidFill>
                </a:rPr>
                <a:t> [GW] = 17 (n</a:t>
              </a:r>
              <a:r>
                <a:rPr lang="en-US" sz="2000" b="1" baseline="-25000">
                  <a:solidFill>
                    <a:srgbClr val="FF0000"/>
                  </a:solidFill>
                </a:rPr>
                <a:t>cr</a:t>
              </a:r>
              <a:r>
                <a:rPr lang="en-US" sz="2000" b="1">
                  <a:solidFill>
                    <a:srgbClr val="FF0000"/>
                  </a:solidFill>
                </a:rPr>
                <a:t>/n</a:t>
              </a:r>
              <a:r>
                <a:rPr lang="en-US" sz="2000" b="1" baseline="-25000">
                  <a:solidFill>
                    <a:srgbClr val="FF0000"/>
                  </a:solidFill>
                </a:rPr>
                <a:t>e</a:t>
              </a:r>
              <a:r>
                <a:rPr lang="en-US" sz="2000" b="1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949731" y="6165450"/>
              <a:ext cx="409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critical power for relativistic self-focusing: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35565" y="6205598"/>
            <a:ext cx="2892821" cy="645637"/>
            <a:chOff x="935565" y="6205598"/>
            <a:chExt cx="2892821" cy="645637"/>
          </a:xfrm>
        </p:grpSpPr>
        <p:sp>
          <p:nvSpPr>
            <p:cNvPr id="9" name="TextBox 8"/>
            <p:cNvSpPr txBox="1"/>
            <p:nvPr/>
          </p:nvSpPr>
          <p:spPr>
            <a:xfrm>
              <a:off x="935565" y="6451125"/>
              <a:ext cx="2892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08000"/>
                  </a:solidFill>
                </a:rPr>
                <a:t>∆ω = ± ω</a:t>
              </a:r>
              <a:r>
                <a:rPr lang="en-US" sz="2000" b="1" baseline="-25000">
                  <a:solidFill>
                    <a:srgbClr val="008000"/>
                  </a:solidFill>
                </a:rPr>
                <a:t>p</a:t>
              </a:r>
              <a:r>
                <a:rPr lang="en-US" sz="2000" b="1">
                  <a:solidFill>
                    <a:srgbClr val="008000"/>
                  </a:solidFill>
                </a:rPr>
                <a:t> =  (n</a:t>
              </a:r>
              <a:r>
                <a:rPr lang="en-US" sz="2000" b="1" baseline="-25000">
                  <a:solidFill>
                    <a:srgbClr val="008000"/>
                  </a:solidFill>
                </a:rPr>
                <a:t>e</a:t>
              </a:r>
              <a:r>
                <a:rPr lang="en-US" sz="2000" b="1">
                  <a:solidFill>
                    <a:srgbClr val="008000"/>
                  </a:solidFill>
                </a:rPr>
                <a:t>e</a:t>
              </a:r>
              <a:r>
                <a:rPr lang="en-US" sz="2000" b="1" baseline="30000">
                  <a:solidFill>
                    <a:srgbClr val="008000"/>
                  </a:solidFill>
                </a:rPr>
                <a:t>2</a:t>
              </a:r>
              <a:r>
                <a:rPr lang="en-US" sz="2000" b="1">
                  <a:solidFill>
                    <a:srgbClr val="008000"/>
                  </a:solidFill>
                </a:rPr>
                <a:t>/ε</a:t>
              </a:r>
              <a:r>
                <a:rPr lang="en-US" sz="2000" b="1" baseline="-25000">
                  <a:solidFill>
                    <a:srgbClr val="008000"/>
                  </a:solidFill>
                </a:rPr>
                <a:t>0</a:t>
              </a:r>
              <a:r>
                <a:rPr lang="en-US" sz="2000" b="1">
                  <a:solidFill>
                    <a:srgbClr val="008000"/>
                  </a:solidFill>
                </a:rPr>
                <a:t>m)</a:t>
              </a:r>
              <a:r>
                <a:rPr lang="en-US" sz="2000" b="1" baseline="30000">
                  <a:solidFill>
                    <a:srgbClr val="008000"/>
                  </a:solidFill>
                </a:rPr>
                <a:t>1/2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303827" y="6205598"/>
              <a:ext cx="2263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probe frequency shift: </a:t>
              </a:r>
            </a:p>
          </p:txBody>
        </p:sp>
      </p:grpSp>
      <p:pic>
        <p:nvPicPr>
          <p:cNvPr id="130" name="Picture 129" descr="michigan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64" y="233038"/>
            <a:ext cx="685231" cy="549387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2606282" y="2065325"/>
            <a:ext cx="425392" cy="404723"/>
            <a:chOff x="2606282" y="2065325"/>
            <a:chExt cx="425392" cy="404723"/>
          </a:xfrm>
        </p:grpSpPr>
        <p:sp>
          <p:nvSpPr>
            <p:cNvPr id="134" name="TextBox 133"/>
            <p:cNvSpPr txBox="1"/>
            <p:nvPr/>
          </p:nvSpPr>
          <p:spPr>
            <a:xfrm>
              <a:off x="2606282" y="2162271"/>
              <a:ext cx="425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0000FF"/>
                  </a:solidFill>
                </a:rPr>
                <a:t>gas</a:t>
              </a:r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H="1">
              <a:off x="2861668" y="2065325"/>
              <a:ext cx="101600" cy="180382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 rot="16200000">
            <a:off x="-1354673" y="3925322"/>
            <a:ext cx="329549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/>
              <a:t>Probe Spectral Intensity (arb. u.)</a:t>
            </a:r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3469717" y="3968025"/>
            <a:ext cx="329549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/>
              <a:t>Probe Spectral Intensity (arb. u.)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6731000" y="2150866"/>
            <a:ext cx="614034" cy="3527437"/>
            <a:chOff x="6731000" y="2150866"/>
            <a:chExt cx="614034" cy="3527437"/>
          </a:xfrm>
        </p:grpSpPr>
        <p:sp>
          <p:nvSpPr>
            <p:cNvPr id="25" name="Rectangle 24"/>
            <p:cNvSpPr/>
            <p:nvPr/>
          </p:nvSpPr>
          <p:spPr>
            <a:xfrm>
              <a:off x="6731000" y="2663794"/>
              <a:ext cx="606778" cy="3014509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740982" y="2150866"/>
              <a:ext cx="60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8000"/>
                  </a:solidFill>
                </a:rPr>
                <a:t>notch</a:t>
              </a:r>
            </a:p>
            <a:p>
              <a:pPr algn="ctr"/>
              <a:r>
                <a:rPr lang="en-US" sz="1400">
                  <a:solidFill>
                    <a:srgbClr val="008000"/>
                  </a:solidFill>
                </a:rPr>
                <a:t>filter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34605" y="6498836"/>
            <a:ext cx="30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97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868" y="48367"/>
            <a:ext cx="1036354" cy="1001441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1544203" y="978609"/>
            <a:ext cx="6499126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4489" y="33872"/>
            <a:ext cx="7515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We scaled SM-LWFA with a λ = 1µm, 0.4 ps, 2 TW</a:t>
            </a:r>
          </a:p>
          <a:p>
            <a:pPr algn="ctr"/>
            <a:r>
              <a:rPr lang="en-US" sz="2800" b="1"/>
              <a:t>driver to a λ = 10µm, 4 ps, 0.5 TW drive pulse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948252" y="1295398"/>
          <a:ext cx="7924801" cy="45732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818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Drive Laser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(λ, τ</a:t>
                      </a:r>
                      <a:r>
                        <a:rPr lang="en-US" sz="2000" baseline="-25000">
                          <a:solidFill>
                            <a:srgbClr val="FF0000"/>
                          </a:solidFill>
                        </a:rPr>
                        <a:t>drive</a:t>
                      </a: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(TW)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400" baseline="-2500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 (cm</a:t>
                      </a:r>
                      <a:r>
                        <a:rPr lang="en-US" sz="2400" baseline="30000">
                          <a:solidFill>
                            <a:srgbClr val="0000FF"/>
                          </a:solidFill>
                        </a:rPr>
                        <a:t>-3</a:t>
                      </a:r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for</a:t>
                      </a:r>
                    </a:p>
                    <a:p>
                      <a:pPr algn="ctr"/>
                      <a:r>
                        <a:rPr lang="en-US" sz="2400" i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 = </a:t>
                      </a:r>
                      <a:r>
                        <a:rPr lang="en-US" sz="2400" i="1">
                          <a:solidFill>
                            <a:srgbClr val="0000FF"/>
                          </a:solidFill>
                        </a:rPr>
                        <a:t>P</a:t>
                      </a:r>
                      <a:r>
                        <a:rPr lang="en-US" sz="2400" baseline="-25000">
                          <a:solidFill>
                            <a:srgbClr val="0000FF"/>
                          </a:solidFill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8000"/>
                          </a:solidFill>
                        </a:rPr>
                        <a:t>∆ω = ω</a:t>
                      </a:r>
                      <a:r>
                        <a:rPr lang="en-US" sz="2400" baseline="-25000">
                          <a:solidFill>
                            <a:srgbClr val="008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rgbClr val="008000"/>
                          </a:solidFill>
                        </a:rPr>
                        <a:t>(THz)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λ</a:t>
                      </a:r>
                      <a:r>
                        <a:rPr lang="en-US" sz="2800" baseline="-25000"/>
                        <a:t>p</a:t>
                      </a:r>
                    </a:p>
                    <a:p>
                      <a:pPr algn="ctr"/>
                      <a:r>
                        <a:rPr lang="en-US" sz="2400"/>
                        <a:t>(µm)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cτ</a:t>
                      </a:r>
                      <a:r>
                        <a:rPr lang="en-US" sz="2800" b="1" baseline="-25000"/>
                        <a:t>driver</a:t>
                      </a:r>
                      <a:endParaRPr lang="en-US" sz="2800" b="1" baseline="0"/>
                    </a:p>
                    <a:p>
                      <a:pPr algn="ctr"/>
                      <a:r>
                        <a:rPr lang="en-US" sz="2400" b="1" baseline="0"/>
                        <a:t>(µm)</a:t>
                      </a:r>
                      <a:endParaRPr lang="en-US" sz="2400" b="1" baseline="-250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LWFA</a:t>
                      </a:r>
                    </a:p>
                    <a:p>
                      <a:pPr algn="ctr"/>
                      <a:r>
                        <a:rPr lang="en-US" sz="2400" b="1"/>
                        <a:t>regime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18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YAG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(1</a:t>
                      </a:r>
                      <a:r>
                        <a:rPr lang="en-US" sz="2000" b="1" baseline="0">
                          <a:solidFill>
                            <a:srgbClr val="FF0000"/>
                          </a:solidFill>
                        </a:rPr>
                        <a:t> µm, 0.4 ps)</a:t>
                      </a:r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8 10</a:t>
                      </a:r>
                      <a:r>
                        <a:rPr lang="en-US" sz="2800" b="1" baseline="30000"/>
                        <a:t>18</a:t>
                      </a: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8000"/>
                          </a:solidFill>
                        </a:rPr>
                        <a:t>160</a:t>
                      </a: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12</a:t>
                      </a: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120</a:t>
                      </a: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SM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18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sz="2800" b="1" baseline="-2500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(10 µm,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 4 ps)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4 10</a:t>
                      </a:r>
                      <a:r>
                        <a:rPr lang="en-US" sz="2800" b="1" baseline="3000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800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SM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18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</a:t>
                      </a:r>
                      <a:r>
                        <a:rPr lang="en-US" sz="2800" b="1" baseline="-25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(10 µm,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 ps)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</a:t>
                      </a: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0.8 10</a:t>
                      </a:r>
                      <a:r>
                        <a:rPr lang="en-US" sz="2800" b="1" baseline="30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350</a:t>
                      </a: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150</a:t>
                      </a: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bubble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940050" y="2480733"/>
            <a:ext cx="1310217" cy="226271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40990" y="5909741"/>
            <a:ext cx="867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20× 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lower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density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04266" y="5943605"/>
            <a:ext cx="871189" cy="923330"/>
            <a:chOff x="4504266" y="5943605"/>
            <a:chExt cx="871189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504266" y="5943605"/>
              <a:ext cx="8711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rgbClr val="008000"/>
                  </a:solidFill>
                </a:rPr>
                <a:t>√20 ×</a:t>
              </a:r>
            </a:p>
            <a:p>
              <a:pPr algn="ctr"/>
              <a:r>
                <a:rPr lang="en-US">
                  <a:solidFill>
                    <a:srgbClr val="008000"/>
                  </a:solidFill>
                </a:rPr>
                <a:t>smaller</a:t>
              </a:r>
            </a:p>
            <a:p>
              <a:pPr algn="ctr"/>
              <a:r>
                <a:rPr lang="en-US">
                  <a:solidFill>
                    <a:srgbClr val="008000"/>
                  </a:solidFill>
                </a:rPr>
                <a:t>shift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761442" y="6038850"/>
              <a:ext cx="262466" cy="87842"/>
              <a:chOff x="4840817" y="6038850"/>
              <a:chExt cx="262466" cy="8784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866217" y="6044142"/>
                <a:ext cx="237066" cy="0"/>
              </a:xfrm>
              <a:prstGeom prst="line">
                <a:avLst/>
              </a:prstGeom>
              <a:ln w="1905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21240000" flipV="1">
                <a:off x="4840817" y="6038850"/>
                <a:ext cx="32808" cy="87842"/>
              </a:xfrm>
              <a:prstGeom prst="line">
                <a:avLst/>
              </a:prstGeom>
              <a:ln w="19050" cmpd="sng"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19"/>
          <p:cNvSpPr/>
          <p:nvPr/>
        </p:nvSpPr>
        <p:spPr>
          <a:xfrm>
            <a:off x="4286251" y="2480733"/>
            <a:ext cx="1257299" cy="226906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6115" y="3742267"/>
            <a:ext cx="664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ATF </a:t>
            </a:r>
          </a:p>
          <a:p>
            <a:pPr algn="ctr"/>
            <a:r>
              <a:rPr lang="en-US" sz="2400" b="1"/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118" y="4927580"/>
            <a:ext cx="664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ATF </a:t>
            </a:r>
          </a:p>
          <a:p>
            <a:pPr algn="ctr"/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81651" y="2474383"/>
            <a:ext cx="3291402" cy="227541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92807" y="5994405"/>
            <a:ext cx="289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cτ</a:t>
            </a:r>
            <a:r>
              <a:rPr lang="en-US" b="1" baseline="-25000"/>
              <a:t>driver</a:t>
            </a:r>
            <a:r>
              <a:rPr lang="en-US" b="1"/>
              <a:t> &gt;&gt; λ</a:t>
            </a:r>
            <a:r>
              <a:rPr lang="en-US" b="1" baseline="-25000"/>
              <a:t>p	</a:t>
            </a:r>
            <a:r>
              <a:rPr lang="en-US" b="1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b="1">
                <a:ea typeface="Wingdings"/>
                <a:cs typeface="Wingdings"/>
                <a:sym typeface="Wingdings"/>
              </a:rPr>
              <a:t>SM</a:t>
            </a:r>
          </a:p>
          <a:p>
            <a:endParaRPr lang="en-US" sz="800" b="1">
              <a:ea typeface="Wingdings"/>
              <a:cs typeface="Wingdings"/>
              <a:sym typeface="Wingdings"/>
            </a:endParaRPr>
          </a:p>
          <a:p>
            <a:r>
              <a:rPr lang="en-US" b="1"/>
              <a:t> cτ </a:t>
            </a:r>
            <a:r>
              <a:rPr lang="en-US" b="1" baseline="-25000"/>
              <a:t>driver</a:t>
            </a:r>
            <a:r>
              <a:rPr lang="en-US" b="1"/>
              <a:t> &lt; λ</a:t>
            </a:r>
            <a:r>
              <a:rPr lang="en-US" b="1" baseline="-25000"/>
              <a:t>p	</a:t>
            </a:r>
            <a:r>
              <a:rPr lang="en-US" b="1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b="1">
                <a:ea typeface="Wingdings"/>
                <a:cs typeface="Wingdings"/>
                <a:sym typeface="Wingdings"/>
              </a:rPr>
              <a:t>bubble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8308" y="2480736"/>
            <a:ext cx="1947292" cy="226271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35958" y="5908038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10× longer λ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10× longer τ</a:t>
            </a:r>
            <a:r>
              <a:rPr lang="en-US" baseline="-25000">
                <a:solidFill>
                  <a:srgbClr val="FF0000"/>
                </a:solidFill>
              </a:rPr>
              <a:t>drive</a:t>
            </a:r>
            <a:endParaRPr lang="en-US">
              <a:solidFill>
                <a:srgbClr val="FF0000"/>
              </a:solidFill>
            </a:endParaRPr>
          </a:p>
          <a:p>
            <a:pPr algn="ctr"/>
            <a:r>
              <a:rPr lang="en-US">
                <a:solidFill>
                  <a:srgbClr val="FF0000"/>
                </a:solidFill>
              </a:rPr>
              <a:t>4× lower </a:t>
            </a:r>
            <a:r>
              <a:rPr lang="en-US" i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39187" y="6479179"/>
            <a:ext cx="30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943" y="2573871"/>
            <a:ext cx="904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LeBlanc</a:t>
            </a:r>
          </a:p>
          <a:p>
            <a:pPr algn="ctr"/>
            <a:r>
              <a:rPr lang="en-US"/>
              <a:t>expts </a:t>
            </a:r>
          </a:p>
          <a:p>
            <a:pPr algn="ctr"/>
            <a:r>
              <a:rPr lang="en-US"/>
              <a:t>(1996)</a:t>
            </a:r>
          </a:p>
        </p:txBody>
      </p:sp>
    </p:spTree>
    <p:extLst>
      <p:ext uri="{BB962C8B-B14F-4D97-AF65-F5344CB8AC3E}">
        <p14:creationId xmlns:p14="http://schemas.microsoft.com/office/powerpoint/2010/main" val="9210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0" grpId="0" animBg="1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914" y="51813"/>
            <a:ext cx="1440530" cy="1372298"/>
            <a:chOff x="3303214" y="2758382"/>
            <a:chExt cx="1424847" cy="1409786"/>
          </a:xfrm>
        </p:grpSpPr>
        <p:sp>
          <p:nvSpPr>
            <p:cNvPr id="5" name="Oval 4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1665421" y="1168400"/>
            <a:ext cx="7258446" cy="16933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9651" y="98779"/>
            <a:ext cx="7073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We use the “ATF I” CO</a:t>
            </a:r>
            <a:r>
              <a:rPr lang="en-US" sz="2800" b="1" baseline="-25000"/>
              <a:t>2</a:t>
            </a:r>
            <a:r>
              <a:rPr lang="en-US" sz="2800" b="1"/>
              <a:t> laser &amp; a synchronized</a:t>
            </a:r>
          </a:p>
          <a:p>
            <a:pPr algn="ctr"/>
            <a:r>
              <a:rPr lang="en-US" sz="2800" b="1"/>
              <a:t>532 nm probe for 1</a:t>
            </a:r>
            <a:r>
              <a:rPr lang="en-US" sz="2800" b="1" baseline="30000"/>
              <a:t>st</a:t>
            </a:r>
            <a:r>
              <a:rPr lang="en-US" sz="2800" b="1"/>
              <a:t> generation LWFA expts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5895" y="2379974"/>
            <a:ext cx="108234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CO</a:t>
            </a:r>
            <a:r>
              <a:rPr lang="en-US" b="1" baseline="-25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drive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pulse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7949" y="3222768"/>
            <a:ext cx="754759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probe</a:t>
            </a:r>
          </a:p>
          <a:p>
            <a:r>
              <a:rPr lang="en-US" b="1">
                <a:solidFill>
                  <a:srgbClr val="008000"/>
                </a:solidFill>
              </a:rPr>
              <a:t>pulse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0625" y="1777568"/>
            <a:ext cx="7696200" cy="2864710"/>
            <a:chOff x="381000" y="408801"/>
            <a:chExt cx="7696200" cy="2864710"/>
          </a:xfrm>
        </p:grpSpPr>
        <p:cxnSp>
          <p:nvCxnSpPr>
            <p:cNvPr id="12" name="Elbow Connector 11"/>
            <p:cNvCxnSpPr>
              <a:stCxn id="19" idx="1"/>
              <a:endCxn id="31" idx="2"/>
            </p:cNvCxnSpPr>
            <p:nvPr/>
          </p:nvCxnSpPr>
          <p:spPr>
            <a:xfrm rot="10800000" flipH="1" flipV="1">
              <a:off x="609599" y="2209055"/>
              <a:ext cx="5151783" cy="944967"/>
            </a:xfrm>
            <a:prstGeom prst="bentConnector4">
              <a:avLst>
                <a:gd name="adj1" fmla="val -4410"/>
                <a:gd name="adj2" fmla="val 124191"/>
              </a:avLst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9" idx="3"/>
            </p:cNvCxnSpPr>
            <p:nvPr/>
          </p:nvCxnSpPr>
          <p:spPr>
            <a:xfrm flipV="1">
              <a:off x="2865780" y="2178278"/>
              <a:ext cx="5211420" cy="30778"/>
            </a:xfrm>
            <a:prstGeom prst="straightConnector1">
              <a:avLst/>
            </a:prstGeom>
            <a:ln w="19050" cmpd="sng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3"/>
            </p:cNvCxnSpPr>
            <p:nvPr/>
          </p:nvCxnSpPr>
          <p:spPr>
            <a:xfrm flipV="1">
              <a:off x="1190976" y="1340079"/>
              <a:ext cx="6886224" cy="30776"/>
            </a:xfrm>
            <a:prstGeom prst="straightConnector1">
              <a:avLst/>
            </a:prstGeom>
            <a:ln w="19050" cmpd="sng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9601" y="1170800"/>
              <a:ext cx="58137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Ti:S</a:t>
              </a:r>
              <a:endParaRPr lang="en-US" sz="2000" b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3690" y="1170801"/>
              <a:ext cx="1210721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OPA/DFG</a:t>
              </a:r>
              <a:endParaRPr lang="en-US" sz="2000" b="1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8597" y="1170801"/>
              <a:ext cx="2027583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Regen, Power</a:t>
              </a:r>
              <a:r>
                <a:rPr lang="en-US" sz="1600" b="1" dirty="0"/>
                <a:t> Amps</a:t>
              </a:r>
              <a:endParaRPr lang="en-US" sz="1600" b="1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9600" y="2009001"/>
              <a:ext cx="225618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Nd:YAG</a:t>
              </a:r>
              <a:r>
                <a:rPr lang="en-US" sz="2000" b="1" dirty="0"/>
                <a:t> system</a:t>
              </a:r>
              <a:endParaRPr lang="en-US" sz="2000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3800" y="2009001"/>
              <a:ext cx="2590800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Freq. Doubling Compressor</a:t>
              </a:r>
              <a:r>
                <a:rPr lang="en-US" sz="2000" b="1" baseline="30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" y="408801"/>
              <a:ext cx="3048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RF reference 2856 MHz </a:t>
              </a:r>
              <a:endParaRPr lang="en-US" sz="2000" b="1" baseline="-25000" dirty="0"/>
            </a:p>
          </p:txBody>
        </p:sp>
        <p:cxnSp>
          <p:nvCxnSpPr>
            <p:cNvPr id="22" name="Elbow Connector 21"/>
            <p:cNvCxnSpPr>
              <a:stCxn id="21" idx="1"/>
              <a:endCxn id="15" idx="1"/>
            </p:cNvCxnSpPr>
            <p:nvPr/>
          </p:nvCxnSpPr>
          <p:spPr>
            <a:xfrm rot="10800000" flipH="1" flipV="1">
              <a:off x="609599" y="608855"/>
              <a:ext cx="1" cy="761999"/>
            </a:xfrm>
            <a:prstGeom prst="bentConnector3">
              <a:avLst>
                <a:gd name="adj1" fmla="val -22860000000"/>
              </a:avLst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352800" y="2968079"/>
              <a:ext cx="4724400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endCxn id="19" idx="1"/>
            </p:cNvCxnSpPr>
            <p:nvPr/>
          </p:nvCxnSpPr>
          <p:spPr>
            <a:xfrm rot="16200000" flipH="1">
              <a:off x="45421" y="1644877"/>
              <a:ext cx="899758" cy="228600"/>
            </a:xfrm>
            <a:prstGeom prst="bent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65780" y="2798802"/>
              <a:ext cx="2087219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Linac</a:t>
              </a:r>
              <a:r>
                <a:rPr lang="en-US" sz="1600" b="1" dirty="0"/>
                <a:t> Photo Cathode</a:t>
              </a:r>
              <a:endParaRPr lang="en-US" sz="1600" b="1" baseline="-25000" dirty="0"/>
            </a:p>
          </p:txBody>
        </p:sp>
        <p:cxnSp>
          <p:nvCxnSpPr>
            <p:cNvPr id="26" name="Elbow Connector 25"/>
            <p:cNvCxnSpPr>
              <a:stCxn id="19" idx="2"/>
              <a:endCxn id="25" idx="1"/>
            </p:cNvCxnSpPr>
            <p:nvPr/>
          </p:nvCxnSpPr>
          <p:spPr>
            <a:xfrm rot="16200000" flipH="1">
              <a:off x="2022251" y="2124550"/>
              <a:ext cx="558968" cy="1128090"/>
            </a:xfrm>
            <a:prstGeom prst="bentConnector2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748845" y="1958198"/>
              <a:ext cx="1103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algn="ctr"/>
              <a:r>
                <a:rPr lang="en-US" b="1" dirty="0"/>
                <a:t>1.06µm</a:t>
              </a:r>
            </a:p>
            <a:p>
              <a:pPr algn="ctr"/>
              <a:r>
                <a:rPr lang="en-US" b="1" dirty="0"/>
                <a:t>14ps, 24mJ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79316" y="2965734"/>
              <a:ext cx="1506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266nm, 8ps, 30</a:t>
              </a:r>
              <a:r>
                <a:rPr lang="en-US" sz="1400" b="1" dirty="0">
                  <a:latin typeface="Symbol" panose="05050102010706020507" pitchFamily="18" charset="2"/>
                </a:rPr>
                <a:t>m</a:t>
              </a:r>
              <a:r>
                <a:rPr lang="en-US" sz="1400" b="1" dirty="0"/>
                <a:t>J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9180" y="848649"/>
              <a:ext cx="707153" cy="73866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10</a:t>
              </a:r>
              <a:r>
                <a:rPr lang="en-US" sz="14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µ</a:t>
              </a:r>
              <a:r>
                <a:rPr lang="en-US" sz="1400" b="1" dirty="0">
                  <a:solidFill>
                    <a:srgbClr val="FF0000"/>
                  </a:solidFill>
                </a:rPr>
                <a:t>m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4ps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2J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51599" y="1875879"/>
              <a:ext cx="16199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8000"/>
                  </a:solidFill>
                </a:rPr>
                <a:t>0.532µm, 4ps, 1mJ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21965" y="2784691"/>
              <a:ext cx="1278835" cy="3693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Linac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27559" y="878702"/>
              <a:ext cx="604906" cy="738664"/>
            </a:xfrm>
            <a:prstGeom prst="rect">
              <a:avLst/>
            </a:prstGeom>
            <a:solidFill>
              <a:schemeClr val="bg1">
                <a:alpha val="63922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10</a:t>
              </a:r>
              <a:r>
                <a:rPr lang="en-US" sz="1400" b="1" dirty="0">
                  <a:latin typeface="Symbol" panose="05050102010706020507" pitchFamily="18" charset="2"/>
                </a:rPr>
                <a:t>µ</a:t>
              </a:r>
              <a:r>
                <a:rPr lang="en-US" sz="1400" b="1" dirty="0"/>
                <a:t>m</a:t>
              </a:r>
            </a:p>
            <a:p>
              <a:r>
                <a:rPr lang="en-US" sz="1400" b="1" dirty="0"/>
                <a:t>350fs</a:t>
              </a:r>
            </a:p>
            <a:p>
              <a:r>
                <a:rPr lang="en-US" sz="1400" b="1" dirty="0"/>
                <a:t>35mJ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06451" y="2662858"/>
              <a:ext cx="1409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25-76MeV, 1nC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7998" y="1170801"/>
              <a:ext cx="990600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Stretcher</a:t>
              </a:r>
              <a:endParaRPr lang="en-US" sz="1600" b="1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70600" y="1170801"/>
              <a:ext cx="1219200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Compressor</a:t>
              </a:r>
              <a:endParaRPr lang="en-US" sz="1600" b="1" baseline="-250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55980" y="1577513"/>
            <a:ext cx="3223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Overall timing jitter:  </a:t>
            </a:r>
            <a:r>
              <a:rPr lang="en-US" sz="2000">
                <a:latin typeface="Times New Roman"/>
                <a:cs typeface="Times New Roman"/>
              </a:rPr>
              <a:t>~</a:t>
            </a:r>
            <a:r>
              <a:rPr lang="en-US" sz="2000"/>
              <a:t>200 fs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502" y="5150557"/>
            <a:ext cx="3390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baseline="30000">
                <a:solidFill>
                  <a:srgbClr val="FF0000"/>
                </a:solidFill>
              </a:rPr>
              <a:t>1</a:t>
            </a:r>
            <a:r>
              <a:rPr lang="en-US" sz="1400"/>
              <a:t> </a:t>
            </a:r>
            <a:r>
              <a:rPr lang="en-US" sz="1200">
                <a:solidFill>
                  <a:srgbClr val="FF0000"/>
                </a:solidFill>
              </a:rPr>
              <a:t>Wang &amp; Luther-Davies, </a:t>
            </a:r>
            <a:r>
              <a:rPr lang="en-US" sz="1200" i="1">
                <a:solidFill>
                  <a:srgbClr val="FF0000"/>
                </a:solidFill>
              </a:rPr>
              <a:t>Opt. Lett</a:t>
            </a:r>
            <a:r>
              <a:rPr lang="en-US" sz="1200">
                <a:solidFill>
                  <a:srgbClr val="FF0000"/>
                </a:solidFill>
              </a:rPr>
              <a:t>. </a:t>
            </a:r>
            <a:r>
              <a:rPr lang="en-US" sz="1200" b="1">
                <a:solidFill>
                  <a:srgbClr val="FF0000"/>
                </a:solidFill>
              </a:rPr>
              <a:t>17</a:t>
            </a:r>
            <a:r>
              <a:rPr lang="en-US" sz="1200">
                <a:solidFill>
                  <a:srgbClr val="FF0000"/>
                </a:solidFill>
              </a:rPr>
              <a:t>, 1459 (1992)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61551" y="4015172"/>
            <a:ext cx="10200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e-probe,</a:t>
            </a:r>
          </a:p>
          <a:p>
            <a:pPr algn="ctr"/>
            <a:r>
              <a:rPr lang="en-US" b="1"/>
              <a:t>injection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350026" y="4339402"/>
            <a:ext cx="1268596" cy="1257679"/>
            <a:chOff x="6451624" y="4339402"/>
            <a:chExt cx="1268596" cy="1257679"/>
          </a:xfrm>
        </p:grpSpPr>
        <p:sp>
          <p:nvSpPr>
            <p:cNvPr id="43" name="TextBox 42"/>
            <p:cNvSpPr txBox="1"/>
            <p:nvPr/>
          </p:nvSpPr>
          <p:spPr>
            <a:xfrm>
              <a:off x="6451624" y="5012305"/>
              <a:ext cx="1268596" cy="584776"/>
            </a:xfrm>
            <a:prstGeom prst="rect">
              <a:avLst/>
            </a:prstGeom>
            <a:noFill/>
            <a:ln>
              <a:solidFill>
                <a:srgbClr val="4A452A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chicane</a:t>
              </a:r>
            </a:p>
            <a:p>
              <a:pPr algn="ctr"/>
              <a:r>
                <a:rPr lang="en-US" sz="1600" b="1"/>
                <a:t>compression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21420000" flipH="1">
              <a:off x="7085922" y="4339402"/>
              <a:ext cx="26693" cy="672903"/>
            </a:xfrm>
            <a:prstGeom prst="straightConnector1">
              <a:avLst/>
            </a:prstGeom>
            <a:ln>
              <a:solidFill>
                <a:srgbClr val="4A452A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490856" y="2878122"/>
            <a:ext cx="1811146" cy="497043"/>
            <a:chOff x="1592454" y="2878122"/>
            <a:chExt cx="1811146" cy="497043"/>
          </a:xfrm>
        </p:grpSpPr>
        <p:grpSp>
          <p:nvGrpSpPr>
            <p:cNvPr id="78" name="Group 77"/>
            <p:cNvGrpSpPr/>
            <p:nvPr/>
          </p:nvGrpSpPr>
          <p:grpSpPr>
            <a:xfrm>
              <a:off x="1637930" y="2878122"/>
              <a:ext cx="1765670" cy="497043"/>
              <a:chOff x="1637930" y="2878122"/>
              <a:chExt cx="1765670" cy="497043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1638913" y="3155036"/>
                <a:ext cx="1011155" cy="0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547668" y="3154122"/>
                <a:ext cx="855932" cy="0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637930" y="3155036"/>
                <a:ext cx="0" cy="220129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400071" y="2878122"/>
                <a:ext cx="0" cy="276914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1592454" y="2939678"/>
              <a:ext cx="9669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semiconductor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35454" y="2939678"/>
              <a:ext cx="5204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/>
                <a:t>switch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192473" y="1411411"/>
            <a:ext cx="140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Master Clock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30802" y="6482263"/>
            <a:ext cx="30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565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NL_logo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5" y="15457"/>
            <a:ext cx="1942803" cy="74341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55867" y="2720939"/>
            <a:ext cx="4058926" cy="2293563"/>
            <a:chOff x="6428446" y="332852"/>
            <a:chExt cx="2088011" cy="1985383"/>
          </a:xfrm>
          <a:scene3d>
            <a:camera prst="isometricOffAxis1Left">
              <a:rot lat="1044000" lon="2898000" rev="21594000"/>
            </a:camera>
            <a:lightRig rig="sunrise" dir="t"/>
          </a:scene3d>
        </p:grpSpPr>
        <p:sp>
          <p:nvSpPr>
            <p:cNvPr id="10" name="Rectangle 9"/>
            <p:cNvSpPr/>
            <p:nvPr/>
          </p:nvSpPr>
          <p:spPr>
            <a:xfrm>
              <a:off x="6428446" y="332852"/>
              <a:ext cx="2036930" cy="198107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  <a:alpha val="47000"/>
                  </a:schemeClr>
                </a:gs>
                <a:gs pos="17000">
                  <a:schemeClr val="bg1">
                    <a:lumMod val="95000"/>
                    <a:alpha val="41000"/>
                  </a:schemeClr>
                </a:gs>
                <a:gs pos="100000">
                  <a:schemeClr val="bg1"/>
                </a:gs>
              </a:gsLst>
              <a:lin ang="0" scaled="0"/>
              <a:tileRect/>
            </a:gradFill>
            <a:ln w="317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3028" y="1971887"/>
              <a:ext cx="588547" cy="346348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Symbol" panose="05050102010706020507" pitchFamily="18" charset="2"/>
                  <a:cs typeface="Times New Roman" panose="02020603050405020304" pitchFamily="18" charset="0"/>
                </a:rPr>
                <a:t>Δω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[THz]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6623" y="505251"/>
              <a:ext cx="589866" cy="307777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anti-Stokes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91456" y="503096"/>
              <a:ext cx="394577" cy="307777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Stokes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1655" y="1542532"/>
              <a:ext cx="588623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anose="02020603050405020304" pitchFamily="18" charset="0"/>
                </a:rPr>
                <a:t>0.57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1655" y="1369761"/>
              <a:ext cx="588623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anose="02020603050405020304" pitchFamily="18" charset="0"/>
                </a:rPr>
                <a:t>0.75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31655" y="1197684"/>
              <a:ext cx="588623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anose="02020603050405020304" pitchFamily="18" charset="0"/>
                </a:rPr>
                <a:t>0.98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1655" y="1024913"/>
              <a:ext cx="593432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anose="02020603050405020304" pitchFamily="18" charset="0"/>
                </a:rPr>
                <a:t>1.11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31655" y="848744"/>
              <a:ext cx="588623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anose="02020603050405020304" pitchFamily="18" charset="0"/>
                </a:rPr>
                <a:t>1.45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655" y="677989"/>
              <a:ext cx="588623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anose="02020603050405020304" pitchFamily="18" charset="0"/>
                </a:rPr>
                <a:t>1.69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36621" y="1788857"/>
              <a:ext cx="489236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/>
                <a:t>-50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97753" y="1788857"/>
              <a:ext cx="418704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/>
                <a:t>50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19867" y="1788857"/>
              <a:ext cx="301686" cy="369332"/>
            </a:xfrm>
            <a:prstGeom prst="rect">
              <a:avLst/>
            </a:prstGeom>
            <a:noFill/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186752" y="776026"/>
              <a:ext cx="1296585" cy="1108197"/>
              <a:chOff x="6905655" y="1581576"/>
              <a:chExt cx="1296585" cy="1640463"/>
            </a:xfrm>
            <a:effectLst/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89" t="22772" r="20824" b="25975"/>
              <a:stretch/>
            </p:blipFill>
            <p:spPr bwMode="auto">
              <a:xfrm flipH="1">
                <a:off x="6905655" y="1581576"/>
                <a:ext cx="1296584" cy="257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89" t="22772" r="20824" b="25975"/>
              <a:stretch/>
            </p:blipFill>
            <p:spPr bwMode="auto">
              <a:xfrm flipH="1">
                <a:off x="6905655" y="1838689"/>
                <a:ext cx="1296584" cy="257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3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89" t="22772" r="20824" b="25974"/>
              <a:stretch/>
            </p:blipFill>
            <p:spPr bwMode="auto">
              <a:xfrm flipH="1">
                <a:off x="6905655" y="2095802"/>
                <a:ext cx="1296584" cy="2571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9" t="22750" r="20831" b="25982"/>
              <a:stretch/>
            </p:blipFill>
            <p:spPr bwMode="auto">
              <a:xfrm flipH="1">
                <a:off x="6905655" y="2352915"/>
                <a:ext cx="1296585" cy="25711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5000" contrast="-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69" t="22749" r="20831" b="25983"/>
              <a:stretch/>
            </p:blipFill>
            <p:spPr bwMode="auto">
              <a:xfrm flipH="1">
                <a:off x="6905655" y="2610032"/>
                <a:ext cx="1296584" cy="25711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8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3000" contrast="-3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07" t="24420" r="20787" b="24420"/>
              <a:stretch/>
            </p:blipFill>
            <p:spPr bwMode="auto">
              <a:xfrm flipH="1">
                <a:off x="6905655" y="2867145"/>
                <a:ext cx="1296585" cy="25711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sp3d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2" name="Straight Connector 31"/>
              <p:cNvCxnSpPr/>
              <p:nvPr/>
            </p:nvCxnSpPr>
            <p:spPr>
              <a:xfrm>
                <a:off x="7362856" y="1581576"/>
                <a:ext cx="0" cy="154268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803061" y="1581576"/>
                <a:ext cx="0" cy="154268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7362856" y="1581576"/>
                <a:ext cx="440205" cy="154268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89000">
                    <a:srgbClr val="FFFFFF">
                      <a:lumMod val="0"/>
                      <a:lumOff val="100000"/>
                      <a:alpha val="41000"/>
                    </a:srgbClr>
                  </a:gs>
                  <a:gs pos="100000">
                    <a:srgbClr val="FFFFFF">
                      <a:alpha val="0"/>
                    </a:srgbClr>
                  </a:gs>
                  <a:gs pos="12000">
                    <a:srgbClr val="FFFFFF">
                      <a:lumMod val="0"/>
                      <a:lumOff val="100000"/>
                      <a:alpha val="45000"/>
                    </a:srgb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  <a:prstDash val="lgDash"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7128057" y="3124259"/>
                <a:ext cx="0" cy="97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582959" y="3124259"/>
                <a:ext cx="0" cy="97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362856" y="3124259"/>
                <a:ext cx="0" cy="97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803062" y="3124259"/>
                <a:ext cx="0" cy="97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016370" y="3124259"/>
                <a:ext cx="0" cy="977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 rot="16200000">
              <a:off x="7426790" y="1191136"/>
              <a:ext cx="933531" cy="276999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effectLst/>
            <a:sp3d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Notch Filter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5961215" y="1171820"/>
              <a:ext cx="1190024" cy="18999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[10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615593" y="5529980"/>
            <a:ext cx="1167497" cy="604437"/>
          </a:xfrm>
          <a:prstGeom prst="rect">
            <a:avLst/>
          </a:prstGeom>
          <a:noFill/>
          <a:scene3d>
            <a:camera prst="isometricOffAxis1Left">
              <a:rot lat="1020000" lon="2640000" rev="21302338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8613"/>
                </a:solidFill>
              </a:rPr>
              <a:t>Blocked by notch filter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8039843" y="5076433"/>
            <a:ext cx="322141" cy="732721"/>
          </a:xfrm>
          <a:prstGeom prst="rightBrace">
            <a:avLst/>
          </a:prstGeom>
          <a:ln w="28575">
            <a:solidFill>
              <a:srgbClr val="03690F"/>
            </a:solidFill>
          </a:ln>
          <a:scene3d>
            <a:camera prst="isometricOffAxis2Top">
              <a:rot lat="19200000" lon="2400000" rev="20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093678" y="4663906"/>
            <a:ext cx="3554913" cy="397876"/>
            <a:chOff x="5354735" y="2921206"/>
            <a:chExt cx="3077248" cy="344414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5354735" y="2921206"/>
              <a:ext cx="3077248" cy="344414"/>
            </a:xfrm>
            <a:prstGeom prst="straightConnector1">
              <a:avLst/>
            </a:prstGeom>
            <a:ln w="3175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354735" y="2924899"/>
              <a:ext cx="1999778" cy="0"/>
            </a:xfrm>
            <a:prstGeom prst="straightConnector1">
              <a:avLst/>
            </a:prstGeom>
            <a:ln w="3175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4"/>
          <p:cNvSpPr/>
          <p:nvPr/>
        </p:nvSpPr>
        <p:spPr>
          <a:xfrm>
            <a:off x="4919276" y="4432661"/>
            <a:ext cx="307299" cy="556978"/>
          </a:xfrm>
          <a:custGeom>
            <a:avLst/>
            <a:gdLst>
              <a:gd name="connsiteX0" fmla="*/ 266008 w 266008"/>
              <a:gd name="connsiteY0" fmla="*/ 105294 h 482138"/>
              <a:gd name="connsiteX1" fmla="*/ 266008 w 266008"/>
              <a:gd name="connsiteY1" fmla="*/ 482138 h 482138"/>
              <a:gd name="connsiteX2" fmla="*/ 0 w 266008"/>
              <a:gd name="connsiteY2" fmla="*/ 315883 h 482138"/>
              <a:gd name="connsiteX3" fmla="*/ 0 w 266008"/>
              <a:gd name="connsiteY3" fmla="*/ 0 h 482138"/>
              <a:gd name="connsiteX4" fmla="*/ 266008 w 266008"/>
              <a:gd name="connsiteY4" fmla="*/ 105294 h 48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08" h="482138">
                <a:moveTo>
                  <a:pt x="266008" y="105294"/>
                </a:moveTo>
                <a:lnTo>
                  <a:pt x="266008" y="482138"/>
                </a:lnTo>
                <a:lnTo>
                  <a:pt x="0" y="315883"/>
                </a:lnTo>
                <a:lnTo>
                  <a:pt x="0" y="0"/>
                </a:lnTo>
                <a:lnTo>
                  <a:pt x="266008" y="105294"/>
                </a:lnTo>
                <a:close/>
              </a:path>
            </a:pathLst>
          </a:custGeom>
          <a:pattFill prst="dkVert">
            <a:fgClr>
              <a:schemeClr val="accent6">
                <a:lumMod val="75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21028" r="27101" b="41241"/>
          <a:stretch/>
        </p:blipFill>
        <p:spPr bwMode="auto">
          <a:xfrm>
            <a:off x="449100" y="4351857"/>
            <a:ext cx="3119496" cy="15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3389775" y="5147542"/>
            <a:ext cx="533427" cy="644840"/>
            <a:chOff x="3879281" y="2527169"/>
            <a:chExt cx="614512" cy="742860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</a:gradFill>
        </p:grpSpPr>
        <p:sp>
          <p:nvSpPr>
            <p:cNvPr id="48" name="Can 47"/>
            <p:cNvSpPr/>
            <p:nvPr/>
          </p:nvSpPr>
          <p:spPr>
            <a:xfrm>
              <a:off x="3879281" y="2527169"/>
              <a:ext cx="614512" cy="742860"/>
            </a:xfrm>
            <a:prstGeom prst="can">
              <a:avLst>
                <a:gd name="adj" fmla="val 34582"/>
              </a:avLst>
            </a:prstGeom>
            <a:grpFill/>
            <a:ln w="3175"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966767" y="2563851"/>
              <a:ext cx="439540" cy="147984"/>
            </a:xfrm>
            <a:prstGeom prst="ellipse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Can 49"/>
          <p:cNvSpPr/>
          <p:nvPr/>
        </p:nvSpPr>
        <p:spPr>
          <a:xfrm>
            <a:off x="3465717" y="4340213"/>
            <a:ext cx="381542" cy="967628"/>
          </a:xfrm>
          <a:prstGeom prst="can">
            <a:avLst>
              <a:gd name="adj" fmla="val 36698"/>
            </a:avLst>
          </a:prstGeom>
          <a:solidFill>
            <a:srgbClr val="0070C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821038" y="5825838"/>
            <a:ext cx="1881009" cy="646331"/>
          </a:xfrm>
          <a:prstGeom prst="rect">
            <a:avLst/>
          </a:prstGeom>
          <a:noFill/>
          <a:scene3d>
            <a:camera prst="isometricOffAxis1Right">
              <a:rot lat="660000" lon="1818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02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solidFill>
                  <a:srgbClr val="202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202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 JET</a:t>
            </a:r>
          </a:p>
          <a:p>
            <a:pPr algn="ctr"/>
            <a:r>
              <a:rPr lang="en-US" b="1" dirty="0">
                <a:solidFill>
                  <a:srgbClr val="202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 mm diameter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04468" y="4971538"/>
            <a:ext cx="706796" cy="523220"/>
          </a:xfrm>
          <a:prstGeom prst="rect">
            <a:avLst/>
          </a:prstGeom>
          <a:noFill/>
          <a:scene3d>
            <a:camera prst="isometricOffAxis1Right">
              <a:rot lat="1500000" lon="19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NOTCH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FILTER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1756" y="5683618"/>
            <a:ext cx="1429999" cy="707886"/>
          </a:xfrm>
          <a:prstGeom prst="rect">
            <a:avLst/>
          </a:prstGeom>
          <a:noFill/>
          <a:effectLst/>
          <a:scene3d>
            <a:camera prst="isometricOffAxis1Right">
              <a:rot lat="1500000" lon="19799999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5AB19"/>
                </a:solidFill>
              </a:rPr>
              <a:t>PROBE 4ps</a:t>
            </a:r>
          </a:p>
          <a:p>
            <a:pPr algn="ctr"/>
            <a:r>
              <a:rPr lang="en-US" sz="2000" dirty="0">
                <a:solidFill>
                  <a:srgbClr val="05AB19"/>
                </a:solidFill>
                <a:latin typeface="Symbol" panose="05050102010706020507" pitchFamily="18" charset="2"/>
              </a:rPr>
              <a:t>λ</a:t>
            </a:r>
            <a:r>
              <a:rPr lang="en-US" sz="2000" dirty="0">
                <a:solidFill>
                  <a:srgbClr val="05AB19"/>
                </a:solidFill>
              </a:rPr>
              <a:t>=0.532 </a:t>
            </a:r>
            <a:r>
              <a:rPr lang="en-US" sz="2000" dirty="0">
                <a:solidFill>
                  <a:srgbClr val="05AB19"/>
                </a:solidFill>
                <a:latin typeface="Symbol" panose="05050102010706020507" pitchFamily="18" charset="2"/>
              </a:rPr>
              <a:t>µ</a:t>
            </a:r>
            <a:r>
              <a:rPr lang="en-US" sz="2000" dirty="0">
                <a:solidFill>
                  <a:srgbClr val="05AB19"/>
                </a:solidFill>
              </a:rPr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06667" y="5722156"/>
            <a:ext cx="1530287" cy="120032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3000"/>
                </a:schemeClr>
              </a:gs>
              <a:gs pos="78000">
                <a:schemeClr val="bg1"/>
              </a:gs>
              <a:gs pos="100000">
                <a:srgbClr val="FFFFFF">
                  <a:shade val="100000"/>
                  <a:satMod val="115000"/>
                  <a:alpha val="14000"/>
                </a:srgbClr>
              </a:gs>
            </a:gsLst>
            <a:lin ang="16200000" scaled="1"/>
            <a:tileRect/>
          </a:gradFill>
          <a:scene3d>
            <a:camera prst="isometricOffAxis1Right">
              <a:rot lat="1500000" lon="19799999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PUMP 4ps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λ</a:t>
            </a:r>
            <a:r>
              <a:rPr lang="en-US" sz="2400" dirty="0">
                <a:solidFill>
                  <a:srgbClr val="FF0000"/>
                </a:solidFill>
              </a:rPr>
              <a:t>=10.6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µ</a:t>
            </a:r>
            <a:r>
              <a:rPr lang="en-US" sz="2400" dirty="0">
                <a:solidFill>
                  <a:srgbClr val="FF0000"/>
                </a:solidFill>
              </a:rPr>
              <a:t>m,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E = 2 J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585084" y="4663906"/>
            <a:ext cx="508595" cy="93085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 rot="21329575">
            <a:off x="4467481" y="4430243"/>
            <a:ext cx="248882" cy="606719"/>
          </a:xfrm>
          <a:prstGeom prst="ellipse">
            <a:avLst/>
          </a:prstGeom>
          <a:solidFill>
            <a:srgbClr val="F2F2F2">
              <a:alpha val="83137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9546" y="4748190"/>
            <a:ext cx="4568880" cy="836198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046857" y="5401961"/>
            <a:ext cx="1366341" cy="3175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86049" y="5468227"/>
            <a:ext cx="402674" cy="338554"/>
          </a:xfrm>
          <a:prstGeom prst="rect">
            <a:avLst/>
          </a:prstGeom>
          <a:noFill/>
          <a:scene3d>
            <a:camera prst="orthographicFront">
              <a:rot lat="896495" lon="19510512" rev="80268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Symbol" panose="05050102010706020507" pitchFamily="18" charset="2"/>
              </a:rPr>
              <a:t>∆</a:t>
            </a:r>
            <a:r>
              <a:rPr lang="en-US" sz="1600" b="1" dirty="0" err="1"/>
              <a:t>t</a:t>
            </a:r>
            <a:endParaRPr lang="en-US" sz="1600" b="1" dirty="0"/>
          </a:p>
        </p:txBody>
      </p:sp>
      <p:sp>
        <p:nvSpPr>
          <p:cNvPr id="60" name="Oval 59"/>
          <p:cNvSpPr/>
          <p:nvPr/>
        </p:nvSpPr>
        <p:spPr>
          <a:xfrm rot="21093119">
            <a:off x="3494921" y="4886012"/>
            <a:ext cx="351920" cy="52816"/>
          </a:xfrm>
          <a:prstGeom prst="ellipse">
            <a:avLst/>
          </a:prstGeom>
          <a:solidFill>
            <a:srgbClr val="202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618936" y="4202632"/>
            <a:ext cx="1167497" cy="338554"/>
          </a:xfrm>
          <a:prstGeom prst="rect">
            <a:avLst/>
          </a:prstGeom>
          <a:noFill/>
          <a:scene3d>
            <a:camera prst="isometricOffAxis1Left">
              <a:rot lat="1344000" lon="2895928" rev="21311574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Grating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73746" y="2963476"/>
            <a:ext cx="1922672" cy="355552"/>
          </a:xfrm>
          <a:prstGeom prst="rect">
            <a:avLst/>
          </a:prstGeom>
          <a:noFill/>
          <a:scene3d>
            <a:camera prst="isometricOffAxis1Left">
              <a:rot lat="1020000" lon="2400000" rev="21311574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Probe Spectrum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7889987" y="3333230"/>
            <a:ext cx="0" cy="183305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8467753" y="3524165"/>
            <a:ext cx="0" cy="183305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5292354" y="686624"/>
            <a:ext cx="4560617" cy="2034315"/>
            <a:chOff x="2843254" y="193071"/>
            <a:chExt cx="4560617" cy="2034315"/>
          </a:xfrm>
          <a:scene3d>
            <a:camera prst="orthographicFront">
              <a:rot lat="1020000" lon="2898000" rev="0"/>
            </a:camera>
            <a:lightRig rig="threePt" dir="t"/>
          </a:scene3d>
        </p:grpSpPr>
        <p:pic>
          <p:nvPicPr>
            <p:cNvPr id="66" name="Picture 2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414" y="193071"/>
              <a:ext cx="4226457" cy="1825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4065802" y="1888832"/>
              <a:ext cx="2041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Backing Pressure [Bar]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215967" y="857264"/>
              <a:ext cx="1593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Stokes Shift [nm]</a:t>
              </a: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 flipV="1">
            <a:off x="3643609" y="3433556"/>
            <a:ext cx="0" cy="1822769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33868" y="48367"/>
            <a:ext cx="1213906" cy="1213315"/>
            <a:chOff x="3303214" y="2758382"/>
            <a:chExt cx="1424847" cy="1409786"/>
          </a:xfrm>
        </p:grpSpPr>
        <p:sp>
          <p:nvSpPr>
            <p:cNvPr id="90" name="Oval 89"/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1296590" y="16939"/>
            <a:ext cx="45943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We detected CO</a:t>
            </a:r>
            <a:r>
              <a:rPr lang="en-US" sz="2800" b="1" baseline="-25000"/>
              <a:t>2</a:t>
            </a:r>
            <a:r>
              <a:rPr lang="en-US" sz="2800" b="1"/>
              <a:t> laser-driven</a:t>
            </a:r>
          </a:p>
          <a:p>
            <a:pPr algn="ctr"/>
            <a:r>
              <a:rPr lang="en-US" sz="2800" b="1"/>
              <a:t>wakes via spectral sidebands </a:t>
            </a:r>
          </a:p>
          <a:p>
            <a:pPr algn="ctr"/>
            <a:r>
              <a:rPr lang="en-US" sz="2800" b="1"/>
              <a:t>of co-propagating probe 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1324074" y="1401934"/>
            <a:ext cx="4462359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3279" y="1507075"/>
            <a:ext cx="572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• 0.5 TW, 4 ps (120-cycle) CO</a:t>
            </a:r>
            <a:r>
              <a:rPr lang="en-US" b="1" baseline="-25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laser pulse drives SM-LWFA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653" y="1823490"/>
            <a:ext cx="559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• 4 ps, 0.53 µm pulse probes wake via forward collective</a:t>
            </a:r>
          </a:p>
          <a:p>
            <a:r>
              <a:rPr lang="en-US" b="1">
                <a:solidFill>
                  <a:srgbClr val="008000"/>
                </a:solidFill>
              </a:rPr>
              <a:t>     Thomson scatter as </a:t>
            </a:r>
            <a:r>
              <a:rPr lang="en-US" b="1" i="1">
                <a:solidFill>
                  <a:srgbClr val="008000"/>
                </a:solidFill>
              </a:rPr>
              <a:t>n</a:t>
            </a:r>
            <a:r>
              <a:rPr lang="en-US" b="1" baseline="-25000">
                <a:solidFill>
                  <a:srgbClr val="008000"/>
                </a:solidFill>
              </a:rPr>
              <a:t>e</a:t>
            </a:r>
            <a:r>
              <a:rPr lang="en-US" b="1">
                <a:solidFill>
                  <a:srgbClr val="008000"/>
                </a:solidFill>
              </a:rPr>
              <a:t> and ∆</a:t>
            </a:r>
            <a:r>
              <a:rPr lang="en-US" b="1" i="1">
                <a:solidFill>
                  <a:srgbClr val="008000"/>
                </a:solidFill>
              </a:rPr>
              <a:t>t</a:t>
            </a:r>
            <a:r>
              <a:rPr lang="en-US" b="1">
                <a:solidFill>
                  <a:srgbClr val="008000"/>
                </a:solidFill>
              </a:rPr>
              <a:t> vary.   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5110254" y="5280982"/>
            <a:ext cx="1174736" cy="1458907"/>
            <a:chOff x="8001398" y="-12702"/>
            <a:chExt cx="1174736" cy="1458907"/>
          </a:xfrm>
        </p:grpSpPr>
        <p:pic>
          <p:nvPicPr>
            <p:cNvPr id="98" name="Picture 97" descr="Zgadzaj, Rafal.jpg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66"/>
            <a:stretch/>
          </p:blipFill>
          <p:spPr>
            <a:xfrm>
              <a:off x="8001398" y="-12702"/>
              <a:ext cx="1174736" cy="1444752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8115300" y="1169206"/>
              <a:ext cx="9937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Rafal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Zgadzaj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1" name="Rectangle 100"/>
          <p:cNvSpPr>
            <a:spLocks/>
          </p:cNvSpPr>
          <p:nvPr/>
        </p:nvSpPr>
        <p:spPr>
          <a:xfrm rot="21060000">
            <a:off x="6367640" y="534785"/>
            <a:ext cx="1030801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isometricLeftDown"/>
              <a:lightRig rig="threePt" dir="t"/>
            </a:scene3d>
            <a:sp3d/>
          </a:bodyPr>
          <a:lstStyle/>
          <a:p>
            <a:pPr algn="ctr"/>
            <a:r>
              <a:rPr lang="en-US" sz="2800" cap="none" spc="0">
                <a:ln w="12700">
                  <a:noFill/>
                  <a:prstDash val="solid"/>
                </a:ln>
              </a:rPr>
              <a:t>∆t ≈ 0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-34641" y="2522985"/>
            <a:ext cx="3701642" cy="2415286"/>
            <a:chOff x="-34641" y="2522985"/>
            <a:chExt cx="3701642" cy="2415286"/>
          </a:xfrm>
        </p:grpSpPr>
        <p:cxnSp>
          <p:nvCxnSpPr>
            <p:cNvPr id="71" name="Straight Connector 70"/>
            <p:cNvCxnSpPr>
              <a:stCxn id="60" idx="0"/>
            </p:cNvCxnSpPr>
            <p:nvPr/>
          </p:nvCxnSpPr>
          <p:spPr>
            <a:xfrm flipH="1" flipV="1">
              <a:off x="3254375" y="3080510"/>
              <a:ext cx="412626" cy="1805789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0" idx="2"/>
            </p:cNvCxnSpPr>
            <p:nvPr/>
          </p:nvCxnSpPr>
          <p:spPr>
            <a:xfrm flipH="1" flipV="1">
              <a:off x="3254374" y="4082375"/>
              <a:ext cx="242456" cy="855896"/>
            </a:xfrm>
            <a:prstGeom prst="line">
              <a:avLst/>
            </a:prstGeom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/>
            <p:cNvGrpSpPr/>
            <p:nvPr/>
          </p:nvGrpSpPr>
          <p:grpSpPr>
            <a:xfrm>
              <a:off x="-34641" y="2522985"/>
              <a:ext cx="3289015" cy="1848410"/>
              <a:chOff x="-34641" y="2522985"/>
              <a:chExt cx="3289015" cy="1848410"/>
            </a:xfrm>
          </p:grpSpPr>
          <p:pic>
            <p:nvPicPr>
              <p:cNvPr id="79" name="Picture 78"/>
              <p:cNvPicPr/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00" t="14154" r="1" b="58552"/>
              <a:stretch/>
            </p:blipFill>
            <p:spPr>
              <a:xfrm>
                <a:off x="509982" y="2822683"/>
                <a:ext cx="2744392" cy="1259694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2881892" y="4021075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02AEC"/>
                    </a:solidFill>
                  </a:rPr>
                  <a:t>1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03859" y="3734519"/>
                <a:ext cx="4667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02AEC"/>
                    </a:solidFill>
                  </a:rPr>
                  <a:t>-0.1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55703" y="3072044"/>
                <a:ext cx="412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02AEC"/>
                    </a:solidFill>
                  </a:rPr>
                  <a:t>0.1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48265" y="3403542"/>
                <a:ext cx="412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02AEC"/>
                    </a:solidFill>
                  </a:rPr>
                  <a:t>0.0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79611" y="4023192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02AEC"/>
                    </a:solidFill>
                  </a:rPr>
                  <a:t>0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9845" y="2559508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02AEC"/>
                    </a:solidFill>
                  </a:rPr>
                  <a:t>0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173193" y="2585634"/>
                <a:ext cx="3406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202AEC"/>
                    </a:solidFill>
                  </a:rPr>
                  <a:t>10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67732" y="2522985"/>
                <a:ext cx="11272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400" b="1" baseline="-25000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400" b="1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</a:t>
                </a:r>
                <a:r>
                  <a:rPr lang="en-US" sz="1400" b="1" baseline="30000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en-US" sz="1400" b="1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1400" b="1" baseline="30000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1400" b="1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357940" y="4063618"/>
                <a:ext cx="601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[mm]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09982" y="3080510"/>
                <a:ext cx="2744392" cy="100186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14228" y="2818450"/>
                <a:ext cx="2740146" cy="13153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16200000">
                <a:off x="-168011" y="3411751"/>
                <a:ext cx="5437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202AE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[mm]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rot="5280000">
                <a:off x="861346" y="2922326"/>
                <a:ext cx="44572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280000">
                <a:off x="1233862" y="2922338"/>
                <a:ext cx="44572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280000">
                <a:off x="1597912" y="2922350"/>
                <a:ext cx="44572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280000">
                <a:off x="1966195" y="2922362"/>
                <a:ext cx="44572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280000">
                <a:off x="2330245" y="2922374"/>
                <a:ext cx="44572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280000">
                <a:off x="2698528" y="2922386"/>
                <a:ext cx="44572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280000">
                <a:off x="3062578" y="2922398"/>
                <a:ext cx="44572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/>
          <p:cNvGrpSpPr/>
          <p:nvPr/>
        </p:nvGrpSpPr>
        <p:grpSpPr>
          <a:xfrm>
            <a:off x="960359" y="2556393"/>
            <a:ext cx="3344109" cy="844818"/>
            <a:chOff x="960359" y="2556393"/>
            <a:chExt cx="3344109" cy="844818"/>
          </a:xfrm>
        </p:grpSpPr>
        <p:sp>
          <p:nvSpPr>
            <p:cNvPr id="75" name="TextBox 74"/>
            <p:cNvSpPr txBox="1"/>
            <p:nvPr/>
          </p:nvSpPr>
          <p:spPr>
            <a:xfrm>
              <a:off x="960359" y="3019871"/>
              <a:ext cx="1252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FF"/>
                  </a:solidFill>
                </a:rPr>
                <a:t>PIC simulation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14549" y="3042029"/>
              <a:ext cx="1207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(courtesy W. Lu)</a:t>
              </a:r>
            </a:p>
          </p:txBody>
        </p:sp>
        <p:pic>
          <p:nvPicPr>
            <p:cNvPr id="113" name="Picture 112" descr="Unknown-1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650" y="2556393"/>
              <a:ext cx="844818" cy="84481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826944" y="6480247"/>
            <a:ext cx="3016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9</a:t>
            </a:r>
          </a:p>
        </p:txBody>
      </p:sp>
      <p:pic>
        <p:nvPicPr>
          <p:cNvPr id="3" name="Picture 2" descr="JWelch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r="8786" b="19089"/>
          <a:stretch/>
        </p:blipFill>
        <p:spPr>
          <a:xfrm>
            <a:off x="6492240" y="5307840"/>
            <a:ext cx="1046540" cy="1417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6886" y="6469702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</a:rPr>
              <a:t>J. Welch</a:t>
            </a:r>
          </a:p>
        </p:txBody>
      </p:sp>
    </p:spTree>
    <p:extLst>
      <p:ext uri="{BB962C8B-B14F-4D97-AF65-F5344CB8AC3E}">
        <p14:creationId xmlns:p14="http://schemas.microsoft.com/office/powerpoint/2010/main" val="23795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1662</Words>
  <Application>Microsoft Office PowerPoint</Application>
  <PresentationFormat>On-screen Show (4:3)</PresentationFormat>
  <Paragraphs>516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Petrone, Alyssa</cp:lastModifiedBy>
  <cp:revision>7</cp:revision>
  <dcterms:created xsi:type="dcterms:W3CDTF">2017-05-31T18:01:53Z</dcterms:created>
  <dcterms:modified xsi:type="dcterms:W3CDTF">2017-05-31T18:46:30Z</dcterms:modified>
</cp:coreProperties>
</file>