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do your present or planned research goals utilize high-power mid-IR wavelength Lasers?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57-42EC-9EB0-A977A5E239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57-42EC-9EB0-A977A5E239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57-42EC-9EB0-A977A5E239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57-42EC-9EB0-A977A5E239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57-42EC-9EB0-A977A5E239E9}"/>
              </c:ext>
            </c:extLst>
          </c:dPt>
          <c:cat>
            <c:strRef>
              <c:f>Sheet1!$A$2:$A$6</c:f>
              <c:strCache>
                <c:ptCount val="5"/>
                <c:pt idx="0">
                  <c:v>Laser R&amp;D</c:v>
                </c:pt>
                <c:pt idx="1">
                  <c:v>Laser-Plasma Interaction (eg. LWFA)</c:v>
                </c:pt>
                <c:pt idx="2">
                  <c:v>Laser-Structure Interaction (eg. DLA)</c:v>
                </c:pt>
                <c:pt idx="3">
                  <c:v>Laser-Particle Interaction (eg. IFEL, Compton)</c:v>
                </c:pt>
                <c:pt idx="4">
                  <c:v>Material Studies/Industrial Processes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3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57-42EC-9EB0-A977A5E23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-66"/>
        <c:axId val="1375018240"/>
        <c:axId val="1375019872"/>
      </c:barChart>
      <c:catAx>
        <c:axId val="137501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019872"/>
        <c:crosses val="autoZero"/>
        <c:auto val="1"/>
        <c:lblAlgn val="ctr"/>
        <c:lblOffset val="100"/>
        <c:noMultiLvlLbl val="0"/>
      </c:catAx>
      <c:valAx>
        <c:axId val="137501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Response</a:t>
                </a:r>
                <a:r>
                  <a:rPr lang="en-US" sz="1200" baseline="0"/>
                  <a:t> Count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0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1TW Peak Power</c:v>
                </c:pt>
                <c:pt idx="1">
                  <c:v>1-10 TW Peak Power</c:v>
                </c:pt>
                <c:pt idx="2">
                  <c:v>&gt; 10 TW Peak Power</c:v>
                </c:pt>
                <c:pt idx="3">
                  <c:v>Other Peak power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5-4832-8BAE-39742CC45C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1TW Peak Power</c:v>
                </c:pt>
                <c:pt idx="1">
                  <c:v>1-10 TW Peak Power</c:v>
                </c:pt>
                <c:pt idx="2">
                  <c:v>&gt; 10 TW Peak Power</c:v>
                </c:pt>
                <c:pt idx="3">
                  <c:v>Other Peak power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45-4832-8BAE-39742CC45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092032"/>
        <c:axId val="1407094352"/>
      </c:barChart>
      <c:catAx>
        <c:axId val="14070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094352"/>
        <c:crosses val="autoZero"/>
        <c:auto val="1"/>
        <c:lblAlgn val="ctr"/>
        <c:lblOffset val="100"/>
        <c:noMultiLvlLbl val="0"/>
      </c:catAx>
      <c:valAx>
        <c:axId val="14070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Response Count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0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79324952802E-2"/>
          <c:y val="4.2963531222334601E-2"/>
          <c:w val="0.87229037159828704"/>
          <c:h val="0.582137412296838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Single pulse</c:v>
                </c:pt>
                <c:pt idx="1">
                  <c:v>Macro-pulse, multiple sub-pulses</c:v>
                </c:pt>
                <c:pt idx="2">
                  <c:v>Trains of pulses/macro-pulses</c:v>
                </c:pt>
                <c:pt idx="3">
                  <c:v>Other pulse structure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4-4105-A9A8-F7D32D53F9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Single pulse</c:v>
                </c:pt>
                <c:pt idx="1">
                  <c:v>Macro-pulse, multiple sub-pulses</c:v>
                </c:pt>
                <c:pt idx="2">
                  <c:v>Trains of pulses/macro-pulses</c:v>
                </c:pt>
                <c:pt idx="3">
                  <c:v>Other pulse structure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4-4105-A9A8-F7D32D53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120096"/>
        <c:axId val="1407122416"/>
      </c:barChart>
      <c:catAx>
        <c:axId val="14071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22416"/>
        <c:crosses val="autoZero"/>
        <c:auto val="1"/>
        <c:lblAlgn val="ctr"/>
        <c:lblOffset val="100"/>
        <c:noMultiLvlLbl val="0"/>
      </c:catAx>
      <c:valAx>
        <c:axId val="140712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1 J</c:v>
                </c:pt>
                <c:pt idx="1">
                  <c:v>1 - 10 J</c:v>
                </c:pt>
                <c:pt idx="2">
                  <c:v>10 - 100 J</c:v>
                </c:pt>
                <c:pt idx="3">
                  <c:v>&gt; 100 J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C-4078-B6B7-84522AD787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&lt; 1 J</c:v>
                </c:pt>
                <c:pt idx="1">
                  <c:v>1 - 10 J</c:v>
                </c:pt>
                <c:pt idx="2">
                  <c:v>10 - 100 J</c:v>
                </c:pt>
                <c:pt idx="3">
                  <c:v>&gt; 100 J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8C-4078-B6B7-84522AD78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146688"/>
        <c:axId val="1407149008"/>
      </c:barChart>
      <c:catAx>
        <c:axId val="14071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49008"/>
        <c:crosses val="autoZero"/>
        <c:auto val="0"/>
        <c:lblAlgn val="ctr"/>
        <c:lblOffset val="100"/>
        <c:noMultiLvlLbl val="0"/>
      </c:catAx>
      <c:valAx>
        <c:axId val="140714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14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 ps</c:v>
                </c:pt>
                <c:pt idx="1">
                  <c:v>1-10 ps</c:v>
                </c:pt>
                <c:pt idx="2">
                  <c:v>&gt; 10 ps</c:v>
                </c:pt>
                <c:pt idx="3">
                  <c:v>Any pulse width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D-4148-8B53-0E8924B717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 ps</c:v>
                </c:pt>
                <c:pt idx="1">
                  <c:v>1-10 ps</c:v>
                </c:pt>
                <c:pt idx="2">
                  <c:v>&gt; 10 ps</c:v>
                </c:pt>
                <c:pt idx="3">
                  <c:v>Any pulse width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D-4148-8B53-0E8924B71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6504960"/>
        <c:axId val="1406507280"/>
      </c:barChart>
      <c:catAx>
        <c:axId val="14065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507280"/>
        <c:crosses val="autoZero"/>
        <c:auto val="1"/>
        <c:lblAlgn val="ctr"/>
        <c:lblOffset val="100"/>
        <c:noMultiLvlLbl val="0"/>
      </c:catAx>
      <c:valAx>
        <c:axId val="140650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Response Count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5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 ps</c:v>
                </c:pt>
                <c:pt idx="1">
                  <c:v>1-10 ps</c:v>
                </c:pt>
                <c:pt idx="2">
                  <c:v>&gt; 10 ps</c:v>
                </c:pt>
                <c:pt idx="3">
                  <c:v>Any pulse width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8-431C-8AEC-31DF3309AF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1 ps</c:v>
                </c:pt>
                <c:pt idx="1">
                  <c:v>1-10 ps</c:v>
                </c:pt>
                <c:pt idx="2">
                  <c:v>&gt; 10 ps</c:v>
                </c:pt>
                <c:pt idx="3">
                  <c:v>Any pulse width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78-431C-8AEC-31DF3309A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367424"/>
        <c:axId val="1407369632"/>
      </c:barChart>
      <c:catAx>
        <c:axId val="14073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369632"/>
        <c:crosses val="autoZero"/>
        <c:auto val="1"/>
        <c:lblAlgn val="ctr"/>
        <c:lblOffset val="100"/>
        <c:noMultiLvlLbl val="0"/>
      </c:catAx>
      <c:valAx>
        <c:axId val="140736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Response Count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36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0.1 Hz</c:v>
                </c:pt>
                <c:pt idx="1">
                  <c:v>0.1-10 Hz</c:v>
                </c:pt>
                <c:pt idx="2">
                  <c:v>&gt; 10 Hz</c:v>
                </c:pt>
                <c:pt idx="3">
                  <c:v>Other repetition rate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D-4C52-8024-8685E4804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Ultimate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0.1 Hz</c:v>
                </c:pt>
                <c:pt idx="1">
                  <c:v>0.1-10 Hz</c:v>
                </c:pt>
                <c:pt idx="2">
                  <c:v>&gt; 10 Hz</c:v>
                </c:pt>
                <c:pt idx="3">
                  <c:v>Other repetition rate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D-4C52-8024-8685E4804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7393440"/>
        <c:axId val="1407396192"/>
      </c:barChart>
      <c:catAx>
        <c:axId val="140739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396192"/>
        <c:crosses val="autoZero"/>
        <c:auto val="1"/>
        <c:lblAlgn val="ctr"/>
        <c:lblOffset val="100"/>
        <c:noMultiLvlLbl val="0"/>
      </c:catAx>
      <c:valAx>
        <c:axId val="140739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Response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739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/>
              <a:t>What supporting capabilities are required to perform your high peak-power mid-IR laser related research?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Electron beams</c:v>
                </c:pt>
                <c:pt idx="1">
                  <c:v>Other particle beams</c:v>
                </c:pt>
                <c:pt idx="2">
                  <c:v>Near-IR or other wavelength lasers</c:v>
                </c:pt>
                <c:pt idx="3">
                  <c:v>Diagnostics</c:v>
                </c:pt>
                <c:pt idx="4">
                  <c:v>Services (e.g. electrical)</c:v>
                </c:pt>
                <c:pt idx="5">
                  <c:v>Other*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1</c:v>
                </c:pt>
                <c:pt idx="2">
                  <c:v>12</c:v>
                </c:pt>
                <c:pt idx="3">
                  <c:v>14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B0C-922E-C577A93E9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403061952"/>
        <c:axId val="1403064272"/>
      </c:barChart>
      <c:catAx>
        <c:axId val="14030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064272"/>
        <c:crosses val="autoZero"/>
        <c:auto val="1"/>
        <c:lblAlgn val="ctr"/>
        <c:lblOffset val="100"/>
        <c:noMultiLvlLbl val="0"/>
      </c:catAx>
      <c:valAx>
        <c:axId val="140306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30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8276-FA8A-4C47-8CAE-36B3EE3E4662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731B-0E30-E443-B84A-7CFC039B0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731B-0E30-E443-B84A-7CFC039B0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6482" y="6191327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>
                <a:latin typeface="Calibri" charset="0"/>
                <a:ea typeface="Calibri" charset="0"/>
                <a:cs typeface="Calibri" charset="0"/>
              </a:rPr>
              <a:t>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7619" y="62560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s.external.bnl.gov/n/ATFScientificNeeds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Input Survey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Christina Swinson</a:t>
            </a:r>
          </a:p>
        </p:txBody>
      </p:sp>
    </p:spTree>
    <p:extLst>
      <p:ext uri="{BB962C8B-B14F-4D97-AF65-F5344CB8AC3E}">
        <p14:creationId xmlns:p14="http://schemas.microsoft.com/office/powerpoint/2010/main" val="208368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500 fs pulses</a:t>
            </a:r>
          </a:p>
          <a:p>
            <a:r>
              <a:rPr lang="en-US" dirty="0"/>
              <a:t>a</a:t>
            </a:r>
            <a:r>
              <a:rPr lang="en-US" baseline="-25000" dirty="0"/>
              <a:t>0 </a:t>
            </a:r>
            <a:r>
              <a:rPr lang="en-US" dirty="0"/>
              <a:t>&gt; 1</a:t>
            </a:r>
          </a:p>
          <a:p>
            <a:pPr lvl="1"/>
            <a:r>
              <a:rPr lang="en-US" dirty="0"/>
              <a:t>2 for access to bubble regime in plasma interaction</a:t>
            </a:r>
          </a:p>
          <a:p>
            <a:pPr lvl="1"/>
            <a:r>
              <a:rPr lang="en-US" dirty="0"/>
              <a:t>2 for nonlinear electron beam interaction regime</a:t>
            </a:r>
          </a:p>
          <a:p>
            <a:pPr lvl="1"/>
            <a:r>
              <a:rPr lang="en-US" dirty="0"/>
              <a:t>4 reach ideal blowout regime in plasma interaction</a:t>
            </a:r>
          </a:p>
          <a:p>
            <a:pPr lvl="1"/>
            <a:r>
              <a:rPr lang="en-US" dirty="0"/>
              <a:t>7-10 ion acceleration, accessing relativistic transparency with gas target.</a:t>
            </a:r>
          </a:p>
        </p:txBody>
      </p:sp>
    </p:spTree>
    <p:extLst>
      <p:ext uri="{BB962C8B-B14F-4D97-AF65-F5344CB8AC3E}">
        <p14:creationId xmlns:p14="http://schemas.microsoft.com/office/powerpoint/2010/main" val="81821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have not yet participated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may do so here: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https://surveys.external.bnl.gov/n/ATFScientificNeeds.aspx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 linked from the conference website and </a:t>
            </a:r>
            <a:r>
              <a:rPr lang="en-US" dirty="0" err="1"/>
              <a:t>indico</a:t>
            </a:r>
            <a:r>
              <a:rPr lang="en-US" dirty="0"/>
              <a:t> agenda page</a:t>
            </a:r>
          </a:p>
        </p:txBody>
      </p:sp>
    </p:spTree>
    <p:extLst>
      <p:ext uri="{BB962C8B-B14F-4D97-AF65-F5344CB8AC3E}">
        <p14:creationId xmlns:p14="http://schemas.microsoft.com/office/powerpoint/2010/main" val="141979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purpose</a:t>
            </a:r>
          </a:p>
          <a:p>
            <a:r>
              <a:rPr lang="en-US" dirty="0"/>
              <a:t>Survey Structure</a:t>
            </a:r>
          </a:p>
          <a:p>
            <a:r>
              <a:rPr lang="en-US" dirty="0"/>
              <a:t>Summary of responses</a:t>
            </a:r>
          </a:p>
          <a:p>
            <a:pPr lvl="1"/>
            <a:r>
              <a:rPr lang="en-US" dirty="0"/>
              <a:t>Demographic</a:t>
            </a:r>
          </a:p>
          <a:p>
            <a:pPr lvl="1"/>
            <a:r>
              <a:rPr lang="en-US" dirty="0"/>
              <a:t>Laser Parameters</a:t>
            </a:r>
          </a:p>
          <a:p>
            <a:pPr lvl="1"/>
            <a:r>
              <a:rPr lang="en-US" dirty="0"/>
              <a:t>Other Scientific Needs</a:t>
            </a:r>
          </a:p>
          <a:p>
            <a:pPr lvl="1"/>
            <a:r>
              <a:rPr lang="en-US" dirty="0"/>
              <a:t>Major Challenges</a:t>
            </a:r>
          </a:p>
          <a:p>
            <a:pPr lvl="1"/>
            <a:r>
              <a:rPr lang="en-US" dirty="0"/>
              <a:t>Key Milestones</a:t>
            </a:r>
          </a:p>
        </p:txBody>
      </p:sp>
    </p:spTree>
    <p:extLst>
      <p:ext uri="{BB962C8B-B14F-4D97-AF65-F5344CB8AC3E}">
        <p14:creationId xmlns:p14="http://schemas.microsoft.com/office/powerpoint/2010/main" val="66714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012261"/>
          </a:xfrm>
        </p:spPr>
        <p:txBody>
          <a:bodyPr/>
          <a:lstStyle/>
          <a:p>
            <a:r>
              <a:rPr lang="en-US" dirty="0"/>
              <a:t>Survey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331091"/>
            <a:ext cx="8328991" cy="503498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Assess the needs of the scientific community in relation to high peak power mid-IR laser capabilities.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Have a good understanding of the needs of the community to drive the future direction of mid-IR (9-11 µm regime) high-power laser development for strong-field research needs. 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Consider 3 main thrusts</a:t>
            </a:r>
            <a:br>
              <a:rPr lang="en-US" sz="2200" dirty="0"/>
            </a:br>
            <a:r>
              <a:rPr lang="en-US" sz="2200" b="1" i="1" dirty="0"/>
              <a:t>Thrust 1: </a:t>
            </a:r>
            <a:r>
              <a:rPr lang="en-US" sz="2200" i="1" dirty="0"/>
              <a:t>Topics in mid-IR laser research </a:t>
            </a:r>
            <a:br>
              <a:rPr lang="en-US" sz="2200" dirty="0"/>
            </a:br>
            <a:r>
              <a:rPr lang="en-US" sz="2200" b="1" i="1" dirty="0"/>
              <a:t>Thrust 2: </a:t>
            </a:r>
            <a:r>
              <a:rPr lang="en-US" sz="2200" i="1" dirty="0"/>
              <a:t>Topics in Laser-Plasma Interactions and Laser Wakefield Acceleration </a:t>
            </a:r>
            <a:br>
              <a:rPr lang="en-US" sz="2200" dirty="0"/>
            </a:br>
            <a:r>
              <a:rPr lang="en-US" sz="2200" b="1" i="1" dirty="0"/>
              <a:t>Thrust 3: </a:t>
            </a:r>
            <a:r>
              <a:rPr lang="en-US" sz="2200" i="1" dirty="0"/>
              <a:t>Topics in laser-electron beam interaction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612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3773347"/>
            <a:ext cx="8536399" cy="2571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Combination of multiple choice and text answers</a:t>
            </a:r>
          </a:p>
          <a:p>
            <a:r>
              <a:rPr lang="en-US" dirty="0"/>
              <a:t>Try to capture most desirable laser parameters and understand how broad a range of parameters is needed to satisfy the whole community.</a:t>
            </a:r>
          </a:p>
          <a:p>
            <a:r>
              <a:rPr lang="en-US" dirty="0"/>
              <a:t>Gain an understanding of priorities to drive laser R&amp;D.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136" y="1181959"/>
            <a:ext cx="5981153" cy="25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8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769193"/>
          </a:xfrm>
        </p:spPr>
        <p:txBody>
          <a:bodyPr/>
          <a:lstStyle/>
          <a:p>
            <a:r>
              <a:rPr lang="en-US" dirty="0"/>
              <a:t>Demographic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319514"/>
          <a:ext cx="8329612" cy="462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7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653446"/>
          </a:xfrm>
        </p:spPr>
        <p:txBody>
          <a:bodyPr/>
          <a:lstStyle/>
          <a:p>
            <a:r>
              <a:rPr lang="en-US" dirty="0"/>
              <a:t>Laser Parameters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8904" y="3719397"/>
          <a:ext cx="4254199" cy="246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21" y="547832"/>
            <a:ext cx="2016246" cy="28803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4433102" y="1015739"/>
          <a:ext cx="4525701" cy="315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433104" y="3719397"/>
          <a:ext cx="4525700" cy="228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89704" y="1039394"/>
          <a:ext cx="4343399" cy="250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580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03082"/>
            <a:ext cx="8328991" cy="734468"/>
          </a:xfrm>
        </p:spPr>
        <p:txBody>
          <a:bodyPr/>
          <a:lstStyle/>
          <a:p>
            <a:r>
              <a:rPr lang="en-US" dirty="0"/>
              <a:t>Laser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20509"/>
            <a:ext cx="4334719" cy="451730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/>
              <a:t>Linear polarization</a:t>
            </a:r>
            <a:endParaRPr lang="en-US" dirty="0"/>
          </a:p>
          <a:p>
            <a:pPr lvl="0"/>
            <a:r>
              <a:rPr lang="en-US" i="1" dirty="0"/>
              <a:t>Circular polarization</a:t>
            </a:r>
            <a:endParaRPr lang="en-US" dirty="0"/>
          </a:p>
          <a:p>
            <a:pPr lvl="0"/>
            <a:r>
              <a:rPr lang="en-US" i="1" dirty="0"/>
              <a:t>M</a:t>
            </a:r>
            <a:r>
              <a:rPr lang="en-US" i="1" baseline="30000" dirty="0"/>
              <a:t>2</a:t>
            </a:r>
            <a:r>
              <a:rPr lang="en-US" i="1" dirty="0"/>
              <a:t> &lt; 1.2</a:t>
            </a:r>
            <a:endParaRPr lang="en-US" dirty="0"/>
          </a:p>
          <a:p>
            <a:pPr lvl="0"/>
            <a:r>
              <a:rPr lang="en-US" i="1" dirty="0"/>
              <a:t>Controllable contrast</a:t>
            </a:r>
            <a:endParaRPr lang="en-US" dirty="0"/>
          </a:p>
          <a:p>
            <a:pPr lvl="0"/>
            <a:r>
              <a:rPr lang="en-US" i="1" dirty="0"/>
              <a:t>2 um wavelength</a:t>
            </a:r>
            <a:endParaRPr lang="en-US" dirty="0"/>
          </a:p>
          <a:p>
            <a:pPr lvl="0"/>
            <a:r>
              <a:rPr lang="en-US" i="1" dirty="0"/>
              <a:t>Diffraction limited focusing</a:t>
            </a:r>
            <a:endParaRPr lang="en-US" dirty="0"/>
          </a:p>
          <a:p>
            <a:pPr lvl="0"/>
            <a:r>
              <a:rPr lang="en-US" i="1" dirty="0"/>
              <a:t>&lt; 100 um focus</a:t>
            </a:r>
            <a:endParaRPr lang="en-US" dirty="0"/>
          </a:p>
          <a:p>
            <a:pPr lvl="0"/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i="1" dirty="0"/>
              <a:t> = 10</a:t>
            </a:r>
            <a:endParaRPr lang="en-US" dirty="0"/>
          </a:p>
          <a:p>
            <a:pPr lvl="0"/>
            <a:r>
              <a:rPr lang="en-US" i="1" dirty="0"/>
              <a:t>Pulse shaping</a:t>
            </a:r>
            <a:endParaRPr lang="en-US" dirty="0"/>
          </a:p>
          <a:p>
            <a:pPr lvl="0"/>
            <a:r>
              <a:rPr lang="en-US" i="1" dirty="0"/>
              <a:t>Higher-order modes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9919" y="1203766"/>
          <a:ext cx="4352081" cy="25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19919" y="3525590"/>
          <a:ext cx="4548851" cy="262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21" y="547832"/>
            <a:ext cx="2016246" cy="2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792342"/>
          </a:xfrm>
        </p:spPr>
        <p:txBody>
          <a:bodyPr/>
          <a:lstStyle/>
          <a:p>
            <a:r>
              <a:rPr lang="en-US" dirty="0"/>
              <a:t>Other Needs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157469"/>
          <a:ext cx="8329612" cy="459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72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861790"/>
          </a:xfrm>
        </p:spPr>
        <p:txBody>
          <a:bodyPr/>
          <a:lstStyle/>
          <a:p>
            <a:r>
              <a:rPr lang="en-US" dirty="0"/>
              <a:t>Major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585731"/>
            <a:ext cx="8328991" cy="4169025"/>
          </a:xfrm>
        </p:spPr>
        <p:txBody>
          <a:bodyPr/>
          <a:lstStyle/>
          <a:p>
            <a:r>
              <a:rPr lang="en-US" dirty="0"/>
              <a:t>Increasing repetition rate</a:t>
            </a:r>
          </a:p>
          <a:p>
            <a:r>
              <a:rPr lang="en-US" dirty="0"/>
              <a:t>Pushing for higher peak power</a:t>
            </a:r>
          </a:p>
          <a:p>
            <a:r>
              <a:rPr lang="en-US" dirty="0"/>
              <a:t>Pushing for shorter pulse length</a:t>
            </a:r>
          </a:p>
          <a:p>
            <a:r>
              <a:rPr lang="en-US" dirty="0"/>
              <a:t>Addressing Efficiency</a:t>
            </a:r>
          </a:p>
          <a:p>
            <a:r>
              <a:rPr lang="en-US" dirty="0"/>
              <a:t>Increasing Support</a:t>
            </a:r>
          </a:p>
        </p:txBody>
      </p:sp>
    </p:spTree>
    <p:extLst>
      <p:ext uri="{BB962C8B-B14F-4D97-AF65-F5344CB8AC3E}">
        <p14:creationId xmlns:p14="http://schemas.microsoft.com/office/powerpoint/2010/main" val="144554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70_100_ATF" id="{6A14896E-1B46-7042-96E5-080C59245E24}" vid="{CCB41D7F-C310-FE41-B7CF-E78964217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BNL_70_100_ATF[2]</Template>
  <TotalTime>9</TotalTime>
  <Words>251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Mangal</vt:lpstr>
      <vt:lpstr>Office Theme</vt:lpstr>
      <vt:lpstr>Community Input Survey Summary</vt:lpstr>
      <vt:lpstr>Outline</vt:lpstr>
      <vt:lpstr>Survey Purpose</vt:lpstr>
      <vt:lpstr>Survey Structure</vt:lpstr>
      <vt:lpstr>Demographic</vt:lpstr>
      <vt:lpstr>Laser Parameters</vt:lpstr>
      <vt:lpstr>Laser Parameters</vt:lpstr>
      <vt:lpstr>Other Needs</vt:lpstr>
      <vt:lpstr>Major Challenges</vt:lpstr>
      <vt:lpstr>Key Milestones</vt:lpstr>
      <vt:lpstr>If you have not yet participated 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Input Survey Summary</dc:title>
  <dc:subject/>
  <dc:creator>Swinson, Christina</dc:creator>
  <cp:keywords/>
  <dc:description/>
  <cp:lastModifiedBy>Petrone, Alyssa</cp:lastModifiedBy>
  <cp:revision>1</cp:revision>
  <dcterms:created xsi:type="dcterms:W3CDTF">2017-05-31T12:10:21Z</dcterms:created>
  <dcterms:modified xsi:type="dcterms:W3CDTF">2017-05-31T12:42:45Z</dcterms:modified>
  <cp:category/>
</cp:coreProperties>
</file>