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4"/>
    <p:restoredTop sz="94646"/>
  </p:normalViewPr>
  <p:slideViewPr>
    <p:cSldViewPr snapToGrid="0" snapToObjects="1">
      <p:cViewPr>
        <p:scale>
          <a:sx n="97" d="100"/>
          <a:sy n="97" d="100"/>
        </p:scale>
        <p:origin x="17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D8276-FA8A-4C47-8CAE-36B3EE3E4662}" type="datetimeFigureOut">
              <a:rPr lang="en-US" smtClean="0"/>
              <a:t>5/30/17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7731B-0E30-E443-B84A-7CFC039B0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93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2C610-6880-C649-ADE9-B2890F362E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17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2C610-6880-C649-ADE9-B2890F362E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31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2534B-6A3C-4AED-B31F-CD5EC1AA075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71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2C610-6880-C649-ADE9-B2890F362E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36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56482" y="6191327"/>
            <a:ext cx="2057400" cy="365125"/>
          </a:xfrm>
        </p:spPr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442915" y="6305384"/>
            <a:ext cx="0" cy="246491"/>
          </a:xfrm>
          <a:prstGeom prst="line">
            <a:avLst/>
          </a:prstGeom>
          <a:ln w="38100">
            <a:solidFill>
              <a:srgbClr val="DE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3511823" y="6228522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Accelerator </a:t>
            </a:r>
            <a:b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000" b="0" i="0" dirty="0" smtClean="0">
                <a:latin typeface="Calibri" charset="0"/>
                <a:ea typeface="Calibri" charset="0"/>
                <a:cs typeface="Calibri" charset="0"/>
              </a:rPr>
              <a:t>Test Facility</a:t>
            </a:r>
            <a:endParaRPr lang="en-US" sz="1000" b="0" i="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bnlweb/pubaf/fact_sheet/pdf/FS-ATF.pdf" TargetMode="External"/><Relationship Id="rId4" Type="http://schemas.openxmlformats.org/officeDocument/2006/relationships/hyperlink" Target="http://science.energy.gov/leaving-office-of-science/?external_url=http://www.bnl.gov/atf/experiments/Pages/ICSimaging.php&amp;external_title=Inverse+Compton+scatterin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ATF Scientific Needs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Assessing the User Community Needs for Upgraded ATF Capabilities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29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641871"/>
          </a:xfrm>
        </p:spPr>
        <p:txBody>
          <a:bodyPr/>
          <a:lstStyle/>
          <a:p>
            <a:r>
              <a:rPr lang="en-US" smtClean="0"/>
              <a:t>Scientific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041722"/>
            <a:ext cx="8328991" cy="51738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</a:rPr>
              <a:t>Our focus in this workshop is to evaluate key scientific needs associated with the proposed development of mid-IR laser capabilities</a:t>
            </a:r>
          </a:p>
          <a:p>
            <a:pPr marL="0" indent="0">
              <a:buNone/>
            </a:pPr>
            <a:r>
              <a:rPr lang="en-US" dirty="0" smtClean="0"/>
              <a:t>Workshop will consider 3 target areas: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Topics in Mid-IR Laser Research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Topics in Laser-Plasma Interactions and Laser Wakefield Acceleration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Topics in Laser-Electron Beam Interactions</a:t>
            </a:r>
          </a:p>
          <a:p>
            <a:pPr marL="0" indent="0">
              <a:buNone/>
            </a:pPr>
            <a:endParaRPr lang="en-US" sz="1300" dirty="0" smtClean="0"/>
          </a:p>
          <a:p>
            <a:pPr marL="0" indent="0">
              <a:buNone/>
            </a:pPr>
            <a:r>
              <a:rPr lang="en-US" i="1" dirty="0" smtClean="0">
                <a:solidFill>
                  <a:schemeClr val="accent6">
                    <a:lumMod val="50000"/>
                  </a:schemeClr>
                </a:solidFill>
              </a:rPr>
              <a:t>A 4</a:t>
            </a:r>
            <a:r>
              <a:rPr lang="en-US" i="1" baseline="30000" dirty="0" smtClean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i="1" dirty="0" smtClean="0">
                <a:solidFill>
                  <a:schemeClr val="accent6">
                    <a:lumMod val="50000"/>
                  </a:schemeClr>
                </a:solidFill>
              </a:rPr>
              <a:t> session will be devoted to the ATF response to the needs discussed and how the first step of our re-baselined plan can address them.</a:t>
            </a:r>
            <a:endParaRPr lang="en-US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7"/>
            <a:ext cx="8328991" cy="650874"/>
          </a:xfrm>
        </p:spPr>
        <p:txBody>
          <a:bodyPr/>
          <a:lstStyle/>
          <a:p>
            <a:r>
              <a:rPr lang="en-US" dirty="0" smtClean="0"/>
              <a:t>Our Goals for This Workshop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041400"/>
            <a:ext cx="8328991" cy="53340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The overall goal of the workshop is to 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assess the scientific needs of the community for mid-IR (9-11 </a:t>
            </a:r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</a:rPr>
              <a:t>μm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 regime) laser capabilities</a:t>
            </a:r>
            <a:r>
              <a:rPr lang="en-US" dirty="0"/>
              <a:t>. This includes reviewing the present experimental efforts, future research directions, and potential paths to achieving the necessary technological infrastructure to enable advanced accelerator research. Thus, the workshop aims to: 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Identify priorities in laser development </a:t>
            </a:r>
            <a:r>
              <a:rPr lang="en-US" dirty="0"/>
              <a:t>(such as power, pulse duration, repetition rate) and relate them to the experimental landscape; </a:t>
            </a:r>
          </a:p>
          <a:p>
            <a:pPr>
              <a:lnSpc>
                <a:spcPct val="120000"/>
              </a:lnSpc>
            </a:pP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Identify the major </a:t>
            </a:r>
            <a:r>
              <a:rPr lang="en-US" b="1" i="1" dirty="0"/>
              <a:t>technological barriers</a:t>
            </a:r>
            <a:r>
              <a:rPr lang="en-US" dirty="0"/>
              <a:t> to developing laser technology (centered around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dirty="0"/>
              <a:t>=10 </a:t>
            </a:r>
            <a:r>
              <a:rPr lang="en-US" dirty="0" err="1"/>
              <a:t>μm</a:t>
            </a:r>
            <a:r>
              <a:rPr lang="en-US" dirty="0"/>
              <a:t>) towards satisfying the needs of the accelerator community; </a:t>
            </a:r>
          </a:p>
          <a:p>
            <a:pPr>
              <a:lnSpc>
                <a:spcPct val="120000"/>
              </a:lnSpc>
            </a:pP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Identify possible conflicts and develop prioritizations </a:t>
            </a:r>
            <a:r>
              <a:rPr lang="en-US" dirty="0"/>
              <a:t>for user science paths in the case of conflicting interests; </a:t>
            </a:r>
          </a:p>
          <a:p>
            <a:pPr>
              <a:lnSpc>
                <a:spcPct val="120000"/>
              </a:lnSpc>
            </a:pP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Provide an assessment of the suitability</a:t>
            </a:r>
            <a:r>
              <a:rPr lang="en-US" dirty="0"/>
              <a:t> of currently available facilities and capabilities that are needed to support the user community over the next decade.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3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98901"/>
            <a:ext cx="8328991" cy="5376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Workshop Block Agenda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809" y="685799"/>
            <a:ext cx="4114800" cy="5262563"/>
          </a:xfrm>
          <a:ln>
            <a:solidFill>
              <a:schemeClr val="tx1"/>
            </a:solidFill>
          </a:ln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en-US" sz="45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500" b="1" dirty="0" smtClean="0">
                <a:solidFill>
                  <a:schemeClr val="accent5">
                    <a:lumMod val="50000"/>
                  </a:schemeClr>
                </a:solidFill>
              </a:rPr>
              <a:t>Day 1</a:t>
            </a:r>
          </a:p>
          <a:p>
            <a:pPr marL="0" indent="0" algn="ctr">
              <a:buNone/>
            </a:pPr>
            <a:endParaRPr lang="en-US" sz="45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dirty="0" smtClean="0"/>
              <a:t>0900-1000     Workshop </a:t>
            </a:r>
            <a:r>
              <a:rPr lang="en-US" dirty="0"/>
              <a:t>Introduction</a:t>
            </a:r>
          </a:p>
          <a:p>
            <a:pPr marL="0" indent="0">
              <a:buNone/>
            </a:pPr>
            <a:r>
              <a:rPr lang="en-US" b="1" dirty="0" smtClean="0"/>
              <a:t>Topic </a:t>
            </a:r>
            <a:r>
              <a:rPr lang="en-US" b="1" dirty="0"/>
              <a:t>#1:  Topics in Long-Wavelength (Mid-IR) Laser Research</a:t>
            </a:r>
          </a:p>
          <a:p>
            <a:r>
              <a:rPr lang="en-US" dirty="0" smtClean="0"/>
              <a:t>1000-1045     User </a:t>
            </a:r>
            <a:r>
              <a:rPr lang="en-US" dirty="0"/>
              <a:t>Community Presentations</a:t>
            </a:r>
          </a:p>
          <a:p>
            <a:r>
              <a:rPr lang="en-US" dirty="0" smtClean="0"/>
              <a:t>1045-1100     Coffee </a:t>
            </a:r>
            <a:r>
              <a:rPr lang="en-US" dirty="0"/>
              <a:t>Break</a:t>
            </a:r>
          </a:p>
          <a:p>
            <a:r>
              <a:rPr lang="en-US" dirty="0" smtClean="0"/>
              <a:t>1100-1215     User </a:t>
            </a:r>
            <a:r>
              <a:rPr lang="en-US" dirty="0"/>
              <a:t>Community </a:t>
            </a:r>
            <a:r>
              <a:rPr lang="en-US" dirty="0" smtClean="0"/>
              <a:t>Presentations/Discussion</a:t>
            </a:r>
            <a:endParaRPr lang="en-US" dirty="0"/>
          </a:p>
          <a:p>
            <a:r>
              <a:rPr lang="en-US" dirty="0" smtClean="0"/>
              <a:t>1215-1245     Discussion</a:t>
            </a:r>
            <a:endParaRPr lang="en-US" dirty="0"/>
          </a:p>
          <a:p>
            <a:r>
              <a:rPr lang="en-US" dirty="0" smtClean="0"/>
              <a:t>1245-1400     Lunch (at </a:t>
            </a:r>
            <a:r>
              <a:rPr lang="en-US" dirty="0" err="1" smtClean="0"/>
              <a:t>Berkner</a:t>
            </a:r>
            <a:r>
              <a:rPr lang="en-US" dirty="0" smtClean="0"/>
              <a:t> Hall)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Topic </a:t>
            </a:r>
            <a:r>
              <a:rPr lang="en-US" b="1" dirty="0"/>
              <a:t>#2:  Topics in Laser-Plasma Interactions and Laser Wakefield Acceleration</a:t>
            </a:r>
          </a:p>
          <a:p>
            <a:r>
              <a:rPr lang="en-US" dirty="0" smtClean="0"/>
              <a:t>1400-1515     User </a:t>
            </a:r>
            <a:r>
              <a:rPr lang="en-US" dirty="0"/>
              <a:t>Community Presentations</a:t>
            </a:r>
          </a:p>
          <a:p>
            <a:r>
              <a:rPr lang="en-US" dirty="0" smtClean="0"/>
              <a:t>1515-1530     Coffee </a:t>
            </a:r>
            <a:r>
              <a:rPr lang="en-US" dirty="0"/>
              <a:t>Break</a:t>
            </a:r>
          </a:p>
          <a:p>
            <a:r>
              <a:rPr lang="en-US" dirty="0" smtClean="0"/>
              <a:t>1530-1645     User </a:t>
            </a:r>
            <a:r>
              <a:rPr lang="en-US" dirty="0"/>
              <a:t>Community </a:t>
            </a:r>
            <a:r>
              <a:rPr lang="en-US" dirty="0" smtClean="0"/>
              <a:t>Presentations/Discussion</a:t>
            </a:r>
            <a:endParaRPr lang="en-US" dirty="0"/>
          </a:p>
          <a:p>
            <a:r>
              <a:rPr lang="en-US" dirty="0" smtClean="0"/>
              <a:t>1645-1715     Discussion</a:t>
            </a:r>
          </a:p>
          <a:p>
            <a:endParaRPr lang="en-US" dirty="0"/>
          </a:p>
          <a:p>
            <a:r>
              <a:rPr lang="en-US" dirty="0" smtClean="0"/>
              <a:t>1800-2100     No Host Dinner (Bistro 72 @ Hotel Indigo)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0" y="685800"/>
            <a:ext cx="4114800" cy="5262563"/>
          </a:xfrm>
          <a:ln>
            <a:solidFill>
              <a:schemeClr val="tx1"/>
            </a:solidFill>
          </a:ln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en-US" sz="45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500" b="1" dirty="0" smtClean="0">
                <a:solidFill>
                  <a:schemeClr val="accent5">
                    <a:lumMod val="50000"/>
                  </a:schemeClr>
                </a:solidFill>
              </a:rPr>
              <a:t>Day 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sz="4500" b="1" dirty="0"/>
              <a:t> </a:t>
            </a:r>
            <a:endParaRPr lang="en-US" sz="4500" b="1" dirty="0" smtClean="0"/>
          </a:p>
          <a:p>
            <a:pPr marL="0" indent="0" algn="ctr">
              <a:buNone/>
            </a:pPr>
            <a:endParaRPr lang="en-US" sz="4500" b="1" dirty="0"/>
          </a:p>
          <a:p>
            <a:r>
              <a:rPr lang="en-US" dirty="0"/>
              <a:t>0830-0930	</a:t>
            </a:r>
            <a:r>
              <a:rPr lang="en-US" dirty="0" smtClean="0"/>
              <a:t>     Committee </a:t>
            </a:r>
            <a:r>
              <a:rPr lang="en-US" dirty="0"/>
              <a:t>Executive </a:t>
            </a:r>
            <a:r>
              <a:rPr lang="en-US" dirty="0" smtClean="0"/>
              <a:t>Session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Topic </a:t>
            </a:r>
            <a:r>
              <a:rPr lang="en-US" b="1" dirty="0"/>
              <a:t>#3:  Topics in Laser-Electron Beam Interactions</a:t>
            </a:r>
          </a:p>
          <a:p>
            <a:r>
              <a:rPr lang="en-US" dirty="0"/>
              <a:t>0930-1045	</a:t>
            </a:r>
            <a:r>
              <a:rPr lang="en-US" dirty="0" smtClean="0"/>
              <a:t>     User </a:t>
            </a:r>
            <a:r>
              <a:rPr lang="en-US" dirty="0"/>
              <a:t>Community Presentations</a:t>
            </a:r>
          </a:p>
          <a:p>
            <a:r>
              <a:rPr lang="en-US" dirty="0"/>
              <a:t>1045-1100	</a:t>
            </a:r>
            <a:r>
              <a:rPr lang="en-US" dirty="0" smtClean="0"/>
              <a:t>     Coffee </a:t>
            </a:r>
            <a:r>
              <a:rPr lang="en-US" dirty="0"/>
              <a:t>Break</a:t>
            </a:r>
          </a:p>
          <a:p>
            <a:r>
              <a:rPr lang="en-US" dirty="0" smtClean="0"/>
              <a:t>1100-1215</a:t>
            </a:r>
            <a:r>
              <a:rPr lang="en-US" dirty="0"/>
              <a:t>	</a:t>
            </a:r>
            <a:r>
              <a:rPr lang="en-US" dirty="0" smtClean="0"/>
              <a:t>     User </a:t>
            </a:r>
            <a:r>
              <a:rPr lang="en-US" dirty="0"/>
              <a:t>Community </a:t>
            </a:r>
            <a:r>
              <a:rPr lang="en-US" dirty="0" smtClean="0"/>
              <a:t>Presentations/Discussion</a:t>
            </a:r>
            <a:endParaRPr lang="en-US" dirty="0"/>
          </a:p>
          <a:p>
            <a:r>
              <a:rPr lang="en-US" dirty="0"/>
              <a:t>1215-1245	</a:t>
            </a:r>
            <a:r>
              <a:rPr lang="en-US" dirty="0" smtClean="0"/>
              <a:t>     Discussion</a:t>
            </a:r>
            <a:endParaRPr lang="en-US" dirty="0"/>
          </a:p>
          <a:p>
            <a:r>
              <a:rPr lang="en-US" dirty="0" smtClean="0"/>
              <a:t>1245-1400</a:t>
            </a:r>
            <a:r>
              <a:rPr lang="en-US" dirty="0"/>
              <a:t>	</a:t>
            </a:r>
            <a:r>
              <a:rPr lang="en-US" dirty="0" smtClean="0"/>
              <a:t>     Lunch (at </a:t>
            </a:r>
            <a:r>
              <a:rPr lang="en-US" dirty="0" err="1" smtClean="0"/>
              <a:t>Berkner</a:t>
            </a:r>
            <a:r>
              <a:rPr lang="en-US" dirty="0" smtClean="0"/>
              <a:t> Hall)</a:t>
            </a:r>
          </a:p>
          <a:p>
            <a:endParaRPr lang="en-US" sz="5000" dirty="0"/>
          </a:p>
          <a:p>
            <a:pPr marL="0" indent="0">
              <a:buNone/>
            </a:pPr>
            <a:r>
              <a:rPr lang="en-US" b="1" dirty="0" smtClean="0"/>
              <a:t>The </a:t>
            </a:r>
            <a:r>
              <a:rPr lang="en-US" b="1" dirty="0"/>
              <a:t>ATF-II Facility Plan – Response to Community Needs</a:t>
            </a:r>
          </a:p>
          <a:p>
            <a:r>
              <a:rPr lang="en-US" dirty="0" smtClean="0"/>
              <a:t>1430-1500</a:t>
            </a:r>
            <a:r>
              <a:rPr lang="en-US" dirty="0"/>
              <a:t>	</a:t>
            </a:r>
            <a:r>
              <a:rPr lang="en-US" dirty="0" smtClean="0"/>
              <a:t>     Overview </a:t>
            </a:r>
            <a:r>
              <a:rPr lang="en-US" dirty="0"/>
              <a:t>of the Facility Plan</a:t>
            </a:r>
          </a:p>
          <a:p>
            <a:r>
              <a:rPr lang="en-US" dirty="0" smtClean="0"/>
              <a:t>1500-1515</a:t>
            </a:r>
            <a:r>
              <a:rPr lang="en-US" dirty="0"/>
              <a:t>	</a:t>
            </a:r>
            <a:r>
              <a:rPr lang="en-US" dirty="0" smtClean="0"/>
              <a:t>     Addressing </a:t>
            </a:r>
            <a:r>
              <a:rPr lang="en-US" dirty="0"/>
              <a:t>the Needs of WG#1</a:t>
            </a:r>
          </a:p>
          <a:p>
            <a:r>
              <a:rPr lang="en-US" dirty="0" smtClean="0"/>
              <a:t>1515-1530</a:t>
            </a:r>
            <a:r>
              <a:rPr lang="en-US" dirty="0"/>
              <a:t>	</a:t>
            </a:r>
            <a:r>
              <a:rPr lang="en-US" dirty="0" smtClean="0"/>
              <a:t>     Addressing </a:t>
            </a:r>
            <a:r>
              <a:rPr lang="en-US" dirty="0"/>
              <a:t>the Needs of WG#2</a:t>
            </a:r>
          </a:p>
          <a:p>
            <a:r>
              <a:rPr lang="en-US" dirty="0" smtClean="0"/>
              <a:t>1530-1545      Addressing </a:t>
            </a:r>
            <a:r>
              <a:rPr lang="en-US" dirty="0"/>
              <a:t>the Needs of WG#3</a:t>
            </a:r>
          </a:p>
          <a:p>
            <a:r>
              <a:rPr lang="en-US" dirty="0" smtClean="0"/>
              <a:t>1545-1600</a:t>
            </a:r>
            <a:r>
              <a:rPr lang="en-US" dirty="0"/>
              <a:t>	</a:t>
            </a:r>
            <a:r>
              <a:rPr lang="en-US" dirty="0" smtClean="0"/>
              <a:t>     Coffee </a:t>
            </a:r>
            <a:r>
              <a:rPr lang="en-US" dirty="0"/>
              <a:t>Break</a:t>
            </a:r>
          </a:p>
          <a:p>
            <a:r>
              <a:rPr lang="en-US" dirty="0" smtClean="0"/>
              <a:t>1600-1700</a:t>
            </a:r>
            <a:r>
              <a:rPr lang="en-US" dirty="0"/>
              <a:t>	</a:t>
            </a:r>
            <a:r>
              <a:rPr lang="en-US" dirty="0" smtClean="0"/>
              <a:t>     User </a:t>
            </a:r>
            <a:r>
              <a:rPr lang="en-US" dirty="0"/>
              <a:t>Community Discussion</a:t>
            </a:r>
          </a:p>
          <a:p>
            <a:r>
              <a:rPr lang="en-US" dirty="0"/>
              <a:t>1700	</a:t>
            </a:r>
            <a:r>
              <a:rPr lang="en-US" dirty="0" smtClean="0"/>
              <a:t>     Workshop </a:t>
            </a:r>
            <a:r>
              <a:rPr lang="en-US" dirty="0"/>
              <a:t>Concludes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2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Words On Safety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t="8879" r="8225" b="56212"/>
          <a:stretch/>
        </p:blipFill>
        <p:spPr>
          <a:xfrm>
            <a:off x="167267" y="1449657"/>
            <a:ext cx="8892597" cy="2687445"/>
          </a:xfrm>
        </p:spPr>
      </p:pic>
      <p:sp>
        <p:nvSpPr>
          <p:cNvPr id="6" name="TextBox 5"/>
          <p:cNvSpPr txBox="1"/>
          <p:nvPr/>
        </p:nvSpPr>
        <p:spPr>
          <a:xfrm>
            <a:off x="6300439" y="1605775"/>
            <a:ext cx="423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*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3698" y="2408665"/>
            <a:ext cx="558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smtClean="0">
                <a:solidFill>
                  <a:schemeClr val="bg1"/>
                </a:solidFill>
              </a:rPr>
              <a:t>Orange </a:t>
            </a:r>
            <a:br>
              <a:rPr lang="en-US" sz="800" smtClean="0">
                <a:solidFill>
                  <a:schemeClr val="bg1"/>
                </a:solidFill>
              </a:rPr>
            </a:br>
            <a:r>
              <a:rPr lang="en-US" sz="800" smtClean="0">
                <a:solidFill>
                  <a:schemeClr val="bg1"/>
                </a:solidFill>
              </a:rPr>
              <a:t>Room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0232" y="3676187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Main Entrance</a:t>
            </a:r>
            <a:endParaRPr lang="en-US" sz="9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449858" y="3434576"/>
            <a:ext cx="3411" cy="241611"/>
          </a:xfrm>
          <a:prstGeom prst="straightConnector1">
            <a:avLst/>
          </a:prstGeom>
          <a:ln w="12700">
            <a:solidFill>
              <a:srgbClr val="3ED004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19109" y="4271058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Corridor of the Physics Building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5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ATF:  A National User Facility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030146"/>
            <a:ext cx="8328991" cy="5243331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Designated a DOE National User Facility in 2015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https://www.bnl.gov/bnlweb/pubaf/fact_sheet/pdf/FS-ATF.pdf</a:t>
            </a:r>
            <a:endParaRPr lang="en-US" sz="2000" dirty="0"/>
          </a:p>
          <a:p>
            <a:r>
              <a:rPr lang="en-US" sz="2000" dirty="0"/>
              <a:t>Capabilities in:</a:t>
            </a:r>
          </a:p>
          <a:p>
            <a:pPr lvl="1"/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Novel particle acceleration techniques 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dirty="0"/>
              <a:t>R&amp;D for smaller, more cost effective accelerators including:</a:t>
            </a:r>
          </a:p>
          <a:p>
            <a:pPr lvl="2"/>
            <a:r>
              <a:rPr lang="en-US" sz="1600" dirty="0"/>
              <a:t>Plasma and dielectric </a:t>
            </a:r>
            <a:r>
              <a:rPr lang="en-US" sz="1600" dirty="0" err="1"/>
              <a:t>wakefield</a:t>
            </a:r>
            <a:r>
              <a:rPr lang="en-US" sz="1600" dirty="0"/>
              <a:t> acceleration</a:t>
            </a:r>
          </a:p>
          <a:p>
            <a:pPr lvl="2"/>
            <a:r>
              <a:rPr lang="en-US" sz="1600" dirty="0"/>
              <a:t>Direct laser acceleration</a:t>
            </a:r>
          </a:p>
          <a:p>
            <a:pPr lvl="2"/>
            <a:r>
              <a:rPr lang="en-US" sz="1600" dirty="0"/>
              <a:t>Inverse free-electron lasers and more</a:t>
            </a:r>
            <a:r>
              <a:rPr lang="is-IS" sz="1600" dirty="0"/>
              <a:t>…</a:t>
            </a:r>
          </a:p>
          <a:p>
            <a:pPr lvl="1"/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High-brightness radiation sources 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dirty="0"/>
              <a:t>New techniques to produce electromagnetic radiation from THz to X-rays:</a:t>
            </a:r>
          </a:p>
          <a:p>
            <a:pPr lvl="2"/>
            <a:r>
              <a:rPr lang="en-US" sz="1600" dirty="0"/>
              <a:t>FEL R&amp;D</a:t>
            </a:r>
          </a:p>
          <a:p>
            <a:pPr lvl="2"/>
            <a:r>
              <a:rPr lang="en-US" sz="1600" dirty="0"/>
              <a:t>Inverse Compton scattering</a:t>
            </a:r>
          </a:p>
          <a:p>
            <a:pPr lvl="2"/>
            <a:r>
              <a:rPr lang="en-US" sz="1600" dirty="0"/>
              <a:t>THz radiation from dielectric structures and more</a:t>
            </a:r>
            <a:r>
              <a:rPr lang="is-IS" sz="1600" dirty="0">
                <a:hlinkClick r:id="rId4"/>
              </a:rPr>
              <a:t>…</a:t>
            </a:r>
            <a:endParaRPr lang="en-US" sz="1600" dirty="0">
              <a:hlinkClick r:id="rId4"/>
            </a:endParaRPr>
          </a:p>
          <a:p>
            <a:pPr lvl="1"/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Beam manipulation and beam instrumentation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Sophisticated longitudinal and transverse beam manipulation capabilities</a:t>
            </a:r>
          </a:p>
          <a:p>
            <a:pPr lvl="2"/>
            <a:r>
              <a:rPr lang="en-US" sz="1600" dirty="0"/>
              <a:t>Wide range of beam parameters enabling development and testing of advanced accelerator hardware, beam diagnostics and detectors</a:t>
            </a:r>
          </a:p>
          <a:p>
            <a:pPr lvl="1"/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Ion generation and acceleration </a:t>
            </a:r>
          </a:p>
          <a:p>
            <a:pPr lvl="2"/>
            <a:r>
              <a:rPr lang="en-US" sz="1600" dirty="0"/>
              <a:t>Experimental hardware for producing supersonic hydrogen gas jets provides capabilities for generating </a:t>
            </a:r>
            <a:r>
              <a:rPr lang="en-US" sz="1600" dirty="0" smtClean="0"/>
              <a:t>mono-energetic </a:t>
            </a:r>
            <a:r>
              <a:rPr lang="en-US" sz="1600" dirty="0"/>
              <a:t>multi-MeV proton </a:t>
            </a:r>
            <a:r>
              <a:rPr lang="en-US" sz="1600" dirty="0" smtClean="0"/>
              <a:t>beams</a:t>
            </a:r>
          </a:p>
          <a:p>
            <a:pPr lvl="1"/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</a:rPr>
              <a:t>Ultrafast Electron Diffraction/Microscopy</a:t>
            </a:r>
            <a:br>
              <a:rPr lang="en-US" sz="1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dirty="0" smtClean="0"/>
              <a:t>Technique for characterizing materials that is complementary to x-ray sources</a:t>
            </a:r>
            <a:endParaRPr lang="en-US" sz="1800" b="1" dirty="0" smtClean="0"/>
          </a:p>
          <a:p>
            <a:pPr lvl="2"/>
            <a:r>
              <a:rPr lang="en-US" sz="1600" dirty="0" smtClean="0"/>
              <a:t>Developmental beam line and experimental station for diffraction and imaging studies with MeV-class electron beams</a:t>
            </a:r>
            <a:endParaRPr lang="en-US" sz="1600" dirty="0"/>
          </a:p>
          <a:p>
            <a:endParaRPr lang="en-US" sz="2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E396-EC3B-7D4F-99B9-327F5C4C2F2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75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"/>
            <a:ext cx="8305800" cy="76200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Accelerator Stewardship with </a:t>
            </a:r>
            <a:r>
              <a:rPr lang="en-US" sz="3200" dirty="0" smtClean="0"/>
              <a:t>the ATF 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 rot="19982288">
            <a:off x="228596" y="2335536"/>
            <a:ext cx="8610599" cy="16905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6" name="Rectangle 5"/>
          <p:cNvSpPr/>
          <p:nvPr/>
        </p:nvSpPr>
        <p:spPr>
          <a:xfrm>
            <a:off x="287222" y="4411995"/>
            <a:ext cx="8493343" cy="15537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7" name="Rectangle 6"/>
          <p:cNvSpPr/>
          <p:nvPr/>
        </p:nvSpPr>
        <p:spPr>
          <a:xfrm>
            <a:off x="332131" y="460434"/>
            <a:ext cx="8493343" cy="156148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8" name="TextBox 7"/>
          <p:cNvSpPr txBox="1"/>
          <p:nvPr/>
        </p:nvSpPr>
        <p:spPr>
          <a:xfrm>
            <a:off x="283318" y="454026"/>
            <a:ext cx="4426311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Arial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ATF pioneered the concept of a user facility for studying new methods of accelerating electrons and ions</a:t>
            </a: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One-of-a-kind </a:t>
            </a:r>
          </a:p>
          <a:p>
            <a:r>
              <a:rPr lang="en-US" sz="1800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combination of e-beams and lasers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Free facility access to qualified</a:t>
            </a:r>
          </a:p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researchers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9868" y="444264"/>
            <a:ext cx="4024878" cy="544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established, 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proposal-driven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peer-reviewed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serves accelerator community for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years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5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5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5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5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5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5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5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5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57175" indent="-257175" algn="r">
              <a:spcBef>
                <a:spcPts val="1350"/>
              </a:spcBef>
              <a:buFont typeface="Arial"/>
              <a:buChar char="•"/>
            </a:pPr>
            <a:endParaRPr lang="en-US" sz="1500" dirty="0"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7175" lvl="2" indent="-257175">
              <a:buFont typeface="Arial" panose="020B0604020202020204" pitchFamily="34" charset="0"/>
              <a:buChar char="•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highly trained staff to support a broad array of user experiments</a:t>
            </a:r>
          </a:p>
          <a:p>
            <a:r>
              <a:rPr lang="en-US" sz="15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n-US" sz="1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21250" y="1282982"/>
            <a:ext cx="6523790" cy="3705754"/>
            <a:chOff x="1221250" y="2057917"/>
            <a:chExt cx="6523790" cy="37057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1250" y="2057917"/>
              <a:ext cx="6523790" cy="370575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223493" y="4757825"/>
              <a:ext cx="3135743" cy="338554"/>
            </a:xfrm>
            <a:prstGeom prst="rect">
              <a:avLst/>
            </a:prstGeom>
            <a:solidFill>
              <a:srgbClr val="4A452A">
                <a:alpha val="47843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mtClean="0">
                  <a:solidFill>
                    <a:schemeClr val="bg1"/>
                  </a:solidFill>
                </a:rPr>
                <a:t>Highly Experienced Staff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91491" y="1289632"/>
            <a:ext cx="6523214" cy="3705753"/>
            <a:chOff x="1191491" y="2007417"/>
            <a:chExt cx="6523214" cy="3705753"/>
          </a:xfrm>
        </p:grpSpPr>
        <p:pic>
          <p:nvPicPr>
            <p:cNvPr id="11" name="Picture 10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491" y="2007417"/>
              <a:ext cx="6523214" cy="370575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5616861" y="2961561"/>
              <a:ext cx="1670630" cy="523220"/>
            </a:xfrm>
            <a:prstGeom prst="rect">
              <a:avLst/>
            </a:prstGeom>
            <a:solidFill>
              <a:srgbClr val="4A452A">
                <a:alpha val="36078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High-brightness electron beams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34786" y="1300967"/>
            <a:ext cx="6497782" cy="3705753"/>
            <a:chOff x="1177636" y="1980652"/>
            <a:chExt cx="6497782" cy="3705753"/>
          </a:xfrm>
        </p:grpSpPr>
        <p:pic>
          <p:nvPicPr>
            <p:cNvPr id="13" name="Picture 12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36" y="1980652"/>
              <a:ext cx="6497782" cy="370575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3505196" y="4876799"/>
              <a:ext cx="2419907" cy="646331"/>
            </a:xfrm>
            <a:prstGeom prst="rect">
              <a:avLst/>
            </a:prstGeom>
            <a:solidFill>
              <a:srgbClr val="948A54">
                <a:alpha val="47843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Unique powerful lasers</a:t>
              </a:r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E396-EC3B-7D4F-99B9-327F5C4C2F2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87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gor\AppData\Local\Microsoft\Windows\Temporary Internet Files\Content.Outlook\2PPR990T\Future experiements_Slide3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6" r="24521" b="39543"/>
          <a:stretch/>
        </p:blipFill>
        <p:spPr bwMode="auto">
          <a:xfrm>
            <a:off x="1447800" y="1077570"/>
            <a:ext cx="6036170" cy="397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Electron Beam + Laser </a:t>
            </a:r>
            <a:r>
              <a:rPr lang="en-US" sz="2800" dirty="0" smtClean="0"/>
              <a:t>Capabilities (currently demonstrated)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8D4E7-48C9-4538-A106-B37BF4C42899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81675" y="3588182"/>
            <a:ext cx="3209925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42B7F"/>
            </a:solidFill>
          </a:ln>
        </p:spPr>
        <p:txBody>
          <a:bodyPr wrap="square" rtlCol="0">
            <a:spAutoFit/>
          </a:bodyPr>
          <a:lstStyle/>
          <a:p>
            <a:pPr marL="127000" indent="-127000">
              <a:buFont typeface="Arial" charset="0"/>
              <a:buChar char="•"/>
            </a:pPr>
            <a:r>
              <a:rPr lang="en-US" sz="1800" dirty="0" smtClean="0"/>
              <a:t>High-brightness photocathode </a:t>
            </a:r>
            <a:r>
              <a:rPr lang="en-US" sz="1800" dirty="0" err="1" smtClean="0"/>
              <a:t>linac</a:t>
            </a:r>
            <a:r>
              <a:rPr lang="en-US" sz="1800" dirty="0" smtClean="0"/>
              <a:t>:</a:t>
            </a:r>
            <a:r>
              <a:rPr lang="en-US" sz="1800" dirty="0"/>
              <a:t> </a:t>
            </a:r>
            <a:r>
              <a:rPr lang="en-US" sz="1800" dirty="0" smtClean="0"/>
              <a:t> 80 MeV</a:t>
            </a:r>
            <a:endParaRPr lang="en-US" sz="1800" dirty="0"/>
          </a:p>
          <a:p>
            <a:pPr marL="127000" indent="-127000">
              <a:buFont typeface="Arial" charset="0"/>
              <a:buChar char="•"/>
            </a:pPr>
            <a:r>
              <a:rPr lang="en-US" sz="1800" dirty="0"/>
              <a:t>Emittance - 1</a:t>
            </a:r>
            <a:r>
              <a:rPr lang="en-US" sz="1800" dirty="0">
                <a:latin typeface="Symbol" panose="05050102010706020507" pitchFamily="18" charset="2"/>
              </a:rPr>
              <a:t>m</a:t>
            </a:r>
            <a:r>
              <a:rPr lang="en-US" sz="1800" dirty="0"/>
              <a:t>m</a:t>
            </a:r>
          </a:p>
          <a:p>
            <a:pPr marL="127000" indent="-127000">
              <a:buFont typeface="Arial" charset="0"/>
              <a:buChar char="•"/>
            </a:pPr>
            <a:r>
              <a:rPr lang="en-US" sz="1800" dirty="0"/>
              <a:t>Energy spread - 0.1%</a:t>
            </a:r>
          </a:p>
          <a:p>
            <a:pPr marL="127000" indent="-127000">
              <a:buFont typeface="Arial" charset="0"/>
              <a:buChar char="•"/>
            </a:pPr>
            <a:r>
              <a:rPr lang="en-US" sz="1800" dirty="0"/>
              <a:t>Charge ~ </a:t>
            </a:r>
            <a:r>
              <a:rPr lang="en-US" sz="1800" dirty="0" smtClean="0"/>
              <a:t>1.5 </a:t>
            </a:r>
            <a:r>
              <a:rPr lang="en-US" sz="1800" dirty="0" err="1"/>
              <a:t>nC</a:t>
            </a:r>
            <a:endParaRPr lang="en-US" sz="1800" dirty="0"/>
          </a:p>
          <a:p>
            <a:pPr marL="127000" indent="-127000">
              <a:buFont typeface="Arial" charset="0"/>
              <a:buChar char="•"/>
            </a:pPr>
            <a:r>
              <a:rPr lang="en-US" sz="1800" dirty="0"/>
              <a:t>Single bunch </a:t>
            </a:r>
            <a:r>
              <a:rPr lang="en-US" sz="1800" dirty="0" smtClean="0"/>
              <a:t>10 </a:t>
            </a:r>
            <a:r>
              <a:rPr lang="en-US" sz="1800" dirty="0" err="1" smtClean="0"/>
              <a:t>ps</a:t>
            </a:r>
            <a:r>
              <a:rPr lang="en-US" sz="1800" dirty="0" smtClean="0"/>
              <a:t> </a:t>
            </a:r>
            <a:r>
              <a:rPr lang="mr-IN" sz="1800" dirty="0" smtClean="0"/>
              <a:t>–</a:t>
            </a:r>
            <a:r>
              <a:rPr lang="en-US" sz="1800" dirty="0" smtClean="0"/>
              <a:t> 200 fs</a:t>
            </a:r>
            <a:endParaRPr lang="en-US" sz="1800" dirty="0"/>
          </a:p>
          <a:p>
            <a:pPr marL="127000" indent="-127000">
              <a:buFont typeface="Arial" charset="0"/>
              <a:buChar char="•"/>
            </a:pPr>
            <a:r>
              <a:rPr lang="en-US" sz="1800" dirty="0"/>
              <a:t>Multi-bunch trains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892982"/>
            <a:ext cx="2895600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42B7F"/>
            </a:solidFill>
          </a:ln>
        </p:spPr>
        <p:txBody>
          <a:bodyPr wrap="square" rtlCol="0">
            <a:spAutoFit/>
          </a:bodyPr>
          <a:lstStyle/>
          <a:p>
            <a:pPr marL="127000" indent="-127000">
              <a:buFont typeface="Arial" charset="0"/>
              <a:buChar char="•"/>
            </a:pPr>
            <a:r>
              <a:rPr lang="en-US" sz="1800" dirty="0"/>
              <a:t>CO</a:t>
            </a:r>
            <a:r>
              <a:rPr lang="en-US" sz="1800" baseline="-25000" dirty="0"/>
              <a:t>2</a:t>
            </a:r>
            <a:r>
              <a:rPr lang="en-US" sz="1800" dirty="0"/>
              <a:t> </a:t>
            </a:r>
            <a:r>
              <a:rPr lang="en-US" sz="1800" dirty="0" smtClean="0"/>
              <a:t>laser system</a:t>
            </a:r>
            <a:endParaRPr lang="en-US" sz="1800" dirty="0"/>
          </a:p>
          <a:p>
            <a:pPr marL="127000" indent="-127000">
              <a:buFont typeface="Arial" charset="0"/>
              <a:buChar char="•"/>
            </a:pPr>
            <a:r>
              <a:rPr lang="en-US" sz="1800" dirty="0" smtClean="0">
                <a:latin typeface="Symbol" panose="05050102010706020507" pitchFamily="18" charset="2"/>
              </a:rPr>
              <a:t>l </a:t>
            </a:r>
            <a:r>
              <a:rPr lang="en-US" sz="1800" dirty="0" smtClean="0"/>
              <a:t>= 9-11 </a:t>
            </a:r>
            <a:r>
              <a:rPr lang="en-US" sz="1800" dirty="0">
                <a:latin typeface="Symbol" panose="05050102010706020507" pitchFamily="18" charset="2"/>
              </a:rPr>
              <a:t>m</a:t>
            </a:r>
            <a:r>
              <a:rPr lang="en-US" sz="1800" dirty="0"/>
              <a:t>m</a:t>
            </a:r>
          </a:p>
          <a:p>
            <a:pPr marL="127000" indent="-127000">
              <a:buFont typeface="Arial" charset="0"/>
              <a:buChar char="•"/>
            </a:pPr>
            <a:r>
              <a:rPr lang="en-US" sz="1800" dirty="0"/>
              <a:t>2 </a:t>
            </a:r>
            <a:r>
              <a:rPr lang="en-US" sz="1800" dirty="0" smtClean="0"/>
              <a:t>TW peak power</a:t>
            </a:r>
            <a:endParaRPr lang="en-US" sz="1800" dirty="0"/>
          </a:p>
          <a:p>
            <a:pPr marL="127000" indent="-127000">
              <a:buFont typeface="Arial" charset="0"/>
              <a:buChar char="•"/>
            </a:pPr>
            <a:r>
              <a:rPr lang="en-US" sz="1800" dirty="0"/>
              <a:t>6J @ </a:t>
            </a:r>
            <a:r>
              <a:rPr lang="en-US" sz="1800" dirty="0" smtClean="0"/>
              <a:t>3ps pulse width</a:t>
            </a:r>
            <a:endParaRPr lang="en-US" sz="1800" dirty="0"/>
          </a:p>
          <a:p>
            <a:pPr marL="127000" indent="-127000">
              <a:buFont typeface="Arial" charset="0"/>
              <a:buChar char="•"/>
            </a:pPr>
            <a:r>
              <a:rPr lang="en-US" sz="1800" dirty="0"/>
              <a:t>0.05 </a:t>
            </a:r>
            <a:r>
              <a:rPr lang="en-US" sz="1800" dirty="0" smtClean="0"/>
              <a:t>Hz repetition rate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8190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98901"/>
            <a:ext cx="8328991" cy="1325563"/>
          </a:xfrm>
        </p:spPr>
        <p:txBody>
          <a:bodyPr/>
          <a:lstStyle/>
          <a:p>
            <a:r>
              <a:rPr lang="en-US" dirty="0" smtClean="0"/>
              <a:t>ATF Scientific Needs Workshop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Some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226916"/>
            <a:ext cx="8682019" cy="496553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At the beginning of FY16, DOE-HEP requested that the ATF-II plan be re-baselined </a:t>
            </a:r>
            <a:r>
              <a:rPr lang="mr-IN" dirty="0" smtClean="0"/>
              <a:t>–</a:t>
            </a:r>
            <a:r>
              <a:rPr lang="en-US" dirty="0" smtClean="0"/>
              <a:t> including: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A full and complete re-evaluation of all scope that had been presented in the 2013 proposal</a:t>
            </a:r>
          </a:p>
          <a:p>
            <a:pPr lvl="2">
              <a:lnSpc>
                <a:spcPct val="120000"/>
              </a:lnSpc>
            </a:pPr>
            <a:r>
              <a:rPr lang="en-US" sz="2400" dirty="0" smtClean="0"/>
              <a:t>Including scope from </a:t>
            </a:r>
            <a:r>
              <a:rPr lang="en-US" sz="2400" b="1" i="1" dirty="0" smtClean="0"/>
              <a:t>all</a:t>
            </a:r>
            <a:r>
              <a:rPr lang="en-US" sz="2400" dirty="0" smtClean="0"/>
              <a:t> funding sources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Inclusion of changes in the plans (e.g. the proposed addition of new capabilities to the ATF portfolio)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General ATF-II construction halted for this process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Re-baseline process was begun in earnest in March 2016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A full cost &amp; schedule review was held in November 2016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Discussions with DOE then targeted a </a:t>
            </a:r>
            <a:r>
              <a:rPr lang="en-US" b="1" i="1" dirty="0" smtClean="0"/>
              <a:t>first step </a:t>
            </a:r>
            <a:r>
              <a:rPr lang="en-US" dirty="0" smtClean="0"/>
              <a:t>of completing construction of a 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standalone CO</a:t>
            </a:r>
            <a:r>
              <a:rPr lang="en-US" b="1" i="1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 laser capability </a:t>
            </a:r>
            <a:r>
              <a:rPr lang="en-US" dirty="0" smtClean="0"/>
              <a:t>in BNL Building 912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i="1" dirty="0" smtClean="0"/>
              <a:t>after establishing the 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Scientific Need </a:t>
            </a:r>
            <a:r>
              <a:rPr lang="en-US" b="1" i="1" dirty="0" smtClean="0"/>
              <a:t>for this capability</a:t>
            </a:r>
            <a:r>
              <a:rPr lang="mr-IN" b="1" i="1" dirty="0" smtClean="0"/>
              <a:t>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7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0" y="2489200"/>
            <a:ext cx="6401160" cy="35566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ATF </a:t>
            </a:r>
            <a:r>
              <a:rPr lang="en-US" dirty="0" smtClean="0">
                <a:latin typeface="Wingdings 3" charset="2"/>
                <a:ea typeface="Wingdings 3" charset="2"/>
                <a:cs typeface="Wingdings 3" charset="2"/>
              </a:rPr>
              <a:t>a</a:t>
            </a:r>
            <a:r>
              <a:rPr lang="en-US" dirty="0" smtClean="0">
                <a:latin typeface="+mn-lt"/>
                <a:ea typeface="Wingdings 3" charset="2"/>
                <a:cs typeface="Wingdings 3" charset="2"/>
              </a:rPr>
              <a:t> ATF-II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221992" y="6480683"/>
            <a:ext cx="4898136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 Brookhaven Accelerator Test Facility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E396-EC3B-7D4F-99B9-327F5C4C2F2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/>
          <a:srcRect r="41561" b="68365"/>
          <a:stretch/>
        </p:blipFill>
        <p:spPr bwMode="auto">
          <a:xfrm>
            <a:off x="175043" y="1021885"/>
            <a:ext cx="3868923" cy="117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069417" y="839513"/>
            <a:ext cx="3503084" cy="138641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74" y="951299"/>
            <a:ext cx="236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"/>
              </a:rPr>
              <a:t>ATF 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"/>
              </a:rPr>
              <a:t>(BLDG 820)</a:t>
            </a:r>
            <a:endParaRPr lang="en-US" sz="200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3912" y="1334256"/>
            <a:ext cx="118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"/>
              </a:rPr>
              <a:t>Exp. Halls: </a:t>
            </a:r>
            <a:endParaRPr lang="en-US" sz="180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1167" y="1149590"/>
            <a:ext cx="1037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"/>
              </a:rPr>
              <a:t>Shielded </a:t>
            </a:r>
            <a:r>
              <a:rPr lang="en-US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"/>
              </a:rPr>
              <a:t>area:</a:t>
            </a:r>
            <a:endParaRPr lang="en-US" sz="180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7600" y="1157069"/>
            <a:ext cx="1299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"/>
              </a:rPr>
              <a:t>Total floor space:</a:t>
            </a:r>
            <a:endParaRPr lang="en-US" sz="180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5207" y="1627004"/>
            <a:ext cx="505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"/>
              </a:rPr>
              <a:t>x4</a:t>
            </a:r>
            <a:endParaRPr lang="en-US" sz="240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3" y="1622188"/>
            <a:ext cx="48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"/>
              </a:rPr>
              <a:t>x7</a:t>
            </a:r>
            <a:endParaRPr lang="en-US" sz="240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34090" y="1616507"/>
            <a:ext cx="48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"/>
              </a:rPr>
              <a:t>x3</a:t>
            </a:r>
            <a:endParaRPr lang="en-US" sz="240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03924" y="812800"/>
            <a:ext cx="3047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"/>
              </a:rPr>
              <a:t>Towards higher productivity:</a:t>
            </a:r>
            <a:endParaRPr lang="en-US" sz="18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458487" y="4714704"/>
            <a:ext cx="28223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6172200" y="3403600"/>
            <a:ext cx="2819400" cy="2468387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capabilities:</a:t>
            </a:r>
          </a:p>
          <a:p>
            <a:pPr algn="ctr" fontAlgn="auto">
              <a:spcAft>
                <a:spcPts val="0"/>
              </a:spcAft>
            </a:pP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E-BEAM </a:t>
            </a:r>
          </a:p>
          <a:p>
            <a:pPr algn="ctr" fontAlgn="auto">
              <a:spcAft>
                <a:spcPts val="0"/>
              </a:spcAft>
            </a:pP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MeV         100 MeV</a:t>
            </a:r>
          </a:p>
          <a:p>
            <a:pPr algn="ctr" fontAlgn="auto">
              <a:spcAft>
                <a:spcPts val="0"/>
              </a:spcAft>
            </a:pP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US" sz="2400" baseline="-2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LASER </a:t>
            </a:r>
          </a:p>
          <a:p>
            <a:pPr algn="ctr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TW	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10s TW</a:t>
            </a:r>
          </a:p>
          <a:p>
            <a:pPr algn="ctr" fontAlgn="auto">
              <a:spcAft>
                <a:spcPts val="0"/>
              </a:spcAft>
            </a:pP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[ultimately to 100 TW]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337769" y="5373110"/>
            <a:ext cx="2822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391400" y="4686300"/>
            <a:ext cx="2822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228600" y="3132138"/>
            <a:ext cx="5843587" cy="2471737"/>
          </a:xfrm>
          <a:custGeom>
            <a:avLst/>
            <a:gdLst>
              <a:gd name="connsiteX0" fmla="*/ 0 w 5843587"/>
              <a:gd name="connsiteY0" fmla="*/ 1543050 h 2471737"/>
              <a:gd name="connsiteX1" fmla="*/ 571500 w 5843587"/>
              <a:gd name="connsiteY1" fmla="*/ 1557337 h 2471737"/>
              <a:gd name="connsiteX2" fmla="*/ 585787 w 5843587"/>
              <a:gd name="connsiteY2" fmla="*/ 0 h 2471737"/>
              <a:gd name="connsiteX3" fmla="*/ 5843587 w 5843587"/>
              <a:gd name="connsiteY3" fmla="*/ 0 h 2471737"/>
              <a:gd name="connsiteX4" fmla="*/ 5843587 w 5843587"/>
              <a:gd name="connsiteY4" fmla="*/ 785812 h 2471737"/>
              <a:gd name="connsiteX5" fmla="*/ 5072062 w 5843587"/>
              <a:gd name="connsiteY5" fmla="*/ 785812 h 2471737"/>
              <a:gd name="connsiteX6" fmla="*/ 5072062 w 5843587"/>
              <a:gd name="connsiteY6" fmla="*/ 971550 h 2471737"/>
              <a:gd name="connsiteX7" fmla="*/ 4814887 w 5843587"/>
              <a:gd name="connsiteY7" fmla="*/ 971550 h 2471737"/>
              <a:gd name="connsiteX8" fmla="*/ 4814887 w 5843587"/>
              <a:gd name="connsiteY8" fmla="*/ 1243012 h 2471737"/>
              <a:gd name="connsiteX9" fmla="*/ 4414837 w 5843587"/>
              <a:gd name="connsiteY9" fmla="*/ 1243012 h 2471737"/>
              <a:gd name="connsiteX10" fmla="*/ 4414837 w 5843587"/>
              <a:gd name="connsiteY10" fmla="*/ 1243012 h 2471737"/>
              <a:gd name="connsiteX11" fmla="*/ 4429125 w 5843587"/>
              <a:gd name="connsiteY11" fmla="*/ 1385887 h 2471737"/>
              <a:gd name="connsiteX12" fmla="*/ 4029075 w 5843587"/>
              <a:gd name="connsiteY12" fmla="*/ 1385887 h 2471737"/>
              <a:gd name="connsiteX13" fmla="*/ 4029075 w 5843587"/>
              <a:gd name="connsiteY13" fmla="*/ 2128837 h 2471737"/>
              <a:gd name="connsiteX14" fmla="*/ 414337 w 5843587"/>
              <a:gd name="connsiteY14" fmla="*/ 2128837 h 2471737"/>
              <a:gd name="connsiteX15" fmla="*/ 414337 w 5843587"/>
              <a:gd name="connsiteY15" fmla="*/ 2471737 h 2471737"/>
              <a:gd name="connsiteX16" fmla="*/ 28575 w 5843587"/>
              <a:gd name="connsiteY16" fmla="*/ 2471737 h 2471737"/>
              <a:gd name="connsiteX17" fmla="*/ 0 w 5843587"/>
              <a:gd name="connsiteY17" fmla="*/ 1543050 h 247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43587" h="2471737">
                <a:moveTo>
                  <a:pt x="0" y="1543050"/>
                </a:moveTo>
                <a:lnTo>
                  <a:pt x="571500" y="1557337"/>
                </a:lnTo>
                <a:lnTo>
                  <a:pt x="585787" y="0"/>
                </a:lnTo>
                <a:lnTo>
                  <a:pt x="5843587" y="0"/>
                </a:lnTo>
                <a:lnTo>
                  <a:pt x="5843587" y="785812"/>
                </a:lnTo>
                <a:lnTo>
                  <a:pt x="5072062" y="785812"/>
                </a:lnTo>
                <a:lnTo>
                  <a:pt x="5072062" y="971550"/>
                </a:lnTo>
                <a:lnTo>
                  <a:pt x="4814887" y="971550"/>
                </a:lnTo>
                <a:lnTo>
                  <a:pt x="4814887" y="1243012"/>
                </a:lnTo>
                <a:lnTo>
                  <a:pt x="4414837" y="1243012"/>
                </a:lnTo>
                <a:lnTo>
                  <a:pt x="4414837" y="1243012"/>
                </a:lnTo>
                <a:lnTo>
                  <a:pt x="4429125" y="1385887"/>
                </a:lnTo>
                <a:lnTo>
                  <a:pt x="4029075" y="1385887"/>
                </a:lnTo>
                <a:lnTo>
                  <a:pt x="4029075" y="2128837"/>
                </a:lnTo>
                <a:lnTo>
                  <a:pt x="414337" y="2128837"/>
                </a:lnTo>
                <a:lnTo>
                  <a:pt x="414337" y="2471737"/>
                </a:lnTo>
                <a:lnTo>
                  <a:pt x="28575" y="2471737"/>
                </a:lnTo>
                <a:lnTo>
                  <a:pt x="0" y="154305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6200" y="2108200"/>
            <a:ext cx="236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"/>
              </a:rPr>
              <a:t>ATF-II 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"/>
              </a:rPr>
              <a:t>(BLDG 912)</a:t>
            </a:r>
            <a:endParaRPr lang="en-US" sz="2000" dirty="0">
              <a:solidFill>
                <a:prstClr val="black"/>
              </a:solidFill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6268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Premise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030143"/>
            <a:ext cx="8328991" cy="540537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i="1" dirty="0" smtClean="0"/>
              <a:t>It is the position of BNL and the ATF Team that moving user capabilities for mid-IR lasers into the 10s of Terawatts and sub-</a:t>
            </a:r>
            <a:r>
              <a:rPr lang="en-US" i="1" dirty="0" err="1" smtClean="0"/>
              <a:t>ps</a:t>
            </a:r>
            <a:r>
              <a:rPr lang="en-US" i="1" dirty="0" smtClean="0"/>
              <a:t> pulse regime will both:</a:t>
            </a:r>
            <a:br>
              <a:rPr lang="en-US" i="1" dirty="0" smtClean="0"/>
            </a:br>
            <a:endParaRPr lang="en-US" sz="1500" i="1" dirty="0" smtClean="0"/>
          </a:p>
          <a:p>
            <a:pPr>
              <a:lnSpc>
                <a:spcPct val="120000"/>
              </a:lnSpc>
            </a:pP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Enable scientific exploration of the benefits of longer-wavelength laser systems for accelerator applications;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/>
              <a:t>and</a:t>
            </a:r>
          </a:p>
          <a:p>
            <a:pPr>
              <a:lnSpc>
                <a:spcPct val="120000"/>
              </a:lnSpc>
            </a:pP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Provide a platform for the development of high peak power laser technologies  - our own concepts as well as those from the broader user community.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5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In combination with expanded electron beam capabilities, we believe that the ATF-II plan can provide world-leading user capabilities for decades to come!</a:t>
            </a:r>
          </a:p>
          <a:p>
            <a:pPr marL="0" indent="0">
              <a:lnSpc>
                <a:spcPct val="120000"/>
              </a:lnSpc>
              <a:buNone/>
            </a:pPr>
            <a:endParaRPr lang="en-US" i="1" dirty="0" smtClean="0"/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4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FY18 Budget Landscape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053296"/>
            <a:ext cx="8328991" cy="4701461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Authorization to resume general ATF-II Construction is contingent on the evaluation of whether our re-baselined ATF-II plan will adequately meet community needs</a:t>
            </a:r>
          </a:p>
          <a:p>
            <a:endParaRPr lang="en-US" sz="14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The ATF has also committed to continue operation of the ATF-I facility through most or all of the FACET down period to ensure the availability of research capabilities for the user community</a:t>
            </a:r>
          </a:p>
          <a:p>
            <a:endParaRPr lang="en-US" sz="14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The language and proposed funding levels in the President’s Budget Request will be a challenge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Implementation of the budget numbers described there would be devastating to both of the above goals</a:t>
            </a:r>
            <a:r>
              <a:rPr lang="mr-IN" dirty="0" smtClean="0">
                <a:solidFill>
                  <a:srgbClr val="FF0000"/>
                </a:solidFill>
              </a:rPr>
              <a:t>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6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99A20A2-F370-7146-A2E9-139303D42D29}" vid="{A7DEB7BA-D416-2D4F-BA71-857FD79A8C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BNL_70_100_ATF</Template>
  <TotalTime>911</TotalTime>
  <Words>785</Words>
  <Application>Microsoft Macintosh PowerPoint</Application>
  <PresentationFormat>On-screen Show (4:3)</PresentationFormat>
  <Paragraphs>185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Mangal</vt:lpstr>
      <vt:lpstr>Symbol</vt:lpstr>
      <vt:lpstr>Wingdings 3</vt:lpstr>
      <vt:lpstr>Arial</vt:lpstr>
      <vt:lpstr>Office Theme</vt:lpstr>
      <vt:lpstr>The ATF Scientific Needs Workshop</vt:lpstr>
      <vt:lpstr>A Few Words On Safety</vt:lpstr>
      <vt:lpstr>ATF:  A National User Facility</vt:lpstr>
      <vt:lpstr>Accelerator Stewardship with the ATF  </vt:lpstr>
      <vt:lpstr>Electron Beam + Laser Capabilities (currently demonstrated)</vt:lpstr>
      <vt:lpstr>ATF Scientific Needs Workshop –  Some Background</vt:lpstr>
      <vt:lpstr>ATF a ATF-II</vt:lpstr>
      <vt:lpstr>Our Premise</vt:lpstr>
      <vt:lpstr>The FY18 Budget Landscape</vt:lpstr>
      <vt:lpstr>Scientific Needs</vt:lpstr>
      <vt:lpstr>Our Goals for This Workshop</vt:lpstr>
      <vt:lpstr>Workshop Block Agenda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ATF Scientific Needs Workshop</dc:title>
  <dc:subject/>
  <dc:creator>Mark A. Palmer</dc:creator>
  <cp:keywords/>
  <dc:description/>
  <cp:lastModifiedBy>Mark A. Palmer</cp:lastModifiedBy>
  <cp:revision>1</cp:revision>
  <dcterms:created xsi:type="dcterms:W3CDTF">2017-05-30T22:10:02Z</dcterms:created>
  <dcterms:modified xsi:type="dcterms:W3CDTF">2017-05-31T13:21:05Z</dcterms:modified>
  <cp:category/>
</cp:coreProperties>
</file>