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439" r:id="rId2"/>
    <p:sldId id="450" r:id="rId3"/>
    <p:sldId id="441" r:id="rId4"/>
    <p:sldId id="447" r:id="rId5"/>
    <p:sldId id="432" r:id="rId6"/>
    <p:sldId id="452" r:id="rId7"/>
    <p:sldId id="458" r:id="rId8"/>
    <p:sldId id="453" r:id="rId9"/>
    <p:sldId id="417" r:id="rId10"/>
    <p:sldId id="461" r:id="rId11"/>
    <p:sldId id="433" r:id="rId12"/>
    <p:sldId id="435" r:id="rId13"/>
    <p:sldId id="343" r:id="rId14"/>
    <p:sldId id="418" r:id="rId15"/>
    <p:sldId id="448" r:id="rId16"/>
    <p:sldId id="446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0355" autoAdjust="0"/>
  </p:normalViewPr>
  <p:slideViewPr>
    <p:cSldViewPr>
      <p:cViewPr>
        <p:scale>
          <a:sx n="100" d="100"/>
          <a:sy n="100" d="100"/>
        </p:scale>
        <p:origin x="-98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030" y="-108"/>
      </p:cViewPr>
      <p:guideLst>
        <p:guide orient="horz" pos="2928"/>
        <p:guide pos="22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33192B-0E57-40D7-B0FE-34ECA4F6A1CB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B27A76-109F-46DD-98CA-8701EF82C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3" rIns="93164" bIns="46583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3" rIns="93164" bIns="4658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18DCCC4-E243-4EE3-9EE4-846D62B0E7B4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3" rIns="93164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3" rIns="93164" bIns="46583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3" rIns="93164" bIns="46583" numCol="1" anchor="b" anchorCtr="0" compatLnSpc="1">
            <a:prstTxWarp prst="textNoShape">
              <a:avLst/>
            </a:prstTxWarp>
          </a:bodyPr>
          <a:lstStyle>
            <a:lvl1pPr algn="r" defTabSz="931344">
              <a:defRPr sz="1200">
                <a:latin typeface="Arial" charset="0"/>
              </a:defRPr>
            </a:lvl1pPr>
          </a:lstStyle>
          <a:p>
            <a:pPr>
              <a:defRPr/>
            </a:pPr>
            <a:fld id="{71060BEA-92B4-43D4-B84D-180227B5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4A44A-096F-4A7A-B876-D75C950BE891}" type="slidenum">
              <a:rPr lang="en-US"/>
              <a:pPr/>
              <a:t>1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Thank you for coming today.  I am humbled by your interest in our initial testing and pilot work using a zero-client device to implement virtual desktops in the TA-55 Plutonium Facility at Los Alamos National Laboratory.</a:t>
            </a:r>
          </a:p>
          <a:p>
            <a:endParaRPr lang="en-US" sz="1400" dirty="0" smtClean="0"/>
          </a:p>
          <a:p>
            <a:r>
              <a:rPr lang="en-US" sz="1400" dirty="0" smtClean="0"/>
              <a:t>I am here to introduce to you the technology and hardware/software that we at DCS-4 are pioneering for our customers at TA-55 and have been show-casing to our laboratory community as a whole.</a:t>
            </a:r>
          </a:p>
          <a:p>
            <a:endParaRPr lang="en-US" sz="1400" dirty="0" smtClean="0"/>
          </a:p>
          <a:p>
            <a:r>
              <a:rPr lang="en-US" sz="1400" dirty="0" smtClean="0"/>
              <a:t>Please get comfortable, relax, and ask questions.  We don’t have all the answers, but we have learned a few things that I hope will enhance your understanding of how zero-client devices might be applicable to your environment, in particular, the </a:t>
            </a:r>
            <a:r>
              <a:rPr lang="en-US" sz="1400" dirty="0" err="1" smtClean="0"/>
              <a:t>PanoLogic</a:t>
            </a:r>
            <a:r>
              <a:rPr lang="en-US" sz="1400" dirty="0" smtClean="0"/>
              <a:t> device.</a:t>
            </a:r>
          </a:p>
          <a:p>
            <a:endParaRPr lang="en-US" sz="1400" dirty="0" smtClean="0"/>
          </a:p>
          <a:p>
            <a:r>
              <a:rPr lang="en-US" sz="1400" dirty="0" smtClean="0"/>
              <a:t>If everyone is ready – LET’S BEGIN!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4A44A-096F-4A7A-B876-D75C950BE891}" type="slidenum">
              <a:rPr lang="en-US"/>
              <a:pPr/>
              <a:t>10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Thank you for coming today.  I am humbled by your interest in our initial testing and pilot work using a zero-client device to implement virtual desktops in the TA-55 Plutonium Facility at Los Alamos National Laboratory.</a:t>
            </a:r>
          </a:p>
          <a:p>
            <a:endParaRPr lang="en-US" sz="1400" dirty="0" smtClean="0"/>
          </a:p>
          <a:p>
            <a:r>
              <a:rPr lang="en-US" sz="1400" dirty="0" smtClean="0"/>
              <a:t>I am here to introduce to you the technology and hardware/software that we at DCS-4 are pioneering for our customers at TA-55 and have been show-casing to our laboratory community as a whole.</a:t>
            </a:r>
          </a:p>
          <a:p>
            <a:endParaRPr lang="en-US" sz="1400" dirty="0" smtClean="0"/>
          </a:p>
          <a:p>
            <a:r>
              <a:rPr lang="en-US" sz="1400" dirty="0" smtClean="0"/>
              <a:t>Please get comfortable, relax, and ask questions.  We don’t have all the answers, but we have learned a few things that I hope will enhance your understanding of how zero-client devices might be applicable to your environment, in particular, the </a:t>
            </a:r>
            <a:r>
              <a:rPr lang="en-US" sz="1400" dirty="0" err="1" smtClean="0"/>
              <a:t>PanoLogic</a:t>
            </a:r>
            <a:r>
              <a:rPr lang="en-US" sz="1400" dirty="0" smtClean="0"/>
              <a:t> device.</a:t>
            </a:r>
          </a:p>
          <a:p>
            <a:endParaRPr lang="en-US" sz="1400" dirty="0" smtClean="0"/>
          </a:p>
          <a:p>
            <a:r>
              <a:rPr lang="en-US" sz="1400" dirty="0" smtClean="0"/>
              <a:t>If everyone is ready – LET’S BEGIN!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21AF249-4088-4BBF-80FE-D8774242949B}" type="slidenum">
              <a:rPr lang="en-US" smtClean="0"/>
              <a:pPr defTabSz="930275"/>
              <a:t>12</a:t>
            </a:fld>
            <a:endParaRPr lang="en-US" smtClean="0"/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3" rIns="93164" bIns="46583" anchor="b"/>
          <a:lstStyle/>
          <a:p>
            <a:pPr algn="r" defTabSz="930275"/>
            <a:fld id="{C60D5DB6-43C5-4882-AEB4-2F70F1E5D2DF}" type="slidenum">
              <a:rPr lang="en-US" sz="1200"/>
              <a:pPr algn="r" defTabSz="930275"/>
              <a:t>12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8D53880-036D-42A9-9AC9-C4D106F10FB9}" type="slidenum">
              <a:rPr lang="en-US" smtClean="0"/>
              <a:pPr defTabSz="930275"/>
              <a:t>13</a:t>
            </a:fld>
            <a:endParaRPr lang="en-US" smtClean="0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3" rIns="93164" bIns="46583" anchor="b"/>
          <a:lstStyle/>
          <a:p>
            <a:pPr algn="r" defTabSz="930275"/>
            <a:fld id="{9D5E61A1-9FE0-4C10-8C82-729133AF8083}" type="slidenum">
              <a:rPr lang="en-US" sz="1200"/>
              <a:pPr algn="r" defTabSz="930275"/>
              <a:t>13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3799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575BCAB-2DDC-4A4F-8D99-55C98A435A3E}" type="slidenum">
              <a:rPr lang="en-US" smtClean="0"/>
              <a:pPr defTabSz="930275"/>
              <a:t>14</a:t>
            </a:fld>
            <a:endParaRPr lang="en-US" smtClean="0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3" rIns="93164" bIns="46583" anchor="b"/>
          <a:lstStyle/>
          <a:p>
            <a:pPr algn="r" defTabSz="930275"/>
            <a:fld id="{4C719B92-90E9-424A-B0D9-BD49D54732C7}" type="slidenum">
              <a:rPr lang="en-US" sz="1200"/>
              <a:pPr algn="r" defTabSz="930275"/>
              <a:t>14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3799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4A44A-096F-4A7A-B876-D75C950BE891}" type="slidenum">
              <a:rPr lang="en-US"/>
              <a:pPr/>
              <a:t>15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Thank you for coming today.  I am humbled by your interest in our initial testing and pilot work using a zero-client device to implement virtual desktops in the TA-55 Plutonium Facility at Los Alamos National Laboratory.</a:t>
            </a:r>
          </a:p>
          <a:p>
            <a:endParaRPr lang="en-US" sz="1400" dirty="0" smtClean="0"/>
          </a:p>
          <a:p>
            <a:r>
              <a:rPr lang="en-US" sz="1400" dirty="0" smtClean="0"/>
              <a:t>I am here to introduce to you the technology and hardware/software that we at DCS-4 are pioneering for our customers at TA-55 and have been show-casing to our laboratory community as a whole.</a:t>
            </a:r>
          </a:p>
          <a:p>
            <a:endParaRPr lang="en-US" sz="1400" dirty="0" smtClean="0"/>
          </a:p>
          <a:p>
            <a:r>
              <a:rPr lang="en-US" sz="1400" dirty="0" smtClean="0"/>
              <a:t>Please get comfortable, relax, and ask questions.  We don’t have all the answers, but we have learned a few things that I hope will enhance your understanding of how zero-client devices might be applicable to your environment, in particular, the </a:t>
            </a:r>
            <a:r>
              <a:rPr lang="en-US" sz="1400" dirty="0" err="1" smtClean="0"/>
              <a:t>PanoLogic</a:t>
            </a:r>
            <a:r>
              <a:rPr lang="en-US" sz="1400" dirty="0" smtClean="0"/>
              <a:t> device.</a:t>
            </a:r>
          </a:p>
          <a:p>
            <a:endParaRPr lang="en-US" sz="1400" dirty="0" smtClean="0"/>
          </a:p>
          <a:p>
            <a:r>
              <a:rPr lang="en-US" sz="1400" dirty="0" smtClean="0"/>
              <a:t>If everyone is ready – LET’S BEGIN!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4E13610-2411-4FFF-837A-4FD49B6D1473}" type="slidenum">
              <a:rPr lang="en-US" smtClean="0"/>
              <a:pPr defTabSz="930275"/>
              <a:t>16</a:t>
            </a:fld>
            <a:endParaRPr lang="en-US" smtClean="0"/>
          </a:p>
        </p:txBody>
      </p:sp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3" rIns="93164" bIns="46583" anchor="b"/>
          <a:lstStyle/>
          <a:p>
            <a:pPr algn="r" defTabSz="930275"/>
            <a:fld id="{53014E13-852F-42F2-8B9D-6C58FBEB91B8}" type="slidenum">
              <a:rPr lang="en-US" sz="1200"/>
              <a:pPr algn="r" defTabSz="930275"/>
              <a:t>16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4A44A-096F-4A7A-B876-D75C950BE891}" type="slidenum">
              <a:rPr lang="en-US"/>
              <a:pPr/>
              <a:t>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Thank you for coming today.  I am humbled by your interest in our initial testing and pilot work using a zero-client device to implement virtual desktops in the TA-55 Plutonium Facility at Los Alamos National Laboratory.</a:t>
            </a:r>
          </a:p>
          <a:p>
            <a:endParaRPr lang="en-US" sz="1400" dirty="0" smtClean="0"/>
          </a:p>
          <a:p>
            <a:r>
              <a:rPr lang="en-US" sz="1400" dirty="0" smtClean="0"/>
              <a:t>I am here to introduce to you the technology and hardware/software that we at DCS-4 are pioneering for our customers at TA-55 and have been show-casing to our laboratory community as a whole.</a:t>
            </a:r>
          </a:p>
          <a:p>
            <a:endParaRPr lang="en-US" sz="1400" dirty="0" smtClean="0"/>
          </a:p>
          <a:p>
            <a:r>
              <a:rPr lang="en-US" sz="1400" dirty="0" smtClean="0"/>
              <a:t>Please get comfortable, relax, and ask questions.  We don’t have all the answers, but we have learned a few things that I hope will enhance your understanding of how zero-client devices might be applicable to your environment, in particular, the </a:t>
            </a:r>
            <a:r>
              <a:rPr lang="en-US" sz="1400" dirty="0" err="1" smtClean="0"/>
              <a:t>PanoLogic</a:t>
            </a:r>
            <a:r>
              <a:rPr lang="en-US" sz="1400" dirty="0" smtClean="0"/>
              <a:t> device.</a:t>
            </a:r>
          </a:p>
          <a:p>
            <a:endParaRPr lang="en-US" sz="1400" dirty="0" smtClean="0"/>
          </a:p>
          <a:p>
            <a:r>
              <a:rPr lang="en-US" sz="1400" dirty="0" smtClean="0"/>
              <a:t>If everyone is ready – LET’S BEGIN!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67A82EB-DF01-4898-BB80-0B7CB31190F4}" type="slidenum">
              <a:rPr lang="en-US" smtClean="0"/>
              <a:pPr defTabSz="930275"/>
              <a:t>3</a:t>
            </a:fld>
            <a:endParaRPr lang="en-US" smtClean="0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3" rIns="93164" bIns="46583" anchor="b"/>
          <a:lstStyle/>
          <a:p>
            <a:pPr algn="r" defTabSz="930275"/>
            <a:fld id="{970C0E42-3ABD-49D6-953F-ECB513D57094}" type="slidenum">
              <a:rPr lang="en-US" sz="1200"/>
              <a:pPr algn="r" defTabSz="930275"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4A44A-096F-4A7A-B876-D75C950BE891}" type="slidenum">
              <a:rPr lang="en-US"/>
              <a:pPr/>
              <a:t>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Thank you for coming today.  I am humbled by your interest in our initial testing and pilot work using a zero-client device to implement virtual desktops in the TA-55 Plutonium Facility at Los Alamos National Laboratory.</a:t>
            </a:r>
          </a:p>
          <a:p>
            <a:endParaRPr lang="en-US" sz="1400" dirty="0" smtClean="0"/>
          </a:p>
          <a:p>
            <a:r>
              <a:rPr lang="en-US" sz="1400" dirty="0" smtClean="0"/>
              <a:t>I am here to introduce to you the technology and hardware/software that we at DCS-4 are pioneering for our customers at TA-55 and have been show-casing to our laboratory community as a whole.</a:t>
            </a:r>
          </a:p>
          <a:p>
            <a:endParaRPr lang="en-US" sz="1400" dirty="0" smtClean="0"/>
          </a:p>
          <a:p>
            <a:r>
              <a:rPr lang="en-US" sz="1400" dirty="0" smtClean="0"/>
              <a:t>Please get comfortable, relax, and ask questions.  We don’t have all the answers, but we have learned a few things that I hope will enhance your understanding of how zero-client devices might be applicable to your environment, in particular, the </a:t>
            </a:r>
            <a:r>
              <a:rPr lang="en-US" sz="1400" dirty="0" err="1" smtClean="0"/>
              <a:t>PanoLogic</a:t>
            </a:r>
            <a:r>
              <a:rPr lang="en-US" sz="1400" dirty="0" smtClean="0"/>
              <a:t> device.</a:t>
            </a:r>
          </a:p>
          <a:p>
            <a:endParaRPr lang="en-US" sz="1400" dirty="0" smtClean="0"/>
          </a:p>
          <a:p>
            <a:r>
              <a:rPr lang="en-US" sz="1400" dirty="0" smtClean="0"/>
              <a:t>If everyone is ready – LET’S BEGIN!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34A1386-0FDC-4354-B11F-FE0443784D75}" type="slidenum">
              <a:rPr lang="en-US" smtClean="0"/>
              <a:pPr defTabSz="930275"/>
              <a:t>6</a:t>
            </a:fld>
            <a:endParaRPr lang="en-US" smtClean="0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3" rIns="93164" bIns="46583" anchor="b"/>
          <a:lstStyle/>
          <a:p>
            <a:pPr algn="r" defTabSz="930275"/>
            <a:fld id="{97A6CEFD-20F7-42B9-848B-C96B2A951920}" type="slidenum">
              <a:rPr lang="en-US" sz="1200"/>
              <a:pPr algn="r" defTabSz="930275"/>
              <a:t>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34A1386-0FDC-4354-B11F-FE0443784D75}" type="slidenum">
              <a:rPr lang="en-US" smtClean="0"/>
              <a:pPr defTabSz="930275"/>
              <a:t>7</a:t>
            </a:fld>
            <a:endParaRPr lang="en-US" smtClean="0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3" rIns="93164" bIns="46583" anchor="b"/>
          <a:lstStyle/>
          <a:p>
            <a:pPr algn="r" defTabSz="930275"/>
            <a:fld id="{97A6CEFD-20F7-42B9-848B-C96B2A951920}" type="slidenum">
              <a:rPr lang="en-US" sz="1200"/>
              <a:pPr algn="r" defTabSz="930275"/>
              <a:t>7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43BBB3B-75EC-43E2-A2D1-4ECC16A89294}" type="slidenum">
              <a:rPr lang="en-US" smtClean="0"/>
              <a:pPr defTabSz="930275"/>
              <a:t>8</a:t>
            </a:fld>
            <a:endParaRPr lang="en-US" smtClean="0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3" rIns="93164" bIns="46583" anchor="b"/>
          <a:lstStyle/>
          <a:p>
            <a:pPr algn="r" defTabSz="930275"/>
            <a:fld id="{DD262254-5E04-4B78-9F05-A652ED661684}" type="slidenum">
              <a:rPr lang="en-US" sz="1200"/>
              <a:pPr algn="r" defTabSz="930275"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5EC2CAC-2D4A-4821-A228-F36B3DE00685}" type="slidenum">
              <a:rPr lang="en-US" smtClean="0"/>
              <a:pPr defTabSz="930275"/>
              <a:t>9</a:t>
            </a:fld>
            <a:endParaRPr lang="en-US" smtClean="0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3" rIns="93164" bIns="46583" anchor="b"/>
          <a:lstStyle/>
          <a:p>
            <a:pPr algn="r" defTabSz="930275"/>
            <a:fld id="{C18F737F-E5E4-4508-9138-7723A9AD00DB}" type="slidenum">
              <a:rPr lang="en-US" sz="1200"/>
              <a:pPr algn="r" defTabSz="930275"/>
              <a:t>9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CCFEC-6C7B-4426-BCD4-1A127D11D53C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3F5B-2DA2-4979-87D6-508656D35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4A2E-36FC-49C8-95D0-68BD3D12950F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CC4E-7E20-4229-B9AD-A0C136279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07FC-46E8-4ED0-952D-9C9D9E954044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7A20-2AA3-417E-9038-934DE22DB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0EC7F-508E-4702-8620-D261B47A9DC6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E315-052F-4E7D-B758-954FBC050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30A-FECC-4D12-A5D6-9890BCADCE3F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E9514-2076-471D-BC43-515A13E8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904CA-F4C3-4B35-A520-EBE22B81DF82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082AD-94B9-426E-B522-77E4720FD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EAD2A-E35E-4D37-BC5D-59CB667FDADC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51F58-46CC-4B02-B7AC-269322C5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490C7-BB5F-4026-8338-20EC582F0DDD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63BEA-7A52-406A-8E84-5E3D6A382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9E76-BB60-4141-9457-AD80FC3DB553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36B55-A607-4CED-8C2D-8361BFFAE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E9114-7BD4-4E8E-8BB5-F54D21BD15DA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FEDDC-5766-4DBB-AFA0-4C925DA4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2FB18-747C-47CC-A53A-0BDF66E6DA17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CF1F-D416-4191-BD5F-E3B21ECFB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CD80-EA61-487A-B9CC-8940717B989D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CEFB-FEAD-44A5-80B1-C27F46917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257C6AB-E941-4D5C-98FD-A4F4FC525216}" type="datetime1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3340265-7C9A-4993-90C6-7BEAECE71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60" r:id="rId12"/>
  </p:sldLayoutIdLst>
  <p:transition spd="med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76250"/>
          </a:xfrm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55652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5654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155655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565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8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55659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8600" y="1219200"/>
            <a:ext cx="868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“Security and Manageability in a Clustered Virtual Environment Using a True Zero Client”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981200" y="4800600"/>
            <a:ext cx="4572000" cy="25146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09600" y="36576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3600" dirty="0" smtClean="0">
              <a:solidFill>
                <a:schemeClr val="tx2"/>
              </a:solidFill>
            </a:endParaRPr>
          </a:p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3600" kern="0" dirty="0" smtClean="0">
              <a:solidFill>
                <a:schemeClr val="tx2"/>
              </a:solidFill>
            </a:endParaRPr>
          </a:p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3600" kern="0" dirty="0" smtClean="0"/>
          </a:p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3600" kern="0" dirty="0" smtClean="0"/>
          </a:p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kern="0" dirty="0" smtClean="0"/>
              <a:t>Michael Johnson</a:t>
            </a:r>
          </a:p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kern="0" dirty="0" smtClean="0"/>
              <a:t>Benny Montoya</a:t>
            </a:r>
          </a:p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DCS-4 Information Systems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Virtualization Team</a:t>
            </a:r>
          </a:p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3600" kern="0" dirty="0" smtClean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3600" kern="0" dirty="0" smtClean="0"/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3600" kern="0" dirty="0" smtClean="0"/>
          </a:p>
          <a:p>
            <a:pPr algn="ctr"/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 bwMode="auto">
          <a:xfrm>
            <a:off x="3124200" y="5791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200" dirty="0" smtClean="0"/>
              <a:t>LA-UR 10-02953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533400"/>
          </a:xfrm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10</a:t>
            </a:r>
          </a:p>
        </p:txBody>
      </p:sp>
      <p:pic>
        <p:nvPicPr>
          <p:cNvPr id="155652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5654" name="Rectangle 8"/>
          <p:cNvSpPr>
            <a:spLocks noChangeArrowheads="1"/>
          </p:cNvSpPr>
          <p:nvPr/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155655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565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8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55659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81000" y="1524000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/>
              <a:t>Goals</a:t>
            </a:r>
          </a:p>
          <a:p>
            <a:pPr eaLnBrk="0" hangingPunct="0"/>
            <a:endParaRPr lang="en-US" sz="2800" dirty="0" smtClean="0"/>
          </a:p>
          <a:p>
            <a:pPr algn="ctr" eaLnBrk="0" hangingPunct="0">
              <a:buFont typeface="Arial" pitchFamily="34" charset="0"/>
              <a:buChar char="•"/>
            </a:pPr>
            <a:r>
              <a:rPr lang="en-US" sz="2800" dirty="0" smtClean="0"/>
              <a:t> Compliance</a:t>
            </a:r>
          </a:p>
          <a:p>
            <a:pPr algn="ctr" eaLnBrk="0" hangingPunct="0"/>
            <a:endParaRPr lang="en-US" sz="2800" dirty="0" smtClean="0"/>
          </a:p>
          <a:p>
            <a:pPr algn="ctr" eaLnBrk="0" hangingPunct="0">
              <a:buFont typeface="Arial" pitchFamily="34" charset="0"/>
              <a:buChar char="•"/>
            </a:pPr>
            <a:r>
              <a:rPr lang="en-US" sz="2800" dirty="0" smtClean="0"/>
              <a:t> Improve IT Management Control</a:t>
            </a:r>
          </a:p>
          <a:p>
            <a:pPr algn="ctr" eaLnBrk="0" hangingPunct="0">
              <a:buFont typeface="Arial" pitchFamily="34" charset="0"/>
              <a:buChar char="•"/>
            </a:pPr>
            <a:endParaRPr lang="en-US" sz="2800" dirty="0" smtClean="0"/>
          </a:p>
          <a:p>
            <a:pPr algn="ctr" eaLnBrk="0" hangingPunct="0">
              <a:buFont typeface="Arial" pitchFamily="34" charset="0"/>
              <a:buChar char="•"/>
            </a:pPr>
            <a:r>
              <a:rPr lang="en-US" sz="2800" dirty="0" smtClean="0">
                <a:ea typeface="ヒラギノ角ゴ Pro W3"/>
                <a:cs typeface="ヒラギノ角ゴ Pro W3"/>
              </a:rPr>
              <a:t> More Creative Productivity for IT Staff </a:t>
            </a:r>
          </a:p>
          <a:p>
            <a:pPr algn="ctr" eaLnBrk="0" hangingPunct="0">
              <a:buFont typeface="Arial" pitchFamily="34" charset="0"/>
              <a:buChar char="•"/>
            </a:pPr>
            <a:endParaRPr lang="en-US" sz="2800" dirty="0" smtClean="0">
              <a:ea typeface="ヒラギノ角ゴ Pro W3"/>
              <a:cs typeface="ヒラギノ角ゴ Pro W3"/>
            </a:endParaRPr>
          </a:p>
          <a:p>
            <a:pPr algn="ctr" eaLnBrk="0" hangingPunct="0">
              <a:buFont typeface="Arial" pitchFamily="34" charset="0"/>
              <a:buChar char="•"/>
            </a:pPr>
            <a:r>
              <a:rPr lang="en-US" sz="2800" dirty="0" smtClean="0"/>
              <a:t> Changed User Experience</a:t>
            </a:r>
            <a:endParaRPr lang="en-US" sz="2800" dirty="0" smtClean="0">
              <a:ea typeface="ヒラギノ角ゴ Pro W3"/>
              <a:cs typeface="ヒラギノ角ゴ Pro W3"/>
            </a:endParaRPr>
          </a:p>
          <a:p>
            <a:pPr eaLnBrk="0" hangingPunct="0"/>
            <a:endParaRPr lang="en-US" sz="2800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970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9705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29706" name="Rectangle 2"/>
          <p:cNvSpPr>
            <a:spLocks noChangeArrowheads="1"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Zero-Client </a:t>
            </a:r>
            <a:r>
              <a:rPr lang="en-US" sz="4400" dirty="0" smtClean="0">
                <a:solidFill>
                  <a:schemeClr val="tx2"/>
                </a:solidFill>
              </a:rPr>
              <a:t>versus </a:t>
            </a:r>
            <a:r>
              <a:rPr lang="en-US" sz="4400" dirty="0">
                <a:solidFill>
                  <a:schemeClr val="tx2"/>
                </a:solidFill>
              </a:rPr>
              <a:t>Thin-Client</a:t>
            </a:r>
          </a:p>
        </p:txBody>
      </p:sp>
      <p:sp>
        <p:nvSpPr>
          <p:cNvPr id="29707" name="Rectangle 3"/>
          <p:cNvSpPr>
            <a:spLocks noChangeArrowheads="1"/>
          </p:cNvSpPr>
          <p:nvPr/>
        </p:nvSpPr>
        <p:spPr bwMode="auto">
          <a:xfrm>
            <a:off x="457200" y="2438400"/>
            <a:ext cx="403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No operating system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No CPU or non-volatile Memory located at the end point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	</a:t>
            </a:r>
            <a:endParaRPr lang="en-US" sz="16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sp>
        <p:nvSpPr>
          <p:cNvPr id="29708" name="Rectangle 4"/>
          <p:cNvSpPr>
            <a:spLocks noChangeArrowheads="1"/>
          </p:cNvSpPr>
          <p:nvPr/>
        </p:nvSpPr>
        <p:spPr bwMode="auto">
          <a:xfrm>
            <a:off x="4800600" y="23622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Local processing capabilities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Operating Systems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29709" name="Rectangle 16"/>
          <p:cNvSpPr>
            <a:spLocks noChangeArrowheads="1"/>
          </p:cNvSpPr>
          <p:nvPr/>
        </p:nvSpPr>
        <p:spPr bwMode="auto">
          <a:xfrm>
            <a:off x="533400" y="4114800"/>
            <a:ext cx="3733800" cy="157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/>
              <a:t>A true zero-client device only connects a monitor and peripherals (mouse, keyboard, USB devices) back to a VDI or similar infrastructure in the data center.</a:t>
            </a:r>
          </a:p>
        </p:txBody>
      </p:sp>
      <p:sp>
        <p:nvSpPr>
          <p:cNvPr id="29710" name="Rectangle 17"/>
          <p:cNvSpPr>
            <a:spLocks noChangeArrowheads="1"/>
          </p:cNvSpPr>
          <p:nvPr/>
        </p:nvSpPr>
        <p:spPr bwMode="auto">
          <a:xfrm>
            <a:off x="5181600" y="4114800"/>
            <a:ext cx="259080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VNC- or RDP-equipped PCs (or blades) are deployed in the back room – work along the lines of a Hosted PC solution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533400"/>
          </a:xfrm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67893C-0B3C-47C5-9046-56DBE211654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349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172200"/>
            <a:ext cx="2895600" cy="533400"/>
          </a:xfrm>
          <a:noFill/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12</a:t>
            </a:r>
          </a:p>
          <a:p>
            <a:endParaRPr lang="en-US" dirty="0" smtClean="0"/>
          </a:p>
        </p:txBody>
      </p:sp>
      <p:pic>
        <p:nvPicPr>
          <p:cNvPr id="63491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3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34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3498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63499" name="Rectangle 13"/>
          <p:cNvSpPr>
            <a:spLocks noChangeArrowheads="1"/>
          </p:cNvSpPr>
          <p:nvPr/>
        </p:nvSpPr>
        <p:spPr bwMode="auto">
          <a:xfrm>
            <a:off x="381000" y="1219200"/>
            <a:ext cx="8510588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err="1" smtClean="0">
                <a:solidFill>
                  <a:schemeClr val="tx2"/>
                </a:solidFill>
              </a:rPr>
              <a:t>Symbio</a:t>
            </a:r>
            <a:r>
              <a:rPr lang="en-US" sz="4400" dirty="0" smtClean="0">
                <a:solidFill>
                  <a:schemeClr val="tx2"/>
                </a:solidFill>
              </a:rPr>
              <a:t> and </a:t>
            </a:r>
            <a:r>
              <a:rPr lang="en-US" sz="4400" dirty="0" err="1" smtClean="0">
                <a:solidFill>
                  <a:schemeClr val="tx2"/>
                </a:solidFill>
              </a:rPr>
              <a:t>PanoLogic</a:t>
            </a:r>
            <a:r>
              <a:rPr lang="en-US" sz="4400" dirty="0" smtClean="0">
                <a:solidFill>
                  <a:schemeClr val="tx2"/>
                </a:solidFill>
              </a:rPr>
              <a:t> Devices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350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133600"/>
            <a:ext cx="4305300" cy="346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3502" name="TextBox 15"/>
          <p:cNvSpPr txBox="1">
            <a:spLocks noChangeArrowheads="1"/>
          </p:cNvSpPr>
          <p:nvPr/>
        </p:nvSpPr>
        <p:spPr bwMode="auto">
          <a:xfrm>
            <a:off x="2438400" y="54102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SYM5500 Fiber Thin-Client</a:t>
            </a:r>
            <a:endParaRPr lang="en-US"/>
          </a:p>
        </p:txBody>
      </p:sp>
      <p:sp>
        <p:nvSpPr>
          <p:cNvPr id="63503" name="TextBox 16"/>
          <p:cNvSpPr txBox="1">
            <a:spLocks noChangeArrowheads="1"/>
          </p:cNvSpPr>
          <p:nvPr/>
        </p:nvSpPr>
        <p:spPr bwMode="auto">
          <a:xfrm>
            <a:off x="6172200" y="49530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/>
              <a:t>Pano</a:t>
            </a:r>
            <a:r>
              <a:rPr lang="en-US" b="1" dirty="0" smtClean="0"/>
              <a:t> Logic Zero-Client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667000" y="304800"/>
            <a:ext cx="3087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TA-55 Client Virtualization </a:t>
            </a:r>
          </a:p>
        </p:txBody>
      </p:sp>
      <p:pic>
        <p:nvPicPr>
          <p:cNvPr id="19" name="Picture 8" descr="PanoBox-CutOutDropShadow_5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22860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3EE6A-E4E1-488F-9E2C-138A4E4A655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172200"/>
            <a:ext cx="2895600" cy="533400"/>
          </a:xfrm>
          <a:noFill/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13</a:t>
            </a:r>
          </a:p>
        </p:txBody>
      </p:sp>
      <p:pic>
        <p:nvPicPr>
          <p:cNvPr id="22531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381000" y="10668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Non-Classified (Yellow) </a:t>
            </a:r>
            <a:r>
              <a:rPr lang="en-US" sz="2400" dirty="0">
                <a:solidFill>
                  <a:schemeClr val="tx2"/>
                </a:solidFill>
              </a:rPr>
              <a:t>Infrastructure</a:t>
            </a:r>
          </a:p>
        </p:txBody>
      </p:sp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1775" y="1524000"/>
            <a:ext cx="6194425" cy="4684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895600" y="304800"/>
            <a:ext cx="3087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TA-55 Client Virtualization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629E44-F951-4576-894C-59FDE8D5B7A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533400"/>
          </a:xfrm>
          <a:noFill/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14</a:t>
            </a:r>
          </a:p>
        </p:txBody>
      </p:sp>
      <p:pic>
        <p:nvPicPr>
          <p:cNvPr id="24579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81000" y="10668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Classified (Red) </a:t>
            </a:r>
            <a:r>
              <a:rPr lang="en-US" sz="2400" dirty="0">
                <a:solidFill>
                  <a:schemeClr val="tx2"/>
                </a:solidFill>
              </a:rPr>
              <a:t>Infrastructure</a:t>
            </a: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524000"/>
            <a:ext cx="6248400" cy="454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895600" y="304800"/>
            <a:ext cx="3087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TA-55 Client Virtualization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96001"/>
            <a:ext cx="2895600" cy="533400"/>
          </a:xfrm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55652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5654" name="Rectangle 8"/>
          <p:cNvSpPr>
            <a:spLocks noChangeArrowheads="1"/>
          </p:cNvSpPr>
          <p:nvPr/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155655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565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8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55659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371600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WE LEARNED…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24400" y="3657600"/>
            <a:ext cx="381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Issues Confronted</a:t>
            </a:r>
          </a:p>
          <a:p>
            <a:pPr algn="ctr"/>
            <a:r>
              <a:rPr lang="en-US" dirty="0" smtClean="0"/>
              <a:t>Loss of Connectivity</a:t>
            </a:r>
          </a:p>
          <a:p>
            <a:pPr algn="ctr"/>
            <a:r>
              <a:rPr lang="en-US" dirty="0" smtClean="0"/>
              <a:t>Network Bandwidth &amp; Hardware</a:t>
            </a:r>
          </a:p>
          <a:p>
            <a:pPr algn="ctr"/>
            <a:r>
              <a:rPr lang="en-US" dirty="0" smtClean="0"/>
              <a:t>Graphic Limitations</a:t>
            </a:r>
          </a:p>
          <a:p>
            <a:pPr algn="ctr"/>
            <a:r>
              <a:rPr lang="en-US" dirty="0" smtClean="0"/>
              <a:t>Sound Limitations</a:t>
            </a:r>
          </a:p>
          <a:p>
            <a:pPr algn="ctr"/>
            <a:r>
              <a:rPr lang="en-US" dirty="0" smtClean="0"/>
              <a:t>Customer Dissatisfaction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3733800"/>
            <a:ext cx="381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Lessons Learned</a:t>
            </a:r>
          </a:p>
          <a:p>
            <a:pPr algn="ctr"/>
            <a:r>
              <a:rPr lang="en-US" kern="0" dirty="0" smtClean="0"/>
              <a:t>Hardware</a:t>
            </a:r>
          </a:p>
          <a:p>
            <a:pPr algn="ctr"/>
            <a:r>
              <a:rPr lang="en-US" kern="0" dirty="0" smtClean="0"/>
              <a:t>Software</a:t>
            </a:r>
          </a:p>
          <a:p>
            <a:pPr algn="ctr"/>
            <a:r>
              <a:rPr lang="en-US" kern="0" dirty="0" smtClean="0"/>
              <a:t>Applications </a:t>
            </a:r>
          </a:p>
          <a:p>
            <a:pPr algn="ctr"/>
            <a:r>
              <a:rPr lang="en-US" kern="0" dirty="0" smtClean="0"/>
              <a:t>Operating System(s)</a:t>
            </a:r>
          </a:p>
          <a:p>
            <a:pPr algn="ctr"/>
            <a:r>
              <a:rPr lang="en-US" kern="0" dirty="0" smtClean="0"/>
              <a:t>Best Practices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00200" y="22098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sz="2400" b="1" dirty="0" smtClean="0"/>
              <a:t>Consider the whole infrastructure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The Network is a key player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Sprawl is easier than ever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35FDB8-F999-4AC6-AF5A-21C28DA44C5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533400"/>
          </a:xfrm>
          <a:noFill/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16</a:t>
            </a:r>
          </a:p>
        </p:txBody>
      </p:sp>
      <p:pic>
        <p:nvPicPr>
          <p:cNvPr id="47107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71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7114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381000"/>
            <a:ext cx="3087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TA-55 Client Virtualization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1371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Future Direction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5029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Efficient User-Experience</a:t>
            </a:r>
          </a:p>
          <a:p>
            <a:pPr algn="ctr"/>
            <a:r>
              <a:rPr lang="en-US" dirty="0" smtClean="0"/>
              <a:t>Allocate Systems According to User’s Need</a:t>
            </a:r>
          </a:p>
          <a:p>
            <a:pPr algn="ctr"/>
            <a:r>
              <a:rPr lang="en-US" dirty="0" smtClean="0"/>
              <a:t>Formalized Standards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304800" y="2819400"/>
            <a:ext cx="853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Dynamic Data Center – Completely Control the Provision of Services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Advanced Technology Testing and Development</a:t>
            </a:r>
          </a:p>
          <a:p>
            <a:pPr algn="ctr"/>
            <a:r>
              <a:rPr lang="en-US" dirty="0" err="1" smtClean="0"/>
              <a:t>PCoIP</a:t>
            </a:r>
            <a:endParaRPr lang="en-US" dirty="0" smtClean="0"/>
          </a:p>
          <a:p>
            <a:pPr algn="ctr"/>
            <a:r>
              <a:rPr lang="en-US" dirty="0" smtClean="0"/>
              <a:t>Wyse</a:t>
            </a:r>
          </a:p>
          <a:p>
            <a:pPr algn="ctr"/>
            <a:r>
              <a:rPr lang="en-US" dirty="0" err="1" smtClean="0"/>
              <a:t>Symbio</a:t>
            </a:r>
            <a:endParaRPr lang="en-US" dirty="0" smtClean="0"/>
          </a:p>
          <a:p>
            <a:pPr algn="ctr"/>
            <a:r>
              <a:rPr lang="en-US" dirty="0" err="1" smtClean="0"/>
              <a:t>ClearCube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33400" y="2209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Complete Virtualized Infrastructure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2</a:t>
            </a:r>
          </a:p>
        </p:txBody>
      </p:sp>
      <p:pic>
        <p:nvPicPr>
          <p:cNvPr id="155652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5654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155655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565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8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55659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pic>
        <p:nvPicPr>
          <p:cNvPr id="12" name="Picture 2" descr="200241884-004"/>
          <p:cNvPicPr>
            <a:picLocks noChangeAspect="1" noChangeArrowheads="1"/>
          </p:cNvPicPr>
          <p:nvPr/>
        </p:nvPicPr>
        <p:blipFill>
          <a:blip r:embed="rId6" cstate="print"/>
          <a:srcRect t="13344"/>
          <a:stretch>
            <a:fillRect/>
          </a:stretch>
        </p:blipFill>
        <p:spPr bwMode="auto">
          <a:xfrm>
            <a:off x="0" y="990600"/>
            <a:ext cx="91662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609600" y="5638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AVOID…Infrastructure Chaos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ヒラギノ角ゴ Pro W3"/>
                <a:cs typeface="ヒラギノ角ゴ Pro W3"/>
              </a:rPr>
              <a:t/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ヒラギノ角ゴ Pro W3"/>
                <a:cs typeface="ヒラギノ角ゴ Pro W3"/>
              </a:rPr>
            </a:b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204A6-6F29-4A66-A635-E2546778332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096000"/>
            <a:ext cx="2895600" cy="533400"/>
          </a:xfrm>
          <a:noFill/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3</a:t>
            </a:r>
          </a:p>
        </p:txBody>
      </p:sp>
      <p:pic>
        <p:nvPicPr>
          <p:cNvPr id="18435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pic>
        <p:nvPicPr>
          <p:cNvPr id="19" name="Picture 2" descr="Office Diagrams_v11_top_feet_NoLabe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438400"/>
            <a:ext cx="784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4343400" y="22860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333333"/>
                </a:solidFill>
                <a:ea typeface="ヒラギノ角ゴ Pro W3"/>
                <a:cs typeface="ヒラギノ角ゴ Pro W3"/>
              </a:rPr>
              <a:t>Break/Fix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6553200" y="23622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333333"/>
                </a:solidFill>
                <a:ea typeface="ヒラギノ角ゴ Pro W3"/>
                <a:cs typeface="ヒラギノ角ゴ Pro W3"/>
              </a:rPr>
              <a:t>S/W Upgrades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7467600" y="3124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333333"/>
                </a:solidFill>
                <a:ea typeface="ヒラギノ角ゴ Pro W3"/>
                <a:cs typeface="ヒラギノ角ゴ Pro W3"/>
              </a:rPr>
              <a:t>Security Fixes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7086600" y="45720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333333"/>
                </a:solidFill>
                <a:ea typeface="ヒラギノ角ゴ Pro W3"/>
                <a:cs typeface="ヒラギノ角ゴ Pro W3"/>
              </a:rPr>
              <a:t>Corrupted Systems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5715000" y="54102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333333"/>
                </a:solidFill>
                <a:ea typeface="ヒラギノ角ゴ Pro W3"/>
                <a:cs typeface="ヒラギノ角ゴ Pro W3"/>
              </a:rPr>
              <a:t>Downtime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0" y="55626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Control</a:t>
            </a:r>
            <a:endParaRPr lang="en-US" dirty="0"/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381000" y="12192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4D4D4D"/>
                </a:solidFill>
                <a:ea typeface="ヒラギノ角ゴ Pro W3"/>
                <a:cs typeface="ヒラギノ角ゴ Pro W3"/>
              </a:rPr>
              <a:t>THE CURRENT IT ENVIRONMENT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6019800"/>
            <a:ext cx="2895600" cy="533400"/>
          </a:xfrm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4</a:t>
            </a:r>
          </a:p>
        </p:txBody>
      </p:sp>
      <p:pic>
        <p:nvPicPr>
          <p:cNvPr id="155652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5654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155655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565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8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55659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20574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Why Virtual?</a:t>
            </a:r>
          </a:p>
          <a:p>
            <a:pPr algn="ctr"/>
            <a:endParaRPr lang="en-US" sz="3600" b="1" dirty="0" smtClean="0">
              <a:solidFill>
                <a:schemeClr val="tx2"/>
              </a:solidFill>
            </a:endParaRPr>
          </a:p>
          <a:p>
            <a:pPr algn="ctr"/>
            <a:endParaRPr lang="en-US" sz="36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Why A VMware Infrastructure?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228600" y="1219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A New Approach </a:t>
            </a:r>
            <a:r>
              <a:rPr lang="en-US" sz="3200" dirty="0">
                <a:solidFill>
                  <a:schemeClr val="tx2"/>
                </a:solidFill>
              </a:rPr>
              <a:t>to </a:t>
            </a:r>
            <a:r>
              <a:rPr lang="en-US" sz="3200" dirty="0" smtClean="0">
                <a:solidFill>
                  <a:schemeClr val="tx2"/>
                </a:solidFill>
              </a:rPr>
              <a:t>Infrastructure Management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7179" name="Picture 14" descr="Infrastructure Dia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514600"/>
            <a:ext cx="6686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533400"/>
          </a:xfrm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516B97-B25C-4160-94C7-1EEA72F9CFD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533400"/>
          </a:xfrm>
          <a:noFill/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6</a:t>
            </a:r>
          </a:p>
        </p:txBody>
      </p:sp>
      <p:pic>
        <p:nvPicPr>
          <p:cNvPr id="28675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457200" y="1295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Business Requirements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2514600"/>
            <a:ext cx="4648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Compliance</a:t>
            </a:r>
          </a:p>
          <a:p>
            <a:pPr algn="ctr"/>
            <a:endParaRPr lang="en-US" sz="2800" b="1" dirty="0" smtClean="0">
              <a:solidFill>
                <a:schemeClr val="tx2"/>
              </a:solidFill>
            </a:endParaRPr>
          </a:p>
          <a:p>
            <a:pPr marL="457200" lvl="2">
              <a:buFont typeface="Arial" pitchFamily="34" charset="0"/>
              <a:buChar char="•"/>
            </a:pPr>
            <a:r>
              <a:rPr lang="en-US" sz="2400" dirty="0" smtClean="0"/>
              <a:t> Limited User Rights</a:t>
            </a:r>
          </a:p>
          <a:p>
            <a:pPr marL="457200" lvl="2">
              <a:buFont typeface="Arial" pitchFamily="34" charset="0"/>
              <a:buChar char="•"/>
            </a:pPr>
            <a:endParaRPr lang="en-US" sz="2400" dirty="0" smtClean="0"/>
          </a:p>
          <a:p>
            <a:pPr marL="457200" lvl="2">
              <a:buFont typeface="Arial" pitchFamily="34" charset="0"/>
              <a:buChar char="•"/>
            </a:pPr>
            <a:r>
              <a:rPr lang="en-US" sz="2400" dirty="0" smtClean="0"/>
              <a:t> Standardized Procedures</a:t>
            </a:r>
          </a:p>
          <a:p>
            <a:pPr algn="ctr"/>
            <a:endParaRPr lang="en-US" sz="32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516B97-B25C-4160-94C7-1EEA72F9CFD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7</a:t>
            </a:r>
          </a:p>
        </p:txBody>
      </p:sp>
      <p:pic>
        <p:nvPicPr>
          <p:cNvPr id="28675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457200" y="1066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Business </a:t>
            </a:r>
            <a:r>
              <a:rPr lang="en-US" sz="3200" b="1" dirty="0" smtClean="0">
                <a:solidFill>
                  <a:schemeClr val="tx2"/>
                </a:solidFill>
              </a:rPr>
              <a:t>Requirements (Cont.)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2057400"/>
            <a:ext cx="62484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Security</a:t>
            </a:r>
            <a:endParaRPr lang="en-US" sz="2800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USB Security – </a:t>
            </a:r>
            <a:r>
              <a:rPr lang="en-US" sz="2400" dirty="0" smtClean="0"/>
              <a:t>Limited or no connectivity for certain types </a:t>
            </a:r>
            <a:r>
              <a:rPr lang="en-US" sz="2400" dirty="0"/>
              <a:t>of </a:t>
            </a:r>
            <a:r>
              <a:rPr lang="en-US" sz="2400" dirty="0" smtClean="0"/>
              <a:t>devices</a:t>
            </a:r>
            <a:endParaRPr lang="en-US" sz="2400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Prompt Mitigation of Contamination Incidents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Immediate System Lock-Out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Increased </a:t>
            </a:r>
            <a:r>
              <a:rPr lang="en-US" sz="2400" dirty="0"/>
              <a:t>Physical </a:t>
            </a:r>
            <a:r>
              <a:rPr lang="en-US" sz="2400" dirty="0" smtClean="0"/>
              <a:t>Security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No writeable Media/Flash on User’s Desktop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C1A93D-4129-4C16-8C83-2FE7D90B8BA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noFill/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8</a:t>
            </a:r>
          </a:p>
        </p:txBody>
      </p:sp>
      <p:pic>
        <p:nvPicPr>
          <p:cNvPr id="30723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228600" y="1066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Business </a:t>
            </a:r>
            <a:r>
              <a:rPr lang="en-US" sz="3200" b="1" dirty="0" smtClean="0">
                <a:solidFill>
                  <a:schemeClr val="tx2"/>
                </a:solidFill>
              </a:rPr>
              <a:t>Requirements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(Cont.)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304800"/>
            <a:ext cx="3087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TA-55 Client Virtualization 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295400" y="2286000"/>
            <a:ext cx="6019800" cy="33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/>
              <a:t>Flexibility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/>
              <a:t>	Policies</a:t>
            </a:r>
            <a:endParaRPr lang="en-US" sz="2800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Device-based </a:t>
            </a:r>
            <a:r>
              <a:rPr lang="en-US" sz="2400" dirty="0"/>
              <a:t>policies for kiosks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User-based </a:t>
            </a:r>
            <a:r>
              <a:rPr lang="en-US" sz="2400" dirty="0"/>
              <a:t>policies for </a:t>
            </a:r>
            <a:r>
              <a:rPr lang="en-US" sz="2400" dirty="0" smtClean="0"/>
              <a:t>roaming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/>
              <a:t>	</a:t>
            </a:r>
            <a:r>
              <a:rPr lang="en-US" sz="2800" dirty="0" smtClean="0"/>
              <a:t>Infrastructure IT Management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Cost of Ownership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Ease of Operation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3ED84-DCB3-4F4A-87B8-0A9DEE74EB9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533400"/>
          </a:xfrm>
          <a:noFill/>
        </p:spPr>
        <p:txBody>
          <a:bodyPr/>
          <a:lstStyle/>
          <a:p>
            <a:r>
              <a:rPr lang="en-US" dirty="0" smtClean="0"/>
              <a:t>UNCLASSIFIED</a:t>
            </a:r>
          </a:p>
          <a:p>
            <a:r>
              <a:rPr lang="en-US" dirty="0" smtClean="0"/>
              <a:t>9</a:t>
            </a:r>
          </a:p>
        </p:txBody>
      </p:sp>
      <p:pic>
        <p:nvPicPr>
          <p:cNvPr id="32771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457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27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3246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130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DBD5F7"/>
                </a:solidFill>
                <a:latin typeface="Impact" pitchFamily="34" charset="0"/>
              </a:rPr>
              <a:t>DCS-4</a:t>
            </a:r>
          </a:p>
          <a:p>
            <a:endParaRPr lang="en-US" sz="3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6461125" y="304800"/>
            <a:ext cx="2682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BD5F7"/>
                </a:solidFill>
                <a:latin typeface="Impact" pitchFamily="34" charset="0"/>
              </a:rPr>
              <a:t>Departmental Computing Services</a:t>
            </a:r>
          </a:p>
          <a:p>
            <a:endParaRPr lang="en-US" sz="1400">
              <a:solidFill>
                <a:srgbClr val="DBD5F7"/>
              </a:solidFill>
              <a:latin typeface="Impact" pitchFamily="34" charset="0"/>
            </a:endParaRPr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228600" y="10668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Unique Facility Specific Requirements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3733800" y="1905000"/>
            <a:ext cx="4191000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/>
              <a:t>Reduced </a:t>
            </a:r>
            <a:r>
              <a:rPr lang="en-US" sz="2400" b="1" dirty="0" smtClean="0"/>
              <a:t>Waste/ALARA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Small </a:t>
            </a:r>
            <a:r>
              <a:rPr lang="en-US" dirty="0"/>
              <a:t>footprint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RAD Waste Reduction (ALARA)</a:t>
            </a:r>
            <a:endParaRPr lang="en-US" dirty="0"/>
          </a:p>
          <a:p>
            <a:pPr marL="800100" lvl="1" indent="-342900">
              <a:spcBef>
                <a:spcPct val="20000"/>
              </a:spcBef>
            </a:pPr>
            <a:r>
              <a:rPr lang="en-US" dirty="0" smtClean="0"/>
              <a:t>- Minimize </a:t>
            </a:r>
            <a:r>
              <a:rPr lang="en-US" dirty="0"/>
              <a:t>IT staff </a:t>
            </a:r>
            <a:r>
              <a:rPr lang="en-US" dirty="0" smtClean="0"/>
              <a:t>Exposure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dirty="0" smtClean="0"/>
              <a:t>- Remote Setup/Configuration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Low </a:t>
            </a:r>
            <a:r>
              <a:rPr lang="en-US" dirty="0"/>
              <a:t>power consumption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No </a:t>
            </a:r>
            <a:r>
              <a:rPr lang="en-US" dirty="0" smtClean="0"/>
              <a:t>Fan </a:t>
            </a:r>
            <a:r>
              <a:rPr lang="en-US" dirty="0"/>
              <a:t>(no internal contamination</a:t>
            </a:r>
            <a:r>
              <a:rPr lang="en-US" dirty="0" smtClean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Power and Cooling Issues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No User Data on Local Machines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781" name="Picture 14" descr="55-09-0267-02_GloveBox Wrk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133600"/>
            <a:ext cx="2557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048000" y="381000"/>
            <a:ext cx="3087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TA-55 Client Virtualization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10993</TotalTime>
  <Words>1136</Words>
  <Application>Microsoft Office PowerPoint</Application>
  <PresentationFormat>On-screen Show (4:3)</PresentationFormat>
  <Paragraphs>244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Johnson</dc:creator>
  <cp:lastModifiedBy>Michael Johnson</cp:lastModifiedBy>
  <cp:revision>458</cp:revision>
  <dcterms:created xsi:type="dcterms:W3CDTF">2009-01-20T15:05:18Z</dcterms:created>
  <dcterms:modified xsi:type="dcterms:W3CDTF">2010-05-10T19:10:50Z</dcterms:modified>
</cp:coreProperties>
</file>