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</p:sldMasterIdLst>
  <p:notesMasterIdLst>
    <p:notesMasterId r:id="rId30"/>
  </p:notesMasterIdLst>
  <p:sldIdLst>
    <p:sldId id="256" r:id="rId2"/>
    <p:sldId id="265" r:id="rId3"/>
    <p:sldId id="270" r:id="rId4"/>
    <p:sldId id="261" r:id="rId5"/>
    <p:sldId id="260" r:id="rId6"/>
    <p:sldId id="257" r:id="rId7"/>
    <p:sldId id="263" r:id="rId8"/>
    <p:sldId id="266" r:id="rId9"/>
    <p:sldId id="287" r:id="rId10"/>
    <p:sldId id="269" r:id="rId11"/>
    <p:sldId id="268" r:id="rId12"/>
    <p:sldId id="267" r:id="rId13"/>
    <p:sldId id="271" r:id="rId14"/>
    <p:sldId id="272" r:id="rId15"/>
    <p:sldId id="273" r:id="rId16"/>
    <p:sldId id="275" r:id="rId17"/>
    <p:sldId id="277" r:id="rId18"/>
    <p:sldId id="276" r:id="rId19"/>
    <p:sldId id="278" r:id="rId20"/>
    <p:sldId id="282" r:id="rId21"/>
    <p:sldId id="279" r:id="rId22"/>
    <p:sldId id="280" r:id="rId23"/>
    <p:sldId id="281" r:id="rId24"/>
    <p:sldId id="285" r:id="rId25"/>
    <p:sldId id="284" r:id="rId26"/>
    <p:sldId id="286" r:id="rId27"/>
    <p:sldId id="283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6CCF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7" autoAdjust="0"/>
  </p:normalViewPr>
  <p:slideViewPr>
    <p:cSldViewPr snapToGrid="0">
      <p:cViewPr>
        <p:scale>
          <a:sx n="100" d="100"/>
          <a:sy n="100" d="100"/>
        </p:scale>
        <p:origin x="-21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2AA86-6B47-4618-BF97-B6066A0D9D3A}" type="datetimeFigureOut">
              <a:rPr lang="en-US" smtClean="0"/>
              <a:pPr/>
              <a:t>5/7/2010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AEC80-E707-4258-A393-D97D23E9AF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0000"/>
      </a:lnSpc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100000"/>
      </a:lnSpc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100000"/>
      </a:lnSpc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100000"/>
      </a:lnSpc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100000"/>
      </a:lnSpc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your desk</a:t>
            </a:r>
          </a:p>
          <a:p>
            <a:r>
              <a:rPr lang="en-US" dirty="0" smtClean="0"/>
              <a:t>At any computer</a:t>
            </a:r>
          </a:p>
          <a:p>
            <a:r>
              <a:rPr lang="en-US" dirty="0" smtClean="0"/>
              <a:t>Have a BlackBerry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Fewer than 2 points between the lowest and highest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one either LOVED or HATED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people who ranked a given communication tool a 4 or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</a:t>
            </a:r>
            <a:r>
              <a:rPr lang="en-US" baseline="0" dirty="0" smtClean="0"/>
              <a:t> 45 people had to rank the tool a 4 or 5</a:t>
            </a:r>
          </a:p>
          <a:p>
            <a:r>
              <a:rPr lang="en-US" baseline="0" dirty="0" smtClean="0"/>
              <a:t>Descending order of preference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None* of the top ten preferred communication tools are “document objects”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Documents (Word,</a:t>
            </a:r>
            <a:r>
              <a:rPr lang="en-US" baseline="0" dirty="0" smtClean="0"/>
              <a:t> Excel, PDFs)</a:t>
            </a:r>
            <a:r>
              <a:rPr lang="en-US" dirty="0" smtClean="0"/>
              <a:t> are easy and convenient for </a:t>
            </a:r>
            <a:r>
              <a:rPr lang="en-US" i="1" dirty="0" smtClean="0"/>
              <a:t>senders</a:t>
            </a:r>
            <a:r>
              <a:rPr lang="en-US" dirty="0" smtClean="0"/>
              <a:t>, but not for </a:t>
            </a:r>
            <a:r>
              <a:rPr lang="en-US" i="1" dirty="0" smtClean="0"/>
              <a:t>recipients</a:t>
            </a:r>
            <a:r>
              <a:rPr lang="en-US" dirty="0" smtClean="0"/>
              <a:t> (especially when recipients are away from their computers for extended periods)</a:t>
            </a:r>
          </a:p>
          <a:p>
            <a:r>
              <a:rPr lang="en-US" dirty="0" smtClean="0"/>
              <a:t>Meetings and meeting minutes represent 20% of top-10 communication tools</a:t>
            </a:r>
          </a:p>
          <a:p>
            <a:r>
              <a:rPr lang="en-US" dirty="0" smtClean="0"/>
              <a:t>Respondents indicated meetings were highly used and highly valued</a:t>
            </a:r>
          </a:p>
          <a:p>
            <a:r>
              <a:rPr lang="en-US" dirty="0" smtClean="0"/>
              <a:t>Implication: People fall back on face-to-face communication when they can’t find the information they need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starting with the official communication</a:t>
            </a:r>
            <a:r>
              <a:rPr lang="en-US" baseline="0" dirty="0" smtClean="0"/>
              <a:t>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done the survey.</a:t>
            </a:r>
          </a:p>
          <a:p>
            <a:r>
              <a:rPr lang="en-US" dirty="0" smtClean="0"/>
              <a:t>We’re working on the next two yellow bullets</a:t>
            </a:r>
          </a:p>
          <a:p>
            <a:r>
              <a:rPr lang="en-US" dirty="0" smtClean="0"/>
              <a:t>We’ll take on the white bullets later</a:t>
            </a:r>
          </a:p>
          <a:p>
            <a:r>
              <a:rPr lang="en-US" dirty="0" smtClean="0"/>
              <a:t>Re-architect CSS information</a:t>
            </a:r>
          </a:p>
          <a:p>
            <a:pPr lvl="1"/>
            <a:r>
              <a:rPr lang="en-US" dirty="0" smtClean="0"/>
              <a:t>Consolidate existing information</a:t>
            </a:r>
          </a:p>
          <a:p>
            <a:pPr lvl="1"/>
            <a:r>
              <a:rPr lang="en-US" dirty="0" smtClean="0"/>
              <a:t>Redesign the structure of our SharePoint site collections</a:t>
            </a:r>
          </a:p>
          <a:p>
            <a:r>
              <a:rPr lang="en-US" dirty="0" smtClean="0"/>
              <a:t>Identify and publicize to CSS staff the “official channels” for CSS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not necessarily sequential activities.</a:t>
            </a:r>
          </a:p>
          <a:p>
            <a:r>
              <a:rPr lang="en-US" dirty="0" smtClean="0"/>
              <a:t>SharePoint</a:t>
            </a:r>
            <a:r>
              <a:rPr lang="en-US" baseline="0" dirty="0" smtClean="0"/>
              <a:t> site architecture is highest priority, and we’re already gathering data for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4971-619F-44FB-8C5F-CD927AEB147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</a:t>
            </a:r>
            <a:r>
              <a:rPr lang="en-US" baseline="0" dirty="0" smtClean="0"/>
              <a:t> administrative functions:</a:t>
            </a:r>
          </a:p>
          <a:p>
            <a:pPr lvl="1"/>
            <a:r>
              <a:rPr lang="en-US" baseline="0" dirty="0" smtClean="0"/>
              <a:t>Department management</a:t>
            </a:r>
          </a:p>
          <a:p>
            <a:pPr lvl="1"/>
            <a:r>
              <a:rPr lang="en-US" baseline="0" dirty="0" smtClean="0"/>
              <a:t>Communications</a:t>
            </a:r>
          </a:p>
          <a:p>
            <a:pPr lvl="1"/>
            <a:r>
              <a:rPr lang="en-US" baseline="0" dirty="0" smtClean="0"/>
              <a:t>Project management</a:t>
            </a:r>
          </a:p>
          <a:p>
            <a:pPr lvl="1"/>
            <a:r>
              <a:rPr lang="en-US" baseline="0" dirty="0" smtClean="0"/>
              <a:t>Quality management</a:t>
            </a:r>
          </a:p>
          <a:p>
            <a:pPr lvl="1"/>
            <a:r>
              <a:rPr lang="en-US" baseline="0" dirty="0" smtClean="0"/>
              <a:t>Admin support</a:t>
            </a:r>
          </a:p>
          <a:p>
            <a:r>
              <a:rPr lang="en-US" baseline="0" dirty="0" smtClean="0"/>
              <a:t>DOES NOT include networking, telecommunications, corporate applications, high-performance computing, facilities applications, cyber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CSS misses out on a number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encryption changed often (sometimes daily)</a:t>
            </a:r>
            <a:r>
              <a:rPr lang="en-US" baseline="0" dirty="0" smtClean="0"/>
              <a:t> — it was very hard to get definitive information out to our techs and analysts</a:t>
            </a:r>
          </a:p>
          <a:p>
            <a:r>
              <a:rPr lang="en-US" baseline="0" dirty="0" smtClean="0"/>
              <a:t>No one was ever sure who had the authoritative information on encryption</a:t>
            </a:r>
          </a:p>
          <a:p>
            <a:r>
              <a:rPr lang="en-US" baseline="0" dirty="0" smtClean="0"/>
              <a:t>The bits of information techs and analysts needed (especially to tell customers) existed in many different places, and often the info was conflicting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EC80-E707-4258-A393-D97D23E9AF0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in October 2009</a:t>
            </a:r>
          </a:p>
          <a:p>
            <a:r>
              <a:rPr lang="en-US" dirty="0" smtClean="0"/>
              <a:t>Some of the results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4971-619F-44FB-8C5F-CD927AEB147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131 respondents overall (almost ½ the staff)</a:t>
            </a:r>
          </a:p>
          <a:p>
            <a:r>
              <a:rPr lang="en-US" dirty="0" smtClean="0"/>
              <a:t>Gives fairly high confidence in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4971-619F-44FB-8C5F-CD927AEB147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SAND2010-3031 C</a:t>
            </a:r>
          </a:p>
          <a:p>
            <a:r>
              <a:rPr lang="en-US" smtClean="0"/>
              <a:t>National Laboratory IT Summit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FFD168-A153-4D4D-82EE-1C22A7619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6CCFE9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Herding Cats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Problem with Internal Communication in Dispersed IT Support Organizations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5350" y="4352925"/>
            <a:ext cx="59626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/>
              <a:t>Phyllis Teague, Sandia National Laboratories/Kemtah Group Inc.</a:t>
            </a:r>
            <a:endParaRPr lang="en-US" sz="1300" i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66583" y="6260717"/>
            <a:ext cx="57499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00" dirty="0"/>
              <a:t>Sandia National Laboratories is a multi-program laboratory operated by Sandia Corporation, a wholly owned </a:t>
            </a:r>
            <a:br>
              <a:rPr lang="en-US" sz="900" dirty="0"/>
            </a:br>
            <a:r>
              <a:rPr lang="en-US" sz="900" dirty="0"/>
              <a:t>subsidiary of Lockheed Martin company, for the U.S. Department of Energy’s National Nuclear Security Administration </a:t>
            </a:r>
            <a:br>
              <a:rPr lang="en-US" sz="900" dirty="0"/>
            </a:br>
            <a:r>
              <a:rPr lang="en-US" sz="900" dirty="0"/>
              <a:t>under contract DE-AC04-94AL85000.</a:t>
            </a:r>
            <a:endParaRPr lang="en-US" sz="900" dirty="0">
              <a:solidFill>
                <a:srgbClr val="000000"/>
              </a:solidFill>
              <a:latin typeface="Helvetica" pitchFamily="-106" charset="0"/>
            </a:endParaRPr>
          </a:p>
        </p:txBody>
      </p:sp>
      <p:pic>
        <p:nvPicPr>
          <p:cNvPr id="15368" name="Picture 8" descr="http://creativearts.sandia.gov/Downloads/snl_logos/SNLstackedW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6294054"/>
            <a:ext cx="1143000" cy="438150"/>
          </a:xfrm>
          <a:prstGeom prst="rect">
            <a:avLst/>
          </a:prstGeom>
          <a:noFill/>
        </p:spPr>
      </p:pic>
      <p:pic>
        <p:nvPicPr>
          <p:cNvPr id="15374" name="Picture 14" descr="http://creativearts.sandia.gov/Downloads/nnsa_logo/NNSAcl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1" y="6348537"/>
            <a:ext cx="1126541" cy="32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Main Questions </a:t>
            </a:r>
            <a:r>
              <a:rPr lang="en-US" sz="3200" dirty="0" smtClean="0"/>
              <a:t>on the Internal Communication Survey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the PRIMARY type of work you do?</a:t>
            </a:r>
          </a:p>
          <a:p>
            <a:r>
              <a:rPr lang="en-US" sz="2400" dirty="0" smtClean="0"/>
              <a:t>How many hours are you available (and have the equipment) to check for CSS-related information?</a:t>
            </a:r>
          </a:p>
          <a:p>
            <a:r>
              <a:rPr lang="en-US" sz="2400" dirty="0" smtClean="0"/>
              <a:t>Rate the listed </a:t>
            </a:r>
            <a:r>
              <a:rPr lang="en-US" sz="2400" smtClean="0"/>
              <a:t>communication channels:</a:t>
            </a:r>
          </a:p>
          <a:p>
            <a:pPr lvl="1"/>
            <a:r>
              <a:rPr lang="en-US" sz="2000" smtClean="0"/>
              <a:t>How </a:t>
            </a:r>
            <a:r>
              <a:rPr lang="en-US" sz="2000" dirty="0" smtClean="0"/>
              <a:t>you receive </a:t>
            </a:r>
            <a:r>
              <a:rPr lang="en-US" sz="2000" smtClean="0"/>
              <a:t>CSS information</a:t>
            </a:r>
          </a:p>
          <a:p>
            <a:pPr lvl="1"/>
            <a:r>
              <a:rPr lang="en-US" sz="2000" smtClean="0"/>
              <a:t>Your </a:t>
            </a:r>
            <a:r>
              <a:rPr lang="en-US" sz="2000" dirty="0" smtClean="0"/>
              <a:t>opinion of each channel</a:t>
            </a:r>
          </a:p>
          <a:p>
            <a:r>
              <a:rPr lang="en-US" sz="2400" dirty="0" smtClean="0"/>
              <a:t>Of your top choices (4s and 5s), rank them in order </a:t>
            </a:r>
            <a:r>
              <a:rPr lang="en-US" sz="2400" smtClean="0"/>
              <a:t>of preference</a:t>
            </a: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Conducted survey last year — staff participation was good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314" y="1656463"/>
            <a:ext cx="6799936" cy="4658612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“How many hours are you available to check for information?”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9968"/>
          <a:stretch>
            <a:fillRect/>
          </a:stretch>
        </p:blipFill>
        <p:spPr bwMode="auto">
          <a:xfrm>
            <a:off x="600210" y="1704975"/>
            <a:ext cx="7367278" cy="412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Average staff </a:t>
            </a:r>
            <a:r>
              <a:rPr lang="en-US" sz="3600" i="1" dirty="0" smtClean="0"/>
              <a:t>use</a:t>
            </a:r>
            <a:r>
              <a:rPr lang="en-US" sz="3600" dirty="0" smtClean="0"/>
              <a:t> of communication tool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546225"/>
            <a:ext cx="7228044" cy="48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Average staff </a:t>
            </a:r>
            <a:r>
              <a:rPr lang="en-US" sz="3200" i="1" dirty="0" smtClean="0"/>
              <a:t>opinion</a:t>
            </a:r>
            <a:r>
              <a:rPr lang="en-US" sz="3200" dirty="0" smtClean="0"/>
              <a:t> of communication tool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8" y="1404726"/>
            <a:ext cx="7288688" cy="496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Average staff </a:t>
            </a:r>
            <a:r>
              <a:rPr lang="en-US" sz="3600" i="1" dirty="0" smtClean="0"/>
              <a:t>rank</a:t>
            </a:r>
            <a:r>
              <a:rPr lang="en-US" sz="3600" dirty="0" smtClean="0"/>
              <a:t> in order of importance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180" y="1343025"/>
            <a:ext cx="7386542" cy="49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these results </a:t>
            </a:r>
            <a:r>
              <a:rPr lang="en-US" i="1" dirty="0" smtClean="0"/>
              <a:t>alone</a:t>
            </a:r>
            <a:r>
              <a:rPr lang="en-US" dirty="0" smtClean="0"/>
              <a:t> were less than definitive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set of communication tools rose to the top 10</a:t>
            </a:r>
          </a:p>
          <a:p>
            <a:r>
              <a:rPr lang="en-US" dirty="0" smtClean="0"/>
              <a:t>List changed based on which question </a:t>
            </a:r>
            <a:r>
              <a:rPr lang="en-US" smtClean="0"/>
              <a:t>we asked</a:t>
            </a:r>
          </a:p>
          <a:p>
            <a:pPr lvl="1"/>
            <a:r>
              <a:rPr lang="en-US" smtClean="0"/>
              <a:t>Use</a:t>
            </a:r>
          </a:p>
          <a:p>
            <a:pPr lvl="1"/>
            <a:r>
              <a:rPr lang="en-US" smtClean="0"/>
              <a:t>Opinion</a:t>
            </a:r>
          </a:p>
          <a:p>
            <a:pPr lvl="1"/>
            <a:r>
              <a:rPr lang="en-US" smtClean="0"/>
              <a:t>Most highly ranked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overlayed THIS result…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33" y="1546932"/>
            <a:ext cx="7692268" cy="4720518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 with the average ranking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70" y="1219199"/>
            <a:ext cx="7593930" cy="50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allowed us to select a “top 10” list of communication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Email</a:t>
            </a:r>
          </a:p>
          <a:p>
            <a:pPr lvl="0"/>
            <a:r>
              <a:rPr lang="en-US" dirty="0" smtClean="0"/>
              <a:t>RSS Feed</a:t>
            </a:r>
          </a:p>
          <a:p>
            <a:pPr lvl="0"/>
            <a:r>
              <a:rPr lang="en-US" dirty="0" smtClean="0"/>
              <a:t>KB</a:t>
            </a:r>
          </a:p>
          <a:p>
            <a:pPr lvl="0"/>
            <a:r>
              <a:rPr lang="en-US" dirty="0" smtClean="0"/>
              <a:t>Meetings</a:t>
            </a:r>
          </a:p>
          <a:p>
            <a:pPr lvl="0"/>
            <a:r>
              <a:rPr lang="en-US" dirty="0" smtClean="0"/>
              <a:t>SharePoint</a:t>
            </a:r>
          </a:p>
          <a:p>
            <a:pPr lvl="0"/>
            <a:r>
              <a:rPr lang="en-US" dirty="0" smtClean="0"/>
              <a:t>Instant Messaging</a:t>
            </a:r>
          </a:p>
          <a:p>
            <a:pPr lvl="0"/>
            <a:r>
              <a:rPr lang="en-US" dirty="0" smtClean="0"/>
              <a:t>TechFlash</a:t>
            </a:r>
          </a:p>
          <a:p>
            <a:pPr lvl="0"/>
            <a:r>
              <a:rPr lang="en-US" dirty="0" smtClean="0"/>
              <a:t>CCHD Alerts</a:t>
            </a:r>
          </a:p>
          <a:p>
            <a:pPr lvl="0"/>
            <a:r>
              <a:rPr lang="en-US" dirty="0" smtClean="0"/>
              <a:t>Websites</a:t>
            </a:r>
          </a:p>
          <a:p>
            <a:r>
              <a:rPr lang="en-US" dirty="0" smtClean="0"/>
              <a:t>Meeting Minutes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home group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Computing Support Services (CSS) at Sandia</a:t>
            </a:r>
          </a:p>
          <a:p>
            <a:pPr lvl="1"/>
            <a:r>
              <a:rPr lang="en-US" dirty="0" smtClean="0"/>
              <a:t>service desk</a:t>
            </a:r>
          </a:p>
          <a:p>
            <a:pPr lvl="1"/>
            <a:r>
              <a:rPr lang="en-US" dirty="0" smtClean="0"/>
              <a:t>field techs</a:t>
            </a:r>
          </a:p>
          <a:p>
            <a:pPr lvl="1"/>
            <a:r>
              <a:rPr lang="en-US" dirty="0" smtClean="0"/>
              <a:t>tier 3 support</a:t>
            </a:r>
          </a:p>
          <a:p>
            <a:pPr lvl="1"/>
            <a:r>
              <a:rPr lang="en-US" dirty="0" smtClean="0"/>
              <a:t>server administrators</a:t>
            </a:r>
          </a:p>
          <a:p>
            <a:pPr lvl="1"/>
            <a:r>
              <a:rPr lang="en-US" dirty="0" smtClean="0"/>
              <a:t>back-end developers</a:t>
            </a:r>
          </a:p>
          <a:p>
            <a:pPr lvl="1"/>
            <a:r>
              <a:rPr lang="en-US" dirty="0" smtClean="0"/>
              <a:t>IT training</a:t>
            </a:r>
          </a:p>
          <a:p>
            <a:r>
              <a:rPr lang="en-US" dirty="0" smtClean="0"/>
              <a:t>CSS supports people in NM, CA, DC, TX, NV, HI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&amp; implications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and some surprises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Top 10 list implies several interesting things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prefer email- or web-based text or face-to-face communications</a:t>
            </a:r>
          </a:p>
          <a:p>
            <a:r>
              <a:rPr lang="en-US" dirty="0" smtClean="0"/>
              <a:t>Meetings are more important than we assumed</a:t>
            </a:r>
          </a:p>
          <a:p>
            <a:r>
              <a:rPr lang="en-US" dirty="0" smtClean="0"/>
              <a:t>(In our case, at least) Comments indicated cross-group communication was less-than-satisfactory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turns out to be the MOST important communication tool (at least for now)</a:t>
            </a:r>
          </a:p>
          <a:p>
            <a:pPr lvl="1"/>
            <a:r>
              <a:rPr lang="en-US" dirty="0" smtClean="0"/>
              <a:t>DOESN’T imply it </a:t>
            </a:r>
            <a:r>
              <a:rPr lang="en-US" i="1" dirty="0" smtClean="0"/>
              <a:t>should</a:t>
            </a:r>
            <a:r>
              <a:rPr lang="en-US" dirty="0" smtClean="0"/>
              <a:t> be </a:t>
            </a:r>
            <a:r>
              <a:rPr lang="en-US" smtClean="0"/>
              <a:t>the first choice for all communications</a:t>
            </a:r>
            <a:endParaRPr lang="en-US" dirty="0" smtClean="0"/>
          </a:p>
          <a:p>
            <a:pPr lvl="1"/>
            <a:r>
              <a:rPr lang="en-US" dirty="0" smtClean="0"/>
              <a:t>DOES imply it should be used appropriately</a:t>
            </a:r>
          </a:p>
          <a:p>
            <a:pPr lvl="1"/>
            <a:r>
              <a:rPr lang="en-US" dirty="0" smtClean="0"/>
              <a:t>Suggests something about how quickly recipients want to get the information and move on to other tasks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no current communication tools that staff rated as failures</a:t>
            </a:r>
          </a:p>
          <a:p>
            <a:r>
              <a:rPr lang="en-US" dirty="0" smtClean="0"/>
              <a:t>There </a:t>
            </a:r>
            <a:r>
              <a:rPr lang="en-US" smtClean="0"/>
              <a:t>were no </a:t>
            </a:r>
            <a:r>
              <a:rPr lang="en-US" dirty="0" smtClean="0"/>
              <a:t>potential communication tools (Twitter, e.g.) that staff were wanting to adopt</a:t>
            </a:r>
          </a:p>
          <a:p>
            <a:r>
              <a:rPr lang="en-US" dirty="0" smtClean="0"/>
              <a:t>Web 2.0 tools didn’t rank particularly highly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for CSS?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questions to be addressed over time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600075" y="1695450"/>
            <a:ext cx="6858000" cy="4714875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Internal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Concerns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0175" y="2390775"/>
            <a:ext cx="2171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How do you get ACCURATE, APPROPRIATE information to IT staff?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0475" y="2190750"/>
            <a:ext cx="2543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How do you STOP people from relying on word-of-mouth and START them relying on “official communication channels”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5375" y="3590925"/>
            <a:ext cx="16192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Who’s responsible for getting the information out?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4926" y="3171825"/>
            <a:ext cx="182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How do you get the information to people WHEN they need it?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0624" y="4572000"/>
            <a:ext cx="18383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How do you ensure staff have consumed the information?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0351" y="5153025"/>
            <a:ext cx="1971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How do you know they’ve understood what they’ve consumed?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1526" y="4229100"/>
            <a:ext cx="1676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How do you ensure staff trusts the information from </a:t>
            </a:r>
            <a:r>
              <a:rPr lang="en-US" sz="1300" smtClean="0">
                <a:solidFill>
                  <a:schemeClr val="bg1"/>
                </a:solidFill>
              </a:rPr>
              <a:t>official channels?</a:t>
            </a:r>
            <a:endParaRPr lang="en-US" sz="1300" dirty="0" smtClean="0">
              <a:solidFill>
                <a:schemeClr val="bg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tasks we’ve set for ourselves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Understand the information channels staff use now (survey)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Architect our information and information gateways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Designate the “official” communication tools &amp; hold staff responsible for the information in them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Help management devise a strategy for tackling the information they </a:t>
            </a:r>
            <a:r>
              <a:rPr lang="en-US" i="1" dirty="0" smtClean="0"/>
              <a:t>should</a:t>
            </a:r>
            <a:r>
              <a:rPr lang="en-US" dirty="0" smtClean="0"/>
              <a:t> communicate</a:t>
            </a:r>
          </a:p>
          <a:p>
            <a:r>
              <a:rPr lang="en-US" dirty="0" smtClean="0"/>
              <a:t>Devise policies and procedures for internal communication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the most urgent communication 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Re-architect CSS information</a:t>
            </a:r>
          </a:p>
          <a:p>
            <a:pPr lvl="1"/>
            <a:r>
              <a:rPr lang="en-US" dirty="0" smtClean="0"/>
              <a:t>Consolidate existing information</a:t>
            </a:r>
          </a:p>
          <a:p>
            <a:pPr lvl="1"/>
            <a:r>
              <a:rPr lang="en-US" dirty="0" smtClean="0"/>
              <a:t>Redesign the structure of our SharePoint site collections</a:t>
            </a:r>
          </a:p>
          <a:p>
            <a:r>
              <a:rPr lang="en-US" dirty="0" smtClean="0"/>
              <a:t>Identify and publicize to CSS staff the “official channels” for CSS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f-funny-cats-screensaver.smartcode.com/images/sshots/tf_funny_cats_screensaver_24297.gif"/>
          <p:cNvPicPr>
            <a:picLocks noChangeAspect="1" noChangeArrowheads="1"/>
          </p:cNvPicPr>
          <p:nvPr/>
        </p:nvPicPr>
        <p:blipFill>
          <a:blip r:embed="rId3" cstate="print"/>
          <a:srcRect r="17892" b="4000"/>
          <a:stretch>
            <a:fillRect/>
          </a:stretch>
        </p:blipFill>
        <p:spPr bwMode="auto">
          <a:xfrm>
            <a:off x="6246812" y="2667000"/>
            <a:ext cx="2411413" cy="21145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499" y="2886075"/>
            <a:ext cx="680085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latin typeface="Arial Black" pitchFamily="34" charset="0"/>
              </a:rPr>
              <a:t>Questions</a:t>
            </a:r>
            <a:endParaRPr lang="en-US" sz="8500" dirty="0">
              <a:latin typeface="Arial Black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communicate &amp; how to do it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IT should</a:t>
            </a:r>
            <a:r>
              <a:rPr lang="en-US" sz="3600" i="1" dirty="0" smtClean="0"/>
              <a:t>*</a:t>
            </a:r>
            <a:r>
              <a:rPr lang="en-US" sz="3600" dirty="0" smtClean="0"/>
              <a:t> communicate regularly</a:t>
            </a:r>
            <a:endParaRPr lang="en-US" sz="3600" dirty="0"/>
          </a:p>
        </p:txBody>
      </p:sp>
      <p:sp>
        <p:nvSpPr>
          <p:cNvPr id="7" name="Cloud 6"/>
          <p:cNvSpPr/>
          <p:nvPr/>
        </p:nvSpPr>
        <p:spPr>
          <a:xfrm>
            <a:off x="1200150" y="1562100"/>
            <a:ext cx="5991225" cy="442912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6143625"/>
            <a:ext cx="289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*According to ITIL v3 recommendations</a:t>
            </a: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976" y="3181350"/>
            <a:ext cx="1971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Routine operational information &amp; technical knowledge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425" y="2343150"/>
            <a:ext cx="1619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Metrics (performance reporting)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1351" y="4838700"/>
            <a:ext cx="124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Project information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5451" y="2962275"/>
            <a:ext cx="124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Changes &amp; exceptions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4825" y="4229100"/>
            <a:ext cx="1819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Emergencies (outages, phishing attacks, viruses)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0674" y="4238625"/>
            <a:ext cx="162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Policies, processes, and procedures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9575" y="2076450"/>
            <a:ext cx="1657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New or changed processes or service designs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8776" y="3400425"/>
            <a:ext cx="130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Strategy and design</a:t>
            </a:r>
            <a:endParaRPr lang="en-US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Problems with HOW to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often are several or dozens of communication tools to choose from</a:t>
            </a:r>
          </a:p>
          <a:p>
            <a:pPr lvl="1"/>
            <a:r>
              <a:rPr lang="en-US" dirty="0" smtClean="0"/>
              <a:t>Every staff member has a personal preference</a:t>
            </a:r>
          </a:p>
          <a:p>
            <a:pPr lvl="1"/>
            <a:r>
              <a:rPr lang="en-US" dirty="0" smtClean="0"/>
              <a:t>WHICH do we choose to communicate with a dispersed workforce?</a:t>
            </a:r>
          </a:p>
          <a:p>
            <a:r>
              <a:rPr lang="en-US" dirty="0" smtClean="0"/>
              <a:t>There often is no “single source of truth” </a:t>
            </a:r>
          </a:p>
          <a:p>
            <a:pPr lvl="1"/>
            <a:r>
              <a:rPr lang="en-US" dirty="0" smtClean="0"/>
              <a:t>I.e., an “official” information channel</a:t>
            </a:r>
          </a:p>
          <a:p>
            <a:pPr lvl="1"/>
            <a:r>
              <a:rPr lang="en-US" dirty="0" smtClean="0"/>
              <a:t>Important information may reside in dozens of places among dozens of teams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Difficulties for IT support orgs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information must go out to people…</a:t>
            </a:r>
          </a:p>
          <a:p>
            <a:pPr lvl="1"/>
            <a:r>
              <a:rPr lang="en-US" dirty="0" smtClean="0"/>
              <a:t>spread out all over the campus</a:t>
            </a:r>
          </a:p>
          <a:p>
            <a:pPr lvl="1"/>
            <a:r>
              <a:rPr lang="en-US" dirty="0" smtClean="0"/>
              <a:t>mostly NOT at their desks</a:t>
            </a:r>
          </a:p>
          <a:p>
            <a:pPr lvl="1"/>
            <a:r>
              <a:rPr lang="en-US" dirty="0" smtClean="0"/>
              <a:t>may reside in different IT orgs (without common management, even)</a:t>
            </a:r>
          </a:p>
          <a:p>
            <a:pPr lvl="1"/>
            <a:r>
              <a:rPr lang="en-US" dirty="0" smtClean="0"/>
              <a:t>work different shifts and/or days</a:t>
            </a:r>
          </a:p>
          <a:p>
            <a:r>
              <a:rPr lang="en-US" smtClean="0"/>
              <a:t>People </a:t>
            </a:r>
            <a:r>
              <a:rPr lang="en-US" dirty="0" smtClean="0"/>
              <a:t>must be able to find the information </a:t>
            </a:r>
            <a:r>
              <a:rPr lang="en-US" smtClean="0"/>
              <a:t>again </a:t>
            </a:r>
          </a:p>
          <a:p>
            <a:pPr lvl="1"/>
            <a:r>
              <a:rPr lang="en-US" smtClean="0"/>
              <a:t>New hires especially — they need to know where to find current operational information</a:t>
            </a:r>
          </a:p>
          <a:p>
            <a:r>
              <a:rPr lang="en-US" smtClean="0"/>
              <a:t>No matter what you do, staff will complain:</a:t>
            </a:r>
          </a:p>
          <a:p>
            <a:pPr lvl="1"/>
            <a:r>
              <a:rPr lang="en-US" smtClean="0"/>
              <a:t>They get too much information</a:t>
            </a:r>
          </a:p>
          <a:p>
            <a:pPr lvl="1"/>
            <a:r>
              <a:rPr lang="en-US" smtClean="0"/>
              <a:t>They don’t get enough information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It’s a HUGE problem, and you can’t eat that elephant all at once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became an </a:t>
            </a:r>
            <a:r>
              <a:rPr lang="en-US" i="1" dirty="0" smtClean="0"/>
              <a:t>urgent</a:t>
            </a:r>
            <a:r>
              <a:rPr lang="en-US" dirty="0" smtClean="0"/>
              <a:t> problem for CSS when we were rolling out laptop encryption solutions</a:t>
            </a:r>
            <a:endParaRPr lang="en-US" dirty="0"/>
          </a:p>
        </p:txBody>
      </p:sp>
      <p:pic>
        <p:nvPicPr>
          <p:cNvPr id="1032" name="Picture 8" descr="C:\Users\pateagu\Desktop\plateOfEleph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980" y="1685925"/>
            <a:ext cx="3186363" cy="40005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CSS is addressing internal communication issues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 started with an internal communication survey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to understand how people are </a:t>
            </a:r>
            <a:r>
              <a:rPr lang="en-US" i="1" dirty="0" smtClean="0"/>
              <a:t>currently</a:t>
            </a:r>
            <a:r>
              <a:rPr lang="en-US" b="1" i="1" dirty="0" smtClean="0"/>
              <a:t> </a:t>
            </a:r>
            <a:r>
              <a:rPr lang="en-US" dirty="0" smtClean="0"/>
              <a:t>getting information and their opinions of the communication tools</a:t>
            </a:r>
          </a:p>
          <a:p>
            <a:r>
              <a:rPr lang="en-US" dirty="0" smtClean="0"/>
              <a:t>Asked ONLY about communication tools</a:t>
            </a:r>
          </a:p>
          <a:p>
            <a:pPr lvl="1"/>
            <a:r>
              <a:rPr lang="en-US" smtClean="0"/>
              <a:t>DID </a:t>
            </a:r>
            <a:r>
              <a:rPr lang="en-US" dirty="0" smtClean="0"/>
              <a:t>NOT address what should be communicated or communication policies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D168-A153-4D4D-82EE-1C22A76195E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SAND2010-3031 C -- National Laboratory IT Summit 2010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445</TotalTime>
  <Words>1574</Words>
  <Application>Microsoft Office PowerPoint</Application>
  <PresentationFormat>On-screen Show (4:3)</PresentationFormat>
  <Paragraphs>257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Technic</vt:lpstr>
      <vt:lpstr>Herding Cats</vt:lpstr>
      <vt:lpstr>My home group</vt:lpstr>
      <vt:lpstr>The problem</vt:lpstr>
      <vt:lpstr>What IT should* communicate regularly</vt:lpstr>
      <vt:lpstr>Problems with HOW to communicate</vt:lpstr>
      <vt:lpstr>Difficulties for IT support orgs</vt:lpstr>
      <vt:lpstr>It’s a HUGE problem, and you can’t eat that elephant all at once</vt:lpstr>
      <vt:lpstr>How CSS is addressing internal communication issues</vt:lpstr>
      <vt:lpstr>We started with an internal communication survey</vt:lpstr>
      <vt:lpstr>Main Questions on the Internal Communication Survey</vt:lpstr>
      <vt:lpstr>Conducted survey last year — staff participation was good</vt:lpstr>
      <vt:lpstr>“How many hours are you available to check for information?”</vt:lpstr>
      <vt:lpstr>Average staff use of communication tool</vt:lpstr>
      <vt:lpstr>Average staff opinion of communication tool</vt:lpstr>
      <vt:lpstr>Average staff rank in order of importance</vt:lpstr>
      <vt:lpstr>But these results alone were less than definitive</vt:lpstr>
      <vt:lpstr>We overlayed THIS result…</vt:lpstr>
      <vt:lpstr>… with the average ranking</vt:lpstr>
      <vt:lpstr>Which allowed us to select a “top 10” list of communication tools</vt:lpstr>
      <vt:lpstr>Analysis &amp; implications</vt:lpstr>
      <vt:lpstr>Top 10 list implies several interesting things</vt:lpstr>
      <vt:lpstr>Surprises?</vt:lpstr>
      <vt:lpstr>Surprises, cont’d</vt:lpstr>
      <vt:lpstr>What’s next for CSS?</vt:lpstr>
      <vt:lpstr>Some of the questions to be addressed over time</vt:lpstr>
      <vt:lpstr>The tasks we’ve set for ourselves</vt:lpstr>
      <vt:lpstr>Address the most urgent communication deficiencies</vt:lpstr>
      <vt:lpstr>Slide 28</vt:lpstr>
    </vt:vector>
  </TitlesOfParts>
  <Company>Sandia National Laboratories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Herding Cats</dc:title>
  <dc:creator>Phyllis Teague</dc:creator>
  <cp:lastModifiedBy>Phyllis Teague</cp:lastModifiedBy>
  <cp:revision>331</cp:revision>
  <dcterms:created xsi:type="dcterms:W3CDTF">2010-05-05T00:04:37Z</dcterms:created>
  <dcterms:modified xsi:type="dcterms:W3CDTF">2010-05-07T15:57:07Z</dcterms:modified>
</cp:coreProperties>
</file>