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01" r:id="rId2"/>
    <p:sldId id="520" r:id="rId3"/>
    <p:sldId id="502" r:id="rId4"/>
    <p:sldId id="500" r:id="rId5"/>
    <p:sldId id="455" r:id="rId6"/>
    <p:sldId id="509" r:id="rId7"/>
    <p:sldId id="456" r:id="rId8"/>
    <p:sldId id="457" r:id="rId9"/>
    <p:sldId id="491" r:id="rId10"/>
    <p:sldId id="508" r:id="rId11"/>
    <p:sldId id="487" r:id="rId12"/>
    <p:sldId id="462" r:id="rId13"/>
    <p:sldId id="454" r:id="rId14"/>
    <p:sldId id="494" r:id="rId15"/>
    <p:sldId id="463" r:id="rId16"/>
    <p:sldId id="353" r:id="rId17"/>
    <p:sldId id="499" r:id="rId18"/>
    <p:sldId id="293" r:id="rId19"/>
    <p:sldId id="432" r:id="rId20"/>
    <p:sldId id="433" r:id="rId21"/>
    <p:sldId id="446" r:id="rId22"/>
    <p:sldId id="434" r:id="rId23"/>
    <p:sldId id="435" r:id="rId24"/>
    <p:sldId id="521" r:id="rId25"/>
    <p:sldId id="436" r:id="rId26"/>
    <p:sldId id="387" r:id="rId27"/>
    <p:sldId id="389" r:id="rId28"/>
    <p:sldId id="390" r:id="rId29"/>
    <p:sldId id="391" r:id="rId30"/>
    <p:sldId id="393" r:id="rId31"/>
    <p:sldId id="402" r:id="rId32"/>
    <p:sldId id="496" r:id="rId33"/>
    <p:sldId id="469" r:id="rId34"/>
    <p:sldId id="465" r:id="rId35"/>
    <p:sldId id="466" r:id="rId36"/>
    <p:sldId id="467" r:id="rId37"/>
    <p:sldId id="344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52C88"/>
    <a:srgbClr val="CBDFEB"/>
    <a:srgbClr val="49A942"/>
    <a:srgbClr val="F26649"/>
    <a:srgbClr val="339966"/>
    <a:srgbClr val="2F5376"/>
    <a:srgbClr val="0067AC"/>
    <a:srgbClr val="E5EFF5"/>
    <a:srgbClr val="FFFFFF"/>
    <a:srgbClr val="BFC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84317" autoAdjust="0"/>
  </p:normalViewPr>
  <p:slideViewPr>
    <p:cSldViewPr snapToGrid="0">
      <p:cViewPr>
        <p:scale>
          <a:sx n="125" d="100"/>
          <a:sy n="125" d="100"/>
        </p:scale>
        <p:origin x="-72" y="636"/>
      </p:cViewPr>
      <p:guideLst>
        <p:guide orient="horz" pos="721"/>
        <p:guide orient="horz" pos="3103"/>
        <p:guide orient="horz" pos="1199"/>
        <p:guide pos="4140"/>
        <p:guide pos="423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C1678-44B7-463C-A681-EDB9A328CB29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4B09-7C50-4114-8675-D6CC4E79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64F962-5FF7-43A0-8902-86EC2D674154}" type="slidenum">
              <a:rPr lang="en-US" sz="1200" b="0">
                <a:solidFill>
                  <a:schemeClr val="tx1"/>
                </a:solidFill>
              </a:rPr>
              <a:pPr algn="r"/>
              <a:t>1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84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8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91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91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5" tIns="46147" rIns="92295" bIns="46147" anchor="b"/>
          <a:lstStyle/>
          <a:p>
            <a:pPr algn="r" defTabSz="923925"/>
            <a:fld id="{02FB31C4-EA82-413D-89F4-F73BC0BB0C79}" type="slidenum">
              <a:rPr lang="en-US" sz="1200" b="0">
                <a:solidFill>
                  <a:schemeClr val="tx1"/>
                </a:solidFill>
                <a:ea typeface="ヒラギノ角ゴ Pro W3" charset="-128"/>
                <a:cs typeface="Arial" charset="0"/>
              </a:rPr>
              <a:pPr algn="r" defTabSz="923925"/>
              <a:t>14</a:t>
            </a:fld>
            <a:endParaRPr lang="en-US" sz="1200" b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sp>
        <p:nvSpPr>
          <p:cNvPr id="1635331" name="Rectangle 7"/>
          <p:cNvSpPr txBox="1">
            <a:spLocks noGrp="1" noChangeArrowheads="1"/>
          </p:cNvSpPr>
          <p:nvPr/>
        </p:nvSpPr>
        <p:spPr bwMode="auto">
          <a:xfrm>
            <a:off x="3886201" y="8685787"/>
            <a:ext cx="2970213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47" tIns="46674" rIns="93347" bIns="46674" anchor="b"/>
          <a:lstStyle/>
          <a:p>
            <a:pPr algn="r" defTabSz="935038"/>
            <a:fld id="{D3215637-6DEB-442A-B1DD-2143C5A50BBF}" type="slidenum">
              <a:rPr lang="en-US" sz="1200" b="0">
                <a:solidFill>
                  <a:schemeClr val="tx1"/>
                </a:solidFill>
                <a:ea typeface="ヒラギノ角ゴ Pro W3" charset="-128"/>
                <a:cs typeface="Arial" charset="0"/>
              </a:rPr>
              <a:pPr algn="r" defTabSz="935038"/>
              <a:t>14</a:t>
            </a:fld>
            <a:endParaRPr lang="en-US" sz="1200" b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sp>
        <p:nvSpPr>
          <p:cNvPr id="1635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635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47" tIns="46674" rIns="93347" bIns="46674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3175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267F4F5-38A1-4F64-9BD9-9DE6D7176DAA}" type="slidenum">
              <a:rPr lang="en-US" sz="1200" b="1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 b="1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3925"/>
            <a:fld id="{9CB60F0D-79FB-4572-8495-4320B6952120}" type="slidenum">
              <a:rPr lang="en-US" sz="1200" b="0">
                <a:solidFill>
                  <a:srgbClr val="0000FF"/>
                </a:solidFill>
                <a:ea typeface="MS PGothic" pitchFamily="34" charset="-128"/>
              </a:rPr>
              <a:pPr algn="r" defTabSz="923925"/>
              <a:t>18</a:t>
            </a:fld>
            <a:endParaRPr lang="en-US" sz="1200" b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617923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3925"/>
            <a:fld id="{18DF2F2A-E202-4668-8E9F-C227F7C2D699}" type="slidenum">
              <a:rPr lang="en-US" sz="1200" b="0">
                <a:solidFill>
                  <a:srgbClr val="0000FF"/>
                </a:solidFill>
                <a:ea typeface="MS PGothic" pitchFamily="34" charset="-128"/>
              </a:rPr>
              <a:pPr algn="r" defTabSz="923925"/>
              <a:t>18</a:t>
            </a:fld>
            <a:endParaRPr lang="en-US" sz="1200" b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617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5232"/>
            <a:ext cx="5486400" cy="4113008"/>
          </a:xfrm>
          <a:noFill/>
          <a:ln/>
        </p:spPr>
        <p:txBody>
          <a:bodyPr lIns="92300" tIns="46150" rIns="92300" bIns="461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3175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7EBD5-0C81-4FB2-9922-72D99DC0D48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B5934B-76F8-4C75-A81F-A7E88E6746C3}" type="slidenum">
              <a:rPr lang="en-US" sz="1200">
                <a:ea typeface="ＭＳ Ｐゴシック" pitchFamily="34" charset="-128"/>
              </a:rPr>
              <a:pPr algn="r"/>
              <a:t>2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5530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30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dirty="0" smtClean="0"/>
          </a:p>
        </p:txBody>
      </p:sp>
      <p:sp>
        <p:nvSpPr>
          <p:cNvPr id="5530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3F077F-3CA9-4748-A9A5-9CED4F4E5164}" type="slidenum">
              <a:rPr lang="en-US" sz="1200"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algn="r"/>
              <a:t>2</a:t>
            </a:fld>
            <a:endParaRPr lang="en-US" sz="120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3175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719138"/>
            <a:ext cx="4572000" cy="3429000"/>
          </a:xfrm>
          <a:ln/>
        </p:spPr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3175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3175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3175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267F4F5-38A1-4F64-9BD9-9DE6D7176DAA}" type="slidenum">
              <a:rPr lang="en-US" sz="1200" b="1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200" b="1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267F4F5-38A1-4F64-9BD9-9DE6D7176DAA}" type="slidenum">
              <a:rPr lang="en-US" sz="1200" b="1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200" b="1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7F4F5-38A1-4F64-9BD9-9DE6D7176D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267F4F5-38A1-4F64-9BD9-9DE6D7176DAA}" type="slidenum">
              <a:rPr lang="en-US" sz="1200" b="1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200" b="1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7F4F5-38A1-4F64-9BD9-9DE6D7176D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3925"/>
            <a:fld id="{9CB60F0D-79FB-4572-8495-4320B6952120}" type="slidenum">
              <a:rPr lang="en-US" sz="1200" b="0">
                <a:solidFill>
                  <a:srgbClr val="0000FF"/>
                </a:solidFill>
                <a:ea typeface="MS PGothic" pitchFamily="34" charset="-128"/>
              </a:rPr>
              <a:pPr algn="r" defTabSz="923925"/>
              <a:t>34</a:t>
            </a:fld>
            <a:endParaRPr lang="en-US" sz="1200" b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617923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3925"/>
            <a:fld id="{18DF2F2A-E202-4668-8E9F-C227F7C2D699}" type="slidenum">
              <a:rPr lang="en-US" sz="1200" b="0">
                <a:solidFill>
                  <a:srgbClr val="0000FF"/>
                </a:solidFill>
                <a:ea typeface="MS PGothic" pitchFamily="34" charset="-128"/>
              </a:rPr>
              <a:pPr algn="r" defTabSz="923925"/>
              <a:t>34</a:t>
            </a:fld>
            <a:endParaRPr lang="en-US" sz="1200" b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617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5232"/>
            <a:ext cx="5486400" cy="4113008"/>
          </a:xfrm>
          <a:noFill/>
          <a:ln/>
        </p:spPr>
        <p:txBody>
          <a:bodyPr lIns="92300" tIns="46150" rIns="92300" bIns="461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3925" rtl="0" fontAlgn="base">
              <a:spcBef>
                <a:spcPct val="0"/>
              </a:spcBef>
              <a:spcAft>
                <a:spcPct val="0"/>
              </a:spcAft>
            </a:pPr>
            <a:fld id="{AAC38EB3-BF91-4B39-A3F4-56F4163EDA40}" type="slidenum">
              <a:rPr lang="en-US" sz="1200" kern="1200">
                <a:solidFill>
                  <a:prstClr val="black"/>
                </a:solidFill>
                <a:latin typeface="Arial" charset="0"/>
                <a:ea typeface="ヒラギノ角ゴ Pro W3" charset="-128"/>
                <a:cs typeface="Arial" charset="0"/>
              </a:rPr>
              <a:pPr algn="r" defTabSz="923925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kern="1200">
              <a:solidFill>
                <a:prstClr val="black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601539" name="Rectangle 7"/>
          <p:cNvSpPr txBox="1">
            <a:spLocks noGrp="1" noChangeArrowheads="1"/>
          </p:cNvSpPr>
          <p:nvPr/>
        </p:nvSpPr>
        <p:spPr bwMode="auto">
          <a:xfrm>
            <a:off x="3886201" y="8685787"/>
            <a:ext cx="2970213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52" tIns="46676" rIns="93352" bIns="46676" anchor="b"/>
          <a:lstStyle/>
          <a:p>
            <a:pPr algn="r" defTabSz="935038" rtl="0" fontAlgn="base">
              <a:spcBef>
                <a:spcPct val="0"/>
              </a:spcBef>
              <a:spcAft>
                <a:spcPct val="0"/>
              </a:spcAft>
            </a:pPr>
            <a:fld id="{2E61772A-158F-4CCF-9FD4-BF0BA026573C}" type="slidenum">
              <a:rPr lang="en-US" sz="1200" kern="1200">
                <a:solidFill>
                  <a:prstClr val="black"/>
                </a:solidFill>
                <a:latin typeface="Arial" charset="0"/>
                <a:ea typeface="ヒラギノ角ゴ Pro W3" charset="-128"/>
                <a:cs typeface="Arial" charset="0"/>
              </a:rPr>
              <a:pPr algn="r" defTabSz="935038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kern="1200">
              <a:solidFill>
                <a:prstClr val="black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60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601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52" tIns="46676" rIns="93352" bIns="46676"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7F4F5-38A1-4F64-9BD9-9DE6D7176DA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FB068039-6321-48BF-BE48-A3BA2000976F}" type="slidenum">
              <a:rPr lang="en-US" sz="1200"/>
              <a:pPr algn="r">
                <a:spcBef>
                  <a:spcPct val="0"/>
                </a:spcBef>
              </a:pPr>
              <a:t>37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91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no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7" descr="blue-windo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uniper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95898" y="917673"/>
            <a:ext cx="1718044" cy="468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66616" y="1134374"/>
            <a:ext cx="8229600" cy="4852358"/>
          </a:xfr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1925" indent="-173038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rg-ven-gradient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38725"/>
            <a:ext cx="9144000" cy="1819275"/>
          </a:xfrm>
          <a:prstGeom prst="rect">
            <a:avLst/>
          </a:prstGeom>
        </p:spPr>
      </p:pic>
      <p:sp>
        <p:nvSpPr>
          <p:cNvPr id="4" name="Rectangle 44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7788"/>
            <a:ext cx="81915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193FC7D-E412-43CC-8BAC-34A50A2DC58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38275" y="6427788"/>
            <a:ext cx="530542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SGI Proprietary   Internal Use Only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56032"/>
            <a:ext cx="8220456" cy="740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50" y="1134036"/>
            <a:ext cx="8220456" cy="477316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black">
          <a:xfrm>
            <a:off x="471488" y="6229350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1000">
                <a:solidFill>
                  <a:srgbClr val="807F83"/>
                </a:solidFill>
                <a:latin typeface="Arial" pitchFamily="34" charset="0"/>
              </a:rPr>
              <a:pPr algn="l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1000">
              <a:solidFill>
                <a:srgbClr val="807F83"/>
              </a:solidFill>
              <a:latin typeface="Arial" pitchFamily="34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9" name="Line 7"/>
            <p:cNvSpPr>
              <a:spLocks noChangeShapeType="1"/>
            </p:cNvSpPr>
            <p:nvPr userDrawn="1"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 userDrawn="1"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 userDrawn="1"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5600" y="6241145"/>
            <a:ext cx="29722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6"/>
                </a:solidFill>
              </a:rPr>
              <a:t>Copyright </a:t>
            </a:r>
            <a:r>
              <a:rPr lang="en-US" sz="800" kern="120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©</a:t>
            </a:r>
            <a:r>
              <a:rPr lang="en-US" sz="800" kern="1200" baseline="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 2009 Juniper Networks, Inc.     www.juniper.net </a:t>
            </a:r>
            <a:r>
              <a:rPr lang="en-US" sz="800" baseline="0" dirty="0" smtClean="0">
                <a:solidFill>
                  <a:schemeClr val="accent6"/>
                </a:solidFill>
              </a:rPr>
              <a:t> </a:t>
            </a:r>
            <a:endParaRPr lang="en-US" sz="800" dirty="0">
              <a:solidFill>
                <a:schemeClr val="accent6"/>
              </a:solidFill>
            </a:endParaRPr>
          </a:p>
        </p:txBody>
      </p:sp>
      <p:pic>
        <p:nvPicPr>
          <p:cNvPr id="11" name="Picture 10" descr="juniper_bla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3920" y="6316675"/>
            <a:ext cx="1111452" cy="3031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9" r:id="rId5"/>
  </p:sldLayoutIdLst>
  <p:transition>
    <p:fade/>
  </p:transition>
  <p:txStyles>
    <p:titleStyle>
      <a:lvl1pPr algn="l" defTabSz="457200" rtl="0" eaLnBrk="1" fontAlgn="base" latinLnBrk="0" hangingPunct="1">
        <a:lnSpc>
          <a:spcPct val="90000"/>
        </a:lnSpc>
        <a:spcBef>
          <a:spcPct val="0"/>
        </a:spcBef>
        <a:spcAft>
          <a:spcPct val="20000"/>
        </a:spcAft>
        <a:buNone/>
        <a:defRPr lang="en-US" sz="2400" b="1" kern="1200" cap="all" baseline="0" dirty="0" smtClean="0">
          <a:solidFill>
            <a:srgbClr val="292929"/>
          </a:solidFill>
          <a:latin typeface="Arial" pitchFamily="34" charset="0"/>
          <a:ea typeface="+mj-ea"/>
          <a:cs typeface="+mj-cs"/>
        </a:defRPr>
      </a:lvl1pPr>
    </p:titleStyle>
    <p:bodyStyle>
      <a:lvl1pPr marL="112713" indent="-112713" algn="l" defTabSz="914400" rtl="0" eaLnBrk="1" latinLnBrk="0" hangingPunct="1">
        <a:spcBef>
          <a:spcPts val="800"/>
        </a:spcBef>
        <a:spcAft>
          <a:spcPts val="400"/>
        </a:spcAft>
        <a:buClr>
          <a:schemeClr val="tx1"/>
        </a:buClr>
        <a:buSzPct val="25000"/>
        <a:buFont typeface="Arial" pitchFamily="34" charset="0"/>
        <a:buChar char=" "/>
        <a:defRPr lang="en-US" sz="22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9913" indent="-225425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SzPct val="90000"/>
        <a:buFont typeface="Wingdings" pitchFamily="2" charset="2"/>
        <a:buChar char="§"/>
        <a:defRPr lang="en-US" sz="20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4075" indent="-223838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SzPct val="96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7763" indent="-233363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Font typeface="Arial" pitchFamily="34" charset="0"/>
        <a:buChar char="–"/>
        <a:defRPr lang="en-US" sz="16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31925" indent="-173038" algn="l" defTabSz="914400" rtl="0" eaLnBrk="1" latinLnBrk="0" hangingPunct="1">
        <a:spcBef>
          <a:spcPts val="0"/>
        </a:spcBef>
        <a:spcAft>
          <a:spcPts val="500"/>
        </a:spcAft>
        <a:buClr>
          <a:schemeClr val="tx1"/>
        </a:buClr>
        <a:buFont typeface="Arial" pitchFamily="34" charset="0"/>
        <a:buChar char="-"/>
        <a:defRPr lang="en-US" sz="16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lepho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en.wikipedia.org/wiki/Connectednes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5" Type="http://schemas.openxmlformats.org/officeDocument/2006/relationships/image" Target="../media/image3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36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3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2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edia.libsyn.com/media/sellinggeek/PCUserPic.jpg&amp;imgrefurl=http://sellinggeek.com/category/commentary/&amp;usg=__4rv0uIELfSmY6qZjH7vSkEDtkWw=&amp;h=1050&amp;w=698&amp;sz=385&amp;hl=en&amp;start=1&amp;um=1&amp;tbnid=GJxj3tZugIkspM:&amp;tbnh=150&amp;tbnw=100&amp;prev=/images?q=pc+user+picture&amp;hl=en&amp;um=1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google.com/imgres?imgurl=http://www.interactiondesign.se/blog/wp-content/uploads/2007/01/iphone_425px.jpg&amp;imgrefurl=http://www.interactiondesign.se/blog/2007/01/the-iphone-user-experience-a-first-look/&amp;usg=__nedaDwDVVi6mhxeE-d4EETDrK-8=&amp;h=461&amp;w=425&amp;sz=48&amp;hl=en&amp;start=1&amp;um=1&amp;tbnid=_Xj4b4p53llQNM:&amp;tbnh=128&amp;tbnw=118&amp;prev=/images?q=iphone+user++picture&amp;hl=en&amp;rlz=1T4ITVA_enUS216US222&amp;um=1" TargetMode="External"/><Relationship Id="rId11" Type="http://schemas.openxmlformats.org/officeDocument/2006/relationships/image" Target="../media/image51.png"/><Relationship Id="rId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53.png"/><Relationship Id="rId9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25.png"/><Relationship Id="rId5" Type="http://schemas.openxmlformats.org/officeDocument/2006/relationships/image" Target="../media/image66.png"/><Relationship Id="rId10" Type="http://schemas.openxmlformats.org/officeDocument/2006/relationships/image" Target="../media/image24.png"/><Relationship Id="rId4" Type="http://schemas.openxmlformats.org/officeDocument/2006/relationships/image" Target="../media/image65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center to cloud</a:t>
            </a:r>
            <a:endParaRPr lang="en-US" dirty="0"/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David Leitzel</a:t>
            </a:r>
          </a:p>
          <a:p>
            <a:r>
              <a:rPr lang="en-US" b="1" dirty="0" smtClean="0"/>
              <a:t>Senior Consulting Engineer – Juniper Networks</a:t>
            </a:r>
          </a:p>
          <a:p>
            <a:r>
              <a:rPr lang="en-US" b="1" dirty="0" smtClean="0"/>
              <a:t>May 24, 2010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Effect</a:t>
            </a:r>
            <a:endParaRPr lang="en-US" dirty="0"/>
          </a:p>
        </p:txBody>
      </p:sp>
      <p:pic>
        <p:nvPicPr>
          <p:cNvPr id="4" name="Picture 16" descr="TDM cloud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4167" y="1890399"/>
            <a:ext cx="1661892" cy="1095839"/>
          </a:xfrm>
          <a:prstGeom prst="rect">
            <a:avLst/>
          </a:prstGeom>
          <a:noFill/>
        </p:spPr>
      </p:pic>
      <p:pic>
        <p:nvPicPr>
          <p:cNvPr id="8" name="Picture 7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662" y="2269993"/>
            <a:ext cx="143503" cy="248418"/>
          </a:xfrm>
          <a:prstGeom prst="rect">
            <a:avLst/>
          </a:prstGeom>
        </p:spPr>
      </p:pic>
      <p:pic>
        <p:nvPicPr>
          <p:cNvPr id="9" name="Picture 8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942" y="2247133"/>
            <a:ext cx="143503" cy="248418"/>
          </a:xfrm>
          <a:prstGeom prst="rect">
            <a:avLst/>
          </a:prstGeom>
        </p:spPr>
      </p:pic>
      <p:pic>
        <p:nvPicPr>
          <p:cNvPr id="10" name="Picture 9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0102" y="2544313"/>
            <a:ext cx="143503" cy="248418"/>
          </a:xfrm>
          <a:prstGeom prst="rect">
            <a:avLst/>
          </a:prstGeom>
        </p:spPr>
      </p:pic>
      <p:pic>
        <p:nvPicPr>
          <p:cNvPr id="12" name="Picture 11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062" y="2422393"/>
            <a:ext cx="143503" cy="24841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46227" y="3748051"/>
            <a:ext cx="226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Reconfigure, reclaim, reuse assets to optimize resource allocations</a:t>
            </a:r>
            <a:endParaRPr lang="en-US" dirty="0"/>
          </a:p>
        </p:txBody>
      </p:sp>
      <p:pic>
        <p:nvPicPr>
          <p:cNvPr id="11" name="Picture 10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5382" y="2346193"/>
            <a:ext cx="143503" cy="248418"/>
          </a:xfrm>
          <a:prstGeom prst="rect">
            <a:avLst/>
          </a:prstGeom>
        </p:spPr>
      </p:pic>
      <p:grpSp>
        <p:nvGrpSpPr>
          <p:cNvPr id="3" name="Group 61"/>
          <p:cNvGrpSpPr/>
          <p:nvPr/>
        </p:nvGrpSpPr>
        <p:grpSpPr>
          <a:xfrm>
            <a:off x="2222966" y="1593219"/>
            <a:ext cx="3434883" cy="3357282"/>
            <a:chOff x="2222966" y="2221869"/>
            <a:chExt cx="3434883" cy="3357282"/>
          </a:xfrm>
        </p:grpSpPr>
        <p:pic>
          <p:nvPicPr>
            <p:cNvPr id="7" name="Picture 16" descr="TDM cloud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22966" y="2221869"/>
              <a:ext cx="2493931" cy="1644479"/>
            </a:xfrm>
            <a:prstGeom prst="rect">
              <a:avLst/>
            </a:prstGeom>
            <a:noFill/>
          </p:spPr>
        </p:pic>
        <p:pic>
          <p:nvPicPr>
            <p:cNvPr id="13" name="Picture 1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8862" y="2746243"/>
              <a:ext cx="143503" cy="248418"/>
            </a:xfrm>
            <a:prstGeom prst="rect">
              <a:avLst/>
            </a:prstGeom>
          </p:spPr>
        </p:pic>
        <p:pic>
          <p:nvPicPr>
            <p:cNvPr id="14" name="Picture 1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3202" y="3340603"/>
              <a:ext cx="143503" cy="248418"/>
            </a:xfrm>
            <a:prstGeom prst="rect">
              <a:avLst/>
            </a:prstGeom>
          </p:spPr>
        </p:pic>
        <p:pic>
          <p:nvPicPr>
            <p:cNvPr id="15" name="Picture 1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7462" y="3081523"/>
              <a:ext cx="143503" cy="248418"/>
            </a:xfrm>
            <a:prstGeom prst="rect">
              <a:avLst/>
            </a:prstGeom>
          </p:spPr>
        </p:pic>
        <p:pic>
          <p:nvPicPr>
            <p:cNvPr id="16" name="Picture 1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7502" y="2883403"/>
              <a:ext cx="143503" cy="248418"/>
            </a:xfrm>
            <a:prstGeom prst="rect">
              <a:avLst/>
            </a:prstGeom>
          </p:spPr>
        </p:pic>
        <p:pic>
          <p:nvPicPr>
            <p:cNvPr id="17" name="Picture 1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2782" y="2860543"/>
              <a:ext cx="143503" cy="248418"/>
            </a:xfrm>
            <a:prstGeom prst="rect">
              <a:avLst/>
            </a:prstGeom>
          </p:spPr>
        </p:pic>
        <p:pic>
          <p:nvPicPr>
            <p:cNvPr id="18" name="Picture 1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942" y="3157723"/>
              <a:ext cx="143503" cy="248418"/>
            </a:xfrm>
            <a:prstGeom prst="rect">
              <a:avLst/>
            </a:prstGeom>
          </p:spPr>
        </p:pic>
        <p:pic>
          <p:nvPicPr>
            <p:cNvPr id="19" name="Picture 18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3802" y="3058663"/>
              <a:ext cx="143503" cy="248418"/>
            </a:xfrm>
            <a:prstGeom prst="rect">
              <a:avLst/>
            </a:prstGeom>
          </p:spPr>
        </p:pic>
        <p:pic>
          <p:nvPicPr>
            <p:cNvPr id="20" name="Picture 19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2722" y="2609083"/>
              <a:ext cx="143503" cy="248418"/>
            </a:xfrm>
            <a:prstGeom prst="rect">
              <a:avLst/>
            </a:prstGeom>
          </p:spPr>
        </p:pic>
        <p:pic>
          <p:nvPicPr>
            <p:cNvPr id="21" name="Picture 20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062" y="3203443"/>
              <a:ext cx="143503" cy="248418"/>
            </a:xfrm>
            <a:prstGeom prst="rect">
              <a:avLst/>
            </a:prstGeom>
          </p:spPr>
        </p:pic>
        <p:pic>
          <p:nvPicPr>
            <p:cNvPr id="22" name="Picture 21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6562" y="3401563"/>
              <a:ext cx="143503" cy="248418"/>
            </a:xfrm>
            <a:prstGeom prst="rect">
              <a:avLst/>
            </a:prstGeom>
          </p:spPr>
        </p:pic>
        <p:pic>
          <p:nvPicPr>
            <p:cNvPr id="23" name="Picture 2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942" y="2410963"/>
              <a:ext cx="143503" cy="248418"/>
            </a:xfrm>
            <a:prstGeom prst="rect">
              <a:avLst/>
            </a:prstGeom>
          </p:spPr>
        </p:pic>
        <p:pic>
          <p:nvPicPr>
            <p:cNvPr id="24" name="Picture 2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1862" y="2723383"/>
              <a:ext cx="143503" cy="248418"/>
            </a:xfrm>
            <a:prstGeom prst="rect">
              <a:avLst/>
            </a:prstGeom>
          </p:spPr>
        </p:pic>
        <p:pic>
          <p:nvPicPr>
            <p:cNvPr id="25" name="Picture 2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3622" y="3150103"/>
              <a:ext cx="143503" cy="248418"/>
            </a:xfrm>
            <a:prstGeom prst="rect">
              <a:avLst/>
            </a:prstGeom>
          </p:spPr>
        </p:pic>
        <p:pic>
          <p:nvPicPr>
            <p:cNvPr id="26" name="Picture 2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5662" y="3439663"/>
              <a:ext cx="143503" cy="248418"/>
            </a:xfrm>
            <a:prstGeom prst="rect">
              <a:avLst/>
            </a:prstGeom>
          </p:spPr>
        </p:pic>
        <p:pic>
          <p:nvPicPr>
            <p:cNvPr id="27" name="Picture 2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862" y="2761483"/>
              <a:ext cx="143503" cy="24841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714624" y="4378822"/>
              <a:ext cx="2943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Scale without service interruption to satisfy “always on, always responsive” requirements</a:t>
              </a:r>
              <a:endParaRPr lang="en-US" dirty="0"/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5141426" y="1186350"/>
            <a:ext cx="3751114" cy="3751249"/>
            <a:chOff x="5141426" y="1815000"/>
            <a:chExt cx="3751114" cy="3751249"/>
          </a:xfrm>
        </p:grpSpPr>
        <p:pic>
          <p:nvPicPr>
            <p:cNvPr id="6" name="Picture 16" descr="TDM cloud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141426" y="1815000"/>
              <a:ext cx="3751114" cy="2473457"/>
            </a:xfrm>
            <a:prstGeom prst="rect">
              <a:avLst/>
            </a:prstGeom>
            <a:noFill/>
          </p:spPr>
        </p:pic>
        <p:pic>
          <p:nvPicPr>
            <p:cNvPr id="28" name="Picture 2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062" y="2807203"/>
              <a:ext cx="143503" cy="248418"/>
            </a:xfrm>
            <a:prstGeom prst="rect">
              <a:avLst/>
            </a:prstGeom>
          </p:spPr>
        </p:pic>
        <p:pic>
          <p:nvPicPr>
            <p:cNvPr id="29" name="Picture 28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6402" y="3401563"/>
              <a:ext cx="143503" cy="248418"/>
            </a:xfrm>
            <a:prstGeom prst="rect">
              <a:avLst/>
            </a:prstGeom>
          </p:spPr>
        </p:pic>
        <p:pic>
          <p:nvPicPr>
            <p:cNvPr id="30" name="Picture 29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0662" y="3142483"/>
              <a:ext cx="143503" cy="248418"/>
            </a:xfrm>
            <a:prstGeom prst="rect">
              <a:avLst/>
            </a:prstGeom>
          </p:spPr>
        </p:pic>
        <p:pic>
          <p:nvPicPr>
            <p:cNvPr id="31" name="Picture 30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0702" y="2944363"/>
              <a:ext cx="143503" cy="248418"/>
            </a:xfrm>
            <a:prstGeom prst="rect">
              <a:avLst/>
            </a:prstGeom>
          </p:spPr>
        </p:pic>
        <p:pic>
          <p:nvPicPr>
            <p:cNvPr id="32" name="Picture 31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5982" y="2921503"/>
              <a:ext cx="143503" cy="248418"/>
            </a:xfrm>
            <a:prstGeom prst="rect">
              <a:avLst/>
            </a:prstGeom>
          </p:spPr>
        </p:pic>
        <p:pic>
          <p:nvPicPr>
            <p:cNvPr id="33" name="Picture 3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1742" y="3203443"/>
              <a:ext cx="143503" cy="248418"/>
            </a:xfrm>
            <a:prstGeom prst="rect">
              <a:avLst/>
            </a:prstGeom>
          </p:spPr>
        </p:pic>
        <p:pic>
          <p:nvPicPr>
            <p:cNvPr id="34" name="Picture 3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8462" y="3813043"/>
              <a:ext cx="143503" cy="248418"/>
            </a:xfrm>
            <a:prstGeom prst="rect">
              <a:avLst/>
            </a:prstGeom>
          </p:spPr>
        </p:pic>
        <p:pic>
          <p:nvPicPr>
            <p:cNvPr id="35" name="Picture 3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5922" y="2670043"/>
              <a:ext cx="143503" cy="248418"/>
            </a:xfrm>
            <a:prstGeom prst="rect">
              <a:avLst/>
            </a:prstGeom>
          </p:spPr>
        </p:pic>
        <p:pic>
          <p:nvPicPr>
            <p:cNvPr id="36" name="Picture 3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0262" y="3264403"/>
              <a:ext cx="143503" cy="248418"/>
            </a:xfrm>
            <a:prstGeom prst="rect">
              <a:avLst/>
            </a:prstGeom>
          </p:spPr>
        </p:pic>
        <p:pic>
          <p:nvPicPr>
            <p:cNvPr id="37" name="Picture 3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9762" y="3462523"/>
              <a:ext cx="143503" cy="248418"/>
            </a:xfrm>
            <a:prstGeom prst="rect">
              <a:avLst/>
            </a:prstGeom>
          </p:spPr>
        </p:pic>
        <p:pic>
          <p:nvPicPr>
            <p:cNvPr id="38" name="Picture 3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2142" y="2471923"/>
              <a:ext cx="143503" cy="248418"/>
            </a:xfrm>
            <a:prstGeom prst="rect">
              <a:avLst/>
            </a:prstGeom>
          </p:spPr>
        </p:pic>
        <p:pic>
          <p:nvPicPr>
            <p:cNvPr id="39" name="Picture 38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5062" y="2784343"/>
              <a:ext cx="143503" cy="248418"/>
            </a:xfrm>
            <a:prstGeom prst="rect">
              <a:avLst/>
            </a:prstGeom>
          </p:spPr>
        </p:pic>
        <p:pic>
          <p:nvPicPr>
            <p:cNvPr id="40" name="Picture 39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6822" y="3211063"/>
              <a:ext cx="143503" cy="248418"/>
            </a:xfrm>
            <a:prstGeom prst="rect">
              <a:avLst/>
            </a:prstGeom>
          </p:spPr>
        </p:pic>
        <p:pic>
          <p:nvPicPr>
            <p:cNvPr id="41" name="Picture 40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8862" y="3500623"/>
              <a:ext cx="143503" cy="248418"/>
            </a:xfrm>
            <a:prstGeom prst="rect">
              <a:avLst/>
            </a:prstGeom>
          </p:spPr>
        </p:pic>
        <p:pic>
          <p:nvPicPr>
            <p:cNvPr id="42" name="Picture 41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942" y="2167123"/>
              <a:ext cx="143503" cy="248418"/>
            </a:xfrm>
            <a:prstGeom prst="rect">
              <a:avLst/>
            </a:prstGeom>
          </p:spPr>
        </p:pic>
        <p:pic>
          <p:nvPicPr>
            <p:cNvPr id="43" name="Picture 4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9382" y="2494783"/>
              <a:ext cx="143503" cy="248418"/>
            </a:xfrm>
            <a:prstGeom prst="rect">
              <a:avLst/>
            </a:prstGeom>
          </p:spPr>
        </p:pic>
        <p:pic>
          <p:nvPicPr>
            <p:cNvPr id="44" name="Picture 4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5142" y="3386323"/>
              <a:ext cx="143503" cy="248418"/>
            </a:xfrm>
            <a:prstGeom prst="rect">
              <a:avLst/>
            </a:prstGeom>
          </p:spPr>
        </p:pic>
        <p:pic>
          <p:nvPicPr>
            <p:cNvPr id="45" name="Picture 4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9402" y="3127243"/>
              <a:ext cx="143503" cy="248418"/>
            </a:xfrm>
            <a:prstGeom prst="rect">
              <a:avLst/>
            </a:prstGeom>
          </p:spPr>
        </p:pic>
        <p:pic>
          <p:nvPicPr>
            <p:cNvPr id="46" name="Picture 4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9442" y="2929123"/>
              <a:ext cx="143503" cy="248418"/>
            </a:xfrm>
            <a:prstGeom prst="rect">
              <a:avLst/>
            </a:prstGeom>
          </p:spPr>
        </p:pic>
        <p:pic>
          <p:nvPicPr>
            <p:cNvPr id="47" name="Picture 4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4722" y="2906263"/>
              <a:ext cx="143503" cy="248418"/>
            </a:xfrm>
            <a:prstGeom prst="rect">
              <a:avLst/>
            </a:prstGeom>
          </p:spPr>
        </p:pic>
        <p:pic>
          <p:nvPicPr>
            <p:cNvPr id="48" name="Picture 4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1882" y="3203443"/>
              <a:ext cx="143503" cy="248418"/>
            </a:xfrm>
            <a:prstGeom prst="rect">
              <a:avLst/>
            </a:prstGeom>
          </p:spPr>
        </p:pic>
        <p:pic>
          <p:nvPicPr>
            <p:cNvPr id="49" name="Picture 48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5742" y="3104383"/>
              <a:ext cx="143503" cy="248418"/>
            </a:xfrm>
            <a:prstGeom prst="rect">
              <a:avLst/>
            </a:prstGeom>
          </p:spPr>
        </p:pic>
        <p:pic>
          <p:nvPicPr>
            <p:cNvPr id="50" name="Picture 49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4662" y="2654803"/>
              <a:ext cx="143503" cy="248418"/>
            </a:xfrm>
            <a:prstGeom prst="rect">
              <a:avLst/>
            </a:prstGeom>
          </p:spPr>
        </p:pic>
        <p:pic>
          <p:nvPicPr>
            <p:cNvPr id="51" name="Picture 50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9002" y="3249163"/>
              <a:ext cx="143503" cy="248418"/>
            </a:xfrm>
            <a:prstGeom prst="rect">
              <a:avLst/>
            </a:prstGeom>
          </p:spPr>
        </p:pic>
        <p:pic>
          <p:nvPicPr>
            <p:cNvPr id="52" name="Picture 51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8502" y="3447283"/>
              <a:ext cx="143503" cy="248418"/>
            </a:xfrm>
            <a:prstGeom prst="rect">
              <a:avLst/>
            </a:prstGeom>
          </p:spPr>
        </p:pic>
        <p:pic>
          <p:nvPicPr>
            <p:cNvPr id="53" name="Picture 5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0882" y="2456683"/>
              <a:ext cx="143503" cy="248418"/>
            </a:xfrm>
            <a:prstGeom prst="rect">
              <a:avLst/>
            </a:prstGeom>
          </p:spPr>
        </p:pic>
        <p:pic>
          <p:nvPicPr>
            <p:cNvPr id="54" name="Picture 5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3802" y="2769103"/>
              <a:ext cx="143503" cy="248418"/>
            </a:xfrm>
            <a:prstGeom prst="rect">
              <a:avLst/>
            </a:prstGeom>
          </p:spPr>
        </p:pic>
        <p:pic>
          <p:nvPicPr>
            <p:cNvPr id="55" name="Picture 5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5562" y="3820663"/>
              <a:ext cx="143503" cy="248418"/>
            </a:xfrm>
            <a:prstGeom prst="rect">
              <a:avLst/>
            </a:prstGeom>
          </p:spPr>
        </p:pic>
        <p:pic>
          <p:nvPicPr>
            <p:cNvPr id="56" name="Picture 5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7602" y="3485383"/>
              <a:ext cx="143503" cy="248418"/>
            </a:xfrm>
            <a:prstGeom prst="rect">
              <a:avLst/>
            </a:prstGeom>
          </p:spPr>
        </p:pic>
        <p:pic>
          <p:nvPicPr>
            <p:cNvPr id="57" name="Picture 5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4802" y="2807203"/>
              <a:ext cx="143503" cy="248418"/>
            </a:xfrm>
            <a:prstGeom prst="rect">
              <a:avLst/>
            </a:prstGeom>
          </p:spPr>
        </p:pic>
        <p:pic>
          <p:nvPicPr>
            <p:cNvPr id="58" name="Picture 5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0282" y="2388103"/>
              <a:ext cx="143503" cy="24841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91403" y="4365920"/>
              <a:ext cx="2866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Economies of Scale –</a:t>
              </a:r>
            </a:p>
            <a:p>
              <a:endParaRPr lang="en-US" dirty="0" smtClean="0"/>
            </a:p>
            <a:p>
              <a:r>
                <a:rPr lang="en-US" dirty="0" smtClean="0"/>
                <a:t>Larger pools are more efficient and elastic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noFill/>
          <a:ln/>
        </p:spPr>
        <p:txBody>
          <a:bodyPr/>
          <a:lstStyle/>
          <a:p>
            <a:r>
              <a:rPr lang="en-US"/>
              <a:t>Larger pools are more efficient but also add complexity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345440" y="1537335"/>
            <a:ext cx="8220075" cy="8705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Two </a:t>
            </a:r>
            <a:r>
              <a:rPr lang="en-US" sz="2000" dirty="0">
                <a:hlinkClick r:id="rId3" tooltip="Telephone"/>
              </a:rPr>
              <a:t>telephones</a:t>
            </a:r>
            <a:r>
              <a:rPr lang="en-US" sz="2000" dirty="0"/>
              <a:t> can make only one </a:t>
            </a:r>
            <a:r>
              <a:rPr lang="en-US" sz="2000" dirty="0">
                <a:hlinkClick r:id="rId4" tooltip="Connectedness"/>
              </a:rPr>
              <a:t>connection</a:t>
            </a:r>
            <a:r>
              <a:rPr lang="en-US" sz="2000" dirty="0"/>
              <a:t>, five can make 10 connections, and twelve can make 66 connections.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124" name="Picture 4" descr="Network_eff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172" y="2876939"/>
            <a:ext cx="1434801" cy="32004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0" y="3479800"/>
            <a:ext cx="47117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Char char=" "/>
            </a:pPr>
            <a:r>
              <a:rPr lang="en-US" sz="2400" dirty="0"/>
              <a:t>However, the number of “device interactions” and (thus the complexity) also </a:t>
            </a:r>
            <a:r>
              <a:rPr lang="en-US" sz="2400" dirty="0" smtClean="0"/>
              <a:t>grows as:</a:t>
            </a:r>
          </a:p>
          <a:p>
            <a:pPr algn="ctr" eaLnBrk="0" hangingPunct="0"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Char char=" "/>
            </a:pPr>
            <a:r>
              <a:rPr lang="en-US" sz="3200" dirty="0" smtClean="0">
                <a:solidFill>
                  <a:schemeClr val="tx2"/>
                </a:solidFill>
              </a:rPr>
              <a:t>n(n-1)/2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56608" y="4674637"/>
            <a:ext cx="1810139" cy="1478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2988" y="4500464"/>
            <a:ext cx="2712098" cy="1712811"/>
            <a:chOff x="422988" y="4500464"/>
            <a:chExt cx="2712098" cy="1712811"/>
          </a:xfrm>
        </p:grpSpPr>
        <p:grpSp>
          <p:nvGrpSpPr>
            <p:cNvPr id="20" name="Group 19"/>
            <p:cNvGrpSpPr/>
            <p:nvPr/>
          </p:nvGrpSpPr>
          <p:grpSpPr>
            <a:xfrm>
              <a:off x="1328802" y="4789582"/>
              <a:ext cx="1806284" cy="1122321"/>
              <a:chOff x="1328802" y="4789582"/>
              <a:chExt cx="1806284" cy="1122321"/>
            </a:xfrm>
          </p:grpSpPr>
          <p:sp>
            <p:nvSpPr>
              <p:cNvPr id="8" name="Freeform 25"/>
              <p:cNvSpPr>
                <a:spLocks/>
              </p:cNvSpPr>
              <p:nvPr/>
            </p:nvSpPr>
            <p:spPr bwMode="invGray">
              <a:xfrm rot="21209583">
                <a:off x="1328802" y="4789582"/>
                <a:ext cx="1087822" cy="1017084"/>
              </a:xfrm>
              <a:custGeom>
                <a:avLst/>
                <a:gdLst/>
                <a:ahLst/>
                <a:cxnLst>
                  <a:cxn ang="0">
                    <a:pos x="0" y="1516"/>
                  </a:cxn>
                  <a:cxn ang="0">
                    <a:pos x="259" y="1430"/>
                  </a:cxn>
                  <a:cxn ang="0">
                    <a:pos x="616" y="1244"/>
                  </a:cxn>
                  <a:cxn ang="0">
                    <a:pos x="1053" y="893"/>
                  </a:cxn>
                  <a:cxn ang="0">
                    <a:pos x="1411" y="410"/>
                  </a:cxn>
                  <a:cxn ang="0">
                    <a:pos x="1576" y="0"/>
                  </a:cxn>
                </a:cxnLst>
                <a:rect l="0" t="0" r="r" b="b"/>
                <a:pathLst>
                  <a:path w="1576" h="1516">
                    <a:moveTo>
                      <a:pt x="0" y="1516"/>
                    </a:moveTo>
                    <a:cubicBezTo>
                      <a:pt x="78" y="1495"/>
                      <a:pt x="156" y="1475"/>
                      <a:pt x="259" y="1430"/>
                    </a:cubicBezTo>
                    <a:cubicBezTo>
                      <a:pt x="362" y="1385"/>
                      <a:pt x="484" y="1334"/>
                      <a:pt x="616" y="1244"/>
                    </a:cubicBezTo>
                    <a:cubicBezTo>
                      <a:pt x="748" y="1154"/>
                      <a:pt x="921" y="1032"/>
                      <a:pt x="1053" y="893"/>
                    </a:cubicBezTo>
                    <a:cubicBezTo>
                      <a:pt x="1185" y="754"/>
                      <a:pt x="1324" y="559"/>
                      <a:pt x="1411" y="410"/>
                    </a:cubicBezTo>
                    <a:cubicBezTo>
                      <a:pt x="1498" y="261"/>
                      <a:pt x="1549" y="68"/>
                      <a:pt x="1576" y="0"/>
                    </a:cubicBezTo>
                  </a:path>
                </a:pathLst>
              </a:custGeom>
              <a:noFill/>
              <a:ln w="76200" cap="flat" cmpd="sng">
                <a:solidFill>
                  <a:srgbClr val="F6A01A"/>
                </a:solidFill>
                <a:prstDash val="solid"/>
                <a:round/>
                <a:headEnd/>
                <a:tailEnd type="triangle" w="med" len="med"/>
              </a:ln>
              <a:effectLst>
                <a:prstShdw prst="shdw17" dist="17961" dir="2700000">
                  <a:srgbClr val="BABCBE">
                    <a:gamma/>
                    <a:shade val="60000"/>
                    <a:invGamma/>
                  </a:srgbClr>
                </a:prstShdw>
              </a:effectLst>
            </p:spPr>
            <p:txBody>
              <a:bodyPr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invGray">
              <a:xfrm>
                <a:off x="1394449" y="4833150"/>
                <a:ext cx="2238" cy="1078753"/>
              </a:xfrm>
              <a:prstGeom prst="line">
                <a:avLst/>
              </a:prstGeom>
              <a:noFill/>
              <a:ln w="6350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invGray">
              <a:xfrm flipH="1" flipV="1">
                <a:off x="1369446" y="5881802"/>
                <a:ext cx="1765640" cy="671"/>
              </a:xfrm>
              <a:prstGeom prst="line">
                <a:avLst/>
              </a:prstGeom>
              <a:noFill/>
              <a:ln w="6350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22988" y="4500464"/>
              <a:ext cx="2326952" cy="1712811"/>
              <a:chOff x="422988" y="4500464"/>
              <a:chExt cx="2326952" cy="17128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956838" y="5874721"/>
                <a:ext cx="793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Scale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2988" y="4500464"/>
                <a:ext cx="1219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Complexity</a:t>
                </a:r>
                <a:endParaRPr lang="en-US" sz="1600" dirty="0"/>
              </a:p>
            </p:txBody>
          </p:sp>
        </p:grpSp>
      </p:grpSp>
      <p:sp>
        <p:nvSpPr>
          <p:cNvPr id="14" name="Right Arrow 13"/>
          <p:cNvSpPr/>
          <p:nvPr/>
        </p:nvSpPr>
        <p:spPr>
          <a:xfrm rot="10800000">
            <a:off x="3321698" y="5384697"/>
            <a:ext cx="1567543" cy="45719"/>
          </a:xfrm>
          <a:prstGeom prst="rightArrow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Scale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96487" y="1066800"/>
            <a:ext cx="8546036" cy="989901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flipV="1">
            <a:off x="457200" y="2286000"/>
            <a:ext cx="8229600" cy="3505198"/>
          </a:xfrm>
          <a:prstGeom prst="rect">
            <a:avLst/>
          </a:prstGeom>
          <a:gradFill rotWithShape="1">
            <a:gsLst>
              <a:gs pos="0">
                <a:srgbClr val="B4C8D4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ltGray">
          <a:xfrm>
            <a:off x="457200" y="957533"/>
            <a:ext cx="8246007" cy="5276088"/>
          </a:xfrm>
          <a:prstGeom prst="rect">
            <a:avLst/>
          </a:prstGeom>
          <a:gradFill rotWithShape="1">
            <a:gsLst>
              <a:gs pos="0">
                <a:srgbClr val="0067AC">
                  <a:alpha val="14000"/>
                </a:srgbClr>
              </a:gs>
              <a:gs pos="50000">
                <a:srgbClr val="7EB0CC">
                  <a:alpha val="0"/>
                </a:srgbClr>
              </a:gs>
              <a:gs pos="88000">
                <a:srgbClr val="0067AC">
                  <a:alpha val="2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 flipV="1">
            <a:off x="2362200" y="2362200"/>
            <a:ext cx="1981200" cy="342899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6A01A"/>
              </a:solidFill>
              <a:effectLst/>
              <a:uLnTx/>
              <a:uFillTx/>
              <a:ea typeface="ＭＳ Ｐゴシック"/>
              <a:cs typeface="Arial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invGray">
          <a:xfrm>
            <a:off x="1361970" y="3810000"/>
            <a:ext cx="838371" cy="21605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marL="0" marR="0" lvl="0" indent="0" algn="r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26649"/>
                </a:solidFill>
                <a:effectLst/>
                <a:uLnTx/>
                <a:uFillTx/>
              </a:rPr>
              <a:t>Capacity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26649"/>
              </a:solidFill>
              <a:effectLst/>
              <a:uLnTx/>
              <a:uFillTx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invGray">
          <a:xfrm>
            <a:off x="3468330" y="5847730"/>
            <a:ext cx="247527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marL="0" marR="0" lvl="0" indent="0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Scale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invGray">
          <a:xfrm>
            <a:off x="7221137" y="5289170"/>
            <a:ext cx="141641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marL="0" marR="0" lvl="0" indent="0" algn="l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9A942"/>
                </a:solidFill>
                <a:effectLst/>
                <a:uLnTx/>
                <a:uFillTx/>
              </a:rPr>
              <a:t>Ideal Complexity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9A942"/>
              </a:solidFill>
              <a:effectLst/>
              <a:uLnTx/>
              <a:uFillTx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invGray">
          <a:xfrm>
            <a:off x="5105400" y="2590800"/>
            <a:ext cx="2073645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marL="0" marR="0" lvl="0" indent="0" algn="l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27F00"/>
                </a:solidFill>
                <a:effectLst/>
                <a:uLnTx/>
                <a:uFillTx/>
              </a:rPr>
              <a:t>Today’s Real Complexity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27F00"/>
              </a:solidFill>
              <a:effectLst/>
              <a:uLnTx/>
              <a:uFillTx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invGray">
          <a:xfrm>
            <a:off x="7106646" y="3603196"/>
            <a:ext cx="837730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marL="0" marR="0" lvl="0" indent="0" algn="l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26649"/>
                </a:solidFill>
                <a:effectLst/>
                <a:uLnTx/>
                <a:uFillTx/>
              </a:rPr>
              <a:t>Capacity</a:t>
            </a: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invGray">
          <a:xfrm flipV="1">
            <a:off x="2371882" y="5433208"/>
            <a:ext cx="4564874" cy="286228"/>
          </a:xfrm>
          <a:prstGeom prst="line">
            <a:avLst/>
          </a:prstGeom>
          <a:noFill/>
          <a:ln w="76200">
            <a:solidFill>
              <a:srgbClr val="49A942"/>
            </a:solidFill>
            <a:round/>
            <a:headEnd/>
            <a:tailEnd type="triangle" w="med" len="med"/>
          </a:ln>
          <a:effectLst>
            <a:prstShdw prst="shdw17" dist="17961" dir="2700000">
              <a:srgbClr val="BABCBE">
                <a:gamma/>
                <a:shade val="60000"/>
                <a:invGamma/>
              </a:srgbClr>
            </a:prstShdw>
          </a:effectLst>
        </p:spPr>
        <p:txBody>
          <a:bodyPr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8007" y="1205967"/>
            <a:ext cx="8991601" cy="685800"/>
          </a:xfrm>
          <a:prstGeom prst="roundRect">
            <a:avLst>
              <a:gd name="adj" fmla="val 12500"/>
            </a:avLst>
          </a:prstGeom>
          <a:solidFill>
            <a:srgbClr val="E7E1D5">
              <a:alpha val="5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invGray">
          <a:xfrm>
            <a:off x="139896" y="1282167"/>
            <a:ext cx="8839200" cy="533400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0067AC"/>
              </a:gs>
              <a:gs pos="48000">
                <a:srgbClr val="0067AC">
                  <a:lumMod val="50000"/>
                </a:srgbClr>
              </a:gs>
            </a:gsLst>
            <a:lin ang="16200000" scaled="1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9496" y="1364201"/>
            <a:ext cx="2971800" cy="369332"/>
          </a:xfrm>
          <a:prstGeom prst="rect">
            <a:avLst/>
          </a:prstGeom>
        </p:spPr>
        <p:txBody>
          <a:bodyPr wrap="square" lIns="91440" tIns="0" rIns="0" bIns="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SCALABILITY: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invGray">
          <a:xfrm>
            <a:off x="2578295" y="1341118"/>
            <a:ext cx="6255153" cy="4154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tIns="0" rIns="0" bIns="0" anchor="ctr" anchorCtr="0">
            <a:noAutofit/>
          </a:bodyPr>
          <a:lstStyle/>
          <a:p>
            <a:pPr marL="0" marR="0" lvl="1" indent="0" algn="l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 ability to add capacity while minimizing complexity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invGray">
          <a:xfrm>
            <a:off x="1143000" y="4038600"/>
            <a:ext cx="1057341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marL="0" marR="0" lvl="0" indent="0" algn="r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9A942"/>
                </a:solidFill>
                <a:effectLst/>
                <a:uLnTx/>
                <a:uFillTx/>
              </a:rPr>
              <a:t>Complexity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9A942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2200" y="2743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</a:rPr>
              <a:t>Limits of Scale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07F83"/>
              </a:solidFill>
              <a:effectLst/>
              <a:uLnTx/>
              <a:uFillTx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invGray">
          <a:xfrm flipV="1">
            <a:off x="2428735" y="4848836"/>
            <a:ext cx="1916762" cy="856481"/>
          </a:xfrm>
          <a:prstGeom prst="line">
            <a:avLst/>
          </a:prstGeom>
          <a:noFill/>
          <a:ln w="76200">
            <a:solidFill>
              <a:srgbClr val="F26649"/>
            </a:solidFill>
            <a:round/>
            <a:headEnd/>
            <a:tailEnd type="triangle" w="med" len="med"/>
          </a:ln>
          <a:effectLst>
            <a:prstShdw prst="shdw17" dist="17961" dir="2700000">
              <a:srgbClr val="F26649">
                <a:gamma/>
                <a:shade val="60000"/>
                <a:invGamma/>
              </a:srgbClr>
            </a:prstShdw>
          </a:effectLst>
        </p:spPr>
        <p:txBody>
          <a:bodyPr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invGray">
          <a:xfrm flipV="1">
            <a:off x="2385392" y="3731877"/>
            <a:ext cx="4494702" cy="1988822"/>
          </a:xfrm>
          <a:prstGeom prst="line">
            <a:avLst/>
          </a:prstGeom>
          <a:noFill/>
          <a:ln w="76200">
            <a:solidFill>
              <a:srgbClr val="F26649"/>
            </a:solidFill>
            <a:round/>
            <a:headEnd/>
            <a:tailEnd type="triangle" w="med" len="med"/>
          </a:ln>
          <a:effectLst>
            <a:prstShdw prst="shdw17" dist="17961" dir="2700000">
              <a:srgbClr val="F26649">
                <a:gamma/>
                <a:shade val="60000"/>
                <a:invGamma/>
              </a:srgbClr>
            </a:prstShdw>
          </a:effectLst>
        </p:spPr>
        <p:txBody>
          <a:bodyPr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25"/>
          <p:cNvSpPr>
            <a:spLocks/>
          </p:cNvSpPr>
          <p:nvPr/>
        </p:nvSpPr>
        <p:spPr bwMode="invGray">
          <a:xfrm rot="21209583">
            <a:off x="2205685" y="2770971"/>
            <a:ext cx="2910293" cy="2799495"/>
          </a:xfrm>
          <a:custGeom>
            <a:avLst/>
            <a:gdLst/>
            <a:ahLst/>
            <a:cxnLst>
              <a:cxn ang="0">
                <a:pos x="0" y="1516"/>
              </a:cxn>
              <a:cxn ang="0">
                <a:pos x="259" y="1430"/>
              </a:cxn>
              <a:cxn ang="0">
                <a:pos x="616" y="1244"/>
              </a:cxn>
              <a:cxn ang="0">
                <a:pos x="1053" y="893"/>
              </a:cxn>
              <a:cxn ang="0">
                <a:pos x="1411" y="410"/>
              </a:cxn>
              <a:cxn ang="0">
                <a:pos x="1576" y="0"/>
              </a:cxn>
            </a:cxnLst>
            <a:rect l="0" t="0" r="r" b="b"/>
            <a:pathLst>
              <a:path w="1576" h="1516">
                <a:moveTo>
                  <a:pt x="0" y="1516"/>
                </a:moveTo>
                <a:cubicBezTo>
                  <a:pt x="78" y="1495"/>
                  <a:pt x="156" y="1475"/>
                  <a:pt x="259" y="1430"/>
                </a:cubicBezTo>
                <a:cubicBezTo>
                  <a:pt x="362" y="1385"/>
                  <a:pt x="484" y="1334"/>
                  <a:pt x="616" y="1244"/>
                </a:cubicBezTo>
                <a:cubicBezTo>
                  <a:pt x="748" y="1154"/>
                  <a:pt x="921" y="1032"/>
                  <a:pt x="1053" y="893"/>
                </a:cubicBezTo>
                <a:cubicBezTo>
                  <a:pt x="1185" y="754"/>
                  <a:pt x="1324" y="559"/>
                  <a:pt x="1411" y="410"/>
                </a:cubicBezTo>
                <a:cubicBezTo>
                  <a:pt x="1498" y="261"/>
                  <a:pt x="1549" y="68"/>
                  <a:pt x="1576" y="0"/>
                </a:cubicBezTo>
              </a:path>
            </a:pathLst>
          </a:custGeom>
          <a:noFill/>
          <a:ln w="76200" cap="flat" cmpd="sng">
            <a:solidFill>
              <a:srgbClr val="F6A01A"/>
            </a:solidFill>
            <a:prstDash val="solid"/>
            <a:round/>
            <a:headEnd/>
            <a:tailEnd type="triangle" w="med" len="med"/>
          </a:ln>
          <a:effectLst>
            <a:prstShdw prst="shdw17" dist="17961" dir="2700000">
              <a:srgbClr val="BABCBE">
                <a:gamma/>
                <a:shade val="60000"/>
                <a:invGamma/>
              </a:srgbClr>
            </a:prstShdw>
          </a:effectLst>
        </p:spPr>
        <p:txBody>
          <a:bodyPr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invGray">
          <a:xfrm>
            <a:off x="1144398" y="4031609"/>
            <a:ext cx="1057341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>
            <a:spAutoFit/>
          </a:bodyPr>
          <a:lstStyle/>
          <a:p>
            <a:pPr marL="0" marR="0" lvl="0" indent="0" algn="r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</a:rPr>
              <a:t>Complexity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6A01A"/>
              </a:solidFill>
              <a:effectLst/>
              <a:uLnTx/>
              <a:uFillTx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invGray">
          <a:xfrm>
            <a:off x="2362200" y="2820984"/>
            <a:ext cx="5988" cy="2969237"/>
          </a:xfrm>
          <a:prstGeom prst="line">
            <a:avLst/>
          </a:prstGeom>
          <a:noFill/>
          <a:ln w="63500">
            <a:solidFill>
              <a:srgbClr val="4D4D4D"/>
            </a:solidFill>
            <a:round/>
            <a:headEnd/>
            <a:tailEnd/>
          </a:ln>
          <a:effectLst/>
        </p:spPr>
        <p:txBody>
          <a:bodyPr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invGray">
          <a:xfrm flipH="1" flipV="1">
            <a:off x="2339905" y="5759799"/>
            <a:ext cx="4723685" cy="1847"/>
          </a:xfrm>
          <a:prstGeom prst="line">
            <a:avLst/>
          </a:prstGeom>
          <a:noFill/>
          <a:ln w="63500">
            <a:solidFill>
              <a:srgbClr val="4D4D4D"/>
            </a:solidFill>
            <a:round/>
            <a:headEnd/>
            <a:tailEnd/>
          </a:ln>
          <a:effectLst/>
        </p:spPr>
        <p:txBody>
          <a:bodyPr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5" grpId="1"/>
      <p:bldP spid="36" grpId="0"/>
      <p:bldP spid="37" grpId="0"/>
      <p:bldP spid="38" grpId="0" animBg="1"/>
      <p:bldP spid="38" grpId="1" animBg="1"/>
      <p:bldP spid="43" grpId="0"/>
      <p:bldP spid="43" grpId="1"/>
      <p:bldP spid="44" grpId="0"/>
      <p:bldP spid="45" grpId="0" animBg="1"/>
      <p:bldP spid="46" grpId="0" animBg="1"/>
      <p:bldP spid="46" grpId="1" animBg="1"/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Traffic Flows in the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554" y="2252494"/>
            <a:ext cx="4975934" cy="193850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Web 2.0/Virtualization - Flat</a:t>
            </a:r>
          </a:p>
          <a:p>
            <a:pPr lvl="1"/>
            <a:r>
              <a:rPr lang="en-US" sz="2900" dirty="0" smtClean="0"/>
              <a:t>Data moves across data center</a:t>
            </a:r>
          </a:p>
          <a:p>
            <a:pPr lvl="2"/>
            <a:r>
              <a:rPr lang="en-US" sz="2500" dirty="0" smtClean="0"/>
              <a:t>SOA, </a:t>
            </a:r>
            <a:r>
              <a:rPr lang="en-US" sz="2500" dirty="0" err="1" smtClean="0"/>
              <a:t>Mashups</a:t>
            </a:r>
            <a:endParaRPr lang="en-US" sz="2500" dirty="0" smtClean="0"/>
          </a:p>
          <a:p>
            <a:pPr lvl="3"/>
            <a:r>
              <a:rPr lang="en-US" sz="2000" dirty="0" smtClean="0"/>
              <a:t>Increase in application peer-to-peer traffic</a:t>
            </a:r>
          </a:p>
          <a:p>
            <a:pPr lvl="2"/>
            <a:r>
              <a:rPr lang="en-US" sz="2500" dirty="0" smtClean="0"/>
              <a:t>Increased storage traffic</a:t>
            </a:r>
          </a:p>
          <a:p>
            <a:pPr lvl="2"/>
            <a:r>
              <a:rPr lang="en-US" sz="2600" dirty="0" smtClean="0"/>
              <a:t>Real-time resource management</a:t>
            </a:r>
            <a:endParaRPr lang="en-US" sz="2200" dirty="0" smtClean="0"/>
          </a:p>
        </p:txBody>
      </p:sp>
      <p:grpSp>
        <p:nvGrpSpPr>
          <p:cNvPr id="4" name="Group 102"/>
          <p:cNvGrpSpPr/>
          <p:nvPr/>
        </p:nvGrpSpPr>
        <p:grpSpPr>
          <a:xfrm>
            <a:off x="5096581" y="1306513"/>
            <a:ext cx="3989388" cy="4913312"/>
            <a:chOff x="4829175" y="1306513"/>
            <a:chExt cx="3989388" cy="491331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867400" y="4891088"/>
              <a:ext cx="1946275" cy="604837"/>
              <a:chOff x="3696" y="3360"/>
              <a:chExt cx="1226" cy="381"/>
            </a:xfrm>
          </p:grpSpPr>
          <p:pic>
            <p:nvPicPr>
              <p:cNvPr id="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365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4" y="3365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1" y="3365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66" y="3360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4" y="3360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646738" y="4973638"/>
              <a:ext cx="2355850" cy="604837"/>
              <a:chOff x="3557" y="3403"/>
              <a:chExt cx="1484" cy="381"/>
            </a:xfrm>
          </p:grpSpPr>
          <p:pic>
            <p:nvPicPr>
              <p:cNvPr id="1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57" y="3408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5" y="3408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72" y="3408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7" y="3403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85" y="3403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3" y="3403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5438775" y="5057775"/>
              <a:ext cx="2765425" cy="604838"/>
              <a:chOff x="3426" y="3456"/>
              <a:chExt cx="1742" cy="381"/>
            </a:xfrm>
          </p:grpSpPr>
          <p:pic>
            <p:nvPicPr>
              <p:cNvPr id="2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26" y="3461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84" y="3461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41" y="3461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6" y="3456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54" y="3456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2" y="3456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69" y="3456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Line 184"/>
            <p:cNvSpPr>
              <a:spLocks noChangeShapeType="1"/>
            </p:cNvSpPr>
            <p:nvPr/>
          </p:nvSpPr>
          <p:spPr bwMode="auto">
            <a:xfrm flipH="1" flipV="1">
              <a:off x="6378575" y="3884613"/>
              <a:ext cx="223838" cy="14176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6989763" y="4081463"/>
              <a:ext cx="1179512" cy="1258887"/>
              <a:chOff x="3414" y="2818"/>
              <a:chExt cx="743" cy="793"/>
            </a:xfrm>
          </p:grpSpPr>
          <p:sp>
            <p:nvSpPr>
              <p:cNvPr id="29" name="Line 184"/>
              <p:cNvSpPr>
                <a:spLocks noChangeShapeType="1"/>
              </p:cNvSpPr>
              <p:nvPr/>
            </p:nvSpPr>
            <p:spPr bwMode="auto">
              <a:xfrm flipV="1">
                <a:off x="3414" y="2824"/>
                <a:ext cx="523" cy="745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0" name="Line 184"/>
              <p:cNvSpPr>
                <a:spLocks noChangeShapeType="1"/>
              </p:cNvSpPr>
              <p:nvPr/>
            </p:nvSpPr>
            <p:spPr bwMode="auto">
              <a:xfrm flipH="1" flipV="1">
                <a:off x="3624" y="2838"/>
                <a:ext cx="283" cy="773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1" name="Line 184"/>
              <p:cNvSpPr>
                <a:spLocks noChangeShapeType="1"/>
              </p:cNvSpPr>
              <p:nvPr/>
            </p:nvSpPr>
            <p:spPr bwMode="auto">
              <a:xfrm flipV="1">
                <a:off x="3636" y="2825"/>
                <a:ext cx="342" cy="779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2" name="Line 184"/>
              <p:cNvSpPr>
                <a:spLocks noChangeShapeType="1"/>
              </p:cNvSpPr>
              <p:nvPr/>
            </p:nvSpPr>
            <p:spPr bwMode="auto">
              <a:xfrm flipH="1" flipV="1">
                <a:off x="3652" y="2818"/>
                <a:ext cx="505" cy="75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5416550" y="4071938"/>
              <a:ext cx="1179513" cy="1258887"/>
              <a:chOff x="3414" y="2818"/>
              <a:chExt cx="743" cy="793"/>
            </a:xfrm>
          </p:grpSpPr>
          <p:sp>
            <p:nvSpPr>
              <p:cNvPr id="34" name="Line 184"/>
              <p:cNvSpPr>
                <a:spLocks noChangeShapeType="1"/>
              </p:cNvSpPr>
              <p:nvPr/>
            </p:nvSpPr>
            <p:spPr bwMode="auto">
              <a:xfrm flipV="1">
                <a:off x="3414" y="2824"/>
                <a:ext cx="523" cy="745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5" name="Line 184"/>
              <p:cNvSpPr>
                <a:spLocks noChangeShapeType="1"/>
              </p:cNvSpPr>
              <p:nvPr/>
            </p:nvSpPr>
            <p:spPr bwMode="auto">
              <a:xfrm flipH="1" flipV="1">
                <a:off x="3624" y="2838"/>
                <a:ext cx="283" cy="773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" name="Line 184"/>
              <p:cNvSpPr>
                <a:spLocks noChangeShapeType="1"/>
              </p:cNvSpPr>
              <p:nvPr/>
            </p:nvSpPr>
            <p:spPr bwMode="auto">
              <a:xfrm flipV="1">
                <a:off x="3636" y="2825"/>
                <a:ext cx="342" cy="779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7" name="Line 184"/>
              <p:cNvSpPr>
                <a:spLocks noChangeShapeType="1"/>
              </p:cNvSpPr>
              <p:nvPr/>
            </p:nvSpPr>
            <p:spPr bwMode="auto">
              <a:xfrm flipH="1" flipV="1">
                <a:off x="3652" y="2818"/>
                <a:ext cx="505" cy="75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38" name="Line 184"/>
            <p:cNvSpPr>
              <a:spLocks noChangeShapeType="1"/>
            </p:cNvSpPr>
            <p:nvPr/>
          </p:nvSpPr>
          <p:spPr bwMode="auto">
            <a:xfrm flipH="1" flipV="1">
              <a:off x="5702300" y="4117975"/>
              <a:ext cx="53975" cy="11747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9" name="Line 184"/>
            <p:cNvSpPr>
              <a:spLocks noChangeShapeType="1"/>
            </p:cNvSpPr>
            <p:nvPr/>
          </p:nvSpPr>
          <p:spPr bwMode="auto">
            <a:xfrm flipV="1">
              <a:off x="5356225" y="3976688"/>
              <a:ext cx="322263" cy="13255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0" name="Line 184"/>
            <p:cNvSpPr>
              <a:spLocks noChangeShapeType="1"/>
            </p:cNvSpPr>
            <p:nvPr/>
          </p:nvSpPr>
          <p:spPr bwMode="auto">
            <a:xfrm flipV="1">
              <a:off x="6994525" y="3948113"/>
              <a:ext cx="233363" cy="13652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1" name="Line 184"/>
            <p:cNvSpPr>
              <a:spLocks noChangeShapeType="1"/>
            </p:cNvSpPr>
            <p:nvPr/>
          </p:nvSpPr>
          <p:spPr bwMode="auto">
            <a:xfrm flipH="1" flipV="1">
              <a:off x="7989888" y="3957638"/>
              <a:ext cx="233362" cy="12906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2" name="Line 184"/>
            <p:cNvSpPr>
              <a:spLocks noChangeShapeType="1"/>
            </p:cNvSpPr>
            <p:nvPr/>
          </p:nvSpPr>
          <p:spPr bwMode="auto">
            <a:xfrm flipV="1">
              <a:off x="6186488" y="4108450"/>
              <a:ext cx="179387" cy="113823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3" name="Line 184"/>
            <p:cNvSpPr>
              <a:spLocks noChangeShapeType="1"/>
            </p:cNvSpPr>
            <p:nvPr/>
          </p:nvSpPr>
          <p:spPr bwMode="auto">
            <a:xfrm flipH="1" flipV="1">
              <a:off x="7243763" y="4090988"/>
              <a:ext cx="125412" cy="11731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4" name="Line 184"/>
            <p:cNvSpPr>
              <a:spLocks noChangeShapeType="1"/>
            </p:cNvSpPr>
            <p:nvPr/>
          </p:nvSpPr>
          <p:spPr bwMode="auto">
            <a:xfrm flipV="1">
              <a:off x="7826375" y="4064000"/>
              <a:ext cx="134938" cy="11842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33" name="Group 45"/>
            <p:cNvGrpSpPr>
              <a:grpSpLocks/>
            </p:cNvGrpSpPr>
            <p:nvPr/>
          </p:nvGrpSpPr>
          <p:grpSpPr bwMode="auto">
            <a:xfrm>
              <a:off x="5426076" y="1306513"/>
              <a:ext cx="2755900" cy="2852737"/>
              <a:chOff x="3437" y="1087"/>
              <a:chExt cx="1736" cy="1797"/>
            </a:xfrm>
          </p:grpSpPr>
          <p:sp>
            <p:nvSpPr>
              <p:cNvPr id="46" name="Line 184"/>
              <p:cNvSpPr>
                <a:spLocks noChangeShapeType="1"/>
              </p:cNvSpPr>
              <p:nvPr/>
            </p:nvSpPr>
            <p:spPr bwMode="auto">
              <a:xfrm flipV="1">
                <a:off x="3580" y="2004"/>
                <a:ext cx="255" cy="729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7" name="Line 184"/>
              <p:cNvSpPr>
                <a:spLocks noChangeShapeType="1"/>
              </p:cNvSpPr>
              <p:nvPr/>
            </p:nvSpPr>
            <p:spPr bwMode="auto">
              <a:xfrm flipH="1" flipV="1">
                <a:off x="3841" y="2011"/>
                <a:ext cx="180" cy="72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8" name="Line 184"/>
              <p:cNvSpPr>
                <a:spLocks noChangeShapeType="1"/>
              </p:cNvSpPr>
              <p:nvPr/>
            </p:nvSpPr>
            <p:spPr bwMode="auto">
              <a:xfrm flipH="1">
                <a:off x="4570" y="2005"/>
                <a:ext cx="185" cy="75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9" name="Line 184"/>
              <p:cNvSpPr>
                <a:spLocks noChangeShapeType="1"/>
              </p:cNvSpPr>
              <p:nvPr/>
            </p:nvSpPr>
            <p:spPr bwMode="auto">
              <a:xfrm flipV="1">
                <a:off x="3835" y="1248"/>
                <a:ext cx="441" cy="791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" name="Line 184"/>
              <p:cNvSpPr>
                <a:spLocks noChangeShapeType="1"/>
              </p:cNvSpPr>
              <p:nvPr/>
            </p:nvSpPr>
            <p:spPr bwMode="auto">
              <a:xfrm>
                <a:off x="4309" y="1270"/>
                <a:ext cx="460" cy="74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1" name="Line 184"/>
              <p:cNvSpPr>
                <a:spLocks noChangeShapeType="1"/>
              </p:cNvSpPr>
              <p:nvPr/>
            </p:nvSpPr>
            <p:spPr bwMode="auto">
              <a:xfrm>
                <a:off x="4761" y="2005"/>
                <a:ext cx="278" cy="751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pic>
            <p:nvPicPr>
              <p:cNvPr id="52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414" y="261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3437" y="261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3906" y="261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906" y="261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640" y="187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3696" y="187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65" descr="L2-or-L3 Switch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154" y="1087"/>
                <a:ext cx="26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5" name="Group 60"/>
            <p:cNvGrpSpPr>
              <a:grpSpLocks/>
            </p:cNvGrpSpPr>
            <p:nvPr/>
          </p:nvGrpSpPr>
          <p:grpSpPr bwMode="auto">
            <a:xfrm>
              <a:off x="5203825" y="5189538"/>
              <a:ext cx="3175000" cy="604837"/>
              <a:chOff x="2781" y="3694"/>
              <a:chExt cx="2000" cy="381"/>
            </a:xfrm>
          </p:grpSpPr>
          <p:grpSp>
            <p:nvGrpSpPr>
              <p:cNvPr id="59" name="Group 1303"/>
              <p:cNvGrpSpPr>
                <a:grpSpLocks/>
              </p:cNvGrpSpPr>
              <p:nvPr/>
            </p:nvGrpSpPr>
            <p:grpSpPr bwMode="auto">
              <a:xfrm>
                <a:off x="2786" y="3699"/>
                <a:ext cx="973" cy="376"/>
                <a:chOff x="2721" y="3120"/>
                <a:chExt cx="543" cy="192"/>
              </a:xfrm>
            </p:grpSpPr>
            <p:pic>
              <p:nvPicPr>
                <p:cNvPr id="6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0" name="Group 1308"/>
              <p:cNvGrpSpPr>
                <a:grpSpLocks/>
              </p:cNvGrpSpPr>
              <p:nvPr/>
            </p:nvGrpSpPr>
            <p:grpSpPr bwMode="auto">
              <a:xfrm>
                <a:off x="3814" y="3694"/>
                <a:ext cx="973" cy="376"/>
                <a:chOff x="2721" y="3120"/>
                <a:chExt cx="543" cy="192"/>
              </a:xfrm>
            </p:grpSpPr>
            <p:pic>
              <p:nvPicPr>
                <p:cNvPr id="6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1" name="Group 109"/>
            <p:cNvGrpSpPr>
              <a:grpSpLocks/>
            </p:cNvGrpSpPr>
            <p:nvPr/>
          </p:nvGrpSpPr>
          <p:grpSpPr bwMode="auto">
            <a:xfrm>
              <a:off x="5029200" y="5381625"/>
              <a:ext cx="3584575" cy="604838"/>
              <a:chOff x="3168" y="3648"/>
              <a:chExt cx="2258" cy="381"/>
            </a:xfrm>
          </p:grpSpPr>
          <p:grpSp>
            <p:nvGrpSpPr>
              <p:cNvPr id="70" name="Group 1303"/>
              <p:cNvGrpSpPr>
                <a:grpSpLocks/>
              </p:cNvGrpSpPr>
              <p:nvPr/>
            </p:nvGrpSpPr>
            <p:grpSpPr bwMode="auto">
              <a:xfrm>
                <a:off x="3173" y="3653"/>
                <a:ext cx="973" cy="376"/>
                <a:chOff x="2721" y="3120"/>
                <a:chExt cx="543" cy="192"/>
              </a:xfrm>
            </p:grpSpPr>
            <p:pic>
              <p:nvPicPr>
                <p:cNvPr id="8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1" name="Group 1308"/>
              <p:cNvGrpSpPr>
                <a:grpSpLocks/>
              </p:cNvGrpSpPr>
              <p:nvPr/>
            </p:nvGrpSpPr>
            <p:grpSpPr bwMode="auto">
              <a:xfrm>
                <a:off x="4201" y="3648"/>
                <a:ext cx="973" cy="376"/>
                <a:chOff x="2721" y="3120"/>
                <a:chExt cx="543" cy="192"/>
              </a:xfrm>
            </p:grpSpPr>
            <p:pic>
              <p:nvPicPr>
                <p:cNvPr id="8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27" y="3648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" name="Group 121"/>
            <p:cNvGrpSpPr>
              <a:grpSpLocks/>
            </p:cNvGrpSpPr>
            <p:nvPr/>
          </p:nvGrpSpPr>
          <p:grpSpPr bwMode="auto">
            <a:xfrm>
              <a:off x="4829175" y="5614988"/>
              <a:ext cx="3989388" cy="604837"/>
              <a:chOff x="3042" y="3795"/>
              <a:chExt cx="2513" cy="381"/>
            </a:xfrm>
          </p:grpSpPr>
          <p:grpSp>
            <p:nvGrpSpPr>
              <p:cNvPr id="73" name="Group 1303"/>
              <p:cNvGrpSpPr>
                <a:grpSpLocks/>
              </p:cNvGrpSpPr>
              <p:nvPr/>
            </p:nvGrpSpPr>
            <p:grpSpPr bwMode="auto">
              <a:xfrm>
                <a:off x="3047" y="3800"/>
                <a:ext cx="973" cy="376"/>
                <a:chOff x="2721" y="3120"/>
                <a:chExt cx="543" cy="192"/>
              </a:xfrm>
            </p:grpSpPr>
            <p:pic>
              <p:nvPicPr>
                <p:cNvPr id="9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0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4" name="Group 1308"/>
              <p:cNvGrpSpPr>
                <a:grpSpLocks/>
              </p:cNvGrpSpPr>
              <p:nvPr/>
            </p:nvGrpSpPr>
            <p:grpSpPr bwMode="auto">
              <a:xfrm>
                <a:off x="4075" y="3795"/>
                <a:ext cx="973" cy="376"/>
                <a:chOff x="2721" y="3120"/>
                <a:chExt cx="543" cy="192"/>
              </a:xfrm>
            </p:grpSpPr>
            <p:pic>
              <p:nvPicPr>
                <p:cNvPr id="9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99" y="3795"/>
                <a:ext cx="19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56" y="3795"/>
                <a:ext cx="199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" name="Up-Down Arrow 104"/>
          <p:cNvSpPr/>
          <p:nvPr/>
        </p:nvSpPr>
        <p:spPr>
          <a:xfrm>
            <a:off x="4804918" y="1457146"/>
            <a:ext cx="800100" cy="2666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7"/>
          <p:cNvGrpSpPr/>
          <p:nvPr/>
        </p:nvGrpSpPr>
        <p:grpSpPr>
          <a:xfrm>
            <a:off x="5626399" y="4314825"/>
            <a:ext cx="2886075" cy="800100"/>
            <a:chOff x="428624" y="4219575"/>
            <a:chExt cx="2886075" cy="800100"/>
          </a:xfrm>
        </p:grpSpPr>
        <p:sp>
          <p:nvSpPr>
            <p:cNvPr id="106" name="Up-Down Arrow 105"/>
            <p:cNvSpPr/>
            <p:nvPr/>
          </p:nvSpPr>
          <p:spPr>
            <a:xfrm rot="16200000">
              <a:off x="1471612" y="3176587"/>
              <a:ext cx="800100" cy="288607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14375" y="4429125"/>
              <a:ext cx="2295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Up to 70%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9" name="Content Placeholder 2"/>
          <p:cNvSpPr>
            <a:spLocks noGrp="1"/>
          </p:cNvSpPr>
          <p:nvPr>
            <p:ph idx="4294967295"/>
          </p:nvPr>
        </p:nvSpPr>
        <p:spPr>
          <a:xfrm>
            <a:off x="429527" y="1119639"/>
            <a:ext cx="4114829" cy="112479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Client Server - Tree</a:t>
            </a:r>
          </a:p>
          <a:p>
            <a:pPr lvl="1"/>
            <a:r>
              <a:rPr lang="en-US" sz="1800" dirty="0" smtClean="0"/>
              <a:t>Data moves in and out of data center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800725" y="454342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048625" y="454342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29200" y="366712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29200" y="160972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26953" y="4276725"/>
            <a:ext cx="3406897" cy="1724025"/>
            <a:chOff x="149421" y="2577566"/>
            <a:chExt cx="8839200" cy="965733"/>
          </a:xfrm>
        </p:grpSpPr>
        <p:sp>
          <p:nvSpPr>
            <p:cNvPr id="119" name="Rounded Rectangle 118"/>
            <p:cNvSpPr/>
            <p:nvPr/>
          </p:nvSpPr>
          <p:spPr bwMode="invGray">
            <a:xfrm>
              <a:off x="149421" y="2577566"/>
              <a:ext cx="8839200" cy="965733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rgbClr val="0067AC"/>
                </a:gs>
                <a:gs pos="48000">
                  <a:srgbClr val="0067AC">
                    <a:lumMod val="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35753" y="2678472"/>
              <a:ext cx="7809191" cy="7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</a:rPr>
                <a:t>Network topologies should mirror the nature of the traffic they transport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242"/>
          <p:cNvSpPr>
            <a:spLocks noChangeArrowheads="1"/>
          </p:cNvSpPr>
          <p:nvPr/>
        </p:nvSpPr>
        <p:spPr bwMode="invGray">
          <a:xfrm>
            <a:off x="1334237" y="1109528"/>
            <a:ext cx="6400800" cy="838200"/>
          </a:xfrm>
          <a:prstGeom prst="roundRect">
            <a:avLst>
              <a:gd name="adj" fmla="val 12417"/>
            </a:avLst>
          </a:prstGeom>
          <a:solidFill>
            <a:srgbClr val="80A1B6">
              <a:alpha val="2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88" name="Rectangle 241"/>
          <p:cNvSpPr>
            <a:spLocks noChangeArrowheads="1"/>
          </p:cNvSpPr>
          <p:nvPr/>
        </p:nvSpPr>
        <p:spPr bwMode="invGray">
          <a:xfrm>
            <a:off x="1334237" y="2023928"/>
            <a:ext cx="6400800" cy="1066800"/>
          </a:xfrm>
          <a:prstGeom prst="roundRect">
            <a:avLst>
              <a:gd name="adj" fmla="val 9988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89" name="Rectangle 239"/>
          <p:cNvSpPr>
            <a:spLocks noChangeArrowheads="1"/>
          </p:cNvSpPr>
          <p:nvPr/>
        </p:nvSpPr>
        <p:spPr bwMode="invGray">
          <a:xfrm>
            <a:off x="1334237" y="3166928"/>
            <a:ext cx="6400800" cy="1524000"/>
          </a:xfrm>
          <a:prstGeom prst="roundRect">
            <a:avLst>
              <a:gd name="adj" fmla="val 5758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90" name="Rectangle 238"/>
          <p:cNvSpPr>
            <a:spLocks noChangeArrowheads="1"/>
          </p:cNvSpPr>
          <p:nvPr/>
        </p:nvSpPr>
        <p:spPr bwMode="invGray">
          <a:xfrm>
            <a:off x="1334237" y="4767128"/>
            <a:ext cx="6400800" cy="1371600"/>
          </a:xfrm>
          <a:prstGeom prst="roundRect">
            <a:avLst>
              <a:gd name="adj" fmla="val 7143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634311" name="Line 1410"/>
          <p:cNvSpPr>
            <a:spLocks noChangeShapeType="1"/>
          </p:cNvSpPr>
          <p:nvPr/>
        </p:nvSpPr>
        <p:spPr bwMode="auto">
          <a:xfrm>
            <a:off x="3061437" y="4233728"/>
            <a:ext cx="9683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4312" name="Freeform 191"/>
          <p:cNvSpPr>
            <a:spLocks/>
          </p:cNvSpPr>
          <p:nvPr/>
        </p:nvSpPr>
        <p:spPr bwMode="auto">
          <a:xfrm>
            <a:off x="1943837" y="4309928"/>
            <a:ext cx="990600" cy="1014413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639">
                <a:moveTo>
                  <a:pt x="0" y="639"/>
                </a:moveTo>
                <a:lnTo>
                  <a:pt x="0" y="317"/>
                </a:lnTo>
                <a:lnTo>
                  <a:pt x="336" y="317"/>
                </a:lnTo>
                <a:lnTo>
                  <a:pt x="336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13" name="Freeform 192"/>
          <p:cNvSpPr>
            <a:spLocks/>
          </p:cNvSpPr>
          <p:nvPr/>
        </p:nvSpPr>
        <p:spPr bwMode="auto">
          <a:xfrm>
            <a:off x="2020037" y="4309928"/>
            <a:ext cx="1905000" cy="1028700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648">
                <a:moveTo>
                  <a:pt x="0" y="648"/>
                </a:moveTo>
                <a:cubicBezTo>
                  <a:pt x="1" y="555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14" name="Freeform 193"/>
          <p:cNvSpPr>
            <a:spLocks/>
          </p:cNvSpPr>
          <p:nvPr/>
        </p:nvSpPr>
        <p:spPr bwMode="auto">
          <a:xfrm>
            <a:off x="2782037" y="4233728"/>
            <a:ext cx="1219200" cy="1066800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0" y="480"/>
                </a:moveTo>
                <a:lnTo>
                  <a:pt x="0" y="384"/>
                </a:lnTo>
                <a:lnTo>
                  <a:pt x="528" y="384"/>
                </a:lnTo>
                <a:lnTo>
                  <a:pt x="528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15" name="Freeform 194"/>
          <p:cNvSpPr>
            <a:spLocks/>
          </p:cNvSpPr>
          <p:nvPr/>
        </p:nvSpPr>
        <p:spPr bwMode="auto">
          <a:xfrm>
            <a:off x="3544037" y="4319453"/>
            <a:ext cx="533400" cy="1028700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564">
                <a:moveTo>
                  <a:pt x="2" y="564"/>
                </a:moveTo>
                <a:cubicBezTo>
                  <a:pt x="1" y="505"/>
                  <a:pt x="1" y="530"/>
                  <a:pt x="0" y="471"/>
                </a:cubicBezTo>
                <a:lnTo>
                  <a:pt x="240" y="471"/>
                </a:lnTo>
                <a:lnTo>
                  <a:pt x="24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16" name="Freeform 195"/>
          <p:cNvSpPr>
            <a:spLocks/>
          </p:cNvSpPr>
          <p:nvPr/>
        </p:nvSpPr>
        <p:spPr bwMode="auto">
          <a:xfrm flipH="1">
            <a:off x="3086837" y="4309928"/>
            <a:ext cx="1143000" cy="1066800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11">
                <a:moveTo>
                  <a:pt x="0" y="611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1715237" y="5370378"/>
            <a:ext cx="503238" cy="768350"/>
            <a:chOff x="3657600" y="5708650"/>
            <a:chExt cx="503238" cy="768351"/>
          </a:xfrm>
        </p:grpSpPr>
        <p:sp>
          <p:nvSpPr>
            <p:cNvPr id="1634318" name="Line 199"/>
            <p:cNvSpPr>
              <a:spLocks noChangeShapeType="1"/>
            </p:cNvSpPr>
            <p:nvPr/>
          </p:nvSpPr>
          <p:spPr bwMode="auto">
            <a:xfrm flipV="1">
              <a:off x="3908425" y="5708650"/>
              <a:ext cx="0" cy="23495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3" name="Group 242"/>
            <p:cNvGrpSpPr>
              <a:grpSpLocks/>
            </p:cNvGrpSpPr>
            <p:nvPr/>
          </p:nvGrpSpPr>
          <p:grpSpPr bwMode="auto">
            <a:xfrm>
              <a:off x="3657600" y="5940425"/>
              <a:ext cx="503238" cy="536576"/>
              <a:chOff x="3657600" y="5940425"/>
              <a:chExt cx="503238" cy="536576"/>
            </a:xfrm>
          </p:grpSpPr>
          <p:sp>
            <p:nvSpPr>
              <p:cNvPr id="1634320" name="Freeform 198"/>
              <p:cNvSpPr>
                <a:spLocks/>
              </p:cNvSpPr>
              <p:nvPr/>
            </p:nvSpPr>
            <p:spPr bwMode="auto">
              <a:xfrm>
                <a:off x="3708400" y="5940425"/>
                <a:ext cx="403225" cy="155575"/>
              </a:xfrm>
              <a:custGeom>
                <a:avLst/>
                <a:gdLst>
                  <a:gd name="T0" fmla="*/ 0 w 240"/>
                  <a:gd name="T1" fmla="*/ 2147483647 h 96"/>
                  <a:gd name="T2" fmla="*/ 0 w 240"/>
                  <a:gd name="T3" fmla="*/ 0 h 96"/>
                  <a:gd name="T4" fmla="*/ 2147483647 w 240"/>
                  <a:gd name="T5" fmla="*/ 0 h 96"/>
                  <a:gd name="T6" fmla="*/ 2147483647 w 240"/>
                  <a:gd name="T7" fmla="*/ 2147483647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96"/>
                  <a:gd name="T14" fmla="*/ 240 w 240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96">
                    <a:moveTo>
                      <a:pt x="0" y="96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96"/>
                    </a:lnTo>
                  </a:path>
                </a:pathLst>
              </a:cu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 sz="1800" b="0">
                  <a:solidFill>
                    <a:schemeClr val="hlink"/>
                  </a:solidFill>
                  <a:ea typeface="ヒラギノ角ゴ Pro W3" charset="-128"/>
                </a:endParaRPr>
              </a:p>
            </p:txBody>
          </p:sp>
          <p:sp>
            <p:nvSpPr>
              <p:cNvPr id="1634321" name="Line 200"/>
              <p:cNvSpPr>
                <a:spLocks noChangeShapeType="1"/>
              </p:cNvSpPr>
              <p:nvPr/>
            </p:nvSpPr>
            <p:spPr bwMode="auto">
              <a:xfrm flipV="1">
                <a:off x="3846513" y="5943600"/>
                <a:ext cx="0" cy="15240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634322" name="Line 201"/>
              <p:cNvSpPr>
                <a:spLocks noChangeShapeType="1"/>
              </p:cNvSpPr>
              <p:nvPr/>
            </p:nvSpPr>
            <p:spPr bwMode="auto">
              <a:xfrm flipV="1">
                <a:off x="3979863" y="5943600"/>
                <a:ext cx="0" cy="15240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4" name="Group 1302"/>
              <p:cNvGrpSpPr>
                <a:grpSpLocks/>
              </p:cNvGrpSpPr>
              <p:nvPr/>
            </p:nvGrpSpPr>
            <p:grpSpPr bwMode="auto">
              <a:xfrm>
                <a:off x="3657600" y="6084888"/>
                <a:ext cx="503238" cy="392113"/>
                <a:chOff x="944" y="3648"/>
                <a:chExt cx="448" cy="350"/>
              </a:xfrm>
            </p:grpSpPr>
            <p:grpSp>
              <p:nvGrpSpPr>
                <p:cNvPr id="5" name="Group 1303"/>
                <p:cNvGrpSpPr>
                  <a:grpSpLocks/>
                </p:cNvGrpSpPr>
                <p:nvPr/>
              </p:nvGrpSpPr>
              <p:grpSpPr bwMode="auto">
                <a:xfrm>
                  <a:off x="944" y="3648"/>
                  <a:ext cx="448" cy="158"/>
                  <a:chOff x="2721" y="3120"/>
                  <a:chExt cx="543" cy="192"/>
                </a:xfrm>
              </p:grpSpPr>
              <p:pic>
                <p:nvPicPr>
                  <p:cNvPr id="1634325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21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26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865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27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09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28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53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6" name="Group 1308"/>
                <p:cNvGrpSpPr>
                  <a:grpSpLocks/>
                </p:cNvGrpSpPr>
                <p:nvPr/>
              </p:nvGrpSpPr>
              <p:grpSpPr bwMode="auto">
                <a:xfrm>
                  <a:off x="944" y="3840"/>
                  <a:ext cx="448" cy="158"/>
                  <a:chOff x="2721" y="3120"/>
                  <a:chExt cx="543" cy="192"/>
                </a:xfrm>
              </p:grpSpPr>
              <p:pic>
                <p:nvPicPr>
                  <p:cNvPr id="1634330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21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31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865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32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09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33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53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grpSp>
        <p:nvGrpSpPr>
          <p:cNvPr id="7" name="Group 244"/>
          <p:cNvGrpSpPr>
            <a:grpSpLocks/>
          </p:cNvGrpSpPr>
          <p:nvPr/>
        </p:nvGrpSpPr>
        <p:grpSpPr bwMode="auto">
          <a:xfrm>
            <a:off x="3239237" y="5354503"/>
            <a:ext cx="503238" cy="784225"/>
            <a:chOff x="4872038" y="5692775"/>
            <a:chExt cx="503238" cy="784226"/>
          </a:xfrm>
        </p:grpSpPr>
        <p:sp>
          <p:nvSpPr>
            <p:cNvPr id="1634335" name="Freeform 253"/>
            <p:cNvSpPr>
              <a:spLocks/>
            </p:cNvSpPr>
            <p:nvPr/>
          </p:nvSpPr>
          <p:spPr bwMode="auto">
            <a:xfrm>
              <a:off x="4922838" y="5940425"/>
              <a:ext cx="403225" cy="155575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336" name="Line 254"/>
            <p:cNvSpPr>
              <a:spLocks noChangeShapeType="1"/>
            </p:cNvSpPr>
            <p:nvPr/>
          </p:nvSpPr>
          <p:spPr bwMode="auto">
            <a:xfrm flipV="1">
              <a:off x="5122863" y="5692775"/>
              <a:ext cx="0" cy="250825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337" name="Line 255"/>
            <p:cNvSpPr>
              <a:spLocks noChangeShapeType="1"/>
            </p:cNvSpPr>
            <p:nvPr/>
          </p:nvSpPr>
          <p:spPr bwMode="auto">
            <a:xfrm flipV="1">
              <a:off x="506095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338" name="Line 256"/>
            <p:cNvSpPr>
              <a:spLocks noChangeShapeType="1"/>
            </p:cNvSpPr>
            <p:nvPr/>
          </p:nvSpPr>
          <p:spPr bwMode="auto">
            <a:xfrm flipV="1">
              <a:off x="51943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8" name="Group 1302"/>
            <p:cNvGrpSpPr>
              <a:grpSpLocks/>
            </p:cNvGrpSpPr>
            <p:nvPr/>
          </p:nvGrpSpPr>
          <p:grpSpPr bwMode="auto">
            <a:xfrm>
              <a:off x="4872038" y="6084888"/>
              <a:ext cx="503238" cy="392113"/>
              <a:chOff x="944" y="3648"/>
              <a:chExt cx="448" cy="350"/>
            </a:xfrm>
          </p:grpSpPr>
          <p:grpSp>
            <p:nvGrpSpPr>
              <p:cNvPr id="9" name="Group 1303"/>
              <p:cNvGrpSpPr>
                <a:grpSpLocks/>
              </p:cNvGrpSpPr>
              <p:nvPr/>
            </p:nvGrpSpPr>
            <p:grpSpPr bwMode="auto">
              <a:xfrm>
                <a:off x="944" y="3648"/>
                <a:ext cx="448" cy="158"/>
                <a:chOff x="2721" y="3120"/>
                <a:chExt cx="543" cy="192"/>
              </a:xfrm>
            </p:grpSpPr>
            <p:pic>
              <p:nvPicPr>
                <p:cNvPr id="1634341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4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43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4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1308"/>
              <p:cNvGrpSpPr>
                <a:grpSpLocks/>
              </p:cNvGrpSpPr>
              <p:nvPr/>
            </p:nvGrpSpPr>
            <p:grpSpPr bwMode="auto">
              <a:xfrm>
                <a:off x="944" y="3840"/>
                <a:ext cx="448" cy="158"/>
                <a:chOff x="2721" y="3120"/>
                <a:chExt cx="543" cy="192"/>
              </a:xfrm>
            </p:grpSpPr>
            <p:pic>
              <p:nvPicPr>
                <p:cNvPr id="163434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4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4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4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1" name="Group 252"/>
          <p:cNvGrpSpPr>
            <a:grpSpLocks/>
          </p:cNvGrpSpPr>
          <p:nvPr/>
        </p:nvGrpSpPr>
        <p:grpSpPr bwMode="auto">
          <a:xfrm>
            <a:off x="4001237" y="5338628"/>
            <a:ext cx="503238" cy="800100"/>
            <a:chOff x="5486400" y="5676900"/>
            <a:chExt cx="503238" cy="800101"/>
          </a:xfrm>
        </p:grpSpPr>
        <p:sp>
          <p:nvSpPr>
            <p:cNvPr id="1634351" name="Freeform 234"/>
            <p:cNvSpPr>
              <a:spLocks/>
            </p:cNvSpPr>
            <p:nvPr/>
          </p:nvSpPr>
          <p:spPr bwMode="auto">
            <a:xfrm>
              <a:off x="5537200" y="5940425"/>
              <a:ext cx="403225" cy="155575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352" name="Line 235"/>
            <p:cNvSpPr>
              <a:spLocks noChangeShapeType="1"/>
            </p:cNvSpPr>
            <p:nvPr/>
          </p:nvSpPr>
          <p:spPr bwMode="auto">
            <a:xfrm flipH="1" flipV="1">
              <a:off x="5734050" y="5676900"/>
              <a:ext cx="3175" cy="2667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353" name="Line 236"/>
            <p:cNvSpPr>
              <a:spLocks noChangeShapeType="1"/>
            </p:cNvSpPr>
            <p:nvPr/>
          </p:nvSpPr>
          <p:spPr bwMode="auto">
            <a:xfrm flipV="1">
              <a:off x="5675313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354" name="Line 237"/>
            <p:cNvSpPr>
              <a:spLocks noChangeShapeType="1"/>
            </p:cNvSpPr>
            <p:nvPr/>
          </p:nvSpPr>
          <p:spPr bwMode="auto">
            <a:xfrm flipV="1">
              <a:off x="5808663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12" name="Group 1302"/>
            <p:cNvGrpSpPr>
              <a:grpSpLocks/>
            </p:cNvGrpSpPr>
            <p:nvPr/>
          </p:nvGrpSpPr>
          <p:grpSpPr bwMode="auto">
            <a:xfrm>
              <a:off x="5486400" y="6084888"/>
              <a:ext cx="503238" cy="392113"/>
              <a:chOff x="944" y="3648"/>
              <a:chExt cx="448" cy="350"/>
            </a:xfrm>
          </p:grpSpPr>
          <p:grpSp>
            <p:nvGrpSpPr>
              <p:cNvPr id="13" name="Group 1303"/>
              <p:cNvGrpSpPr>
                <a:grpSpLocks/>
              </p:cNvGrpSpPr>
              <p:nvPr/>
            </p:nvGrpSpPr>
            <p:grpSpPr bwMode="auto">
              <a:xfrm>
                <a:off x="944" y="3648"/>
                <a:ext cx="448" cy="158"/>
                <a:chOff x="2721" y="3120"/>
                <a:chExt cx="543" cy="192"/>
              </a:xfrm>
            </p:grpSpPr>
            <p:pic>
              <p:nvPicPr>
                <p:cNvPr id="163435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5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5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60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1308"/>
              <p:cNvGrpSpPr>
                <a:grpSpLocks/>
              </p:cNvGrpSpPr>
              <p:nvPr/>
            </p:nvGrpSpPr>
            <p:grpSpPr bwMode="auto">
              <a:xfrm>
                <a:off x="944" y="3840"/>
                <a:ext cx="448" cy="158"/>
                <a:chOff x="2721" y="3120"/>
                <a:chExt cx="543" cy="192"/>
              </a:xfrm>
            </p:grpSpPr>
            <p:pic>
              <p:nvPicPr>
                <p:cNvPr id="163436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63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6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6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634366" name="Freeform 192"/>
          <p:cNvSpPr>
            <a:spLocks/>
          </p:cNvSpPr>
          <p:nvPr/>
        </p:nvSpPr>
        <p:spPr bwMode="auto">
          <a:xfrm>
            <a:off x="2705837" y="4309928"/>
            <a:ext cx="304800" cy="1066800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567">
                <a:moveTo>
                  <a:pt x="0" y="567"/>
                </a:moveTo>
                <a:cubicBezTo>
                  <a:pt x="1" y="474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15" name="Group 251"/>
          <p:cNvGrpSpPr>
            <a:grpSpLocks/>
          </p:cNvGrpSpPr>
          <p:nvPr/>
        </p:nvGrpSpPr>
        <p:grpSpPr bwMode="auto">
          <a:xfrm>
            <a:off x="2477237" y="5357678"/>
            <a:ext cx="503238" cy="781050"/>
            <a:chOff x="3962400" y="5695949"/>
            <a:chExt cx="503238" cy="781052"/>
          </a:xfrm>
        </p:grpSpPr>
        <p:sp>
          <p:nvSpPr>
            <p:cNvPr id="1634368" name="Freeform 216"/>
            <p:cNvSpPr>
              <a:spLocks/>
            </p:cNvSpPr>
            <p:nvPr/>
          </p:nvSpPr>
          <p:spPr bwMode="auto">
            <a:xfrm>
              <a:off x="4013200" y="5940425"/>
              <a:ext cx="403225" cy="155575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369" name="Line 217"/>
            <p:cNvSpPr>
              <a:spLocks noChangeShapeType="1"/>
            </p:cNvSpPr>
            <p:nvPr/>
          </p:nvSpPr>
          <p:spPr bwMode="auto">
            <a:xfrm flipH="1" flipV="1">
              <a:off x="4210050" y="5695949"/>
              <a:ext cx="3175" cy="24765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370" name="Line 218"/>
            <p:cNvSpPr>
              <a:spLocks noChangeShapeType="1"/>
            </p:cNvSpPr>
            <p:nvPr/>
          </p:nvSpPr>
          <p:spPr bwMode="auto">
            <a:xfrm flipV="1">
              <a:off x="4151312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371" name="Line 219"/>
            <p:cNvSpPr>
              <a:spLocks noChangeShapeType="1"/>
            </p:cNvSpPr>
            <p:nvPr/>
          </p:nvSpPr>
          <p:spPr bwMode="auto">
            <a:xfrm flipV="1">
              <a:off x="4284662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16" name="Group 1302"/>
            <p:cNvGrpSpPr>
              <a:grpSpLocks/>
            </p:cNvGrpSpPr>
            <p:nvPr/>
          </p:nvGrpSpPr>
          <p:grpSpPr bwMode="auto">
            <a:xfrm>
              <a:off x="3962400" y="6084888"/>
              <a:ext cx="503238" cy="392113"/>
              <a:chOff x="944" y="3648"/>
              <a:chExt cx="448" cy="350"/>
            </a:xfrm>
          </p:grpSpPr>
          <p:grpSp>
            <p:nvGrpSpPr>
              <p:cNvPr id="17" name="Group 1303"/>
              <p:cNvGrpSpPr>
                <a:grpSpLocks/>
              </p:cNvGrpSpPr>
              <p:nvPr/>
            </p:nvGrpSpPr>
            <p:grpSpPr bwMode="auto">
              <a:xfrm>
                <a:off x="944" y="3648"/>
                <a:ext cx="448" cy="158"/>
                <a:chOff x="2721" y="3120"/>
                <a:chExt cx="543" cy="192"/>
              </a:xfrm>
            </p:grpSpPr>
            <p:pic>
              <p:nvPicPr>
                <p:cNvPr id="163437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7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7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7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1308"/>
              <p:cNvGrpSpPr>
                <a:grpSpLocks/>
              </p:cNvGrpSpPr>
              <p:nvPr/>
            </p:nvGrpSpPr>
            <p:grpSpPr bwMode="auto">
              <a:xfrm>
                <a:off x="944" y="3840"/>
                <a:ext cx="448" cy="158"/>
                <a:chOff x="2721" y="3120"/>
                <a:chExt cx="543" cy="192"/>
              </a:xfrm>
            </p:grpSpPr>
            <p:pic>
              <p:nvPicPr>
                <p:cNvPr id="163437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80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81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38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634383" name="Line 1410"/>
          <p:cNvSpPr>
            <a:spLocks noChangeShapeType="1"/>
          </p:cNvSpPr>
          <p:nvPr/>
        </p:nvSpPr>
        <p:spPr bwMode="auto">
          <a:xfrm>
            <a:off x="6109437" y="4233728"/>
            <a:ext cx="9683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4384" name="Freeform 191"/>
          <p:cNvSpPr>
            <a:spLocks/>
          </p:cNvSpPr>
          <p:nvPr/>
        </p:nvSpPr>
        <p:spPr bwMode="auto">
          <a:xfrm>
            <a:off x="4991837" y="4309928"/>
            <a:ext cx="990600" cy="1014413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639">
                <a:moveTo>
                  <a:pt x="0" y="639"/>
                </a:moveTo>
                <a:lnTo>
                  <a:pt x="0" y="317"/>
                </a:lnTo>
                <a:lnTo>
                  <a:pt x="336" y="317"/>
                </a:lnTo>
                <a:lnTo>
                  <a:pt x="336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85" name="Freeform 192"/>
          <p:cNvSpPr>
            <a:spLocks/>
          </p:cNvSpPr>
          <p:nvPr/>
        </p:nvSpPr>
        <p:spPr bwMode="auto">
          <a:xfrm>
            <a:off x="5068037" y="4309928"/>
            <a:ext cx="1905000" cy="1028700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648">
                <a:moveTo>
                  <a:pt x="0" y="648"/>
                </a:moveTo>
                <a:cubicBezTo>
                  <a:pt x="1" y="555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86" name="Freeform 193"/>
          <p:cNvSpPr>
            <a:spLocks/>
          </p:cNvSpPr>
          <p:nvPr/>
        </p:nvSpPr>
        <p:spPr bwMode="auto">
          <a:xfrm>
            <a:off x="5830037" y="4233728"/>
            <a:ext cx="1219200" cy="1066800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0" y="480"/>
                </a:moveTo>
                <a:lnTo>
                  <a:pt x="0" y="384"/>
                </a:lnTo>
                <a:lnTo>
                  <a:pt x="528" y="384"/>
                </a:lnTo>
                <a:lnTo>
                  <a:pt x="528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87" name="Freeform 194"/>
          <p:cNvSpPr>
            <a:spLocks/>
          </p:cNvSpPr>
          <p:nvPr/>
        </p:nvSpPr>
        <p:spPr bwMode="auto">
          <a:xfrm>
            <a:off x="6592037" y="4319453"/>
            <a:ext cx="533400" cy="1028700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564">
                <a:moveTo>
                  <a:pt x="2" y="564"/>
                </a:moveTo>
                <a:cubicBezTo>
                  <a:pt x="1" y="505"/>
                  <a:pt x="1" y="530"/>
                  <a:pt x="0" y="471"/>
                </a:cubicBezTo>
                <a:lnTo>
                  <a:pt x="240" y="471"/>
                </a:lnTo>
                <a:lnTo>
                  <a:pt x="24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388" name="Freeform 195"/>
          <p:cNvSpPr>
            <a:spLocks/>
          </p:cNvSpPr>
          <p:nvPr/>
        </p:nvSpPr>
        <p:spPr bwMode="auto">
          <a:xfrm flipH="1">
            <a:off x="6134837" y="4309928"/>
            <a:ext cx="1143000" cy="1066800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11">
                <a:moveTo>
                  <a:pt x="0" y="611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19" name="Group 273"/>
          <p:cNvGrpSpPr>
            <a:grpSpLocks/>
          </p:cNvGrpSpPr>
          <p:nvPr/>
        </p:nvGrpSpPr>
        <p:grpSpPr bwMode="auto">
          <a:xfrm>
            <a:off x="4763237" y="5370378"/>
            <a:ext cx="503238" cy="768350"/>
            <a:chOff x="3657600" y="5708650"/>
            <a:chExt cx="503238" cy="768351"/>
          </a:xfrm>
        </p:grpSpPr>
        <p:sp>
          <p:nvSpPr>
            <p:cNvPr id="1634390" name="Line 199"/>
            <p:cNvSpPr>
              <a:spLocks noChangeShapeType="1"/>
            </p:cNvSpPr>
            <p:nvPr/>
          </p:nvSpPr>
          <p:spPr bwMode="auto">
            <a:xfrm flipV="1">
              <a:off x="3908425" y="5708650"/>
              <a:ext cx="0" cy="23495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20" name="Group 275"/>
            <p:cNvGrpSpPr>
              <a:grpSpLocks/>
            </p:cNvGrpSpPr>
            <p:nvPr/>
          </p:nvGrpSpPr>
          <p:grpSpPr bwMode="auto">
            <a:xfrm>
              <a:off x="3663218" y="5940425"/>
              <a:ext cx="504362" cy="536576"/>
              <a:chOff x="3663218" y="5940425"/>
              <a:chExt cx="504362" cy="536576"/>
            </a:xfrm>
          </p:grpSpPr>
          <p:sp>
            <p:nvSpPr>
              <p:cNvPr id="1634392" name="Freeform 198"/>
              <p:cNvSpPr>
                <a:spLocks/>
              </p:cNvSpPr>
              <p:nvPr/>
            </p:nvSpPr>
            <p:spPr bwMode="auto">
              <a:xfrm>
                <a:off x="3708400" y="5940425"/>
                <a:ext cx="403225" cy="155575"/>
              </a:xfrm>
              <a:custGeom>
                <a:avLst/>
                <a:gdLst>
                  <a:gd name="T0" fmla="*/ 0 w 240"/>
                  <a:gd name="T1" fmla="*/ 2147483647 h 96"/>
                  <a:gd name="T2" fmla="*/ 0 w 240"/>
                  <a:gd name="T3" fmla="*/ 0 h 96"/>
                  <a:gd name="T4" fmla="*/ 2147483647 w 240"/>
                  <a:gd name="T5" fmla="*/ 0 h 96"/>
                  <a:gd name="T6" fmla="*/ 2147483647 w 240"/>
                  <a:gd name="T7" fmla="*/ 2147483647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96"/>
                  <a:gd name="T14" fmla="*/ 240 w 240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96">
                    <a:moveTo>
                      <a:pt x="0" y="96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96"/>
                    </a:lnTo>
                  </a:path>
                </a:pathLst>
              </a:cu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 sz="1800" b="0">
                  <a:solidFill>
                    <a:schemeClr val="hlink"/>
                  </a:solidFill>
                  <a:ea typeface="ヒラギノ角ゴ Pro W3" charset="-128"/>
                </a:endParaRPr>
              </a:p>
            </p:txBody>
          </p:sp>
          <p:sp>
            <p:nvSpPr>
              <p:cNvPr id="1634393" name="Line 200"/>
              <p:cNvSpPr>
                <a:spLocks noChangeShapeType="1"/>
              </p:cNvSpPr>
              <p:nvPr/>
            </p:nvSpPr>
            <p:spPr bwMode="auto">
              <a:xfrm flipV="1">
                <a:off x="3846513" y="5943600"/>
                <a:ext cx="0" cy="15240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634394" name="Line 201"/>
              <p:cNvSpPr>
                <a:spLocks noChangeShapeType="1"/>
              </p:cNvSpPr>
              <p:nvPr/>
            </p:nvSpPr>
            <p:spPr bwMode="auto">
              <a:xfrm flipV="1">
                <a:off x="3979863" y="5943600"/>
                <a:ext cx="0" cy="15240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21" name="Group 1302"/>
              <p:cNvGrpSpPr>
                <a:grpSpLocks/>
              </p:cNvGrpSpPr>
              <p:nvPr/>
            </p:nvGrpSpPr>
            <p:grpSpPr bwMode="auto">
              <a:xfrm>
                <a:off x="3663218" y="6084888"/>
                <a:ext cx="504362" cy="392113"/>
                <a:chOff x="949" y="3648"/>
                <a:chExt cx="449" cy="350"/>
              </a:xfrm>
            </p:grpSpPr>
            <p:grpSp>
              <p:nvGrpSpPr>
                <p:cNvPr id="22" name="Group 1303"/>
                <p:cNvGrpSpPr>
                  <a:grpSpLocks/>
                </p:cNvGrpSpPr>
                <p:nvPr/>
              </p:nvGrpSpPr>
              <p:grpSpPr bwMode="auto">
                <a:xfrm>
                  <a:off x="949" y="3648"/>
                  <a:ext cx="449" cy="158"/>
                  <a:chOff x="2721" y="3120"/>
                  <a:chExt cx="543" cy="192"/>
                </a:xfrm>
              </p:grpSpPr>
              <p:pic>
                <p:nvPicPr>
                  <p:cNvPr id="1634397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21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98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865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399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09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400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53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3" name="Group 1308"/>
                <p:cNvGrpSpPr>
                  <a:grpSpLocks/>
                </p:cNvGrpSpPr>
                <p:nvPr/>
              </p:nvGrpSpPr>
              <p:grpSpPr bwMode="auto">
                <a:xfrm>
                  <a:off x="949" y="3840"/>
                  <a:ext cx="449" cy="158"/>
                  <a:chOff x="2721" y="3120"/>
                  <a:chExt cx="543" cy="192"/>
                </a:xfrm>
              </p:grpSpPr>
              <p:pic>
                <p:nvPicPr>
                  <p:cNvPr id="1634402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21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403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865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404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09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34405" name="Picture 71" descr="Server-Grey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53" y="3120"/>
                    <a:ext cx="11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grpSp>
        <p:nvGrpSpPr>
          <p:cNvPr id="24" name="Group 290"/>
          <p:cNvGrpSpPr>
            <a:grpSpLocks/>
          </p:cNvGrpSpPr>
          <p:nvPr/>
        </p:nvGrpSpPr>
        <p:grpSpPr bwMode="auto">
          <a:xfrm>
            <a:off x="6287237" y="5354503"/>
            <a:ext cx="503238" cy="784225"/>
            <a:chOff x="4872038" y="5692775"/>
            <a:chExt cx="503238" cy="784226"/>
          </a:xfrm>
        </p:grpSpPr>
        <p:sp>
          <p:nvSpPr>
            <p:cNvPr id="1634407" name="Freeform 253"/>
            <p:cNvSpPr>
              <a:spLocks/>
            </p:cNvSpPr>
            <p:nvPr/>
          </p:nvSpPr>
          <p:spPr bwMode="auto">
            <a:xfrm>
              <a:off x="4922838" y="5940425"/>
              <a:ext cx="403225" cy="155575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408" name="Line 254"/>
            <p:cNvSpPr>
              <a:spLocks noChangeShapeType="1"/>
            </p:cNvSpPr>
            <p:nvPr/>
          </p:nvSpPr>
          <p:spPr bwMode="auto">
            <a:xfrm flipV="1">
              <a:off x="5122863" y="5692775"/>
              <a:ext cx="0" cy="250825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409" name="Line 255"/>
            <p:cNvSpPr>
              <a:spLocks noChangeShapeType="1"/>
            </p:cNvSpPr>
            <p:nvPr/>
          </p:nvSpPr>
          <p:spPr bwMode="auto">
            <a:xfrm flipV="1">
              <a:off x="506095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410" name="Line 256"/>
            <p:cNvSpPr>
              <a:spLocks noChangeShapeType="1"/>
            </p:cNvSpPr>
            <p:nvPr/>
          </p:nvSpPr>
          <p:spPr bwMode="auto">
            <a:xfrm flipV="1">
              <a:off x="51943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25" name="Group 1302"/>
            <p:cNvGrpSpPr>
              <a:grpSpLocks/>
            </p:cNvGrpSpPr>
            <p:nvPr/>
          </p:nvGrpSpPr>
          <p:grpSpPr bwMode="auto">
            <a:xfrm>
              <a:off x="4877656" y="6084888"/>
              <a:ext cx="504362" cy="392113"/>
              <a:chOff x="949" y="3648"/>
              <a:chExt cx="449" cy="350"/>
            </a:xfrm>
          </p:grpSpPr>
          <p:grpSp>
            <p:nvGrpSpPr>
              <p:cNvPr id="26" name="Group 1303"/>
              <p:cNvGrpSpPr>
                <a:grpSpLocks/>
              </p:cNvGrpSpPr>
              <p:nvPr/>
            </p:nvGrpSpPr>
            <p:grpSpPr bwMode="auto">
              <a:xfrm>
                <a:off x="949" y="3648"/>
                <a:ext cx="449" cy="158"/>
                <a:chOff x="2721" y="3120"/>
                <a:chExt cx="543" cy="192"/>
              </a:xfrm>
            </p:grpSpPr>
            <p:pic>
              <p:nvPicPr>
                <p:cNvPr id="1634413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1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1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1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1308"/>
              <p:cNvGrpSpPr>
                <a:grpSpLocks/>
              </p:cNvGrpSpPr>
              <p:nvPr/>
            </p:nvGrpSpPr>
            <p:grpSpPr bwMode="auto">
              <a:xfrm>
                <a:off x="949" y="3840"/>
                <a:ext cx="449" cy="158"/>
                <a:chOff x="2721" y="3120"/>
                <a:chExt cx="543" cy="192"/>
              </a:xfrm>
            </p:grpSpPr>
            <p:pic>
              <p:nvPicPr>
                <p:cNvPr id="163441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1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20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21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8" name="Group 306"/>
          <p:cNvGrpSpPr>
            <a:grpSpLocks/>
          </p:cNvGrpSpPr>
          <p:nvPr/>
        </p:nvGrpSpPr>
        <p:grpSpPr bwMode="auto">
          <a:xfrm>
            <a:off x="7049237" y="5338628"/>
            <a:ext cx="503238" cy="800100"/>
            <a:chOff x="5486400" y="5676900"/>
            <a:chExt cx="503238" cy="800101"/>
          </a:xfrm>
        </p:grpSpPr>
        <p:sp>
          <p:nvSpPr>
            <p:cNvPr id="1634423" name="Freeform 234"/>
            <p:cNvSpPr>
              <a:spLocks/>
            </p:cNvSpPr>
            <p:nvPr/>
          </p:nvSpPr>
          <p:spPr bwMode="auto">
            <a:xfrm>
              <a:off x="5537200" y="5940425"/>
              <a:ext cx="403225" cy="155575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424" name="Line 235"/>
            <p:cNvSpPr>
              <a:spLocks noChangeShapeType="1"/>
            </p:cNvSpPr>
            <p:nvPr/>
          </p:nvSpPr>
          <p:spPr bwMode="auto">
            <a:xfrm flipH="1" flipV="1">
              <a:off x="5734050" y="5676900"/>
              <a:ext cx="3175" cy="2667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425" name="Line 236"/>
            <p:cNvSpPr>
              <a:spLocks noChangeShapeType="1"/>
            </p:cNvSpPr>
            <p:nvPr/>
          </p:nvSpPr>
          <p:spPr bwMode="auto">
            <a:xfrm flipV="1">
              <a:off x="5675313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426" name="Line 237"/>
            <p:cNvSpPr>
              <a:spLocks noChangeShapeType="1"/>
            </p:cNvSpPr>
            <p:nvPr/>
          </p:nvSpPr>
          <p:spPr bwMode="auto">
            <a:xfrm flipV="1">
              <a:off x="5808663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29" name="Group 1302"/>
            <p:cNvGrpSpPr>
              <a:grpSpLocks/>
            </p:cNvGrpSpPr>
            <p:nvPr/>
          </p:nvGrpSpPr>
          <p:grpSpPr bwMode="auto">
            <a:xfrm>
              <a:off x="5492018" y="6084888"/>
              <a:ext cx="504362" cy="392113"/>
              <a:chOff x="949" y="3648"/>
              <a:chExt cx="449" cy="350"/>
            </a:xfrm>
          </p:grpSpPr>
          <p:grpSp>
            <p:nvGrpSpPr>
              <p:cNvPr id="30" name="Group 1303"/>
              <p:cNvGrpSpPr>
                <a:grpSpLocks/>
              </p:cNvGrpSpPr>
              <p:nvPr/>
            </p:nvGrpSpPr>
            <p:grpSpPr bwMode="auto">
              <a:xfrm>
                <a:off x="949" y="3648"/>
                <a:ext cx="449" cy="158"/>
                <a:chOff x="2721" y="3120"/>
                <a:chExt cx="543" cy="192"/>
              </a:xfrm>
            </p:grpSpPr>
            <p:pic>
              <p:nvPicPr>
                <p:cNvPr id="163442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30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31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3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1" name="Group 1308"/>
              <p:cNvGrpSpPr>
                <a:grpSpLocks/>
              </p:cNvGrpSpPr>
              <p:nvPr/>
            </p:nvGrpSpPr>
            <p:grpSpPr bwMode="auto">
              <a:xfrm>
                <a:off x="949" y="3840"/>
                <a:ext cx="449" cy="158"/>
                <a:chOff x="2721" y="3120"/>
                <a:chExt cx="543" cy="192"/>
              </a:xfrm>
            </p:grpSpPr>
            <p:pic>
              <p:nvPicPr>
                <p:cNvPr id="163443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35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3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3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634438" name="Freeform 192"/>
          <p:cNvSpPr>
            <a:spLocks/>
          </p:cNvSpPr>
          <p:nvPr/>
        </p:nvSpPr>
        <p:spPr bwMode="auto">
          <a:xfrm>
            <a:off x="5753837" y="4309928"/>
            <a:ext cx="304800" cy="1066800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567">
                <a:moveTo>
                  <a:pt x="0" y="567"/>
                </a:moveTo>
                <a:cubicBezTo>
                  <a:pt x="1" y="474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256" name="Group 326"/>
          <p:cNvGrpSpPr>
            <a:grpSpLocks/>
          </p:cNvGrpSpPr>
          <p:nvPr/>
        </p:nvGrpSpPr>
        <p:grpSpPr bwMode="auto">
          <a:xfrm>
            <a:off x="5525237" y="5357678"/>
            <a:ext cx="503238" cy="781050"/>
            <a:chOff x="3962400" y="5695949"/>
            <a:chExt cx="503238" cy="781052"/>
          </a:xfrm>
        </p:grpSpPr>
        <p:sp>
          <p:nvSpPr>
            <p:cNvPr id="1634440" name="Freeform 216"/>
            <p:cNvSpPr>
              <a:spLocks/>
            </p:cNvSpPr>
            <p:nvPr/>
          </p:nvSpPr>
          <p:spPr bwMode="auto">
            <a:xfrm>
              <a:off x="4013200" y="5940425"/>
              <a:ext cx="403225" cy="155575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441" name="Line 217"/>
            <p:cNvSpPr>
              <a:spLocks noChangeShapeType="1"/>
            </p:cNvSpPr>
            <p:nvPr/>
          </p:nvSpPr>
          <p:spPr bwMode="auto">
            <a:xfrm flipH="1" flipV="1">
              <a:off x="4210050" y="5695949"/>
              <a:ext cx="3175" cy="24765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442" name="Line 218"/>
            <p:cNvSpPr>
              <a:spLocks noChangeShapeType="1"/>
            </p:cNvSpPr>
            <p:nvPr/>
          </p:nvSpPr>
          <p:spPr bwMode="auto">
            <a:xfrm flipV="1">
              <a:off x="4151312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4443" name="Line 219"/>
            <p:cNvSpPr>
              <a:spLocks noChangeShapeType="1"/>
            </p:cNvSpPr>
            <p:nvPr/>
          </p:nvSpPr>
          <p:spPr bwMode="auto">
            <a:xfrm flipV="1">
              <a:off x="4284662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257" name="Group 1302"/>
            <p:cNvGrpSpPr>
              <a:grpSpLocks/>
            </p:cNvGrpSpPr>
            <p:nvPr/>
          </p:nvGrpSpPr>
          <p:grpSpPr bwMode="auto">
            <a:xfrm>
              <a:off x="3968018" y="6084888"/>
              <a:ext cx="504362" cy="392113"/>
              <a:chOff x="949" y="3648"/>
              <a:chExt cx="449" cy="350"/>
            </a:xfrm>
          </p:grpSpPr>
          <p:grpSp>
            <p:nvGrpSpPr>
              <p:cNvPr id="258" name="Group 1303"/>
              <p:cNvGrpSpPr>
                <a:grpSpLocks/>
              </p:cNvGrpSpPr>
              <p:nvPr/>
            </p:nvGrpSpPr>
            <p:grpSpPr bwMode="auto">
              <a:xfrm>
                <a:off x="949" y="3648"/>
                <a:ext cx="449" cy="158"/>
                <a:chOff x="2721" y="3120"/>
                <a:chExt cx="543" cy="192"/>
              </a:xfrm>
            </p:grpSpPr>
            <p:pic>
              <p:nvPicPr>
                <p:cNvPr id="1634446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47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48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49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9" name="Group 1308"/>
              <p:cNvGrpSpPr>
                <a:grpSpLocks/>
              </p:cNvGrpSpPr>
              <p:nvPr/>
            </p:nvGrpSpPr>
            <p:grpSpPr bwMode="auto">
              <a:xfrm>
                <a:off x="949" y="3840"/>
                <a:ext cx="449" cy="158"/>
                <a:chOff x="2721" y="3120"/>
                <a:chExt cx="543" cy="192"/>
              </a:xfrm>
            </p:grpSpPr>
            <p:pic>
              <p:nvPicPr>
                <p:cNvPr id="1634451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1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52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65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53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9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4454" name="Picture 71" descr="Server-Gre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53" y="3120"/>
                  <a:ext cx="11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634455" name="Text Box 198"/>
          <p:cNvSpPr txBox="1">
            <a:spLocks noChangeAspect="1" noChangeArrowheads="1"/>
          </p:cNvSpPr>
          <p:nvPr/>
        </p:nvSpPr>
        <p:spPr bwMode="auto">
          <a:xfrm>
            <a:off x="1372337" y="3543166"/>
            <a:ext cx="9302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SSL VPN</a:t>
            </a:r>
          </a:p>
        </p:txBody>
      </p:sp>
      <p:sp>
        <p:nvSpPr>
          <p:cNvPr id="1634456" name="Text Box 198"/>
          <p:cNvSpPr txBox="1">
            <a:spLocks noChangeAspect="1" noChangeArrowheads="1"/>
          </p:cNvSpPr>
          <p:nvPr/>
        </p:nvSpPr>
        <p:spPr bwMode="auto">
          <a:xfrm>
            <a:off x="1753337" y="3724141"/>
            <a:ext cx="623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Firewall</a:t>
            </a:r>
          </a:p>
        </p:txBody>
      </p:sp>
      <p:sp>
        <p:nvSpPr>
          <p:cNvPr id="1634457" name="Text Box 198"/>
          <p:cNvSpPr txBox="1">
            <a:spLocks noChangeAspect="1" noChangeArrowheads="1"/>
          </p:cNvSpPr>
          <p:nvPr/>
        </p:nvSpPr>
        <p:spPr bwMode="auto">
          <a:xfrm>
            <a:off x="1486637" y="3852728"/>
            <a:ext cx="10826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IPSec VPN</a:t>
            </a:r>
          </a:p>
        </p:txBody>
      </p:sp>
      <p:sp>
        <p:nvSpPr>
          <p:cNvPr id="1634458" name="Text Box 198"/>
          <p:cNvSpPr txBox="1">
            <a:spLocks noChangeAspect="1" noChangeArrowheads="1"/>
          </p:cNvSpPr>
          <p:nvPr/>
        </p:nvSpPr>
        <p:spPr bwMode="auto">
          <a:xfrm>
            <a:off x="2056550" y="4005128"/>
            <a:ext cx="6254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IPS</a:t>
            </a:r>
          </a:p>
        </p:txBody>
      </p:sp>
      <p:sp>
        <p:nvSpPr>
          <p:cNvPr id="1634459" name="Text Box 198"/>
          <p:cNvSpPr txBox="1">
            <a:spLocks noChangeAspect="1" noChangeArrowheads="1"/>
          </p:cNvSpPr>
          <p:nvPr/>
        </p:nvSpPr>
        <p:spPr bwMode="auto">
          <a:xfrm>
            <a:off x="1216762" y="5275128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L2 </a:t>
            </a:r>
            <a:b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634460" name="Freeform 378"/>
          <p:cNvSpPr>
            <a:spLocks/>
          </p:cNvSpPr>
          <p:nvPr/>
        </p:nvSpPr>
        <p:spPr bwMode="auto">
          <a:xfrm>
            <a:off x="2629637" y="2533516"/>
            <a:ext cx="2514600" cy="1066800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624">
                <a:moveTo>
                  <a:pt x="0" y="624"/>
                </a:moveTo>
                <a:lnTo>
                  <a:pt x="0" y="336"/>
                </a:lnTo>
                <a:lnTo>
                  <a:pt x="1632" y="336"/>
                </a:lnTo>
                <a:lnTo>
                  <a:pt x="1632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1" name="Freeform 379"/>
          <p:cNvSpPr>
            <a:spLocks/>
          </p:cNvSpPr>
          <p:nvPr/>
        </p:nvSpPr>
        <p:spPr bwMode="auto">
          <a:xfrm>
            <a:off x="3467837" y="2328728"/>
            <a:ext cx="762000" cy="1295400"/>
          </a:xfrm>
          <a:custGeom>
            <a:avLst/>
            <a:gdLst>
              <a:gd name="T0" fmla="*/ 0 w 576"/>
              <a:gd name="T1" fmla="*/ 2147483647 h 720"/>
              <a:gd name="T2" fmla="*/ 0 w 576"/>
              <a:gd name="T3" fmla="*/ 2147483647 h 720"/>
              <a:gd name="T4" fmla="*/ 2147483647 w 576"/>
              <a:gd name="T5" fmla="*/ 2147483647 h 720"/>
              <a:gd name="T6" fmla="*/ 2147483647 w 5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720"/>
              <a:gd name="T14" fmla="*/ 576 w 576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720">
                <a:moveTo>
                  <a:pt x="0" y="720"/>
                </a:moveTo>
                <a:lnTo>
                  <a:pt x="0" y="528"/>
                </a:lnTo>
                <a:lnTo>
                  <a:pt x="576" y="528"/>
                </a:lnTo>
                <a:lnTo>
                  <a:pt x="576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2" name="Freeform 380"/>
          <p:cNvSpPr>
            <a:spLocks/>
          </p:cNvSpPr>
          <p:nvPr/>
        </p:nvSpPr>
        <p:spPr bwMode="auto">
          <a:xfrm>
            <a:off x="3620237" y="2557328"/>
            <a:ext cx="1600200" cy="1066800"/>
          </a:xfrm>
          <a:custGeom>
            <a:avLst/>
            <a:gdLst>
              <a:gd name="T0" fmla="*/ 0 w 1104"/>
              <a:gd name="T1" fmla="*/ 2147483647 h 672"/>
              <a:gd name="T2" fmla="*/ 0 w 1104"/>
              <a:gd name="T3" fmla="*/ 2147483647 h 672"/>
              <a:gd name="T4" fmla="*/ 2147483647 w 1104"/>
              <a:gd name="T5" fmla="*/ 2147483647 h 672"/>
              <a:gd name="T6" fmla="*/ 2147483647 w 1104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72"/>
              <a:gd name="T14" fmla="*/ 1104 w 110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72">
                <a:moveTo>
                  <a:pt x="0" y="672"/>
                </a:moveTo>
                <a:lnTo>
                  <a:pt x="0" y="528"/>
                </a:lnTo>
                <a:lnTo>
                  <a:pt x="1104" y="528"/>
                </a:lnTo>
                <a:lnTo>
                  <a:pt x="110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3" name="Freeform 381"/>
          <p:cNvSpPr>
            <a:spLocks/>
          </p:cNvSpPr>
          <p:nvPr/>
        </p:nvSpPr>
        <p:spPr bwMode="auto">
          <a:xfrm>
            <a:off x="4306037" y="2481128"/>
            <a:ext cx="1143000" cy="1195388"/>
          </a:xfrm>
          <a:custGeom>
            <a:avLst/>
            <a:gdLst>
              <a:gd name="T0" fmla="*/ 2147483647 w 720"/>
              <a:gd name="T1" fmla="*/ 2147483647 h 720"/>
              <a:gd name="T2" fmla="*/ 2147483647 w 720"/>
              <a:gd name="T3" fmla="*/ 2147483647 h 720"/>
              <a:gd name="T4" fmla="*/ 0 w 720"/>
              <a:gd name="T5" fmla="*/ 2147483647 h 720"/>
              <a:gd name="T6" fmla="*/ 0 w 720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20"/>
              <a:gd name="T14" fmla="*/ 720 w 72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20">
                <a:moveTo>
                  <a:pt x="720" y="720"/>
                </a:moveTo>
                <a:lnTo>
                  <a:pt x="720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4" name="Freeform 382"/>
          <p:cNvSpPr>
            <a:spLocks/>
          </p:cNvSpPr>
          <p:nvPr/>
        </p:nvSpPr>
        <p:spPr bwMode="auto">
          <a:xfrm>
            <a:off x="5296637" y="2481128"/>
            <a:ext cx="304800" cy="1143000"/>
          </a:xfrm>
          <a:custGeom>
            <a:avLst/>
            <a:gdLst>
              <a:gd name="T0" fmla="*/ 2147483647 w 144"/>
              <a:gd name="T1" fmla="*/ 2147483647 h 720"/>
              <a:gd name="T2" fmla="*/ 2147483647 w 144"/>
              <a:gd name="T3" fmla="*/ 2147483647 h 720"/>
              <a:gd name="T4" fmla="*/ 0 w 144"/>
              <a:gd name="T5" fmla="*/ 2147483647 h 720"/>
              <a:gd name="T6" fmla="*/ 0 w 14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720"/>
              <a:gd name="T14" fmla="*/ 144 w 14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720">
                <a:moveTo>
                  <a:pt x="144" y="720"/>
                </a:moveTo>
                <a:lnTo>
                  <a:pt x="144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5" name="Freeform 383"/>
          <p:cNvSpPr>
            <a:spLocks/>
          </p:cNvSpPr>
          <p:nvPr/>
        </p:nvSpPr>
        <p:spPr bwMode="auto">
          <a:xfrm>
            <a:off x="4382237" y="2557328"/>
            <a:ext cx="2057400" cy="1066800"/>
          </a:xfrm>
          <a:custGeom>
            <a:avLst/>
            <a:gdLst>
              <a:gd name="T0" fmla="*/ 2147483647 w 1248"/>
              <a:gd name="T1" fmla="*/ 2147483647 h 672"/>
              <a:gd name="T2" fmla="*/ 2147483647 w 1248"/>
              <a:gd name="T3" fmla="*/ 2147483647 h 672"/>
              <a:gd name="T4" fmla="*/ 0 w 1248"/>
              <a:gd name="T5" fmla="*/ 2147483647 h 672"/>
              <a:gd name="T6" fmla="*/ 0 w 124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672"/>
              <a:gd name="T14" fmla="*/ 1248 w 1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672">
                <a:moveTo>
                  <a:pt x="1248" y="672"/>
                </a:moveTo>
                <a:lnTo>
                  <a:pt x="1248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6" name="Freeform 384"/>
          <p:cNvSpPr>
            <a:spLocks/>
          </p:cNvSpPr>
          <p:nvPr/>
        </p:nvSpPr>
        <p:spPr bwMode="auto">
          <a:xfrm>
            <a:off x="2477237" y="2557328"/>
            <a:ext cx="1676400" cy="990600"/>
          </a:xfrm>
          <a:custGeom>
            <a:avLst/>
            <a:gdLst>
              <a:gd name="T0" fmla="*/ 0 w 1104"/>
              <a:gd name="T1" fmla="*/ 2147483647 h 624"/>
              <a:gd name="T2" fmla="*/ 0 w 1104"/>
              <a:gd name="T3" fmla="*/ 2147483647 h 624"/>
              <a:gd name="T4" fmla="*/ 2147483647 w 1104"/>
              <a:gd name="T5" fmla="*/ 2147483647 h 624"/>
              <a:gd name="T6" fmla="*/ 2147483647 w 110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24"/>
              <a:gd name="T14" fmla="*/ 1104 w 11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24">
                <a:moveTo>
                  <a:pt x="0" y="624"/>
                </a:moveTo>
                <a:lnTo>
                  <a:pt x="0" y="288"/>
                </a:lnTo>
                <a:lnTo>
                  <a:pt x="1104" y="288"/>
                </a:lnTo>
                <a:lnTo>
                  <a:pt x="110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67" name="Freeform 385"/>
          <p:cNvSpPr>
            <a:spLocks/>
          </p:cNvSpPr>
          <p:nvPr/>
        </p:nvSpPr>
        <p:spPr bwMode="auto">
          <a:xfrm flipH="1">
            <a:off x="5372837" y="2533516"/>
            <a:ext cx="1219200" cy="1066800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624">
                <a:moveTo>
                  <a:pt x="0" y="624"/>
                </a:moveTo>
                <a:lnTo>
                  <a:pt x="0" y="336"/>
                </a:lnTo>
                <a:lnTo>
                  <a:pt x="1632" y="336"/>
                </a:lnTo>
                <a:lnTo>
                  <a:pt x="1632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260" name="Group 387"/>
          <p:cNvGrpSpPr>
            <a:grpSpLocks/>
          </p:cNvGrpSpPr>
          <p:nvPr/>
        </p:nvGrpSpPr>
        <p:grpSpPr bwMode="auto">
          <a:xfrm>
            <a:off x="3315437" y="3471728"/>
            <a:ext cx="812800" cy="595313"/>
            <a:chOff x="2352" y="2491"/>
            <a:chExt cx="512" cy="375"/>
          </a:xfrm>
        </p:grpSpPr>
        <p:pic>
          <p:nvPicPr>
            <p:cNvPr id="1634469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352" y="2491"/>
              <a:ext cx="27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470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443" y="2574"/>
              <a:ext cx="2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471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25" y="2654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472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92" y="2736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4473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74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4474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4475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22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4476" name="Text Box 198"/>
          <p:cNvSpPr txBox="1">
            <a:spLocks noChangeAspect="1" noChangeArrowheads="1"/>
          </p:cNvSpPr>
          <p:nvPr/>
        </p:nvSpPr>
        <p:spPr bwMode="auto">
          <a:xfrm>
            <a:off x="2248637" y="4081328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634477" name="Text Box 198"/>
          <p:cNvSpPr txBox="1">
            <a:spLocks noChangeAspect="1" noChangeArrowheads="1"/>
          </p:cNvSpPr>
          <p:nvPr/>
        </p:nvSpPr>
        <p:spPr bwMode="auto">
          <a:xfrm>
            <a:off x="5296637" y="4081328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634478" name="Freeform 1439"/>
          <p:cNvSpPr>
            <a:spLocks/>
          </p:cNvSpPr>
          <p:nvPr/>
        </p:nvSpPr>
        <p:spPr bwMode="auto">
          <a:xfrm>
            <a:off x="4317150" y="1563553"/>
            <a:ext cx="862012" cy="838200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79" name="Freeform 1440"/>
          <p:cNvSpPr>
            <a:spLocks/>
          </p:cNvSpPr>
          <p:nvPr/>
        </p:nvSpPr>
        <p:spPr bwMode="auto">
          <a:xfrm flipV="1">
            <a:off x="4317150" y="1566728"/>
            <a:ext cx="862012" cy="838200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480" name="Text Box 198"/>
          <p:cNvSpPr txBox="1">
            <a:spLocks noChangeAspect="1" noChangeArrowheads="1"/>
          </p:cNvSpPr>
          <p:nvPr/>
        </p:nvSpPr>
        <p:spPr bwMode="auto">
          <a:xfrm>
            <a:off x="3467837" y="2338253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634481" name="Line 184"/>
          <p:cNvSpPr>
            <a:spLocks noChangeShapeType="1"/>
          </p:cNvSpPr>
          <p:nvPr/>
        </p:nvSpPr>
        <p:spPr bwMode="auto">
          <a:xfrm>
            <a:off x="4229837" y="1509578"/>
            <a:ext cx="10668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4482" name="Line 185"/>
          <p:cNvSpPr>
            <a:spLocks noChangeShapeType="1"/>
          </p:cNvSpPr>
          <p:nvPr/>
        </p:nvSpPr>
        <p:spPr bwMode="auto">
          <a:xfrm>
            <a:off x="4229837" y="2490653"/>
            <a:ext cx="10668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4483" name="Line 186"/>
          <p:cNvSpPr>
            <a:spLocks noChangeShapeType="1"/>
          </p:cNvSpPr>
          <p:nvPr/>
        </p:nvSpPr>
        <p:spPr bwMode="auto">
          <a:xfrm>
            <a:off x="4245712" y="1423853"/>
            <a:ext cx="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4484" name="Line 187"/>
          <p:cNvSpPr>
            <a:spLocks noChangeShapeType="1"/>
          </p:cNvSpPr>
          <p:nvPr/>
        </p:nvSpPr>
        <p:spPr bwMode="auto">
          <a:xfrm>
            <a:off x="5258537" y="1423853"/>
            <a:ext cx="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634485" name="Picture 80" descr="Generic-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8356" y="1358766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4486" name="Picture 80" descr="Generic-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66325" y="1357972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4487" name="Text Box 198"/>
          <p:cNvSpPr txBox="1">
            <a:spLocks noChangeAspect="1" noChangeArrowheads="1"/>
          </p:cNvSpPr>
          <p:nvPr/>
        </p:nvSpPr>
        <p:spPr bwMode="auto">
          <a:xfrm>
            <a:off x="5401412" y="2338253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pic>
        <p:nvPicPr>
          <p:cNvPr id="1634488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83912" y="2285866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634632" name="Rectangle 3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Networks are</a:t>
            </a:r>
            <a:br>
              <a:rPr lang="en-US" dirty="0" smtClean="0"/>
            </a:br>
            <a:r>
              <a:rPr lang="en-US" dirty="0" smtClean="0"/>
              <a:t>Complex and Inefficient</a:t>
            </a:r>
          </a:p>
        </p:txBody>
      </p:sp>
      <p:sp>
        <p:nvSpPr>
          <p:cNvPr id="1634495" name="Freeform 526"/>
          <p:cNvSpPr>
            <a:spLocks/>
          </p:cNvSpPr>
          <p:nvPr/>
        </p:nvSpPr>
        <p:spPr bwMode="auto">
          <a:xfrm>
            <a:off x="2477237" y="2557328"/>
            <a:ext cx="1752600" cy="990600"/>
          </a:xfrm>
          <a:custGeom>
            <a:avLst/>
            <a:gdLst>
              <a:gd name="T0" fmla="*/ 0 w 1104"/>
              <a:gd name="T1" fmla="*/ 2147483647 h 624"/>
              <a:gd name="T2" fmla="*/ 0 w 1104"/>
              <a:gd name="T3" fmla="*/ 2147483647 h 624"/>
              <a:gd name="T4" fmla="*/ 2147483647 w 1104"/>
              <a:gd name="T5" fmla="*/ 2147483647 h 624"/>
              <a:gd name="T6" fmla="*/ 2147483647 w 110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24"/>
              <a:gd name="T14" fmla="*/ 1104 w 11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24">
                <a:moveTo>
                  <a:pt x="0" y="624"/>
                </a:moveTo>
                <a:lnTo>
                  <a:pt x="0" y="288"/>
                </a:lnTo>
                <a:lnTo>
                  <a:pt x="1104" y="288"/>
                </a:lnTo>
                <a:lnTo>
                  <a:pt x="110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261" name="Group 501"/>
          <p:cNvGrpSpPr>
            <a:grpSpLocks/>
          </p:cNvGrpSpPr>
          <p:nvPr/>
        </p:nvGrpSpPr>
        <p:grpSpPr bwMode="auto">
          <a:xfrm>
            <a:off x="6515838" y="5757728"/>
            <a:ext cx="304800" cy="304800"/>
            <a:chOff x="1680" y="3840"/>
            <a:chExt cx="192" cy="192"/>
          </a:xfrm>
        </p:grpSpPr>
        <p:sp>
          <p:nvSpPr>
            <p:cNvPr id="1634501" name="Oval 502"/>
            <p:cNvSpPr>
              <a:spLocks noChangeArrowheads="1"/>
            </p:cNvSpPr>
            <p:nvPr/>
          </p:nvSpPr>
          <p:spPr bwMode="auto">
            <a:xfrm>
              <a:off x="1680" y="3840"/>
              <a:ext cx="192" cy="1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52C88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502" name="Rectangle 1140"/>
            <p:cNvSpPr>
              <a:spLocks noChangeArrowheads="1"/>
            </p:cNvSpPr>
            <p:nvPr/>
          </p:nvSpPr>
          <p:spPr bwMode="auto">
            <a:xfrm>
              <a:off x="1695" y="3874"/>
              <a:ext cx="162" cy="1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800" dirty="0">
                  <a:solidFill>
                    <a:srgbClr val="352C88"/>
                  </a:solidFill>
                  <a:ea typeface="ヒラギノ角ゴ Pro W3" charset="-128"/>
                </a:rPr>
                <a:t>B</a:t>
              </a:r>
            </a:p>
          </p:txBody>
        </p:sp>
      </p:grpSp>
      <p:grpSp>
        <p:nvGrpSpPr>
          <p:cNvPr id="262" name="Group 736"/>
          <p:cNvGrpSpPr>
            <a:grpSpLocks/>
          </p:cNvGrpSpPr>
          <p:nvPr/>
        </p:nvGrpSpPr>
        <p:grpSpPr bwMode="auto">
          <a:xfrm>
            <a:off x="6260250" y="5452928"/>
            <a:ext cx="263525" cy="514350"/>
            <a:chOff x="4831" y="3648"/>
            <a:chExt cx="166" cy="324"/>
          </a:xfrm>
        </p:grpSpPr>
        <p:sp>
          <p:nvSpPr>
            <p:cNvPr id="1634504" name="Rectangle 733"/>
            <p:cNvSpPr>
              <a:spLocks noChangeArrowheads="1"/>
            </p:cNvSpPr>
            <p:nvPr/>
          </p:nvSpPr>
          <p:spPr bwMode="auto">
            <a:xfrm>
              <a:off x="4831" y="3819"/>
              <a:ext cx="106" cy="153"/>
            </a:xfrm>
            <a:prstGeom prst="rect">
              <a:avLst/>
            </a:prstGeom>
            <a:noFill/>
            <a:ln w="50800">
              <a:solidFill>
                <a:srgbClr val="352C8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505" name="Freeform 735"/>
            <p:cNvSpPr>
              <a:spLocks/>
            </p:cNvSpPr>
            <p:nvPr/>
          </p:nvSpPr>
          <p:spPr bwMode="auto">
            <a:xfrm>
              <a:off x="4882" y="3648"/>
              <a:ext cx="115" cy="192"/>
            </a:xfrm>
            <a:custGeom>
              <a:avLst/>
              <a:gdLst>
                <a:gd name="T0" fmla="*/ 0 w 144"/>
                <a:gd name="T1" fmla="*/ 192 h 192"/>
                <a:gd name="T2" fmla="*/ 0 w 144"/>
                <a:gd name="T3" fmla="*/ 96 h 192"/>
                <a:gd name="T4" fmla="*/ 73 w 144"/>
                <a:gd name="T5" fmla="*/ 96 h 192"/>
                <a:gd name="T6" fmla="*/ 73 w 144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92"/>
                <a:gd name="T14" fmla="*/ 144 w 14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92">
                  <a:moveTo>
                    <a:pt x="0" y="192"/>
                  </a:moveTo>
                  <a:lnTo>
                    <a:pt x="0" y="96"/>
                  </a:lnTo>
                  <a:lnTo>
                    <a:pt x="144" y="96"/>
                  </a:lnTo>
                  <a:lnTo>
                    <a:pt x="144" y="0"/>
                  </a:lnTo>
                </a:path>
              </a:pathLst>
            </a:custGeom>
            <a:noFill/>
            <a:ln w="38100">
              <a:solidFill>
                <a:srgbClr val="352C88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</p:grpSp>
      <p:grpSp>
        <p:nvGrpSpPr>
          <p:cNvPr id="263" name="Group 409"/>
          <p:cNvGrpSpPr>
            <a:grpSpLocks/>
          </p:cNvGrpSpPr>
          <p:nvPr/>
        </p:nvGrpSpPr>
        <p:grpSpPr bwMode="auto">
          <a:xfrm>
            <a:off x="6287237" y="3471728"/>
            <a:ext cx="812800" cy="595313"/>
            <a:chOff x="2352" y="2491"/>
            <a:chExt cx="512" cy="375"/>
          </a:xfrm>
        </p:grpSpPr>
        <p:pic>
          <p:nvPicPr>
            <p:cNvPr id="1634507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352" y="2491"/>
              <a:ext cx="27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08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443" y="2574"/>
              <a:ext cx="2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09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25" y="2654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10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92" y="2736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8423" name="Freeform 967"/>
          <p:cNvSpPr>
            <a:spLocks/>
          </p:cNvSpPr>
          <p:nvPr/>
        </p:nvSpPr>
        <p:spPr bwMode="auto">
          <a:xfrm>
            <a:off x="4382237" y="2595428"/>
            <a:ext cx="1066800" cy="990600"/>
          </a:xfrm>
          <a:custGeom>
            <a:avLst/>
            <a:gdLst>
              <a:gd name="T0" fmla="*/ 0 w 672"/>
              <a:gd name="T1" fmla="*/ 0 h 624"/>
              <a:gd name="T2" fmla="*/ 0 w 672"/>
              <a:gd name="T3" fmla="*/ 2147483647 h 624"/>
              <a:gd name="T4" fmla="*/ 2147483647 w 672"/>
              <a:gd name="T5" fmla="*/ 2147483647 h 624"/>
              <a:gd name="T6" fmla="*/ 2147483647 w 672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624"/>
              <a:gd name="T14" fmla="*/ 672 w 67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624">
                <a:moveTo>
                  <a:pt x="0" y="0"/>
                </a:moveTo>
                <a:lnTo>
                  <a:pt x="0" y="432"/>
                </a:lnTo>
                <a:lnTo>
                  <a:pt x="672" y="432"/>
                </a:lnTo>
                <a:lnTo>
                  <a:pt x="672" y="624"/>
                </a:lnTo>
              </a:path>
            </a:pathLst>
          </a:custGeom>
          <a:noFill/>
          <a:ln w="38100">
            <a:solidFill>
              <a:srgbClr val="352C88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264" name="Group 398"/>
          <p:cNvGrpSpPr>
            <a:grpSpLocks/>
          </p:cNvGrpSpPr>
          <p:nvPr/>
        </p:nvGrpSpPr>
        <p:grpSpPr bwMode="auto">
          <a:xfrm>
            <a:off x="5322037" y="3471728"/>
            <a:ext cx="812800" cy="595313"/>
            <a:chOff x="2352" y="2491"/>
            <a:chExt cx="512" cy="375"/>
          </a:xfrm>
        </p:grpSpPr>
        <p:pic>
          <p:nvPicPr>
            <p:cNvPr id="1634513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352" y="2491"/>
              <a:ext cx="27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14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443" y="2574"/>
              <a:ext cx="2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15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25" y="2654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16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92" y="2736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443" name="Picture 411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109582" y="328122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25" name="Freeform 969"/>
          <p:cNvSpPr>
            <a:spLocks/>
          </p:cNvSpPr>
          <p:nvPr/>
        </p:nvSpPr>
        <p:spPr bwMode="auto">
          <a:xfrm>
            <a:off x="2477237" y="2557328"/>
            <a:ext cx="1752600" cy="990600"/>
          </a:xfrm>
          <a:custGeom>
            <a:avLst/>
            <a:gdLst>
              <a:gd name="T0" fmla="*/ 2147483647 w 1104"/>
              <a:gd name="T1" fmla="*/ 0 h 624"/>
              <a:gd name="T2" fmla="*/ 2147483647 w 1104"/>
              <a:gd name="T3" fmla="*/ 2147483647 h 624"/>
              <a:gd name="T4" fmla="*/ 0 w 1104"/>
              <a:gd name="T5" fmla="*/ 2147483647 h 624"/>
              <a:gd name="T6" fmla="*/ 0 w 110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24"/>
              <a:gd name="T14" fmla="*/ 1104 w 11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24">
                <a:moveTo>
                  <a:pt x="1104" y="0"/>
                </a:moveTo>
                <a:lnTo>
                  <a:pt x="1104" y="288"/>
                </a:lnTo>
                <a:lnTo>
                  <a:pt x="0" y="288"/>
                </a:lnTo>
                <a:lnTo>
                  <a:pt x="0" y="624"/>
                </a:lnTo>
              </a:path>
            </a:pathLst>
          </a:custGeom>
          <a:noFill/>
          <a:ln w="38100">
            <a:solidFill>
              <a:srgbClr val="352C88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pic>
        <p:nvPicPr>
          <p:cNvPr id="1634519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71881" y="2285866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48426" name="Freeform 970"/>
          <p:cNvSpPr>
            <a:spLocks/>
          </p:cNvSpPr>
          <p:nvPr/>
        </p:nvSpPr>
        <p:spPr bwMode="auto">
          <a:xfrm>
            <a:off x="1943837" y="4205153"/>
            <a:ext cx="990600" cy="1143000"/>
          </a:xfrm>
          <a:custGeom>
            <a:avLst/>
            <a:gdLst>
              <a:gd name="T0" fmla="*/ 2147483647 w 624"/>
              <a:gd name="T1" fmla="*/ 0 h 720"/>
              <a:gd name="T2" fmla="*/ 2147483647 w 624"/>
              <a:gd name="T3" fmla="*/ 2147483647 h 720"/>
              <a:gd name="T4" fmla="*/ 0 w 624"/>
              <a:gd name="T5" fmla="*/ 2147483647 h 720"/>
              <a:gd name="T6" fmla="*/ 0 w 624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720"/>
              <a:gd name="T14" fmla="*/ 624 w 62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720">
                <a:moveTo>
                  <a:pt x="624" y="0"/>
                </a:moveTo>
                <a:lnTo>
                  <a:pt x="624" y="384"/>
                </a:lnTo>
                <a:lnTo>
                  <a:pt x="0" y="384"/>
                </a:lnTo>
                <a:lnTo>
                  <a:pt x="0" y="720"/>
                </a:lnTo>
              </a:path>
            </a:pathLst>
          </a:custGeom>
          <a:noFill/>
          <a:ln w="38100">
            <a:solidFill>
              <a:srgbClr val="352C88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pic>
        <p:nvPicPr>
          <p:cNvPr id="44445" name="Picture 413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604382" y="492587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5" name="Group 971"/>
          <p:cNvGrpSpPr>
            <a:grpSpLocks/>
          </p:cNvGrpSpPr>
          <p:nvPr/>
        </p:nvGrpSpPr>
        <p:grpSpPr bwMode="auto">
          <a:xfrm>
            <a:off x="1677137" y="5452928"/>
            <a:ext cx="263525" cy="514350"/>
            <a:chOff x="4831" y="3648"/>
            <a:chExt cx="166" cy="324"/>
          </a:xfrm>
        </p:grpSpPr>
        <p:sp>
          <p:nvSpPr>
            <p:cNvPr id="1634523" name="Rectangle 972"/>
            <p:cNvSpPr>
              <a:spLocks noChangeArrowheads="1"/>
            </p:cNvSpPr>
            <p:nvPr/>
          </p:nvSpPr>
          <p:spPr bwMode="auto">
            <a:xfrm>
              <a:off x="4831" y="3819"/>
              <a:ext cx="106" cy="153"/>
            </a:xfrm>
            <a:prstGeom prst="rect">
              <a:avLst/>
            </a:prstGeom>
            <a:noFill/>
            <a:ln w="50800">
              <a:solidFill>
                <a:srgbClr val="352C8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524" name="Freeform 973"/>
            <p:cNvSpPr>
              <a:spLocks/>
            </p:cNvSpPr>
            <p:nvPr/>
          </p:nvSpPr>
          <p:spPr bwMode="auto">
            <a:xfrm>
              <a:off x="4882" y="3648"/>
              <a:ext cx="115" cy="192"/>
            </a:xfrm>
            <a:custGeom>
              <a:avLst/>
              <a:gdLst>
                <a:gd name="T0" fmla="*/ 0 w 144"/>
                <a:gd name="T1" fmla="*/ 192 h 192"/>
                <a:gd name="T2" fmla="*/ 0 w 144"/>
                <a:gd name="T3" fmla="*/ 96 h 192"/>
                <a:gd name="T4" fmla="*/ 73 w 144"/>
                <a:gd name="T5" fmla="*/ 96 h 192"/>
                <a:gd name="T6" fmla="*/ 73 w 144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92"/>
                <a:gd name="T14" fmla="*/ 144 w 14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92">
                  <a:moveTo>
                    <a:pt x="0" y="192"/>
                  </a:moveTo>
                  <a:lnTo>
                    <a:pt x="0" y="96"/>
                  </a:lnTo>
                  <a:lnTo>
                    <a:pt x="144" y="96"/>
                  </a:lnTo>
                  <a:lnTo>
                    <a:pt x="144" y="0"/>
                  </a:lnTo>
                </a:path>
              </a:pathLst>
            </a:custGeom>
            <a:noFill/>
            <a:ln w="38100">
              <a:solidFill>
                <a:srgbClr val="352C88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</p:grpSp>
      <p:pic>
        <p:nvPicPr>
          <p:cNvPr id="1634525" name="Picture 65" descr="L2-or-L3 Switch.png"/>
          <p:cNvPicPr preferRelativeResize="0"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0487" y="5238616"/>
            <a:ext cx="31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" name="Group 421"/>
          <p:cNvGrpSpPr>
            <a:grpSpLocks/>
          </p:cNvGrpSpPr>
          <p:nvPr/>
        </p:nvGrpSpPr>
        <p:grpSpPr bwMode="auto">
          <a:xfrm>
            <a:off x="2350237" y="3471728"/>
            <a:ext cx="812800" cy="595313"/>
            <a:chOff x="2352" y="2491"/>
            <a:chExt cx="512" cy="375"/>
          </a:xfrm>
        </p:grpSpPr>
        <p:pic>
          <p:nvPicPr>
            <p:cNvPr id="1634527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352" y="2491"/>
              <a:ext cx="27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28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443" y="2574"/>
              <a:ext cx="2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29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25" y="2654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30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592" y="2736"/>
              <a:ext cx="2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446" name="Picture 414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17195" y="324947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8" name="Picture 416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925307" y="252557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4533" name="Freeform 974"/>
          <p:cNvSpPr>
            <a:spLocks/>
          </p:cNvSpPr>
          <p:nvPr/>
        </p:nvSpPr>
        <p:spPr bwMode="auto">
          <a:xfrm>
            <a:off x="4153637" y="4309928"/>
            <a:ext cx="152400" cy="990600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144" y="624"/>
                </a:moveTo>
                <a:lnTo>
                  <a:pt x="14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634534" name="Freeform 975"/>
          <p:cNvSpPr>
            <a:spLocks/>
          </p:cNvSpPr>
          <p:nvPr/>
        </p:nvSpPr>
        <p:spPr bwMode="auto">
          <a:xfrm>
            <a:off x="7201637" y="4309928"/>
            <a:ext cx="152400" cy="990600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144" y="624"/>
                </a:moveTo>
                <a:lnTo>
                  <a:pt x="14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pic>
        <p:nvPicPr>
          <p:cNvPr id="1634535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98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4536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6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7" name="Group 404"/>
          <p:cNvGrpSpPr>
            <a:grpSpLocks/>
          </p:cNvGrpSpPr>
          <p:nvPr/>
        </p:nvGrpSpPr>
        <p:grpSpPr bwMode="auto">
          <a:xfrm>
            <a:off x="3848833" y="4016241"/>
            <a:ext cx="574675" cy="579437"/>
            <a:chOff x="2757" y="2791"/>
            <a:chExt cx="362" cy="365"/>
          </a:xfrm>
        </p:grpSpPr>
        <p:pic>
          <p:nvPicPr>
            <p:cNvPr id="1634538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634539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40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41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8" name="Group 404"/>
          <p:cNvGrpSpPr>
            <a:grpSpLocks/>
          </p:cNvGrpSpPr>
          <p:nvPr/>
        </p:nvGrpSpPr>
        <p:grpSpPr bwMode="auto">
          <a:xfrm>
            <a:off x="6896833" y="4016241"/>
            <a:ext cx="574675" cy="579437"/>
            <a:chOff x="2757" y="2791"/>
            <a:chExt cx="362" cy="365"/>
          </a:xfrm>
        </p:grpSpPr>
        <p:pic>
          <p:nvPicPr>
            <p:cNvPr id="1634543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634544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45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46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4547" name="Freeform 250"/>
          <p:cNvSpPr>
            <a:spLocks/>
          </p:cNvSpPr>
          <p:nvPr/>
        </p:nvSpPr>
        <p:spPr bwMode="auto">
          <a:xfrm>
            <a:off x="3163037" y="4338503"/>
            <a:ext cx="304800" cy="1114425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9">
                <a:moveTo>
                  <a:pt x="288" y="569"/>
                </a:moveTo>
                <a:lnTo>
                  <a:pt x="28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269" name="Group 389"/>
          <p:cNvGrpSpPr>
            <a:grpSpLocks/>
          </p:cNvGrpSpPr>
          <p:nvPr/>
        </p:nvGrpSpPr>
        <p:grpSpPr bwMode="auto">
          <a:xfrm>
            <a:off x="2858233" y="4016241"/>
            <a:ext cx="574675" cy="579437"/>
            <a:chOff x="2757" y="2791"/>
            <a:chExt cx="362" cy="365"/>
          </a:xfrm>
        </p:grpSpPr>
        <p:pic>
          <p:nvPicPr>
            <p:cNvPr id="1634549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634550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51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52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447" name="Picture 415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26795" y="389082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4554" name="Freeform 250"/>
          <p:cNvSpPr>
            <a:spLocks/>
          </p:cNvSpPr>
          <p:nvPr/>
        </p:nvSpPr>
        <p:spPr bwMode="auto">
          <a:xfrm>
            <a:off x="6211037" y="4338503"/>
            <a:ext cx="304800" cy="1114425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9">
                <a:moveTo>
                  <a:pt x="288" y="569"/>
                </a:moveTo>
                <a:lnTo>
                  <a:pt x="28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148422" name="Freeform 966"/>
          <p:cNvSpPr>
            <a:spLocks/>
          </p:cNvSpPr>
          <p:nvPr/>
        </p:nvSpPr>
        <p:spPr bwMode="auto">
          <a:xfrm>
            <a:off x="6211037" y="4570278"/>
            <a:ext cx="304800" cy="838200"/>
          </a:xfrm>
          <a:custGeom>
            <a:avLst/>
            <a:gdLst>
              <a:gd name="T0" fmla="*/ 0 w 192"/>
              <a:gd name="T1" fmla="*/ 0 h 528"/>
              <a:gd name="T2" fmla="*/ 0 w 192"/>
              <a:gd name="T3" fmla="*/ 2147483647 h 528"/>
              <a:gd name="T4" fmla="*/ 2147483647 w 192"/>
              <a:gd name="T5" fmla="*/ 2147483647 h 528"/>
              <a:gd name="T6" fmla="*/ 2147483647 w 1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28"/>
              <a:gd name="T14" fmla="*/ 192 w 19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28">
                <a:moveTo>
                  <a:pt x="0" y="0"/>
                </a:moveTo>
                <a:lnTo>
                  <a:pt x="0" y="384"/>
                </a:lnTo>
                <a:lnTo>
                  <a:pt x="192" y="384"/>
                </a:lnTo>
                <a:lnTo>
                  <a:pt x="192" y="528"/>
                </a:lnTo>
              </a:path>
            </a:pathLst>
          </a:custGeom>
          <a:noFill/>
          <a:ln w="38100">
            <a:solidFill>
              <a:srgbClr val="352C88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pic>
        <p:nvPicPr>
          <p:cNvPr id="1634556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84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4" name="Picture 412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527220" y="500207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0" name="Group 389"/>
          <p:cNvGrpSpPr>
            <a:grpSpLocks/>
          </p:cNvGrpSpPr>
          <p:nvPr/>
        </p:nvGrpSpPr>
        <p:grpSpPr bwMode="auto">
          <a:xfrm>
            <a:off x="5906233" y="4016241"/>
            <a:ext cx="574675" cy="579437"/>
            <a:chOff x="2757" y="2791"/>
            <a:chExt cx="362" cy="365"/>
          </a:xfrm>
        </p:grpSpPr>
        <p:pic>
          <p:nvPicPr>
            <p:cNvPr id="1634559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634560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61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4562" name="Picture 89" descr="Generic-Product-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449" name="Picture 417" descr="stopwatch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00182" y="3890828"/>
            <a:ext cx="2979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4564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36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12074" y="5238616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" name="Group 500"/>
          <p:cNvGrpSpPr>
            <a:grpSpLocks/>
          </p:cNvGrpSpPr>
          <p:nvPr/>
        </p:nvGrpSpPr>
        <p:grpSpPr bwMode="auto">
          <a:xfrm>
            <a:off x="1258037" y="5757728"/>
            <a:ext cx="304800" cy="304800"/>
            <a:chOff x="1680" y="3840"/>
            <a:chExt cx="192" cy="192"/>
          </a:xfrm>
        </p:grpSpPr>
        <p:sp>
          <p:nvSpPr>
            <p:cNvPr id="1634498" name="Oval 499"/>
            <p:cNvSpPr>
              <a:spLocks noChangeArrowheads="1"/>
            </p:cNvSpPr>
            <p:nvPr/>
          </p:nvSpPr>
          <p:spPr bwMode="auto">
            <a:xfrm>
              <a:off x="1680" y="3840"/>
              <a:ext cx="192" cy="19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52C88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 sz="1800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1634499" name="Rectangle 1140"/>
            <p:cNvSpPr>
              <a:spLocks noChangeArrowheads="1"/>
            </p:cNvSpPr>
            <p:nvPr/>
          </p:nvSpPr>
          <p:spPr bwMode="auto">
            <a:xfrm>
              <a:off x="1695" y="3874"/>
              <a:ext cx="162" cy="1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800" dirty="0">
                  <a:solidFill>
                    <a:srgbClr val="352C88"/>
                  </a:solidFill>
                  <a:ea typeface="ヒラギノ角ゴ Pro W3" charset="-128"/>
                </a:rPr>
                <a:t>A</a:t>
              </a:r>
            </a:p>
          </p:txBody>
        </p:sp>
      </p:grpSp>
      <p:cxnSp>
        <p:nvCxnSpPr>
          <p:cNvPr id="272" name="Straight Arrow Connector 271"/>
          <p:cNvCxnSpPr/>
          <p:nvPr/>
        </p:nvCxnSpPr>
        <p:spPr>
          <a:xfrm>
            <a:off x="1623526" y="5926528"/>
            <a:ext cx="4823926" cy="1588"/>
          </a:xfrm>
          <a:prstGeom prst="straightConnector1">
            <a:avLst/>
          </a:prstGeom>
          <a:ln w="63500">
            <a:solidFill>
              <a:srgbClr val="352C8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23" grpId="0" animBg="1"/>
      <p:bldP spid="148425" grpId="0" animBg="1"/>
      <p:bldP spid="148426" grpId="0" animBg="1"/>
      <p:bldP spid="1484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Straight Connector 308"/>
          <p:cNvCxnSpPr/>
          <p:nvPr/>
        </p:nvCxnSpPr>
        <p:spPr>
          <a:xfrm rot="5400000" flipH="1" flipV="1">
            <a:off x="217134" y="5287022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rot="5400000" flipH="1" flipV="1">
            <a:off x="342900" y="5287022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5400000" flipH="1" flipV="1">
            <a:off x="477544" y="5287022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rot="5400000" flipH="1" flipV="1">
            <a:off x="612188" y="5287022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304800" y="54102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304800" y="5181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" name="Line 185"/>
          <p:cNvSpPr>
            <a:spLocks noChangeShapeType="1"/>
          </p:cNvSpPr>
          <p:nvPr/>
        </p:nvSpPr>
        <p:spPr bwMode="auto">
          <a:xfrm rot="10800000" flipH="1">
            <a:off x="8356600" y="5480050"/>
            <a:ext cx="323850" cy="25558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82" name="Line 185"/>
          <p:cNvSpPr>
            <a:spLocks noChangeShapeType="1"/>
          </p:cNvSpPr>
          <p:nvPr/>
        </p:nvSpPr>
        <p:spPr bwMode="auto">
          <a:xfrm rot="10800000" flipV="1">
            <a:off x="8328025" y="5475288"/>
            <a:ext cx="120650" cy="28257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83" name="Line 185"/>
          <p:cNvSpPr>
            <a:spLocks noChangeShapeType="1"/>
          </p:cNvSpPr>
          <p:nvPr/>
        </p:nvSpPr>
        <p:spPr bwMode="auto">
          <a:xfrm rot="10800000" flipH="1" flipV="1">
            <a:off x="8247063" y="5462588"/>
            <a:ext cx="39687" cy="20955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84" name="Line 185"/>
          <p:cNvSpPr>
            <a:spLocks noChangeShapeType="1"/>
          </p:cNvSpPr>
          <p:nvPr/>
        </p:nvSpPr>
        <p:spPr bwMode="auto">
          <a:xfrm rot="10800000" flipH="1" flipV="1">
            <a:off x="8026400" y="5475288"/>
            <a:ext cx="288925" cy="28257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85" name="Line 185"/>
          <p:cNvSpPr>
            <a:spLocks noChangeShapeType="1"/>
          </p:cNvSpPr>
          <p:nvPr/>
        </p:nvSpPr>
        <p:spPr bwMode="auto">
          <a:xfrm rot="10800000" flipH="1" flipV="1">
            <a:off x="7818438" y="5480050"/>
            <a:ext cx="509587" cy="27305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86" name="Line 185"/>
          <p:cNvSpPr>
            <a:spLocks noChangeShapeType="1"/>
          </p:cNvSpPr>
          <p:nvPr/>
        </p:nvSpPr>
        <p:spPr bwMode="auto">
          <a:xfrm rot="10800000" flipH="1">
            <a:off x="8408988" y="5475288"/>
            <a:ext cx="492125" cy="242887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invGray">
          <a:xfrm>
            <a:off x="103188" y="4144963"/>
            <a:ext cx="6127750" cy="931862"/>
          </a:xfrm>
          <a:prstGeom prst="roundRect">
            <a:avLst>
              <a:gd name="adj" fmla="val 4898"/>
            </a:avLst>
          </a:prstGeom>
          <a:solidFill>
            <a:srgbClr val="5D87A1">
              <a:alpha val="50195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1093788" y="5384800"/>
            <a:ext cx="409575" cy="152400"/>
            <a:chOff x="1234" y="3121"/>
            <a:chExt cx="254" cy="98"/>
          </a:xfrm>
        </p:grpSpPr>
        <p:sp>
          <p:nvSpPr>
            <p:cNvPr id="20780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81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82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347"/>
          <p:cNvGrpSpPr>
            <a:grpSpLocks/>
          </p:cNvGrpSpPr>
          <p:nvPr/>
        </p:nvGrpSpPr>
        <p:grpSpPr bwMode="auto">
          <a:xfrm>
            <a:off x="1852613" y="5384800"/>
            <a:ext cx="409575" cy="152400"/>
            <a:chOff x="1234" y="3121"/>
            <a:chExt cx="254" cy="98"/>
          </a:xfrm>
        </p:grpSpPr>
        <p:sp>
          <p:nvSpPr>
            <p:cNvPr id="20777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8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9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4" name="Group 347"/>
          <p:cNvGrpSpPr>
            <a:grpSpLocks/>
          </p:cNvGrpSpPr>
          <p:nvPr/>
        </p:nvGrpSpPr>
        <p:grpSpPr bwMode="auto">
          <a:xfrm>
            <a:off x="2613025" y="5384800"/>
            <a:ext cx="409575" cy="152400"/>
            <a:chOff x="1234" y="3121"/>
            <a:chExt cx="254" cy="98"/>
          </a:xfrm>
        </p:grpSpPr>
        <p:sp>
          <p:nvSpPr>
            <p:cNvPr id="20774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5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6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5" name="Group 347"/>
          <p:cNvGrpSpPr>
            <a:grpSpLocks/>
          </p:cNvGrpSpPr>
          <p:nvPr/>
        </p:nvGrpSpPr>
        <p:grpSpPr bwMode="auto">
          <a:xfrm>
            <a:off x="3382963" y="5384800"/>
            <a:ext cx="409575" cy="152400"/>
            <a:chOff x="1234" y="3121"/>
            <a:chExt cx="254" cy="98"/>
          </a:xfrm>
        </p:grpSpPr>
        <p:sp>
          <p:nvSpPr>
            <p:cNvPr id="20771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2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3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6" name="Group 347"/>
          <p:cNvGrpSpPr>
            <a:grpSpLocks/>
          </p:cNvGrpSpPr>
          <p:nvPr/>
        </p:nvGrpSpPr>
        <p:grpSpPr bwMode="auto">
          <a:xfrm>
            <a:off x="4141788" y="5384800"/>
            <a:ext cx="409575" cy="152400"/>
            <a:chOff x="1234" y="3121"/>
            <a:chExt cx="254" cy="98"/>
          </a:xfrm>
        </p:grpSpPr>
        <p:sp>
          <p:nvSpPr>
            <p:cNvPr id="20768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69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70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4906963" y="5384800"/>
            <a:ext cx="409575" cy="152400"/>
            <a:chOff x="1234" y="3121"/>
            <a:chExt cx="254" cy="98"/>
          </a:xfrm>
        </p:grpSpPr>
        <p:sp>
          <p:nvSpPr>
            <p:cNvPr id="2076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6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6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334963" y="5384800"/>
            <a:ext cx="409575" cy="152400"/>
            <a:chOff x="1234" y="3121"/>
            <a:chExt cx="254" cy="98"/>
          </a:xfrm>
        </p:grpSpPr>
        <p:sp>
          <p:nvSpPr>
            <p:cNvPr id="20762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63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64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0495" name="Rectangle 2"/>
          <p:cNvSpPr>
            <a:spLocks noChangeArrowheads="1"/>
          </p:cNvSpPr>
          <p:nvPr/>
        </p:nvSpPr>
        <p:spPr bwMode="invGray">
          <a:xfrm>
            <a:off x="103188" y="1057275"/>
            <a:ext cx="6118225" cy="758825"/>
          </a:xfrm>
          <a:prstGeom prst="roundRect">
            <a:avLst>
              <a:gd name="adj" fmla="val 8167"/>
            </a:avLst>
          </a:prstGeom>
          <a:solidFill>
            <a:srgbClr val="80A1B6">
              <a:alpha val="20000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0496" name="Rectangle 3"/>
          <p:cNvSpPr>
            <a:spLocks noChangeArrowheads="1"/>
          </p:cNvSpPr>
          <p:nvPr/>
        </p:nvSpPr>
        <p:spPr bwMode="invGray">
          <a:xfrm>
            <a:off x="103188" y="1881188"/>
            <a:ext cx="6118225" cy="762000"/>
          </a:xfrm>
          <a:prstGeom prst="roundRect">
            <a:avLst>
              <a:gd name="adj" fmla="val 8875"/>
            </a:avLst>
          </a:prstGeom>
          <a:solidFill>
            <a:srgbClr val="5D87A1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0497" name="Rectangle 5"/>
          <p:cNvSpPr>
            <a:spLocks noChangeArrowheads="1"/>
          </p:cNvSpPr>
          <p:nvPr/>
        </p:nvSpPr>
        <p:spPr bwMode="invGray">
          <a:xfrm>
            <a:off x="106363" y="2708275"/>
            <a:ext cx="6124575" cy="1371600"/>
          </a:xfrm>
          <a:prstGeom prst="roundRect">
            <a:avLst>
              <a:gd name="adj" fmla="val 6537"/>
            </a:avLst>
          </a:prstGeom>
          <a:solidFill>
            <a:srgbClr val="5D87A1">
              <a:alpha val="39999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20498" name="Line 1410"/>
          <p:cNvSpPr>
            <a:spLocks noChangeShapeType="1"/>
          </p:cNvSpPr>
          <p:nvPr/>
        </p:nvSpPr>
        <p:spPr bwMode="auto">
          <a:xfrm>
            <a:off x="1627188" y="3644900"/>
            <a:ext cx="9683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499" name="Freeform 191"/>
          <p:cNvSpPr>
            <a:spLocks/>
          </p:cNvSpPr>
          <p:nvPr/>
        </p:nvSpPr>
        <p:spPr bwMode="auto">
          <a:xfrm>
            <a:off x="509588" y="3721100"/>
            <a:ext cx="990600" cy="1014413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639">
                <a:moveTo>
                  <a:pt x="0" y="639"/>
                </a:moveTo>
                <a:lnTo>
                  <a:pt x="0" y="317"/>
                </a:lnTo>
                <a:lnTo>
                  <a:pt x="336" y="317"/>
                </a:lnTo>
                <a:lnTo>
                  <a:pt x="336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0" name="Freeform 192"/>
          <p:cNvSpPr>
            <a:spLocks/>
          </p:cNvSpPr>
          <p:nvPr/>
        </p:nvSpPr>
        <p:spPr bwMode="auto">
          <a:xfrm>
            <a:off x="585788" y="3721100"/>
            <a:ext cx="1905000" cy="1028700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648">
                <a:moveTo>
                  <a:pt x="0" y="648"/>
                </a:moveTo>
                <a:cubicBezTo>
                  <a:pt x="1" y="555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1" name="Freeform 193"/>
          <p:cNvSpPr>
            <a:spLocks/>
          </p:cNvSpPr>
          <p:nvPr/>
        </p:nvSpPr>
        <p:spPr bwMode="auto">
          <a:xfrm>
            <a:off x="1347788" y="3644900"/>
            <a:ext cx="1219200" cy="1066800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0" y="480"/>
                </a:moveTo>
                <a:lnTo>
                  <a:pt x="0" y="384"/>
                </a:lnTo>
                <a:lnTo>
                  <a:pt x="528" y="384"/>
                </a:lnTo>
                <a:lnTo>
                  <a:pt x="528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2" name="Freeform 194"/>
          <p:cNvSpPr>
            <a:spLocks/>
          </p:cNvSpPr>
          <p:nvPr/>
        </p:nvSpPr>
        <p:spPr bwMode="auto">
          <a:xfrm>
            <a:off x="2109788" y="3730625"/>
            <a:ext cx="533400" cy="1028700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564">
                <a:moveTo>
                  <a:pt x="2" y="564"/>
                </a:moveTo>
                <a:cubicBezTo>
                  <a:pt x="1" y="505"/>
                  <a:pt x="1" y="530"/>
                  <a:pt x="0" y="471"/>
                </a:cubicBezTo>
                <a:lnTo>
                  <a:pt x="240" y="471"/>
                </a:lnTo>
                <a:lnTo>
                  <a:pt x="24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3" name="Freeform 195"/>
          <p:cNvSpPr>
            <a:spLocks/>
          </p:cNvSpPr>
          <p:nvPr/>
        </p:nvSpPr>
        <p:spPr bwMode="auto">
          <a:xfrm flipH="1">
            <a:off x="1652588" y="3721100"/>
            <a:ext cx="1143000" cy="1066800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11">
                <a:moveTo>
                  <a:pt x="0" y="611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4" name="Line 199"/>
          <p:cNvSpPr>
            <a:spLocks noChangeShapeType="1"/>
          </p:cNvSpPr>
          <p:nvPr/>
        </p:nvSpPr>
        <p:spPr bwMode="auto">
          <a:xfrm flipV="1">
            <a:off x="531813" y="4781550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5" name="Freeform 198"/>
          <p:cNvSpPr>
            <a:spLocks/>
          </p:cNvSpPr>
          <p:nvPr/>
        </p:nvSpPr>
        <p:spPr bwMode="auto">
          <a:xfrm>
            <a:off x="331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6" name="Line 200"/>
          <p:cNvSpPr>
            <a:spLocks noChangeShapeType="1"/>
          </p:cNvSpPr>
          <p:nvPr/>
        </p:nvSpPr>
        <p:spPr bwMode="auto">
          <a:xfrm flipV="1">
            <a:off x="469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07" name="Line 201"/>
          <p:cNvSpPr>
            <a:spLocks noChangeShapeType="1"/>
          </p:cNvSpPr>
          <p:nvPr/>
        </p:nvSpPr>
        <p:spPr bwMode="auto">
          <a:xfrm flipV="1">
            <a:off x="603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9" name="Group 1302"/>
          <p:cNvGrpSpPr>
            <a:grpSpLocks/>
          </p:cNvGrpSpPr>
          <p:nvPr/>
        </p:nvGrpSpPr>
        <p:grpSpPr bwMode="auto">
          <a:xfrm>
            <a:off x="280988" y="5076825"/>
            <a:ext cx="503237" cy="392113"/>
            <a:chOff x="944" y="3648"/>
            <a:chExt cx="448" cy="350"/>
          </a:xfrm>
        </p:grpSpPr>
        <p:grpSp>
          <p:nvGrpSpPr>
            <p:cNvPr id="10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2075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2075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09" name="Freeform 253"/>
          <p:cNvSpPr>
            <a:spLocks/>
          </p:cNvSpPr>
          <p:nvPr/>
        </p:nvSpPr>
        <p:spPr bwMode="auto">
          <a:xfrm>
            <a:off x="1855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0" name="Line 254"/>
          <p:cNvSpPr>
            <a:spLocks noChangeShapeType="1"/>
          </p:cNvSpPr>
          <p:nvPr/>
        </p:nvSpPr>
        <p:spPr bwMode="auto">
          <a:xfrm flipV="1">
            <a:off x="2055813" y="4765675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1" name="Line 255"/>
          <p:cNvSpPr>
            <a:spLocks noChangeShapeType="1"/>
          </p:cNvSpPr>
          <p:nvPr/>
        </p:nvSpPr>
        <p:spPr bwMode="auto">
          <a:xfrm flipV="1">
            <a:off x="1993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2" name="Line 256"/>
          <p:cNvSpPr>
            <a:spLocks noChangeShapeType="1"/>
          </p:cNvSpPr>
          <p:nvPr/>
        </p:nvSpPr>
        <p:spPr bwMode="auto">
          <a:xfrm flipV="1">
            <a:off x="2127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2" name="Group 1302"/>
          <p:cNvGrpSpPr>
            <a:grpSpLocks/>
          </p:cNvGrpSpPr>
          <p:nvPr/>
        </p:nvGrpSpPr>
        <p:grpSpPr bwMode="auto">
          <a:xfrm>
            <a:off x="1804988" y="5076825"/>
            <a:ext cx="503237" cy="392113"/>
            <a:chOff x="944" y="3648"/>
            <a:chExt cx="448" cy="350"/>
          </a:xfrm>
        </p:grpSpPr>
        <p:grpSp>
          <p:nvGrpSpPr>
            <p:cNvPr id="13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207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2074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14" name="Freeform 234"/>
          <p:cNvSpPr>
            <a:spLocks/>
          </p:cNvSpPr>
          <p:nvPr/>
        </p:nvSpPr>
        <p:spPr bwMode="auto">
          <a:xfrm>
            <a:off x="2617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5" name="Line 235"/>
          <p:cNvSpPr>
            <a:spLocks noChangeShapeType="1"/>
          </p:cNvSpPr>
          <p:nvPr/>
        </p:nvSpPr>
        <p:spPr bwMode="auto">
          <a:xfrm flipH="1" flipV="1">
            <a:off x="2814638" y="4749800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6" name="Line 236"/>
          <p:cNvSpPr>
            <a:spLocks noChangeShapeType="1"/>
          </p:cNvSpPr>
          <p:nvPr/>
        </p:nvSpPr>
        <p:spPr bwMode="auto">
          <a:xfrm flipV="1">
            <a:off x="2755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7" name="Line 237"/>
          <p:cNvSpPr>
            <a:spLocks noChangeShapeType="1"/>
          </p:cNvSpPr>
          <p:nvPr/>
        </p:nvSpPr>
        <p:spPr bwMode="auto">
          <a:xfrm flipV="1">
            <a:off x="2889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5" name="Group 1302"/>
          <p:cNvGrpSpPr>
            <a:grpSpLocks/>
          </p:cNvGrpSpPr>
          <p:nvPr/>
        </p:nvGrpSpPr>
        <p:grpSpPr bwMode="auto">
          <a:xfrm>
            <a:off x="2566988" y="5076825"/>
            <a:ext cx="503237" cy="392113"/>
            <a:chOff x="944" y="3648"/>
            <a:chExt cx="448" cy="350"/>
          </a:xfrm>
        </p:grpSpPr>
        <p:grpSp>
          <p:nvGrpSpPr>
            <p:cNvPr id="16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2073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2073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19" name="Freeform 192"/>
          <p:cNvSpPr>
            <a:spLocks/>
          </p:cNvSpPr>
          <p:nvPr/>
        </p:nvSpPr>
        <p:spPr bwMode="auto">
          <a:xfrm>
            <a:off x="1271588" y="3721100"/>
            <a:ext cx="304800" cy="1066800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567">
                <a:moveTo>
                  <a:pt x="0" y="567"/>
                </a:moveTo>
                <a:cubicBezTo>
                  <a:pt x="1" y="474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0" name="Freeform 216"/>
          <p:cNvSpPr>
            <a:spLocks/>
          </p:cNvSpPr>
          <p:nvPr/>
        </p:nvSpPr>
        <p:spPr bwMode="auto">
          <a:xfrm>
            <a:off x="1093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1" name="Line 217"/>
          <p:cNvSpPr>
            <a:spLocks noChangeShapeType="1"/>
          </p:cNvSpPr>
          <p:nvPr/>
        </p:nvSpPr>
        <p:spPr bwMode="auto">
          <a:xfrm flipH="1" flipV="1">
            <a:off x="1290638" y="4768850"/>
            <a:ext cx="3175" cy="247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2" name="Line 218"/>
          <p:cNvSpPr>
            <a:spLocks noChangeShapeType="1"/>
          </p:cNvSpPr>
          <p:nvPr/>
        </p:nvSpPr>
        <p:spPr bwMode="auto">
          <a:xfrm flipV="1">
            <a:off x="1231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3" name="Line 219"/>
          <p:cNvSpPr>
            <a:spLocks noChangeShapeType="1"/>
          </p:cNvSpPr>
          <p:nvPr/>
        </p:nvSpPr>
        <p:spPr bwMode="auto">
          <a:xfrm flipV="1">
            <a:off x="1365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8" name="Group 1302"/>
          <p:cNvGrpSpPr>
            <a:grpSpLocks/>
          </p:cNvGrpSpPr>
          <p:nvPr/>
        </p:nvGrpSpPr>
        <p:grpSpPr bwMode="auto">
          <a:xfrm>
            <a:off x="1042988" y="5076825"/>
            <a:ext cx="503237" cy="392113"/>
            <a:chOff x="944" y="3648"/>
            <a:chExt cx="448" cy="350"/>
          </a:xfrm>
        </p:grpSpPr>
        <p:grpSp>
          <p:nvGrpSpPr>
            <p:cNvPr id="19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2072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2072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25" name="Line 1410"/>
          <p:cNvSpPr>
            <a:spLocks noChangeShapeType="1"/>
          </p:cNvSpPr>
          <p:nvPr/>
        </p:nvSpPr>
        <p:spPr bwMode="auto">
          <a:xfrm>
            <a:off x="4675188" y="3644900"/>
            <a:ext cx="9683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6" name="Freeform 191"/>
          <p:cNvSpPr>
            <a:spLocks/>
          </p:cNvSpPr>
          <p:nvPr/>
        </p:nvSpPr>
        <p:spPr bwMode="auto">
          <a:xfrm>
            <a:off x="3557588" y="3721100"/>
            <a:ext cx="990600" cy="1014413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639">
                <a:moveTo>
                  <a:pt x="0" y="639"/>
                </a:moveTo>
                <a:lnTo>
                  <a:pt x="0" y="317"/>
                </a:lnTo>
                <a:lnTo>
                  <a:pt x="336" y="317"/>
                </a:lnTo>
                <a:lnTo>
                  <a:pt x="336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7" name="Freeform 192"/>
          <p:cNvSpPr>
            <a:spLocks/>
          </p:cNvSpPr>
          <p:nvPr/>
        </p:nvSpPr>
        <p:spPr bwMode="auto">
          <a:xfrm>
            <a:off x="3633788" y="3721100"/>
            <a:ext cx="1905000" cy="1028700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648">
                <a:moveTo>
                  <a:pt x="0" y="648"/>
                </a:moveTo>
                <a:cubicBezTo>
                  <a:pt x="1" y="555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8" name="Freeform 193"/>
          <p:cNvSpPr>
            <a:spLocks/>
          </p:cNvSpPr>
          <p:nvPr/>
        </p:nvSpPr>
        <p:spPr bwMode="auto">
          <a:xfrm>
            <a:off x="4395788" y="3644900"/>
            <a:ext cx="1219200" cy="1066800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0" y="480"/>
                </a:moveTo>
                <a:lnTo>
                  <a:pt x="0" y="384"/>
                </a:lnTo>
                <a:lnTo>
                  <a:pt x="528" y="384"/>
                </a:lnTo>
                <a:lnTo>
                  <a:pt x="528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9" name="Freeform 194"/>
          <p:cNvSpPr>
            <a:spLocks/>
          </p:cNvSpPr>
          <p:nvPr/>
        </p:nvSpPr>
        <p:spPr bwMode="auto">
          <a:xfrm>
            <a:off x="5157788" y="3730625"/>
            <a:ext cx="533400" cy="1028700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564">
                <a:moveTo>
                  <a:pt x="2" y="564"/>
                </a:moveTo>
                <a:cubicBezTo>
                  <a:pt x="1" y="505"/>
                  <a:pt x="1" y="530"/>
                  <a:pt x="0" y="471"/>
                </a:cubicBezTo>
                <a:lnTo>
                  <a:pt x="240" y="471"/>
                </a:lnTo>
                <a:lnTo>
                  <a:pt x="24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0" name="Freeform 195"/>
          <p:cNvSpPr>
            <a:spLocks/>
          </p:cNvSpPr>
          <p:nvPr/>
        </p:nvSpPr>
        <p:spPr bwMode="auto">
          <a:xfrm flipH="1">
            <a:off x="4700588" y="3721100"/>
            <a:ext cx="1143000" cy="1066800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11">
                <a:moveTo>
                  <a:pt x="0" y="611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1" name="Line 199"/>
          <p:cNvSpPr>
            <a:spLocks noChangeShapeType="1"/>
          </p:cNvSpPr>
          <p:nvPr/>
        </p:nvSpPr>
        <p:spPr bwMode="auto">
          <a:xfrm flipV="1">
            <a:off x="3579813" y="4781550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2" name="Freeform 198"/>
          <p:cNvSpPr>
            <a:spLocks/>
          </p:cNvSpPr>
          <p:nvPr/>
        </p:nvSpPr>
        <p:spPr bwMode="auto">
          <a:xfrm>
            <a:off x="3379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3" name="Line 200"/>
          <p:cNvSpPr>
            <a:spLocks noChangeShapeType="1"/>
          </p:cNvSpPr>
          <p:nvPr/>
        </p:nvSpPr>
        <p:spPr bwMode="auto">
          <a:xfrm flipV="1">
            <a:off x="3517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4" name="Line 201"/>
          <p:cNvSpPr>
            <a:spLocks noChangeShapeType="1"/>
          </p:cNvSpPr>
          <p:nvPr/>
        </p:nvSpPr>
        <p:spPr bwMode="auto">
          <a:xfrm flipV="1">
            <a:off x="3651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1" name="Group 1302"/>
          <p:cNvGrpSpPr>
            <a:grpSpLocks/>
          </p:cNvGrpSpPr>
          <p:nvPr/>
        </p:nvGrpSpPr>
        <p:grpSpPr bwMode="auto">
          <a:xfrm>
            <a:off x="3333750" y="5076825"/>
            <a:ext cx="504825" cy="392113"/>
            <a:chOff x="949" y="3648"/>
            <a:chExt cx="449" cy="350"/>
          </a:xfrm>
        </p:grpSpPr>
        <p:grpSp>
          <p:nvGrpSpPr>
            <p:cNvPr id="22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2071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2071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36" name="Freeform 253"/>
          <p:cNvSpPr>
            <a:spLocks/>
          </p:cNvSpPr>
          <p:nvPr/>
        </p:nvSpPr>
        <p:spPr bwMode="auto">
          <a:xfrm>
            <a:off x="4903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7" name="Line 254"/>
          <p:cNvSpPr>
            <a:spLocks noChangeShapeType="1"/>
          </p:cNvSpPr>
          <p:nvPr/>
        </p:nvSpPr>
        <p:spPr bwMode="auto">
          <a:xfrm flipV="1">
            <a:off x="5103813" y="4765675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8" name="Line 255"/>
          <p:cNvSpPr>
            <a:spLocks noChangeShapeType="1"/>
          </p:cNvSpPr>
          <p:nvPr/>
        </p:nvSpPr>
        <p:spPr bwMode="auto">
          <a:xfrm flipV="1">
            <a:off x="5041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9" name="Line 256"/>
          <p:cNvSpPr>
            <a:spLocks noChangeShapeType="1"/>
          </p:cNvSpPr>
          <p:nvPr/>
        </p:nvSpPr>
        <p:spPr bwMode="auto">
          <a:xfrm flipV="1">
            <a:off x="5175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4" name="Group 1302"/>
          <p:cNvGrpSpPr>
            <a:grpSpLocks/>
          </p:cNvGrpSpPr>
          <p:nvPr/>
        </p:nvGrpSpPr>
        <p:grpSpPr bwMode="auto">
          <a:xfrm>
            <a:off x="4857750" y="5076825"/>
            <a:ext cx="504825" cy="392113"/>
            <a:chOff x="949" y="3648"/>
            <a:chExt cx="449" cy="350"/>
          </a:xfrm>
        </p:grpSpPr>
        <p:grpSp>
          <p:nvGrpSpPr>
            <p:cNvPr id="25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2070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2070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41" name="Freeform 234"/>
          <p:cNvSpPr>
            <a:spLocks/>
          </p:cNvSpPr>
          <p:nvPr/>
        </p:nvSpPr>
        <p:spPr bwMode="auto">
          <a:xfrm>
            <a:off x="5665788" y="5013325"/>
            <a:ext cx="403225" cy="8572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2" name="Line 235"/>
          <p:cNvSpPr>
            <a:spLocks noChangeShapeType="1"/>
          </p:cNvSpPr>
          <p:nvPr/>
        </p:nvSpPr>
        <p:spPr bwMode="auto">
          <a:xfrm flipH="1" flipV="1">
            <a:off x="5862638" y="4749800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3" name="Line 237"/>
          <p:cNvSpPr>
            <a:spLocks noChangeShapeType="1"/>
          </p:cNvSpPr>
          <p:nvPr/>
        </p:nvSpPr>
        <p:spPr bwMode="auto">
          <a:xfrm flipV="1">
            <a:off x="5868988" y="5016500"/>
            <a:ext cx="0" cy="92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4" name="Freeform 192"/>
          <p:cNvSpPr>
            <a:spLocks/>
          </p:cNvSpPr>
          <p:nvPr/>
        </p:nvSpPr>
        <p:spPr bwMode="auto">
          <a:xfrm>
            <a:off x="4319588" y="3721100"/>
            <a:ext cx="304800" cy="1066800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567">
                <a:moveTo>
                  <a:pt x="0" y="567"/>
                </a:moveTo>
                <a:cubicBezTo>
                  <a:pt x="1" y="474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5" name="Freeform 216"/>
          <p:cNvSpPr>
            <a:spLocks/>
          </p:cNvSpPr>
          <p:nvPr/>
        </p:nvSpPr>
        <p:spPr bwMode="auto">
          <a:xfrm>
            <a:off x="4141788" y="5013325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6" name="Line 217"/>
          <p:cNvSpPr>
            <a:spLocks noChangeShapeType="1"/>
          </p:cNvSpPr>
          <p:nvPr/>
        </p:nvSpPr>
        <p:spPr bwMode="auto">
          <a:xfrm flipH="1" flipV="1">
            <a:off x="4338638" y="4768850"/>
            <a:ext cx="3175" cy="247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7" name="Line 218"/>
          <p:cNvSpPr>
            <a:spLocks noChangeShapeType="1"/>
          </p:cNvSpPr>
          <p:nvPr/>
        </p:nvSpPr>
        <p:spPr bwMode="auto">
          <a:xfrm flipV="1">
            <a:off x="427990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8" name="Line 219"/>
          <p:cNvSpPr>
            <a:spLocks noChangeShapeType="1"/>
          </p:cNvSpPr>
          <p:nvPr/>
        </p:nvSpPr>
        <p:spPr bwMode="auto">
          <a:xfrm flipV="1">
            <a:off x="4413250" y="50165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7" name="Group 1302"/>
          <p:cNvGrpSpPr>
            <a:grpSpLocks/>
          </p:cNvGrpSpPr>
          <p:nvPr/>
        </p:nvGrpSpPr>
        <p:grpSpPr bwMode="auto">
          <a:xfrm>
            <a:off x="4095750" y="5076825"/>
            <a:ext cx="504825" cy="392113"/>
            <a:chOff x="949" y="3648"/>
            <a:chExt cx="449" cy="350"/>
          </a:xfrm>
        </p:grpSpPr>
        <p:grpSp>
          <p:nvGrpSpPr>
            <p:cNvPr id="28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2069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2069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50" name="Text Box 198"/>
          <p:cNvSpPr txBox="1">
            <a:spLocks noChangeAspect="1" noChangeArrowheads="1"/>
          </p:cNvSpPr>
          <p:nvPr/>
        </p:nvSpPr>
        <p:spPr bwMode="auto">
          <a:xfrm>
            <a:off x="214313" y="2954338"/>
            <a:ext cx="9302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SSL VPN</a:t>
            </a:r>
          </a:p>
        </p:txBody>
      </p:sp>
      <p:sp>
        <p:nvSpPr>
          <p:cNvPr id="20551" name="Text Box 198"/>
          <p:cNvSpPr txBox="1">
            <a:spLocks noChangeAspect="1" noChangeArrowheads="1"/>
          </p:cNvSpPr>
          <p:nvPr/>
        </p:nvSpPr>
        <p:spPr bwMode="auto">
          <a:xfrm>
            <a:off x="595313" y="3135313"/>
            <a:ext cx="6238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Firewall</a:t>
            </a:r>
          </a:p>
        </p:txBody>
      </p:sp>
      <p:sp>
        <p:nvSpPr>
          <p:cNvPr id="20552" name="Text Box 198"/>
          <p:cNvSpPr txBox="1">
            <a:spLocks noChangeAspect="1" noChangeArrowheads="1"/>
          </p:cNvSpPr>
          <p:nvPr/>
        </p:nvSpPr>
        <p:spPr bwMode="auto">
          <a:xfrm>
            <a:off x="214313" y="3263900"/>
            <a:ext cx="10826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IPSec VPN</a:t>
            </a:r>
          </a:p>
        </p:txBody>
      </p:sp>
      <p:sp>
        <p:nvSpPr>
          <p:cNvPr id="20553" name="Text Box 198"/>
          <p:cNvSpPr txBox="1">
            <a:spLocks noChangeAspect="1" noChangeArrowheads="1"/>
          </p:cNvSpPr>
          <p:nvPr/>
        </p:nvSpPr>
        <p:spPr bwMode="auto">
          <a:xfrm>
            <a:off x="727075" y="3416300"/>
            <a:ext cx="6254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IPS</a:t>
            </a:r>
          </a:p>
        </p:txBody>
      </p:sp>
      <p:sp>
        <p:nvSpPr>
          <p:cNvPr id="20554" name="Text Box 198"/>
          <p:cNvSpPr txBox="1">
            <a:spLocks noChangeAspect="1" noChangeArrowheads="1"/>
          </p:cNvSpPr>
          <p:nvPr/>
        </p:nvSpPr>
        <p:spPr bwMode="auto">
          <a:xfrm>
            <a:off x="642938" y="4686300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L2 </a:t>
            </a:r>
            <a:b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Switch</a:t>
            </a:r>
          </a:p>
        </p:txBody>
      </p:sp>
      <p:sp>
        <p:nvSpPr>
          <p:cNvPr id="20555" name="Freeform 378"/>
          <p:cNvSpPr>
            <a:spLocks/>
          </p:cNvSpPr>
          <p:nvPr/>
        </p:nvSpPr>
        <p:spPr bwMode="auto">
          <a:xfrm>
            <a:off x="1647825" y="2044700"/>
            <a:ext cx="2062163" cy="1603375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624">
                <a:moveTo>
                  <a:pt x="0" y="624"/>
                </a:moveTo>
                <a:lnTo>
                  <a:pt x="0" y="336"/>
                </a:lnTo>
                <a:lnTo>
                  <a:pt x="1632" y="336"/>
                </a:lnTo>
                <a:lnTo>
                  <a:pt x="1632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6" name="Freeform 379"/>
          <p:cNvSpPr>
            <a:spLocks/>
          </p:cNvSpPr>
          <p:nvPr/>
        </p:nvSpPr>
        <p:spPr bwMode="auto">
          <a:xfrm>
            <a:off x="2466975" y="2014538"/>
            <a:ext cx="328613" cy="1500187"/>
          </a:xfrm>
          <a:custGeom>
            <a:avLst/>
            <a:gdLst>
              <a:gd name="T0" fmla="*/ 0 w 576"/>
              <a:gd name="T1" fmla="*/ 2147483647 h 720"/>
              <a:gd name="T2" fmla="*/ 0 w 576"/>
              <a:gd name="T3" fmla="*/ 2147483647 h 720"/>
              <a:gd name="T4" fmla="*/ 2147483647 w 576"/>
              <a:gd name="T5" fmla="*/ 2147483647 h 720"/>
              <a:gd name="T6" fmla="*/ 2147483647 w 5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720"/>
              <a:gd name="T14" fmla="*/ 576 w 576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720">
                <a:moveTo>
                  <a:pt x="0" y="720"/>
                </a:moveTo>
                <a:lnTo>
                  <a:pt x="0" y="528"/>
                </a:lnTo>
                <a:lnTo>
                  <a:pt x="576" y="528"/>
                </a:lnTo>
                <a:lnTo>
                  <a:pt x="576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7" name="Freeform 380"/>
          <p:cNvSpPr>
            <a:spLocks/>
          </p:cNvSpPr>
          <p:nvPr/>
        </p:nvSpPr>
        <p:spPr bwMode="auto">
          <a:xfrm>
            <a:off x="2667000" y="2044700"/>
            <a:ext cx="1119188" cy="1441450"/>
          </a:xfrm>
          <a:custGeom>
            <a:avLst/>
            <a:gdLst>
              <a:gd name="T0" fmla="*/ 0 w 1104"/>
              <a:gd name="T1" fmla="*/ 2147483647 h 672"/>
              <a:gd name="T2" fmla="*/ 0 w 1104"/>
              <a:gd name="T3" fmla="*/ 2147483647 h 672"/>
              <a:gd name="T4" fmla="*/ 2147483647 w 1104"/>
              <a:gd name="T5" fmla="*/ 2147483647 h 672"/>
              <a:gd name="T6" fmla="*/ 2147483647 w 1104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72"/>
              <a:gd name="T14" fmla="*/ 1104 w 110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72">
                <a:moveTo>
                  <a:pt x="0" y="672"/>
                </a:moveTo>
                <a:lnTo>
                  <a:pt x="0" y="528"/>
                </a:lnTo>
                <a:lnTo>
                  <a:pt x="1104" y="528"/>
                </a:lnTo>
                <a:lnTo>
                  <a:pt x="110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8" name="Freeform 381"/>
          <p:cNvSpPr>
            <a:spLocks/>
          </p:cNvSpPr>
          <p:nvPr/>
        </p:nvSpPr>
        <p:spPr bwMode="auto">
          <a:xfrm>
            <a:off x="2871788" y="2044700"/>
            <a:ext cx="1709737" cy="1593850"/>
          </a:xfrm>
          <a:custGeom>
            <a:avLst/>
            <a:gdLst>
              <a:gd name="T0" fmla="*/ 2147483647 w 720"/>
              <a:gd name="T1" fmla="*/ 2147483647 h 720"/>
              <a:gd name="T2" fmla="*/ 2147483647 w 720"/>
              <a:gd name="T3" fmla="*/ 2147483647 h 720"/>
              <a:gd name="T4" fmla="*/ 0 w 720"/>
              <a:gd name="T5" fmla="*/ 2147483647 h 720"/>
              <a:gd name="T6" fmla="*/ 0 w 720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20"/>
              <a:gd name="T14" fmla="*/ 720 w 72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20">
                <a:moveTo>
                  <a:pt x="720" y="720"/>
                </a:moveTo>
                <a:lnTo>
                  <a:pt x="720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9" name="Freeform 382"/>
          <p:cNvSpPr>
            <a:spLocks/>
          </p:cNvSpPr>
          <p:nvPr/>
        </p:nvSpPr>
        <p:spPr bwMode="auto">
          <a:xfrm>
            <a:off x="3862388" y="2044700"/>
            <a:ext cx="862012" cy="1441450"/>
          </a:xfrm>
          <a:custGeom>
            <a:avLst/>
            <a:gdLst>
              <a:gd name="T0" fmla="*/ 2147483647 w 144"/>
              <a:gd name="T1" fmla="*/ 2147483647 h 720"/>
              <a:gd name="T2" fmla="*/ 2147483647 w 144"/>
              <a:gd name="T3" fmla="*/ 2147483647 h 720"/>
              <a:gd name="T4" fmla="*/ 0 w 144"/>
              <a:gd name="T5" fmla="*/ 2147483647 h 720"/>
              <a:gd name="T6" fmla="*/ 0 w 14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720"/>
              <a:gd name="T14" fmla="*/ 144 w 14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720">
                <a:moveTo>
                  <a:pt x="144" y="720"/>
                </a:moveTo>
                <a:lnTo>
                  <a:pt x="144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0" name="Freeform 383"/>
          <p:cNvSpPr>
            <a:spLocks/>
          </p:cNvSpPr>
          <p:nvPr/>
        </p:nvSpPr>
        <p:spPr bwMode="auto">
          <a:xfrm>
            <a:off x="2947988" y="2044700"/>
            <a:ext cx="2605087" cy="1651000"/>
          </a:xfrm>
          <a:custGeom>
            <a:avLst/>
            <a:gdLst>
              <a:gd name="T0" fmla="*/ 2147483647 w 1248"/>
              <a:gd name="T1" fmla="*/ 2147483647 h 672"/>
              <a:gd name="T2" fmla="*/ 2147483647 w 1248"/>
              <a:gd name="T3" fmla="*/ 2147483647 h 672"/>
              <a:gd name="T4" fmla="*/ 0 w 1248"/>
              <a:gd name="T5" fmla="*/ 2147483647 h 672"/>
              <a:gd name="T6" fmla="*/ 0 w 124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672"/>
              <a:gd name="T14" fmla="*/ 1248 w 1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672">
                <a:moveTo>
                  <a:pt x="1248" y="672"/>
                </a:moveTo>
                <a:lnTo>
                  <a:pt x="1248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1" name="Freeform 384"/>
          <p:cNvSpPr>
            <a:spLocks/>
          </p:cNvSpPr>
          <p:nvPr/>
        </p:nvSpPr>
        <p:spPr bwMode="auto">
          <a:xfrm>
            <a:off x="1495425" y="2044700"/>
            <a:ext cx="1223963" cy="1517650"/>
          </a:xfrm>
          <a:custGeom>
            <a:avLst/>
            <a:gdLst>
              <a:gd name="T0" fmla="*/ 0 w 1104"/>
              <a:gd name="T1" fmla="*/ 2147483647 h 624"/>
              <a:gd name="T2" fmla="*/ 0 w 1104"/>
              <a:gd name="T3" fmla="*/ 2147483647 h 624"/>
              <a:gd name="T4" fmla="*/ 2147483647 w 1104"/>
              <a:gd name="T5" fmla="*/ 2147483647 h 624"/>
              <a:gd name="T6" fmla="*/ 2147483647 w 110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24"/>
              <a:gd name="T14" fmla="*/ 1104 w 11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24">
                <a:moveTo>
                  <a:pt x="0" y="624"/>
                </a:moveTo>
                <a:lnTo>
                  <a:pt x="0" y="288"/>
                </a:lnTo>
                <a:lnTo>
                  <a:pt x="1104" y="288"/>
                </a:lnTo>
                <a:lnTo>
                  <a:pt x="110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2" name="Freeform 385"/>
          <p:cNvSpPr>
            <a:spLocks/>
          </p:cNvSpPr>
          <p:nvPr/>
        </p:nvSpPr>
        <p:spPr bwMode="auto">
          <a:xfrm flipH="1">
            <a:off x="3938588" y="2044700"/>
            <a:ext cx="1776412" cy="1631950"/>
          </a:xfrm>
          <a:custGeom>
            <a:avLst/>
            <a:gdLst>
              <a:gd name="T0" fmla="*/ 0 w 10054"/>
              <a:gd name="T1" fmla="*/ 1631832 h 7776"/>
              <a:gd name="T2" fmla="*/ 9543 w 10054"/>
              <a:gd name="T3" fmla="*/ 1130069 h 7776"/>
              <a:gd name="T4" fmla="*/ 1776773 w 10054"/>
              <a:gd name="T5" fmla="*/ 1130069 h 7776"/>
              <a:gd name="T6" fmla="*/ 1776773 w 10054"/>
              <a:gd name="T7" fmla="*/ 0 h 77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54" h="7776">
                <a:moveTo>
                  <a:pt x="0" y="7776"/>
                </a:moveTo>
                <a:lnTo>
                  <a:pt x="54" y="5385"/>
                </a:lnTo>
                <a:lnTo>
                  <a:pt x="10054" y="5385"/>
                </a:lnTo>
                <a:lnTo>
                  <a:pt x="1005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30" name="Group 339"/>
          <p:cNvGrpSpPr>
            <a:grpSpLocks/>
          </p:cNvGrpSpPr>
          <p:nvPr/>
        </p:nvGrpSpPr>
        <p:grpSpPr bwMode="auto">
          <a:xfrm>
            <a:off x="1277938" y="2882900"/>
            <a:ext cx="615950" cy="595313"/>
            <a:chOff x="1353795" y="2883027"/>
            <a:chExt cx="615950" cy="595313"/>
          </a:xfrm>
        </p:grpSpPr>
        <p:pic>
          <p:nvPicPr>
            <p:cNvPr id="20688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9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0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1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64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5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6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7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7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8" name="Text Box 198"/>
          <p:cNvSpPr txBox="1">
            <a:spLocks noChangeAspect="1" noChangeArrowheads="1"/>
          </p:cNvSpPr>
          <p:nvPr/>
        </p:nvSpPr>
        <p:spPr bwMode="auto">
          <a:xfrm>
            <a:off x="3852863" y="3444875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L2/L3 </a:t>
            </a:r>
            <a:b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Switch</a:t>
            </a:r>
          </a:p>
        </p:txBody>
      </p:sp>
      <p:sp>
        <p:nvSpPr>
          <p:cNvPr id="20569" name="Freeform 1439"/>
          <p:cNvSpPr>
            <a:spLocks/>
          </p:cNvSpPr>
          <p:nvPr/>
        </p:nvSpPr>
        <p:spPr bwMode="auto">
          <a:xfrm>
            <a:off x="2882900" y="1501775"/>
            <a:ext cx="862013" cy="682625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0" name="Freeform 1440"/>
          <p:cNvSpPr>
            <a:spLocks/>
          </p:cNvSpPr>
          <p:nvPr/>
        </p:nvSpPr>
        <p:spPr bwMode="auto">
          <a:xfrm flipV="1">
            <a:off x="2882900" y="1495425"/>
            <a:ext cx="862013" cy="685800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/>
          </a:p>
        </p:txBody>
      </p:sp>
      <p:sp>
        <p:nvSpPr>
          <p:cNvPr id="20571" name="Text Box 198"/>
          <p:cNvSpPr txBox="1">
            <a:spLocks noChangeAspect="1" noChangeArrowheads="1"/>
          </p:cNvSpPr>
          <p:nvPr/>
        </p:nvSpPr>
        <p:spPr bwMode="auto">
          <a:xfrm>
            <a:off x="2033588" y="2054225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L2/L3</a:t>
            </a:r>
            <a:b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Switch</a:t>
            </a:r>
          </a:p>
        </p:txBody>
      </p:sp>
      <p:sp>
        <p:nvSpPr>
          <p:cNvPr id="20572" name="Line 184"/>
          <p:cNvSpPr>
            <a:spLocks noChangeShapeType="1"/>
          </p:cNvSpPr>
          <p:nvPr/>
        </p:nvSpPr>
        <p:spPr bwMode="auto">
          <a:xfrm>
            <a:off x="2795588" y="1435100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3" name="Line 185"/>
          <p:cNvSpPr>
            <a:spLocks noChangeShapeType="1"/>
          </p:cNvSpPr>
          <p:nvPr/>
        </p:nvSpPr>
        <p:spPr bwMode="auto">
          <a:xfrm>
            <a:off x="2795588" y="2247900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4" name="Line 186"/>
          <p:cNvSpPr>
            <a:spLocks noChangeShapeType="1"/>
          </p:cNvSpPr>
          <p:nvPr/>
        </p:nvSpPr>
        <p:spPr bwMode="auto">
          <a:xfrm>
            <a:off x="2811463" y="1435100"/>
            <a:ext cx="0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5" name="Line 187"/>
          <p:cNvSpPr>
            <a:spLocks noChangeShapeType="1"/>
          </p:cNvSpPr>
          <p:nvPr/>
        </p:nvSpPr>
        <p:spPr bwMode="auto">
          <a:xfrm>
            <a:off x="3824288" y="1435100"/>
            <a:ext cx="0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576" name="Picture 80" descr="Generic-Rout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130333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7" name="Picture 80" descr="Generic-Rout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2075" y="130333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8" name="Text Box 198"/>
          <p:cNvSpPr txBox="1">
            <a:spLocks noChangeAspect="1" noChangeArrowheads="1"/>
          </p:cNvSpPr>
          <p:nvPr/>
        </p:nvSpPr>
        <p:spPr bwMode="auto">
          <a:xfrm>
            <a:off x="3967163" y="2054225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L2/L3</a:t>
            </a:r>
            <a:b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Switch</a:t>
            </a:r>
          </a:p>
        </p:txBody>
      </p:sp>
      <p:pic>
        <p:nvPicPr>
          <p:cNvPr id="20579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9663" y="2001838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0580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6838" y="2001838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0581" name="Freeform 250"/>
          <p:cNvSpPr>
            <a:spLocks/>
          </p:cNvSpPr>
          <p:nvPr/>
        </p:nvSpPr>
        <p:spPr bwMode="auto">
          <a:xfrm>
            <a:off x="1728788" y="3749675"/>
            <a:ext cx="304800" cy="1114425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9">
                <a:moveTo>
                  <a:pt x="288" y="569"/>
                </a:moveTo>
                <a:lnTo>
                  <a:pt x="28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2" name="Freeform 250"/>
          <p:cNvSpPr>
            <a:spLocks/>
          </p:cNvSpPr>
          <p:nvPr/>
        </p:nvSpPr>
        <p:spPr bwMode="auto">
          <a:xfrm>
            <a:off x="4776788" y="3749675"/>
            <a:ext cx="304800" cy="1114425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9">
                <a:moveTo>
                  <a:pt x="288" y="569"/>
                </a:moveTo>
                <a:lnTo>
                  <a:pt x="28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3" name="Freeform 482"/>
          <p:cNvSpPr>
            <a:spLocks/>
          </p:cNvSpPr>
          <p:nvPr/>
        </p:nvSpPr>
        <p:spPr bwMode="auto">
          <a:xfrm>
            <a:off x="2719388" y="3721100"/>
            <a:ext cx="152400" cy="990600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144" y="624"/>
                </a:moveTo>
                <a:lnTo>
                  <a:pt x="14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4" name="Freeform 483"/>
          <p:cNvSpPr>
            <a:spLocks/>
          </p:cNvSpPr>
          <p:nvPr/>
        </p:nvSpPr>
        <p:spPr bwMode="auto">
          <a:xfrm>
            <a:off x="5767388" y="3721100"/>
            <a:ext cx="152400" cy="990600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144" y="624"/>
                </a:moveTo>
                <a:lnTo>
                  <a:pt x="14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585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1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6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7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8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825" y="46497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89"/>
          <p:cNvGrpSpPr>
            <a:grpSpLocks/>
          </p:cNvGrpSpPr>
          <p:nvPr/>
        </p:nvGrpSpPr>
        <p:grpSpPr bwMode="auto">
          <a:xfrm>
            <a:off x="1423988" y="3427413"/>
            <a:ext cx="574675" cy="579437"/>
            <a:chOff x="2757" y="2791"/>
            <a:chExt cx="362" cy="365"/>
          </a:xfrm>
        </p:grpSpPr>
        <p:pic>
          <p:nvPicPr>
            <p:cNvPr id="20684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20685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7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1733" name="Rectangle 2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 smtClean="0"/>
              <a:t>Today’s Data Center Networks are</a:t>
            </a:r>
            <a:br>
              <a:rPr lang="en-US" cap="all" dirty="0" smtClean="0"/>
            </a:br>
            <a:r>
              <a:rPr lang="en-US" dirty="0" smtClean="0"/>
              <a:t>NOT cloud ready</a:t>
            </a:r>
            <a:endParaRPr dirty="0"/>
          </a:p>
        </p:txBody>
      </p:sp>
      <p:grpSp>
        <p:nvGrpSpPr>
          <p:cNvPr id="20631" name="Group 616"/>
          <p:cNvGrpSpPr>
            <a:grpSpLocks/>
          </p:cNvGrpSpPr>
          <p:nvPr/>
        </p:nvGrpSpPr>
        <p:grpSpPr bwMode="auto">
          <a:xfrm>
            <a:off x="8380413" y="307975"/>
            <a:ext cx="588962" cy="596900"/>
            <a:chOff x="6349772" y="3265455"/>
            <a:chExt cx="2022703" cy="2051192"/>
          </a:xfrm>
        </p:grpSpPr>
        <p:pic>
          <p:nvPicPr>
            <p:cNvPr id="20678" name="Picture 364" descr="08-014_HPM-JUNOS"/>
            <p:cNvPicPr>
              <a:picLocks noChangeAspect="1" noChangeArrowheads="1"/>
            </p:cNvPicPr>
            <p:nvPr/>
          </p:nvPicPr>
          <p:blipFill>
            <a:blip r:embed="rId9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79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9"/>
              </a:avLst>
            </a:prstGeom>
            <a:gradFill rotWithShape="1">
              <a:gsLst>
                <a:gs pos="0">
                  <a:srgbClr val="995E00"/>
                </a:gs>
                <a:gs pos="50000">
                  <a:srgbClr val="DD8906"/>
                </a:gs>
                <a:gs pos="100000">
                  <a:srgbClr val="FFA409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67AC"/>
                </a:solidFill>
                <a:ea typeface="ヒラギノ角ゴ Pro W3"/>
                <a:cs typeface="Arial" pitchFamily="34" charset="0"/>
              </a:endParaRPr>
            </a:p>
          </p:txBody>
        </p:sp>
        <p:pic>
          <p:nvPicPr>
            <p:cNvPr id="20680" name="Picture 21" descr="Simple co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1" name="Picture 21" descr="Simple co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2" name="Picture 21" descr="Simple co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3" name="Picture 21" descr="Simple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92" name="Line 185"/>
          <p:cNvSpPr>
            <a:spLocks noChangeShapeType="1"/>
          </p:cNvSpPr>
          <p:nvPr/>
        </p:nvSpPr>
        <p:spPr bwMode="auto">
          <a:xfrm flipH="1">
            <a:off x="1630363" y="5537200"/>
            <a:ext cx="1195387" cy="27622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3" name="Line 185"/>
          <p:cNvSpPr>
            <a:spLocks noChangeShapeType="1"/>
          </p:cNvSpPr>
          <p:nvPr/>
        </p:nvSpPr>
        <p:spPr bwMode="auto">
          <a:xfrm flipH="1">
            <a:off x="1630363" y="5540375"/>
            <a:ext cx="409575" cy="27622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4" name="Line 185"/>
          <p:cNvSpPr>
            <a:spLocks noChangeShapeType="1"/>
          </p:cNvSpPr>
          <p:nvPr/>
        </p:nvSpPr>
        <p:spPr bwMode="auto">
          <a:xfrm>
            <a:off x="1285875" y="5538788"/>
            <a:ext cx="355600" cy="277812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5" name="Line 185"/>
          <p:cNvSpPr>
            <a:spLocks noChangeShapeType="1"/>
          </p:cNvSpPr>
          <p:nvPr/>
        </p:nvSpPr>
        <p:spPr bwMode="auto">
          <a:xfrm>
            <a:off x="533400" y="5538788"/>
            <a:ext cx="1101725" cy="277812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6" name="Line 185"/>
          <p:cNvSpPr>
            <a:spLocks noChangeShapeType="1"/>
          </p:cNvSpPr>
          <p:nvPr/>
        </p:nvSpPr>
        <p:spPr bwMode="auto">
          <a:xfrm rot="10800000" flipH="1">
            <a:off x="6991350" y="5480050"/>
            <a:ext cx="323850" cy="25558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7" name="Line 185"/>
          <p:cNvSpPr>
            <a:spLocks noChangeShapeType="1"/>
          </p:cNvSpPr>
          <p:nvPr/>
        </p:nvSpPr>
        <p:spPr bwMode="auto">
          <a:xfrm rot="10800000" flipV="1">
            <a:off x="6961188" y="5475288"/>
            <a:ext cx="122237" cy="28257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8" name="Line 185"/>
          <p:cNvSpPr>
            <a:spLocks noChangeShapeType="1"/>
          </p:cNvSpPr>
          <p:nvPr/>
        </p:nvSpPr>
        <p:spPr bwMode="auto">
          <a:xfrm rot="10800000" flipH="1" flipV="1">
            <a:off x="6880225" y="5462588"/>
            <a:ext cx="39688" cy="20955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9" name="Line 185"/>
          <p:cNvSpPr>
            <a:spLocks noChangeShapeType="1"/>
          </p:cNvSpPr>
          <p:nvPr/>
        </p:nvSpPr>
        <p:spPr bwMode="auto">
          <a:xfrm rot="10800000" flipH="1" flipV="1">
            <a:off x="6661150" y="5475288"/>
            <a:ext cx="288925" cy="28257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0" name="Line 185"/>
          <p:cNvSpPr>
            <a:spLocks noChangeShapeType="1"/>
          </p:cNvSpPr>
          <p:nvPr/>
        </p:nvSpPr>
        <p:spPr bwMode="auto">
          <a:xfrm rot="10800000" flipH="1" flipV="1">
            <a:off x="6453188" y="5480050"/>
            <a:ext cx="508000" cy="27305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1" name="Line 185"/>
          <p:cNvSpPr>
            <a:spLocks noChangeShapeType="1"/>
          </p:cNvSpPr>
          <p:nvPr/>
        </p:nvSpPr>
        <p:spPr bwMode="auto">
          <a:xfrm rot="10800000" flipH="1">
            <a:off x="7042150" y="5475288"/>
            <a:ext cx="492125" cy="242887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2" name="Text Box 198"/>
          <p:cNvSpPr txBox="1">
            <a:spLocks noChangeAspect="1" noChangeArrowheads="1"/>
          </p:cNvSpPr>
          <p:nvPr/>
        </p:nvSpPr>
        <p:spPr bwMode="auto">
          <a:xfrm>
            <a:off x="2867025" y="5516563"/>
            <a:ext cx="539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rgbClr val="4D4D4D"/>
                </a:solidFill>
                <a:ea typeface="ヒラギノ角ゴ Pro W3"/>
                <a:cs typeface="Arial" pitchFamily="34" charset="0"/>
              </a:rPr>
              <a:t>SERVERS</a:t>
            </a:r>
          </a:p>
        </p:txBody>
      </p:sp>
      <p:sp>
        <p:nvSpPr>
          <p:cNvPr id="20603" name="Text Box 198"/>
          <p:cNvSpPr txBox="1">
            <a:spLocks noChangeAspect="1" noChangeArrowheads="1"/>
          </p:cNvSpPr>
          <p:nvPr/>
        </p:nvSpPr>
        <p:spPr bwMode="auto">
          <a:xfrm>
            <a:off x="7310861" y="5545138"/>
            <a:ext cx="539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4D4D4D"/>
                </a:solidFill>
                <a:ea typeface="ヒラギノ角ゴ Pro W3"/>
                <a:cs typeface="Arial" pitchFamily="34" charset="0"/>
              </a:rPr>
              <a:t>STORAGE</a:t>
            </a:r>
          </a:p>
        </p:txBody>
      </p:sp>
      <p:pic>
        <p:nvPicPr>
          <p:cNvPr id="20604" name="Picture 951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3813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5" name="Picture 952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3813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6" name="Picture 953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3363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7" name="Picture 954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3363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8" name="Picture 955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92913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9" name="Picture 956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92913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0" name="Picture 957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2463" y="5303838"/>
            <a:ext cx="1825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1" name="Picture 958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2463" y="5070475"/>
            <a:ext cx="1825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2" name="Picture 959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2013" y="5303838"/>
            <a:ext cx="1825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3" name="Picture 960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2013" y="5070475"/>
            <a:ext cx="1825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4" name="Picture 961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3150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5" name="Picture 962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3150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6" name="Picture 963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7" name="Picture 964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8" name="Picture 965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32738" y="5303838"/>
            <a:ext cx="1825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9" name="Picture 966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32738" y="5070475"/>
            <a:ext cx="1825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0" name="Picture 967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2288" y="5303838"/>
            <a:ext cx="1825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1" name="Picture 968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2288" y="5070475"/>
            <a:ext cx="1825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2" name="Picture 969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3425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3" name="Picture 970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3425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4" name="Picture 971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62975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5" name="Picture 972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62975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6" name="Picture 973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72525" y="5303838"/>
            <a:ext cx="180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7" name="Picture 974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72525" y="5070475"/>
            <a:ext cx="18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8" name="Line 185"/>
          <p:cNvSpPr>
            <a:spLocks noChangeShapeType="1"/>
          </p:cNvSpPr>
          <p:nvPr/>
        </p:nvSpPr>
        <p:spPr bwMode="auto">
          <a:xfrm flipH="1">
            <a:off x="4678363" y="5540375"/>
            <a:ext cx="409575" cy="27622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29" name="Line 185"/>
          <p:cNvSpPr>
            <a:spLocks noChangeShapeType="1"/>
          </p:cNvSpPr>
          <p:nvPr/>
        </p:nvSpPr>
        <p:spPr bwMode="auto">
          <a:xfrm>
            <a:off x="4333875" y="5538788"/>
            <a:ext cx="355600" cy="277812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30" name="Line 185"/>
          <p:cNvSpPr>
            <a:spLocks noChangeShapeType="1"/>
          </p:cNvSpPr>
          <p:nvPr/>
        </p:nvSpPr>
        <p:spPr bwMode="auto">
          <a:xfrm>
            <a:off x="3581400" y="5538788"/>
            <a:ext cx="1101725" cy="277812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89" name="Freeform 988"/>
          <p:cNvSpPr/>
          <p:nvPr/>
        </p:nvSpPr>
        <p:spPr>
          <a:xfrm>
            <a:off x="1681163" y="5786438"/>
            <a:ext cx="5330825" cy="215900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990" name="Freeform 989"/>
          <p:cNvSpPr/>
          <p:nvPr/>
        </p:nvSpPr>
        <p:spPr>
          <a:xfrm>
            <a:off x="1593850" y="5840413"/>
            <a:ext cx="6691313" cy="215900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991" name="Freeform 990"/>
          <p:cNvSpPr/>
          <p:nvPr/>
        </p:nvSpPr>
        <p:spPr>
          <a:xfrm>
            <a:off x="4738688" y="5732463"/>
            <a:ext cx="2174875" cy="217487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4648200" y="5751513"/>
            <a:ext cx="3729038" cy="352425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</a:endParaRPr>
          </a:p>
        </p:txBody>
      </p:sp>
      <p:pic>
        <p:nvPicPr>
          <p:cNvPr id="20635" name="Picture 65" descr="L2-or-L3 Switch.png"/>
          <p:cNvPicPr preferRelativeResize="0"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788" y="5668963"/>
            <a:ext cx="246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6" name="Picture 65" descr="L2-or-L3 Switch.png"/>
          <p:cNvPicPr preferRelativeResize="0"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14475" y="5668963"/>
            <a:ext cx="246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7" name="Picture 65" descr="L2-or-L3 Switch.png"/>
          <p:cNvPicPr preferRelativeResize="0"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62475" y="5668963"/>
            <a:ext cx="246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8" name="Picture 65" descr="L2-or-L3 Switch.png"/>
          <p:cNvPicPr preferRelativeResize="0"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775" y="5668963"/>
            <a:ext cx="246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9" name="Text Box 198"/>
          <p:cNvSpPr txBox="1">
            <a:spLocks noChangeAspect="1" noChangeArrowheads="1"/>
          </p:cNvSpPr>
          <p:nvPr/>
        </p:nvSpPr>
        <p:spPr bwMode="auto">
          <a:xfrm>
            <a:off x="7355860" y="5818997"/>
            <a:ext cx="5397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4D4D4D"/>
                </a:solidFill>
                <a:ea typeface="ヒラギノ角ゴ Pro W3"/>
                <a:cs typeface="Arial" pitchFamily="34" charset="0"/>
              </a:rPr>
              <a:t>FC SAN</a:t>
            </a:r>
          </a:p>
        </p:txBody>
      </p:sp>
      <p:pic>
        <p:nvPicPr>
          <p:cNvPr id="20640" name="Picture 345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1650" y="5068888"/>
            <a:ext cx="1825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1" name="Picture 347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5068888"/>
            <a:ext cx="1825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2" name="Picture 349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50" y="5068888"/>
            <a:ext cx="1825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3" name="Picture 344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1650" y="5300663"/>
            <a:ext cx="1825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4" name="Picture 346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5300663"/>
            <a:ext cx="1825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5" name="Picture 348" descr="Database 1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50" y="5300663"/>
            <a:ext cx="1825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32" name="Group 340"/>
          <p:cNvGrpSpPr>
            <a:grpSpLocks/>
          </p:cNvGrpSpPr>
          <p:nvPr/>
        </p:nvGrpSpPr>
        <p:grpSpPr bwMode="auto">
          <a:xfrm>
            <a:off x="2259013" y="2882900"/>
            <a:ext cx="615950" cy="595313"/>
            <a:chOff x="1353795" y="2883027"/>
            <a:chExt cx="615950" cy="595313"/>
          </a:xfrm>
        </p:grpSpPr>
        <p:pic>
          <p:nvPicPr>
            <p:cNvPr id="20674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5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6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7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33" name="Group 404"/>
          <p:cNvGrpSpPr>
            <a:grpSpLocks/>
          </p:cNvGrpSpPr>
          <p:nvPr/>
        </p:nvGrpSpPr>
        <p:grpSpPr bwMode="auto">
          <a:xfrm>
            <a:off x="2414588" y="3427413"/>
            <a:ext cx="574675" cy="579437"/>
            <a:chOff x="2757" y="2791"/>
            <a:chExt cx="362" cy="365"/>
          </a:xfrm>
        </p:grpSpPr>
        <p:pic>
          <p:nvPicPr>
            <p:cNvPr id="20670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20671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2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3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34" name="Group 351"/>
          <p:cNvGrpSpPr>
            <a:grpSpLocks/>
          </p:cNvGrpSpPr>
          <p:nvPr/>
        </p:nvGrpSpPr>
        <p:grpSpPr bwMode="auto">
          <a:xfrm>
            <a:off x="4335463" y="2882900"/>
            <a:ext cx="615950" cy="595313"/>
            <a:chOff x="1353795" y="2883027"/>
            <a:chExt cx="615950" cy="595313"/>
          </a:xfrm>
        </p:grpSpPr>
        <p:pic>
          <p:nvPicPr>
            <p:cNvPr id="20666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7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8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9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46" name="Group 389"/>
          <p:cNvGrpSpPr>
            <a:grpSpLocks/>
          </p:cNvGrpSpPr>
          <p:nvPr/>
        </p:nvGrpSpPr>
        <p:grpSpPr bwMode="auto">
          <a:xfrm>
            <a:off x="4471988" y="3427413"/>
            <a:ext cx="574675" cy="579437"/>
            <a:chOff x="2757" y="2791"/>
            <a:chExt cx="362" cy="365"/>
          </a:xfrm>
        </p:grpSpPr>
        <p:pic>
          <p:nvPicPr>
            <p:cNvPr id="20662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3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4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20665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47" name="Group 356"/>
          <p:cNvGrpSpPr>
            <a:grpSpLocks/>
          </p:cNvGrpSpPr>
          <p:nvPr/>
        </p:nvGrpSpPr>
        <p:grpSpPr bwMode="auto">
          <a:xfrm>
            <a:off x="5335588" y="2882900"/>
            <a:ext cx="615950" cy="595313"/>
            <a:chOff x="1353795" y="2883027"/>
            <a:chExt cx="615950" cy="595313"/>
          </a:xfrm>
        </p:grpSpPr>
        <p:pic>
          <p:nvPicPr>
            <p:cNvPr id="20658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9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0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1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48" name="Group 404"/>
          <p:cNvGrpSpPr>
            <a:grpSpLocks/>
          </p:cNvGrpSpPr>
          <p:nvPr/>
        </p:nvGrpSpPr>
        <p:grpSpPr bwMode="auto">
          <a:xfrm>
            <a:off x="5462588" y="3427413"/>
            <a:ext cx="574675" cy="579437"/>
            <a:chOff x="2757" y="2791"/>
            <a:chExt cx="362" cy="365"/>
          </a:xfrm>
        </p:grpSpPr>
        <p:pic>
          <p:nvPicPr>
            <p:cNvPr id="20654" name="Picture 67" descr="L2-L3-Switch.png"/>
            <p:cNvPicPr preferRelativeResize="0"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7" y="2791"/>
              <a:ext cx="219" cy="21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20655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2961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6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29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7" name="Picture 89" descr="Generic-Product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9" y="3096"/>
              <a:ext cx="19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52" name="Text Box 198"/>
          <p:cNvSpPr txBox="1">
            <a:spLocks noChangeAspect="1" noChangeArrowheads="1"/>
          </p:cNvSpPr>
          <p:nvPr/>
        </p:nvSpPr>
        <p:spPr bwMode="auto">
          <a:xfrm>
            <a:off x="2633663" y="3444875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L2/L3 </a:t>
            </a:r>
            <a:b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/>
                <a:cs typeface="Arial" pitchFamily="34" charset="0"/>
              </a:rPr>
              <a:t>Switch</a:t>
            </a:r>
          </a:p>
        </p:txBody>
      </p:sp>
      <p:grpSp>
        <p:nvGrpSpPr>
          <p:cNvPr id="313" name="Group 312"/>
          <p:cNvGrpSpPr/>
          <p:nvPr/>
        </p:nvGrpSpPr>
        <p:grpSpPr>
          <a:xfrm>
            <a:off x="6279503" y="979715"/>
            <a:ext cx="2693046" cy="4058816"/>
            <a:chOff x="6279503" y="1333500"/>
            <a:chExt cx="2693046" cy="3590924"/>
          </a:xfrm>
        </p:grpSpPr>
        <p:sp>
          <p:nvSpPr>
            <p:cNvPr id="310" name="Rectangle 74"/>
            <p:cNvSpPr>
              <a:spLocks noChangeArrowheads="1"/>
            </p:cNvSpPr>
            <p:nvPr/>
          </p:nvSpPr>
          <p:spPr bwMode="auto">
            <a:xfrm>
              <a:off x="6324600" y="1676399"/>
              <a:ext cx="2647949" cy="3248025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High Latency</a:t>
              </a: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endParaRPr lang="en-US" dirty="0" smtClean="0">
                <a:solidFill>
                  <a:srgbClr val="2F5376"/>
                </a:solidFill>
                <a:latin typeface="Arial" pitchFamily="34" charset="0"/>
              </a:endParaRP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Spanning Tree</a:t>
              </a: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endParaRPr lang="en-US" dirty="0" smtClean="0">
                <a:solidFill>
                  <a:srgbClr val="2F5376"/>
                </a:solidFill>
                <a:latin typeface="Arial" pitchFamily="34" charset="0"/>
              </a:endParaRP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Appliance sprawl</a:t>
              </a: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endParaRPr lang="en-US" dirty="0" smtClean="0">
                <a:solidFill>
                  <a:srgbClr val="2F5376"/>
                </a:solidFill>
                <a:latin typeface="Arial" pitchFamily="34" charset="0"/>
              </a:endParaRP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Multiple networks</a:t>
              </a: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endParaRPr lang="en-US" dirty="0" smtClean="0">
                <a:solidFill>
                  <a:srgbClr val="2F5376"/>
                </a:solidFill>
                <a:latin typeface="Arial" pitchFamily="34" charset="0"/>
              </a:endParaRP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Limited scalability</a:t>
              </a: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endParaRPr lang="en-US" dirty="0" smtClean="0">
                <a:solidFill>
                  <a:srgbClr val="2F5376"/>
                </a:solidFill>
                <a:latin typeface="Arial" pitchFamily="34" charset="0"/>
              </a:endParaRP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Poor economics</a:t>
              </a: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endParaRPr lang="en-US" dirty="0" smtClean="0">
                <a:solidFill>
                  <a:srgbClr val="2F5376"/>
                </a:solidFill>
                <a:latin typeface="Arial" pitchFamily="34" charset="0"/>
              </a:endParaRPr>
            </a:p>
            <a:p>
              <a:pPr marL="342900" indent="-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376"/>
                </a:buClr>
                <a:buFont typeface="+mj-lt"/>
                <a:buAutoNum type="arabicPeriod"/>
              </a:pPr>
              <a:r>
                <a:rPr lang="en-US" dirty="0" smtClean="0">
                  <a:solidFill>
                    <a:srgbClr val="2F5376"/>
                  </a:solidFill>
                  <a:latin typeface="Arial" pitchFamily="34" charset="0"/>
                </a:rPr>
                <a:t>Sub-optimal performance</a:t>
              </a: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6279503" y="1333500"/>
              <a:ext cx="264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Complex, inefficient</a:t>
              </a:r>
              <a:endParaRPr lang="en-US" sz="2000" b="1" dirty="0"/>
            </a:p>
          </p:txBody>
        </p:sp>
      </p:grpSp>
      <p:sp>
        <p:nvSpPr>
          <p:cNvPr id="312" name="Rectangle 311"/>
          <p:cNvSpPr/>
          <p:nvPr/>
        </p:nvSpPr>
        <p:spPr>
          <a:xfrm>
            <a:off x="152400" y="4981575"/>
            <a:ext cx="5324475" cy="60960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 Box 198"/>
          <p:cNvSpPr txBox="1">
            <a:spLocks noChangeAspect="1" noChangeArrowheads="1"/>
          </p:cNvSpPr>
          <p:nvPr/>
        </p:nvSpPr>
        <p:spPr bwMode="auto">
          <a:xfrm>
            <a:off x="5632807" y="5542189"/>
            <a:ext cx="5397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4D4D4D"/>
                </a:solidFill>
                <a:ea typeface="ヒラギノ角ゴ Pro W3"/>
                <a:cs typeface="Arial" pitchFamily="34" charset="0"/>
              </a:rPr>
              <a:t>NAS</a:t>
            </a:r>
            <a:endParaRPr lang="en-US" sz="900" dirty="0">
              <a:solidFill>
                <a:srgbClr val="4D4D4D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318" name="Text Box 198"/>
          <p:cNvSpPr txBox="1">
            <a:spLocks noChangeAspect="1" noChangeArrowheads="1"/>
          </p:cNvSpPr>
          <p:nvPr/>
        </p:nvSpPr>
        <p:spPr bwMode="auto">
          <a:xfrm>
            <a:off x="485420" y="5834548"/>
            <a:ext cx="5397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4D4D4D"/>
                </a:solidFill>
                <a:ea typeface="ヒラギノ角ゴ Pro W3"/>
                <a:cs typeface="Arial" pitchFamily="34" charset="0"/>
              </a:rPr>
              <a:t>Cluster Network</a:t>
            </a:r>
            <a:endParaRPr lang="en-US" sz="900" dirty="0">
              <a:solidFill>
                <a:srgbClr val="4D4D4D"/>
              </a:solidFill>
              <a:ea typeface="ヒラギノ角ゴ Pro W3"/>
              <a:cs typeface="Arial" pitchFamily="34" charset="0"/>
            </a:endParaRPr>
          </a:p>
        </p:txBody>
      </p:sp>
      <p:cxnSp>
        <p:nvCxnSpPr>
          <p:cNvPr id="320" name="Straight Arrow Connector 319"/>
          <p:cNvCxnSpPr>
            <a:stCxn id="318" idx="0"/>
          </p:cNvCxnSpPr>
          <p:nvPr/>
        </p:nvCxnSpPr>
        <p:spPr>
          <a:xfrm rot="16200000" flipV="1">
            <a:off x="572134" y="5651386"/>
            <a:ext cx="217519" cy="14880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9"/>
          <p:cNvSpPr>
            <a:spLocks noChangeArrowheads="1"/>
          </p:cNvSpPr>
          <p:nvPr/>
        </p:nvSpPr>
        <p:spPr bwMode="auto">
          <a:xfrm rot="16200000">
            <a:off x="3383811" y="-1390382"/>
            <a:ext cx="2413084" cy="7498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  <a:alpha val="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  <a:alpha val="3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29"/>
          <p:cNvSpPr>
            <a:spLocks noChangeArrowheads="1"/>
          </p:cNvSpPr>
          <p:nvPr/>
        </p:nvSpPr>
        <p:spPr bwMode="auto">
          <a:xfrm rot="16200000">
            <a:off x="3349223" y="1073490"/>
            <a:ext cx="2482260" cy="7498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  <a:alpha val="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  <a:alpha val="3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ltGray">
          <a:xfrm>
            <a:off x="1308644" y="1152116"/>
            <a:ext cx="3451113" cy="24130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75000"/>
                  <a:shade val="67500"/>
                  <a:satMod val="115000"/>
                  <a:alpha val="20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  <a:alpha val="6000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ltGray">
          <a:xfrm>
            <a:off x="1319276" y="3637096"/>
            <a:ext cx="7040880" cy="24265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  <a:alpha val="60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  <a:alpha val="20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ltGray">
          <a:xfrm>
            <a:off x="4842286" y="1152116"/>
            <a:ext cx="3501614" cy="246888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50000">
                <a:srgbClr val="C00000">
                  <a:alpha val="20000"/>
                </a:srgbClr>
              </a:gs>
              <a:gs pos="100000">
                <a:srgbClr val="C00000">
                  <a:alpha val="60000"/>
                </a:srgbClr>
              </a:gs>
            </a:gsLst>
            <a:lin ang="162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59992" y="2169288"/>
            <a:ext cx="1975982" cy="3775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chemeClr val="tx1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/>
              </a:rPr>
              <a:t>Policies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13307" y="4648080"/>
            <a:ext cx="1869353" cy="3775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chemeClr val="tx1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/>
              </a:rPr>
              <a:t>Infrastructure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5068638" y="1336356"/>
            <a:ext cx="2966581" cy="849042"/>
            <a:chOff x="5127963" y="2590801"/>
            <a:chExt cx="3144078" cy="899842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5127963" y="2590801"/>
              <a:ext cx="3144078" cy="899842"/>
            </a:xfrm>
            <a:prstGeom prst="roundRect">
              <a:avLst>
                <a:gd name="adj" fmla="val 12702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1200" dirty="0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86987" y="2688267"/>
              <a:ext cx="2809461" cy="704910"/>
            </a:xfrm>
            <a:prstGeom prst="rect">
              <a:avLst/>
            </a:prstGeom>
          </p:spPr>
          <p:txBody>
            <a:bodyPr wrap="square" tIns="0" bIns="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200" dirty="0" smtClean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/>
                </a:rPr>
                <a:t>Secure</a:t>
              </a:r>
              <a:endParaRPr lang="en-US" sz="3600" b="1" kern="1200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/>
              </a:endParaRPr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1541863" y="1336355"/>
            <a:ext cx="2966581" cy="849042"/>
            <a:chOff x="1390173" y="2590800"/>
            <a:chExt cx="3144078" cy="899842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1390173" y="2590800"/>
              <a:ext cx="3144078" cy="899842"/>
            </a:xfrm>
            <a:prstGeom prst="roundRect">
              <a:avLst>
                <a:gd name="adj" fmla="val 14114"/>
              </a:avLst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defRPr/>
              </a:pPr>
              <a:endParaRPr lang="en-US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49196" y="2688266"/>
              <a:ext cx="2809461" cy="704910"/>
            </a:xfrm>
            <a:prstGeom prst="rect">
              <a:avLst/>
            </a:prstGeom>
          </p:spPr>
          <p:txBody>
            <a:bodyPr wrap="square" tIns="0" bIns="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200" dirty="0" smtClean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/>
                </a:rPr>
                <a:t>Share</a:t>
              </a:r>
              <a:endParaRPr lang="en-US" sz="3600" b="1" kern="1200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/>
              </a:endParaRPr>
            </a:p>
          </p:txBody>
        </p:sp>
      </p:grpSp>
      <p:grpSp>
        <p:nvGrpSpPr>
          <p:cNvPr id="4" name="Group 73"/>
          <p:cNvGrpSpPr/>
          <p:nvPr/>
        </p:nvGrpSpPr>
        <p:grpSpPr>
          <a:xfrm>
            <a:off x="3106098" y="5003162"/>
            <a:ext cx="3307316" cy="849042"/>
            <a:chOff x="3048000" y="4670736"/>
            <a:chExt cx="3505200" cy="899842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3048000" y="4670736"/>
              <a:ext cx="3505200" cy="899842"/>
            </a:xfrm>
            <a:prstGeom prst="roundRect">
              <a:avLst>
                <a:gd name="adj" fmla="val 16936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1200" dirty="0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41056" y="4746936"/>
              <a:ext cx="3119089" cy="704910"/>
            </a:xfrm>
            <a:prstGeom prst="rect">
              <a:avLst/>
            </a:prstGeom>
            <a:ln>
              <a:noFill/>
            </a:ln>
          </p:spPr>
          <p:txBody>
            <a:bodyPr wrap="square" tIns="0" bIns="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200" dirty="0" smtClean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/>
                </a:rPr>
                <a:t>Simplify</a:t>
              </a:r>
              <a:endParaRPr lang="en-US" sz="3600" b="1" kern="1200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/>
              </a:endParaRP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4092274" y="2848712"/>
            <a:ext cx="1463040" cy="1463040"/>
          </a:xfrm>
          <a:prstGeom prst="ellipse">
            <a:avLst/>
          </a:prstGeom>
          <a:solidFill>
            <a:srgbClr val="E7E1D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574675" rtl="0" fontAlgn="base">
              <a:spcBef>
                <a:spcPct val="50000"/>
              </a:spcBef>
              <a:spcAft>
                <a:spcPct val="0"/>
              </a:spcAft>
            </a:pPr>
            <a:endParaRPr lang="en-US" sz="2200" kern="120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4895850" y="2324100"/>
            <a:ext cx="1240604" cy="1225180"/>
            <a:chOff x="5943600" y="1235595"/>
            <a:chExt cx="1240604" cy="1225180"/>
          </a:xfrm>
        </p:grpSpPr>
        <p:pic>
          <p:nvPicPr>
            <p:cNvPr id="82" name="Picture 363" descr="08-014_HPM-JUNOS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5943600" y="1235595"/>
              <a:ext cx="1240604" cy="1225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82" descr="Blue-Pad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127" y="1503575"/>
              <a:ext cx="399551" cy="635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7" name="Picture 10" descr="junos_brand_rgb_1800x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871" y="3119170"/>
            <a:ext cx="1177847" cy="785004"/>
          </a:xfrm>
          <a:prstGeom prst="rect">
            <a:avLst/>
          </a:prstGeom>
          <a:noFill/>
        </p:spPr>
      </p:pic>
      <p:grpSp>
        <p:nvGrpSpPr>
          <p:cNvPr id="6" name="Group 1225"/>
          <p:cNvGrpSpPr/>
          <p:nvPr/>
        </p:nvGrpSpPr>
        <p:grpSpPr>
          <a:xfrm>
            <a:off x="3452194" y="2208632"/>
            <a:ext cx="2743200" cy="2743200"/>
            <a:chOff x="3452194" y="2208632"/>
            <a:chExt cx="2743200" cy="2743200"/>
          </a:xfrm>
        </p:grpSpPr>
        <p:sp>
          <p:nvSpPr>
            <p:cNvPr id="45" name="Oval 44"/>
            <p:cNvSpPr/>
            <p:nvPr/>
          </p:nvSpPr>
          <p:spPr bwMode="auto">
            <a:xfrm>
              <a:off x="3452194" y="2208632"/>
              <a:ext cx="2743200" cy="2743200"/>
            </a:xfrm>
            <a:prstGeom prst="ellipse">
              <a:avLst/>
            </a:prstGeom>
            <a:solidFill>
              <a:schemeClr val="tx1">
                <a:lumMod val="60000"/>
                <a:lumOff val="40000"/>
                <a:alpha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574675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092274" y="2848712"/>
              <a:ext cx="1463040" cy="1463040"/>
            </a:xfrm>
            <a:prstGeom prst="ellipse">
              <a:avLst/>
            </a:prstGeom>
            <a:solidFill>
              <a:srgbClr val="E7E1D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574675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/>
            </a:p>
          </p:txBody>
        </p:sp>
        <p:grpSp>
          <p:nvGrpSpPr>
            <p:cNvPr id="7" name="Group 77"/>
            <p:cNvGrpSpPr/>
            <p:nvPr/>
          </p:nvGrpSpPr>
          <p:grpSpPr>
            <a:xfrm>
              <a:off x="4895850" y="2324100"/>
              <a:ext cx="1240604" cy="1225180"/>
              <a:chOff x="5943600" y="1235595"/>
              <a:chExt cx="1240604" cy="1225180"/>
            </a:xfrm>
          </p:grpSpPr>
          <p:pic>
            <p:nvPicPr>
              <p:cNvPr id="98" name="Picture 363" descr="08-014_HPM-JUNOS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1235595"/>
                <a:ext cx="1240604" cy="1225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98" descr="Blue-Padloc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64127" y="1503575"/>
                <a:ext cx="399551" cy="635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8" name="Picture 10" descr="junos_brand_rgb_1800x1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8210" y="3119170"/>
              <a:ext cx="1177847" cy="785004"/>
            </a:xfrm>
            <a:prstGeom prst="rect">
              <a:avLst/>
            </a:prstGeom>
            <a:noFill/>
          </p:spPr>
        </p:pic>
        <p:grpSp>
          <p:nvGrpSpPr>
            <p:cNvPr id="8" name="Group 78"/>
            <p:cNvGrpSpPr/>
            <p:nvPr/>
          </p:nvGrpSpPr>
          <p:grpSpPr>
            <a:xfrm>
              <a:off x="3476329" y="2343356"/>
              <a:ext cx="1231080" cy="1232899"/>
              <a:chOff x="2354596" y="1232916"/>
              <a:chExt cx="1231080" cy="1232899"/>
            </a:xfrm>
          </p:grpSpPr>
          <p:pic>
            <p:nvPicPr>
              <p:cNvPr id="50" name="Picture 364" descr="08-014_HPM-JUNOS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354596" y="1232916"/>
                <a:ext cx="1231080" cy="123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73"/>
              <p:cNvGrpSpPr/>
              <p:nvPr/>
            </p:nvGrpSpPr>
            <p:grpSpPr>
              <a:xfrm>
                <a:off x="2503137" y="1518082"/>
                <a:ext cx="933999" cy="648069"/>
                <a:chOff x="2492782" y="1518082"/>
                <a:chExt cx="933999" cy="648069"/>
              </a:xfrm>
            </p:grpSpPr>
            <p:pic>
              <p:nvPicPr>
                <p:cNvPr id="53" name="Picture 52" descr="Cloud-Blue.png"/>
                <p:cNvPicPr>
                  <a:picLocks noChangeAspect="1"/>
                </p:cNvPicPr>
                <p:nvPr/>
              </p:nvPicPr>
              <p:blipFill>
                <a:blip r:embed="rId7" cstate="print">
                  <a:lum contrast="-80000"/>
                </a:blip>
                <a:stretch>
                  <a:fillRect/>
                </a:stretch>
              </p:blipFill>
              <p:spPr>
                <a:xfrm>
                  <a:off x="2492782" y="1518082"/>
                  <a:ext cx="933999" cy="648069"/>
                </a:xfrm>
                <a:prstGeom prst="rect">
                  <a:avLst/>
                </a:prstGeom>
                <a:effectLst>
                  <a:outerShdw blurRad="190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4" name="Oval 53"/>
                <p:cNvSpPr/>
                <p:nvPr/>
              </p:nvSpPr>
              <p:spPr bwMode="auto">
                <a:xfrm>
                  <a:off x="2685495" y="1642369"/>
                  <a:ext cx="572610" cy="37286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574675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200" kern="1200">
                    <a:solidFill>
                      <a:srgbClr val="4D4D4D"/>
                    </a:solidFill>
                    <a:latin typeface="Arial" pitchFamily="34" charset="0"/>
                    <a:cs typeface="Arial"/>
                  </a:endParaRPr>
                </a:p>
              </p:txBody>
            </p:sp>
            <p:pic>
              <p:nvPicPr>
                <p:cNvPr id="68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845171" y="1524000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Group 69"/>
                <p:cNvGrpSpPr/>
                <p:nvPr/>
              </p:nvGrpSpPr>
              <p:grpSpPr>
                <a:xfrm>
                  <a:off x="2699473" y="1887057"/>
                  <a:ext cx="545963" cy="256331"/>
                  <a:chOff x="2701310" y="1887057"/>
                  <a:chExt cx="545963" cy="256331"/>
                </a:xfrm>
              </p:grpSpPr>
              <p:pic>
                <p:nvPicPr>
                  <p:cNvPr id="96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701310" y="1887057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7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992707" y="1887057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1" name="Group 71"/>
                <p:cNvGrpSpPr/>
                <p:nvPr/>
              </p:nvGrpSpPr>
              <p:grpSpPr>
                <a:xfrm>
                  <a:off x="2564834" y="1649813"/>
                  <a:ext cx="815241" cy="256331"/>
                  <a:chOff x="2564834" y="1649813"/>
                  <a:chExt cx="815241" cy="256331"/>
                </a:xfrm>
              </p:grpSpPr>
              <p:pic>
                <p:nvPicPr>
                  <p:cNvPr id="77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64834" y="1649813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5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125509" y="1649813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grpSp>
        <p:nvGrpSpPr>
          <p:cNvPr id="12" name="Group 44"/>
          <p:cNvGrpSpPr/>
          <p:nvPr/>
        </p:nvGrpSpPr>
        <p:grpSpPr>
          <a:xfrm>
            <a:off x="4210050" y="3771900"/>
            <a:ext cx="1180565" cy="1186436"/>
            <a:chOff x="6349771" y="3265452"/>
            <a:chExt cx="2022703" cy="2051191"/>
          </a:xfrm>
        </p:grpSpPr>
        <p:pic>
          <p:nvPicPr>
            <p:cNvPr id="69" name="Picture 364" descr="08-014_HPM-JUNOS"/>
            <p:cNvPicPr>
              <a:picLocks noChangeAspect="1" noChangeArrowheads="1"/>
            </p:cNvPicPr>
            <p:nvPr/>
          </p:nvPicPr>
          <p:blipFill>
            <a:blip r:embed="rId6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1" y="3265452"/>
              <a:ext cx="2022703" cy="205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AutoShape 7"/>
            <p:cNvSpPr>
              <a:spLocks noChangeArrowheads="1"/>
            </p:cNvSpPr>
            <p:nvPr/>
          </p:nvSpPr>
          <p:spPr bwMode="blackWhite">
            <a:xfrm>
              <a:off x="6915995" y="4114520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solidFill>
                  <a:srgbClr val="0067AC"/>
                </a:solidFill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74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6" y="3763328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6" y="4039016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4" y="4304432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62465" y="3914455"/>
              <a:ext cx="703680" cy="7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to a cloud ready data center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of Simplicity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Improved Application Performance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Greater Scalability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Lower Cost</a:t>
            </a:r>
          </a:p>
          <a:p>
            <a:pPr lvl="1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5413521" y="2125980"/>
            <a:ext cx="705340" cy="695022"/>
          </a:xfrm>
          <a:prstGeom prst="line">
            <a:avLst/>
          </a:prstGeom>
          <a:noFill/>
          <a:ln w="82550">
            <a:solidFill>
              <a:schemeClr val="accent4"/>
            </a:solidFill>
            <a:round/>
            <a:headEnd/>
            <a:tailEnd type="triangle" w="med" len="med"/>
          </a:ln>
          <a:scene3d>
            <a:camera prst="orthographicFront"/>
            <a:lightRig rig="threePt" dir="t">
              <a:rot lat="0" lon="0" rev="0"/>
            </a:lightRig>
          </a:scene3d>
          <a:sp3d contourW="25400" prstMaterial="metal">
            <a:bevelT w="63500"/>
          </a:sp3d>
        </p:spPr>
        <p:txBody>
          <a:bodyPr/>
          <a:lstStyle/>
          <a:p>
            <a:endParaRPr lang="en-US"/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6259675" y="2297663"/>
            <a:ext cx="1409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Performance &amp; Scale</a:t>
            </a:r>
            <a:endParaRPr lang="en-US" sz="12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30830" y="1592813"/>
            <a:ext cx="1822917" cy="1425466"/>
            <a:chOff x="5230830" y="1592813"/>
            <a:chExt cx="1822917" cy="1425466"/>
          </a:xfrm>
        </p:grpSpPr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5274569" y="1592813"/>
              <a:ext cx="0" cy="1425466"/>
            </a:xfrm>
            <a:prstGeom prst="line">
              <a:avLst/>
            </a:prstGeom>
            <a:noFill/>
            <a:ln w="889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 prst="relaxedInset"/>
              <a:extrusionClr>
                <a:schemeClr val="bg2"/>
              </a:extrusionClr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5230830" y="2961174"/>
              <a:ext cx="1822917" cy="16932"/>
            </a:xfrm>
            <a:prstGeom prst="line">
              <a:avLst/>
            </a:prstGeom>
            <a:noFill/>
            <a:ln w="889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 prst="relaxedInset"/>
              <a:extrusionClr>
                <a:schemeClr val="bg2"/>
              </a:extrusionClr>
            </a:sp3d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30830" y="3429233"/>
            <a:ext cx="1822917" cy="1425466"/>
            <a:chOff x="5230830" y="1592813"/>
            <a:chExt cx="1822917" cy="1425466"/>
          </a:xfrm>
        </p:grpSpPr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5274569" y="1592813"/>
              <a:ext cx="0" cy="1425466"/>
            </a:xfrm>
            <a:prstGeom prst="line">
              <a:avLst/>
            </a:prstGeom>
            <a:noFill/>
            <a:ln w="88900">
              <a:solidFill>
                <a:schemeClr val="tx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 prst="relaxedInset"/>
              <a:extrusionClr>
                <a:schemeClr val="bg2"/>
              </a:extrusionClr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H="1">
              <a:off x="5230830" y="2961174"/>
              <a:ext cx="1822917" cy="16932"/>
            </a:xfrm>
            <a:prstGeom prst="line">
              <a:avLst/>
            </a:prstGeom>
            <a:noFill/>
            <a:ln w="88900">
              <a:solidFill>
                <a:schemeClr val="tx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 prst="relaxedInset"/>
              <a:extrusionClr>
                <a:schemeClr val="bg2"/>
              </a:extrusionClr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5405901" y="3697302"/>
            <a:ext cx="712960" cy="432738"/>
          </a:xfrm>
          <a:prstGeom prst="line">
            <a:avLst/>
          </a:prstGeom>
          <a:noFill/>
          <a:ln w="82550">
            <a:solidFill>
              <a:srgbClr val="FFFF00"/>
            </a:solidFill>
            <a:round/>
            <a:headEnd/>
            <a:tailEnd type="triangle" w="med" len="med"/>
          </a:ln>
          <a:scene3d>
            <a:camera prst="orthographicFront"/>
            <a:lightRig rig="threePt" dir="t">
              <a:rot lat="0" lon="0" rev="0"/>
            </a:lightRig>
          </a:scene3d>
          <a:sp3d contourW="25400" prstMaterial="metal">
            <a:bevelT w="63500"/>
          </a:sp3d>
        </p:spPr>
        <p:txBody>
          <a:bodyPr/>
          <a:lstStyle/>
          <a:p>
            <a:endParaRPr lang="en-US"/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6389215" y="3745463"/>
            <a:ext cx="140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Cost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0538" y="2396829"/>
            <a:ext cx="8182407" cy="2202873"/>
          </a:xfrm>
          <a:prstGeom prst="roundRect">
            <a:avLst>
              <a:gd name="adj" fmla="val 4371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 the Network</a:t>
            </a:r>
          </a:p>
        </p:txBody>
      </p:sp>
      <p:sp>
        <p:nvSpPr>
          <p:cNvPr id="1616900" name="Text Box 259"/>
          <p:cNvSpPr txBox="1">
            <a:spLocks noChangeArrowheads="1"/>
          </p:cNvSpPr>
          <p:nvPr/>
        </p:nvSpPr>
        <p:spPr bwMode="auto">
          <a:xfrm>
            <a:off x="1595438" y="3417588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Aggregation</a:t>
            </a:r>
          </a:p>
        </p:txBody>
      </p:sp>
      <p:sp>
        <p:nvSpPr>
          <p:cNvPr id="1616901" name="AutoShape 5"/>
          <p:cNvSpPr>
            <a:spLocks noChangeArrowheads="1"/>
          </p:cNvSpPr>
          <p:nvPr/>
        </p:nvSpPr>
        <p:spPr bwMode="auto">
          <a:xfrm>
            <a:off x="3352800" y="331122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2" name="AutoShape 6"/>
          <p:cNvSpPr>
            <a:spLocks noChangeArrowheads="1"/>
          </p:cNvSpPr>
          <p:nvPr/>
        </p:nvSpPr>
        <p:spPr bwMode="auto">
          <a:xfrm>
            <a:off x="3352800" y="285402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3" name="AutoShape 7"/>
          <p:cNvSpPr>
            <a:spLocks noChangeArrowheads="1"/>
          </p:cNvSpPr>
          <p:nvPr/>
        </p:nvSpPr>
        <p:spPr bwMode="auto">
          <a:xfrm>
            <a:off x="3352800" y="376842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4" name="Text Box 259"/>
          <p:cNvSpPr txBox="1">
            <a:spLocks noChangeArrowheads="1"/>
          </p:cNvSpPr>
          <p:nvPr/>
        </p:nvSpPr>
        <p:spPr bwMode="auto">
          <a:xfrm>
            <a:off x="1595438" y="2930225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Core</a:t>
            </a:r>
          </a:p>
        </p:txBody>
      </p:sp>
      <p:sp>
        <p:nvSpPr>
          <p:cNvPr id="1616905" name="Text Box 259"/>
          <p:cNvSpPr txBox="1">
            <a:spLocks noChangeArrowheads="1"/>
          </p:cNvSpPr>
          <p:nvPr/>
        </p:nvSpPr>
        <p:spPr bwMode="auto">
          <a:xfrm>
            <a:off x="1595438" y="3920825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Access</a:t>
            </a:r>
          </a:p>
        </p:txBody>
      </p:sp>
      <p:sp>
        <p:nvSpPr>
          <p:cNvPr id="1616906" name="AutoShape 10"/>
          <p:cNvSpPr>
            <a:spLocks noChangeArrowheads="1"/>
          </p:cNvSpPr>
          <p:nvPr/>
        </p:nvSpPr>
        <p:spPr bwMode="auto">
          <a:xfrm>
            <a:off x="3330575" y="352077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7" name="AutoShape 11"/>
          <p:cNvSpPr>
            <a:spLocks noChangeArrowheads="1"/>
          </p:cNvSpPr>
          <p:nvPr/>
        </p:nvSpPr>
        <p:spPr bwMode="auto">
          <a:xfrm>
            <a:off x="3330575" y="306357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8" name="Text Box 259"/>
          <p:cNvSpPr txBox="1">
            <a:spLocks noChangeArrowheads="1"/>
          </p:cNvSpPr>
          <p:nvPr/>
        </p:nvSpPr>
        <p:spPr bwMode="auto">
          <a:xfrm>
            <a:off x="1747838" y="2974675"/>
            <a:ext cx="1528762" cy="488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Consolidated Core</a:t>
            </a:r>
          </a:p>
        </p:txBody>
      </p:sp>
      <p:sp>
        <p:nvSpPr>
          <p:cNvPr id="1616909" name="Text Box 259"/>
          <p:cNvSpPr txBox="1">
            <a:spLocks noChangeArrowheads="1"/>
          </p:cNvSpPr>
          <p:nvPr/>
        </p:nvSpPr>
        <p:spPr bwMode="auto">
          <a:xfrm>
            <a:off x="1595438" y="3760488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MS PGothic" pitchFamily="34" charset="-128"/>
              </a:rPr>
              <a:t>Access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9027" y="6241145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Juniper Confidential</a:t>
            </a:r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16" name="Text Box 259"/>
          <p:cNvSpPr txBox="1">
            <a:spLocks noChangeArrowheads="1"/>
          </p:cNvSpPr>
          <p:nvPr/>
        </p:nvSpPr>
        <p:spPr bwMode="auto">
          <a:xfrm>
            <a:off x="1847462" y="5435379"/>
            <a:ext cx="5376247" cy="61555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2850"/>
                </a:solidFill>
                <a:ea typeface="MS PGothic" pitchFamily="34" charset="-128"/>
              </a:rPr>
              <a:t>Eliminate </a:t>
            </a:r>
            <a:r>
              <a:rPr lang="en-US" sz="2000" dirty="0">
                <a:solidFill>
                  <a:srgbClr val="002850"/>
                </a:solidFill>
                <a:ea typeface="MS PGothic" pitchFamily="34" charset="-128"/>
              </a:rPr>
              <a:t>the </a:t>
            </a:r>
            <a:r>
              <a:rPr lang="en-US" sz="2000" dirty="0" smtClean="0">
                <a:solidFill>
                  <a:srgbClr val="002850"/>
                </a:solidFill>
                <a:ea typeface="MS PGothic" pitchFamily="34" charset="-128"/>
              </a:rPr>
              <a:t>Aggregation Layer</a:t>
            </a:r>
          </a:p>
          <a:p>
            <a:pPr algn="ctr"/>
            <a:r>
              <a:rPr lang="en-US" sz="2000" dirty="0" smtClean="0">
                <a:solidFill>
                  <a:srgbClr val="002850"/>
                </a:solidFill>
                <a:ea typeface="MS PGothic" pitchFamily="34" charset="-128"/>
              </a:rPr>
              <a:t>Simplify the Consolidated Core</a:t>
            </a:r>
            <a:endParaRPr lang="en-US" sz="2000" dirty="0">
              <a:solidFill>
                <a:srgbClr val="002850"/>
              </a:solidFill>
              <a:ea typeface="MS PGothic" pitchFamily="34" charset="-128"/>
            </a:endParaRPr>
          </a:p>
        </p:txBody>
      </p:sp>
      <p:grpSp>
        <p:nvGrpSpPr>
          <p:cNvPr id="20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1" name="Picture 364" descr="08-014_HPM-JUNOS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solidFill>
                  <a:srgbClr val="0067AC"/>
                </a:solidFill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23" name="Picture 21" descr="Simpl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 descr="Simpl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 descr="Simpl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 0.0486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L 0.0 -0.06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16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1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1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16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16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16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900" grpId="0"/>
      <p:bldP spid="1616901" grpId="0" animBg="1"/>
      <p:bldP spid="1616902" grpId="0" animBg="1"/>
      <p:bldP spid="1616902" grpId="1" animBg="1"/>
      <p:bldP spid="1616903" grpId="0" animBg="1"/>
      <p:bldP spid="1616903" grpId="1" animBg="1"/>
      <p:bldP spid="1616904" grpId="0"/>
      <p:bldP spid="1616905" grpId="0"/>
      <p:bldP spid="1616906" grpId="0" animBg="1"/>
      <p:bldP spid="1616907" grpId="0" animBg="1"/>
      <p:bldP spid="1616908" grpId="0"/>
      <p:bldP spid="161690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Line 185"/>
          <p:cNvSpPr>
            <a:spLocks noChangeShapeType="1"/>
          </p:cNvSpPr>
          <p:nvPr/>
        </p:nvSpPr>
        <p:spPr bwMode="auto">
          <a:xfrm rot="10800000" flipH="1">
            <a:off x="8356603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4" name="Line 185"/>
          <p:cNvSpPr>
            <a:spLocks noChangeShapeType="1"/>
          </p:cNvSpPr>
          <p:nvPr/>
        </p:nvSpPr>
        <p:spPr bwMode="auto">
          <a:xfrm rot="10800000" flipV="1">
            <a:off x="8327665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5" name="Line 185"/>
          <p:cNvSpPr>
            <a:spLocks noChangeShapeType="1"/>
          </p:cNvSpPr>
          <p:nvPr/>
        </p:nvSpPr>
        <p:spPr bwMode="auto">
          <a:xfrm rot="10800000" flipH="1" flipV="1">
            <a:off x="8246644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6" name="Line 185"/>
          <p:cNvSpPr>
            <a:spLocks noChangeShapeType="1"/>
          </p:cNvSpPr>
          <p:nvPr/>
        </p:nvSpPr>
        <p:spPr bwMode="auto">
          <a:xfrm rot="10800000" flipH="1" flipV="1">
            <a:off x="8026725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7" name="Line 185"/>
          <p:cNvSpPr>
            <a:spLocks noChangeShapeType="1"/>
          </p:cNvSpPr>
          <p:nvPr/>
        </p:nvSpPr>
        <p:spPr bwMode="auto">
          <a:xfrm rot="10800000" flipH="1" flipV="1">
            <a:off x="7818380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8" name="Line 185"/>
          <p:cNvSpPr>
            <a:spLocks noChangeShapeType="1"/>
          </p:cNvSpPr>
          <p:nvPr/>
        </p:nvSpPr>
        <p:spPr bwMode="auto">
          <a:xfrm rot="10800000" flipH="1">
            <a:off x="8408689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1941508" name="Rectangle 4"/>
          <p:cNvSpPr>
            <a:spLocks noChangeArrowheads="1"/>
          </p:cNvSpPr>
          <p:nvPr/>
        </p:nvSpPr>
        <p:spPr bwMode="invGray">
          <a:xfrm>
            <a:off x="102948" y="4145188"/>
            <a:ext cx="6127647" cy="1531712"/>
          </a:xfrm>
          <a:prstGeom prst="roundRect">
            <a:avLst>
              <a:gd name="adj" fmla="val 4900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1093848" y="5384983"/>
            <a:ext cx="409575" cy="152402"/>
            <a:chOff x="1234" y="3121"/>
            <a:chExt cx="254" cy="98"/>
          </a:xfrm>
        </p:grpSpPr>
        <p:sp>
          <p:nvSpPr>
            <p:cNvPr id="92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3" name="Group 347"/>
          <p:cNvGrpSpPr>
            <a:grpSpLocks/>
          </p:cNvGrpSpPr>
          <p:nvPr/>
        </p:nvGrpSpPr>
        <p:grpSpPr bwMode="auto">
          <a:xfrm>
            <a:off x="1853077" y="5384983"/>
            <a:ext cx="409575" cy="152402"/>
            <a:chOff x="1234" y="3121"/>
            <a:chExt cx="254" cy="98"/>
          </a:xfrm>
        </p:grpSpPr>
        <p:sp>
          <p:nvSpPr>
            <p:cNvPr id="92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4" name="Group 347"/>
          <p:cNvGrpSpPr>
            <a:grpSpLocks/>
          </p:cNvGrpSpPr>
          <p:nvPr/>
        </p:nvGrpSpPr>
        <p:grpSpPr bwMode="auto">
          <a:xfrm>
            <a:off x="2612306" y="5384983"/>
            <a:ext cx="409575" cy="152402"/>
            <a:chOff x="1234" y="3121"/>
            <a:chExt cx="254" cy="98"/>
          </a:xfrm>
        </p:grpSpPr>
        <p:sp>
          <p:nvSpPr>
            <p:cNvPr id="933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4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5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5" name="Group 347"/>
          <p:cNvGrpSpPr>
            <a:grpSpLocks/>
          </p:cNvGrpSpPr>
          <p:nvPr/>
        </p:nvGrpSpPr>
        <p:grpSpPr bwMode="auto">
          <a:xfrm>
            <a:off x="3382619" y="5384983"/>
            <a:ext cx="409575" cy="152402"/>
            <a:chOff x="1234" y="3121"/>
            <a:chExt cx="254" cy="98"/>
          </a:xfrm>
        </p:grpSpPr>
        <p:sp>
          <p:nvSpPr>
            <p:cNvPr id="937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8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9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6" name="Group 347"/>
          <p:cNvGrpSpPr>
            <a:grpSpLocks/>
          </p:cNvGrpSpPr>
          <p:nvPr/>
        </p:nvGrpSpPr>
        <p:grpSpPr bwMode="auto">
          <a:xfrm>
            <a:off x="4141848" y="5384983"/>
            <a:ext cx="409575" cy="152402"/>
            <a:chOff x="1234" y="3121"/>
            <a:chExt cx="254" cy="98"/>
          </a:xfrm>
        </p:grpSpPr>
        <p:sp>
          <p:nvSpPr>
            <p:cNvPr id="941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2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3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4906619" y="5384983"/>
            <a:ext cx="409575" cy="152402"/>
            <a:chOff x="1234" y="3121"/>
            <a:chExt cx="254" cy="98"/>
          </a:xfrm>
        </p:grpSpPr>
        <p:sp>
          <p:nvSpPr>
            <p:cNvPr id="94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334619" y="5384983"/>
            <a:ext cx="409575" cy="152402"/>
            <a:chOff x="1234" y="3121"/>
            <a:chExt cx="254" cy="98"/>
          </a:xfrm>
        </p:grpSpPr>
        <p:sp>
          <p:nvSpPr>
            <p:cNvPr id="64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sp>
        <p:nvSpPr>
          <p:cNvPr id="1941506" name="Rectangle 2"/>
          <p:cNvSpPr>
            <a:spLocks noChangeArrowheads="1"/>
          </p:cNvSpPr>
          <p:nvPr/>
        </p:nvSpPr>
        <p:spPr bwMode="invGray">
          <a:xfrm>
            <a:off x="102638" y="1057275"/>
            <a:ext cx="6118432" cy="758952"/>
          </a:xfrm>
          <a:prstGeom prst="roundRect">
            <a:avLst>
              <a:gd name="adj" fmla="val 8166"/>
            </a:avLst>
          </a:prstGeom>
          <a:solidFill>
            <a:srgbClr val="80A1B6">
              <a:alpha val="2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07" name="Rectangle 3"/>
          <p:cNvSpPr>
            <a:spLocks noChangeArrowheads="1"/>
          </p:cNvSpPr>
          <p:nvPr/>
        </p:nvSpPr>
        <p:spPr bwMode="invGray">
          <a:xfrm>
            <a:off x="102638" y="1881347"/>
            <a:ext cx="6118432" cy="762000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09" name="Rectangle 5"/>
          <p:cNvSpPr>
            <a:spLocks noChangeArrowheads="1"/>
          </p:cNvSpPr>
          <p:nvPr/>
        </p:nvSpPr>
        <p:spPr bwMode="invGray">
          <a:xfrm>
            <a:off x="106019" y="2708467"/>
            <a:ext cx="6124575" cy="1371600"/>
          </a:xfrm>
          <a:prstGeom prst="roundRect">
            <a:avLst>
              <a:gd name="adj" fmla="val 6537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0" name="Line 1410"/>
          <p:cNvSpPr>
            <a:spLocks noChangeShapeType="1"/>
          </p:cNvSpPr>
          <p:nvPr/>
        </p:nvSpPr>
        <p:spPr bwMode="auto">
          <a:xfrm>
            <a:off x="1626845" y="3645027"/>
            <a:ext cx="9683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1" name="Freeform 191"/>
          <p:cNvSpPr>
            <a:spLocks/>
          </p:cNvSpPr>
          <p:nvPr/>
        </p:nvSpPr>
        <p:spPr bwMode="auto">
          <a:xfrm>
            <a:off x="509245" y="3721227"/>
            <a:ext cx="990600" cy="1014413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639">
                <a:moveTo>
                  <a:pt x="0" y="639"/>
                </a:moveTo>
                <a:lnTo>
                  <a:pt x="0" y="317"/>
                </a:lnTo>
                <a:lnTo>
                  <a:pt x="336" y="317"/>
                </a:lnTo>
                <a:lnTo>
                  <a:pt x="336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12" name="Freeform 192"/>
          <p:cNvSpPr>
            <a:spLocks/>
          </p:cNvSpPr>
          <p:nvPr/>
        </p:nvSpPr>
        <p:spPr bwMode="auto">
          <a:xfrm>
            <a:off x="585445" y="3721227"/>
            <a:ext cx="1905000" cy="1028700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648">
                <a:moveTo>
                  <a:pt x="0" y="648"/>
                </a:moveTo>
                <a:cubicBezTo>
                  <a:pt x="1" y="555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13" name="Freeform 193"/>
          <p:cNvSpPr>
            <a:spLocks/>
          </p:cNvSpPr>
          <p:nvPr/>
        </p:nvSpPr>
        <p:spPr bwMode="auto">
          <a:xfrm>
            <a:off x="1347445" y="3645027"/>
            <a:ext cx="1219200" cy="1066800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0" y="480"/>
                </a:moveTo>
                <a:lnTo>
                  <a:pt x="0" y="384"/>
                </a:lnTo>
                <a:lnTo>
                  <a:pt x="528" y="384"/>
                </a:lnTo>
                <a:lnTo>
                  <a:pt x="528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14" name="Freeform 194"/>
          <p:cNvSpPr>
            <a:spLocks/>
          </p:cNvSpPr>
          <p:nvPr/>
        </p:nvSpPr>
        <p:spPr bwMode="auto">
          <a:xfrm>
            <a:off x="2109445" y="3730752"/>
            <a:ext cx="533400" cy="1028700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564">
                <a:moveTo>
                  <a:pt x="2" y="564"/>
                </a:moveTo>
                <a:cubicBezTo>
                  <a:pt x="1" y="505"/>
                  <a:pt x="1" y="530"/>
                  <a:pt x="0" y="471"/>
                </a:cubicBezTo>
                <a:lnTo>
                  <a:pt x="240" y="471"/>
                </a:lnTo>
                <a:lnTo>
                  <a:pt x="24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15" name="Freeform 195"/>
          <p:cNvSpPr>
            <a:spLocks/>
          </p:cNvSpPr>
          <p:nvPr/>
        </p:nvSpPr>
        <p:spPr bwMode="auto">
          <a:xfrm flipH="1">
            <a:off x="1652245" y="3721227"/>
            <a:ext cx="1143000" cy="1066800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11">
                <a:moveTo>
                  <a:pt x="0" y="611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17" name="Line 199"/>
          <p:cNvSpPr>
            <a:spLocks noChangeShapeType="1"/>
          </p:cNvSpPr>
          <p:nvPr/>
        </p:nvSpPr>
        <p:spPr bwMode="auto">
          <a:xfrm flipV="1">
            <a:off x="531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9" name="Freeform 198"/>
          <p:cNvSpPr>
            <a:spLocks/>
          </p:cNvSpPr>
          <p:nvPr/>
        </p:nvSpPr>
        <p:spPr bwMode="auto">
          <a:xfrm>
            <a:off x="33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20" name="Line 200"/>
          <p:cNvSpPr>
            <a:spLocks noChangeShapeType="1"/>
          </p:cNvSpPr>
          <p:nvPr/>
        </p:nvSpPr>
        <p:spPr bwMode="auto">
          <a:xfrm flipV="1">
            <a:off x="469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21" name="Line 201"/>
          <p:cNvSpPr>
            <a:spLocks noChangeShapeType="1"/>
          </p:cNvSpPr>
          <p:nvPr/>
        </p:nvSpPr>
        <p:spPr bwMode="auto">
          <a:xfrm flipV="1">
            <a:off x="602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9" name="Group 1302"/>
          <p:cNvGrpSpPr>
            <a:grpSpLocks/>
          </p:cNvGrpSpPr>
          <p:nvPr/>
        </p:nvGrpSpPr>
        <p:grpSpPr bwMode="auto">
          <a:xfrm>
            <a:off x="280645" y="5077227"/>
            <a:ext cx="503238" cy="392112"/>
            <a:chOff x="944" y="3648"/>
            <a:chExt cx="448" cy="350"/>
          </a:xfrm>
        </p:grpSpPr>
        <p:grpSp>
          <p:nvGrpSpPr>
            <p:cNvPr id="10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2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2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34" name="Freeform 253"/>
          <p:cNvSpPr>
            <a:spLocks/>
          </p:cNvSpPr>
          <p:nvPr/>
        </p:nvSpPr>
        <p:spPr bwMode="auto">
          <a:xfrm>
            <a:off x="1855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35" name="Line 254"/>
          <p:cNvSpPr>
            <a:spLocks noChangeShapeType="1"/>
          </p:cNvSpPr>
          <p:nvPr/>
        </p:nvSpPr>
        <p:spPr bwMode="auto">
          <a:xfrm flipV="1">
            <a:off x="2055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6" name="Line 255"/>
          <p:cNvSpPr>
            <a:spLocks noChangeShapeType="1"/>
          </p:cNvSpPr>
          <p:nvPr/>
        </p:nvSpPr>
        <p:spPr bwMode="auto">
          <a:xfrm flipV="1">
            <a:off x="1993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7" name="Line 256"/>
          <p:cNvSpPr>
            <a:spLocks noChangeShapeType="1"/>
          </p:cNvSpPr>
          <p:nvPr/>
        </p:nvSpPr>
        <p:spPr bwMode="auto">
          <a:xfrm flipV="1">
            <a:off x="2126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2" name="Group 1302"/>
          <p:cNvGrpSpPr>
            <a:grpSpLocks/>
          </p:cNvGrpSpPr>
          <p:nvPr/>
        </p:nvGrpSpPr>
        <p:grpSpPr bwMode="auto">
          <a:xfrm>
            <a:off x="1804645" y="5077227"/>
            <a:ext cx="503238" cy="392113"/>
            <a:chOff x="944" y="3648"/>
            <a:chExt cx="448" cy="350"/>
          </a:xfrm>
        </p:grpSpPr>
        <p:grpSp>
          <p:nvGrpSpPr>
            <p:cNvPr id="13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4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50" name="Freeform 234"/>
          <p:cNvSpPr>
            <a:spLocks/>
          </p:cNvSpPr>
          <p:nvPr/>
        </p:nvSpPr>
        <p:spPr bwMode="auto">
          <a:xfrm>
            <a:off x="2617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51" name="Line 235"/>
          <p:cNvSpPr>
            <a:spLocks noChangeShapeType="1"/>
          </p:cNvSpPr>
          <p:nvPr/>
        </p:nvSpPr>
        <p:spPr bwMode="auto">
          <a:xfrm flipH="1" flipV="1">
            <a:off x="2814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2" name="Line 236"/>
          <p:cNvSpPr>
            <a:spLocks noChangeShapeType="1"/>
          </p:cNvSpPr>
          <p:nvPr/>
        </p:nvSpPr>
        <p:spPr bwMode="auto">
          <a:xfrm flipV="1">
            <a:off x="2755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3" name="Line 237"/>
          <p:cNvSpPr>
            <a:spLocks noChangeShapeType="1"/>
          </p:cNvSpPr>
          <p:nvPr/>
        </p:nvSpPr>
        <p:spPr bwMode="auto">
          <a:xfrm flipV="1">
            <a:off x="2888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5" name="Group 1302"/>
          <p:cNvGrpSpPr>
            <a:grpSpLocks/>
          </p:cNvGrpSpPr>
          <p:nvPr/>
        </p:nvGrpSpPr>
        <p:grpSpPr bwMode="auto">
          <a:xfrm>
            <a:off x="2566645" y="5077226"/>
            <a:ext cx="503238" cy="392113"/>
            <a:chOff x="944" y="3648"/>
            <a:chExt cx="448" cy="350"/>
          </a:xfrm>
        </p:grpSpPr>
        <p:grpSp>
          <p:nvGrpSpPr>
            <p:cNvPr id="16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5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6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65" name="Freeform 192"/>
          <p:cNvSpPr>
            <a:spLocks/>
          </p:cNvSpPr>
          <p:nvPr/>
        </p:nvSpPr>
        <p:spPr bwMode="auto">
          <a:xfrm>
            <a:off x="1271245" y="3721227"/>
            <a:ext cx="304800" cy="1066800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567">
                <a:moveTo>
                  <a:pt x="0" y="567"/>
                </a:moveTo>
                <a:cubicBezTo>
                  <a:pt x="1" y="474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67" name="Freeform 216"/>
          <p:cNvSpPr>
            <a:spLocks/>
          </p:cNvSpPr>
          <p:nvPr/>
        </p:nvSpPr>
        <p:spPr bwMode="auto">
          <a:xfrm>
            <a:off x="109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68" name="Line 217"/>
          <p:cNvSpPr>
            <a:spLocks noChangeShapeType="1"/>
          </p:cNvSpPr>
          <p:nvPr/>
        </p:nvSpPr>
        <p:spPr bwMode="auto">
          <a:xfrm flipH="1" flipV="1">
            <a:off x="1290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69" name="Line 218"/>
          <p:cNvSpPr>
            <a:spLocks noChangeShapeType="1"/>
          </p:cNvSpPr>
          <p:nvPr/>
        </p:nvSpPr>
        <p:spPr bwMode="auto">
          <a:xfrm flipV="1">
            <a:off x="123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70" name="Line 219"/>
          <p:cNvSpPr>
            <a:spLocks noChangeShapeType="1"/>
          </p:cNvSpPr>
          <p:nvPr/>
        </p:nvSpPr>
        <p:spPr bwMode="auto">
          <a:xfrm flipV="1">
            <a:off x="136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8" name="Group 1302"/>
          <p:cNvGrpSpPr>
            <a:grpSpLocks/>
          </p:cNvGrpSpPr>
          <p:nvPr/>
        </p:nvGrpSpPr>
        <p:grpSpPr bwMode="auto">
          <a:xfrm>
            <a:off x="1042645" y="5077227"/>
            <a:ext cx="503238" cy="392112"/>
            <a:chOff x="944" y="3648"/>
            <a:chExt cx="448" cy="350"/>
          </a:xfrm>
        </p:grpSpPr>
        <p:grpSp>
          <p:nvGrpSpPr>
            <p:cNvPr id="19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7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7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82" name="Line 1410"/>
          <p:cNvSpPr>
            <a:spLocks noChangeShapeType="1"/>
          </p:cNvSpPr>
          <p:nvPr/>
        </p:nvSpPr>
        <p:spPr bwMode="auto">
          <a:xfrm>
            <a:off x="4674845" y="3645027"/>
            <a:ext cx="9683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83" name="Freeform 191"/>
          <p:cNvSpPr>
            <a:spLocks/>
          </p:cNvSpPr>
          <p:nvPr/>
        </p:nvSpPr>
        <p:spPr bwMode="auto">
          <a:xfrm>
            <a:off x="3557245" y="3721227"/>
            <a:ext cx="990600" cy="1014413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639">
                <a:moveTo>
                  <a:pt x="0" y="639"/>
                </a:moveTo>
                <a:lnTo>
                  <a:pt x="0" y="317"/>
                </a:lnTo>
                <a:lnTo>
                  <a:pt x="336" y="317"/>
                </a:lnTo>
                <a:lnTo>
                  <a:pt x="336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84" name="Freeform 192"/>
          <p:cNvSpPr>
            <a:spLocks/>
          </p:cNvSpPr>
          <p:nvPr/>
        </p:nvSpPr>
        <p:spPr bwMode="auto">
          <a:xfrm>
            <a:off x="3633445" y="3721227"/>
            <a:ext cx="1905000" cy="1028700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648">
                <a:moveTo>
                  <a:pt x="0" y="648"/>
                </a:moveTo>
                <a:cubicBezTo>
                  <a:pt x="1" y="555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85" name="Freeform 193"/>
          <p:cNvSpPr>
            <a:spLocks/>
          </p:cNvSpPr>
          <p:nvPr/>
        </p:nvSpPr>
        <p:spPr bwMode="auto">
          <a:xfrm>
            <a:off x="4395445" y="3645027"/>
            <a:ext cx="1219200" cy="1066800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0" y="480"/>
                </a:moveTo>
                <a:lnTo>
                  <a:pt x="0" y="384"/>
                </a:lnTo>
                <a:lnTo>
                  <a:pt x="528" y="384"/>
                </a:lnTo>
                <a:lnTo>
                  <a:pt x="528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86" name="Freeform 194"/>
          <p:cNvSpPr>
            <a:spLocks/>
          </p:cNvSpPr>
          <p:nvPr/>
        </p:nvSpPr>
        <p:spPr bwMode="auto">
          <a:xfrm>
            <a:off x="5157445" y="3730752"/>
            <a:ext cx="533400" cy="1028700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564">
                <a:moveTo>
                  <a:pt x="2" y="564"/>
                </a:moveTo>
                <a:cubicBezTo>
                  <a:pt x="1" y="505"/>
                  <a:pt x="1" y="530"/>
                  <a:pt x="0" y="471"/>
                </a:cubicBezTo>
                <a:lnTo>
                  <a:pt x="240" y="471"/>
                </a:lnTo>
                <a:lnTo>
                  <a:pt x="24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87" name="Freeform 195"/>
          <p:cNvSpPr>
            <a:spLocks/>
          </p:cNvSpPr>
          <p:nvPr/>
        </p:nvSpPr>
        <p:spPr bwMode="auto">
          <a:xfrm flipH="1">
            <a:off x="4700245" y="3721227"/>
            <a:ext cx="1143000" cy="1066800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11">
                <a:moveTo>
                  <a:pt x="0" y="611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89" name="Line 199"/>
          <p:cNvSpPr>
            <a:spLocks noChangeShapeType="1"/>
          </p:cNvSpPr>
          <p:nvPr/>
        </p:nvSpPr>
        <p:spPr bwMode="auto">
          <a:xfrm flipV="1">
            <a:off x="3579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1" name="Freeform 198"/>
          <p:cNvSpPr>
            <a:spLocks/>
          </p:cNvSpPr>
          <p:nvPr/>
        </p:nvSpPr>
        <p:spPr bwMode="auto">
          <a:xfrm>
            <a:off x="3379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92" name="Line 200"/>
          <p:cNvSpPr>
            <a:spLocks noChangeShapeType="1"/>
          </p:cNvSpPr>
          <p:nvPr/>
        </p:nvSpPr>
        <p:spPr bwMode="auto">
          <a:xfrm flipV="1">
            <a:off x="3517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3" name="Line 201"/>
          <p:cNvSpPr>
            <a:spLocks noChangeShapeType="1"/>
          </p:cNvSpPr>
          <p:nvPr/>
        </p:nvSpPr>
        <p:spPr bwMode="auto">
          <a:xfrm flipV="1">
            <a:off x="3650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1" name="Group 1302"/>
          <p:cNvGrpSpPr>
            <a:grpSpLocks/>
          </p:cNvGrpSpPr>
          <p:nvPr/>
        </p:nvGrpSpPr>
        <p:grpSpPr bwMode="auto">
          <a:xfrm>
            <a:off x="3334263" y="5077227"/>
            <a:ext cx="504362" cy="392112"/>
            <a:chOff x="949" y="3648"/>
            <a:chExt cx="449" cy="350"/>
          </a:xfrm>
        </p:grpSpPr>
        <p:grpSp>
          <p:nvGrpSpPr>
            <p:cNvPr id="22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59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0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06" name="Freeform 253"/>
          <p:cNvSpPr>
            <a:spLocks/>
          </p:cNvSpPr>
          <p:nvPr/>
        </p:nvSpPr>
        <p:spPr bwMode="auto">
          <a:xfrm>
            <a:off x="490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07" name="Line 254"/>
          <p:cNvSpPr>
            <a:spLocks noChangeShapeType="1"/>
          </p:cNvSpPr>
          <p:nvPr/>
        </p:nvSpPr>
        <p:spPr bwMode="auto">
          <a:xfrm flipV="1">
            <a:off x="5103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8" name="Line 255"/>
          <p:cNvSpPr>
            <a:spLocks noChangeShapeType="1"/>
          </p:cNvSpPr>
          <p:nvPr/>
        </p:nvSpPr>
        <p:spPr bwMode="auto">
          <a:xfrm flipV="1">
            <a:off x="504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9" name="Line 256"/>
          <p:cNvSpPr>
            <a:spLocks noChangeShapeType="1"/>
          </p:cNvSpPr>
          <p:nvPr/>
        </p:nvSpPr>
        <p:spPr bwMode="auto">
          <a:xfrm flipV="1">
            <a:off x="517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4" name="Group 1302"/>
          <p:cNvGrpSpPr>
            <a:grpSpLocks/>
          </p:cNvGrpSpPr>
          <p:nvPr/>
        </p:nvGrpSpPr>
        <p:grpSpPr bwMode="auto">
          <a:xfrm>
            <a:off x="4858263" y="5077227"/>
            <a:ext cx="504362" cy="392113"/>
            <a:chOff x="949" y="3648"/>
            <a:chExt cx="449" cy="350"/>
          </a:xfrm>
        </p:grpSpPr>
        <p:grpSp>
          <p:nvGrpSpPr>
            <p:cNvPr id="25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1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1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2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22" name="Freeform 234"/>
          <p:cNvSpPr>
            <a:spLocks/>
          </p:cNvSpPr>
          <p:nvPr/>
        </p:nvSpPr>
        <p:spPr bwMode="auto">
          <a:xfrm>
            <a:off x="5665445" y="5013453"/>
            <a:ext cx="403225" cy="85666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23" name="Line 235"/>
          <p:cNvSpPr>
            <a:spLocks noChangeShapeType="1"/>
          </p:cNvSpPr>
          <p:nvPr/>
        </p:nvSpPr>
        <p:spPr bwMode="auto">
          <a:xfrm flipH="1" flipV="1">
            <a:off x="5862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25" name="Line 237"/>
          <p:cNvSpPr>
            <a:spLocks noChangeShapeType="1"/>
          </p:cNvSpPr>
          <p:nvPr/>
        </p:nvSpPr>
        <p:spPr bwMode="auto">
          <a:xfrm flipV="1">
            <a:off x="5868812" y="5016627"/>
            <a:ext cx="0" cy="922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37" name="Freeform 192"/>
          <p:cNvSpPr>
            <a:spLocks/>
          </p:cNvSpPr>
          <p:nvPr/>
        </p:nvSpPr>
        <p:spPr bwMode="auto">
          <a:xfrm>
            <a:off x="4319245" y="3721227"/>
            <a:ext cx="304800" cy="1066800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" h="567">
                <a:moveTo>
                  <a:pt x="0" y="567"/>
                </a:moveTo>
                <a:cubicBezTo>
                  <a:pt x="1" y="474"/>
                  <a:pt x="1" y="463"/>
                  <a:pt x="2" y="370"/>
                </a:cubicBezTo>
                <a:lnTo>
                  <a:pt x="914" y="370"/>
                </a:lnTo>
                <a:lnTo>
                  <a:pt x="91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39" name="Freeform 216"/>
          <p:cNvSpPr>
            <a:spLocks/>
          </p:cNvSpPr>
          <p:nvPr/>
        </p:nvSpPr>
        <p:spPr bwMode="auto">
          <a:xfrm>
            <a:off x="414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40" name="Line 217"/>
          <p:cNvSpPr>
            <a:spLocks noChangeShapeType="1"/>
          </p:cNvSpPr>
          <p:nvPr/>
        </p:nvSpPr>
        <p:spPr bwMode="auto">
          <a:xfrm flipH="1" flipV="1">
            <a:off x="4338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1" name="Line 218"/>
          <p:cNvSpPr>
            <a:spLocks noChangeShapeType="1"/>
          </p:cNvSpPr>
          <p:nvPr/>
        </p:nvSpPr>
        <p:spPr bwMode="auto">
          <a:xfrm flipV="1">
            <a:off x="4279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2" name="Line 219"/>
          <p:cNvSpPr>
            <a:spLocks noChangeShapeType="1"/>
          </p:cNvSpPr>
          <p:nvPr/>
        </p:nvSpPr>
        <p:spPr bwMode="auto">
          <a:xfrm flipV="1">
            <a:off x="4412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7" name="Group 1302"/>
          <p:cNvGrpSpPr>
            <a:grpSpLocks/>
          </p:cNvGrpSpPr>
          <p:nvPr/>
        </p:nvGrpSpPr>
        <p:grpSpPr bwMode="auto">
          <a:xfrm>
            <a:off x="4096263" y="5077227"/>
            <a:ext cx="504362" cy="392112"/>
            <a:chOff x="949" y="3648"/>
            <a:chExt cx="449" cy="350"/>
          </a:xfrm>
        </p:grpSpPr>
        <p:grpSp>
          <p:nvGrpSpPr>
            <p:cNvPr id="28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5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54" name="Text Box 198"/>
          <p:cNvSpPr txBox="1">
            <a:spLocks noChangeAspect="1" noChangeArrowheads="1"/>
          </p:cNvSpPr>
          <p:nvPr/>
        </p:nvSpPr>
        <p:spPr bwMode="auto">
          <a:xfrm>
            <a:off x="213970" y="2954465"/>
            <a:ext cx="9302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SSL VPN</a:t>
            </a:r>
          </a:p>
        </p:txBody>
      </p:sp>
      <p:sp>
        <p:nvSpPr>
          <p:cNvPr id="1941655" name="Text Box 198"/>
          <p:cNvSpPr txBox="1">
            <a:spLocks noChangeAspect="1" noChangeArrowheads="1"/>
          </p:cNvSpPr>
          <p:nvPr/>
        </p:nvSpPr>
        <p:spPr bwMode="auto">
          <a:xfrm>
            <a:off x="594970" y="3135440"/>
            <a:ext cx="623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Firewall</a:t>
            </a:r>
          </a:p>
        </p:txBody>
      </p:sp>
      <p:sp>
        <p:nvSpPr>
          <p:cNvPr id="1941656" name="Text Box 198"/>
          <p:cNvSpPr txBox="1">
            <a:spLocks noChangeAspect="1" noChangeArrowheads="1"/>
          </p:cNvSpPr>
          <p:nvPr/>
        </p:nvSpPr>
        <p:spPr bwMode="auto">
          <a:xfrm>
            <a:off x="213970" y="3264027"/>
            <a:ext cx="10826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IPSec VPN</a:t>
            </a:r>
          </a:p>
        </p:txBody>
      </p:sp>
      <p:sp>
        <p:nvSpPr>
          <p:cNvPr id="1941657" name="Text Box 198"/>
          <p:cNvSpPr txBox="1">
            <a:spLocks noChangeAspect="1" noChangeArrowheads="1"/>
          </p:cNvSpPr>
          <p:nvPr/>
        </p:nvSpPr>
        <p:spPr bwMode="auto">
          <a:xfrm>
            <a:off x="726733" y="3416427"/>
            <a:ext cx="6254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IPS</a:t>
            </a:r>
          </a:p>
        </p:txBody>
      </p:sp>
      <p:sp>
        <p:nvSpPr>
          <p:cNvPr id="1941658" name="Text Box 198"/>
          <p:cNvSpPr txBox="1">
            <a:spLocks noChangeAspect="1" noChangeArrowheads="1"/>
          </p:cNvSpPr>
          <p:nvPr/>
        </p:nvSpPr>
        <p:spPr bwMode="auto">
          <a:xfrm>
            <a:off x="643560" y="4686427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59" name="Freeform 378"/>
          <p:cNvSpPr>
            <a:spLocks/>
          </p:cNvSpPr>
          <p:nvPr/>
        </p:nvSpPr>
        <p:spPr bwMode="auto">
          <a:xfrm>
            <a:off x="1647824" y="2044827"/>
            <a:ext cx="2062599" cy="1603248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624">
                <a:moveTo>
                  <a:pt x="0" y="624"/>
                </a:moveTo>
                <a:lnTo>
                  <a:pt x="0" y="336"/>
                </a:lnTo>
                <a:lnTo>
                  <a:pt x="1632" y="336"/>
                </a:lnTo>
                <a:lnTo>
                  <a:pt x="1632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0" name="Freeform 379"/>
          <p:cNvSpPr>
            <a:spLocks/>
          </p:cNvSpPr>
          <p:nvPr/>
        </p:nvSpPr>
        <p:spPr bwMode="auto">
          <a:xfrm>
            <a:off x="2495549" y="2014635"/>
            <a:ext cx="299695" cy="1500090"/>
          </a:xfrm>
          <a:custGeom>
            <a:avLst/>
            <a:gdLst>
              <a:gd name="T0" fmla="*/ 0 w 576"/>
              <a:gd name="T1" fmla="*/ 2147483647 h 720"/>
              <a:gd name="T2" fmla="*/ 0 w 576"/>
              <a:gd name="T3" fmla="*/ 2147483647 h 720"/>
              <a:gd name="T4" fmla="*/ 2147483647 w 576"/>
              <a:gd name="T5" fmla="*/ 2147483647 h 720"/>
              <a:gd name="T6" fmla="*/ 2147483647 w 5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720"/>
              <a:gd name="T14" fmla="*/ 576 w 576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720">
                <a:moveTo>
                  <a:pt x="0" y="720"/>
                </a:moveTo>
                <a:lnTo>
                  <a:pt x="0" y="528"/>
                </a:lnTo>
                <a:lnTo>
                  <a:pt x="576" y="528"/>
                </a:lnTo>
                <a:lnTo>
                  <a:pt x="576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1" name="Freeform 380"/>
          <p:cNvSpPr>
            <a:spLocks/>
          </p:cNvSpPr>
          <p:nvPr/>
        </p:nvSpPr>
        <p:spPr bwMode="auto">
          <a:xfrm>
            <a:off x="2647950" y="2044827"/>
            <a:ext cx="1137895" cy="1441323"/>
          </a:xfrm>
          <a:custGeom>
            <a:avLst/>
            <a:gdLst>
              <a:gd name="T0" fmla="*/ 0 w 1104"/>
              <a:gd name="T1" fmla="*/ 2147483647 h 672"/>
              <a:gd name="T2" fmla="*/ 0 w 1104"/>
              <a:gd name="T3" fmla="*/ 2147483647 h 672"/>
              <a:gd name="T4" fmla="*/ 2147483647 w 1104"/>
              <a:gd name="T5" fmla="*/ 2147483647 h 672"/>
              <a:gd name="T6" fmla="*/ 2147483647 w 1104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72"/>
              <a:gd name="T14" fmla="*/ 1104 w 110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72">
                <a:moveTo>
                  <a:pt x="0" y="672"/>
                </a:moveTo>
                <a:lnTo>
                  <a:pt x="0" y="528"/>
                </a:lnTo>
                <a:lnTo>
                  <a:pt x="1104" y="528"/>
                </a:lnTo>
                <a:lnTo>
                  <a:pt x="110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62" name="Freeform 381"/>
          <p:cNvSpPr>
            <a:spLocks/>
          </p:cNvSpPr>
          <p:nvPr/>
        </p:nvSpPr>
        <p:spPr bwMode="auto">
          <a:xfrm>
            <a:off x="2871445" y="2044826"/>
            <a:ext cx="1710080" cy="1593723"/>
          </a:xfrm>
          <a:custGeom>
            <a:avLst/>
            <a:gdLst>
              <a:gd name="T0" fmla="*/ 2147483647 w 720"/>
              <a:gd name="T1" fmla="*/ 2147483647 h 720"/>
              <a:gd name="T2" fmla="*/ 2147483647 w 720"/>
              <a:gd name="T3" fmla="*/ 2147483647 h 720"/>
              <a:gd name="T4" fmla="*/ 0 w 720"/>
              <a:gd name="T5" fmla="*/ 2147483647 h 720"/>
              <a:gd name="T6" fmla="*/ 0 w 720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20"/>
              <a:gd name="T14" fmla="*/ 720 w 72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20">
                <a:moveTo>
                  <a:pt x="720" y="720"/>
                </a:moveTo>
                <a:lnTo>
                  <a:pt x="720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63" name="Freeform 382"/>
          <p:cNvSpPr>
            <a:spLocks/>
          </p:cNvSpPr>
          <p:nvPr/>
        </p:nvSpPr>
        <p:spPr bwMode="auto">
          <a:xfrm>
            <a:off x="3862044" y="2044826"/>
            <a:ext cx="862355" cy="1441323"/>
          </a:xfrm>
          <a:custGeom>
            <a:avLst/>
            <a:gdLst>
              <a:gd name="T0" fmla="*/ 2147483647 w 144"/>
              <a:gd name="T1" fmla="*/ 2147483647 h 720"/>
              <a:gd name="T2" fmla="*/ 2147483647 w 144"/>
              <a:gd name="T3" fmla="*/ 2147483647 h 720"/>
              <a:gd name="T4" fmla="*/ 0 w 144"/>
              <a:gd name="T5" fmla="*/ 2147483647 h 720"/>
              <a:gd name="T6" fmla="*/ 0 w 14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720"/>
              <a:gd name="T14" fmla="*/ 144 w 14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720">
                <a:moveTo>
                  <a:pt x="144" y="720"/>
                </a:moveTo>
                <a:lnTo>
                  <a:pt x="144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4" name="Freeform 383"/>
          <p:cNvSpPr>
            <a:spLocks/>
          </p:cNvSpPr>
          <p:nvPr/>
        </p:nvSpPr>
        <p:spPr bwMode="auto">
          <a:xfrm>
            <a:off x="2947645" y="2044826"/>
            <a:ext cx="2605430" cy="1650873"/>
          </a:xfrm>
          <a:custGeom>
            <a:avLst/>
            <a:gdLst>
              <a:gd name="T0" fmla="*/ 2147483647 w 1248"/>
              <a:gd name="T1" fmla="*/ 2147483647 h 672"/>
              <a:gd name="T2" fmla="*/ 2147483647 w 1248"/>
              <a:gd name="T3" fmla="*/ 2147483647 h 672"/>
              <a:gd name="T4" fmla="*/ 0 w 1248"/>
              <a:gd name="T5" fmla="*/ 2147483647 h 672"/>
              <a:gd name="T6" fmla="*/ 0 w 124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672"/>
              <a:gd name="T14" fmla="*/ 1248 w 1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672">
                <a:moveTo>
                  <a:pt x="1248" y="672"/>
                </a:moveTo>
                <a:lnTo>
                  <a:pt x="1248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5" name="Freeform 384"/>
          <p:cNvSpPr>
            <a:spLocks/>
          </p:cNvSpPr>
          <p:nvPr/>
        </p:nvSpPr>
        <p:spPr bwMode="auto">
          <a:xfrm>
            <a:off x="1495425" y="2044826"/>
            <a:ext cx="1223620" cy="1517523"/>
          </a:xfrm>
          <a:custGeom>
            <a:avLst/>
            <a:gdLst>
              <a:gd name="T0" fmla="*/ 0 w 1104"/>
              <a:gd name="T1" fmla="*/ 2147483647 h 624"/>
              <a:gd name="T2" fmla="*/ 0 w 1104"/>
              <a:gd name="T3" fmla="*/ 2147483647 h 624"/>
              <a:gd name="T4" fmla="*/ 2147483647 w 1104"/>
              <a:gd name="T5" fmla="*/ 2147483647 h 624"/>
              <a:gd name="T6" fmla="*/ 2147483647 w 110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24"/>
              <a:gd name="T14" fmla="*/ 1104 w 11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24">
                <a:moveTo>
                  <a:pt x="0" y="624"/>
                </a:moveTo>
                <a:lnTo>
                  <a:pt x="0" y="288"/>
                </a:lnTo>
                <a:lnTo>
                  <a:pt x="1104" y="288"/>
                </a:lnTo>
                <a:lnTo>
                  <a:pt x="110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66" name="Freeform 385"/>
          <p:cNvSpPr>
            <a:spLocks/>
          </p:cNvSpPr>
          <p:nvPr/>
        </p:nvSpPr>
        <p:spPr bwMode="auto">
          <a:xfrm flipH="1">
            <a:off x="3938245" y="2044826"/>
            <a:ext cx="1776773" cy="1631832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  <a:gd name="connsiteX0" fmla="*/ 0 w 10054"/>
              <a:gd name="connsiteY0" fmla="*/ 7776 h 7776"/>
              <a:gd name="connsiteX1" fmla="*/ 54 w 10054"/>
              <a:gd name="connsiteY1" fmla="*/ 5385 h 7776"/>
              <a:gd name="connsiteX2" fmla="*/ 10054 w 10054"/>
              <a:gd name="connsiteY2" fmla="*/ 5385 h 7776"/>
              <a:gd name="connsiteX3" fmla="*/ 10054 w 10054"/>
              <a:gd name="connsiteY3" fmla="*/ 0 h 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4" h="7776">
                <a:moveTo>
                  <a:pt x="0" y="7776"/>
                </a:moveTo>
                <a:lnTo>
                  <a:pt x="54" y="5385"/>
                </a:lnTo>
                <a:lnTo>
                  <a:pt x="10054" y="5385"/>
                </a:lnTo>
                <a:lnTo>
                  <a:pt x="1005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grpSp>
        <p:nvGrpSpPr>
          <p:cNvPr id="30" name="Group 339"/>
          <p:cNvGrpSpPr/>
          <p:nvPr/>
        </p:nvGrpSpPr>
        <p:grpSpPr>
          <a:xfrm>
            <a:off x="1277595" y="2883027"/>
            <a:ext cx="615950" cy="595313"/>
            <a:chOff x="1353795" y="2883027"/>
            <a:chExt cx="615950" cy="595313"/>
          </a:xfrm>
        </p:grpSpPr>
        <p:pic>
          <p:nvPicPr>
            <p:cNvPr id="1941683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684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685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686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1687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7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688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39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689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25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690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87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692" name="Text Box 198"/>
          <p:cNvSpPr txBox="1">
            <a:spLocks noChangeAspect="1" noChangeArrowheads="1"/>
          </p:cNvSpPr>
          <p:nvPr/>
        </p:nvSpPr>
        <p:spPr bwMode="auto">
          <a:xfrm>
            <a:off x="3852520" y="3445002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93" name="Freeform 1439"/>
          <p:cNvSpPr>
            <a:spLocks/>
          </p:cNvSpPr>
          <p:nvPr/>
        </p:nvSpPr>
        <p:spPr bwMode="auto">
          <a:xfrm>
            <a:off x="2882558" y="1501901"/>
            <a:ext cx="862012" cy="682625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94" name="Freeform 1440"/>
          <p:cNvSpPr>
            <a:spLocks/>
          </p:cNvSpPr>
          <p:nvPr/>
        </p:nvSpPr>
        <p:spPr bwMode="auto">
          <a:xfrm flipV="1">
            <a:off x="2882558" y="1495425"/>
            <a:ext cx="862012" cy="685800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95" name="Text Box 198"/>
          <p:cNvSpPr txBox="1">
            <a:spLocks noChangeAspect="1" noChangeArrowheads="1"/>
          </p:cNvSpPr>
          <p:nvPr/>
        </p:nvSpPr>
        <p:spPr bwMode="auto">
          <a:xfrm>
            <a:off x="2033245" y="2054352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96" name="Line 184"/>
          <p:cNvSpPr>
            <a:spLocks noChangeShapeType="1"/>
          </p:cNvSpPr>
          <p:nvPr/>
        </p:nvSpPr>
        <p:spPr bwMode="auto">
          <a:xfrm>
            <a:off x="2795245" y="1435227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97" name="Line 185"/>
          <p:cNvSpPr>
            <a:spLocks noChangeShapeType="1"/>
          </p:cNvSpPr>
          <p:nvPr/>
        </p:nvSpPr>
        <p:spPr bwMode="auto">
          <a:xfrm>
            <a:off x="2795245" y="2247900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98" name="Line 186"/>
          <p:cNvSpPr>
            <a:spLocks noChangeShapeType="1"/>
          </p:cNvSpPr>
          <p:nvPr/>
        </p:nvSpPr>
        <p:spPr bwMode="auto">
          <a:xfrm>
            <a:off x="2811120" y="1435226"/>
            <a:ext cx="0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99" name="Line 187"/>
          <p:cNvSpPr>
            <a:spLocks noChangeShapeType="1"/>
          </p:cNvSpPr>
          <p:nvPr/>
        </p:nvSpPr>
        <p:spPr bwMode="auto">
          <a:xfrm>
            <a:off x="3823945" y="1435226"/>
            <a:ext cx="0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1941700" name="Picture 80" descr="Generic-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43764" y="1303465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01" name="Picture 80" descr="Generic-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31733" y="1302671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702" name="Text Box 198"/>
          <p:cNvSpPr txBox="1">
            <a:spLocks noChangeAspect="1" noChangeArrowheads="1"/>
          </p:cNvSpPr>
          <p:nvPr/>
        </p:nvSpPr>
        <p:spPr bwMode="auto">
          <a:xfrm>
            <a:off x="3966820" y="2054352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pic>
        <p:nvPicPr>
          <p:cNvPr id="1941703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649320" y="2001965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04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37289" y="2001965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941705" name="Freeform 250"/>
          <p:cNvSpPr>
            <a:spLocks/>
          </p:cNvSpPr>
          <p:nvPr/>
        </p:nvSpPr>
        <p:spPr bwMode="auto">
          <a:xfrm>
            <a:off x="1728445" y="3749802"/>
            <a:ext cx="304800" cy="1114425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9">
                <a:moveTo>
                  <a:pt x="288" y="569"/>
                </a:moveTo>
                <a:lnTo>
                  <a:pt x="28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706" name="Freeform 250"/>
          <p:cNvSpPr>
            <a:spLocks/>
          </p:cNvSpPr>
          <p:nvPr/>
        </p:nvSpPr>
        <p:spPr bwMode="auto">
          <a:xfrm>
            <a:off x="4776445" y="3749802"/>
            <a:ext cx="304800" cy="1114425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9">
                <a:moveTo>
                  <a:pt x="288" y="569"/>
                </a:moveTo>
                <a:lnTo>
                  <a:pt x="288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707" name="Freeform 482"/>
          <p:cNvSpPr>
            <a:spLocks/>
          </p:cNvSpPr>
          <p:nvPr/>
        </p:nvSpPr>
        <p:spPr bwMode="auto">
          <a:xfrm>
            <a:off x="2719045" y="3721227"/>
            <a:ext cx="152400" cy="990600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144" y="624"/>
                </a:moveTo>
                <a:lnTo>
                  <a:pt x="14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708" name="Freeform 483"/>
          <p:cNvSpPr>
            <a:spLocks/>
          </p:cNvSpPr>
          <p:nvPr/>
        </p:nvSpPr>
        <p:spPr bwMode="auto">
          <a:xfrm>
            <a:off x="5767045" y="3721227"/>
            <a:ext cx="152400" cy="990600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144" y="624"/>
                </a:moveTo>
                <a:lnTo>
                  <a:pt x="144" y="144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pic>
        <p:nvPicPr>
          <p:cNvPr id="1941709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01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10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63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11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49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12" name="Picture 65" descr="L2-or-L3 Switch.pn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1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1611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62" name="Picture 364" descr="08-014_HPM-JUNOS"/>
            <p:cNvPicPr>
              <a:picLocks noChangeAspect="1" noChangeArrowheads="1"/>
            </p:cNvPicPr>
            <p:nvPr/>
          </p:nvPicPr>
          <p:blipFill>
            <a:blip r:embed="rId8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3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67AC"/>
                </a:solidFill>
                <a:ea typeface="ヒラギノ角ゴ Pro W3" charset="-128"/>
                <a:cs typeface="Arial"/>
              </a:endParaRPr>
            </a:p>
          </p:txBody>
        </p:sp>
        <p:pic>
          <p:nvPicPr>
            <p:cNvPr id="264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5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21" descr="Simple co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2" name="Line 185"/>
          <p:cNvSpPr>
            <a:spLocks noChangeShapeType="1"/>
          </p:cNvSpPr>
          <p:nvPr/>
        </p:nvSpPr>
        <p:spPr bwMode="auto">
          <a:xfrm flipH="1">
            <a:off x="1630020" y="5537780"/>
            <a:ext cx="1195089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37" name="Line 185"/>
          <p:cNvSpPr>
            <a:spLocks noChangeShapeType="1"/>
          </p:cNvSpPr>
          <p:nvPr/>
        </p:nvSpPr>
        <p:spPr bwMode="auto">
          <a:xfrm flipH="1">
            <a:off x="1630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2" name="Line 185"/>
          <p:cNvSpPr>
            <a:spLocks noChangeShapeType="1"/>
          </p:cNvSpPr>
          <p:nvPr/>
        </p:nvSpPr>
        <p:spPr bwMode="auto">
          <a:xfrm>
            <a:off x="1286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7" name="Line 185"/>
          <p:cNvSpPr>
            <a:spLocks noChangeShapeType="1"/>
          </p:cNvSpPr>
          <p:nvPr/>
        </p:nvSpPr>
        <p:spPr bwMode="auto">
          <a:xfrm>
            <a:off x="532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0" name="Line 185"/>
          <p:cNvSpPr>
            <a:spLocks noChangeShapeType="1"/>
          </p:cNvSpPr>
          <p:nvPr/>
        </p:nvSpPr>
        <p:spPr bwMode="auto">
          <a:xfrm rot="10800000" flipH="1">
            <a:off x="6990791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1" name="Line 185"/>
          <p:cNvSpPr>
            <a:spLocks noChangeShapeType="1"/>
          </p:cNvSpPr>
          <p:nvPr/>
        </p:nvSpPr>
        <p:spPr bwMode="auto">
          <a:xfrm rot="10800000" flipV="1">
            <a:off x="6961853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2" name="Line 185"/>
          <p:cNvSpPr>
            <a:spLocks noChangeShapeType="1"/>
          </p:cNvSpPr>
          <p:nvPr/>
        </p:nvSpPr>
        <p:spPr bwMode="auto">
          <a:xfrm rot="10800000" flipH="1" flipV="1">
            <a:off x="6880832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3" name="Line 185"/>
          <p:cNvSpPr>
            <a:spLocks noChangeShapeType="1"/>
          </p:cNvSpPr>
          <p:nvPr/>
        </p:nvSpPr>
        <p:spPr bwMode="auto">
          <a:xfrm rot="10800000" flipH="1" flipV="1">
            <a:off x="6660913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4" name="Line 185"/>
          <p:cNvSpPr>
            <a:spLocks noChangeShapeType="1"/>
          </p:cNvSpPr>
          <p:nvPr/>
        </p:nvSpPr>
        <p:spPr bwMode="auto">
          <a:xfrm rot="10800000" flipH="1" flipV="1">
            <a:off x="6452568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5" name="Line 185"/>
          <p:cNvSpPr>
            <a:spLocks noChangeShapeType="1"/>
          </p:cNvSpPr>
          <p:nvPr/>
        </p:nvSpPr>
        <p:spPr bwMode="auto">
          <a:xfrm rot="10800000" flipH="1">
            <a:off x="7042877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21" name="Text Box 198"/>
          <p:cNvSpPr txBox="1">
            <a:spLocks noChangeAspect="1" noChangeArrowheads="1"/>
          </p:cNvSpPr>
          <p:nvPr/>
        </p:nvSpPr>
        <p:spPr bwMode="auto">
          <a:xfrm>
            <a:off x="2867604" y="5516724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SERVERS</a:t>
            </a:r>
          </a:p>
        </p:txBody>
      </p:sp>
      <p:sp>
        <p:nvSpPr>
          <p:cNvPr id="922" name="Text Box 198"/>
          <p:cNvSpPr txBox="1">
            <a:spLocks noChangeAspect="1" noChangeArrowheads="1"/>
          </p:cNvSpPr>
          <p:nvPr/>
        </p:nvSpPr>
        <p:spPr bwMode="auto">
          <a:xfrm>
            <a:off x="7254422" y="5545299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STORAGE</a:t>
            </a:r>
          </a:p>
        </p:txBody>
      </p:sp>
      <p:pic>
        <p:nvPicPr>
          <p:cNvPr id="952" name="Picture 95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3045" y="5303861"/>
            <a:ext cx="181718" cy="195590"/>
          </a:xfrm>
          <a:prstGeom prst="rect">
            <a:avLst/>
          </a:prstGeom>
        </p:spPr>
      </p:pic>
      <p:pic>
        <p:nvPicPr>
          <p:cNvPr id="953" name="Picture 95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3045" y="5071105"/>
            <a:ext cx="181718" cy="195590"/>
          </a:xfrm>
          <a:prstGeom prst="rect">
            <a:avLst/>
          </a:prstGeom>
        </p:spPr>
      </p:pic>
      <p:pic>
        <p:nvPicPr>
          <p:cNvPr id="954" name="Picture 95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2915" y="5303861"/>
            <a:ext cx="181718" cy="195590"/>
          </a:xfrm>
          <a:prstGeom prst="rect">
            <a:avLst/>
          </a:prstGeom>
        </p:spPr>
      </p:pic>
      <p:pic>
        <p:nvPicPr>
          <p:cNvPr id="955" name="Picture 95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2915" y="5071105"/>
            <a:ext cx="181718" cy="195590"/>
          </a:xfrm>
          <a:prstGeom prst="rect">
            <a:avLst/>
          </a:prstGeom>
        </p:spPr>
      </p:pic>
      <p:pic>
        <p:nvPicPr>
          <p:cNvPr id="956" name="Picture 955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92785" y="5303861"/>
            <a:ext cx="181718" cy="195590"/>
          </a:xfrm>
          <a:prstGeom prst="rect">
            <a:avLst/>
          </a:prstGeom>
        </p:spPr>
      </p:pic>
      <p:pic>
        <p:nvPicPr>
          <p:cNvPr id="957" name="Picture 956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92785" y="5071105"/>
            <a:ext cx="181718" cy="195590"/>
          </a:xfrm>
          <a:prstGeom prst="rect">
            <a:avLst/>
          </a:prstGeom>
        </p:spPr>
      </p:pic>
      <p:pic>
        <p:nvPicPr>
          <p:cNvPr id="958" name="Picture 957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2655" y="5303861"/>
            <a:ext cx="181718" cy="195590"/>
          </a:xfrm>
          <a:prstGeom prst="rect">
            <a:avLst/>
          </a:prstGeom>
        </p:spPr>
      </p:pic>
      <p:pic>
        <p:nvPicPr>
          <p:cNvPr id="959" name="Picture 958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2655" y="5071105"/>
            <a:ext cx="181718" cy="195590"/>
          </a:xfrm>
          <a:prstGeom prst="rect">
            <a:avLst/>
          </a:prstGeom>
        </p:spPr>
      </p:pic>
      <p:pic>
        <p:nvPicPr>
          <p:cNvPr id="960" name="Picture 959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2525" y="5303861"/>
            <a:ext cx="181718" cy="195590"/>
          </a:xfrm>
          <a:prstGeom prst="rect">
            <a:avLst/>
          </a:prstGeom>
        </p:spPr>
      </p:pic>
      <p:pic>
        <p:nvPicPr>
          <p:cNvPr id="961" name="Picture 960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2525" y="5071105"/>
            <a:ext cx="181718" cy="195590"/>
          </a:xfrm>
          <a:prstGeom prst="rect">
            <a:avLst/>
          </a:prstGeom>
        </p:spPr>
      </p:pic>
      <p:pic>
        <p:nvPicPr>
          <p:cNvPr id="962" name="Picture 96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2394" y="5303861"/>
            <a:ext cx="181718" cy="195590"/>
          </a:xfrm>
          <a:prstGeom prst="rect">
            <a:avLst/>
          </a:prstGeom>
        </p:spPr>
      </p:pic>
      <p:pic>
        <p:nvPicPr>
          <p:cNvPr id="963" name="Picture 96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2394" y="5071105"/>
            <a:ext cx="181718" cy="195590"/>
          </a:xfrm>
          <a:prstGeom prst="rect">
            <a:avLst/>
          </a:prstGeom>
        </p:spPr>
      </p:pic>
      <p:pic>
        <p:nvPicPr>
          <p:cNvPr id="964" name="Picture 96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23057" y="5303861"/>
            <a:ext cx="181718" cy="195590"/>
          </a:xfrm>
          <a:prstGeom prst="rect">
            <a:avLst/>
          </a:prstGeom>
        </p:spPr>
      </p:pic>
      <p:pic>
        <p:nvPicPr>
          <p:cNvPr id="965" name="Picture 96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23057" y="5071105"/>
            <a:ext cx="181718" cy="195590"/>
          </a:xfrm>
          <a:prstGeom prst="rect">
            <a:avLst/>
          </a:prstGeom>
        </p:spPr>
      </p:pic>
      <p:pic>
        <p:nvPicPr>
          <p:cNvPr id="966" name="Picture 965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2927" y="5303861"/>
            <a:ext cx="181718" cy="195590"/>
          </a:xfrm>
          <a:prstGeom prst="rect">
            <a:avLst/>
          </a:prstGeom>
        </p:spPr>
      </p:pic>
      <p:pic>
        <p:nvPicPr>
          <p:cNvPr id="967" name="Picture 966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2927" y="5071105"/>
            <a:ext cx="181718" cy="195590"/>
          </a:xfrm>
          <a:prstGeom prst="rect">
            <a:avLst/>
          </a:prstGeom>
        </p:spPr>
      </p:pic>
      <p:pic>
        <p:nvPicPr>
          <p:cNvPr id="968" name="Picture 967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42797" y="5303861"/>
            <a:ext cx="181718" cy="195590"/>
          </a:xfrm>
          <a:prstGeom prst="rect">
            <a:avLst/>
          </a:prstGeom>
        </p:spPr>
      </p:pic>
      <p:pic>
        <p:nvPicPr>
          <p:cNvPr id="969" name="Picture 968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42797" y="5071105"/>
            <a:ext cx="181718" cy="195590"/>
          </a:xfrm>
          <a:prstGeom prst="rect">
            <a:avLst/>
          </a:prstGeom>
        </p:spPr>
      </p:pic>
      <p:pic>
        <p:nvPicPr>
          <p:cNvPr id="970" name="Picture 969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52667" y="5303861"/>
            <a:ext cx="181718" cy="195590"/>
          </a:xfrm>
          <a:prstGeom prst="rect">
            <a:avLst/>
          </a:prstGeom>
        </p:spPr>
      </p:pic>
      <p:pic>
        <p:nvPicPr>
          <p:cNvPr id="971" name="Picture 970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52667" y="5071105"/>
            <a:ext cx="181718" cy="195590"/>
          </a:xfrm>
          <a:prstGeom prst="rect">
            <a:avLst/>
          </a:prstGeom>
        </p:spPr>
      </p:pic>
      <p:pic>
        <p:nvPicPr>
          <p:cNvPr id="972" name="Picture 97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62537" y="5303861"/>
            <a:ext cx="181718" cy="195590"/>
          </a:xfrm>
          <a:prstGeom prst="rect">
            <a:avLst/>
          </a:prstGeom>
        </p:spPr>
      </p:pic>
      <p:pic>
        <p:nvPicPr>
          <p:cNvPr id="973" name="Picture 97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62537" y="5071105"/>
            <a:ext cx="181718" cy="195590"/>
          </a:xfrm>
          <a:prstGeom prst="rect">
            <a:avLst/>
          </a:prstGeom>
        </p:spPr>
      </p:pic>
      <p:pic>
        <p:nvPicPr>
          <p:cNvPr id="974" name="Picture 97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2406" y="5303861"/>
            <a:ext cx="181718" cy="195590"/>
          </a:xfrm>
          <a:prstGeom prst="rect">
            <a:avLst/>
          </a:prstGeom>
        </p:spPr>
      </p:pic>
      <p:pic>
        <p:nvPicPr>
          <p:cNvPr id="975" name="Picture 97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2406" y="5071105"/>
            <a:ext cx="181718" cy="195590"/>
          </a:xfrm>
          <a:prstGeom prst="rect">
            <a:avLst/>
          </a:prstGeom>
        </p:spPr>
      </p:pic>
      <p:sp>
        <p:nvSpPr>
          <p:cNvPr id="977" name="Line 185"/>
          <p:cNvSpPr>
            <a:spLocks noChangeShapeType="1"/>
          </p:cNvSpPr>
          <p:nvPr/>
        </p:nvSpPr>
        <p:spPr bwMode="auto">
          <a:xfrm flipH="1">
            <a:off x="4678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8" name="Line 185"/>
          <p:cNvSpPr>
            <a:spLocks noChangeShapeType="1"/>
          </p:cNvSpPr>
          <p:nvPr/>
        </p:nvSpPr>
        <p:spPr bwMode="auto">
          <a:xfrm>
            <a:off x="4334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9" name="Line 185"/>
          <p:cNvSpPr>
            <a:spLocks noChangeShapeType="1"/>
          </p:cNvSpPr>
          <p:nvPr/>
        </p:nvSpPr>
        <p:spPr bwMode="auto">
          <a:xfrm>
            <a:off x="3580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89" name="Freeform 988"/>
          <p:cNvSpPr/>
          <p:nvPr/>
        </p:nvSpPr>
        <p:spPr>
          <a:xfrm>
            <a:off x="1680519" y="5786149"/>
            <a:ext cx="533194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0" name="Freeform 989"/>
          <p:cNvSpPr/>
          <p:nvPr/>
        </p:nvSpPr>
        <p:spPr>
          <a:xfrm>
            <a:off x="1594021" y="5841189"/>
            <a:ext cx="6691183" cy="215748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1" name="Freeform 990"/>
          <p:cNvSpPr/>
          <p:nvPr/>
        </p:nvSpPr>
        <p:spPr>
          <a:xfrm>
            <a:off x="4738816" y="5732714"/>
            <a:ext cx="217479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4648200" y="5751248"/>
            <a:ext cx="3729680" cy="352016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988" name="Picture 65" descr="L2-or-L3 Switch.png"/>
          <p:cNvPicPr preferRelativeResize="0"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8205099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" name="Picture 65" descr="L2-or-L3 Switch.png"/>
          <p:cNvPicPr preferRelativeResize="0"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514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0" name="Picture 65" descr="L2-or-L3 Switch.png"/>
          <p:cNvPicPr preferRelativeResize="0"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562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1" name="Picture 65" descr="L2-or-L3 Switch.png"/>
          <p:cNvPicPr preferRelativeResize="0"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836270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" name="Text Box 198"/>
          <p:cNvSpPr txBox="1">
            <a:spLocks noChangeAspect="1" noChangeArrowheads="1"/>
          </p:cNvSpPr>
          <p:nvPr/>
        </p:nvSpPr>
        <p:spPr bwMode="auto">
          <a:xfrm>
            <a:off x="5574238" y="5782141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FC SAN</a:t>
            </a:r>
          </a:p>
        </p:txBody>
      </p:sp>
      <p:pic>
        <p:nvPicPr>
          <p:cNvPr id="346" name="Picture 345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1703" y="5068336"/>
            <a:ext cx="181718" cy="195590"/>
          </a:xfrm>
          <a:prstGeom prst="rect">
            <a:avLst/>
          </a:prstGeom>
        </p:spPr>
      </p:pic>
      <p:pic>
        <p:nvPicPr>
          <p:cNvPr id="348" name="Picture 347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1573" y="5068336"/>
            <a:ext cx="181718" cy="195590"/>
          </a:xfrm>
          <a:prstGeom prst="rect">
            <a:avLst/>
          </a:prstGeom>
        </p:spPr>
      </p:pic>
      <p:pic>
        <p:nvPicPr>
          <p:cNvPr id="350" name="Picture 349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1443" y="5068336"/>
            <a:ext cx="181718" cy="195590"/>
          </a:xfrm>
          <a:prstGeom prst="rect">
            <a:avLst/>
          </a:prstGeom>
        </p:spPr>
      </p:pic>
      <p:pic>
        <p:nvPicPr>
          <p:cNvPr id="345" name="Picture 34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1703" y="5301092"/>
            <a:ext cx="181718" cy="195590"/>
          </a:xfrm>
          <a:prstGeom prst="rect">
            <a:avLst/>
          </a:prstGeom>
        </p:spPr>
      </p:pic>
      <p:pic>
        <p:nvPicPr>
          <p:cNvPr id="347" name="Picture 346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1573" y="5301092"/>
            <a:ext cx="181718" cy="195590"/>
          </a:xfrm>
          <a:prstGeom prst="rect">
            <a:avLst/>
          </a:prstGeom>
        </p:spPr>
      </p:pic>
      <p:pic>
        <p:nvPicPr>
          <p:cNvPr id="349" name="Picture 348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1443" y="5301092"/>
            <a:ext cx="181718" cy="195590"/>
          </a:xfrm>
          <a:prstGeom prst="rect">
            <a:avLst/>
          </a:prstGeom>
        </p:spPr>
      </p:pic>
      <p:grpSp>
        <p:nvGrpSpPr>
          <p:cNvPr id="1941616" name="Group 340"/>
          <p:cNvGrpSpPr/>
          <p:nvPr/>
        </p:nvGrpSpPr>
        <p:grpSpPr>
          <a:xfrm>
            <a:off x="2258670" y="2883027"/>
            <a:ext cx="615950" cy="595313"/>
            <a:chOff x="1353795" y="2883027"/>
            <a:chExt cx="615950" cy="595313"/>
          </a:xfrm>
        </p:grpSpPr>
        <p:pic>
          <p:nvPicPr>
            <p:cNvPr id="342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1624" name="Group 351"/>
          <p:cNvGrpSpPr/>
          <p:nvPr/>
        </p:nvGrpSpPr>
        <p:grpSpPr>
          <a:xfrm>
            <a:off x="4335120" y="2883027"/>
            <a:ext cx="615950" cy="595313"/>
            <a:chOff x="1353795" y="2883027"/>
            <a:chExt cx="615950" cy="595313"/>
          </a:xfrm>
        </p:grpSpPr>
        <p:pic>
          <p:nvPicPr>
            <p:cNvPr id="353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4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1627" name="Group 356"/>
          <p:cNvGrpSpPr/>
          <p:nvPr/>
        </p:nvGrpSpPr>
        <p:grpSpPr>
          <a:xfrm>
            <a:off x="5335245" y="2883027"/>
            <a:ext cx="615950" cy="595313"/>
            <a:chOff x="1353795" y="2883027"/>
            <a:chExt cx="615950" cy="595313"/>
          </a:xfrm>
        </p:grpSpPr>
        <p:pic>
          <p:nvPicPr>
            <p:cNvPr id="358" name="Picture 59" descr="Firewall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353795" y="2883027"/>
              <a:ext cx="4333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15708" y="3014790"/>
              <a:ext cx="4333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0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477621" y="3141790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1" name="Picture 59" descr="Firewa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537945" y="3271965"/>
              <a:ext cx="431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2" name="Text Box 198"/>
          <p:cNvSpPr txBox="1">
            <a:spLocks noChangeAspect="1" noChangeArrowheads="1"/>
          </p:cNvSpPr>
          <p:nvPr/>
        </p:nvSpPr>
        <p:spPr bwMode="auto">
          <a:xfrm>
            <a:off x="2633320" y="3445002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graphicFrame>
        <p:nvGraphicFramePr>
          <p:cNvPr id="339" name="Group 191"/>
          <p:cNvGraphicFramePr>
            <a:graphicFrameLocks noGrp="1"/>
          </p:cNvGraphicFramePr>
          <p:nvPr/>
        </p:nvGraphicFramePr>
        <p:xfrm>
          <a:off x="6627200" y="1091681"/>
          <a:ext cx="2127250" cy="3806892"/>
        </p:xfrm>
        <a:graphic>
          <a:graphicData uri="http://schemas.openxmlformats.org/drawingml/2006/table">
            <a:tbl>
              <a:tblPr/>
              <a:tblGrid>
                <a:gridCol w="2127250"/>
              </a:tblGrid>
              <a:tr h="7148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Dynamic services gateway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Offers high capacity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3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Consolidate multiple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service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devices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into one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Simpler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 hop-lower latency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Rapid provisioning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power, cooling, and space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3" name="Freeform 382"/>
          <p:cNvSpPr>
            <a:spLocks/>
          </p:cNvSpPr>
          <p:nvPr/>
        </p:nvSpPr>
        <p:spPr bwMode="auto">
          <a:xfrm>
            <a:off x="279400" y="3343275"/>
            <a:ext cx="1295400" cy="381000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 algn="ctr">
            <a:solidFill>
              <a:srgbClr val="006FB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364" name="Freeform 394"/>
          <p:cNvSpPr>
            <a:spLocks/>
          </p:cNvSpPr>
          <p:nvPr/>
        </p:nvSpPr>
        <p:spPr bwMode="auto">
          <a:xfrm>
            <a:off x="279400" y="3190875"/>
            <a:ext cx="2286000" cy="533400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6FB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365" name="Text Box 198"/>
          <p:cNvSpPr txBox="1">
            <a:spLocks noChangeAspect="1" noChangeArrowheads="1"/>
          </p:cNvSpPr>
          <p:nvPr/>
        </p:nvSpPr>
        <p:spPr bwMode="auto">
          <a:xfrm>
            <a:off x="225999" y="3702710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SERVICES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sp>
        <p:nvSpPr>
          <p:cNvPr id="366" name="Freeform 382"/>
          <p:cNvSpPr>
            <a:spLocks/>
          </p:cNvSpPr>
          <p:nvPr/>
        </p:nvSpPr>
        <p:spPr bwMode="auto">
          <a:xfrm>
            <a:off x="687388" y="2981325"/>
            <a:ext cx="3965575" cy="695325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 algn="ctr">
            <a:solidFill>
              <a:srgbClr val="006FB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367" name="Freeform 394"/>
          <p:cNvSpPr>
            <a:spLocks/>
          </p:cNvSpPr>
          <p:nvPr/>
        </p:nvSpPr>
        <p:spPr bwMode="auto">
          <a:xfrm>
            <a:off x="592138" y="2835275"/>
            <a:ext cx="5040312" cy="901700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6FB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368" name="Group 261"/>
          <p:cNvGrpSpPr>
            <a:grpSpLocks/>
          </p:cNvGrpSpPr>
          <p:nvPr/>
        </p:nvGrpSpPr>
        <p:grpSpPr bwMode="auto">
          <a:xfrm>
            <a:off x="208155" y="2738838"/>
            <a:ext cx="689568" cy="919062"/>
            <a:chOff x="1920" y="1127"/>
            <a:chExt cx="654" cy="873"/>
          </a:xfrm>
        </p:grpSpPr>
        <p:pic>
          <p:nvPicPr>
            <p:cNvPr id="369" name="Picture 26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invGray">
            <a:xfrm>
              <a:off x="1920" y="1127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70" name="Picture 263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invGray">
            <a:xfrm>
              <a:off x="2046" y="1223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1714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236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372" name="Group 371"/>
          <p:cNvGrpSpPr/>
          <p:nvPr/>
        </p:nvGrpSpPr>
        <p:grpSpPr>
          <a:xfrm>
            <a:off x="1696691" y="3697415"/>
            <a:ext cx="301625" cy="309562"/>
            <a:chOff x="1696691" y="3697415"/>
            <a:chExt cx="301625" cy="309562"/>
          </a:xfrm>
        </p:grpSpPr>
        <p:pic>
          <p:nvPicPr>
            <p:cNvPr id="1941715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696691" y="369741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16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696691" y="380536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17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696691" y="3911727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1719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142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373" name="Group 372"/>
          <p:cNvGrpSpPr/>
          <p:nvPr/>
        </p:nvGrpSpPr>
        <p:grpSpPr>
          <a:xfrm>
            <a:off x="2687291" y="3697415"/>
            <a:ext cx="301625" cy="309562"/>
            <a:chOff x="2687291" y="3697415"/>
            <a:chExt cx="301625" cy="309562"/>
          </a:xfrm>
        </p:grpSpPr>
        <p:pic>
          <p:nvPicPr>
            <p:cNvPr id="1941720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687291" y="369741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21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687291" y="380536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22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687291" y="3911727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1724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4716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29" name="Picture 67" descr="L2-L3-Switch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622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375" name="Group 374"/>
          <p:cNvGrpSpPr/>
          <p:nvPr/>
        </p:nvGrpSpPr>
        <p:grpSpPr>
          <a:xfrm>
            <a:off x="5735291" y="3697415"/>
            <a:ext cx="301625" cy="309562"/>
            <a:chOff x="5735291" y="3697415"/>
            <a:chExt cx="301625" cy="309562"/>
          </a:xfrm>
        </p:grpSpPr>
        <p:pic>
          <p:nvPicPr>
            <p:cNvPr id="1941730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735291" y="369741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31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735291" y="380536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32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735291" y="3911727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4" name="Group 373"/>
          <p:cNvGrpSpPr/>
          <p:nvPr/>
        </p:nvGrpSpPr>
        <p:grpSpPr>
          <a:xfrm>
            <a:off x="4744691" y="3697415"/>
            <a:ext cx="301625" cy="309562"/>
            <a:chOff x="4744691" y="3697415"/>
            <a:chExt cx="301625" cy="309562"/>
          </a:xfrm>
        </p:grpSpPr>
        <p:pic>
          <p:nvPicPr>
            <p:cNvPr id="1941725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744691" y="369741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26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744691" y="3805365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27" name="Picture 89" descr="Generic-Product-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744691" y="3911727"/>
              <a:ext cx="3016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7" name="Oval 376"/>
          <p:cNvSpPr/>
          <p:nvPr/>
        </p:nvSpPr>
        <p:spPr>
          <a:xfrm>
            <a:off x="55986" y="37324"/>
            <a:ext cx="558366" cy="5583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142649" y="101065"/>
            <a:ext cx="385041" cy="430887"/>
          </a:xfrm>
          <a:prstGeom prst="rect">
            <a:avLst/>
          </a:prstGeom>
          <a:noFill/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6" name="Title 315"/>
          <p:cNvSpPr>
            <a:spLocks noGrp="1"/>
          </p:cNvSpPr>
          <p:nvPr>
            <p:ph type="title"/>
          </p:nvPr>
        </p:nvSpPr>
        <p:spPr>
          <a:xfrm>
            <a:off x="372851" y="265362"/>
            <a:ext cx="8220456" cy="740664"/>
          </a:xfrm>
        </p:spPr>
        <p:txBody>
          <a:bodyPr/>
          <a:lstStyle/>
          <a:p>
            <a:r>
              <a:rPr lang="en-US" dirty="0"/>
              <a:t>Consolidate &amp; </a:t>
            </a:r>
            <a:r>
              <a:rPr lang="en-US" dirty="0" err="1"/>
              <a:t>virtualize</a:t>
            </a:r>
            <a:r>
              <a:rPr lang="en-US" dirty="0"/>
              <a:t> security appliances</a:t>
            </a:r>
          </a:p>
        </p:txBody>
      </p:sp>
      <p:pic>
        <p:nvPicPr>
          <p:cNvPr id="319" name="Picture 15" descr="Picture1"/>
          <p:cNvPicPr>
            <a:picLocks noChangeAspect="1" noChangeArrowheads="1"/>
          </p:cNvPicPr>
          <p:nvPr/>
        </p:nvPicPr>
        <p:blipFill>
          <a:blip r:embed="rId15" cstate="print">
            <a:lum bright="50000"/>
          </a:blip>
          <a:srcRect/>
          <a:stretch>
            <a:fillRect/>
          </a:stretch>
        </p:blipFill>
        <p:spPr bwMode="ltGray">
          <a:xfrm>
            <a:off x="-130634" y="618968"/>
            <a:ext cx="798395" cy="25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1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41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41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4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1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4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41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654" grpId="0"/>
      <p:bldP spid="1941655" grpId="0"/>
      <p:bldP spid="1941656" grpId="0"/>
      <p:bldP spid="1941657" grpId="0"/>
      <p:bldP spid="363" grpId="0" animBg="1"/>
      <p:bldP spid="364" grpId="0" animBg="1"/>
      <p:bldP spid="366" grpId="0" animBg="1"/>
      <p:bldP spid="3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47"/>
          <p:cNvSpPr>
            <a:spLocks noGrp="1"/>
          </p:cNvSpPr>
          <p:nvPr>
            <p:ph type="title" idx="4294967295"/>
          </p:nvPr>
        </p:nvSpPr>
        <p:spPr>
          <a:xfrm>
            <a:off x="457200" y="472758"/>
            <a:ext cx="8229600" cy="502602"/>
          </a:xfrm>
        </p:spPr>
        <p:txBody>
          <a:bodyPr/>
          <a:lstStyle/>
          <a:p>
            <a:pPr eaLnBrk="1" hangingPunct="1"/>
            <a:r>
              <a:rPr lang="en-US" dirty="0" smtClean="0"/>
              <a:t>Big Data - Compound Growth of Information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943600" y="3017520"/>
            <a:ext cx="2894013" cy="3200400"/>
            <a:chOff x="5934075" y="1593850"/>
            <a:chExt cx="2894013" cy="3200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934075" y="2022475"/>
              <a:ext cx="2894013" cy="2771775"/>
              <a:chOff x="3798" y="1376"/>
              <a:chExt cx="1823" cy="1746"/>
            </a:xfrm>
          </p:grpSpPr>
          <p:sp>
            <p:nvSpPr>
              <p:cNvPr id="5143" name="Rectangle 7"/>
              <p:cNvSpPr>
                <a:spLocks noChangeArrowheads="1"/>
              </p:cNvSpPr>
              <p:nvPr/>
            </p:nvSpPr>
            <p:spPr bwMode="auto">
              <a:xfrm>
                <a:off x="4363" y="1741"/>
                <a:ext cx="65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2855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44" name="Rectangle 8"/>
              <p:cNvSpPr>
                <a:spLocks noChangeArrowheads="1"/>
              </p:cNvSpPr>
              <p:nvPr/>
            </p:nvSpPr>
            <p:spPr bwMode="auto">
              <a:xfrm>
                <a:off x="4363" y="1376"/>
                <a:ext cx="655" cy="3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Data</a:t>
                </a:r>
                <a:r>
                  <a:rPr lang="en-US" sz="1600" u="sng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  volume</a:t>
                </a:r>
                <a:endParaRPr lang="en-US" sz="3200" u="sng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45" name="Rectangle 9"/>
              <p:cNvSpPr>
                <a:spLocks noChangeArrowheads="1"/>
              </p:cNvSpPr>
              <p:nvPr/>
            </p:nvSpPr>
            <p:spPr bwMode="auto">
              <a:xfrm>
                <a:off x="3798" y="2585"/>
                <a:ext cx="56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2008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46" name="Rectangle 10"/>
              <p:cNvSpPr>
                <a:spLocks noChangeArrowheads="1"/>
              </p:cNvSpPr>
              <p:nvPr/>
            </p:nvSpPr>
            <p:spPr bwMode="auto">
              <a:xfrm>
                <a:off x="5018" y="2796"/>
                <a:ext cx="603" cy="3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>
                  <a:spcBef>
                    <a:spcPct val="20000"/>
                  </a:spcBef>
                </a:pPr>
                <a:endParaRPr lang="en-US" sz="2800" b="1">
                  <a:solidFill>
                    <a:srgbClr val="626262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147" name="Rectangle 11"/>
              <p:cNvSpPr>
                <a:spLocks noChangeArrowheads="1"/>
              </p:cNvSpPr>
              <p:nvPr/>
            </p:nvSpPr>
            <p:spPr bwMode="auto">
              <a:xfrm>
                <a:off x="4363" y="2796"/>
                <a:ext cx="655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281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48" name="Rectangle 12"/>
              <p:cNvSpPr>
                <a:spLocks noChangeArrowheads="1"/>
              </p:cNvSpPr>
              <p:nvPr/>
            </p:nvSpPr>
            <p:spPr bwMode="auto">
              <a:xfrm>
                <a:off x="3798" y="2796"/>
                <a:ext cx="565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2007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49" name="Rectangle 13"/>
              <p:cNvSpPr>
                <a:spLocks noChangeArrowheads="1"/>
              </p:cNvSpPr>
              <p:nvPr/>
            </p:nvSpPr>
            <p:spPr bwMode="auto">
              <a:xfrm>
                <a:off x="5018" y="2585"/>
                <a:ext cx="603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165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0" name="Rectangle 14"/>
              <p:cNvSpPr>
                <a:spLocks noChangeArrowheads="1"/>
              </p:cNvSpPr>
              <p:nvPr/>
            </p:nvSpPr>
            <p:spPr bwMode="auto">
              <a:xfrm>
                <a:off x="4363" y="2585"/>
                <a:ext cx="65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446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1" name="Rectangle 15"/>
              <p:cNvSpPr>
                <a:spLocks noChangeArrowheads="1"/>
              </p:cNvSpPr>
              <p:nvPr/>
            </p:nvSpPr>
            <p:spPr bwMode="auto">
              <a:xfrm>
                <a:off x="5018" y="2374"/>
                <a:ext cx="603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264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2" name="Rectangle 16"/>
              <p:cNvSpPr>
                <a:spLocks noChangeArrowheads="1"/>
              </p:cNvSpPr>
              <p:nvPr/>
            </p:nvSpPr>
            <p:spPr bwMode="auto">
              <a:xfrm>
                <a:off x="4363" y="2374"/>
                <a:ext cx="65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710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3" name="Rectangle 17"/>
              <p:cNvSpPr>
                <a:spLocks noChangeArrowheads="1"/>
              </p:cNvSpPr>
              <p:nvPr/>
            </p:nvSpPr>
            <p:spPr bwMode="auto">
              <a:xfrm>
                <a:off x="3798" y="2374"/>
                <a:ext cx="56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2009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4" name="Rectangle 18"/>
              <p:cNvSpPr>
                <a:spLocks noChangeArrowheads="1"/>
              </p:cNvSpPr>
              <p:nvPr/>
            </p:nvSpPr>
            <p:spPr bwMode="auto">
              <a:xfrm>
                <a:off x="5018" y="2163"/>
                <a:ext cx="603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420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5" name="Rectangle 19"/>
              <p:cNvSpPr>
                <a:spLocks noChangeArrowheads="1"/>
              </p:cNvSpPr>
              <p:nvPr/>
            </p:nvSpPr>
            <p:spPr bwMode="auto">
              <a:xfrm>
                <a:off x="4363" y="2163"/>
                <a:ext cx="65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1130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6" name="Rectangle 20"/>
              <p:cNvSpPr>
                <a:spLocks noChangeArrowheads="1"/>
              </p:cNvSpPr>
              <p:nvPr/>
            </p:nvSpPr>
            <p:spPr bwMode="auto">
              <a:xfrm>
                <a:off x="3798" y="2163"/>
                <a:ext cx="56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2010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7" name="Rectangle 21"/>
              <p:cNvSpPr>
                <a:spLocks noChangeArrowheads="1"/>
              </p:cNvSpPr>
              <p:nvPr/>
            </p:nvSpPr>
            <p:spPr bwMode="auto">
              <a:xfrm>
                <a:off x="5018" y="1952"/>
                <a:ext cx="603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666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8" name="Rectangle 22"/>
              <p:cNvSpPr>
                <a:spLocks noChangeArrowheads="1"/>
              </p:cNvSpPr>
              <p:nvPr/>
            </p:nvSpPr>
            <p:spPr bwMode="auto">
              <a:xfrm>
                <a:off x="4363" y="1952"/>
                <a:ext cx="65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1796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59" name="Rectangle 23"/>
              <p:cNvSpPr>
                <a:spLocks noChangeArrowheads="1"/>
              </p:cNvSpPr>
              <p:nvPr/>
            </p:nvSpPr>
            <p:spPr bwMode="auto">
              <a:xfrm>
                <a:off x="3798" y="1952"/>
                <a:ext cx="56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2011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60" name="Rectangle 24"/>
              <p:cNvSpPr>
                <a:spLocks noChangeArrowheads="1"/>
              </p:cNvSpPr>
              <p:nvPr/>
            </p:nvSpPr>
            <p:spPr bwMode="auto">
              <a:xfrm>
                <a:off x="5018" y="1741"/>
                <a:ext cx="603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1059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61" name="Rectangle 25"/>
              <p:cNvSpPr>
                <a:spLocks noChangeArrowheads="1"/>
              </p:cNvSpPr>
              <p:nvPr/>
            </p:nvSpPr>
            <p:spPr bwMode="auto">
              <a:xfrm>
                <a:off x="3798" y="1741"/>
                <a:ext cx="56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b="1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2012</a:t>
                </a:r>
                <a:endParaRPr lang="en-US" sz="3200" b="1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62" name="Rectangle 26"/>
              <p:cNvSpPr>
                <a:spLocks noChangeArrowheads="1"/>
              </p:cNvSpPr>
              <p:nvPr/>
            </p:nvSpPr>
            <p:spPr bwMode="auto">
              <a:xfrm>
                <a:off x="5018" y="1376"/>
                <a:ext cx="603" cy="3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Data</a:t>
                </a:r>
                <a:r>
                  <a:rPr lang="en-US" sz="1600" u="sng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 growth</a:t>
                </a:r>
                <a:endParaRPr lang="en-US" sz="3200" u="sng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63" name="Rectangle 27"/>
              <p:cNvSpPr>
                <a:spLocks noChangeArrowheads="1"/>
              </p:cNvSpPr>
              <p:nvPr/>
            </p:nvSpPr>
            <p:spPr bwMode="auto">
              <a:xfrm>
                <a:off x="3798" y="1376"/>
                <a:ext cx="565" cy="3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1600" u="sng">
                    <a:latin typeface="Calibri" pitchFamily="34" charset="0"/>
                    <a:ea typeface="ＭＳ Ｐゴシック" pitchFamily="34" charset="-128"/>
                    <a:cs typeface="Times New Roman" pitchFamily="18" charset="0"/>
                  </a:rPr>
                  <a:t>Year</a:t>
                </a:r>
                <a:endParaRPr lang="en-US" sz="3200" u="sng">
                  <a:latin typeface="Calibri" pitchFamily="34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164" name="Line 28"/>
              <p:cNvSpPr>
                <a:spLocks noChangeShapeType="1"/>
              </p:cNvSpPr>
              <p:nvPr/>
            </p:nvSpPr>
            <p:spPr bwMode="auto">
              <a:xfrm>
                <a:off x="3798" y="1376"/>
                <a:ext cx="1823" cy="0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29"/>
              <p:cNvSpPr>
                <a:spLocks noChangeShapeType="1"/>
              </p:cNvSpPr>
              <p:nvPr/>
            </p:nvSpPr>
            <p:spPr bwMode="auto">
              <a:xfrm>
                <a:off x="3798" y="3122"/>
                <a:ext cx="1823" cy="0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30"/>
              <p:cNvSpPr>
                <a:spLocks noChangeShapeType="1"/>
              </p:cNvSpPr>
              <p:nvPr/>
            </p:nvSpPr>
            <p:spPr bwMode="auto">
              <a:xfrm>
                <a:off x="3798" y="1376"/>
                <a:ext cx="0" cy="1746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31"/>
              <p:cNvSpPr>
                <a:spLocks noChangeShapeType="1"/>
              </p:cNvSpPr>
              <p:nvPr/>
            </p:nvSpPr>
            <p:spPr bwMode="auto">
              <a:xfrm>
                <a:off x="5621" y="1376"/>
                <a:ext cx="0" cy="1746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0" name="Oval 32"/>
            <p:cNvSpPr>
              <a:spLocks noChangeArrowheads="1"/>
            </p:cNvSpPr>
            <p:nvPr/>
          </p:nvSpPr>
          <p:spPr bwMode="auto">
            <a:xfrm>
              <a:off x="7043738" y="3213100"/>
              <a:ext cx="593725" cy="43815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141" name="Oval 33"/>
            <p:cNvSpPr>
              <a:spLocks noChangeArrowheads="1"/>
            </p:cNvSpPr>
            <p:nvPr/>
          </p:nvSpPr>
          <p:spPr bwMode="auto">
            <a:xfrm>
              <a:off x="8051800" y="2549525"/>
              <a:ext cx="593725" cy="43815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142" name="Text Box 34"/>
            <p:cNvSpPr txBox="1">
              <a:spLocks noChangeArrowheads="1"/>
            </p:cNvSpPr>
            <p:nvPr/>
          </p:nvSpPr>
          <p:spPr bwMode="auto">
            <a:xfrm>
              <a:off x="6172200" y="1593850"/>
              <a:ext cx="24320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u="sng">
                  <a:latin typeface="Calibri" pitchFamily="34" charset="0"/>
                  <a:ea typeface="ＭＳ Ｐゴシック" pitchFamily="34" charset="-128"/>
                </a:rPr>
                <a:t>Chart Data</a:t>
              </a:r>
            </a:p>
          </p:txBody>
        </p:sp>
      </p:grp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6324600" y="1188720"/>
            <a:ext cx="2236788" cy="1604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Calibri" pitchFamily="34" charset="0"/>
                <a:ea typeface="ＭＳ Ｐゴシック" pitchFamily="34" charset="-128"/>
              </a:rPr>
              <a:t>One Exabyte =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  <a:ea typeface="ＭＳ Ｐゴシック" pitchFamily="34" charset="-128"/>
              </a:rPr>
              <a:t>1,000 petabytes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  <a:ea typeface="ＭＳ Ｐゴシック" pitchFamily="34" charset="-128"/>
              </a:rPr>
              <a:t>1 million terabytes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  <a:ea typeface="ＭＳ Ｐゴシック" pitchFamily="34" charset="-128"/>
              </a:rPr>
              <a:t>1 billion gigabytes</a:t>
            </a: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407988" y="1188720"/>
            <a:ext cx="5475287" cy="3452813"/>
            <a:chOff x="407988" y="1654175"/>
            <a:chExt cx="5475287" cy="3452813"/>
          </a:xfrm>
        </p:grpSpPr>
        <p:pic>
          <p:nvPicPr>
            <p:cNvPr id="5130" name="Picture 5" descr="exabyt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25" y="1654175"/>
              <a:ext cx="539115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Text Box 4"/>
            <p:cNvSpPr txBox="1">
              <a:spLocks noChangeArrowheads="1"/>
            </p:cNvSpPr>
            <p:nvPr/>
          </p:nvSpPr>
          <p:spPr bwMode="auto">
            <a:xfrm>
              <a:off x="407988" y="4862513"/>
              <a:ext cx="15668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solidFill>
                    <a:srgbClr val="375B6C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Source: IDC 2007/2008</a:t>
              </a: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352550" y="4533900"/>
              <a:ext cx="3867150" cy="228600"/>
              <a:chOff x="852" y="2856"/>
              <a:chExt cx="2436" cy="144"/>
            </a:xfrm>
          </p:grpSpPr>
          <p:sp>
            <p:nvSpPr>
              <p:cNvPr id="5133" name="Text Box 38"/>
              <p:cNvSpPr txBox="1">
                <a:spLocks noChangeArrowheads="1"/>
              </p:cNvSpPr>
              <p:nvPr/>
            </p:nvSpPr>
            <p:spPr bwMode="auto">
              <a:xfrm>
                <a:off x="852" y="2856"/>
                <a:ext cx="300" cy="1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>
                    <a:latin typeface="Calibri" pitchFamily="34" charset="0"/>
                    <a:ea typeface="ＭＳ Ｐゴシック" pitchFamily="34" charset="-128"/>
                  </a:rPr>
                  <a:t>2007</a:t>
                </a:r>
              </a:p>
            </p:txBody>
          </p:sp>
          <p:sp>
            <p:nvSpPr>
              <p:cNvPr id="5134" name="Text Box 39"/>
              <p:cNvSpPr txBox="1">
                <a:spLocks noChangeArrowheads="1"/>
              </p:cNvSpPr>
              <p:nvPr/>
            </p:nvSpPr>
            <p:spPr bwMode="auto">
              <a:xfrm>
                <a:off x="1254" y="2856"/>
                <a:ext cx="300" cy="1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>
                    <a:latin typeface="Calibri" pitchFamily="34" charset="0"/>
                    <a:ea typeface="ＭＳ Ｐゴシック" pitchFamily="34" charset="-128"/>
                  </a:rPr>
                  <a:t>2008</a:t>
                </a:r>
              </a:p>
            </p:txBody>
          </p:sp>
          <p:sp>
            <p:nvSpPr>
              <p:cNvPr id="5135" name="Text Box 40"/>
              <p:cNvSpPr txBox="1">
                <a:spLocks noChangeArrowheads="1"/>
              </p:cNvSpPr>
              <p:nvPr/>
            </p:nvSpPr>
            <p:spPr bwMode="auto">
              <a:xfrm>
                <a:off x="1668" y="2856"/>
                <a:ext cx="300" cy="1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>
                    <a:latin typeface="Calibri" pitchFamily="34" charset="0"/>
                    <a:ea typeface="ＭＳ Ｐゴシック" pitchFamily="34" charset="-128"/>
                  </a:rPr>
                  <a:t>2009</a:t>
                </a:r>
              </a:p>
            </p:txBody>
          </p:sp>
          <p:sp>
            <p:nvSpPr>
              <p:cNvPr id="5136" name="Text Box 41"/>
              <p:cNvSpPr txBox="1">
                <a:spLocks noChangeArrowheads="1"/>
              </p:cNvSpPr>
              <p:nvPr/>
            </p:nvSpPr>
            <p:spPr bwMode="auto">
              <a:xfrm>
                <a:off x="2100" y="2856"/>
                <a:ext cx="300" cy="1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>
                    <a:latin typeface="Calibri" pitchFamily="34" charset="0"/>
                    <a:ea typeface="ＭＳ Ｐゴシック" pitchFamily="34" charset="-128"/>
                  </a:rPr>
                  <a:t>2010</a:t>
                </a:r>
              </a:p>
            </p:txBody>
          </p:sp>
          <p:sp>
            <p:nvSpPr>
              <p:cNvPr id="5137" name="Text Box 42"/>
              <p:cNvSpPr txBox="1">
                <a:spLocks noChangeArrowheads="1"/>
              </p:cNvSpPr>
              <p:nvPr/>
            </p:nvSpPr>
            <p:spPr bwMode="auto">
              <a:xfrm>
                <a:off x="2544" y="2856"/>
                <a:ext cx="300" cy="1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>
                    <a:latin typeface="Calibri" pitchFamily="34" charset="0"/>
                    <a:ea typeface="ＭＳ Ｐゴシック" pitchFamily="34" charset="-128"/>
                  </a:rPr>
                  <a:t>2011</a:t>
                </a:r>
              </a:p>
            </p:txBody>
          </p:sp>
          <p:sp>
            <p:nvSpPr>
              <p:cNvPr id="5138" name="Text Box 43"/>
              <p:cNvSpPr txBox="1">
                <a:spLocks noChangeArrowheads="1"/>
              </p:cNvSpPr>
              <p:nvPr/>
            </p:nvSpPr>
            <p:spPr bwMode="auto">
              <a:xfrm>
                <a:off x="2988" y="2856"/>
                <a:ext cx="300" cy="14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>
                    <a:latin typeface="Calibri" pitchFamily="34" charset="0"/>
                    <a:ea typeface="ＭＳ Ｐゴシック" pitchFamily="34" charset="-128"/>
                  </a:rPr>
                  <a:t>2012</a:t>
                </a:r>
              </a:p>
            </p:txBody>
          </p:sp>
        </p:grpSp>
      </p:grpSp>
      <p:sp>
        <p:nvSpPr>
          <p:cNvPr id="5128" name="TextBox 81"/>
          <p:cNvSpPr txBox="1">
            <a:spLocks noChangeArrowheads="1"/>
          </p:cNvSpPr>
          <p:nvPr/>
        </p:nvSpPr>
        <p:spPr bwMode="auto">
          <a:xfrm>
            <a:off x="601980" y="4693920"/>
            <a:ext cx="556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Tenfold growth from  2007 to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2012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1600" dirty="0" smtClean="0">
                <a:latin typeface="Calibri" pitchFamily="34" charset="0"/>
                <a:ea typeface="ＭＳ Ｐゴシック" pitchFamily="34" charset="-128"/>
              </a:rPr>
              <a:t>Better ways are needed to process, </a:t>
            </a:r>
            <a:r>
              <a:rPr lang="en-US" sz="1600" i="1" u="sng" dirty="0" smtClean="0">
                <a:latin typeface="Calibri" pitchFamily="34" charset="0"/>
                <a:ea typeface="ＭＳ Ｐゴシック" pitchFamily="34" charset="-128"/>
              </a:rPr>
              <a:t>transport</a:t>
            </a:r>
            <a:r>
              <a:rPr lang="en-US" sz="1600" dirty="0" smtClean="0">
                <a:latin typeface="Calibri" pitchFamily="34" charset="0"/>
                <a:ea typeface="ＭＳ Ｐゴシック" pitchFamily="34" charset="-128"/>
              </a:rPr>
              <a:t> and store data.</a:t>
            </a:r>
          </a:p>
        </p:txBody>
      </p:sp>
      <p:sp>
        <p:nvSpPr>
          <p:cNvPr id="5129" name="Date Placeholder 3"/>
          <p:cNvSpPr txBox="1">
            <a:spLocks noGrp="1"/>
          </p:cNvSpPr>
          <p:nvPr/>
        </p:nvSpPr>
        <p:spPr bwMode="auto">
          <a:xfrm>
            <a:off x="457200" y="6427788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900">
              <a:solidFill>
                <a:srgbClr val="66006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Line 185"/>
          <p:cNvSpPr>
            <a:spLocks noChangeShapeType="1"/>
          </p:cNvSpPr>
          <p:nvPr/>
        </p:nvSpPr>
        <p:spPr bwMode="auto">
          <a:xfrm rot="10800000" flipH="1">
            <a:off x="8356603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4" name="Line 185"/>
          <p:cNvSpPr>
            <a:spLocks noChangeShapeType="1"/>
          </p:cNvSpPr>
          <p:nvPr/>
        </p:nvSpPr>
        <p:spPr bwMode="auto">
          <a:xfrm rot="10800000" flipV="1">
            <a:off x="8327665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5" name="Line 185"/>
          <p:cNvSpPr>
            <a:spLocks noChangeShapeType="1"/>
          </p:cNvSpPr>
          <p:nvPr/>
        </p:nvSpPr>
        <p:spPr bwMode="auto">
          <a:xfrm rot="10800000" flipH="1" flipV="1">
            <a:off x="8246644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6" name="Line 185"/>
          <p:cNvSpPr>
            <a:spLocks noChangeShapeType="1"/>
          </p:cNvSpPr>
          <p:nvPr/>
        </p:nvSpPr>
        <p:spPr bwMode="auto">
          <a:xfrm rot="10800000" flipH="1" flipV="1">
            <a:off x="8026725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7" name="Line 185"/>
          <p:cNvSpPr>
            <a:spLocks noChangeShapeType="1"/>
          </p:cNvSpPr>
          <p:nvPr/>
        </p:nvSpPr>
        <p:spPr bwMode="auto">
          <a:xfrm rot="10800000" flipH="1" flipV="1">
            <a:off x="7818380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8" name="Line 185"/>
          <p:cNvSpPr>
            <a:spLocks noChangeShapeType="1"/>
          </p:cNvSpPr>
          <p:nvPr/>
        </p:nvSpPr>
        <p:spPr bwMode="auto">
          <a:xfrm rot="10800000" flipH="1">
            <a:off x="8408689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1941508" name="Rectangle 4"/>
          <p:cNvSpPr>
            <a:spLocks noChangeArrowheads="1"/>
          </p:cNvSpPr>
          <p:nvPr/>
        </p:nvSpPr>
        <p:spPr bwMode="invGray">
          <a:xfrm>
            <a:off x="102948" y="4145188"/>
            <a:ext cx="6127647" cy="1531712"/>
          </a:xfrm>
          <a:prstGeom prst="roundRect">
            <a:avLst>
              <a:gd name="adj" fmla="val 4900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1093848" y="5384983"/>
            <a:ext cx="409575" cy="152402"/>
            <a:chOff x="1234" y="3121"/>
            <a:chExt cx="254" cy="98"/>
          </a:xfrm>
        </p:grpSpPr>
        <p:sp>
          <p:nvSpPr>
            <p:cNvPr id="92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3" name="Group 347"/>
          <p:cNvGrpSpPr>
            <a:grpSpLocks/>
          </p:cNvGrpSpPr>
          <p:nvPr/>
        </p:nvGrpSpPr>
        <p:grpSpPr bwMode="auto">
          <a:xfrm>
            <a:off x="1853077" y="5384983"/>
            <a:ext cx="409575" cy="152402"/>
            <a:chOff x="1234" y="3121"/>
            <a:chExt cx="254" cy="98"/>
          </a:xfrm>
        </p:grpSpPr>
        <p:sp>
          <p:nvSpPr>
            <p:cNvPr id="92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4" name="Group 347"/>
          <p:cNvGrpSpPr>
            <a:grpSpLocks/>
          </p:cNvGrpSpPr>
          <p:nvPr/>
        </p:nvGrpSpPr>
        <p:grpSpPr bwMode="auto">
          <a:xfrm>
            <a:off x="2612306" y="5384983"/>
            <a:ext cx="409575" cy="152402"/>
            <a:chOff x="1234" y="3121"/>
            <a:chExt cx="254" cy="98"/>
          </a:xfrm>
        </p:grpSpPr>
        <p:sp>
          <p:nvSpPr>
            <p:cNvPr id="933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4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5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5" name="Group 347"/>
          <p:cNvGrpSpPr>
            <a:grpSpLocks/>
          </p:cNvGrpSpPr>
          <p:nvPr/>
        </p:nvGrpSpPr>
        <p:grpSpPr bwMode="auto">
          <a:xfrm>
            <a:off x="3382619" y="5384983"/>
            <a:ext cx="409575" cy="152402"/>
            <a:chOff x="1234" y="3121"/>
            <a:chExt cx="254" cy="98"/>
          </a:xfrm>
        </p:grpSpPr>
        <p:sp>
          <p:nvSpPr>
            <p:cNvPr id="937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8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9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6" name="Group 347"/>
          <p:cNvGrpSpPr>
            <a:grpSpLocks/>
          </p:cNvGrpSpPr>
          <p:nvPr/>
        </p:nvGrpSpPr>
        <p:grpSpPr bwMode="auto">
          <a:xfrm>
            <a:off x="4141848" y="5384983"/>
            <a:ext cx="409575" cy="152402"/>
            <a:chOff x="1234" y="3121"/>
            <a:chExt cx="254" cy="98"/>
          </a:xfrm>
        </p:grpSpPr>
        <p:sp>
          <p:nvSpPr>
            <p:cNvPr id="941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2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3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4906619" y="5384983"/>
            <a:ext cx="409575" cy="152402"/>
            <a:chOff x="1234" y="3121"/>
            <a:chExt cx="254" cy="98"/>
          </a:xfrm>
        </p:grpSpPr>
        <p:sp>
          <p:nvSpPr>
            <p:cNvPr id="94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334619" y="5384983"/>
            <a:ext cx="409575" cy="152402"/>
            <a:chOff x="1234" y="3121"/>
            <a:chExt cx="254" cy="98"/>
          </a:xfrm>
        </p:grpSpPr>
        <p:sp>
          <p:nvSpPr>
            <p:cNvPr id="64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sp>
        <p:nvSpPr>
          <p:cNvPr id="1941506" name="Rectangle 2"/>
          <p:cNvSpPr>
            <a:spLocks noChangeArrowheads="1"/>
          </p:cNvSpPr>
          <p:nvPr/>
        </p:nvSpPr>
        <p:spPr bwMode="invGray">
          <a:xfrm>
            <a:off x="102638" y="1057275"/>
            <a:ext cx="6118432" cy="758952"/>
          </a:xfrm>
          <a:prstGeom prst="roundRect">
            <a:avLst>
              <a:gd name="adj" fmla="val 8166"/>
            </a:avLst>
          </a:prstGeom>
          <a:solidFill>
            <a:srgbClr val="80A1B6">
              <a:alpha val="2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07" name="Rectangle 3"/>
          <p:cNvSpPr>
            <a:spLocks noChangeArrowheads="1"/>
          </p:cNvSpPr>
          <p:nvPr/>
        </p:nvSpPr>
        <p:spPr bwMode="invGray">
          <a:xfrm>
            <a:off x="102638" y="1881347"/>
            <a:ext cx="6118432" cy="762000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09" name="Rectangle 5"/>
          <p:cNvSpPr>
            <a:spLocks noChangeArrowheads="1"/>
          </p:cNvSpPr>
          <p:nvPr/>
        </p:nvSpPr>
        <p:spPr bwMode="invGray">
          <a:xfrm>
            <a:off x="106019" y="2708467"/>
            <a:ext cx="6124575" cy="1371600"/>
          </a:xfrm>
          <a:prstGeom prst="roundRect">
            <a:avLst>
              <a:gd name="adj" fmla="val 6537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0" name="Line 1410"/>
          <p:cNvSpPr>
            <a:spLocks noChangeShapeType="1"/>
          </p:cNvSpPr>
          <p:nvPr/>
        </p:nvSpPr>
        <p:spPr bwMode="auto">
          <a:xfrm>
            <a:off x="1626845" y="3645027"/>
            <a:ext cx="9683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1" name="Freeform 191"/>
          <p:cNvSpPr>
            <a:spLocks/>
          </p:cNvSpPr>
          <p:nvPr/>
        </p:nvSpPr>
        <p:spPr bwMode="auto">
          <a:xfrm>
            <a:off x="503003" y="3721228"/>
            <a:ext cx="996841" cy="1204818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  <a:gd name="connsiteX0" fmla="*/ 16 w 10016"/>
              <a:gd name="connsiteY0" fmla="*/ 10000 h 11877"/>
              <a:gd name="connsiteX1" fmla="*/ 3 w 10016"/>
              <a:gd name="connsiteY1" fmla="*/ 11877 h 11877"/>
              <a:gd name="connsiteX2" fmla="*/ 16 w 10016"/>
              <a:gd name="connsiteY2" fmla="*/ 4961 h 11877"/>
              <a:gd name="connsiteX3" fmla="*/ 10016 w 10016"/>
              <a:gd name="connsiteY3" fmla="*/ 4961 h 11877"/>
              <a:gd name="connsiteX4" fmla="*/ 10016 w 10016"/>
              <a:gd name="connsiteY4" fmla="*/ 0 h 11877"/>
              <a:gd name="connsiteX0" fmla="*/ 50 w 10050"/>
              <a:gd name="connsiteY0" fmla="*/ 10000 h 11877"/>
              <a:gd name="connsiteX1" fmla="*/ 0 w 10050"/>
              <a:gd name="connsiteY1" fmla="*/ 11877 h 11877"/>
              <a:gd name="connsiteX2" fmla="*/ 50 w 10050"/>
              <a:gd name="connsiteY2" fmla="*/ 4961 h 11877"/>
              <a:gd name="connsiteX3" fmla="*/ 10050 w 10050"/>
              <a:gd name="connsiteY3" fmla="*/ 4961 h 11877"/>
              <a:gd name="connsiteX4" fmla="*/ 10050 w 10050"/>
              <a:gd name="connsiteY4" fmla="*/ 0 h 11877"/>
              <a:gd name="connsiteX0" fmla="*/ 1675 w 11675"/>
              <a:gd name="connsiteY0" fmla="*/ 10000 h 11877"/>
              <a:gd name="connsiteX1" fmla="*/ 1625 w 11675"/>
              <a:gd name="connsiteY1" fmla="*/ 11877 h 11877"/>
              <a:gd name="connsiteX2" fmla="*/ 1040 w 11675"/>
              <a:gd name="connsiteY2" fmla="*/ 9889 h 11877"/>
              <a:gd name="connsiteX3" fmla="*/ 1675 w 11675"/>
              <a:gd name="connsiteY3" fmla="*/ 4961 h 11877"/>
              <a:gd name="connsiteX4" fmla="*/ 11675 w 11675"/>
              <a:gd name="connsiteY4" fmla="*/ 4961 h 11877"/>
              <a:gd name="connsiteX5" fmla="*/ 11675 w 11675"/>
              <a:gd name="connsiteY5" fmla="*/ 0 h 11877"/>
              <a:gd name="connsiteX0" fmla="*/ 1625 w 11675"/>
              <a:gd name="connsiteY0" fmla="*/ 11877 h 11877"/>
              <a:gd name="connsiteX1" fmla="*/ 1040 w 11675"/>
              <a:gd name="connsiteY1" fmla="*/ 9889 h 11877"/>
              <a:gd name="connsiteX2" fmla="*/ 1675 w 11675"/>
              <a:gd name="connsiteY2" fmla="*/ 4961 h 11877"/>
              <a:gd name="connsiteX3" fmla="*/ 11675 w 11675"/>
              <a:gd name="connsiteY3" fmla="*/ 4961 h 11877"/>
              <a:gd name="connsiteX4" fmla="*/ 11675 w 11675"/>
              <a:gd name="connsiteY4" fmla="*/ 0 h 11877"/>
              <a:gd name="connsiteX0" fmla="*/ 1625 w 11675"/>
              <a:gd name="connsiteY0" fmla="*/ 11877 h 11877"/>
              <a:gd name="connsiteX1" fmla="*/ 1626 w 11675"/>
              <a:gd name="connsiteY1" fmla="*/ 9925 h 11877"/>
              <a:gd name="connsiteX2" fmla="*/ 1675 w 11675"/>
              <a:gd name="connsiteY2" fmla="*/ 4961 h 11877"/>
              <a:gd name="connsiteX3" fmla="*/ 11675 w 11675"/>
              <a:gd name="connsiteY3" fmla="*/ 4961 h 11877"/>
              <a:gd name="connsiteX4" fmla="*/ 11675 w 11675"/>
              <a:gd name="connsiteY4" fmla="*/ 0 h 11877"/>
              <a:gd name="connsiteX0" fmla="*/ 13 w 10063"/>
              <a:gd name="connsiteY0" fmla="*/ 11877 h 11877"/>
              <a:gd name="connsiteX1" fmla="*/ 14 w 10063"/>
              <a:gd name="connsiteY1" fmla="*/ 9925 h 11877"/>
              <a:gd name="connsiteX2" fmla="*/ 63 w 10063"/>
              <a:gd name="connsiteY2" fmla="*/ 4961 h 11877"/>
              <a:gd name="connsiteX3" fmla="*/ 10063 w 10063"/>
              <a:gd name="connsiteY3" fmla="*/ 4961 h 11877"/>
              <a:gd name="connsiteX4" fmla="*/ 10063 w 10063"/>
              <a:gd name="connsiteY4" fmla="*/ 0 h 1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3" h="11877">
                <a:moveTo>
                  <a:pt x="13" y="11877"/>
                </a:moveTo>
                <a:cubicBezTo>
                  <a:pt x="5" y="11865"/>
                  <a:pt x="6" y="11078"/>
                  <a:pt x="14" y="9925"/>
                </a:cubicBezTo>
                <a:cubicBezTo>
                  <a:pt x="22" y="8772"/>
                  <a:pt x="0" y="7255"/>
                  <a:pt x="63" y="4961"/>
                </a:cubicBezTo>
                <a:lnTo>
                  <a:pt x="10063" y="4961"/>
                </a:lnTo>
                <a:lnTo>
                  <a:pt x="10063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12" name="Freeform 192"/>
          <p:cNvSpPr>
            <a:spLocks/>
          </p:cNvSpPr>
          <p:nvPr/>
        </p:nvSpPr>
        <p:spPr bwMode="auto">
          <a:xfrm>
            <a:off x="584683" y="3721228"/>
            <a:ext cx="1905762" cy="1245652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1642 w 11642"/>
              <a:gd name="connsiteY0" fmla="*/ 10000 h 10044"/>
              <a:gd name="connsiteX1" fmla="*/ 1655 w 11642"/>
              <a:gd name="connsiteY1" fmla="*/ 9329 h 10044"/>
              <a:gd name="connsiteX2" fmla="*/ 1664 w 11642"/>
              <a:gd name="connsiteY2" fmla="*/ 5710 h 10044"/>
              <a:gd name="connsiteX3" fmla="*/ 11642 w 11642"/>
              <a:gd name="connsiteY3" fmla="*/ 5710 h 10044"/>
              <a:gd name="connsiteX4" fmla="*/ 11642 w 11642"/>
              <a:gd name="connsiteY4" fmla="*/ 0 h 10044"/>
              <a:gd name="connsiteX0" fmla="*/ 4 w 10004"/>
              <a:gd name="connsiteY0" fmla="*/ 10000 h 10044"/>
              <a:gd name="connsiteX1" fmla="*/ 17 w 10004"/>
              <a:gd name="connsiteY1" fmla="*/ 9329 h 10044"/>
              <a:gd name="connsiteX2" fmla="*/ 26 w 10004"/>
              <a:gd name="connsiteY2" fmla="*/ 5710 h 10044"/>
              <a:gd name="connsiteX3" fmla="*/ 10004 w 10004"/>
              <a:gd name="connsiteY3" fmla="*/ 5710 h 10044"/>
              <a:gd name="connsiteX4" fmla="*/ 10004 w 10004"/>
              <a:gd name="connsiteY4" fmla="*/ 0 h 10044"/>
              <a:gd name="connsiteX0" fmla="*/ 4 w 10004"/>
              <a:gd name="connsiteY0" fmla="*/ 11712 h 11712"/>
              <a:gd name="connsiteX1" fmla="*/ 17 w 10004"/>
              <a:gd name="connsiteY1" fmla="*/ 9329 h 11712"/>
              <a:gd name="connsiteX2" fmla="*/ 26 w 10004"/>
              <a:gd name="connsiteY2" fmla="*/ 5710 h 11712"/>
              <a:gd name="connsiteX3" fmla="*/ 10004 w 10004"/>
              <a:gd name="connsiteY3" fmla="*/ 5710 h 11712"/>
              <a:gd name="connsiteX4" fmla="*/ 10004 w 10004"/>
              <a:gd name="connsiteY4" fmla="*/ 0 h 11712"/>
              <a:gd name="connsiteX0" fmla="*/ 4 w 10004"/>
              <a:gd name="connsiteY0" fmla="*/ 11712 h 12109"/>
              <a:gd name="connsiteX1" fmla="*/ 17 w 10004"/>
              <a:gd name="connsiteY1" fmla="*/ 11712 h 12109"/>
              <a:gd name="connsiteX2" fmla="*/ 17 w 10004"/>
              <a:gd name="connsiteY2" fmla="*/ 9329 h 12109"/>
              <a:gd name="connsiteX3" fmla="*/ 26 w 10004"/>
              <a:gd name="connsiteY3" fmla="*/ 5710 h 12109"/>
              <a:gd name="connsiteX4" fmla="*/ 10004 w 10004"/>
              <a:gd name="connsiteY4" fmla="*/ 5710 h 12109"/>
              <a:gd name="connsiteX5" fmla="*/ 10004 w 10004"/>
              <a:gd name="connsiteY5" fmla="*/ 0 h 1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4" h="12109">
                <a:moveTo>
                  <a:pt x="4" y="11712"/>
                </a:moveTo>
                <a:cubicBezTo>
                  <a:pt x="6" y="11709"/>
                  <a:pt x="15" y="12109"/>
                  <a:pt x="17" y="11712"/>
                </a:cubicBezTo>
                <a:cubicBezTo>
                  <a:pt x="19" y="11315"/>
                  <a:pt x="16" y="10326"/>
                  <a:pt x="17" y="9329"/>
                </a:cubicBezTo>
                <a:cubicBezTo>
                  <a:pt x="19" y="8332"/>
                  <a:pt x="0" y="7936"/>
                  <a:pt x="26" y="5710"/>
                </a:cubicBezTo>
                <a:lnTo>
                  <a:pt x="10004" y="5710"/>
                </a:lnTo>
                <a:lnTo>
                  <a:pt x="10004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13" name="Freeform 193"/>
          <p:cNvSpPr>
            <a:spLocks/>
          </p:cNvSpPr>
          <p:nvPr/>
        </p:nvSpPr>
        <p:spPr bwMode="auto">
          <a:xfrm>
            <a:off x="1347445" y="3645027"/>
            <a:ext cx="1219200" cy="1281013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  <a:gd name="connsiteX0" fmla="*/ 0 w 10000"/>
              <a:gd name="connsiteY0" fmla="*/ 12008 h 12008"/>
              <a:gd name="connsiteX1" fmla="*/ 0 w 10000"/>
              <a:gd name="connsiteY1" fmla="*/ 8000 h 12008"/>
              <a:gd name="connsiteX2" fmla="*/ 10000 w 10000"/>
              <a:gd name="connsiteY2" fmla="*/ 8000 h 12008"/>
              <a:gd name="connsiteX3" fmla="*/ 10000 w 10000"/>
              <a:gd name="connsiteY3" fmla="*/ 0 h 1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2008">
                <a:moveTo>
                  <a:pt x="0" y="12008"/>
                </a:moveTo>
                <a:lnTo>
                  <a:pt x="0" y="8000"/>
                </a:lnTo>
                <a:lnTo>
                  <a:pt x="10000" y="8000"/>
                </a:lnTo>
                <a:lnTo>
                  <a:pt x="1000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14" name="Freeform 194"/>
          <p:cNvSpPr>
            <a:spLocks/>
          </p:cNvSpPr>
          <p:nvPr/>
        </p:nvSpPr>
        <p:spPr bwMode="auto">
          <a:xfrm>
            <a:off x="2109445" y="3730752"/>
            <a:ext cx="533400" cy="1195247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  <a:gd name="connsiteX0" fmla="*/ 83 w 10000"/>
              <a:gd name="connsiteY0" fmla="*/ 11619 h 11619"/>
              <a:gd name="connsiteX1" fmla="*/ 0 w 10000"/>
              <a:gd name="connsiteY1" fmla="*/ 8351 h 11619"/>
              <a:gd name="connsiteX2" fmla="*/ 10000 w 10000"/>
              <a:gd name="connsiteY2" fmla="*/ 8351 h 11619"/>
              <a:gd name="connsiteX3" fmla="*/ 10000 w 10000"/>
              <a:gd name="connsiteY3" fmla="*/ 0 h 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619">
                <a:moveTo>
                  <a:pt x="83" y="11619"/>
                </a:moveTo>
                <a:cubicBezTo>
                  <a:pt x="42" y="10573"/>
                  <a:pt x="42" y="9397"/>
                  <a:pt x="0" y="8351"/>
                </a:cubicBezTo>
                <a:lnTo>
                  <a:pt x="10000" y="8351"/>
                </a:lnTo>
                <a:lnTo>
                  <a:pt x="1000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15" name="Freeform 195"/>
          <p:cNvSpPr>
            <a:spLocks/>
          </p:cNvSpPr>
          <p:nvPr/>
        </p:nvSpPr>
        <p:spPr bwMode="auto">
          <a:xfrm flipH="1">
            <a:off x="1652245" y="3721227"/>
            <a:ext cx="1143000" cy="1204737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  <a:gd name="connsiteX0" fmla="*/ 0 w 10000"/>
              <a:gd name="connsiteY0" fmla="*/ 11293 h 11293"/>
              <a:gd name="connsiteX1" fmla="*/ 0 w 10000"/>
              <a:gd name="connsiteY1" fmla="*/ 4714 h 11293"/>
              <a:gd name="connsiteX2" fmla="*/ 10000 w 10000"/>
              <a:gd name="connsiteY2" fmla="*/ 4714 h 11293"/>
              <a:gd name="connsiteX3" fmla="*/ 10000 w 10000"/>
              <a:gd name="connsiteY3" fmla="*/ 0 h 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3">
                <a:moveTo>
                  <a:pt x="0" y="11293"/>
                </a:moveTo>
                <a:lnTo>
                  <a:pt x="0" y="4714"/>
                </a:lnTo>
                <a:lnTo>
                  <a:pt x="10000" y="4714"/>
                </a:lnTo>
                <a:lnTo>
                  <a:pt x="1000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17" name="Line 199"/>
          <p:cNvSpPr>
            <a:spLocks noChangeShapeType="1"/>
          </p:cNvSpPr>
          <p:nvPr/>
        </p:nvSpPr>
        <p:spPr bwMode="auto">
          <a:xfrm flipV="1">
            <a:off x="531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9" name="Freeform 198"/>
          <p:cNvSpPr>
            <a:spLocks/>
          </p:cNvSpPr>
          <p:nvPr/>
        </p:nvSpPr>
        <p:spPr bwMode="auto">
          <a:xfrm>
            <a:off x="33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20" name="Line 200"/>
          <p:cNvSpPr>
            <a:spLocks noChangeShapeType="1"/>
          </p:cNvSpPr>
          <p:nvPr/>
        </p:nvSpPr>
        <p:spPr bwMode="auto">
          <a:xfrm flipV="1">
            <a:off x="469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21" name="Line 201"/>
          <p:cNvSpPr>
            <a:spLocks noChangeShapeType="1"/>
          </p:cNvSpPr>
          <p:nvPr/>
        </p:nvSpPr>
        <p:spPr bwMode="auto">
          <a:xfrm flipV="1">
            <a:off x="602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9" name="Group 1302"/>
          <p:cNvGrpSpPr>
            <a:grpSpLocks/>
          </p:cNvGrpSpPr>
          <p:nvPr/>
        </p:nvGrpSpPr>
        <p:grpSpPr bwMode="auto">
          <a:xfrm>
            <a:off x="280645" y="5077227"/>
            <a:ext cx="503238" cy="392112"/>
            <a:chOff x="944" y="3648"/>
            <a:chExt cx="448" cy="350"/>
          </a:xfrm>
        </p:grpSpPr>
        <p:grpSp>
          <p:nvGrpSpPr>
            <p:cNvPr id="10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2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2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34" name="Freeform 253"/>
          <p:cNvSpPr>
            <a:spLocks/>
          </p:cNvSpPr>
          <p:nvPr/>
        </p:nvSpPr>
        <p:spPr bwMode="auto">
          <a:xfrm>
            <a:off x="1855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35" name="Line 254"/>
          <p:cNvSpPr>
            <a:spLocks noChangeShapeType="1"/>
          </p:cNvSpPr>
          <p:nvPr/>
        </p:nvSpPr>
        <p:spPr bwMode="auto">
          <a:xfrm flipV="1">
            <a:off x="2055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6" name="Line 255"/>
          <p:cNvSpPr>
            <a:spLocks noChangeShapeType="1"/>
          </p:cNvSpPr>
          <p:nvPr/>
        </p:nvSpPr>
        <p:spPr bwMode="auto">
          <a:xfrm flipV="1">
            <a:off x="1993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7" name="Line 256"/>
          <p:cNvSpPr>
            <a:spLocks noChangeShapeType="1"/>
          </p:cNvSpPr>
          <p:nvPr/>
        </p:nvSpPr>
        <p:spPr bwMode="auto">
          <a:xfrm flipV="1">
            <a:off x="2126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2" name="Group 1302"/>
          <p:cNvGrpSpPr>
            <a:grpSpLocks/>
          </p:cNvGrpSpPr>
          <p:nvPr/>
        </p:nvGrpSpPr>
        <p:grpSpPr bwMode="auto">
          <a:xfrm>
            <a:off x="1804645" y="5077227"/>
            <a:ext cx="503238" cy="392113"/>
            <a:chOff x="944" y="3648"/>
            <a:chExt cx="448" cy="350"/>
          </a:xfrm>
        </p:grpSpPr>
        <p:grpSp>
          <p:nvGrpSpPr>
            <p:cNvPr id="13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4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50" name="Freeform 234"/>
          <p:cNvSpPr>
            <a:spLocks/>
          </p:cNvSpPr>
          <p:nvPr/>
        </p:nvSpPr>
        <p:spPr bwMode="auto">
          <a:xfrm>
            <a:off x="2617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51" name="Line 235"/>
          <p:cNvSpPr>
            <a:spLocks noChangeShapeType="1"/>
          </p:cNvSpPr>
          <p:nvPr/>
        </p:nvSpPr>
        <p:spPr bwMode="auto">
          <a:xfrm flipH="1" flipV="1">
            <a:off x="2814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2" name="Line 236"/>
          <p:cNvSpPr>
            <a:spLocks noChangeShapeType="1"/>
          </p:cNvSpPr>
          <p:nvPr/>
        </p:nvSpPr>
        <p:spPr bwMode="auto">
          <a:xfrm flipV="1">
            <a:off x="2755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3" name="Line 237"/>
          <p:cNvSpPr>
            <a:spLocks noChangeShapeType="1"/>
          </p:cNvSpPr>
          <p:nvPr/>
        </p:nvSpPr>
        <p:spPr bwMode="auto">
          <a:xfrm flipV="1">
            <a:off x="2888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5" name="Group 1302"/>
          <p:cNvGrpSpPr>
            <a:grpSpLocks/>
          </p:cNvGrpSpPr>
          <p:nvPr/>
        </p:nvGrpSpPr>
        <p:grpSpPr bwMode="auto">
          <a:xfrm>
            <a:off x="2566645" y="5077226"/>
            <a:ext cx="503238" cy="392113"/>
            <a:chOff x="944" y="3648"/>
            <a:chExt cx="448" cy="350"/>
          </a:xfrm>
        </p:grpSpPr>
        <p:grpSp>
          <p:nvGrpSpPr>
            <p:cNvPr id="16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5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6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65" name="Freeform 192"/>
          <p:cNvSpPr>
            <a:spLocks/>
          </p:cNvSpPr>
          <p:nvPr/>
        </p:nvSpPr>
        <p:spPr bwMode="auto">
          <a:xfrm>
            <a:off x="1271245" y="3721227"/>
            <a:ext cx="304800" cy="1204737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  <a:gd name="connsiteX0" fmla="*/ 0 w 10000"/>
              <a:gd name="connsiteY0" fmla="*/ 11293 h 11293"/>
              <a:gd name="connsiteX1" fmla="*/ 22 w 10000"/>
              <a:gd name="connsiteY1" fmla="*/ 6526 h 11293"/>
              <a:gd name="connsiteX2" fmla="*/ 10000 w 10000"/>
              <a:gd name="connsiteY2" fmla="*/ 6526 h 11293"/>
              <a:gd name="connsiteX3" fmla="*/ 10000 w 10000"/>
              <a:gd name="connsiteY3" fmla="*/ 0 h 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3">
                <a:moveTo>
                  <a:pt x="0" y="11293"/>
                </a:moveTo>
                <a:cubicBezTo>
                  <a:pt x="11" y="9653"/>
                  <a:pt x="11" y="8166"/>
                  <a:pt x="22" y="6526"/>
                </a:cubicBezTo>
                <a:lnTo>
                  <a:pt x="10000" y="6526"/>
                </a:lnTo>
                <a:lnTo>
                  <a:pt x="1000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67" name="Freeform 216"/>
          <p:cNvSpPr>
            <a:spLocks/>
          </p:cNvSpPr>
          <p:nvPr/>
        </p:nvSpPr>
        <p:spPr bwMode="auto">
          <a:xfrm>
            <a:off x="109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68" name="Line 217"/>
          <p:cNvSpPr>
            <a:spLocks noChangeShapeType="1"/>
          </p:cNvSpPr>
          <p:nvPr/>
        </p:nvSpPr>
        <p:spPr bwMode="auto">
          <a:xfrm flipH="1" flipV="1">
            <a:off x="1290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69" name="Line 218"/>
          <p:cNvSpPr>
            <a:spLocks noChangeShapeType="1"/>
          </p:cNvSpPr>
          <p:nvPr/>
        </p:nvSpPr>
        <p:spPr bwMode="auto">
          <a:xfrm flipV="1">
            <a:off x="123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70" name="Line 219"/>
          <p:cNvSpPr>
            <a:spLocks noChangeShapeType="1"/>
          </p:cNvSpPr>
          <p:nvPr/>
        </p:nvSpPr>
        <p:spPr bwMode="auto">
          <a:xfrm flipV="1">
            <a:off x="136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8" name="Group 1302"/>
          <p:cNvGrpSpPr>
            <a:grpSpLocks/>
          </p:cNvGrpSpPr>
          <p:nvPr/>
        </p:nvGrpSpPr>
        <p:grpSpPr bwMode="auto">
          <a:xfrm>
            <a:off x="1042645" y="5077227"/>
            <a:ext cx="503238" cy="392112"/>
            <a:chOff x="944" y="3648"/>
            <a:chExt cx="448" cy="350"/>
          </a:xfrm>
        </p:grpSpPr>
        <p:grpSp>
          <p:nvGrpSpPr>
            <p:cNvPr id="19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7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7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82" name="Line 1410"/>
          <p:cNvSpPr>
            <a:spLocks noChangeShapeType="1"/>
          </p:cNvSpPr>
          <p:nvPr/>
        </p:nvSpPr>
        <p:spPr bwMode="auto">
          <a:xfrm>
            <a:off x="4674845" y="3645027"/>
            <a:ext cx="9683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83" name="Freeform 191"/>
          <p:cNvSpPr>
            <a:spLocks/>
          </p:cNvSpPr>
          <p:nvPr/>
        </p:nvSpPr>
        <p:spPr bwMode="auto">
          <a:xfrm>
            <a:off x="3555957" y="3721227"/>
            <a:ext cx="991888" cy="1206137"/>
          </a:xfrm>
          <a:custGeom>
            <a:avLst/>
            <a:gdLst>
              <a:gd name="T0" fmla="*/ 0 w 336"/>
              <a:gd name="T1" fmla="*/ 2147483647 h 639"/>
              <a:gd name="T2" fmla="*/ 0 w 336"/>
              <a:gd name="T3" fmla="*/ 2147483647 h 639"/>
              <a:gd name="T4" fmla="*/ 2147483647 w 336"/>
              <a:gd name="T5" fmla="*/ 2147483647 h 639"/>
              <a:gd name="T6" fmla="*/ 2147483647 w 336"/>
              <a:gd name="T7" fmla="*/ 0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639"/>
              <a:gd name="T14" fmla="*/ 336 w 336"/>
              <a:gd name="T15" fmla="*/ 639 h 639"/>
              <a:gd name="connsiteX0" fmla="*/ 13 w 10013"/>
              <a:gd name="connsiteY0" fmla="*/ 10000 h 11890"/>
              <a:gd name="connsiteX1" fmla="*/ 0 w 10013"/>
              <a:gd name="connsiteY1" fmla="*/ 11877 h 11890"/>
              <a:gd name="connsiteX2" fmla="*/ 13 w 10013"/>
              <a:gd name="connsiteY2" fmla="*/ 4961 h 11890"/>
              <a:gd name="connsiteX3" fmla="*/ 10013 w 10013"/>
              <a:gd name="connsiteY3" fmla="*/ 4961 h 11890"/>
              <a:gd name="connsiteX4" fmla="*/ 10013 w 10013"/>
              <a:gd name="connsiteY4" fmla="*/ 0 h 1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890">
                <a:moveTo>
                  <a:pt x="13" y="10000"/>
                </a:moveTo>
                <a:cubicBezTo>
                  <a:pt x="9" y="9987"/>
                  <a:pt x="4" y="11890"/>
                  <a:pt x="0" y="11877"/>
                </a:cubicBezTo>
                <a:cubicBezTo>
                  <a:pt x="4" y="10210"/>
                  <a:pt x="9" y="6628"/>
                  <a:pt x="13" y="4961"/>
                </a:cubicBezTo>
                <a:lnTo>
                  <a:pt x="10013" y="4961"/>
                </a:lnTo>
                <a:lnTo>
                  <a:pt x="10013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84" name="Freeform 192"/>
          <p:cNvSpPr>
            <a:spLocks/>
          </p:cNvSpPr>
          <p:nvPr/>
        </p:nvSpPr>
        <p:spPr bwMode="auto">
          <a:xfrm>
            <a:off x="3637637" y="3721227"/>
            <a:ext cx="1900808" cy="1204813"/>
          </a:xfrm>
          <a:custGeom>
            <a:avLst/>
            <a:gdLst>
              <a:gd name="T0" fmla="*/ 0 w 914"/>
              <a:gd name="T1" fmla="*/ 2147483647 h 648"/>
              <a:gd name="T2" fmla="*/ 2147483647 w 914"/>
              <a:gd name="T3" fmla="*/ 2147483647 h 648"/>
              <a:gd name="T4" fmla="*/ 2147483647 w 914"/>
              <a:gd name="T5" fmla="*/ 2147483647 h 648"/>
              <a:gd name="T6" fmla="*/ 2147483647 w 914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648"/>
              <a:gd name="T14" fmla="*/ 914 w 914"/>
              <a:gd name="T15" fmla="*/ 648 h 648"/>
              <a:gd name="connsiteX0" fmla="*/ 1646 w 11646"/>
              <a:gd name="connsiteY0" fmla="*/ 10000 h 12427"/>
              <a:gd name="connsiteX1" fmla="*/ 1697 w 11646"/>
              <a:gd name="connsiteY1" fmla="*/ 11712 h 12427"/>
              <a:gd name="connsiteX2" fmla="*/ 1668 w 11646"/>
              <a:gd name="connsiteY2" fmla="*/ 5710 h 12427"/>
              <a:gd name="connsiteX3" fmla="*/ 11646 w 11646"/>
              <a:gd name="connsiteY3" fmla="*/ 5710 h 12427"/>
              <a:gd name="connsiteX4" fmla="*/ 11646 w 11646"/>
              <a:gd name="connsiteY4" fmla="*/ 0 h 12427"/>
              <a:gd name="connsiteX0" fmla="*/ 1 w 10001"/>
              <a:gd name="connsiteY0" fmla="*/ 10000 h 12427"/>
              <a:gd name="connsiteX1" fmla="*/ 52 w 10001"/>
              <a:gd name="connsiteY1" fmla="*/ 11712 h 12427"/>
              <a:gd name="connsiteX2" fmla="*/ 23 w 10001"/>
              <a:gd name="connsiteY2" fmla="*/ 5710 h 12427"/>
              <a:gd name="connsiteX3" fmla="*/ 10001 w 10001"/>
              <a:gd name="connsiteY3" fmla="*/ 5710 h 12427"/>
              <a:gd name="connsiteX4" fmla="*/ 10001 w 10001"/>
              <a:gd name="connsiteY4" fmla="*/ 0 h 12427"/>
              <a:gd name="connsiteX0" fmla="*/ 96 w 10096"/>
              <a:gd name="connsiteY0" fmla="*/ 10000 h 12427"/>
              <a:gd name="connsiteX1" fmla="*/ 147 w 10096"/>
              <a:gd name="connsiteY1" fmla="*/ 11712 h 12427"/>
              <a:gd name="connsiteX2" fmla="*/ 118 w 10096"/>
              <a:gd name="connsiteY2" fmla="*/ 5710 h 12427"/>
              <a:gd name="connsiteX3" fmla="*/ 10096 w 10096"/>
              <a:gd name="connsiteY3" fmla="*/ 5710 h 12427"/>
              <a:gd name="connsiteX4" fmla="*/ 10096 w 10096"/>
              <a:gd name="connsiteY4" fmla="*/ 0 h 12427"/>
              <a:gd name="connsiteX0" fmla="*/ 29 w 9978"/>
              <a:gd name="connsiteY0" fmla="*/ 11712 h 11712"/>
              <a:gd name="connsiteX1" fmla="*/ 0 w 9978"/>
              <a:gd name="connsiteY1" fmla="*/ 5710 h 11712"/>
              <a:gd name="connsiteX2" fmla="*/ 9978 w 9978"/>
              <a:gd name="connsiteY2" fmla="*/ 5710 h 11712"/>
              <a:gd name="connsiteX3" fmla="*/ 9978 w 9978"/>
              <a:gd name="connsiteY3" fmla="*/ 0 h 1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" h="11712">
                <a:moveTo>
                  <a:pt x="29" y="11712"/>
                </a:moveTo>
                <a:cubicBezTo>
                  <a:pt x="33" y="10997"/>
                  <a:pt x="8" y="8565"/>
                  <a:pt x="0" y="5710"/>
                </a:cubicBezTo>
                <a:lnTo>
                  <a:pt x="9978" y="5710"/>
                </a:lnTo>
                <a:lnTo>
                  <a:pt x="997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85" name="Freeform 193"/>
          <p:cNvSpPr>
            <a:spLocks/>
          </p:cNvSpPr>
          <p:nvPr/>
        </p:nvSpPr>
        <p:spPr bwMode="auto">
          <a:xfrm>
            <a:off x="4390567" y="3645027"/>
            <a:ext cx="1224077" cy="1281013"/>
          </a:xfrm>
          <a:custGeom>
            <a:avLst/>
            <a:gdLst>
              <a:gd name="T0" fmla="*/ 0 w 528"/>
              <a:gd name="T1" fmla="*/ 2147483647 h 480"/>
              <a:gd name="T2" fmla="*/ 0 w 528"/>
              <a:gd name="T3" fmla="*/ 2147483647 h 480"/>
              <a:gd name="T4" fmla="*/ 2147483647 w 528"/>
              <a:gd name="T5" fmla="*/ 2147483647 h 480"/>
              <a:gd name="T6" fmla="*/ 2147483647 w 52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  <a:gd name="connsiteX0" fmla="*/ 40 w 10040"/>
              <a:gd name="connsiteY0" fmla="*/ 10000 h 12008"/>
              <a:gd name="connsiteX1" fmla="*/ 0 w 10040"/>
              <a:gd name="connsiteY1" fmla="*/ 12008 h 12008"/>
              <a:gd name="connsiteX2" fmla="*/ 40 w 10040"/>
              <a:gd name="connsiteY2" fmla="*/ 8000 h 12008"/>
              <a:gd name="connsiteX3" fmla="*/ 10040 w 10040"/>
              <a:gd name="connsiteY3" fmla="*/ 8000 h 12008"/>
              <a:gd name="connsiteX4" fmla="*/ 10040 w 10040"/>
              <a:gd name="connsiteY4" fmla="*/ 0 h 12008"/>
              <a:gd name="connsiteX0" fmla="*/ 0 w 10040"/>
              <a:gd name="connsiteY0" fmla="*/ 12008 h 12008"/>
              <a:gd name="connsiteX1" fmla="*/ 40 w 10040"/>
              <a:gd name="connsiteY1" fmla="*/ 8000 h 12008"/>
              <a:gd name="connsiteX2" fmla="*/ 10040 w 10040"/>
              <a:gd name="connsiteY2" fmla="*/ 8000 h 12008"/>
              <a:gd name="connsiteX3" fmla="*/ 10040 w 10040"/>
              <a:gd name="connsiteY3" fmla="*/ 0 h 1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0" h="12008">
                <a:moveTo>
                  <a:pt x="0" y="12008"/>
                </a:moveTo>
                <a:cubicBezTo>
                  <a:pt x="13" y="11356"/>
                  <a:pt x="27" y="8652"/>
                  <a:pt x="40" y="8000"/>
                </a:cubicBezTo>
                <a:lnTo>
                  <a:pt x="10040" y="8000"/>
                </a:lnTo>
                <a:lnTo>
                  <a:pt x="1004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86" name="Freeform 194"/>
          <p:cNvSpPr>
            <a:spLocks/>
          </p:cNvSpPr>
          <p:nvPr/>
        </p:nvSpPr>
        <p:spPr bwMode="auto">
          <a:xfrm>
            <a:off x="5157445" y="3730752"/>
            <a:ext cx="533400" cy="1195247"/>
          </a:xfrm>
          <a:custGeom>
            <a:avLst/>
            <a:gdLst>
              <a:gd name="T0" fmla="*/ 2147483647 w 240"/>
              <a:gd name="T1" fmla="*/ 2147483647 h 564"/>
              <a:gd name="T2" fmla="*/ 0 w 240"/>
              <a:gd name="T3" fmla="*/ 2147483647 h 564"/>
              <a:gd name="T4" fmla="*/ 2147483647 w 240"/>
              <a:gd name="T5" fmla="*/ 2147483647 h 564"/>
              <a:gd name="T6" fmla="*/ 2147483647 w 24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564"/>
              <a:gd name="T14" fmla="*/ 240 w 240"/>
              <a:gd name="T15" fmla="*/ 564 h 564"/>
              <a:gd name="connsiteX0" fmla="*/ 150 w 10000"/>
              <a:gd name="connsiteY0" fmla="*/ 11619 h 11619"/>
              <a:gd name="connsiteX1" fmla="*/ 0 w 10000"/>
              <a:gd name="connsiteY1" fmla="*/ 8351 h 11619"/>
              <a:gd name="connsiteX2" fmla="*/ 10000 w 10000"/>
              <a:gd name="connsiteY2" fmla="*/ 8351 h 11619"/>
              <a:gd name="connsiteX3" fmla="*/ 10000 w 10000"/>
              <a:gd name="connsiteY3" fmla="*/ 0 h 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619">
                <a:moveTo>
                  <a:pt x="150" y="11619"/>
                </a:moveTo>
                <a:cubicBezTo>
                  <a:pt x="109" y="10573"/>
                  <a:pt x="42" y="9397"/>
                  <a:pt x="0" y="8351"/>
                </a:cubicBezTo>
                <a:lnTo>
                  <a:pt x="10000" y="8351"/>
                </a:lnTo>
                <a:lnTo>
                  <a:pt x="1000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87" name="Freeform 195"/>
          <p:cNvSpPr>
            <a:spLocks/>
          </p:cNvSpPr>
          <p:nvPr/>
        </p:nvSpPr>
        <p:spPr bwMode="auto">
          <a:xfrm flipH="1">
            <a:off x="4700245" y="3721227"/>
            <a:ext cx="1146543" cy="1204737"/>
          </a:xfrm>
          <a:custGeom>
            <a:avLst/>
            <a:gdLst>
              <a:gd name="T0" fmla="*/ 0 w 288"/>
              <a:gd name="T1" fmla="*/ 2147483647 h 611"/>
              <a:gd name="T2" fmla="*/ 0 w 288"/>
              <a:gd name="T3" fmla="*/ 2147483647 h 611"/>
              <a:gd name="T4" fmla="*/ 2147483647 w 288"/>
              <a:gd name="T5" fmla="*/ 2147483647 h 611"/>
              <a:gd name="T6" fmla="*/ 2147483647 w 288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11"/>
              <a:gd name="T14" fmla="*/ 288 w 288"/>
              <a:gd name="T15" fmla="*/ 611 h 611"/>
              <a:gd name="connsiteX0" fmla="*/ 0 w 10031"/>
              <a:gd name="connsiteY0" fmla="*/ 11293 h 11293"/>
              <a:gd name="connsiteX1" fmla="*/ 31 w 10031"/>
              <a:gd name="connsiteY1" fmla="*/ 4714 h 11293"/>
              <a:gd name="connsiteX2" fmla="*/ 10031 w 10031"/>
              <a:gd name="connsiteY2" fmla="*/ 4714 h 11293"/>
              <a:gd name="connsiteX3" fmla="*/ 10031 w 10031"/>
              <a:gd name="connsiteY3" fmla="*/ 0 h 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" h="11293">
                <a:moveTo>
                  <a:pt x="0" y="11293"/>
                </a:moveTo>
                <a:cubicBezTo>
                  <a:pt x="10" y="9100"/>
                  <a:pt x="21" y="6907"/>
                  <a:pt x="31" y="4714"/>
                </a:cubicBezTo>
                <a:lnTo>
                  <a:pt x="10031" y="4714"/>
                </a:lnTo>
                <a:lnTo>
                  <a:pt x="10031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589" name="Line 199"/>
          <p:cNvSpPr>
            <a:spLocks noChangeShapeType="1"/>
          </p:cNvSpPr>
          <p:nvPr/>
        </p:nvSpPr>
        <p:spPr bwMode="auto">
          <a:xfrm flipV="1">
            <a:off x="3579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1" name="Freeform 198"/>
          <p:cNvSpPr>
            <a:spLocks/>
          </p:cNvSpPr>
          <p:nvPr/>
        </p:nvSpPr>
        <p:spPr bwMode="auto">
          <a:xfrm>
            <a:off x="3379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92" name="Line 200"/>
          <p:cNvSpPr>
            <a:spLocks noChangeShapeType="1"/>
          </p:cNvSpPr>
          <p:nvPr/>
        </p:nvSpPr>
        <p:spPr bwMode="auto">
          <a:xfrm flipV="1">
            <a:off x="3517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3" name="Line 201"/>
          <p:cNvSpPr>
            <a:spLocks noChangeShapeType="1"/>
          </p:cNvSpPr>
          <p:nvPr/>
        </p:nvSpPr>
        <p:spPr bwMode="auto">
          <a:xfrm flipV="1">
            <a:off x="3650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1" name="Group 1302"/>
          <p:cNvGrpSpPr>
            <a:grpSpLocks/>
          </p:cNvGrpSpPr>
          <p:nvPr/>
        </p:nvGrpSpPr>
        <p:grpSpPr bwMode="auto">
          <a:xfrm>
            <a:off x="3334263" y="5077227"/>
            <a:ext cx="504362" cy="392112"/>
            <a:chOff x="949" y="3648"/>
            <a:chExt cx="449" cy="350"/>
          </a:xfrm>
        </p:grpSpPr>
        <p:grpSp>
          <p:nvGrpSpPr>
            <p:cNvPr id="22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59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0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06" name="Freeform 253"/>
          <p:cNvSpPr>
            <a:spLocks/>
          </p:cNvSpPr>
          <p:nvPr/>
        </p:nvSpPr>
        <p:spPr bwMode="auto">
          <a:xfrm>
            <a:off x="490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07" name="Line 254"/>
          <p:cNvSpPr>
            <a:spLocks noChangeShapeType="1"/>
          </p:cNvSpPr>
          <p:nvPr/>
        </p:nvSpPr>
        <p:spPr bwMode="auto">
          <a:xfrm flipV="1">
            <a:off x="5103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8" name="Line 255"/>
          <p:cNvSpPr>
            <a:spLocks noChangeShapeType="1"/>
          </p:cNvSpPr>
          <p:nvPr/>
        </p:nvSpPr>
        <p:spPr bwMode="auto">
          <a:xfrm flipV="1">
            <a:off x="504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9" name="Line 256"/>
          <p:cNvSpPr>
            <a:spLocks noChangeShapeType="1"/>
          </p:cNvSpPr>
          <p:nvPr/>
        </p:nvSpPr>
        <p:spPr bwMode="auto">
          <a:xfrm flipV="1">
            <a:off x="517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4" name="Group 1302"/>
          <p:cNvGrpSpPr>
            <a:grpSpLocks/>
          </p:cNvGrpSpPr>
          <p:nvPr/>
        </p:nvGrpSpPr>
        <p:grpSpPr bwMode="auto">
          <a:xfrm>
            <a:off x="4858263" y="5077227"/>
            <a:ext cx="504362" cy="392113"/>
            <a:chOff x="949" y="3648"/>
            <a:chExt cx="449" cy="350"/>
          </a:xfrm>
        </p:grpSpPr>
        <p:grpSp>
          <p:nvGrpSpPr>
            <p:cNvPr id="25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1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1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2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22" name="Freeform 234"/>
          <p:cNvSpPr>
            <a:spLocks/>
          </p:cNvSpPr>
          <p:nvPr/>
        </p:nvSpPr>
        <p:spPr bwMode="auto">
          <a:xfrm>
            <a:off x="5665445" y="5013453"/>
            <a:ext cx="403225" cy="85666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23" name="Line 235"/>
          <p:cNvSpPr>
            <a:spLocks noChangeShapeType="1"/>
          </p:cNvSpPr>
          <p:nvPr/>
        </p:nvSpPr>
        <p:spPr bwMode="auto">
          <a:xfrm flipH="1" flipV="1">
            <a:off x="5862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25" name="Line 237"/>
          <p:cNvSpPr>
            <a:spLocks noChangeShapeType="1"/>
          </p:cNvSpPr>
          <p:nvPr/>
        </p:nvSpPr>
        <p:spPr bwMode="auto">
          <a:xfrm flipV="1">
            <a:off x="5868812" y="5016627"/>
            <a:ext cx="0" cy="922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37" name="Freeform 192"/>
          <p:cNvSpPr>
            <a:spLocks/>
          </p:cNvSpPr>
          <p:nvPr/>
        </p:nvSpPr>
        <p:spPr bwMode="auto">
          <a:xfrm>
            <a:off x="4315617" y="3721227"/>
            <a:ext cx="308427" cy="1204737"/>
          </a:xfrm>
          <a:custGeom>
            <a:avLst/>
            <a:gdLst>
              <a:gd name="T0" fmla="*/ 0 w 914"/>
              <a:gd name="T1" fmla="*/ 2147483647 h 567"/>
              <a:gd name="T2" fmla="*/ 2147483647 w 914"/>
              <a:gd name="T3" fmla="*/ 2147483647 h 567"/>
              <a:gd name="T4" fmla="*/ 2147483647 w 914"/>
              <a:gd name="T5" fmla="*/ 2147483647 h 567"/>
              <a:gd name="T6" fmla="*/ 2147483647 w 914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14"/>
              <a:gd name="T13" fmla="*/ 0 h 567"/>
              <a:gd name="T14" fmla="*/ 914 w 914"/>
              <a:gd name="T15" fmla="*/ 567 h 567"/>
              <a:gd name="connsiteX0" fmla="*/ 0 w 10119"/>
              <a:gd name="connsiteY0" fmla="*/ 11293 h 11293"/>
              <a:gd name="connsiteX1" fmla="*/ 141 w 10119"/>
              <a:gd name="connsiteY1" fmla="*/ 6526 h 11293"/>
              <a:gd name="connsiteX2" fmla="*/ 10119 w 10119"/>
              <a:gd name="connsiteY2" fmla="*/ 6526 h 11293"/>
              <a:gd name="connsiteX3" fmla="*/ 10119 w 10119"/>
              <a:gd name="connsiteY3" fmla="*/ 0 h 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9" h="11293">
                <a:moveTo>
                  <a:pt x="0" y="11293"/>
                </a:moveTo>
                <a:cubicBezTo>
                  <a:pt x="11" y="9653"/>
                  <a:pt x="130" y="8166"/>
                  <a:pt x="141" y="6526"/>
                </a:cubicBezTo>
                <a:lnTo>
                  <a:pt x="10119" y="6526"/>
                </a:lnTo>
                <a:lnTo>
                  <a:pt x="10119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39" name="Freeform 216"/>
          <p:cNvSpPr>
            <a:spLocks/>
          </p:cNvSpPr>
          <p:nvPr/>
        </p:nvSpPr>
        <p:spPr bwMode="auto">
          <a:xfrm>
            <a:off x="414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40" name="Line 217"/>
          <p:cNvSpPr>
            <a:spLocks noChangeShapeType="1"/>
          </p:cNvSpPr>
          <p:nvPr/>
        </p:nvSpPr>
        <p:spPr bwMode="auto">
          <a:xfrm flipH="1" flipV="1">
            <a:off x="4338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1" name="Line 218"/>
          <p:cNvSpPr>
            <a:spLocks noChangeShapeType="1"/>
          </p:cNvSpPr>
          <p:nvPr/>
        </p:nvSpPr>
        <p:spPr bwMode="auto">
          <a:xfrm flipV="1">
            <a:off x="4279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2" name="Line 219"/>
          <p:cNvSpPr>
            <a:spLocks noChangeShapeType="1"/>
          </p:cNvSpPr>
          <p:nvPr/>
        </p:nvSpPr>
        <p:spPr bwMode="auto">
          <a:xfrm flipV="1">
            <a:off x="4412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7" name="Group 1302"/>
          <p:cNvGrpSpPr>
            <a:grpSpLocks/>
          </p:cNvGrpSpPr>
          <p:nvPr/>
        </p:nvGrpSpPr>
        <p:grpSpPr bwMode="auto">
          <a:xfrm>
            <a:off x="4096263" y="5077227"/>
            <a:ext cx="504362" cy="392112"/>
            <a:chOff x="949" y="3648"/>
            <a:chExt cx="449" cy="350"/>
          </a:xfrm>
        </p:grpSpPr>
        <p:grpSp>
          <p:nvGrpSpPr>
            <p:cNvPr id="28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5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58" name="Text Box 198"/>
          <p:cNvSpPr txBox="1">
            <a:spLocks noChangeAspect="1" noChangeArrowheads="1"/>
          </p:cNvSpPr>
          <p:nvPr/>
        </p:nvSpPr>
        <p:spPr bwMode="auto">
          <a:xfrm>
            <a:off x="643560" y="4686427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59" name="Freeform 378"/>
          <p:cNvSpPr>
            <a:spLocks/>
          </p:cNvSpPr>
          <p:nvPr/>
        </p:nvSpPr>
        <p:spPr bwMode="auto">
          <a:xfrm>
            <a:off x="1647824" y="2044827"/>
            <a:ext cx="2062599" cy="1603248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624">
                <a:moveTo>
                  <a:pt x="0" y="624"/>
                </a:moveTo>
                <a:lnTo>
                  <a:pt x="0" y="336"/>
                </a:lnTo>
                <a:lnTo>
                  <a:pt x="1632" y="336"/>
                </a:lnTo>
                <a:lnTo>
                  <a:pt x="1632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2" name="Freeform 381"/>
          <p:cNvSpPr>
            <a:spLocks/>
          </p:cNvSpPr>
          <p:nvPr/>
        </p:nvSpPr>
        <p:spPr bwMode="auto">
          <a:xfrm>
            <a:off x="2871445" y="2044826"/>
            <a:ext cx="1710080" cy="1593723"/>
          </a:xfrm>
          <a:custGeom>
            <a:avLst/>
            <a:gdLst>
              <a:gd name="T0" fmla="*/ 2147483647 w 720"/>
              <a:gd name="T1" fmla="*/ 2147483647 h 720"/>
              <a:gd name="T2" fmla="*/ 2147483647 w 720"/>
              <a:gd name="T3" fmla="*/ 2147483647 h 720"/>
              <a:gd name="T4" fmla="*/ 0 w 720"/>
              <a:gd name="T5" fmla="*/ 2147483647 h 720"/>
              <a:gd name="T6" fmla="*/ 0 w 720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20"/>
              <a:gd name="T14" fmla="*/ 720 w 72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20">
                <a:moveTo>
                  <a:pt x="720" y="720"/>
                </a:moveTo>
                <a:lnTo>
                  <a:pt x="720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63" name="Freeform 382"/>
          <p:cNvSpPr>
            <a:spLocks/>
          </p:cNvSpPr>
          <p:nvPr/>
        </p:nvSpPr>
        <p:spPr bwMode="auto">
          <a:xfrm>
            <a:off x="3862044" y="2044826"/>
            <a:ext cx="862355" cy="1441323"/>
          </a:xfrm>
          <a:custGeom>
            <a:avLst/>
            <a:gdLst>
              <a:gd name="T0" fmla="*/ 2147483647 w 144"/>
              <a:gd name="T1" fmla="*/ 2147483647 h 720"/>
              <a:gd name="T2" fmla="*/ 2147483647 w 144"/>
              <a:gd name="T3" fmla="*/ 2147483647 h 720"/>
              <a:gd name="T4" fmla="*/ 0 w 144"/>
              <a:gd name="T5" fmla="*/ 2147483647 h 720"/>
              <a:gd name="T6" fmla="*/ 0 w 14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720"/>
              <a:gd name="T14" fmla="*/ 144 w 14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720">
                <a:moveTo>
                  <a:pt x="144" y="720"/>
                </a:moveTo>
                <a:lnTo>
                  <a:pt x="144" y="432"/>
                </a:ln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4" name="Freeform 383"/>
          <p:cNvSpPr>
            <a:spLocks/>
          </p:cNvSpPr>
          <p:nvPr/>
        </p:nvSpPr>
        <p:spPr bwMode="auto">
          <a:xfrm>
            <a:off x="2947645" y="2044826"/>
            <a:ext cx="2605430" cy="1650873"/>
          </a:xfrm>
          <a:custGeom>
            <a:avLst/>
            <a:gdLst>
              <a:gd name="T0" fmla="*/ 2147483647 w 1248"/>
              <a:gd name="T1" fmla="*/ 2147483647 h 672"/>
              <a:gd name="T2" fmla="*/ 2147483647 w 1248"/>
              <a:gd name="T3" fmla="*/ 2147483647 h 672"/>
              <a:gd name="T4" fmla="*/ 0 w 1248"/>
              <a:gd name="T5" fmla="*/ 2147483647 h 672"/>
              <a:gd name="T6" fmla="*/ 0 w 124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672"/>
              <a:gd name="T14" fmla="*/ 1248 w 1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672">
                <a:moveTo>
                  <a:pt x="1248" y="672"/>
                </a:moveTo>
                <a:lnTo>
                  <a:pt x="1248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65" name="Freeform 384"/>
          <p:cNvSpPr>
            <a:spLocks/>
          </p:cNvSpPr>
          <p:nvPr/>
        </p:nvSpPr>
        <p:spPr bwMode="auto">
          <a:xfrm>
            <a:off x="1495425" y="2044826"/>
            <a:ext cx="1223620" cy="1517523"/>
          </a:xfrm>
          <a:custGeom>
            <a:avLst/>
            <a:gdLst>
              <a:gd name="T0" fmla="*/ 0 w 1104"/>
              <a:gd name="T1" fmla="*/ 2147483647 h 624"/>
              <a:gd name="T2" fmla="*/ 0 w 1104"/>
              <a:gd name="T3" fmla="*/ 2147483647 h 624"/>
              <a:gd name="T4" fmla="*/ 2147483647 w 1104"/>
              <a:gd name="T5" fmla="*/ 2147483647 h 624"/>
              <a:gd name="T6" fmla="*/ 2147483647 w 110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24"/>
              <a:gd name="T14" fmla="*/ 1104 w 11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24">
                <a:moveTo>
                  <a:pt x="0" y="624"/>
                </a:moveTo>
                <a:lnTo>
                  <a:pt x="0" y="288"/>
                </a:lnTo>
                <a:lnTo>
                  <a:pt x="1104" y="288"/>
                </a:lnTo>
                <a:lnTo>
                  <a:pt x="110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66" name="Freeform 385"/>
          <p:cNvSpPr>
            <a:spLocks/>
          </p:cNvSpPr>
          <p:nvPr/>
        </p:nvSpPr>
        <p:spPr bwMode="auto">
          <a:xfrm flipH="1">
            <a:off x="3938245" y="2044826"/>
            <a:ext cx="1776773" cy="1631832"/>
          </a:xfrm>
          <a:custGeom>
            <a:avLst/>
            <a:gdLst>
              <a:gd name="T0" fmla="*/ 0 w 1632"/>
              <a:gd name="T1" fmla="*/ 2147483647 h 624"/>
              <a:gd name="T2" fmla="*/ 0 w 1632"/>
              <a:gd name="T3" fmla="*/ 2147483647 h 624"/>
              <a:gd name="T4" fmla="*/ 2147483647 w 1632"/>
              <a:gd name="T5" fmla="*/ 2147483647 h 624"/>
              <a:gd name="T6" fmla="*/ 2147483647 w 16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624"/>
              <a:gd name="T14" fmla="*/ 1632 w 1632"/>
              <a:gd name="T15" fmla="*/ 624 h 624"/>
              <a:gd name="connsiteX0" fmla="*/ 0 w 10054"/>
              <a:gd name="connsiteY0" fmla="*/ 7776 h 7776"/>
              <a:gd name="connsiteX1" fmla="*/ 54 w 10054"/>
              <a:gd name="connsiteY1" fmla="*/ 5385 h 7776"/>
              <a:gd name="connsiteX2" fmla="*/ 10054 w 10054"/>
              <a:gd name="connsiteY2" fmla="*/ 5385 h 7776"/>
              <a:gd name="connsiteX3" fmla="*/ 10054 w 10054"/>
              <a:gd name="connsiteY3" fmla="*/ 0 h 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4" h="7776">
                <a:moveTo>
                  <a:pt x="0" y="7776"/>
                </a:moveTo>
                <a:lnTo>
                  <a:pt x="54" y="5385"/>
                </a:lnTo>
                <a:lnTo>
                  <a:pt x="10054" y="5385"/>
                </a:lnTo>
                <a:lnTo>
                  <a:pt x="1005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pic>
        <p:nvPicPr>
          <p:cNvPr id="1941687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7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688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39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689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5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690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87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692" name="Text Box 198"/>
          <p:cNvSpPr txBox="1">
            <a:spLocks noChangeAspect="1" noChangeArrowheads="1"/>
          </p:cNvSpPr>
          <p:nvPr/>
        </p:nvSpPr>
        <p:spPr bwMode="auto">
          <a:xfrm>
            <a:off x="3852520" y="3445002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93" name="Freeform 1439"/>
          <p:cNvSpPr>
            <a:spLocks/>
          </p:cNvSpPr>
          <p:nvPr/>
        </p:nvSpPr>
        <p:spPr bwMode="auto">
          <a:xfrm>
            <a:off x="2882558" y="1501901"/>
            <a:ext cx="862012" cy="682625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1941694" name="Freeform 1440"/>
          <p:cNvSpPr>
            <a:spLocks/>
          </p:cNvSpPr>
          <p:nvPr/>
        </p:nvSpPr>
        <p:spPr bwMode="auto">
          <a:xfrm flipV="1">
            <a:off x="2882558" y="1495425"/>
            <a:ext cx="862012" cy="685800"/>
          </a:xfrm>
          <a:custGeom>
            <a:avLst/>
            <a:gdLst>
              <a:gd name="T0" fmla="*/ 0 w 768"/>
              <a:gd name="T1" fmla="*/ 2147483647 h 384"/>
              <a:gd name="T2" fmla="*/ 2147483647 w 768"/>
              <a:gd name="T3" fmla="*/ 2147483647 h 384"/>
              <a:gd name="T4" fmla="*/ 2147483647 w 768"/>
              <a:gd name="T5" fmla="*/ 0 h 384"/>
              <a:gd name="T6" fmla="*/ 2147483647 w 768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84"/>
              <a:gd name="T14" fmla="*/ 768 w 76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84">
                <a:moveTo>
                  <a:pt x="0" y="384"/>
                </a:moveTo>
                <a:lnTo>
                  <a:pt x="192" y="384"/>
                </a:lnTo>
                <a:lnTo>
                  <a:pt x="576" y="0"/>
                </a:lnTo>
                <a:lnTo>
                  <a:pt x="768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95" name="Text Box 198"/>
          <p:cNvSpPr txBox="1">
            <a:spLocks noChangeAspect="1" noChangeArrowheads="1"/>
          </p:cNvSpPr>
          <p:nvPr/>
        </p:nvSpPr>
        <p:spPr bwMode="auto">
          <a:xfrm>
            <a:off x="2033245" y="2054352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96" name="Line 184"/>
          <p:cNvSpPr>
            <a:spLocks noChangeShapeType="1"/>
          </p:cNvSpPr>
          <p:nvPr/>
        </p:nvSpPr>
        <p:spPr bwMode="auto">
          <a:xfrm>
            <a:off x="2795245" y="1435227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97" name="Line 185"/>
          <p:cNvSpPr>
            <a:spLocks noChangeShapeType="1"/>
          </p:cNvSpPr>
          <p:nvPr/>
        </p:nvSpPr>
        <p:spPr bwMode="auto">
          <a:xfrm>
            <a:off x="2795245" y="2247900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98" name="Line 186"/>
          <p:cNvSpPr>
            <a:spLocks noChangeShapeType="1"/>
          </p:cNvSpPr>
          <p:nvPr/>
        </p:nvSpPr>
        <p:spPr bwMode="auto">
          <a:xfrm>
            <a:off x="2811120" y="1435226"/>
            <a:ext cx="0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99" name="Line 187"/>
          <p:cNvSpPr>
            <a:spLocks noChangeShapeType="1"/>
          </p:cNvSpPr>
          <p:nvPr/>
        </p:nvSpPr>
        <p:spPr bwMode="auto">
          <a:xfrm>
            <a:off x="3823945" y="1435226"/>
            <a:ext cx="0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1941700" name="Picture 80" descr="Generic-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43764" y="1303465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01" name="Picture 80" descr="Generic-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31733" y="1302671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702" name="Text Box 198"/>
          <p:cNvSpPr txBox="1">
            <a:spLocks noChangeAspect="1" noChangeArrowheads="1"/>
          </p:cNvSpPr>
          <p:nvPr/>
        </p:nvSpPr>
        <p:spPr bwMode="auto">
          <a:xfrm>
            <a:off x="3966820" y="2054352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705" name="Freeform 250"/>
          <p:cNvSpPr>
            <a:spLocks/>
          </p:cNvSpPr>
          <p:nvPr/>
        </p:nvSpPr>
        <p:spPr bwMode="auto">
          <a:xfrm>
            <a:off x="1728445" y="3749803"/>
            <a:ext cx="305166" cy="1176164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  <a:gd name="connsiteX0" fmla="*/ 10000 w 10012"/>
              <a:gd name="connsiteY0" fmla="*/ 10000 h 10554"/>
              <a:gd name="connsiteX1" fmla="*/ 9959 w 10012"/>
              <a:gd name="connsiteY1" fmla="*/ 10554 h 10554"/>
              <a:gd name="connsiteX2" fmla="*/ 10000 w 10012"/>
              <a:gd name="connsiteY2" fmla="*/ 7592 h 10554"/>
              <a:gd name="connsiteX3" fmla="*/ 0 w 10012"/>
              <a:gd name="connsiteY3" fmla="*/ 7592 h 10554"/>
              <a:gd name="connsiteX4" fmla="*/ 0 w 10012"/>
              <a:gd name="connsiteY4" fmla="*/ 0 h 1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" h="10554">
                <a:moveTo>
                  <a:pt x="10000" y="10000"/>
                </a:moveTo>
                <a:cubicBezTo>
                  <a:pt x="9986" y="10185"/>
                  <a:pt x="9973" y="10369"/>
                  <a:pt x="9959" y="10554"/>
                </a:cubicBezTo>
                <a:cubicBezTo>
                  <a:pt x="10012" y="9757"/>
                  <a:pt x="9947" y="8389"/>
                  <a:pt x="10000" y="7592"/>
                </a:cubicBezTo>
                <a:lnTo>
                  <a:pt x="0" y="759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706" name="Freeform 250"/>
          <p:cNvSpPr>
            <a:spLocks/>
          </p:cNvSpPr>
          <p:nvPr/>
        </p:nvSpPr>
        <p:spPr bwMode="auto">
          <a:xfrm>
            <a:off x="4776445" y="3749803"/>
            <a:ext cx="304800" cy="1176164"/>
          </a:xfrm>
          <a:custGeom>
            <a:avLst/>
            <a:gdLst>
              <a:gd name="T0" fmla="*/ 2147483647 w 288"/>
              <a:gd name="T1" fmla="*/ 2147483647 h 569"/>
              <a:gd name="T2" fmla="*/ 2147483647 w 288"/>
              <a:gd name="T3" fmla="*/ 2147483647 h 569"/>
              <a:gd name="T4" fmla="*/ 0 w 288"/>
              <a:gd name="T5" fmla="*/ 2147483647 h 569"/>
              <a:gd name="T6" fmla="*/ 0 w 288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9"/>
              <a:gd name="T14" fmla="*/ 288 w 288"/>
              <a:gd name="T15" fmla="*/ 569 h 569"/>
              <a:gd name="connsiteX0" fmla="*/ 10000 w 10000"/>
              <a:gd name="connsiteY0" fmla="*/ 10554 h 10554"/>
              <a:gd name="connsiteX1" fmla="*/ 10000 w 10000"/>
              <a:gd name="connsiteY1" fmla="*/ 7592 h 10554"/>
              <a:gd name="connsiteX2" fmla="*/ 0 w 10000"/>
              <a:gd name="connsiteY2" fmla="*/ 7592 h 10554"/>
              <a:gd name="connsiteX3" fmla="*/ 0 w 10000"/>
              <a:gd name="connsiteY3" fmla="*/ 0 h 1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554">
                <a:moveTo>
                  <a:pt x="10000" y="10554"/>
                </a:moveTo>
                <a:lnTo>
                  <a:pt x="10000" y="7592"/>
                </a:lnTo>
                <a:lnTo>
                  <a:pt x="0" y="759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707" name="Freeform 482"/>
          <p:cNvSpPr>
            <a:spLocks/>
          </p:cNvSpPr>
          <p:nvPr/>
        </p:nvSpPr>
        <p:spPr bwMode="auto">
          <a:xfrm>
            <a:off x="2719045" y="3721227"/>
            <a:ext cx="156027" cy="1204768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  <a:gd name="connsiteX0" fmla="*/ 10238 w 10238"/>
              <a:gd name="connsiteY0" fmla="*/ 12162 h 12162"/>
              <a:gd name="connsiteX1" fmla="*/ 10000 w 10238"/>
              <a:gd name="connsiteY1" fmla="*/ 2308 h 12162"/>
              <a:gd name="connsiteX2" fmla="*/ 0 w 10238"/>
              <a:gd name="connsiteY2" fmla="*/ 2308 h 12162"/>
              <a:gd name="connsiteX3" fmla="*/ 0 w 10238"/>
              <a:gd name="connsiteY3" fmla="*/ 0 h 1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8" h="12162">
                <a:moveTo>
                  <a:pt x="10238" y="12162"/>
                </a:moveTo>
                <a:cubicBezTo>
                  <a:pt x="10159" y="8877"/>
                  <a:pt x="10079" y="5593"/>
                  <a:pt x="10000" y="2308"/>
                </a:cubicBezTo>
                <a:lnTo>
                  <a:pt x="0" y="230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708" name="Freeform 483"/>
          <p:cNvSpPr>
            <a:spLocks/>
          </p:cNvSpPr>
          <p:nvPr/>
        </p:nvSpPr>
        <p:spPr bwMode="auto">
          <a:xfrm>
            <a:off x="5767045" y="3721227"/>
            <a:ext cx="152400" cy="1204768"/>
          </a:xfrm>
          <a:custGeom>
            <a:avLst/>
            <a:gdLst>
              <a:gd name="T0" fmla="*/ 2147483647 w 144"/>
              <a:gd name="T1" fmla="*/ 2147483647 h 624"/>
              <a:gd name="T2" fmla="*/ 2147483647 w 144"/>
              <a:gd name="T3" fmla="*/ 2147483647 h 624"/>
              <a:gd name="T4" fmla="*/ 0 w 144"/>
              <a:gd name="T5" fmla="*/ 2147483647 h 624"/>
              <a:gd name="T6" fmla="*/ 0 w 14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  <a:gd name="connsiteX0" fmla="*/ 10000 w 10000"/>
              <a:gd name="connsiteY0" fmla="*/ 12162 h 12162"/>
              <a:gd name="connsiteX1" fmla="*/ 10000 w 10000"/>
              <a:gd name="connsiteY1" fmla="*/ 2308 h 12162"/>
              <a:gd name="connsiteX2" fmla="*/ 0 w 10000"/>
              <a:gd name="connsiteY2" fmla="*/ 2308 h 12162"/>
              <a:gd name="connsiteX3" fmla="*/ 0 w 10000"/>
              <a:gd name="connsiteY3" fmla="*/ 0 h 1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2162">
                <a:moveTo>
                  <a:pt x="10000" y="12162"/>
                </a:moveTo>
                <a:lnTo>
                  <a:pt x="10000" y="2308"/>
                </a:lnTo>
                <a:lnTo>
                  <a:pt x="0" y="230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pic>
        <p:nvPicPr>
          <p:cNvPr id="1941709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1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10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63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11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49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12" name="Picture 65" descr="L2-or-L3 Switch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1482" y="464991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733" name="Rectangle 2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Virtualize</a:t>
            </a:r>
            <a:r>
              <a:rPr lang="en-US" dirty="0"/>
              <a:t> the access layer </a:t>
            </a:r>
          </a:p>
        </p:txBody>
      </p:sp>
      <p:grpSp>
        <p:nvGrpSpPr>
          <p:cNvPr id="1941611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62" name="Picture 364" descr="08-014_HPM-JUNOS"/>
            <p:cNvPicPr>
              <a:picLocks noChangeAspect="1" noChangeArrowheads="1"/>
            </p:cNvPicPr>
            <p:nvPr/>
          </p:nvPicPr>
          <p:blipFill>
            <a:blip r:embed="rId6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3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67AC"/>
                </a:solidFill>
                <a:ea typeface="ヒラギノ角ゴ Pro W3" charset="-128"/>
                <a:cs typeface="Arial"/>
              </a:endParaRPr>
            </a:p>
          </p:txBody>
        </p:sp>
        <p:pic>
          <p:nvPicPr>
            <p:cNvPr id="264" name="Picture 21" descr="Simple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5" name="Picture 21" descr="Simple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" name="Picture 21" descr="Simple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21" descr="Simple cop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2" name="Line 185"/>
          <p:cNvSpPr>
            <a:spLocks noChangeShapeType="1"/>
          </p:cNvSpPr>
          <p:nvPr/>
        </p:nvSpPr>
        <p:spPr bwMode="auto">
          <a:xfrm flipH="1">
            <a:off x="1630020" y="5537780"/>
            <a:ext cx="1195089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37" name="Line 185"/>
          <p:cNvSpPr>
            <a:spLocks noChangeShapeType="1"/>
          </p:cNvSpPr>
          <p:nvPr/>
        </p:nvSpPr>
        <p:spPr bwMode="auto">
          <a:xfrm flipH="1">
            <a:off x="1630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2" name="Line 185"/>
          <p:cNvSpPr>
            <a:spLocks noChangeShapeType="1"/>
          </p:cNvSpPr>
          <p:nvPr/>
        </p:nvSpPr>
        <p:spPr bwMode="auto">
          <a:xfrm>
            <a:off x="1286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7" name="Line 185"/>
          <p:cNvSpPr>
            <a:spLocks noChangeShapeType="1"/>
          </p:cNvSpPr>
          <p:nvPr/>
        </p:nvSpPr>
        <p:spPr bwMode="auto">
          <a:xfrm>
            <a:off x="532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0" name="Line 185"/>
          <p:cNvSpPr>
            <a:spLocks noChangeShapeType="1"/>
          </p:cNvSpPr>
          <p:nvPr/>
        </p:nvSpPr>
        <p:spPr bwMode="auto">
          <a:xfrm rot="10800000" flipH="1">
            <a:off x="6990791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1" name="Line 185"/>
          <p:cNvSpPr>
            <a:spLocks noChangeShapeType="1"/>
          </p:cNvSpPr>
          <p:nvPr/>
        </p:nvSpPr>
        <p:spPr bwMode="auto">
          <a:xfrm rot="10800000" flipV="1">
            <a:off x="6961853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2" name="Line 185"/>
          <p:cNvSpPr>
            <a:spLocks noChangeShapeType="1"/>
          </p:cNvSpPr>
          <p:nvPr/>
        </p:nvSpPr>
        <p:spPr bwMode="auto">
          <a:xfrm rot="10800000" flipH="1" flipV="1">
            <a:off x="6880832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3" name="Line 185"/>
          <p:cNvSpPr>
            <a:spLocks noChangeShapeType="1"/>
          </p:cNvSpPr>
          <p:nvPr/>
        </p:nvSpPr>
        <p:spPr bwMode="auto">
          <a:xfrm rot="10800000" flipH="1" flipV="1">
            <a:off x="6660913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4" name="Line 185"/>
          <p:cNvSpPr>
            <a:spLocks noChangeShapeType="1"/>
          </p:cNvSpPr>
          <p:nvPr/>
        </p:nvSpPr>
        <p:spPr bwMode="auto">
          <a:xfrm rot="10800000" flipH="1" flipV="1">
            <a:off x="6452568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5" name="Line 185"/>
          <p:cNvSpPr>
            <a:spLocks noChangeShapeType="1"/>
          </p:cNvSpPr>
          <p:nvPr/>
        </p:nvSpPr>
        <p:spPr bwMode="auto">
          <a:xfrm rot="10800000" flipH="1">
            <a:off x="7042877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21" name="Text Box 198"/>
          <p:cNvSpPr txBox="1">
            <a:spLocks noChangeAspect="1" noChangeArrowheads="1"/>
          </p:cNvSpPr>
          <p:nvPr/>
        </p:nvSpPr>
        <p:spPr bwMode="auto">
          <a:xfrm>
            <a:off x="2867604" y="5516724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SERVERS</a:t>
            </a:r>
          </a:p>
        </p:txBody>
      </p:sp>
      <p:sp>
        <p:nvSpPr>
          <p:cNvPr id="922" name="Text Box 198"/>
          <p:cNvSpPr txBox="1">
            <a:spLocks noChangeAspect="1" noChangeArrowheads="1"/>
          </p:cNvSpPr>
          <p:nvPr/>
        </p:nvSpPr>
        <p:spPr bwMode="auto">
          <a:xfrm>
            <a:off x="7254422" y="5545299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STORAGE</a:t>
            </a:r>
          </a:p>
        </p:txBody>
      </p:sp>
      <p:pic>
        <p:nvPicPr>
          <p:cNvPr id="952" name="Picture 951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3045" y="5303861"/>
            <a:ext cx="181718" cy="195590"/>
          </a:xfrm>
          <a:prstGeom prst="rect">
            <a:avLst/>
          </a:prstGeom>
        </p:spPr>
      </p:pic>
      <p:pic>
        <p:nvPicPr>
          <p:cNvPr id="953" name="Picture 952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3045" y="5071105"/>
            <a:ext cx="181718" cy="195590"/>
          </a:xfrm>
          <a:prstGeom prst="rect">
            <a:avLst/>
          </a:prstGeom>
        </p:spPr>
      </p:pic>
      <p:pic>
        <p:nvPicPr>
          <p:cNvPr id="954" name="Picture 953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2915" y="5303861"/>
            <a:ext cx="181718" cy="195590"/>
          </a:xfrm>
          <a:prstGeom prst="rect">
            <a:avLst/>
          </a:prstGeom>
        </p:spPr>
      </p:pic>
      <p:pic>
        <p:nvPicPr>
          <p:cNvPr id="955" name="Picture 954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2915" y="5071105"/>
            <a:ext cx="181718" cy="195590"/>
          </a:xfrm>
          <a:prstGeom prst="rect">
            <a:avLst/>
          </a:prstGeom>
        </p:spPr>
      </p:pic>
      <p:pic>
        <p:nvPicPr>
          <p:cNvPr id="956" name="Picture 955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2785" y="5303861"/>
            <a:ext cx="181718" cy="195590"/>
          </a:xfrm>
          <a:prstGeom prst="rect">
            <a:avLst/>
          </a:prstGeom>
        </p:spPr>
      </p:pic>
      <p:pic>
        <p:nvPicPr>
          <p:cNvPr id="957" name="Picture 956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2785" y="5071105"/>
            <a:ext cx="181718" cy="195590"/>
          </a:xfrm>
          <a:prstGeom prst="rect">
            <a:avLst/>
          </a:prstGeom>
        </p:spPr>
      </p:pic>
      <p:pic>
        <p:nvPicPr>
          <p:cNvPr id="958" name="Picture 957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2655" y="5303861"/>
            <a:ext cx="181718" cy="195590"/>
          </a:xfrm>
          <a:prstGeom prst="rect">
            <a:avLst/>
          </a:prstGeom>
        </p:spPr>
      </p:pic>
      <p:pic>
        <p:nvPicPr>
          <p:cNvPr id="959" name="Picture 958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2655" y="5071105"/>
            <a:ext cx="181718" cy="195590"/>
          </a:xfrm>
          <a:prstGeom prst="rect">
            <a:avLst/>
          </a:prstGeom>
        </p:spPr>
      </p:pic>
      <p:pic>
        <p:nvPicPr>
          <p:cNvPr id="960" name="Picture 959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2525" y="5303861"/>
            <a:ext cx="181718" cy="195590"/>
          </a:xfrm>
          <a:prstGeom prst="rect">
            <a:avLst/>
          </a:prstGeom>
        </p:spPr>
      </p:pic>
      <p:pic>
        <p:nvPicPr>
          <p:cNvPr id="961" name="Picture 960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2525" y="5071105"/>
            <a:ext cx="181718" cy="195590"/>
          </a:xfrm>
          <a:prstGeom prst="rect">
            <a:avLst/>
          </a:prstGeom>
        </p:spPr>
      </p:pic>
      <p:pic>
        <p:nvPicPr>
          <p:cNvPr id="962" name="Picture 961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2394" y="5303861"/>
            <a:ext cx="181718" cy="195590"/>
          </a:xfrm>
          <a:prstGeom prst="rect">
            <a:avLst/>
          </a:prstGeom>
        </p:spPr>
      </p:pic>
      <p:pic>
        <p:nvPicPr>
          <p:cNvPr id="963" name="Picture 962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2394" y="5071105"/>
            <a:ext cx="181718" cy="195590"/>
          </a:xfrm>
          <a:prstGeom prst="rect">
            <a:avLst/>
          </a:prstGeom>
        </p:spPr>
      </p:pic>
      <p:pic>
        <p:nvPicPr>
          <p:cNvPr id="964" name="Picture 963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23057" y="5303861"/>
            <a:ext cx="181718" cy="195590"/>
          </a:xfrm>
          <a:prstGeom prst="rect">
            <a:avLst/>
          </a:prstGeom>
        </p:spPr>
      </p:pic>
      <p:pic>
        <p:nvPicPr>
          <p:cNvPr id="965" name="Picture 964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23057" y="5071105"/>
            <a:ext cx="181718" cy="195590"/>
          </a:xfrm>
          <a:prstGeom prst="rect">
            <a:avLst/>
          </a:prstGeom>
        </p:spPr>
      </p:pic>
      <p:pic>
        <p:nvPicPr>
          <p:cNvPr id="966" name="Picture 965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32927" y="5303861"/>
            <a:ext cx="181718" cy="195590"/>
          </a:xfrm>
          <a:prstGeom prst="rect">
            <a:avLst/>
          </a:prstGeom>
        </p:spPr>
      </p:pic>
      <p:pic>
        <p:nvPicPr>
          <p:cNvPr id="967" name="Picture 966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32927" y="5071105"/>
            <a:ext cx="181718" cy="195590"/>
          </a:xfrm>
          <a:prstGeom prst="rect">
            <a:avLst/>
          </a:prstGeom>
        </p:spPr>
      </p:pic>
      <p:pic>
        <p:nvPicPr>
          <p:cNvPr id="968" name="Picture 967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2797" y="5303861"/>
            <a:ext cx="181718" cy="195590"/>
          </a:xfrm>
          <a:prstGeom prst="rect">
            <a:avLst/>
          </a:prstGeom>
        </p:spPr>
      </p:pic>
      <p:pic>
        <p:nvPicPr>
          <p:cNvPr id="969" name="Picture 968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2797" y="5071105"/>
            <a:ext cx="181718" cy="195590"/>
          </a:xfrm>
          <a:prstGeom prst="rect">
            <a:avLst/>
          </a:prstGeom>
        </p:spPr>
      </p:pic>
      <p:pic>
        <p:nvPicPr>
          <p:cNvPr id="970" name="Picture 969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2667" y="5303861"/>
            <a:ext cx="181718" cy="195590"/>
          </a:xfrm>
          <a:prstGeom prst="rect">
            <a:avLst/>
          </a:prstGeom>
        </p:spPr>
      </p:pic>
      <p:pic>
        <p:nvPicPr>
          <p:cNvPr id="971" name="Picture 970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2667" y="5071105"/>
            <a:ext cx="181718" cy="195590"/>
          </a:xfrm>
          <a:prstGeom prst="rect">
            <a:avLst/>
          </a:prstGeom>
        </p:spPr>
      </p:pic>
      <p:pic>
        <p:nvPicPr>
          <p:cNvPr id="972" name="Picture 971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62537" y="5303861"/>
            <a:ext cx="181718" cy="195590"/>
          </a:xfrm>
          <a:prstGeom prst="rect">
            <a:avLst/>
          </a:prstGeom>
        </p:spPr>
      </p:pic>
      <p:pic>
        <p:nvPicPr>
          <p:cNvPr id="973" name="Picture 972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62537" y="5071105"/>
            <a:ext cx="181718" cy="195590"/>
          </a:xfrm>
          <a:prstGeom prst="rect">
            <a:avLst/>
          </a:prstGeom>
        </p:spPr>
      </p:pic>
      <p:pic>
        <p:nvPicPr>
          <p:cNvPr id="974" name="Picture 973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2406" y="5303861"/>
            <a:ext cx="181718" cy="195590"/>
          </a:xfrm>
          <a:prstGeom prst="rect">
            <a:avLst/>
          </a:prstGeom>
        </p:spPr>
      </p:pic>
      <p:pic>
        <p:nvPicPr>
          <p:cNvPr id="975" name="Picture 974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2406" y="5071105"/>
            <a:ext cx="181718" cy="195590"/>
          </a:xfrm>
          <a:prstGeom prst="rect">
            <a:avLst/>
          </a:prstGeom>
        </p:spPr>
      </p:pic>
      <p:sp>
        <p:nvSpPr>
          <p:cNvPr id="977" name="Line 185"/>
          <p:cNvSpPr>
            <a:spLocks noChangeShapeType="1"/>
          </p:cNvSpPr>
          <p:nvPr/>
        </p:nvSpPr>
        <p:spPr bwMode="auto">
          <a:xfrm flipH="1">
            <a:off x="4678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8" name="Line 185"/>
          <p:cNvSpPr>
            <a:spLocks noChangeShapeType="1"/>
          </p:cNvSpPr>
          <p:nvPr/>
        </p:nvSpPr>
        <p:spPr bwMode="auto">
          <a:xfrm>
            <a:off x="4334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9" name="Line 185"/>
          <p:cNvSpPr>
            <a:spLocks noChangeShapeType="1"/>
          </p:cNvSpPr>
          <p:nvPr/>
        </p:nvSpPr>
        <p:spPr bwMode="auto">
          <a:xfrm>
            <a:off x="3580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89" name="Freeform 988"/>
          <p:cNvSpPr/>
          <p:nvPr/>
        </p:nvSpPr>
        <p:spPr>
          <a:xfrm>
            <a:off x="1680519" y="5786149"/>
            <a:ext cx="533194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0" name="Freeform 989"/>
          <p:cNvSpPr/>
          <p:nvPr/>
        </p:nvSpPr>
        <p:spPr>
          <a:xfrm>
            <a:off x="1594021" y="5841189"/>
            <a:ext cx="6691183" cy="215748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1" name="Freeform 990"/>
          <p:cNvSpPr/>
          <p:nvPr/>
        </p:nvSpPr>
        <p:spPr>
          <a:xfrm>
            <a:off x="4738816" y="5732714"/>
            <a:ext cx="217479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4648200" y="5751248"/>
            <a:ext cx="3729680" cy="352016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988" name="Picture 65" descr="L2-or-L3 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205099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" name="Picture 65" descr="L2-or-L3 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514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0" name="Picture 65" descr="L2-or-L3 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562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1" name="Picture 65" descr="L2-or-L3 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836270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" name="Text Box 198"/>
          <p:cNvSpPr txBox="1">
            <a:spLocks noChangeAspect="1" noChangeArrowheads="1"/>
          </p:cNvSpPr>
          <p:nvPr/>
        </p:nvSpPr>
        <p:spPr bwMode="auto">
          <a:xfrm>
            <a:off x="5574238" y="5782141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FC SAN</a:t>
            </a:r>
          </a:p>
        </p:txBody>
      </p:sp>
      <p:pic>
        <p:nvPicPr>
          <p:cNvPr id="346" name="Picture 345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1703" y="5068336"/>
            <a:ext cx="181718" cy="195590"/>
          </a:xfrm>
          <a:prstGeom prst="rect">
            <a:avLst/>
          </a:prstGeom>
        </p:spPr>
      </p:pic>
      <p:pic>
        <p:nvPicPr>
          <p:cNvPr id="348" name="Picture 347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573" y="5068336"/>
            <a:ext cx="181718" cy="195590"/>
          </a:xfrm>
          <a:prstGeom prst="rect">
            <a:avLst/>
          </a:prstGeom>
        </p:spPr>
      </p:pic>
      <p:pic>
        <p:nvPicPr>
          <p:cNvPr id="350" name="Picture 349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1443" y="5068336"/>
            <a:ext cx="181718" cy="195590"/>
          </a:xfrm>
          <a:prstGeom prst="rect">
            <a:avLst/>
          </a:prstGeom>
        </p:spPr>
      </p:pic>
      <p:pic>
        <p:nvPicPr>
          <p:cNvPr id="345" name="Picture 344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1703" y="5301092"/>
            <a:ext cx="181718" cy="195590"/>
          </a:xfrm>
          <a:prstGeom prst="rect">
            <a:avLst/>
          </a:prstGeom>
        </p:spPr>
      </p:pic>
      <p:pic>
        <p:nvPicPr>
          <p:cNvPr id="347" name="Picture 346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573" y="5301092"/>
            <a:ext cx="181718" cy="195590"/>
          </a:xfrm>
          <a:prstGeom prst="rect">
            <a:avLst/>
          </a:prstGeom>
        </p:spPr>
      </p:pic>
      <p:pic>
        <p:nvPicPr>
          <p:cNvPr id="349" name="Picture 348" descr="Database 1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1443" y="5301092"/>
            <a:ext cx="181718" cy="195590"/>
          </a:xfrm>
          <a:prstGeom prst="rect">
            <a:avLst/>
          </a:prstGeom>
        </p:spPr>
      </p:pic>
      <p:sp>
        <p:nvSpPr>
          <p:cNvPr id="362" name="Text Box 198"/>
          <p:cNvSpPr txBox="1">
            <a:spLocks noChangeAspect="1" noChangeArrowheads="1"/>
          </p:cNvSpPr>
          <p:nvPr/>
        </p:nvSpPr>
        <p:spPr bwMode="auto">
          <a:xfrm>
            <a:off x="2633320" y="3445002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graphicFrame>
        <p:nvGraphicFramePr>
          <p:cNvPr id="339" name="Group 202"/>
          <p:cNvGraphicFramePr>
            <a:graphicFrameLocks noGrp="1"/>
          </p:cNvGraphicFramePr>
          <p:nvPr/>
        </p:nvGraphicFramePr>
        <p:xfrm>
          <a:off x="6657975" y="1110342"/>
          <a:ext cx="2127250" cy="4296813"/>
        </p:xfrm>
        <a:graphic>
          <a:graphicData uri="http://schemas.openxmlformats.org/drawingml/2006/table">
            <a:tbl>
              <a:tblPr/>
              <a:tblGrid>
                <a:gridCol w="2127250"/>
              </a:tblGrid>
              <a:tr h="7037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Create a single fabric from up to ten switches improving performance and efficiency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1/10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th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 switches to manage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8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Reduces uplinks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8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 chassis features at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 economics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Deployment flexibility—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ToR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1" name="Rectangl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blackWhite">
          <a:xfrm>
            <a:off x="3200400" y="4695825"/>
            <a:ext cx="307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" name="Rectangl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blackWhite">
          <a:xfrm>
            <a:off x="107950" y="4695825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" name="Text Box 198"/>
          <p:cNvSpPr txBox="1">
            <a:spLocks noChangeAspect="1" noChangeArrowheads="1"/>
          </p:cNvSpPr>
          <p:nvPr/>
        </p:nvSpPr>
        <p:spPr bwMode="auto">
          <a:xfrm>
            <a:off x="555625" y="4484434"/>
            <a:ext cx="7092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ACCESS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384" name="Group 184"/>
          <p:cNvGrpSpPr>
            <a:grpSpLocks/>
          </p:cNvGrpSpPr>
          <p:nvPr/>
        </p:nvGrpSpPr>
        <p:grpSpPr bwMode="auto">
          <a:xfrm>
            <a:off x="647700" y="4848225"/>
            <a:ext cx="5065713" cy="1588"/>
            <a:chOff x="2224" y="3594"/>
            <a:chExt cx="3191" cy="1"/>
          </a:xfrm>
        </p:grpSpPr>
        <p:sp>
          <p:nvSpPr>
            <p:cNvPr id="385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6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8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9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90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391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1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923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265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027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85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447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789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551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" name="Freeform 382"/>
          <p:cNvSpPr>
            <a:spLocks/>
          </p:cNvSpPr>
          <p:nvPr/>
        </p:nvSpPr>
        <p:spPr bwMode="auto">
          <a:xfrm>
            <a:off x="279400" y="3343275"/>
            <a:ext cx="1295400" cy="381000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 algn="ctr">
            <a:solidFill>
              <a:srgbClr val="006FB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407" name="Freeform 379"/>
          <p:cNvSpPr>
            <a:spLocks/>
          </p:cNvSpPr>
          <p:nvPr/>
        </p:nvSpPr>
        <p:spPr bwMode="auto">
          <a:xfrm>
            <a:off x="2495549" y="2014635"/>
            <a:ext cx="299695" cy="1500090"/>
          </a:xfrm>
          <a:custGeom>
            <a:avLst/>
            <a:gdLst>
              <a:gd name="T0" fmla="*/ 0 w 576"/>
              <a:gd name="T1" fmla="*/ 2147483647 h 720"/>
              <a:gd name="T2" fmla="*/ 0 w 576"/>
              <a:gd name="T3" fmla="*/ 2147483647 h 720"/>
              <a:gd name="T4" fmla="*/ 2147483647 w 576"/>
              <a:gd name="T5" fmla="*/ 2147483647 h 720"/>
              <a:gd name="T6" fmla="*/ 2147483647 w 5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720"/>
              <a:gd name="T14" fmla="*/ 576 w 576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720">
                <a:moveTo>
                  <a:pt x="0" y="720"/>
                </a:moveTo>
                <a:lnTo>
                  <a:pt x="0" y="528"/>
                </a:lnTo>
                <a:lnTo>
                  <a:pt x="576" y="528"/>
                </a:lnTo>
                <a:lnTo>
                  <a:pt x="576" y="0"/>
                </a:ln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B2B2B2"/>
              </a:solidFill>
              <a:ea typeface="ヒラギノ角ゴ Pro W3" charset="-128"/>
            </a:endParaRPr>
          </a:p>
        </p:txBody>
      </p:sp>
      <p:sp>
        <p:nvSpPr>
          <p:cNvPr id="408" name="Freeform 380"/>
          <p:cNvSpPr>
            <a:spLocks/>
          </p:cNvSpPr>
          <p:nvPr/>
        </p:nvSpPr>
        <p:spPr bwMode="auto">
          <a:xfrm>
            <a:off x="2647950" y="2044827"/>
            <a:ext cx="1137895" cy="1441323"/>
          </a:xfrm>
          <a:custGeom>
            <a:avLst/>
            <a:gdLst>
              <a:gd name="T0" fmla="*/ 0 w 1104"/>
              <a:gd name="T1" fmla="*/ 2147483647 h 672"/>
              <a:gd name="T2" fmla="*/ 0 w 1104"/>
              <a:gd name="T3" fmla="*/ 2147483647 h 672"/>
              <a:gd name="T4" fmla="*/ 2147483647 w 1104"/>
              <a:gd name="T5" fmla="*/ 2147483647 h 672"/>
              <a:gd name="T6" fmla="*/ 2147483647 w 1104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672"/>
              <a:gd name="T14" fmla="*/ 1104 w 110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672">
                <a:moveTo>
                  <a:pt x="0" y="672"/>
                </a:moveTo>
                <a:lnTo>
                  <a:pt x="0" y="528"/>
                </a:lnTo>
                <a:lnTo>
                  <a:pt x="1104" y="528"/>
                </a:lnTo>
                <a:lnTo>
                  <a:pt x="1104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400" name="Freeform 394"/>
          <p:cNvSpPr>
            <a:spLocks/>
          </p:cNvSpPr>
          <p:nvPr/>
        </p:nvSpPr>
        <p:spPr bwMode="auto">
          <a:xfrm>
            <a:off x="279400" y="3190875"/>
            <a:ext cx="2286000" cy="533400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6FB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401" name="Text Box 198"/>
          <p:cNvSpPr txBox="1">
            <a:spLocks noChangeAspect="1" noChangeArrowheads="1"/>
          </p:cNvSpPr>
          <p:nvPr/>
        </p:nvSpPr>
        <p:spPr bwMode="auto">
          <a:xfrm>
            <a:off x="225999" y="3702710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SERVICES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sp>
        <p:nvSpPr>
          <p:cNvPr id="402" name="Freeform 382"/>
          <p:cNvSpPr>
            <a:spLocks/>
          </p:cNvSpPr>
          <p:nvPr/>
        </p:nvSpPr>
        <p:spPr bwMode="auto">
          <a:xfrm>
            <a:off x="687388" y="2981325"/>
            <a:ext cx="3965575" cy="695325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 algn="ctr">
            <a:solidFill>
              <a:srgbClr val="006FB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sp>
        <p:nvSpPr>
          <p:cNvPr id="403" name="Freeform 394"/>
          <p:cNvSpPr>
            <a:spLocks/>
          </p:cNvSpPr>
          <p:nvPr/>
        </p:nvSpPr>
        <p:spPr bwMode="auto">
          <a:xfrm>
            <a:off x="592138" y="2835275"/>
            <a:ext cx="5040312" cy="901700"/>
          </a:xfrm>
          <a:custGeom>
            <a:avLst/>
            <a:gdLst>
              <a:gd name="T0" fmla="*/ 2147483647 w 528"/>
              <a:gd name="T1" fmla="*/ 2147483647 h 576"/>
              <a:gd name="T2" fmla="*/ 2147483647 w 528"/>
              <a:gd name="T3" fmla="*/ 0 h 576"/>
              <a:gd name="T4" fmla="*/ 0 w 528"/>
              <a:gd name="T5" fmla="*/ 0 h 576"/>
              <a:gd name="T6" fmla="*/ 0 60000 65536"/>
              <a:gd name="T7" fmla="*/ 0 60000 65536"/>
              <a:gd name="T8" fmla="*/ 0 60000 65536"/>
              <a:gd name="T9" fmla="*/ 0 w 528"/>
              <a:gd name="T10" fmla="*/ 0 h 576"/>
              <a:gd name="T11" fmla="*/ 528 w 52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76">
                <a:moveTo>
                  <a:pt x="528" y="576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6FB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1800" b="0">
              <a:solidFill>
                <a:schemeClr val="hlink"/>
              </a:solidFill>
              <a:ea typeface="ヒラギノ角ゴ Pro W3" charset="-128"/>
            </a:endParaRPr>
          </a:p>
        </p:txBody>
      </p:sp>
      <p:grpSp>
        <p:nvGrpSpPr>
          <p:cNvPr id="404" name="Group 261"/>
          <p:cNvGrpSpPr>
            <a:grpSpLocks/>
          </p:cNvGrpSpPr>
          <p:nvPr/>
        </p:nvGrpSpPr>
        <p:grpSpPr bwMode="auto">
          <a:xfrm>
            <a:off x="208155" y="2738838"/>
            <a:ext cx="689568" cy="919062"/>
            <a:chOff x="1920" y="1127"/>
            <a:chExt cx="654" cy="873"/>
          </a:xfrm>
        </p:grpSpPr>
        <p:pic>
          <p:nvPicPr>
            <p:cNvPr id="405" name="Picture 26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invGray">
            <a:xfrm>
              <a:off x="1920" y="1127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" name="Picture 263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invGray">
            <a:xfrm>
              <a:off x="2046" y="1223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1714" name="Picture 67" descr="L2-L3-Switch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14236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24" name="Picture 67" descr="L2-L3-Switch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4716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29" name="Picture 67" descr="L2-L3-Switch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4622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03" name="Picture 67" descr="L2-L3-Switch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649320" y="2001965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04" name="Picture 67" descr="L2-L3-Switch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37289" y="2001965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19" name="Picture 67" descr="L2-L3-Switch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4142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97" name="Oval 296"/>
          <p:cNvSpPr/>
          <p:nvPr/>
        </p:nvSpPr>
        <p:spPr>
          <a:xfrm>
            <a:off x="55986" y="37324"/>
            <a:ext cx="558366" cy="5583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142649" y="101065"/>
            <a:ext cx="385041" cy="430887"/>
          </a:xfrm>
          <a:prstGeom prst="rect">
            <a:avLst/>
          </a:prstGeom>
          <a:noFill/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2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99" name="Picture 15" descr="Picture1"/>
          <p:cNvPicPr>
            <a:picLocks noChangeAspect="1" noChangeArrowheads="1"/>
          </p:cNvPicPr>
          <p:nvPr/>
        </p:nvPicPr>
        <p:blipFill>
          <a:blip r:embed="rId15" cstate="print">
            <a:lum bright="50000"/>
          </a:blip>
          <a:srcRect/>
          <a:stretch>
            <a:fillRect/>
          </a:stretch>
        </p:blipFill>
        <p:spPr bwMode="ltGray">
          <a:xfrm>
            <a:off x="-130634" y="618968"/>
            <a:ext cx="798395" cy="25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4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4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4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41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4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4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41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4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41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41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4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941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94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94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94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512" grpId="0" animBg="1"/>
      <p:bldP spid="1941514" grpId="0" animBg="1"/>
      <p:bldP spid="1941515" grpId="0" animBg="1"/>
      <p:bldP spid="1941565" grpId="0" animBg="1"/>
      <p:bldP spid="1941584" grpId="0" animBg="1"/>
      <p:bldP spid="1941586" grpId="0" animBg="1"/>
      <p:bldP spid="1941587" grpId="0" animBg="1"/>
      <p:bldP spid="1941637" grpId="0" animBg="1"/>
      <p:bldP spid="1941658" grpId="0"/>
      <p:bldP spid="3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612396" y="1275127"/>
            <a:ext cx="32633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Rectangle 7"/>
          <p:cNvPicPr>
            <a:picLocks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blackWhite">
          <a:xfrm>
            <a:off x="1491953" y="1717702"/>
            <a:ext cx="6130896" cy="14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ine 224"/>
          <p:cNvSpPr>
            <a:spLocks noChangeShapeType="1"/>
          </p:cNvSpPr>
          <p:nvPr/>
        </p:nvSpPr>
        <p:spPr bwMode="invGray">
          <a:xfrm flipH="1">
            <a:off x="2803160" y="2377969"/>
            <a:ext cx="346007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483141" y="1510018"/>
            <a:ext cx="4110606" cy="2172749"/>
          </a:xfrm>
          <a:custGeom>
            <a:avLst/>
            <a:gdLst>
              <a:gd name="connsiteX0" fmla="*/ 0 w 4110606"/>
              <a:gd name="connsiteY0" fmla="*/ 2139193 h 2172749"/>
              <a:gd name="connsiteX1" fmla="*/ 0 w 4110606"/>
              <a:gd name="connsiteY1" fmla="*/ 2139193 h 2172749"/>
              <a:gd name="connsiteX2" fmla="*/ 0 w 4110606"/>
              <a:gd name="connsiteY2" fmla="*/ 0 h 2172749"/>
              <a:gd name="connsiteX3" fmla="*/ 4110606 w 4110606"/>
              <a:gd name="connsiteY3" fmla="*/ 0 h 2172749"/>
              <a:gd name="connsiteX4" fmla="*/ 4110606 w 4110606"/>
              <a:gd name="connsiteY4" fmla="*/ 2172749 h 21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6" h="2172749">
                <a:moveTo>
                  <a:pt x="0" y="2139193"/>
                </a:moveTo>
                <a:lnTo>
                  <a:pt x="0" y="2139193"/>
                </a:lnTo>
                <a:lnTo>
                  <a:pt x="0" y="0"/>
                </a:lnTo>
                <a:lnTo>
                  <a:pt x="4110606" y="0"/>
                </a:lnTo>
                <a:lnTo>
                  <a:pt x="4110606" y="217274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2"/>
          <p:cNvGrpSpPr/>
          <p:nvPr/>
        </p:nvGrpSpPr>
        <p:grpSpPr>
          <a:xfrm>
            <a:off x="1649135" y="2012513"/>
            <a:ext cx="5794887" cy="685800"/>
            <a:chOff x="1649135" y="2012513"/>
            <a:chExt cx="5794887" cy="685800"/>
          </a:xfrm>
        </p:grpSpPr>
        <p:sp>
          <p:nvSpPr>
            <p:cNvPr id="138" name="Rectangle 219"/>
            <p:cNvSpPr>
              <a:spLocks noChangeArrowheads="1"/>
            </p:cNvSpPr>
            <p:nvPr/>
          </p:nvSpPr>
          <p:spPr bwMode="invGray">
            <a:xfrm>
              <a:off x="1649135" y="2012513"/>
              <a:ext cx="1681163" cy="685800"/>
            </a:xfrm>
            <a:prstGeom prst="rect">
              <a:avLst/>
            </a:prstGeom>
            <a:solidFill>
              <a:srgbClr val="808080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Access Switch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9" name="Rectangle 72"/>
            <p:cNvSpPr>
              <a:spLocks noChangeArrowheads="1"/>
            </p:cNvSpPr>
            <p:nvPr/>
          </p:nvSpPr>
          <p:spPr bwMode="invGray">
            <a:xfrm>
              <a:off x="5762859" y="2012513"/>
              <a:ext cx="1681163" cy="685800"/>
            </a:xfrm>
            <a:prstGeom prst="rect">
              <a:avLst/>
            </a:prstGeom>
            <a:solidFill>
              <a:srgbClr val="808080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Access Switch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0" name="Rectangle 148"/>
          <p:cNvSpPr>
            <a:spLocks noChangeArrowheads="1"/>
          </p:cNvSpPr>
          <p:nvPr/>
        </p:nvSpPr>
        <p:spPr bwMode="invGray">
          <a:xfrm>
            <a:off x="3473232" y="1066800"/>
            <a:ext cx="2130425" cy="685800"/>
          </a:xfrm>
          <a:prstGeom prst="rect">
            <a:avLst/>
          </a:prstGeom>
          <a:solidFill>
            <a:srgbClr val="80808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Routers/Switches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295459" y="3426870"/>
            <a:ext cx="376016" cy="376016"/>
          </a:xfrm>
          <a:prstGeom prst="ellips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3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4" name="Text Box 47"/>
          <p:cNvSpPr txBox="1">
            <a:spLocks noChangeArrowheads="1"/>
          </p:cNvSpPr>
          <p:nvPr/>
        </p:nvSpPr>
        <p:spPr bwMode="invGray">
          <a:xfrm>
            <a:off x="494682" y="2700231"/>
            <a:ext cx="872034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defTabSz="574675"/>
            <a:r>
              <a:rPr lang="en-US" sz="1800" dirty="0">
                <a:ea typeface="ヒラギノ角ゴ Pro W3" charset="-128"/>
              </a:rPr>
              <a:t>Server </a:t>
            </a:r>
            <a:r>
              <a:rPr lang="en-US" sz="1800" dirty="0" smtClean="0">
                <a:ea typeface="ヒラギノ角ゴ Pro W3" charset="-128"/>
              </a:rPr>
              <a:t>1</a:t>
            </a:r>
          </a:p>
          <a:p>
            <a:pPr defTabSz="574675"/>
            <a:r>
              <a:rPr lang="en-US" sz="1800" dirty="0" smtClean="0">
                <a:ea typeface="ヒラギノ角ゴ Pro W3" charset="-128"/>
              </a:rPr>
              <a:t>Rack </a:t>
            </a:r>
            <a:r>
              <a:rPr lang="en-US" sz="1800" dirty="0">
                <a:ea typeface="ヒラギノ角ゴ Pro W3" charset="-128"/>
              </a:rPr>
              <a:t>1</a:t>
            </a:r>
          </a:p>
        </p:txBody>
      </p:sp>
      <p:sp>
        <p:nvSpPr>
          <p:cNvPr id="146" name="Rectangle 61"/>
          <p:cNvSpPr>
            <a:spLocks noChangeArrowheads="1"/>
          </p:cNvSpPr>
          <p:nvPr>
            <p:custDataLst>
              <p:tags r:id="rId2"/>
            </p:custDataLst>
          </p:nvPr>
        </p:nvSpPr>
        <p:spPr bwMode="invGray">
          <a:xfrm>
            <a:off x="880135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147" name="Rectangle 64"/>
          <p:cNvSpPr>
            <a:spLocks noChangeArrowheads="1"/>
          </p:cNvSpPr>
          <p:nvPr/>
        </p:nvSpPr>
        <p:spPr bwMode="invGray">
          <a:xfrm>
            <a:off x="883081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148" name="Rectangle 78"/>
          <p:cNvSpPr>
            <a:spLocks noChangeArrowheads="1"/>
          </p:cNvSpPr>
          <p:nvPr/>
        </p:nvSpPr>
        <p:spPr bwMode="invGray">
          <a:xfrm>
            <a:off x="883081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 (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9" name="Rectangle 92"/>
          <p:cNvSpPr>
            <a:spLocks noChangeArrowheads="1"/>
          </p:cNvSpPr>
          <p:nvPr/>
        </p:nvSpPr>
        <p:spPr bwMode="invGray">
          <a:xfrm>
            <a:off x="883081" y="4422102"/>
            <a:ext cx="1060404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0" name="Rectangle 95"/>
          <p:cNvSpPr>
            <a:spLocks noChangeArrowheads="1"/>
          </p:cNvSpPr>
          <p:nvPr/>
        </p:nvSpPr>
        <p:spPr bwMode="invGray">
          <a:xfrm>
            <a:off x="883081" y="4428814"/>
            <a:ext cx="1048032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1" name="Rectangle 92"/>
          <p:cNvSpPr>
            <a:spLocks noChangeArrowheads="1"/>
          </p:cNvSpPr>
          <p:nvPr/>
        </p:nvSpPr>
        <p:spPr bwMode="invGray">
          <a:xfrm>
            <a:off x="1929346" y="4422102"/>
            <a:ext cx="63694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152" name="Rectangle 95"/>
          <p:cNvSpPr>
            <a:spLocks noChangeArrowheads="1"/>
          </p:cNvSpPr>
          <p:nvPr/>
        </p:nvSpPr>
        <p:spPr bwMode="invGray">
          <a:xfrm>
            <a:off x="1929346" y="4428814"/>
            <a:ext cx="629517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155" name="TextBox 154"/>
          <p:cNvSpPr txBox="1"/>
          <p:nvPr>
            <p:custDataLst>
              <p:tags r:id="rId3"/>
            </p:custDataLst>
          </p:nvPr>
        </p:nvSpPr>
        <p:spPr>
          <a:xfrm>
            <a:off x="3162159" y="4589910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156" name="Text Box 74"/>
          <p:cNvSpPr txBox="1">
            <a:spLocks noChangeArrowheads="1"/>
          </p:cNvSpPr>
          <p:nvPr/>
        </p:nvSpPr>
        <p:spPr bwMode="invGray">
          <a:xfrm>
            <a:off x="121174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1</a:t>
            </a:r>
          </a:p>
        </p:txBody>
      </p:sp>
      <p:sp>
        <p:nvSpPr>
          <p:cNvPr id="157" name="Text Box 75"/>
          <p:cNvSpPr txBox="1">
            <a:spLocks noChangeArrowheads="1"/>
          </p:cNvSpPr>
          <p:nvPr/>
        </p:nvSpPr>
        <p:spPr bwMode="invGray">
          <a:xfrm>
            <a:off x="2035210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158" name="Rectangle 61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880135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159" name="Rectangle 64"/>
          <p:cNvSpPr>
            <a:spLocks noChangeArrowheads="1"/>
          </p:cNvSpPr>
          <p:nvPr/>
        </p:nvSpPr>
        <p:spPr bwMode="invGray">
          <a:xfrm>
            <a:off x="883081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160" name="Rectangle 78"/>
          <p:cNvSpPr>
            <a:spLocks noChangeArrowheads="1"/>
          </p:cNvSpPr>
          <p:nvPr/>
        </p:nvSpPr>
        <p:spPr bwMode="invGray">
          <a:xfrm>
            <a:off x="883081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161" name="Rectangle 92"/>
          <p:cNvSpPr>
            <a:spLocks noChangeArrowheads="1"/>
          </p:cNvSpPr>
          <p:nvPr/>
        </p:nvSpPr>
        <p:spPr bwMode="invGray">
          <a:xfrm>
            <a:off x="883081" y="4422102"/>
            <a:ext cx="1060404" cy="13130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2" name="Rectangle 95"/>
          <p:cNvSpPr>
            <a:spLocks noChangeArrowheads="1"/>
          </p:cNvSpPr>
          <p:nvPr/>
        </p:nvSpPr>
        <p:spPr bwMode="invGray">
          <a:xfrm>
            <a:off x="883081" y="4428814"/>
            <a:ext cx="1048032" cy="373372"/>
          </a:xfrm>
          <a:prstGeom prst="rect">
            <a:avLst/>
          </a:prstGeom>
          <a:solidFill>
            <a:schemeClr val="accent2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3" name="Rectangle 92"/>
          <p:cNvSpPr>
            <a:spLocks noChangeArrowheads="1"/>
          </p:cNvSpPr>
          <p:nvPr/>
        </p:nvSpPr>
        <p:spPr bwMode="invGray">
          <a:xfrm>
            <a:off x="1929346" y="4422102"/>
            <a:ext cx="636949" cy="13130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164" name="Rectangle 95"/>
          <p:cNvSpPr>
            <a:spLocks noChangeArrowheads="1"/>
          </p:cNvSpPr>
          <p:nvPr/>
        </p:nvSpPr>
        <p:spPr bwMode="invGray">
          <a:xfrm>
            <a:off x="1929346" y="4428814"/>
            <a:ext cx="629517" cy="373372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165" name="TextBox 164"/>
          <p:cNvSpPr txBox="1"/>
          <p:nvPr>
            <p:custDataLst>
              <p:tags r:id="rId5"/>
            </p:custDataLst>
          </p:nvPr>
        </p:nvSpPr>
        <p:spPr>
          <a:xfrm>
            <a:off x="3162159" y="4589910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166" name="Text Box 74"/>
          <p:cNvSpPr txBox="1">
            <a:spLocks noChangeArrowheads="1"/>
          </p:cNvSpPr>
          <p:nvPr/>
        </p:nvSpPr>
        <p:spPr bwMode="invGray">
          <a:xfrm>
            <a:off x="121174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1</a:t>
            </a:r>
          </a:p>
        </p:txBody>
      </p:sp>
      <p:sp>
        <p:nvSpPr>
          <p:cNvPr id="167" name="Text Box 75"/>
          <p:cNvSpPr txBox="1">
            <a:spLocks noChangeArrowheads="1"/>
          </p:cNvSpPr>
          <p:nvPr/>
        </p:nvSpPr>
        <p:spPr bwMode="invGray">
          <a:xfrm>
            <a:off x="2035210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169" name="TextBox 168"/>
          <p:cNvSpPr txBox="1"/>
          <p:nvPr>
            <p:custDataLst>
              <p:tags r:id="rId6"/>
            </p:custDataLst>
          </p:nvPr>
        </p:nvSpPr>
        <p:spPr>
          <a:xfrm>
            <a:off x="3162175" y="4589916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173" name="Text Box 27"/>
          <p:cNvSpPr txBox="1">
            <a:spLocks noChangeArrowheads="1"/>
          </p:cNvSpPr>
          <p:nvPr/>
        </p:nvSpPr>
        <p:spPr bwMode="invGray">
          <a:xfrm>
            <a:off x="7752117" y="2700231"/>
            <a:ext cx="872034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algn="r" defTabSz="574675"/>
            <a:r>
              <a:rPr lang="en-US" sz="1800" dirty="0">
                <a:ea typeface="ヒラギノ角ゴ Pro W3" charset="-128"/>
              </a:rPr>
              <a:t>Server </a:t>
            </a:r>
            <a:r>
              <a:rPr lang="en-US" sz="1800" dirty="0" smtClean="0">
                <a:ea typeface="ヒラギノ角ゴ Pro W3" charset="-128"/>
              </a:rPr>
              <a:t>2</a:t>
            </a:r>
          </a:p>
          <a:p>
            <a:pPr algn="r" defTabSz="574675"/>
            <a:r>
              <a:rPr lang="en-US" sz="1800" dirty="0" smtClean="0">
                <a:ea typeface="ヒラギノ角ゴ Pro W3" charset="-128"/>
              </a:rPr>
              <a:t>Rack </a:t>
            </a:r>
            <a:r>
              <a:rPr lang="en-US" sz="1800" dirty="0">
                <a:ea typeface="ヒラギノ角ゴ Pro W3" charset="-128"/>
              </a:rPr>
              <a:t>2</a:t>
            </a:r>
          </a:p>
        </p:txBody>
      </p:sp>
      <p:sp>
        <p:nvSpPr>
          <p:cNvPr id="174" name="Rectangle 61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4989240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175" name="Rectangle 64"/>
          <p:cNvSpPr>
            <a:spLocks noChangeArrowheads="1"/>
          </p:cNvSpPr>
          <p:nvPr/>
        </p:nvSpPr>
        <p:spPr bwMode="invGray">
          <a:xfrm>
            <a:off x="4992186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176" name="Rectangle 78"/>
          <p:cNvSpPr>
            <a:spLocks noChangeArrowheads="1"/>
          </p:cNvSpPr>
          <p:nvPr/>
        </p:nvSpPr>
        <p:spPr bwMode="invGray">
          <a:xfrm>
            <a:off x="4992186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 (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1" name="Rectangle 92"/>
          <p:cNvSpPr>
            <a:spLocks noChangeArrowheads="1"/>
          </p:cNvSpPr>
          <p:nvPr/>
        </p:nvSpPr>
        <p:spPr bwMode="invGray">
          <a:xfrm>
            <a:off x="6448775" y="4422102"/>
            <a:ext cx="84161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2" name="Rectangle 95"/>
          <p:cNvSpPr>
            <a:spLocks noChangeArrowheads="1"/>
          </p:cNvSpPr>
          <p:nvPr/>
        </p:nvSpPr>
        <p:spPr bwMode="invGray">
          <a:xfrm>
            <a:off x="6448775" y="4428814"/>
            <a:ext cx="831799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>
            <p:custDataLst>
              <p:tags r:id="rId8"/>
            </p:custDataLst>
          </p:nvPr>
        </p:nvSpPr>
        <p:spPr>
          <a:xfrm>
            <a:off x="7489738" y="4589910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186" name="Rectangle 61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989240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187" name="Rectangle 64"/>
          <p:cNvSpPr>
            <a:spLocks noChangeArrowheads="1"/>
          </p:cNvSpPr>
          <p:nvPr/>
        </p:nvSpPr>
        <p:spPr bwMode="invGray">
          <a:xfrm>
            <a:off x="4992186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188" name="Rectangle 78"/>
          <p:cNvSpPr>
            <a:spLocks noChangeArrowheads="1"/>
          </p:cNvSpPr>
          <p:nvPr/>
        </p:nvSpPr>
        <p:spPr bwMode="invGray">
          <a:xfrm>
            <a:off x="4992186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193" name="Text Box 76"/>
          <p:cNvSpPr txBox="1">
            <a:spLocks noChangeArrowheads="1"/>
          </p:cNvSpPr>
          <p:nvPr/>
        </p:nvSpPr>
        <p:spPr bwMode="invGray">
          <a:xfrm>
            <a:off x="6879475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3</a:t>
            </a:r>
          </a:p>
        </p:txBody>
      </p:sp>
      <p:sp>
        <p:nvSpPr>
          <p:cNvPr id="194" name="TextBox 193"/>
          <p:cNvSpPr txBox="1"/>
          <p:nvPr>
            <p:custDataLst>
              <p:tags r:id="rId10"/>
            </p:custDataLst>
          </p:nvPr>
        </p:nvSpPr>
        <p:spPr>
          <a:xfrm>
            <a:off x="7003731" y="4589916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grpSp>
        <p:nvGrpSpPr>
          <p:cNvPr id="3" name="Group 197"/>
          <p:cNvGrpSpPr/>
          <p:nvPr/>
        </p:nvGrpSpPr>
        <p:grpSpPr>
          <a:xfrm>
            <a:off x="6321961" y="4422102"/>
            <a:ext cx="1530162" cy="1313094"/>
            <a:chOff x="2565588" y="2350022"/>
            <a:chExt cx="841619" cy="1313094"/>
          </a:xfrm>
        </p:grpSpPr>
        <p:sp>
          <p:nvSpPr>
            <p:cNvPr id="199" name="Rectangle 92"/>
            <p:cNvSpPr>
              <a:spLocks noChangeArrowheads="1"/>
            </p:cNvSpPr>
            <p:nvPr/>
          </p:nvSpPr>
          <p:spPr bwMode="invGray">
            <a:xfrm>
              <a:off x="2565588" y="2350022"/>
              <a:ext cx="841619" cy="1313094"/>
            </a:xfrm>
            <a:prstGeom prst="rect">
              <a:avLst/>
            </a:prstGeom>
            <a:solidFill>
              <a:srgbClr val="003B5C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274320" rIns="0" bIns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App 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0" name="Rectangle 95"/>
            <p:cNvSpPr>
              <a:spLocks noChangeArrowheads="1"/>
            </p:cNvSpPr>
            <p:nvPr/>
          </p:nvSpPr>
          <p:spPr bwMode="invGray">
            <a:xfrm>
              <a:off x="2565588" y="2356734"/>
              <a:ext cx="841619" cy="373372"/>
            </a:xfrm>
            <a:prstGeom prst="rect">
              <a:avLst/>
            </a:prstGeom>
            <a:solidFill>
              <a:srgbClr val="00558E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O/S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7441" name="Rectangle 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Application Performance</a:t>
            </a:r>
          </a:p>
        </p:txBody>
      </p:sp>
      <p:grpSp>
        <p:nvGrpSpPr>
          <p:cNvPr id="4" name="Group 208"/>
          <p:cNvGrpSpPr/>
          <p:nvPr/>
        </p:nvGrpSpPr>
        <p:grpSpPr>
          <a:xfrm>
            <a:off x="1640589" y="2196266"/>
            <a:ext cx="5823417" cy="711162"/>
            <a:chOff x="1640589" y="2196266"/>
            <a:chExt cx="5823417" cy="711162"/>
          </a:xfrm>
        </p:grpSpPr>
        <p:pic>
          <p:nvPicPr>
            <p:cNvPr id="201" name="Picture 122" descr="EX3200_24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640589" y="2196266"/>
              <a:ext cx="1724023" cy="333999"/>
            </a:xfrm>
            <a:prstGeom prst="rect">
              <a:avLst/>
            </a:prstGeom>
            <a:noFill/>
          </p:spPr>
        </p:pic>
        <p:pic>
          <p:nvPicPr>
            <p:cNvPr id="202" name="Picture 123" descr="EX3200_24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739983" y="2196266"/>
              <a:ext cx="1724023" cy="333999"/>
            </a:xfrm>
            <a:prstGeom prst="rect">
              <a:avLst/>
            </a:prstGeom>
            <a:noFill/>
          </p:spPr>
        </p:pic>
        <p:sp>
          <p:nvSpPr>
            <p:cNvPr id="207" name="TextBox 206"/>
            <p:cNvSpPr txBox="1"/>
            <p:nvPr/>
          </p:nvSpPr>
          <p:spPr>
            <a:xfrm>
              <a:off x="2495370" y="25380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395408" y="25380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sp>
        <p:nvSpPr>
          <p:cNvPr id="142" name="Text Box 76"/>
          <p:cNvSpPr txBox="1">
            <a:spLocks noChangeArrowheads="1"/>
          </p:cNvSpPr>
          <p:nvPr/>
        </p:nvSpPr>
        <p:spPr bwMode="invGray">
          <a:xfrm>
            <a:off x="3117973" y="5807073"/>
            <a:ext cx="418383" cy="215444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3</a:t>
            </a:r>
          </a:p>
        </p:txBody>
      </p:sp>
      <p:sp>
        <p:nvSpPr>
          <p:cNvPr id="70" name="Rectangle 92"/>
          <p:cNvSpPr>
            <a:spLocks noChangeArrowheads="1"/>
          </p:cNvSpPr>
          <p:nvPr/>
        </p:nvSpPr>
        <p:spPr bwMode="invGray">
          <a:xfrm>
            <a:off x="4992186" y="4422102"/>
            <a:ext cx="1060404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invGray">
          <a:xfrm>
            <a:off x="4992186" y="4428814"/>
            <a:ext cx="1048032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invGray">
          <a:xfrm>
            <a:off x="5683150" y="4422102"/>
            <a:ext cx="63694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73" name="Rectangle 95"/>
          <p:cNvSpPr>
            <a:spLocks noChangeArrowheads="1"/>
          </p:cNvSpPr>
          <p:nvPr/>
        </p:nvSpPr>
        <p:spPr bwMode="invGray">
          <a:xfrm>
            <a:off x="5686866" y="4428814"/>
            <a:ext cx="629517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74" name="Text Box 74"/>
          <p:cNvSpPr txBox="1">
            <a:spLocks noChangeArrowheads="1"/>
          </p:cNvSpPr>
          <p:nvPr/>
        </p:nvSpPr>
        <p:spPr bwMode="invGray">
          <a:xfrm>
            <a:off x="5123349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</a:t>
            </a:r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Text Box 75"/>
          <p:cNvSpPr txBox="1">
            <a:spLocks noChangeArrowheads="1"/>
          </p:cNvSpPr>
          <p:nvPr/>
        </p:nvSpPr>
        <p:spPr bwMode="invGray">
          <a:xfrm>
            <a:off x="579243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</a:t>
            </a:r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ectangle 92"/>
          <p:cNvSpPr>
            <a:spLocks noChangeArrowheads="1"/>
          </p:cNvSpPr>
          <p:nvPr/>
        </p:nvSpPr>
        <p:spPr bwMode="invGray">
          <a:xfrm>
            <a:off x="4992186" y="4422102"/>
            <a:ext cx="680709" cy="1313094"/>
          </a:xfrm>
          <a:prstGeom prst="rect">
            <a:avLst/>
          </a:prstGeom>
          <a:solidFill>
            <a:srgbClr val="00598A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7" name="Rectangle 95"/>
          <p:cNvSpPr>
            <a:spLocks noChangeArrowheads="1"/>
          </p:cNvSpPr>
          <p:nvPr/>
        </p:nvSpPr>
        <p:spPr bwMode="invGray">
          <a:xfrm>
            <a:off x="4996157" y="4428814"/>
            <a:ext cx="672767" cy="373372"/>
          </a:xfrm>
          <a:prstGeom prst="rect">
            <a:avLst/>
          </a:prstGeom>
          <a:solidFill>
            <a:srgbClr val="0079C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8" name="Rectangle 92"/>
          <p:cNvSpPr>
            <a:spLocks noChangeArrowheads="1"/>
          </p:cNvSpPr>
          <p:nvPr/>
        </p:nvSpPr>
        <p:spPr bwMode="invGray">
          <a:xfrm>
            <a:off x="5673944" y="4422102"/>
            <a:ext cx="655361" cy="1313094"/>
          </a:xfrm>
          <a:prstGeom prst="rect">
            <a:avLst/>
          </a:prstGeom>
          <a:solidFill>
            <a:srgbClr val="00598A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5</a:t>
            </a:r>
          </a:p>
        </p:txBody>
      </p:sp>
      <p:sp>
        <p:nvSpPr>
          <p:cNvPr id="79" name="Rectangle 95"/>
          <p:cNvSpPr>
            <a:spLocks noChangeArrowheads="1"/>
          </p:cNvSpPr>
          <p:nvPr/>
        </p:nvSpPr>
        <p:spPr bwMode="invGray">
          <a:xfrm>
            <a:off x="5673944" y="4428814"/>
            <a:ext cx="655361" cy="373372"/>
          </a:xfrm>
          <a:prstGeom prst="rect">
            <a:avLst/>
          </a:prstGeom>
          <a:solidFill>
            <a:srgbClr val="0079C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38325" y="1063690"/>
            <a:ext cx="14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160µs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872203" y="2481942"/>
            <a:ext cx="150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~2.6 – 36µs 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rot="5400000" flipH="1" flipV="1">
            <a:off x="5328306" y="3783509"/>
            <a:ext cx="2527738" cy="175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087448" y="778639"/>
            <a:ext cx="643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×</a:t>
            </a:r>
            <a:endParaRPr lang="en-US" sz="5400" b="1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rot="16200000" flipV="1">
            <a:off x="1155703" y="3848102"/>
            <a:ext cx="2660649" cy="6347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64612" y="2378947"/>
            <a:ext cx="2375371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5253895" y="3860542"/>
            <a:ext cx="2660649" cy="6347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"/>
          <p:cNvSpPr>
            <a:spLocks noChangeArrowheads="1"/>
          </p:cNvSpPr>
          <p:nvPr/>
        </p:nvSpPr>
        <p:spPr bwMode="invGray">
          <a:xfrm>
            <a:off x="93113" y="1666875"/>
            <a:ext cx="6118432" cy="976472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333" name="Line 185"/>
          <p:cNvSpPr>
            <a:spLocks noChangeShapeType="1"/>
          </p:cNvSpPr>
          <p:nvPr/>
        </p:nvSpPr>
        <p:spPr bwMode="auto">
          <a:xfrm rot="10800000" flipH="1">
            <a:off x="8356603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grpSp>
        <p:nvGrpSpPr>
          <p:cNvPr id="329" name="Group 142"/>
          <p:cNvGrpSpPr>
            <a:grpSpLocks/>
          </p:cNvGrpSpPr>
          <p:nvPr/>
        </p:nvGrpSpPr>
        <p:grpSpPr bwMode="auto">
          <a:xfrm>
            <a:off x="457200" y="2125874"/>
            <a:ext cx="5410200" cy="2817813"/>
            <a:chOff x="2064" y="1764"/>
            <a:chExt cx="3408" cy="1775"/>
          </a:xfrm>
        </p:grpSpPr>
        <p:sp>
          <p:nvSpPr>
            <p:cNvPr id="330" name="Freeform 286"/>
            <p:cNvSpPr>
              <a:spLocks/>
            </p:cNvSpPr>
            <p:nvPr/>
          </p:nvSpPr>
          <p:spPr bwMode="auto">
            <a:xfrm>
              <a:off x="2112" y="2511"/>
              <a:ext cx="1392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1392 w 1392"/>
                <a:gd name="T5" fmla="*/ 734 h 1008"/>
                <a:gd name="T6" fmla="*/ 1392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31" name="Freeform 287"/>
            <p:cNvSpPr>
              <a:spLocks/>
            </p:cNvSpPr>
            <p:nvPr/>
          </p:nvSpPr>
          <p:spPr bwMode="auto">
            <a:xfrm flipH="1">
              <a:off x="4224" y="2511"/>
              <a:ext cx="1248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1248 w 1392"/>
                <a:gd name="T5" fmla="*/ 734 h 1008"/>
                <a:gd name="T6" fmla="*/ 1248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32" name="Freeform 288"/>
            <p:cNvSpPr>
              <a:spLocks/>
            </p:cNvSpPr>
            <p:nvPr/>
          </p:nvSpPr>
          <p:spPr bwMode="auto">
            <a:xfrm flipH="1">
              <a:off x="3600" y="2511"/>
              <a:ext cx="432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432 w 1392"/>
                <a:gd name="T5" fmla="*/ 734 h 1008"/>
                <a:gd name="T6" fmla="*/ 432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42" name="Freeform 289"/>
            <p:cNvSpPr>
              <a:spLocks/>
            </p:cNvSpPr>
            <p:nvPr/>
          </p:nvSpPr>
          <p:spPr bwMode="auto">
            <a:xfrm>
              <a:off x="3072" y="2523"/>
              <a:ext cx="1056" cy="1016"/>
            </a:xfrm>
            <a:custGeom>
              <a:avLst/>
              <a:gdLst>
                <a:gd name="T0" fmla="*/ 0 w 1056"/>
                <a:gd name="T1" fmla="*/ 1016 h 1016"/>
                <a:gd name="T2" fmla="*/ 0 w 1056"/>
                <a:gd name="T3" fmla="*/ 867 h 1016"/>
                <a:gd name="T4" fmla="*/ 1056 w 1056"/>
                <a:gd name="T5" fmla="*/ 867 h 1016"/>
                <a:gd name="T6" fmla="*/ 1043 w 1056"/>
                <a:gd name="T7" fmla="*/ 0 h 10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016"/>
                <a:gd name="T14" fmla="*/ 1056 w 1056"/>
                <a:gd name="T15" fmla="*/ 1016 h 10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016">
                  <a:moveTo>
                    <a:pt x="0" y="1016"/>
                  </a:moveTo>
                  <a:lnTo>
                    <a:pt x="0" y="867"/>
                  </a:lnTo>
                  <a:lnTo>
                    <a:pt x="1056" y="867"/>
                  </a:lnTo>
                  <a:lnTo>
                    <a:pt x="1043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43" name="Line 1410"/>
            <p:cNvSpPr>
              <a:spLocks noChangeShapeType="1"/>
            </p:cNvSpPr>
            <p:nvPr/>
          </p:nvSpPr>
          <p:spPr bwMode="auto">
            <a:xfrm>
              <a:off x="3600" y="2479"/>
              <a:ext cx="61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44" name="Line 186"/>
            <p:cNvSpPr>
              <a:spLocks noChangeShapeType="1"/>
            </p:cNvSpPr>
            <p:nvPr/>
          </p:nvSpPr>
          <p:spPr bwMode="auto">
            <a:xfrm>
              <a:off x="3562" y="1764"/>
              <a:ext cx="0" cy="78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1" name="Line 187"/>
            <p:cNvSpPr>
              <a:spLocks noChangeShapeType="1"/>
            </p:cNvSpPr>
            <p:nvPr/>
          </p:nvSpPr>
          <p:spPr bwMode="auto">
            <a:xfrm>
              <a:off x="4200" y="1776"/>
              <a:ext cx="0" cy="82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3" name="Freeform 150"/>
            <p:cNvSpPr>
              <a:spLocks/>
            </p:cNvSpPr>
            <p:nvPr/>
          </p:nvSpPr>
          <p:spPr bwMode="auto">
            <a:xfrm>
              <a:off x="2064" y="2064"/>
              <a:ext cx="2064" cy="384"/>
            </a:xfrm>
            <a:custGeom>
              <a:avLst/>
              <a:gdLst/>
              <a:ahLst/>
              <a:cxnLst>
                <a:cxn ang="0">
                  <a:pos x="2064" y="144"/>
                </a:cxn>
                <a:cxn ang="0">
                  <a:pos x="2064" y="0"/>
                </a:cxn>
                <a:cxn ang="0">
                  <a:pos x="0" y="0"/>
                </a:cxn>
                <a:cxn ang="0">
                  <a:pos x="0" y="384"/>
                </a:cxn>
              </a:cxnLst>
              <a:rect l="0" t="0" r="r" b="b"/>
              <a:pathLst>
                <a:path w="2064" h="384">
                  <a:moveTo>
                    <a:pt x="2064" y="144"/>
                  </a:moveTo>
                  <a:lnTo>
                    <a:pt x="2064" y="0"/>
                  </a:ln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 cap="flat" cmpd="sng">
              <a:solidFill>
                <a:srgbClr val="006F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4" name="Freeform 151"/>
            <p:cNvSpPr>
              <a:spLocks/>
            </p:cNvSpPr>
            <p:nvPr/>
          </p:nvSpPr>
          <p:spPr bwMode="auto">
            <a:xfrm>
              <a:off x="2160" y="2208"/>
              <a:ext cx="1392" cy="240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1392" h="240">
                  <a:moveTo>
                    <a:pt x="1392" y="0"/>
                  </a:move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38100" cap="flat" cmpd="sng">
              <a:solidFill>
                <a:srgbClr val="006F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334" name="Line 185"/>
          <p:cNvSpPr>
            <a:spLocks noChangeShapeType="1"/>
          </p:cNvSpPr>
          <p:nvPr/>
        </p:nvSpPr>
        <p:spPr bwMode="auto">
          <a:xfrm rot="10800000" flipV="1">
            <a:off x="8327665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5" name="Line 185"/>
          <p:cNvSpPr>
            <a:spLocks noChangeShapeType="1"/>
          </p:cNvSpPr>
          <p:nvPr/>
        </p:nvSpPr>
        <p:spPr bwMode="auto">
          <a:xfrm rot="10800000" flipH="1" flipV="1">
            <a:off x="8246644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6" name="Line 185"/>
          <p:cNvSpPr>
            <a:spLocks noChangeShapeType="1"/>
          </p:cNvSpPr>
          <p:nvPr/>
        </p:nvSpPr>
        <p:spPr bwMode="auto">
          <a:xfrm rot="10800000" flipH="1" flipV="1">
            <a:off x="8026725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7" name="Line 185"/>
          <p:cNvSpPr>
            <a:spLocks noChangeShapeType="1"/>
          </p:cNvSpPr>
          <p:nvPr/>
        </p:nvSpPr>
        <p:spPr bwMode="auto">
          <a:xfrm rot="10800000" flipH="1" flipV="1">
            <a:off x="7818380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8" name="Line 185"/>
          <p:cNvSpPr>
            <a:spLocks noChangeShapeType="1"/>
          </p:cNvSpPr>
          <p:nvPr/>
        </p:nvSpPr>
        <p:spPr bwMode="auto">
          <a:xfrm rot="10800000" flipH="1">
            <a:off x="8408689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1941508" name="Rectangle 4"/>
          <p:cNvSpPr>
            <a:spLocks noChangeArrowheads="1"/>
          </p:cNvSpPr>
          <p:nvPr/>
        </p:nvSpPr>
        <p:spPr bwMode="invGray">
          <a:xfrm>
            <a:off x="102948" y="4145188"/>
            <a:ext cx="6127647" cy="1531712"/>
          </a:xfrm>
          <a:prstGeom prst="roundRect">
            <a:avLst>
              <a:gd name="adj" fmla="val 4900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1093848" y="5384983"/>
            <a:ext cx="409575" cy="152402"/>
            <a:chOff x="1234" y="3121"/>
            <a:chExt cx="254" cy="98"/>
          </a:xfrm>
        </p:grpSpPr>
        <p:sp>
          <p:nvSpPr>
            <p:cNvPr id="92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3" name="Group 347"/>
          <p:cNvGrpSpPr>
            <a:grpSpLocks/>
          </p:cNvGrpSpPr>
          <p:nvPr/>
        </p:nvGrpSpPr>
        <p:grpSpPr bwMode="auto">
          <a:xfrm>
            <a:off x="1853077" y="5384983"/>
            <a:ext cx="409575" cy="152402"/>
            <a:chOff x="1234" y="3121"/>
            <a:chExt cx="254" cy="98"/>
          </a:xfrm>
        </p:grpSpPr>
        <p:sp>
          <p:nvSpPr>
            <p:cNvPr id="92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4" name="Group 347"/>
          <p:cNvGrpSpPr>
            <a:grpSpLocks/>
          </p:cNvGrpSpPr>
          <p:nvPr/>
        </p:nvGrpSpPr>
        <p:grpSpPr bwMode="auto">
          <a:xfrm>
            <a:off x="2612306" y="5384983"/>
            <a:ext cx="409575" cy="152402"/>
            <a:chOff x="1234" y="3121"/>
            <a:chExt cx="254" cy="98"/>
          </a:xfrm>
        </p:grpSpPr>
        <p:sp>
          <p:nvSpPr>
            <p:cNvPr id="933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4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5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5" name="Group 347"/>
          <p:cNvGrpSpPr>
            <a:grpSpLocks/>
          </p:cNvGrpSpPr>
          <p:nvPr/>
        </p:nvGrpSpPr>
        <p:grpSpPr bwMode="auto">
          <a:xfrm>
            <a:off x="3382619" y="5384983"/>
            <a:ext cx="409575" cy="152402"/>
            <a:chOff x="1234" y="3121"/>
            <a:chExt cx="254" cy="98"/>
          </a:xfrm>
        </p:grpSpPr>
        <p:sp>
          <p:nvSpPr>
            <p:cNvPr id="937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8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9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6" name="Group 347"/>
          <p:cNvGrpSpPr>
            <a:grpSpLocks/>
          </p:cNvGrpSpPr>
          <p:nvPr/>
        </p:nvGrpSpPr>
        <p:grpSpPr bwMode="auto">
          <a:xfrm>
            <a:off x="4141848" y="5384983"/>
            <a:ext cx="409575" cy="152402"/>
            <a:chOff x="1234" y="3121"/>
            <a:chExt cx="254" cy="98"/>
          </a:xfrm>
        </p:grpSpPr>
        <p:sp>
          <p:nvSpPr>
            <p:cNvPr id="941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2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3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4906619" y="5384983"/>
            <a:ext cx="409575" cy="152402"/>
            <a:chOff x="1234" y="3121"/>
            <a:chExt cx="254" cy="98"/>
          </a:xfrm>
        </p:grpSpPr>
        <p:sp>
          <p:nvSpPr>
            <p:cNvPr id="94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334619" y="5384983"/>
            <a:ext cx="409575" cy="152402"/>
            <a:chOff x="1234" y="3121"/>
            <a:chExt cx="254" cy="98"/>
          </a:xfrm>
        </p:grpSpPr>
        <p:sp>
          <p:nvSpPr>
            <p:cNvPr id="64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sp>
        <p:nvSpPr>
          <p:cNvPr id="1941506" name="Rectangle 2"/>
          <p:cNvSpPr>
            <a:spLocks noChangeArrowheads="1"/>
          </p:cNvSpPr>
          <p:nvPr/>
        </p:nvSpPr>
        <p:spPr bwMode="invGray">
          <a:xfrm>
            <a:off x="102638" y="1057275"/>
            <a:ext cx="6118432" cy="758952"/>
          </a:xfrm>
          <a:prstGeom prst="roundRect">
            <a:avLst>
              <a:gd name="adj" fmla="val 8166"/>
            </a:avLst>
          </a:prstGeom>
          <a:solidFill>
            <a:srgbClr val="80A1B6">
              <a:alpha val="2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07" name="Rectangle 3"/>
          <p:cNvSpPr>
            <a:spLocks noChangeArrowheads="1"/>
          </p:cNvSpPr>
          <p:nvPr/>
        </p:nvSpPr>
        <p:spPr bwMode="invGray">
          <a:xfrm>
            <a:off x="102638" y="1881347"/>
            <a:ext cx="6118432" cy="762000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09" name="Rectangle 5"/>
          <p:cNvSpPr>
            <a:spLocks noChangeArrowheads="1"/>
          </p:cNvSpPr>
          <p:nvPr/>
        </p:nvSpPr>
        <p:spPr bwMode="invGray">
          <a:xfrm>
            <a:off x="106019" y="2708467"/>
            <a:ext cx="6124575" cy="1371600"/>
          </a:xfrm>
          <a:prstGeom prst="roundRect">
            <a:avLst>
              <a:gd name="adj" fmla="val 6537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7" name="Line 199"/>
          <p:cNvSpPr>
            <a:spLocks noChangeShapeType="1"/>
          </p:cNvSpPr>
          <p:nvPr/>
        </p:nvSpPr>
        <p:spPr bwMode="auto">
          <a:xfrm flipV="1">
            <a:off x="531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9" name="Freeform 198"/>
          <p:cNvSpPr>
            <a:spLocks/>
          </p:cNvSpPr>
          <p:nvPr/>
        </p:nvSpPr>
        <p:spPr bwMode="auto">
          <a:xfrm>
            <a:off x="33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20" name="Line 200"/>
          <p:cNvSpPr>
            <a:spLocks noChangeShapeType="1"/>
          </p:cNvSpPr>
          <p:nvPr/>
        </p:nvSpPr>
        <p:spPr bwMode="auto">
          <a:xfrm flipV="1">
            <a:off x="469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21" name="Line 201"/>
          <p:cNvSpPr>
            <a:spLocks noChangeShapeType="1"/>
          </p:cNvSpPr>
          <p:nvPr/>
        </p:nvSpPr>
        <p:spPr bwMode="auto">
          <a:xfrm flipV="1">
            <a:off x="602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9" name="Group 1302"/>
          <p:cNvGrpSpPr>
            <a:grpSpLocks/>
          </p:cNvGrpSpPr>
          <p:nvPr/>
        </p:nvGrpSpPr>
        <p:grpSpPr bwMode="auto">
          <a:xfrm>
            <a:off x="280645" y="5077227"/>
            <a:ext cx="503238" cy="392112"/>
            <a:chOff x="944" y="3648"/>
            <a:chExt cx="448" cy="350"/>
          </a:xfrm>
        </p:grpSpPr>
        <p:grpSp>
          <p:nvGrpSpPr>
            <p:cNvPr id="10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2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2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34" name="Freeform 253"/>
          <p:cNvSpPr>
            <a:spLocks/>
          </p:cNvSpPr>
          <p:nvPr/>
        </p:nvSpPr>
        <p:spPr bwMode="auto">
          <a:xfrm>
            <a:off x="1855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35" name="Line 254"/>
          <p:cNvSpPr>
            <a:spLocks noChangeShapeType="1"/>
          </p:cNvSpPr>
          <p:nvPr/>
        </p:nvSpPr>
        <p:spPr bwMode="auto">
          <a:xfrm flipV="1">
            <a:off x="2055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6" name="Line 255"/>
          <p:cNvSpPr>
            <a:spLocks noChangeShapeType="1"/>
          </p:cNvSpPr>
          <p:nvPr/>
        </p:nvSpPr>
        <p:spPr bwMode="auto">
          <a:xfrm flipV="1">
            <a:off x="1993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7" name="Line 256"/>
          <p:cNvSpPr>
            <a:spLocks noChangeShapeType="1"/>
          </p:cNvSpPr>
          <p:nvPr/>
        </p:nvSpPr>
        <p:spPr bwMode="auto">
          <a:xfrm flipV="1">
            <a:off x="2126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2" name="Group 1302"/>
          <p:cNvGrpSpPr>
            <a:grpSpLocks/>
          </p:cNvGrpSpPr>
          <p:nvPr/>
        </p:nvGrpSpPr>
        <p:grpSpPr bwMode="auto">
          <a:xfrm>
            <a:off x="1804645" y="5077227"/>
            <a:ext cx="503238" cy="392113"/>
            <a:chOff x="944" y="3648"/>
            <a:chExt cx="448" cy="350"/>
          </a:xfrm>
        </p:grpSpPr>
        <p:grpSp>
          <p:nvGrpSpPr>
            <p:cNvPr id="13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4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50" name="Freeform 234"/>
          <p:cNvSpPr>
            <a:spLocks/>
          </p:cNvSpPr>
          <p:nvPr/>
        </p:nvSpPr>
        <p:spPr bwMode="auto">
          <a:xfrm>
            <a:off x="2617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51" name="Line 235"/>
          <p:cNvSpPr>
            <a:spLocks noChangeShapeType="1"/>
          </p:cNvSpPr>
          <p:nvPr/>
        </p:nvSpPr>
        <p:spPr bwMode="auto">
          <a:xfrm flipH="1" flipV="1">
            <a:off x="2814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2" name="Line 236"/>
          <p:cNvSpPr>
            <a:spLocks noChangeShapeType="1"/>
          </p:cNvSpPr>
          <p:nvPr/>
        </p:nvSpPr>
        <p:spPr bwMode="auto">
          <a:xfrm flipV="1">
            <a:off x="2755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3" name="Line 237"/>
          <p:cNvSpPr>
            <a:spLocks noChangeShapeType="1"/>
          </p:cNvSpPr>
          <p:nvPr/>
        </p:nvSpPr>
        <p:spPr bwMode="auto">
          <a:xfrm flipV="1">
            <a:off x="2888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5" name="Group 1302"/>
          <p:cNvGrpSpPr>
            <a:grpSpLocks/>
          </p:cNvGrpSpPr>
          <p:nvPr/>
        </p:nvGrpSpPr>
        <p:grpSpPr bwMode="auto">
          <a:xfrm>
            <a:off x="2566645" y="5077226"/>
            <a:ext cx="503238" cy="392113"/>
            <a:chOff x="944" y="3648"/>
            <a:chExt cx="448" cy="350"/>
          </a:xfrm>
        </p:grpSpPr>
        <p:grpSp>
          <p:nvGrpSpPr>
            <p:cNvPr id="16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5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6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67" name="Freeform 216"/>
          <p:cNvSpPr>
            <a:spLocks/>
          </p:cNvSpPr>
          <p:nvPr/>
        </p:nvSpPr>
        <p:spPr bwMode="auto">
          <a:xfrm>
            <a:off x="109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68" name="Line 217"/>
          <p:cNvSpPr>
            <a:spLocks noChangeShapeType="1"/>
          </p:cNvSpPr>
          <p:nvPr/>
        </p:nvSpPr>
        <p:spPr bwMode="auto">
          <a:xfrm flipH="1" flipV="1">
            <a:off x="1290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69" name="Line 218"/>
          <p:cNvSpPr>
            <a:spLocks noChangeShapeType="1"/>
          </p:cNvSpPr>
          <p:nvPr/>
        </p:nvSpPr>
        <p:spPr bwMode="auto">
          <a:xfrm flipV="1">
            <a:off x="123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70" name="Line 219"/>
          <p:cNvSpPr>
            <a:spLocks noChangeShapeType="1"/>
          </p:cNvSpPr>
          <p:nvPr/>
        </p:nvSpPr>
        <p:spPr bwMode="auto">
          <a:xfrm flipV="1">
            <a:off x="136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8" name="Group 1302"/>
          <p:cNvGrpSpPr>
            <a:grpSpLocks/>
          </p:cNvGrpSpPr>
          <p:nvPr/>
        </p:nvGrpSpPr>
        <p:grpSpPr bwMode="auto">
          <a:xfrm>
            <a:off x="1042645" y="5077227"/>
            <a:ext cx="503238" cy="392112"/>
            <a:chOff x="944" y="3648"/>
            <a:chExt cx="448" cy="350"/>
          </a:xfrm>
        </p:grpSpPr>
        <p:grpSp>
          <p:nvGrpSpPr>
            <p:cNvPr id="19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7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7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89" name="Line 199"/>
          <p:cNvSpPr>
            <a:spLocks noChangeShapeType="1"/>
          </p:cNvSpPr>
          <p:nvPr/>
        </p:nvSpPr>
        <p:spPr bwMode="auto">
          <a:xfrm flipV="1">
            <a:off x="3579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1" name="Freeform 198"/>
          <p:cNvSpPr>
            <a:spLocks/>
          </p:cNvSpPr>
          <p:nvPr/>
        </p:nvSpPr>
        <p:spPr bwMode="auto">
          <a:xfrm>
            <a:off x="3379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92" name="Line 200"/>
          <p:cNvSpPr>
            <a:spLocks noChangeShapeType="1"/>
          </p:cNvSpPr>
          <p:nvPr/>
        </p:nvSpPr>
        <p:spPr bwMode="auto">
          <a:xfrm flipV="1">
            <a:off x="3517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3" name="Line 201"/>
          <p:cNvSpPr>
            <a:spLocks noChangeShapeType="1"/>
          </p:cNvSpPr>
          <p:nvPr/>
        </p:nvSpPr>
        <p:spPr bwMode="auto">
          <a:xfrm flipV="1">
            <a:off x="3650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1" name="Group 1302"/>
          <p:cNvGrpSpPr>
            <a:grpSpLocks/>
          </p:cNvGrpSpPr>
          <p:nvPr/>
        </p:nvGrpSpPr>
        <p:grpSpPr bwMode="auto">
          <a:xfrm>
            <a:off x="3334263" y="5077227"/>
            <a:ext cx="504362" cy="392112"/>
            <a:chOff x="949" y="3648"/>
            <a:chExt cx="449" cy="350"/>
          </a:xfrm>
        </p:grpSpPr>
        <p:grpSp>
          <p:nvGrpSpPr>
            <p:cNvPr id="22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59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0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06" name="Freeform 253"/>
          <p:cNvSpPr>
            <a:spLocks/>
          </p:cNvSpPr>
          <p:nvPr/>
        </p:nvSpPr>
        <p:spPr bwMode="auto">
          <a:xfrm>
            <a:off x="490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07" name="Line 254"/>
          <p:cNvSpPr>
            <a:spLocks noChangeShapeType="1"/>
          </p:cNvSpPr>
          <p:nvPr/>
        </p:nvSpPr>
        <p:spPr bwMode="auto">
          <a:xfrm flipV="1">
            <a:off x="5103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8" name="Line 255"/>
          <p:cNvSpPr>
            <a:spLocks noChangeShapeType="1"/>
          </p:cNvSpPr>
          <p:nvPr/>
        </p:nvSpPr>
        <p:spPr bwMode="auto">
          <a:xfrm flipV="1">
            <a:off x="504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9" name="Line 256"/>
          <p:cNvSpPr>
            <a:spLocks noChangeShapeType="1"/>
          </p:cNvSpPr>
          <p:nvPr/>
        </p:nvSpPr>
        <p:spPr bwMode="auto">
          <a:xfrm flipV="1">
            <a:off x="517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4" name="Group 1302"/>
          <p:cNvGrpSpPr>
            <a:grpSpLocks/>
          </p:cNvGrpSpPr>
          <p:nvPr/>
        </p:nvGrpSpPr>
        <p:grpSpPr bwMode="auto">
          <a:xfrm>
            <a:off x="4858263" y="5077227"/>
            <a:ext cx="504362" cy="392113"/>
            <a:chOff x="949" y="3648"/>
            <a:chExt cx="449" cy="350"/>
          </a:xfrm>
        </p:grpSpPr>
        <p:grpSp>
          <p:nvGrpSpPr>
            <p:cNvPr id="25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1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1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2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22" name="Freeform 234"/>
          <p:cNvSpPr>
            <a:spLocks/>
          </p:cNvSpPr>
          <p:nvPr/>
        </p:nvSpPr>
        <p:spPr bwMode="auto">
          <a:xfrm>
            <a:off x="5665445" y="5013453"/>
            <a:ext cx="403225" cy="85666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23" name="Line 235"/>
          <p:cNvSpPr>
            <a:spLocks noChangeShapeType="1"/>
          </p:cNvSpPr>
          <p:nvPr/>
        </p:nvSpPr>
        <p:spPr bwMode="auto">
          <a:xfrm flipH="1" flipV="1">
            <a:off x="5862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25" name="Line 237"/>
          <p:cNvSpPr>
            <a:spLocks noChangeShapeType="1"/>
          </p:cNvSpPr>
          <p:nvPr/>
        </p:nvSpPr>
        <p:spPr bwMode="auto">
          <a:xfrm flipV="1">
            <a:off x="5868812" y="5016627"/>
            <a:ext cx="0" cy="922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39" name="Freeform 216"/>
          <p:cNvSpPr>
            <a:spLocks/>
          </p:cNvSpPr>
          <p:nvPr/>
        </p:nvSpPr>
        <p:spPr bwMode="auto">
          <a:xfrm>
            <a:off x="414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40" name="Line 217"/>
          <p:cNvSpPr>
            <a:spLocks noChangeShapeType="1"/>
          </p:cNvSpPr>
          <p:nvPr/>
        </p:nvSpPr>
        <p:spPr bwMode="auto">
          <a:xfrm flipH="1" flipV="1">
            <a:off x="4338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1" name="Line 218"/>
          <p:cNvSpPr>
            <a:spLocks noChangeShapeType="1"/>
          </p:cNvSpPr>
          <p:nvPr/>
        </p:nvSpPr>
        <p:spPr bwMode="auto">
          <a:xfrm flipV="1">
            <a:off x="4279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2" name="Line 219"/>
          <p:cNvSpPr>
            <a:spLocks noChangeShapeType="1"/>
          </p:cNvSpPr>
          <p:nvPr/>
        </p:nvSpPr>
        <p:spPr bwMode="auto">
          <a:xfrm flipV="1">
            <a:off x="4412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7" name="Group 1302"/>
          <p:cNvGrpSpPr>
            <a:grpSpLocks/>
          </p:cNvGrpSpPr>
          <p:nvPr/>
        </p:nvGrpSpPr>
        <p:grpSpPr bwMode="auto">
          <a:xfrm>
            <a:off x="4096263" y="5077227"/>
            <a:ext cx="504362" cy="392112"/>
            <a:chOff x="949" y="3648"/>
            <a:chExt cx="449" cy="350"/>
          </a:xfrm>
        </p:grpSpPr>
        <p:grpSp>
          <p:nvGrpSpPr>
            <p:cNvPr id="28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5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92" name="Text Box 198"/>
          <p:cNvSpPr txBox="1">
            <a:spLocks noChangeAspect="1" noChangeArrowheads="1"/>
          </p:cNvSpPr>
          <p:nvPr/>
        </p:nvSpPr>
        <p:spPr bwMode="auto">
          <a:xfrm>
            <a:off x="3852520" y="3445002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695" name="Text Box 198"/>
          <p:cNvSpPr txBox="1">
            <a:spLocks noChangeAspect="1" noChangeArrowheads="1"/>
          </p:cNvSpPr>
          <p:nvPr/>
        </p:nvSpPr>
        <p:spPr bwMode="auto">
          <a:xfrm>
            <a:off x="2033245" y="2054352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702" name="Text Box 198"/>
          <p:cNvSpPr txBox="1">
            <a:spLocks noChangeAspect="1" noChangeArrowheads="1"/>
          </p:cNvSpPr>
          <p:nvPr/>
        </p:nvSpPr>
        <p:spPr bwMode="auto">
          <a:xfrm>
            <a:off x="3966820" y="2054352"/>
            <a:ext cx="581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1941733" name="Rectangle 2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core &amp; aggregation layers</a:t>
            </a:r>
          </a:p>
        </p:txBody>
      </p:sp>
      <p:grpSp>
        <p:nvGrpSpPr>
          <p:cNvPr id="30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62" name="Picture 364" descr="08-014_HPM-JUNOS"/>
            <p:cNvPicPr>
              <a:picLocks noChangeAspect="1" noChangeArrowheads="1"/>
            </p:cNvPicPr>
            <p:nvPr/>
          </p:nvPicPr>
          <p:blipFill>
            <a:blip r:embed="rId4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3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67AC"/>
                </a:solidFill>
                <a:ea typeface="ヒラギノ角ゴ Pro W3" charset="-128"/>
                <a:cs typeface="Arial"/>
              </a:endParaRPr>
            </a:p>
          </p:txBody>
        </p:sp>
        <p:pic>
          <p:nvPicPr>
            <p:cNvPr id="264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5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21" descr="Simple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2" name="Line 185"/>
          <p:cNvSpPr>
            <a:spLocks noChangeShapeType="1"/>
          </p:cNvSpPr>
          <p:nvPr/>
        </p:nvSpPr>
        <p:spPr bwMode="auto">
          <a:xfrm flipH="1">
            <a:off x="1630020" y="5537780"/>
            <a:ext cx="1195089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37" name="Line 185"/>
          <p:cNvSpPr>
            <a:spLocks noChangeShapeType="1"/>
          </p:cNvSpPr>
          <p:nvPr/>
        </p:nvSpPr>
        <p:spPr bwMode="auto">
          <a:xfrm flipH="1">
            <a:off x="1630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2" name="Line 185"/>
          <p:cNvSpPr>
            <a:spLocks noChangeShapeType="1"/>
          </p:cNvSpPr>
          <p:nvPr/>
        </p:nvSpPr>
        <p:spPr bwMode="auto">
          <a:xfrm>
            <a:off x="1286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7" name="Line 185"/>
          <p:cNvSpPr>
            <a:spLocks noChangeShapeType="1"/>
          </p:cNvSpPr>
          <p:nvPr/>
        </p:nvSpPr>
        <p:spPr bwMode="auto">
          <a:xfrm>
            <a:off x="532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0" name="Line 185"/>
          <p:cNvSpPr>
            <a:spLocks noChangeShapeType="1"/>
          </p:cNvSpPr>
          <p:nvPr/>
        </p:nvSpPr>
        <p:spPr bwMode="auto">
          <a:xfrm rot="10800000" flipH="1">
            <a:off x="6990791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1" name="Line 185"/>
          <p:cNvSpPr>
            <a:spLocks noChangeShapeType="1"/>
          </p:cNvSpPr>
          <p:nvPr/>
        </p:nvSpPr>
        <p:spPr bwMode="auto">
          <a:xfrm rot="10800000" flipV="1">
            <a:off x="6961853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2" name="Line 185"/>
          <p:cNvSpPr>
            <a:spLocks noChangeShapeType="1"/>
          </p:cNvSpPr>
          <p:nvPr/>
        </p:nvSpPr>
        <p:spPr bwMode="auto">
          <a:xfrm rot="10800000" flipH="1" flipV="1">
            <a:off x="6880832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3" name="Line 185"/>
          <p:cNvSpPr>
            <a:spLocks noChangeShapeType="1"/>
          </p:cNvSpPr>
          <p:nvPr/>
        </p:nvSpPr>
        <p:spPr bwMode="auto">
          <a:xfrm rot="10800000" flipH="1" flipV="1">
            <a:off x="6660913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4" name="Line 185"/>
          <p:cNvSpPr>
            <a:spLocks noChangeShapeType="1"/>
          </p:cNvSpPr>
          <p:nvPr/>
        </p:nvSpPr>
        <p:spPr bwMode="auto">
          <a:xfrm rot="10800000" flipH="1" flipV="1">
            <a:off x="6452568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5" name="Line 185"/>
          <p:cNvSpPr>
            <a:spLocks noChangeShapeType="1"/>
          </p:cNvSpPr>
          <p:nvPr/>
        </p:nvSpPr>
        <p:spPr bwMode="auto">
          <a:xfrm rot="10800000" flipH="1">
            <a:off x="7042877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21" name="Text Box 198"/>
          <p:cNvSpPr txBox="1">
            <a:spLocks noChangeAspect="1" noChangeArrowheads="1"/>
          </p:cNvSpPr>
          <p:nvPr/>
        </p:nvSpPr>
        <p:spPr bwMode="auto">
          <a:xfrm>
            <a:off x="2867604" y="5516724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SERVERS</a:t>
            </a:r>
          </a:p>
        </p:txBody>
      </p:sp>
      <p:sp>
        <p:nvSpPr>
          <p:cNvPr id="922" name="Text Box 198"/>
          <p:cNvSpPr txBox="1">
            <a:spLocks noChangeAspect="1" noChangeArrowheads="1"/>
          </p:cNvSpPr>
          <p:nvPr/>
        </p:nvSpPr>
        <p:spPr bwMode="auto">
          <a:xfrm>
            <a:off x="7254422" y="5545299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STORAGE</a:t>
            </a:r>
          </a:p>
        </p:txBody>
      </p:sp>
      <p:pic>
        <p:nvPicPr>
          <p:cNvPr id="952" name="Picture 951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3045" y="5303861"/>
            <a:ext cx="181718" cy="195590"/>
          </a:xfrm>
          <a:prstGeom prst="rect">
            <a:avLst/>
          </a:prstGeom>
        </p:spPr>
      </p:pic>
      <p:pic>
        <p:nvPicPr>
          <p:cNvPr id="953" name="Picture 952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3045" y="5071105"/>
            <a:ext cx="181718" cy="195590"/>
          </a:xfrm>
          <a:prstGeom prst="rect">
            <a:avLst/>
          </a:prstGeom>
        </p:spPr>
      </p:pic>
      <p:pic>
        <p:nvPicPr>
          <p:cNvPr id="954" name="Picture 953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2915" y="5303861"/>
            <a:ext cx="181718" cy="195590"/>
          </a:xfrm>
          <a:prstGeom prst="rect">
            <a:avLst/>
          </a:prstGeom>
        </p:spPr>
      </p:pic>
      <p:pic>
        <p:nvPicPr>
          <p:cNvPr id="955" name="Picture 95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2915" y="5071105"/>
            <a:ext cx="181718" cy="195590"/>
          </a:xfrm>
          <a:prstGeom prst="rect">
            <a:avLst/>
          </a:prstGeom>
        </p:spPr>
      </p:pic>
      <p:pic>
        <p:nvPicPr>
          <p:cNvPr id="956" name="Picture 955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2785" y="5303861"/>
            <a:ext cx="181718" cy="195590"/>
          </a:xfrm>
          <a:prstGeom prst="rect">
            <a:avLst/>
          </a:prstGeom>
        </p:spPr>
      </p:pic>
      <p:pic>
        <p:nvPicPr>
          <p:cNvPr id="957" name="Picture 956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2785" y="5071105"/>
            <a:ext cx="181718" cy="195590"/>
          </a:xfrm>
          <a:prstGeom prst="rect">
            <a:avLst/>
          </a:prstGeom>
        </p:spPr>
      </p:pic>
      <p:pic>
        <p:nvPicPr>
          <p:cNvPr id="958" name="Picture 957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2655" y="5303861"/>
            <a:ext cx="181718" cy="195590"/>
          </a:xfrm>
          <a:prstGeom prst="rect">
            <a:avLst/>
          </a:prstGeom>
        </p:spPr>
      </p:pic>
      <p:pic>
        <p:nvPicPr>
          <p:cNvPr id="959" name="Picture 958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2655" y="5071105"/>
            <a:ext cx="181718" cy="195590"/>
          </a:xfrm>
          <a:prstGeom prst="rect">
            <a:avLst/>
          </a:prstGeom>
        </p:spPr>
      </p:pic>
      <p:pic>
        <p:nvPicPr>
          <p:cNvPr id="960" name="Picture 959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2525" y="5303861"/>
            <a:ext cx="181718" cy="195590"/>
          </a:xfrm>
          <a:prstGeom prst="rect">
            <a:avLst/>
          </a:prstGeom>
        </p:spPr>
      </p:pic>
      <p:pic>
        <p:nvPicPr>
          <p:cNvPr id="961" name="Picture 960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2525" y="5071105"/>
            <a:ext cx="181718" cy="195590"/>
          </a:xfrm>
          <a:prstGeom prst="rect">
            <a:avLst/>
          </a:prstGeom>
        </p:spPr>
      </p:pic>
      <p:pic>
        <p:nvPicPr>
          <p:cNvPr id="962" name="Picture 961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2394" y="5303861"/>
            <a:ext cx="181718" cy="195590"/>
          </a:xfrm>
          <a:prstGeom prst="rect">
            <a:avLst/>
          </a:prstGeom>
        </p:spPr>
      </p:pic>
      <p:pic>
        <p:nvPicPr>
          <p:cNvPr id="963" name="Picture 962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2394" y="5071105"/>
            <a:ext cx="181718" cy="195590"/>
          </a:xfrm>
          <a:prstGeom prst="rect">
            <a:avLst/>
          </a:prstGeom>
        </p:spPr>
      </p:pic>
      <p:pic>
        <p:nvPicPr>
          <p:cNvPr id="964" name="Picture 963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3057" y="5303861"/>
            <a:ext cx="181718" cy="195590"/>
          </a:xfrm>
          <a:prstGeom prst="rect">
            <a:avLst/>
          </a:prstGeom>
        </p:spPr>
      </p:pic>
      <p:pic>
        <p:nvPicPr>
          <p:cNvPr id="965" name="Picture 96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3057" y="5071105"/>
            <a:ext cx="181718" cy="195590"/>
          </a:xfrm>
          <a:prstGeom prst="rect">
            <a:avLst/>
          </a:prstGeom>
        </p:spPr>
      </p:pic>
      <p:pic>
        <p:nvPicPr>
          <p:cNvPr id="966" name="Picture 965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2927" y="5303861"/>
            <a:ext cx="181718" cy="195590"/>
          </a:xfrm>
          <a:prstGeom prst="rect">
            <a:avLst/>
          </a:prstGeom>
        </p:spPr>
      </p:pic>
      <p:pic>
        <p:nvPicPr>
          <p:cNvPr id="967" name="Picture 966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2927" y="5071105"/>
            <a:ext cx="181718" cy="195590"/>
          </a:xfrm>
          <a:prstGeom prst="rect">
            <a:avLst/>
          </a:prstGeom>
        </p:spPr>
      </p:pic>
      <p:pic>
        <p:nvPicPr>
          <p:cNvPr id="968" name="Picture 967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2797" y="5303861"/>
            <a:ext cx="181718" cy="195590"/>
          </a:xfrm>
          <a:prstGeom prst="rect">
            <a:avLst/>
          </a:prstGeom>
        </p:spPr>
      </p:pic>
      <p:pic>
        <p:nvPicPr>
          <p:cNvPr id="969" name="Picture 968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2797" y="5071105"/>
            <a:ext cx="181718" cy="195590"/>
          </a:xfrm>
          <a:prstGeom prst="rect">
            <a:avLst/>
          </a:prstGeom>
        </p:spPr>
      </p:pic>
      <p:pic>
        <p:nvPicPr>
          <p:cNvPr id="970" name="Picture 969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2667" y="5303861"/>
            <a:ext cx="181718" cy="195590"/>
          </a:xfrm>
          <a:prstGeom prst="rect">
            <a:avLst/>
          </a:prstGeom>
        </p:spPr>
      </p:pic>
      <p:pic>
        <p:nvPicPr>
          <p:cNvPr id="971" name="Picture 970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2667" y="5071105"/>
            <a:ext cx="181718" cy="195590"/>
          </a:xfrm>
          <a:prstGeom prst="rect">
            <a:avLst/>
          </a:prstGeom>
        </p:spPr>
      </p:pic>
      <p:pic>
        <p:nvPicPr>
          <p:cNvPr id="972" name="Picture 971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62537" y="5303861"/>
            <a:ext cx="181718" cy="195590"/>
          </a:xfrm>
          <a:prstGeom prst="rect">
            <a:avLst/>
          </a:prstGeom>
        </p:spPr>
      </p:pic>
      <p:pic>
        <p:nvPicPr>
          <p:cNvPr id="973" name="Picture 972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62537" y="5071105"/>
            <a:ext cx="181718" cy="195590"/>
          </a:xfrm>
          <a:prstGeom prst="rect">
            <a:avLst/>
          </a:prstGeom>
        </p:spPr>
      </p:pic>
      <p:pic>
        <p:nvPicPr>
          <p:cNvPr id="974" name="Picture 973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2406" y="5303861"/>
            <a:ext cx="181718" cy="195590"/>
          </a:xfrm>
          <a:prstGeom prst="rect">
            <a:avLst/>
          </a:prstGeom>
        </p:spPr>
      </p:pic>
      <p:pic>
        <p:nvPicPr>
          <p:cNvPr id="975" name="Picture 97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2406" y="5071105"/>
            <a:ext cx="181718" cy="195590"/>
          </a:xfrm>
          <a:prstGeom prst="rect">
            <a:avLst/>
          </a:prstGeom>
        </p:spPr>
      </p:pic>
      <p:sp>
        <p:nvSpPr>
          <p:cNvPr id="977" name="Line 185"/>
          <p:cNvSpPr>
            <a:spLocks noChangeShapeType="1"/>
          </p:cNvSpPr>
          <p:nvPr/>
        </p:nvSpPr>
        <p:spPr bwMode="auto">
          <a:xfrm flipH="1">
            <a:off x="4678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8" name="Line 185"/>
          <p:cNvSpPr>
            <a:spLocks noChangeShapeType="1"/>
          </p:cNvSpPr>
          <p:nvPr/>
        </p:nvSpPr>
        <p:spPr bwMode="auto">
          <a:xfrm>
            <a:off x="4334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9" name="Line 185"/>
          <p:cNvSpPr>
            <a:spLocks noChangeShapeType="1"/>
          </p:cNvSpPr>
          <p:nvPr/>
        </p:nvSpPr>
        <p:spPr bwMode="auto">
          <a:xfrm>
            <a:off x="3580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89" name="Freeform 988"/>
          <p:cNvSpPr/>
          <p:nvPr/>
        </p:nvSpPr>
        <p:spPr>
          <a:xfrm>
            <a:off x="1680519" y="5786149"/>
            <a:ext cx="533194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0" name="Freeform 989"/>
          <p:cNvSpPr/>
          <p:nvPr/>
        </p:nvSpPr>
        <p:spPr>
          <a:xfrm>
            <a:off x="1594021" y="5841189"/>
            <a:ext cx="6691183" cy="215748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1" name="Freeform 990"/>
          <p:cNvSpPr/>
          <p:nvPr/>
        </p:nvSpPr>
        <p:spPr>
          <a:xfrm>
            <a:off x="4738816" y="5732714"/>
            <a:ext cx="217479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4648200" y="5751248"/>
            <a:ext cx="3729680" cy="352016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988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205099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14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0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562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1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36270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" name="Text Box 198"/>
          <p:cNvSpPr txBox="1">
            <a:spLocks noChangeAspect="1" noChangeArrowheads="1"/>
          </p:cNvSpPr>
          <p:nvPr/>
        </p:nvSpPr>
        <p:spPr bwMode="auto">
          <a:xfrm>
            <a:off x="5574238" y="5782141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FC SAN</a:t>
            </a:r>
          </a:p>
        </p:txBody>
      </p:sp>
      <p:pic>
        <p:nvPicPr>
          <p:cNvPr id="346" name="Picture 345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1703" y="5068336"/>
            <a:ext cx="181718" cy="195590"/>
          </a:xfrm>
          <a:prstGeom prst="rect">
            <a:avLst/>
          </a:prstGeom>
        </p:spPr>
      </p:pic>
      <p:pic>
        <p:nvPicPr>
          <p:cNvPr id="348" name="Picture 347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573" y="5068336"/>
            <a:ext cx="181718" cy="195590"/>
          </a:xfrm>
          <a:prstGeom prst="rect">
            <a:avLst/>
          </a:prstGeom>
        </p:spPr>
      </p:pic>
      <p:pic>
        <p:nvPicPr>
          <p:cNvPr id="350" name="Picture 349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1443" y="5068336"/>
            <a:ext cx="181718" cy="195590"/>
          </a:xfrm>
          <a:prstGeom prst="rect">
            <a:avLst/>
          </a:prstGeom>
        </p:spPr>
      </p:pic>
      <p:pic>
        <p:nvPicPr>
          <p:cNvPr id="345" name="Picture 34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1703" y="5301092"/>
            <a:ext cx="181718" cy="195590"/>
          </a:xfrm>
          <a:prstGeom prst="rect">
            <a:avLst/>
          </a:prstGeom>
        </p:spPr>
      </p:pic>
      <p:pic>
        <p:nvPicPr>
          <p:cNvPr id="347" name="Picture 346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573" y="5301092"/>
            <a:ext cx="181718" cy="195590"/>
          </a:xfrm>
          <a:prstGeom prst="rect">
            <a:avLst/>
          </a:prstGeom>
        </p:spPr>
      </p:pic>
      <p:pic>
        <p:nvPicPr>
          <p:cNvPr id="349" name="Picture 348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1443" y="5301092"/>
            <a:ext cx="181718" cy="195590"/>
          </a:xfrm>
          <a:prstGeom prst="rect">
            <a:avLst/>
          </a:prstGeom>
        </p:spPr>
      </p:pic>
      <p:sp>
        <p:nvSpPr>
          <p:cNvPr id="362" name="Text Box 198"/>
          <p:cNvSpPr txBox="1">
            <a:spLocks noChangeAspect="1" noChangeArrowheads="1"/>
          </p:cNvSpPr>
          <p:nvPr/>
        </p:nvSpPr>
        <p:spPr bwMode="auto">
          <a:xfrm>
            <a:off x="2633320" y="3445002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L2/L3 </a:t>
            </a:r>
            <a:b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</a:br>
            <a:r>
              <a:rPr lang="en-US" sz="900" dirty="0">
                <a:solidFill>
                  <a:srgbClr val="333333"/>
                </a:solidFill>
                <a:ea typeface="ヒラギノ角ゴ Pro W3" charset="-128"/>
                <a:cs typeface="Arial" charset="0"/>
              </a:rPr>
              <a:t>Switch</a:t>
            </a:r>
          </a:p>
        </p:txBody>
      </p:sp>
      <p:sp>
        <p:nvSpPr>
          <p:cNvPr id="383" name="Text Box 198"/>
          <p:cNvSpPr txBox="1">
            <a:spLocks noChangeAspect="1" noChangeArrowheads="1"/>
          </p:cNvSpPr>
          <p:nvPr/>
        </p:nvSpPr>
        <p:spPr bwMode="auto">
          <a:xfrm>
            <a:off x="555625" y="4583494"/>
            <a:ext cx="71691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ACCESS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31" name="Group 184"/>
          <p:cNvGrpSpPr>
            <a:grpSpLocks/>
          </p:cNvGrpSpPr>
          <p:nvPr/>
        </p:nvGrpSpPr>
        <p:grpSpPr bwMode="auto">
          <a:xfrm>
            <a:off x="647700" y="4848225"/>
            <a:ext cx="5065713" cy="1588"/>
            <a:chOff x="2224" y="3594"/>
            <a:chExt cx="3191" cy="1"/>
          </a:xfrm>
        </p:grpSpPr>
        <p:sp>
          <p:nvSpPr>
            <p:cNvPr id="385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6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8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9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90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401" name="Text Box 198"/>
          <p:cNvSpPr txBox="1">
            <a:spLocks noChangeAspect="1" noChangeArrowheads="1"/>
          </p:cNvSpPr>
          <p:nvPr/>
        </p:nvSpPr>
        <p:spPr bwMode="auto">
          <a:xfrm>
            <a:off x="225999" y="3702710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SERVICES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304" name="Group 303"/>
          <p:cNvGrpSpPr/>
          <p:nvPr/>
        </p:nvGrpSpPr>
        <p:grpSpPr>
          <a:xfrm>
            <a:off x="279400" y="1435226"/>
            <a:ext cx="5640045" cy="3492138"/>
            <a:chOff x="279400" y="1435226"/>
            <a:chExt cx="5640045" cy="3492138"/>
          </a:xfrm>
        </p:grpSpPr>
        <p:sp>
          <p:nvSpPr>
            <p:cNvPr id="1941510" name="Line 1410"/>
            <p:cNvSpPr>
              <a:spLocks noChangeShapeType="1"/>
            </p:cNvSpPr>
            <p:nvPr/>
          </p:nvSpPr>
          <p:spPr bwMode="auto">
            <a:xfrm>
              <a:off x="1626845" y="3645027"/>
              <a:ext cx="96837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1941511" name="Freeform 191"/>
            <p:cNvSpPr>
              <a:spLocks/>
            </p:cNvSpPr>
            <p:nvPr/>
          </p:nvSpPr>
          <p:spPr bwMode="auto">
            <a:xfrm>
              <a:off x="503003" y="3721228"/>
              <a:ext cx="996841" cy="1204818"/>
            </a:xfrm>
            <a:custGeom>
              <a:avLst/>
              <a:gdLst>
                <a:gd name="T0" fmla="*/ 0 w 336"/>
                <a:gd name="T1" fmla="*/ 2147483647 h 639"/>
                <a:gd name="T2" fmla="*/ 0 w 336"/>
                <a:gd name="T3" fmla="*/ 2147483647 h 639"/>
                <a:gd name="T4" fmla="*/ 2147483647 w 336"/>
                <a:gd name="T5" fmla="*/ 2147483647 h 639"/>
                <a:gd name="T6" fmla="*/ 2147483647 w 336"/>
                <a:gd name="T7" fmla="*/ 0 h 6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639"/>
                <a:gd name="T14" fmla="*/ 336 w 336"/>
                <a:gd name="T15" fmla="*/ 639 h 639"/>
                <a:gd name="connsiteX0" fmla="*/ 16 w 10016"/>
                <a:gd name="connsiteY0" fmla="*/ 10000 h 11877"/>
                <a:gd name="connsiteX1" fmla="*/ 3 w 10016"/>
                <a:gd name="connsiteY1" fmla="*/ 11877 h 11877"/>
                <a:gd name="connsiteX2" fmla="*/ 16 w 10016"/>
                <a:gd name="connsiteY2" fmla="*/ 4961 h 11877"/>
                <a:gd name="connsiteX3" fmla="*/ 10016 w 10016"/>
                <a:gd name="connsiteY3" fmla="*/ 4961 h 11877"/>
                <a:gd name="connsiteX4" fmla="*/ 10016 w 10016"/>
                <a:gd name="connsiteY4" fmla="*/ 0 h 11877"/>
                <a:gd name="connsiteX0" fmla="*/ 50 w 10050"/>
                <a:gd name="connsiteY0" fmla="*/ 10000 h 11877"/>
                <a:gd name="connsiteX1" fmla="*/ 0 w 10050"/>
                <a:gd name="connsiteY1" fmla="*/ 11877 h 11877"/>
                <a:gd name="connsiteX2" fmla="*/ 50 w 10050"/>
                <a:gd name="connsiteY2" fmla="*/ 4961 h 11877"/>
                <a:gd name="connsiteX3" fmla="*/ 10050 w 10050"/>
                <a:gd name="connsiteY3" fmla="*/ 4961 h 11877"/>
                <a:gd name="connsiteX4" fmla="*/ 10050 w 10050"/>
                <a:gd name="connsiteY4" fmla="*/ 0 h 11877"/>
                <a:gd name="connsiteX0" fmla="*/ 1675 w 11675"/>
                <a:gd name="connsiteY0" fmla="*/ 10000 h 11877"/>
                <a:gd name="connsiteX1" fmla="*/ 1625 w 11675"/>
                <a:gd name="connsiteY1" fmla="*/ 11877 h 11877"/>
                <a:gd name="connsiteX2" fmla="*/ 1040 w 11675"/>
                <a:gd name="connsiteY2" fmla="*/ 9889 h 11877"/>
                <a:gd name="connsiteX3" fmla="*/ 1675 w 11675"/>
                <a:gd name="connsiteY3" fmla="*/ 4961 h 11877"/>
                <a:gd name="connsiteX4" fmla="*/ 11675 w 11675"/>
                <a:gd name="connsiteY4" fmla="*/ 4961 h 11877"/>
                <a:gd name="connsiteX5" fmla="*/ 11675 w 11675"/>
                <a:gd name="connsiteY5" fmla="*/ 0 h 11877"/>
                <a:gd name="connsiteX0" fmla="*/ 1625 w 11675"/>
                <a:gd name="connsiteY0" fmla="*/ 11877 h 11877"/>
                <a:gd name="connsiteX1" fmla="*/ 1040 w 11675"/>
                <a:gd name="connsiteY1" fmla="*/ 9889 h 11877"/>
                <a:gd name="connsiteX2" fmla="*/ 1675 w 11675"/>
                <a:gd name="connsiteY2" fmla="*/ 4961 h 11877"/>
                <a:gd name="connsiteX3" fmla="*/ 11675 w 11675"/>
                <a:gd name="connsiteY3" fmla="*/ 4961 h 11877"/>
                <a:gd name="connsiteX4" fmla="*/ 11675 w 11675"/>
                <a:gd name="connsiteY4" fmla="*/ 0 h 11877"/>
                <a:gd name="connsiteX0" fmla="*/ 1625 w 11675"/>
                <a:gd name="connsiteY0" fmla="*/ 11877 h 11877"/>
                <a:gd name="connsiteX1" fmla="*/ 1626 w 11675"/>
                <a:gd name="connsiteY1" fmla="*/ 9925 h 11877"/>
                <a:gd name="connsiteX2" fmla="*/ 1675 w 11675"/>
                <a:gd name="connsiteY2" fmla="*/ 4961 h 11877"/>
                <a:gd name="connsiteX3" fmla="*/ 11675 w 11675"/>
                <a:gd name="connsiteY3" fmla="*/ 4961 h 11877"/>
                <a:gd name="connsiteX4" fmla="*/ 11675 w 11675"/>
                <a:gd name="connsiteY4" fmla="*/ 0 h 11877"/>
                <a:gd name="connsiteX0" fmla="*/ 13 w 10063"/>
                <a:gd name="connsiteY0" fmla="*/ 11877 h 11877"/>
                <a:gd name="connsiteX1" fmla="*/ 14 w 10063"/>
                <a:gd name="connsiteY1" fmla="*/ 9925 h 11877"/>
                <a:gd name="connsiteX2" fmla="*/ 63 w 10063"/>
                <a:gd name="connsiteY2" fmla="*/ 4961 h 11877"/>
                <a:gd name="connsiteX3" fmla="*/ 10063 w 10063"/>
                <a:gd name="connsiteY3" fmla="*/ 4961 h 11877"/>
                <a:gd name="connsiteX4" fmla="*/ 10063 w 10063"/>
                <a:gd name="connsiteY4" fmla="*/ 0 h 1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3" h="11877">
                  <a:moveTo>
                    <a:pt x="13" y="11877"/>
                  </a:moveTo>
                  <a:cubicBezTo>
                    <a:pt x="5" y="11865"/>
                    <a:pt x="6" y="11078"/>
                    <a:pt x="14" y="9925"/>
                  </a:cubicBezTo>
                  <a:cubicBezTo>
                    <a:pt x="22" y="8772"/>
                    <a:pt x="0" y="7255"/>
                    <a:pt x="63" y="4961"/>
                  </a:cubicBezTo>
                  <a:lnTo>
                    <a:pt x="10063" y="4961"/>
                  </a:lnTo>
                  <a:lnTo>
                    <a:pt x="10063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513" name="Freeform 193"/>
            <p:cNvSpPr>
              <a:spLocks/>
            </p:cNvSpPr>
            <p:nvPr/>
          </p:nvSpPr>
          <p:spPr bwMode="auto">
            <a:xfrm>
              <a:off x="1347445" y="3645027"/>
              <a:ext cx="1219200" cy="1281013"/>
            </a:xfrm>
            <a:custGeom>
              <a:avLst/>
              <a:gdLst>
                <a:gd name="T0" fmla="*/ 0 w 528"/>
                <a:gd name="T1" fmla="*/ 2147483647 h 480"/>
                <a:gd name="T2" fmla="*/ 0 w 528"/>
                <a:gd name="T3" fmla="*/ 2147483647 h 480"/>
                <a:gd name="T4" fmla="*/ 2147483647 w 528"/>
                <a:gd name="T5" fmla="*/ 2147483647 h 480"/>
                <a:gd name="T6" fmla="*/ 2147483647 w 528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  <a:gd name="connsiteX0" fmla="*/ 0 w 10000"/>
                <a:gd name="connsiteY0" fmla="*/ 12008 h 12008"/>
                <a:gd name="connsiteX1" fmla="*/ 0 w 10000"/>
                <a:gd name="connsiteY1" fmla="*/ 8000 h 12008"/>
                <a:gd name="connsiteX2" fmla="*/ 10000 w 10000"/>
                <a:gd name="connsiteY2" fmla="*/ 8000 h 12008"/>
                <a:gd name="connsiteX3" fmla="*/ 10000 w 10000"/>
                <a:gd name="connsiteY3" fmla="*/ 0 h 1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2008">
                  <a:moveTo>
                    <a:pt x="0" y="12008"/>
                  </a:moveTo>
                  <a:lnTo>
                    <a:pt x="0" y="8000"/>
                  </a:lnTo>
                  <a:lnTo>
                    <a:pt x="10000" y="8000"/>
                  </a:lnTo>
                  <a:lnTo>
                    <a:pt x="10000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582" name="Line 1410"/>
            <p:cNvSpPr>
              <a:spLocks noChangeShapeType="1"/>
            </p:cNvSpPr>
            <p:nvPr/>
          </p:nvSpPr>
          <p:spPr bwMode="auto">
            <a:xfrm>
              <a:off x="4674845" y="3645027"/>
              <a:ext cx="96837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1941583" name="Freeform 191"/>
            <p:cNvSpPr>
              <a:spLocks/>
            </p:cNvSpPr>
            <p:nvPr/>
          </p:nvSpPr>
          <p:spPr bwMode="auto">
            <a:xfrm>
              <a:off x="3555957" y="3721227"/>
              <a:ext cx="991888" cy="1206137"/>
            </a:xfrm>
            <a:custGeom>
              <a:avLst/>
              <a:gdLst>
                <a:gd name="T0" fmla="*/ 0 w 336"/>
                <a:gd name="T1" fmla="*/ 2147483647 h 639"/>
                <a:gd name="T2" fmla="*/ 0 w 336"/>
                <a:gd name="T3" fmla="*/ 2147483647 h 639"/>
                <a:gd name="T4" fmla="*/ 2147483647 w 336"/>
                <a:gd name="T5" fmla="*/ 2147483647 h 639"/>
                <a:gd name="T6" fmla="*/ 2147483647 w 336"/>
                <a:gd name="T7" fmla="*/ 0 h 6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639"/>
                <a:gd name="T14" fmla="*/ 336 w 336"/>
                <a:gd name="T15" fmla="*/ 639 h 639"/>
                <a:gd name="connsiteX0" fmla="*/ 13 w 10013"/>
                <a:gd name="connsiteY0" fmla="*/ 10000 h 11890"/>
                <a:gd name="connsiteX1" fmla="*/ 0 w 10013"/>
                <a:gd name="connsiteY1" fmla="*/ 11877 h 11890"/>
                <a:gd name="connsiteX2" fmla="*/ 13 w 10013"/>
                <a:gd name="connsiteY2" fmla="*/ 4961 h 11890"/>
                <a:gd name="connsiteX3" fmla="*/ 10013 w 10013"/>
                <a:gd name="connsiteY3" fmla="*/ 4961 h 11890"/>
                <a:gd name="connsiteX4" fmla="*/ 10013 w 10013"/>
                <a:gd name="connsiteY4" fmla="*/ 0 h 1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3" h="11890">
                  <a:moveTo>
                    <a:pt x="13" y="10000"/>
                  </a:moveTo>
                  <a:cubicBezTo>
                    <a:pt x="9" y="9987"/>
                    <a:pt x="4" y="11890"/>
                    <a:pt x="0" y="11877"/>
                  </a:cubicBezTo>
                  <a:cubicBezTo>
                    <a:pt x="4" y="10210"/>
                    <a:pt x="9" y="6628"/>
                    <a:pt x="13" y="4961"/>
                  </a:cubicBezTo>
                  <a:lnTo>
                    <a:pt x="10013" y="4961"/>
                  </a:lnTo>
                  <a:lnTo>
                    <a:pt x="10013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585" name="Freeform 193"/>
            <p:cNvSpPr>
              <a:spLocks/>
            </p:cNvSpPr>
            <p:nvPr/>
          </p:nvSpPr>
          <p:spPr bwMode="auto">
            <a:xfrm>
              <a:off x="4390567" y="3645027"/>
              <a:ext cx="1224077" cy="1281013"/>
            </a:xfrm>
            <a:custGeom>
              <a:avLst/>
              <a:gdLst>
                <a:gd name="T0" fmla="*/ 0 w 528"/>
                <a:gd name="T1" fmla="*/ 2147483647 h 480"/>
                <a:gd name="T2" fmla="*/ 0 w 528"/>
                <a:gd name="T3" fmla="*/ 2147483647 h 480"/>
                <a:gd name="T4" fmla="*/ 2147483647 w 528"/>
                <a:gd name="T5" fmla="*/ 2147483647 h 480"/>
                <a:gd name="T6" fmla="*/ 2147483647 w 528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  <a:gd name="connsiteX0" fmla="*/ 40 w 10040"/>
                <a:gd name="connsiteY0" fmla="*/ 10000 h 12008"/>
                <a:gd name="connsiteX1" fmla="*/ 0 w 10040"/>
                <a:gd name="connsiteY1" fmla="*/ 12008 h 12008"/>
                <a:gd name="connsiteX2" fmla="*/ 40 w 10040"/>
                <a:gd name="connsiteY2" fmla="*/ 8000 h 12008"/>
                <a:gd name="connsiteX3" fmla="*/ 10040 w 10040"/>
                <a:gd name="connsiteY3" fmla="*/ 8000 h 12008"/>
                <a:gd name="connsiteX4" fmla="*/ 10040 w 10040"/>
                <a:gd name="connsiteY4" fmla="*/ 0 h 12008"/>
                <a:gd name="connsiteX0" fmla="*/ 0 w 10040"/>
                <a:gd name="connsiteY0" fmla="*/ 12008 h 12008"/>
                <a:gd name="connsiteX1" fmla="*/ 40 w 10040"/>
                <a:gd name="connsiteY1" fmla="*/ 8000 h 12008"/>
                <a:gd name="connsiteX2" fmla="*/ 10040 w 10040"/>
                <a:gd name="connsiteY2" fmla="*/ 8000 h 12008"/>
                <a:gd name="connsiteX3" fmla="*/ 10040 w 10040"/>
                <a:gd name="connsiteY3" fmla="*/ 0 h 1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0" h="12008">
                  <a:moveTo>
                    <a:pt x="0" y="12008"/>
                  </a:moveTo>
                  <a:cubicBezTo>
                    <a:pt x="13" y="11356"/>
                    <a:pt x="27" y="8652"/>
                    <a:pt x="40" y="8000"/>
                  </a:cubicBezTo>
                  <a:lnTo>
                    <a:pt x="10040" y="8000"/>
                  </a:lnTo>
                  <a:lnTo>
                    <a:pt x="10040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705" name="Freeform 250"/>
            <p:cNvSpPr>
              <a:spLocks/>
            </p:cNvSpPr>
            <p:nvPr/>
          </p:nvSpPr>
          <p:spPr bwMode="auto">
            <a:xfrm>
              <a:off x="1728445" y="3749803"/>
              <a:ext cx="305166" cy="1176164"/>
            </a:xfrm>
            <a:custGeom>
              <a:avLst/>
              <a:gdLst>
                <a:gd name="T0" fmla="*/ 2147483647 w 288"/>
                <a:gd name="T1" fmla="*/ 2147483647 h 569"/>
                <a:gd name="T2" fmla="*/ 2147483647 w 288"/>
                <a:gd name="T3" fmla="*/ 2147483647 h 569"/>
                <a:gd name="T4" fmla="*/ 0 w 288"/>
                <a:gd name="T5" fmla="*/ 2147483647 h 569"/>
                <a:gd name="T6" fmla="*/ 0 w 288"/>
                <a:gd name="T7" fmla="*/ 0 h 5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69"/>
                <a:gd name="T14" fmla="*/ 288 w 288"/>
                <a:gd name="T15" fmla="*/ 569 h 569"/>
                <a:gd name="connsiteX0" fmla="*/ 10000 w 10012"/>
                <a:gd name="connsiteY0" fmla="*/ 10000 h 10554"/>
                <a:gd name="connsiteX1" fmla="*/ 9959 w 10012"/>
                <a:gd name="connsiteY1" fmla="*/ 10554 h 10554"/>
                <a:gd name="connsiteX2" fmla="*/ 10000 w 10012"/>
                <a:gd name="connsiteY2" fmla="*/ 7592 h 10554"/>
                <a:gd name="connsiteX3" fmla="*/ 0 w 10012"/>
                <a:gd name="connsiteY3" fmla="*/ 7592 h 10554"/>
                <a:gd name="connsiteX4" fmla="*/ 0 w 10012"/>
                <a:gd name="connsiteY4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554">
                  <a:moveTo>
                    <a:pt x="10000" y="10000"/>
                  </a:moveTo>
                  <a:cubicBezTo>
                    <a:pt x="9986" y="10185"/>
                    <a:pt x="9973" y="10369"/>
                    <a:pt x="9959" y="10554"/>
                  </a:cubicBezTo>
                  <a:cubicBezTo>
                    <a:pt x="10012" y="9757"/>
                    <a:pt x="9947" y="8389"/>
                    <a:pt x="10000" y="7592"/>
                  </a:cubicBezTo>
                  <a:lnTo>
                    <a:pt x="0" y="759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706" name="Freeform 250"/>
            <p:cNvSpPr>
              <a:spLocks/>
            </p:cNvSpPr>
            <p:nvPr/>
          </p:nvSpPr>
          <p:spPr bwMode="auto">
            <a:xfrm>
              <a:off x="4776445" y="3749803"/>
              <a:ext cx="304800" cy="1176164"/>
            </a:xfrm>
            <a:custGeom>
              <a:avLst/>
              <a:gdLst>
                <a:gd name="T0" fmla="*/ 2147483647 w 288"/>
                <a:gd name="T1" fmla="*/ 2147483647 h 569"/>
                <a:gd name="T2" fmla="*/ 2147483647 w 288"/>
                <a:gd name="T3" fmla="*/ 2147483647 h 569"/>
                <a:gd name="T4" fmla="*/ 0 w 288"/>
                <a:gd name="T5" fmla="*/ 2147483647 h 569"/>
                <a:gd name="T6" fmla="*/ 0 w 288"/>
                <a:gd name="T7" fmla="*/ 0 h 5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69"/>
                <a:gd name="T14" fmla="*/ 288 w 288"/>
                <a:gd name="T15" fmla="*/ 569 h 569"/>
                <a:gd name="connsiteX0" fmla="*/ 10000 w 10000"/>
                <a:gd name="connsiteY0" fmla="*/ 10554 h 10554"/>
                <a:gd name="connsiteX1" fmla="*/ 10000 w 10000"/>
                <a:gd name="connsiteY1" fmla="*/ 7592 h 10554"/>
                <a:gd name="connsiteX2" fmla="*/ 0 w 10000"/>
                <a:gd name="connsiteY2" fmla="*/ 7592 h 10554"/>
                <a:gd name="connsiteX3" fmla="*/ 0 w 10000"/>
                <a:gd name="connsiteY3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554">
                  <a:moveTo>
                    <a:pt x="10000" y="10554"/>
                  </a:moveTo>
                  <a:lnTo>
                    <a:pt x="10000" y="7592"/>
                  </a:lnTo>
                  <a:lnTo>
                    <a:pt x="0" y="759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707" name="Freeform 482"/>
            <p:cNvSpPr>
              <a:spLocks/>
            </p:cNvSpPr>
            <p:nvPr/>
          </p:nvSpPr>
          <p:spPr bwMode="auto">
            <a:xfrm>
              <a:off x="2719045" y="3721227"/>
              <a:ext cx="156027" cy="1204768"/>
            </a:xfrm>
            <a:custGeom>
              <a:avLst/>
              <a:gdLst>
                <a:gd name="T0" fmla="*/ 2147483647 w 144"/>
                <a:gd name="T1" fmla="*/ 2147483647 h 624"/>
                <a:gd name="T2" fmla="*/ 2147483647 w 144"/>
                <a:gd name="T3" fmla="*/ 2147483647 h 624"/>
                <a:gd name="T4" fmla="*/ 0 w 144"/>
                <a:gd name="T5" fmla="*/ 2147483647 h 624"/>
                <a:gd name="T6" fmla="*/ 0 w 144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624"/>
                <a:gd name="T14" fmla="*/ 144 w 144"/>
                <a:gd name="T15" fmla="*/ 624 h 624"/>
                <a:gd name="connsiteX0" fmla="*/ 10238 w 10238"/>
                <a:gd name="connsiteY0" fmla="*/ 12162 h 12162"/>
                <a:gd name="connsiteX1" fmla="*/ 10000 w 10238"/>
                <a:gd name="connsiteY1" fmla="*/ 2308 h 12162"/>
                <a:gd name="connsiteX2" fmla="*/ 0 w 10238"/>
                <a:gd name="connsiteY2" fmla="*/ 2308 h 12162"/>
                <a:gd name="connsiteX3" fmla="*/ 0 w 10238"/>
                <a:gd name="connsiteY3" fmla="*/ 0 h 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8" h="12162">
                  <a:moveTo>
                    <a:pt x="10238" y="12162"/>
                  </a:moveTo>
                  <a:cubicBezTo>
                    <a:pt x="10159" y="8877"/>
                    <a:pt x="10079" y="5593"/>
                    <a:pt x="10000" y="2308"/>
                  </a:cubicBezTo>
                  <a:lnTo>
                    <a:pt x="0" y="230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sp>
          <p:nvSpPr>
            <p:cNvPr id="1941708" name="Freeform 483"/>
            <p:cNvSpPr>
              <a:spLocks/>
            </p:cNvSpPr>
            <p:nvPr/>
          </p:nvSpPr>
          <p:spPr bwMode="auto">
            <a:xfrm>
              <a:off x="5767045" y="3721227"/>
              <a:ext cx="152400" cy="1204768"/>
            </a:xfrm>
            <a:custGeom>
              <a:avLst/>
              <a:gdLst>
                <a:gd name="T0" fmla="*/ 2147483647 w 144"/>
                <a:gd name="T1" fmla="*/ 2147483647 h 624"/>
                <a:gd name="T2" fmla="*/ 2147483647 w 144"/>
                <a:gd name="T3" fmla="*/ 2147483647 h 624"/>
                <a:gd name="T4" fmla="*/ 0 w 144"/>
                <a:gd name="T5" fmla="*/ 2147483647 h 624"/>
                <a:gd name="T6" fmla="*/ 0 w 144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624"/>
                <a:gd name="T14" fmla="*/ 144 w 144"/>
                <a:gd name="T15" fmla="*/ 624 h 624"/>
                <a:gd name="connsiteX0" fmla="*/ 10000 w 10000"/>
                <a:gd name="connsiteY0" fmla="*/ 12162 h 12162"/>
                <a:gd name="connsiteX1" fmla="*/ 10000 w 10000"/>
                <a:gd name="connsiteY1" fmla="*/ 2308 h 12162"/>
                <a:gd name="connsiteX2" fmla="*/ 0 w 10000"/>
                <a:gd name="connsiteY2" fmla="*/ 2308 h 12162"/>
                <a:gd name="connsiteX3" fmla="*/ 0 w 10000"/>
                <a:gd name="connsiteY3" fmla="*/ 0 h 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2162">
                  <a:moveTo>
                    <a:pt x="10000" y="12162"/>
                  </a:moveTo>
                  <a:lnTo>
                    <a:pt x="10000" y="2308"/>
                  </a:lnTo>
                  <a:lnTo>
                    <a:pt x="0" y="230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5D87A1"/>
                </a:solidFill>
                <a:ea typeface="ヒラギノ角ゴ Pro W3" charset="-128"/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279400" y="1435226"/>
              <a:ext cx="5435618" cy="2301749"/>
              <a:chOff x="279400" y="1435226"/>
              <a:chExt cx="5435618" cy="2301749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279400" y="1435226"/>
                <a:ext cx="5435618" cy="2289049"/>
                <a:chOff x="279400" y="1435226"/>
                <a:chExt cx="5435618" cy="2289049"/>
              </a:xfrm>
            </p:grpSpPr>
            <p:sp>
              <p:nvSpPr>
                <p:cNvPr id="1941659" name="Freeform 378"/>
                <p:cNvSpPr>
                  <a:spLocks/>
                </p:cNvSpPr>
                <p:nvPr/>
              </p:nvSpPr>
              <p:spPr bwMode="auto">
                <a:xfrm>
                  <a:off x="1647824" y="2044827"/>
                  <a:ext cx="2062599" cy="1603248"/>
                </a:xfrm>
                <a:custGeom>
                  <a:avLst/>
                  <a:gdLst>
                    <a:gd name="T0" fmla="*/ 0 w 1632"/>
                    <a:gd name="T1" fmla="*/ 2147483647 h 624"/>
                    <a:gd name="T2" fmla="*/ 0 w 1632"/>
                    <a:gd name="T3" fmla="*/ 2147483647 h 624"/>
                    <a:gd name="T4" fmla="*/ 2147483647 w 1632"/>
                    <a:gd name="T5" fmla="*/ 2147483647 h 624"/>
                    <a:gd name="T6" fmla="*/ 2147483647 w 1632"/>
                    <a:gd name="T7" fmla="*/ 0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2"/>
                    <a:gd name="T13" fmla="*/ 0 h 624"/>
                    <a:gd name="T14" fmla="*/ 1632 w 163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2" h="624">
                      <a:moveTo>
                        <a:pt x="0" y="624"/>
                      </a:moveTo>
                      <a:lnTo>
                        <a:pt x="0" y="336"/>
                      </a:lnTo>
                      <a:lnTo>
                        <a:pt x="1632" y="336"/>
                      </a:lnTo>
                      <a:lnTo>
                        <a:pt x="1632" y="0"/>
                      </a:lnTo>
                    </a:path>
                  </a:pathLst>
                </a:cu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B2B2B2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62" name="Freeform 381"/>
                <p:cNvSpPr>
                  <a:spLocks/>
                </p:cNvSpPr>
                <p:nvPr/>
              </p:nvSpPr>
              <p:spPr bwMode="auto">
                <a:xfrm>
                  <a:off x="2871445" y="2044826"/>
                  <a:ext cx="1710080" cy="1593723"/>
                </a:xfrm>
                <a:custGeom>
                  <a:avLst/>
                  <a:gdLst>
                    <a:gd name="T0" fmla="*/ 2147483647 w 720"/>
                    <a:gd name="T1" fmla="*/ 2147483647 h 720"/>
                    <a:gd name="T2" fmla="*/ 2147483647 w 720"/>
                    <a:gd name="T3" fmla="*/ 2147483647 h 720"/>
                    <a:gd name="T4" fmla="*/ 0 w 720"/>
                    <a:gd name="T5" fmla="*/ 2147483647 h 720"/>
                    <a:gd name="T6" fmla="*/ 0 w 720"/>
                    <a:gd name="T7" fmla="*/ 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720"/>
                    <a:gd name="T14" fmla="*/ 720 w 720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720">
                      <a:moveTo>
                        <a:pt x="720" y="720"/>
                      </a:moveTo>
                      <a:lnTo>
                        <a:pt x="720" y="480"/>
                      </a:lnTo>
                      <a:lnTo>
                        <a:pt x="0" y="4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5D87A1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63" name="Freeform 382"/>
                <p:cNvSpPr>
                  <a:spLocks/>
                </p:cNvSpPr>
                <p:nvPr/>
              </p:nvSpPr>
              <p:spPr bwMode="auto">
                <a:xfrm>
                  <a:off x="3862044" y="2044826"/>
                  <a:ext cx="862355" cy="1441323"/>
                </a:xfrm>
                <a:custGeom>
                  <a:avLst/>
                  <a:gdLst>
                    <a:gd name="T0" fmla="*/ 2147483647 w 144"/>
                    <a:gd name="T1" fmla="*/ 2147483647 h 720"/>
                    <a:gd name="T2" fmla="*/ 2147483647 w 144"/>
                    <a:gd name="T3" fmla="*/ 2147483647 h 720"/>
                    <a:gd name="T4" fmla="*/ 0 w 144"/>
                    <a:gd name="T5" fmla="*/ 2147483647 h 720"/>
                    <a:gd name="T6" fmla="*/ 0 w 144"/>
                    <a:gd name="T7" fmla="*/ 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720"/>
                    <a:gd name="T14" fmla="*/ 144 w 144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720">
                      <a:moveTo>
                        <a:pt x="144" y="720"/>
                      </a:moveTo>
                      <a:lnTo>
                        <a:pt x="144" y="432"/>
                      </a:lnTo>
                      <a:lnTo>
                        <a:pt x="0" y="4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B2B2B2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64" name="Freeform 383"/>
                <p:cNvSpPr>
                  <a:spLocks/>
                </p:cNvSpPr>
                <p:nvPr/>
              </p:nvSpPr>
              <p:spPr bwMode="auto">
                <a:xfrm>
                  <a:off x="2947645" y="2044826"/>
                  <a:ext cx="2605430" cy="1650873"/>
                </a:xfrm>
                <a:custGeom>
                  <a:avLst/>
                  <a:gdLst>
                    <a:gd name="T0" fmla="*/ 2147483647 w 1248"/>
                    <a:gd name="T1" fmla="*/ 2147483647 h 672"/>
                    <a:gd name="T2" fmla="*/ 2147483647 w 1248"/>
                    <a:gd name="T3" fmla="*/ 2147483647 h 672"/>
                    <a:gd name="T4" fmla="*/ 0 w 1248"/>
                    <a:gd name="T5" fmla="*/ 2147483647 h 672"/>
                    <a:gd name="T6" fmla="*/ 0 w 1248"/>
                    <a:gd name="T7" fmla="*/ 0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8"/>
                    <a:gd name="T13" fmla="*/ 0 h 672"/>
                    <a:gd name="T14" fmla="*/ 1248 w 1248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8" h="672">
                      <a:moveTo>
                        <a:pt x="1248" y="672"/>
                      </a:moveTo>
                      <a:lnTo>
                        <a:pt x="1248" y="288"/>
                      </a:lnTo>
                      <a:lnTo>
                        <a:pt x="0" y="2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B2B2B2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65" name="Freeform 384"/>
                <p:cNvSpPr>
                  <a:spLocks/>
                </p:cNvSpPr>
                <p:nvPr/>
              </p:nvSpPr>
              <p:spPr bwMode="auto">
                <a:xfrm>
                  <a:off x="1495425" y="2044826"/>
                  <a:ext cx="1223620" cy="1517523"/>
                </a:xfrm>
                <a:custGeom>
                  <a:avLst/>
                  <a:gdLst>
                    <a:gd name="T0" fmla="*/ 0 w 1104"/>
                    <a:gd name="T1" fmla="*/ 2147483647 h 624"/>
                    <a:gd name="T2" fmla="*/ 0 w 1104"/>
                    <a:gd name="T3" fmla="*/ 2147483647 h 624"/>
                    <a:gd name="T4" fmla="*/ 2147483647 w 1104"/>
                    <a:gd name="T5" fmla="*/ 2147483647 h 624"/>
                    <a:gd name="T6" fmla="*/ 2147483647 w 1104"/>
                    <a:gd name="T7" fmla="*/ 0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4"/>
                    <a:gd name="T13" fmla="*/ 0 h 624"/>
                    <a:gd name="T14" fmla="*/ 1104 w 1104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4" h="624">
                      <a:moveTo>
                        <a:pt x="0" y="624"/>
                      </a:moveTo>
                      <a:lnTo>
                        <a:pt x="0" y="288"/>
                      </a:lnTo>
                      <a:lnTo>
                        <a:pt x="1104" y="288"/>
                      </a:lnTo>
                      <a:lnTo>
                        <a:pt x="1104" y="0"/>
                      </a:ln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5D87A1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66" name="Freeform 385"/>
                <p:cNvSpPr>
                  <a:spLocks/>
                </p:cNvSpPr>
                <p:nvPr/>
              </p:nvSpPr>
              <p:spPr bwMode="auto">
                <a:xfrm flipH="1">
                  <a:off x="3938245" y="2044826"/>
                  <a:ext cx="1776773" cy="1631832"/>
                </a:xfrm>
                <a:custGeom>
                  <a:avLst/>
                  <a:gdLst>
                    <a:gd name="T0" fmla="*/ 0 w 1632"/>
                    <a:gd name="T1" fmla="*/ 2147483647 h 624"/>
                    <a:gd name="T2" fmla="*/ 0 w 1632"/>
                    <a:gd name="T3" fmla="*/ 2147483647 h 624"/>
                    <a:gd name="T4" fmla="*/ 2147483647 w 1632"/>
                    <a:gd name="T5" fmla="*/ 2147483647 h 624"/>
                    <a:gd name="T6" fmla="*/ 2147483647 w 1632"/>
                    <a:gd name="T7" fmla="*/ 0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2"/>
                    <a:gd name="T13" fmla="*/ 0 h 624"/>
                    <a:gd name="T14" fmla="*/ 1632 w 1632"/>
                    <a:gd name="T15" fmla="*/ 624 h 624"/>
                    <a:gd name="connsiteX0" fmla="*/ 0 w 10054"/>
                    <a:gd name="connsiteY0" fmla="*/ 7776 h 7776"/>
                    <a:gd name="connsiteX1" fmla="*/ 54 w 10054"/>
                    <a:gd name="connsiteY1" fmla="*/ 5385 h 7776"/>
                    <a:gd name="connsiteX2" fmla="*/ 10054 w 10054"/>
                    <a:gd name="connsiteY2" fmla="*/ 5385 h 7776"/>
                    <a:gd name="connsiteX3" fmla="*/ 10054 w 10054"/>
                    <a:gd name="connsiteY3" fmla="*/ 0 h 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4" h="7776">
                      <a:moveTo>
                        <a:pt x="0" y="7776"/>
                      </a:moveTo>
                      <a:lnTo>
                        <a:pt x="54" y="5385"/>
                      </a:lnTo>
                      <a:lnTo>
                        <a:pt x="10054" y="5385"/>
                      </a:lnTo>
                      <a:lnTo>
                        <a:pt x="10054" y="0"/>
                      </a:ln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5D87A1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93" name="Freeform 1439"/>
                <p:cNvSpPr>
                  <a:spLocks/>
                </p:cNvSpPr>
                <p:nvPr/>
              </p:nvSpPr>
              <p:spPr bwMode="auto">
                <a:xfrm>
                  <a:off x="2882558" y="1501901"/>
                  <a:ext cx="862012" cy="682625"/>
                </a:xfrm>
                <a:custGeom>
                  <a:avLst/>
                  <a:gdLst>
                    <a:gd name="T0" fmla="*/ 0 w 768"/>
                    <a:gd name="T1" fmla="*/ 2147483647 h 384"/>
                    <a:gd name="T2" fmla="*/ 2147483647 w 768"/>
                    <a:gd name="T3" fmla="*/ 2147483647 h 384"/>
                    <a:gd name="T4" fmla="*/ 2147483647 w 768"/>
                    <a:gd name="T5" fmla="*/ 0 h 384"/>
                    <a:gd name="T6" fmla="*/ 2147483647 w 768"/>
                    <a:gd name="T7" fmla="*/ 0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84"/>
                    <a:gd name="T14" fmla="*/ 768 w 768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84">
                      <a:moveTo>
                        <a:pt x="0" y="384"/>
                      </a:moveTo>
                      <a:lnTo>
                        <a:pt x="192" y="384"/>
                      </a:lnTo>
                      <a:lnTo>
                        <a:pt x="576" y="0"/>
                      </a:lnTo>
                      <a:lnTo>
                        <a:pt x="768" y="0"/>
                      </a:lnTo>
                    </a:path>
                  </a:pathLst>
                </a:cu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B2B2B2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94" name="Freeform 1440"/>
                <p:cNvSpPr>
                  <a:spLocks/>
                </p:cNvSpPr>
                <p:nvPr/>
              </p:nvSpPr>
              <p:spPr bwMode="auto">
                <a:xfrm flipV="1">
                  <a:off x="2882558" y="1495425"/>
                  <a:ext cx="862012" cy="685800"/>
                </a:xfrm>
                <a:custGeom>
                  <a:avLst/>
                  <a:gdLst>
                    <a:gd name="T0" fmla="*/ 0 w 768"/>
                    <a:gd name="T1" fmla="*/ 2147483647 h 384"/>
                    <a:gd name="T2" fmla="*/ 2147483647 w 768"/>
                    <a:gd name="T3" fmla="*/ 2147483647 h 384"/>
                    <a:gd name="T4" fmla="*/ 2147483647 w 768"/>
                    <a:gd name="T5" fmla="*/ 0 h 384"/>
                    <a:gd name="T6" fmla="*/ 2147483647 w 768"/>
                    <a:gd name="T7" fmla="*/ 0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84"/>
                    <a:gd name="T14" fmla="*/ 768 w 768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84">
                      <a:moveTo>
                        <a:pt x="0" y="384"/>
                      </a:moveTo>
                      <a:lnTo>
                        <a:pt x="192" y="384"/>
                      </a:lnTo>
                      <a:lnTo>
                        <a:pt x="576" y="0"/>
                      </a:lnTo>
                      <a:lnTo>
                        <a:pt x="768" y="0"/>
                      </a:lnTo>
                    </a:path>
                  </a:pathLst>
                </a:cu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lIns="0" tIns="0" rIns="0" bIns="0" anchor="ctr"/>
                <a:lstStyle/>
                <a:p>
                  <a:endParaRPr lang="en-US">
                    <a:solidFill>
                      <a:srgbClr val="5D87A1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1941697" name="Line 185"/>
                <p:cNvSpPr>
                  <a:spLocks noChangeShapeType="1"/>
                </p:cNvSpPr>
                <p:nvPr/>
              </p:nvSpPr>
              <p:spPr bwMode="auto">
                <a:xfrm>
                  <a:off x="2795245" y="2247900"/>
                  <a:ext cx="106680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941698" name="Line 186"/>
                <p:cNvSpPr>
                  <a:spLocks noChangeShapeType="1"/>
                </p:cNvSpPr>
                <p:nvPr/>
              </p:nvSpPr>
              <p:spPr bwMode="auto">
                <a:xfrm>
                  <a:off x="2811120" y="1435226"/>
                  <a:ext cx="0" cy="695325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941699" name="Line 187"/>
                <p:cNvSpPr>
                  <a:spLocks noChangeShapeType="1"/>
                </p:cNvSpPr>
                <p:nvPr/>
              </p:nvSpPr>
              <p:spPr bwMode="auto">
                <a:xfrm>
                  <a:off x="3823945" y="1435226"/>
                  <a:ext cx="0" cy="695325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399" name="Freeform 382"/>
                <p:cNvSpPr>
                  <a:spLocks/>
                </p:cNvSpPr>
                <p:nvPr/>
              </p:nvSpPr>
              <p:spPr bwMode="auto">
                <a:xfrm>
                  <a:off x="279400" y="3343275"/>
                  <a:ext cx="1295400" cy="381000"/>
                </a:xfrm>
                <a:custGeom>
                  <a:avLst/>
                  <a:gdLst>
                    <a:gd name="T0" fmla="*/ 2147483647 w 528"/>
                    <a:gd name="T1" fmla="*/ 2147483647 h 576"/>
                    <a:gd name="T2" fmla="*/ 2147483647 w 528"/>
                    <a:gd name="T3" fmla="*/ 0 h 576"/>
                    <a:gd name="T4" fmla="*/ 0 w 528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528"/>
                    <a:gd name="T10" fmla="*/ 0 h 576"/>
                    <a:gd name="T11" fmla="*/ 528 w 528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8" h="576">
                      <a:moveTo>
                        <a:pt x="528" y="576"/>
                      </a:moveTo>
                      <a:lnTo>
                        <a:pt x="52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algn="ctr">
                  <a:solidFill>
                    <a:srgbClr val="006FBA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407" name="Freeform 379"/>
                <p:cNvSpPr>
                  <a:spLocks/>
                </p:cNvSpPr>
                <p:nvPr/>
              </p:nvSpPr>
              <p:spPr bwMode="auto">
                <a:xfrm>
                  <a:off x="2495549" y="2014635"/>
                  <a:ext cx="299695" cy="1500090"/>
                </a:xfrm>
                <a:custGeom>
                  <a:avLst/>
                  <a:gdLst>
                    <a:gd name="T0" fmla="*/ 0 w 576"/>
                    <a:gd name="T1" fmla="*/ 2147483647 h 720"/>
                    <a:gd name="T2" fmla="*/ 0 w 576"/>
                    <a:gd name="T3" fmla="*/ 2147483647 h 720"/>
                    <a:gd name="T4" fmla="*/ 2147483647 w 576"/>
                    <a:gd name="T5" fmla="*/ 2147483647 h 720"/>
                    <a:gd name="T6" fmla="*/ 2147483647 w 576"/>
                    <a:gd name="T7" fmla="*/ 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"/>
                    <a:gd name="T13" fmla="*/ 0 h 720"/>
                    <a:gd name="T14" fmla="*/ 576 w 576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" h="720">
                      <a:moveTo>
                        <a:pt x="0" y="720"/>
                      </a:moveTo>
                      <a:lnTo>
                        <a:pt x="0" y="528"/>
                      </a:lnTo>
                      <a:lnTo>
                        <a:pt x="576" y="528"/>
                      </a:lnTo>
                      <a:lnTo>
                        <a:pt x="576" y="0"/>
                      </a:lnTo>
                    </a:path>
                  </a:pathLst>
                </a:cu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B2B2B2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408" name="Freeform 380"/>
                <p:cNvSpPr>
                  <a:spLocks/>
                </p:cNvSpPr>
                <p:nvPr/>
              </p:nvSpPr>
              <p:spPr bwMode="auto">
                <a:xfrm>
                  <a:off x="2647950" y="2044827"/>
                  <a:ext cx="1137895" cy="1441323"/>
                </a:xfrm>
                <a:custGeom>
                  <a:avLst/>
                  <a:gdLst>
                    <a:gd name="T0" fmla="*/ 0 w 1104"/>
                    <a:gd name="T1" fmla="*/ 2147483647 h 672"/>
                    <a:gd name="T2" fmla="*/ 0 w 1104"/>
                    <a:gd name="T3" fmla="*/ 2147483647 h 672"/>
                    <a:gd name="T4" fmla="*/ 2147483647 w 1104"/>
                    <a:gd name="T5" fmla="*/ 2147483647 h 672"/>
                    <a:gd name="T6" fmla="*/ 2147483647 w 1104"/>
                    <a:gd name="T7" fmla="*/ 0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4"/>
                    <a:gd name="T13" fmla="*/ 0 h 672"/>
                    <a:gd name="T14" fmla="*/ 1104 w 1104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4" h="672">
                      <a:moveTo>
                        <a:pt x="0" y="672"/>
                      </a:moveTo>
                      <a:lnTo>
                        <a:pt x="0" y="528"/>
                      </a:lnTo>
                      <a:lnTo>
                        <a:pt x="1104" y="528"/>
                      </a:lnTo>
                      <a:lnTo>
                        <a:pt x="1104" y="0"/>
                      </a:ln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>
                    <a:solidFill>
                      <a:srgbClr val="5D87A1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400" name="Freeform 394"/>
                <p:cNvSpPr>
                  <a:spLocks/>
                </p:cNvSpPr>
                <p:nvPr/>
              </p:nvSpPr>
              <p:spPr bwMode="auto">
                <a:xfrm>
                  <a:off x="279400" y="3190875"/>
                  <a:ext cx="2286000" cy="533400"/>
                </a:xfrm>
                <a:custGeom>
                  <a:avLst/>
                  <a:gdLst>
                    <a:gd name="T0" fmla="*/ 2147483647 w 528"/>
                    <a:gd name="T1" fmla="*/ 2147483647 h 576"/>
                    <a:gd name="T2" fmla="*/ 2147483647 w 528"/>
                    <a:gd name="T3" fmla="*/ 0 h 576"/>
                    <a:gd name="T4" fmla="*/ 0 w 528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528"/>
                    <a:gd name="T10" fmla="*/ 0 h 576"/>
                    <a:gd name="T11" fmla="*/ 528 w 528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8" h="576">
                      <a:moveTo>
                        <a:pt x="528" y="576"/>
                      </a:moveTo>
                      <a:lnTo>
                        <a:pt x="52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6FBA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  <a:ea typeface="ヒラギノ角ゴ Pro W3" charset="-128"/>
                  </a:endParaRPr>
                </a:p>
              </p:txBody>
            </p:sp>
            <p:sp>
              <p:nvSpPr>
                <p:cNvPr id="402" name="Freeform 382"/>
                <p:cNvSpPr>
                  <a:spLocks/>
                </p:cNvSpPr>
                <p:nvPr/>
              </p:nvSpPr>
              <p:spPr bwMode="auto">
                <a:xfrm>
                  <a:off x="687388" y="2981325"/>
                  <a:ext cx="3965575" cy="695325"/>
                </a:xfrm>
                <a:custGeom>
                  <a:avLst/>
                  <a:gdLst>
                    <a:gd name="T0" fmla="*/ 2147483647 w 528"/>
                    <a:gd name="T1" fmla="*/ 2147483647 h 576"/>
                    <a:gd name="T2" fmla="*/ 2147483647 w 528"/>
                    <a:gd name="T3" fmla="*/ 0 h 576"/>
                    <a:gd name="T4" fmla="*/ 0 w 528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528"/>
                    <a:gd name="T10" fmla="*/ 0 h 576"/>
                    <a:gd name="T11" fmla="*/ 528 w 528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8" h="576">
                      <a:moveTo>
                        <a:pt x="528" y="576"/>
                      </a:moveTo>
                      <a:lnTo>
                        <a:pt x="52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algn="ctr">
                  <a:solidFill>
                    <a:srgbClr val="006FBA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  <a:ea typeface="ヒラギノ角ゴ Pro W3" charset="-128"/>
                  </a:endParaRPr>
                </a:p>
              </p:txBody>
            </p:sp>
          </p:grpSp>
          <p:sp>
            <p:nvSpPr>
              <p:cNvPr id="403" name="Freeform 394"/>
              <p:cNvSpPr>
                <a:spLocks/>
              </p:cNvSpPr>
              <p:nvPr/>
            </p:nvSpPr>
            <p:spPr bwMode="auto">
              <a:xfrm>
                <a:off x="592138" y="2835275"/>
                <a:ext cx="5040312" cy="901700"/>
              </a:xfrm>
              <a:custGeom>
                <a:avLst/>
                <a:gdLst>
                  <a:gd name="T0" fmla="*/ 2147483647 w 528"/>
                  <a:gd name="T1" fmla="*/ 2147483647 h 576"/>
                  <a:gd name="T2" fmla="*/ 2147483647 w 528"/>
                  <a:gd name="T3" fmla="*/ 0 h 576"/>
                  <a:gd name="T4" fmla="*/ 0 w 528"/>
                  <a:gd name="T5" fmla="*/ 0 h 576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576"/>
                  <a:gd name="T11" fmla="*/ 528 w 528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576">
                    <a:moveTo>
                      <a:pt x="528" y="576"/>
                    </a:moveTo>
                    <a:lnTo>
                      <a:pt x="528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6FBA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 sz="1800" b="0">
                  <a:solidFill>
                    <a:schemeClr val="hlink"/>
                  </a:solidFill>
                  <a:ea typeface="ヒラギノ角ゴ Pro W3" charset="-128"/>
                </a:endParaRPr>
              </a:p>
            </p:txBody>
          </p:sp>
        </p:grpSp>
      </p:grpSp>
      <p:grpSp>
        <p:nvGrpSpPr>
          <p:cNvPr id="1941571" name="Group 261"/>
          <p:cNvGrpSpPr>
            <a:grpSpLocks/>
          </p:cNvGrpSpPr>
          <p:nvPr/>
        </p:nvGrpSpPr>
        <p:grpSpPr bwMode="auto">
          <a:xfrm>
            <a:off x="208155" y="2738838"/>
            <a:ext cx="689568" cy="919062"/>
            <a:chOff x="1920" y="1127"/>
            <a:chExt cx="654" cy="873"/>
          </a:xfrm>
        </p:grpSpPr>
        <p:pic>
          <p:nvPicPr>
            <p:cNvPr id="405" name="Picture 26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invGray">
            <a:xfrm>
              <a:off x="1920" y="1127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" name="Picture 263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invGray">
            <a:xfrm>
              <a:off x="2046" y="1223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1714" name="Picture 67" descr="L2-L3-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4236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24" name="Picture 67" descr="L2-L3-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4716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29" name="Picture 67" descr="L2-L3-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4622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03" name="Picture 67" descr="L2-L3-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649320" y="2001965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04" name="Picture 67" descr="L2-L3-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637289" y="2001965"/>
            <a:ext cx="347662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41719" name="Picture 67" descr="L2-L3-Switch.pn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414241" y="3427540"/>
            <a:ext cx="347663" cy="3476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aphicFrame>
        <p:nvGraphicFramePr>
          <p:cNvPr id="297" name="Group 178"/>
          <p:cNvGraphicFramePr>
            <a:graphicFrameLocks noGrp="1"/>
          </p:cNvGraphicFramePr>
          <p:nvPr/>
        </p:nvGraphicFramePr>
        <p:xfrm>
          <a:off x="6657975" y="1129005"/>
          <a:ext cx="2127250" cy="3900456"/>
        </p:xfrm>
        <a:graphic>
          <a:graphicData uri="http://schemas.openxmlformats.org/drawingml/2006/table">
            <a:tbl>
              <a:tblPr/>
              <a:tblGrid>
                <a:gridCol w="2127250"/>
              </a:tblGrid>
              <a:tr h="7110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0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7A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Eliminates the aggregation layer 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Simplifies the  architecture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Reduces space, power, and cooling requirements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1" name="Rectangl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blackWhite">
          <a:xfrm>
            <a:off x="3200400" y="4695825"/>
            <a:ext cx="307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" name="Rectangl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blackWhite">
          <a:xfrm>
            <a:off x="107950" y="4695825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5" name="Group 184"/>
          <p:cNvGrpSpPr>
            <a:grpSpLocks/>
          </p:cNvGrpSpPr>
          <p:nvPr/>
        </p:nvGrpSpPr>
        <p:grpSpPr bwMode="auto">
          <a:xfrm>
            <a:off x="800100" y="4848225"/>
            <a:ext cx="5065713" cy="1588"/>
            <a:chOff x="2224" y="3594"/>
            <a:chExt cx="3191" cy="1"/>
          </a:xfrm>
        </p:grpSpPr>
        <p:sp>
          <p:nvSpPr>
            <p:cNvPr id="356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8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9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60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61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63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391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1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923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265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027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85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447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789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551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" name="Group 327"/>
          <p:cNvGrpSpPr/>
          <p:nvPr/>
        </p:nvGrpSpPr>
        <p:grpSpPr>
          <a:xfrm>
            <a:off x="2631733" y="1302671"/>
            <a:ext cx="1372393" cy="361156"/>
            <a:chOff x="2631733" y="1302671"/>
            <a:chExt cx="1372393" cy="361156"/>
          </a:xfrm>
        </p:grpSpPr>
        <p:sp>
          <p:nvSpPr>
            <p:cNvPr id="1941696" name="Line 184"/>
            <p:cNvSpPr>
              <a:spLocks noChangeShapeType="1"/>
            </p:cNvSpPr>
            <p:nvPr/>
          </p:nvSpPr>
          <p:spPr bwMode="auto">
            <a:xfrm>
              <a:off x="2795245" y="1435227"/>
              <a:ext cx="10668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pic>
          <p:nvPicPr>
            <p:cNvPr id="1941701" name="Picture 80" descr="Generic-Router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631733" y="1302671"/>
              <a:ext cx="36036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1700" name="Picture 80" descr="Generic-Router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643764" y="1303465"/>
              <a:ext cx="36036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3" name="Picture 224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invGray">
          <a:xfrm>
            <a:off x="2553739" y="2820915"/>
            <a:ext cx="557212" cy="914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24" name="Picture 225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invGray">
          <a:xfrm>
            <a:off x="3552277" y="2820915"/>
            <a:ext cx="557212" cy="9143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309" name="Text Box 198"/>
          <p:cNvSpPr txBox="1">
            <a:spLocks noChangeAspect="1" noChangeArrowheads="1"/>
          </p:cNvSpPr>
          <p:nvPr/>
        </p:nvSpPr>
        <p:spPr bwMode="auto">
          <a:xfrm>
            <a:off x="1905000" y="3208894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1200" dirty="0" smtClean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CORE</a:t>
            </a:r>
            <a:endParaRPr lang="en-US" sz="900" kern="1200" dirty="0">
              <a:solidFill>
                <a:srgbClr val="4D4D4D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55986" y="37324"/>
            <a:ext cx="558366" cy="5583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142649" y="101065"/>
            <a:ext cx="385041" cy="430887"/>
          </a:xfrm>
          <a:prstGeom prst="rect">
            <a:avLst/>
          </a:prstGeom>
          <a:noFill/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07" name="Picture 15" descr="Picture1"/>
          <p:cNvPicPr>
            <a:picLocks noChangeAspect="1" noChangeArrowheads="1"/>
          </p:cNvPicPr>
          <p:nvPr/>
        </p:nvPicPr>
        <p:blipFill>
          <a:blip r:embed="rId15" cstate="print">
            <a:lum bright="50000"/>
          </a:blip>
          <a:srcRect/>
          <a:stretch>
            <a:fillRect/>
          </a:stretch>
        </p:blipFill>
        <p:spPr bwMode="ltGray">
          <a:xfrm>
            <a:off x="-130634" y="618968"/>
            <a:ext cx="798395" cy="25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127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41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4.44444E-6 0.1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1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59259E-6 L -0.08959 -0.07916 " pathEditMode="relative" ptsTypes="AA">
                                      <p:cBhvr>
                                        <p:cTn id="13" dur="2000" fill="hold"/>
                                        <p:tgtEl>
                                          <p:spTgt spid="1941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93 L -0.19722 -0.08032 " pathEditMode="relative" ptsTypes="AA">
                                      <p:cBhvr>
                                        <p:cTn id="15" dur="2000" fill="hold"/>
                                        <p:tgtEl>
                                          <p:spTgt spid="1941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02257 -0.08032 " pathEditMode="relative" ptsTypes="AA">
                                      <p:cBhvr>
                                        <p:cTn id="17" dur="2000" fill="hold"/>
                                        <p:tgtEl>
                                          <p:spTgt spid="1941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13091 -0.08217 " pathEditMode="relative" ptsTypes="AA">
                                      <p:cBhvr>
                                        <p:cTn id="19" dur="2000" fill="hold"/>
                                        <p:tgtEl>
                                          <p:spTgt spid="1941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941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941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94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94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941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94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4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41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4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94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194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2.77778E-6 0.101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1" animBg="1"/>
      <p:bldP spid="1941506" grpId="0" animBg="1"/>
      <p:bldP spid="1941507" grpId="0" animBg="1"/>
      <p:bldP spid="1941692" grpId="0"/>
      <p:bldP spid="1941695" grpId="0"/>
      <p:bldP spid="1941702" grpId="0"/>
      <p:bldP spid="362" grpId="0"/>
      <p:bldP spid="3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"/>
          <p:cNvSpPr>
            <a:spLocks noChangeArrowheads="1"/>
          </p:cNvSpPr>
          <p:nvPr/>
        </p:nvSpPr>
        <p:spPr bwMode="invGray">
          <a:xfrm>
            <a:off x="93113" y="1666875"/>
            <a:ext cx="6118432" cy="976472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305" name="Line 184"/>
          <p:cNvSpPr>
            <a:spLocks noChangeShapeType="1"/>
          </p:cNvSpPr>
          <p:nvPr/>
        </p:nvSpPr>
        <p:spPr bwMode="auto">
          <a:xfrm>
            <a:off x="2058658" y="1536400"/>
            <a:ext cx="715992" cy="25879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6" name="Line 184"/>
          <p:cNvSpPr>
            <a:spLocks noChangeShapeType="1"/>
          </p:cNvSpPr>
          <p:nvPr/>
        </p:nvSpPr>
        <p:spPr bwMode="auto">
          <a:xfrm flipH="1">
            <a:off x="3838574" y="1501894"/>
            <a:ext cx="635477" cy="28880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" name="Line 392"/>
          <p:cNvSpPr>
            <a:spLocks noChangeShapeType="1"/>
          </p:cNvSpPr>
          <p:nvPr/>
        </p:nvSpPr>
        <p:spPr bwMode="auto">
          <a:xfrm flipH="1" flipV="1">
            <a:off x="2038462" y="1268168"/>
            <a:ext cx="2495774" cy="1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308" name="Group 367"/>
          <p:cNvGrpSpPr/>
          <p:nvPr/>
        </p:nvGrpSpPr>
        <p:grpSpPr>
          <a:xfrm>
            <a:off x="1020570" y="948906"/>
            <a:ext cx="4497612" cy="993776"/>
            <a:chOff x="3887595" y="939381"/>
            <a:chExt cx="4497612" cy="993776"/>
          </a:xfrm>
        </p:grpSpPr>
        <p:grpSp>
          <p:nvGrpSpPr>
            <p:cNvPr id="309" name="Group 218"/>
            <p:cNvGrpSpPr>
              <a:grpSpLocks/>
            </p:cNvGrpSpPr>
            <p:nvPr/>
          </p:nvGrpSpPr>
          <p:grpSpPr bwMode="auto">
            <a:xfrm>
              <a:off x="3887595" y="939378"/>
              <a:ext cx="1093790" cy="976309"/>
              <a:chOff x="478" y="1784"/>
              <a:chExt cx="2358" cy="1710"/>
            </a:xfrm>
          </p:grpSpPr>
          <p:sp>
            <p:nvSpPr>
              <p:cNvPr id="451" name="Line 219"/>
              <p:cNvSpPr>
                <a:spLocks noChangeShapeType="1"/>
              </p:cNvSpPr>
              <p:nvPr/>
            </p:nvSpPr>
            <p:spPr bwMode="ltGray">
              <a:xfrm flipV="1">
                <a:off x="699" y="2000"/>
                <a:ext cx="365" cy="25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Line 220"/>
              <p:cNvSpPr>
                <a:spLocks noChangeShapeType="1"/>
              </p:cNvSpPr>
              <p:nvPr/>
            </p:nvSpPr>
            <p:spPr bwMode="ltGray">
              <a:xfrm flipV="1">
                <a:off x="699" y="1879"/>
                <a:ext cx="860" cy="37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Line 221"/>
              <p:cNvSpPr>
                <a:spLocks noChangeShapeType="1"/>
              </p:cNvSpPr>
              <p:nvPr/>
            </p:nvSpPr>
            <p:spPr bwMode="ltGray">
              <a:xfrm flipV="1">
                <a:off x="699" y="1907"/>
                <a:ext cx="1332" cy="34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Line 222"/>
              <p:cNvSpPr>
                <a:spLocks noChangeShapeType="1"/>
              </p:cNvSpPr>
              <p:nvPr/>
            </p:nvSpPr>
            <p:spPr bwMode="ltGray">
              <a:xfrm flipV="1">
                <a:off x="699" y="2082"/>
                <a:ext cx="1735" cy="15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Line 223"/>
              <p:cNvSpPr>
                <a:spLocks noChangeShapeType="1"/>
              </p:cNvSpPr>
              <p:nvPr/>
            </p:nvSpPr>
            <p:spPr bwMode="ltGray">
              <a:xfrm>
                <a:off x="711" y="2241"/>
                <a:ext cx="2025" cy="14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Line 224"/>
              <p:cNvSpPr>
                <a:spLocks noChangeShapeType="1"/>
              </p:cNvSpPr>
              <p:nvPr/>
            </p:nvSpPr>
            <p:spPr bwMode="ltGray">
              <a:xfrm>
                <a:off x="712" y="2241"/>
                <a:ext cx="2046" cy="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Line 225"/>
              <p:cNvSpPr>
                <a:spLocks noChangeShapeType="1"/>
              </p:cNvSpPr>
              <p:nvPr/>
            </p:nvSpPr>
            <p:spPr bwMode="ltGray">
              <a:xfrm>
                <a:off x="711" y="2241"/>
                <a:ext cx="1812" cy="89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Line 226"/>
              <p:cNvSpPr>
                <a:spLocks noChangeShapeType="1"/>
              </p:cNvSpPr>
              <p:nvPr/>
            </p:nvSpPr>
            <p:spPr bwMode="ltGray">
              <a:xfrm>
                <a:off x="711" y="2253"/>
                <a:ext cx="1379" cy="11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Line 227"/>
              <p:cNvSpPr>
                <a:spLocks noChangeShapeType="1"/>
              </p:cNvSpPr>
              <p:nvPr/>
            </p:nvSpPr>
            <p:spPr bwMode="ltGray">
              <a:xfrm>
                <a:off x="699" y="2253"/>
                <a:ext cx="940" cy="115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Line 228"/>
              <p:cNvSpPr>
                <a:spLocks noChangeShapeType="1"/>
              </p:cNvSpPr>
              <p:nvPr/>
            </p:nvSpPr>
            <p:spPr bwMode="ltGray">
              <a:xfrm>
                <a:off x="699" y="2253"/>
                <a:ext cx="483" cy="11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Line 229"/>
              <p:cNvSpPr>
                <a:spLocks noChangeShapeType="1"/>
              </p:cNvSpPr>
              <p:nvPr/>
            </p:nvSpPr>
            <p:spPr bwMode="ltGray">
              <a:xfrm>
                <a:off x="699" y="2253"/>
                <a:ext cx="106" cy="9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230"/>
              <p:cNvSpPr>
                <a:spLocks noChangeShapeType="1"/>
              </p:cNvSpPr>
              <p:nvPr/>
            </p:nvSpPr>
            <p:spPr bwMode="ltGray">
              <a:xfrm flipH="1">
                <a:off x="558" y="2253"/>
                <a:ext cx="141" cy="49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231"/>
              <p:cNvSpPr>
                <a:spLocks noChangeShapeType="1"/>
              </p:cNvSpPr>
              <p:nvPr/>
            </p:nvSpPr>
            <p:spPr bwMode="ltGray">
              <a:xfrm flipV="1">
                <a:off x="1077" y="1867"/>
                <a:ext cx="458" cy="12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232"/>
              <p:cNvSpPr>
                <a:spLocks noChangeShapeType="1"/>
              </p:cNvSpPr>
              <p:nvPr/>
            </p:nvSpPr>
            <p:spPr bwMode="ltGray">
              <a:xfrm flipV="1">
                <a:off x="1087" y="1893"/>
                <a:ext cx="931" cy="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233"/>
              <p:cNvSpPr>
                <a:spLocks noChangeShapeType="1"/>
              </p:cNvSpPr>
              <p:nvPr/>
            </p:nvSpPr>
            <p:spPr bwMode="ltGray">
              <a:xfrm>
                <a:off x="1087" y="1987"/>
                <a:ext cx="1356" cy="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234"/>
              <p:cNvSpPr>
                <a:spLocks noChangeShapeType="1"/>
              </p:cNvSpPr>
              <p:nvPr/>
            </p:nvSpPr>
            <p:spPr bwMode="ltGray">
              <a:xfrm>
                <a:off x="1087" y="1987"/>
                <a:ext cx="1638" cy="38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Line 235"/>
              <p:cNvSpPr>
                <a:spLocks noChangeShapeType="1"/>
              </p:cNvSpPr>
              <p:nvPr/>
            </p:nvSpPr>
            <p:spPr bwMode="ltGray">
              <a:xfrm>
                <a:off x="1087" y="1987"/>
                <a:ext cx="1671" cy="8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236"/>
              <p:cNvSpPr>
                <a:spLocks noChangeShapeType="1"/>
              </p:cNvSpPr>
              <p:nvPr/>
            </p:nvSpPr>
            <p:spPr bwMode="ltGray">
              <a:xfrm>
                <a:off x="1091" y="1987"/>
                <a:ext cx="1446" cy="114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Line 237"/>
              <p:cNvSpPr>
                <a:spLocks noChangeShapeType="1"/>
              </p:cNvSpPr>
              <p:nvPr/>
            </p:nvSpPr>
            <p:spPr bwMode="ltGray">
              <a:xfrm>
                <a:off x="1101" y="2000"/>
                <a:ext cx="977" cy="134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238"/>
              <p:cNvSpPr>
                <a:spLocks noChangeShapeType="1"/>
              </p:cNvSpPr>
              <p:nvPr/>
            </p:nvSpPr>
            <p:spPr bwMode="ltGray">
              <a:xfrm>
                <a:off x="1101" y="1987"/>
                <a:ext cx="538" cy="142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" name="Line 239"/>
              <p:cNvSpPr>
                <a:spLocks noChangeShapeType="1"/>
              </p:cNvSpPr>
              <p:nvPr/>
            </p:nvSpPr>
            <p:spPr bwMode="ltGray">
              <a:xfrm>
                <a:off x="1101" y="1987"/>
                <a:ext cx="84" cy="13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240"/>
              <p:cNvSpPr>
                <a:spLocks noChangeShapeType="1"/>
              </p:cNvSpPr>
              <p:nvPr/>
            </p:nvSpPr>
            <p:spPr bwMode="ltGray">
              <a:xfrm flipH="1">
                <a:off x="819" y="1987"/>
                <a:ext cx="268" cy="118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241"/>
              <p:cNvSpPr>
                <a:spLocks noChangeShapeType="1"/>
              </p:cNvSpPr>
              <p:nvPr/>
            </p:nvSpPr>
            <p:spPr bwMode="ltGray">
              <a:xfrm flipH="1">
                <a:off x="558" y="1997"/>
                <a:ext cx="506" cy="7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242"/>
              <p:cNvSpPr>
                <a:spLocks noChangeShapeType="1"/>
              </p:cNvSpPr>
              <p:nvPr/>
            </p:nvSpPr>
            <p:spPr bwMode="ltGray">
              <a:xfrm>
                <a:off x="1559" y="1862"/>
                <a:ext cx="459" cy="4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Line 243"/>
              <p:cNvSpPr>
                <a:spLocks noChangeShapeType="1"/>
              </p:cNvSpPr>
              <p:nvPr/>
            </p:nvSpPr>
            <p:spPr bwMode="ltGray">
              <a:xfrm>
                <a:off x="1559" y="1876"/>
                <a:ext cx="884" cy="2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244"/>
              <p:cNvSpPr>
                <a:spLocks noChangeShapeType="1"/>
              </p:cNvSpPr>
              <p:nvPr/>
            </p:nvSpPr>
            <p:spPr bwMode="ltGray">
              <a:xfrm>
                <a:off x="1548" y="1876"/>
                <a:ext cx="1188" cy="5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" name="Line 245"/>
              <p:cNvSpPr>
                <a:spLocks noChangeShapeType="1"/>
              </p:cNvSpPr>
              <p:nvPr/>
            </p:nvSpPr>
            <p:spPr bwMode="ltGray">
              <a:xfrm>
                <a:off x="1538" y="1862"/>
                <a:ext cx="1220" cy="95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246"/>
              <p:cNvSpPr>
                <a:spLocks noChangeShapeType="1"/>
              </p:cNvSpPr>
              <p:nvPr/>
            </p:nvSpPr>
            <p:spPr bwMode="ltGray">
              <a:xfrm>
                <a:off x="1535" y="1862"/>
                <a:ext cx="988" cy="127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" name="Line 247"/>
              <p:cNvSpPr>
                <a:spLocks noChangeShapeType="1"/>
              </p:cNvSpPr>
              <p:nvPr/>
            </p:nvSpPr>
            <p:spPr bwMode="ltGray">
              <a:xfrm>
                <a:off x="1548" y="1862"/>
                <a:ext cx="542" cy="150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248"/>
              <p:cNvSpPr>
                <a:spLocks noChangeShapeType="1"/>
              </p:cNvSpPr>
              <p:nvPr/>
            </p:nvSpPr>
            <p:spPr bwMode="ltGray">
              <a:xfrm>
                <a:off x="1548" y="1879"/>
                <a:ext cx="91" cy="154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Line 249"/>
              <p:cNvSpPr>
                <a:spLocks noChangeShapeType="1"/>
              </p:cNvSpPr>
              <p:nvPr/>
            </p:nvSpPr>
            <p:spPr bwMode="ltGray">
              <a:xfrm flipH="1">
                <a:off x="1171" y="1879"/>
                <a:ext cx="388" cy="145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" name="Line 250"/>
              <p:cNvSpPr>
                <a:spLocks noChangeShapeType="1"/>
              </p:cNvSpPr>
              <p:nvPr/>
            </p:nvSpPr>
            <p:spPr bwMode="ltGray">
              <a:xfrm flipH="1">
                <a:off x="819" y="1890"/>
                <a:ext cx="740" cy="125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" name="Line 251"/>
              <p:cNvSpPr>
                <a:spLocks noChangeShapeType="1"/>
              </p:cNvSpPr>
              <p:nvPr/>
            </p:nvSpPr>
            <p:spPr bwMode="ltGray">
              <a:xfrm flipH="1">
                <a:off x="582" y="1876"/>
                <a:ext cx="966" cy="85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252"/>
              <p:cNvSpPr>
                <a:spLocks noChangeShapeType="1"/>
              </p:cNvSpPr>
              <p:nvPr/>
            </p:nvSpPr>
            <p:spPr bwMode="ltGray">
              <a:xfrm>
                <a:off x="2009" y="1890"/>
                <a:ext cx="418" cy="1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Line 253"/>
              <p:cNvSpPr>
                <a:spLocks noChangeShapeType="1"/>
              </p:cNvSpPr>
              <p:nvPr/>
            </p:nvSpPr>
            <p:spPr bwMode="ltGray">
              <a:xfrm>
                <a:off x="2028" y="1907"/>
                <a:ext cx="720" cy="46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254"/>
              <p:cNvSpPr>
                <a:spLocks noChangeShapeType="1"/>
              </p:cNvSpPr>
              <p:nvPr/>
            </p:nvSpPr>
            <p:spPr bwMode="ltGray">
              <a:xfrm>
                <a:off x="2028" y="1916"/>
                <a:ext cx="733" cy="9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255"/>
              <p:cNvSpPr>
                <a:spLocks noChangeShapeType="1"/>
              </p:cNvSpPr>
              <p:nvPr/>
            </p:nvSpPr>
            <p:spPr bwMode="ltGray">
              <a:xfrm>
                <a:off x="2018" y="1916"/>
                <a:ext cx="505" cy="12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Line 256"/>
              <p:cNvSpPr>
                <a:spLocks noChangeShapeType="1"/>
              </p:cNvSpPr>
              <p:nvPr/>
            </p:nvSpPr>
            <p:spPr bwMode="ltGray">
              <a:xfrm>
                <a:off x="2042" y="1916"/>
                <a:ext cx="34" cy="143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" name="Line 257"/>
              <p:cNvSpPr>
                <a:spLocks noChangeShapeType="1"/>
              </p:cNvSpPr>
              <p:nvPr/>
            </p:nvSpPr>
            <p:spPr bwMode="ltGray">
              <a:xfrm flipH="1">
                <a:off x="1639" y="1907"/>
                <a:ext cx="392" cy="15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" name="Line 258"/>
              <p:cNvSpPr>
                <a:spLocks noChangeShapeType="1"/>
              </p:cNvSpPr>
              <p:nvPr/>
            </p:nvSpPr>
            <p:spPr bwMode="ltGray">
              <a:xfrm flipH="1">
                <a:off x="1182" y="1907"/>
                <a:ext cx="836" cy="14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259"/>
              <p:cNvSpPr>
                <a:spLocks noChangeShapeType="1"/>
              </p:cNvSpPr>
              <p:nvPr/>
            </p:nvSpPr>
            <p:spPr bwMode="ltGray">
              <a:xfrm flipH="1">
                <a:off x="808" y="1916"/>
                <a:ext cx="1210" cy="123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" name="Line 260"/>
              <p:cNvSpPr>
                <a:spLocks noChangeShapeType="1"/>
              </p:cNvSpPr>
              <p:nvPr/>
            </p:nvSpPr>
            <p:spPr bwMode="ltGray">
              <a:xfrm flipH="1">
                <a:off x="558" y="1907"/>
                <a:ext cx="1470" cy="83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261"/>
              <p:cNvSpPr>
                <a:spLocks noChangeShapeType="1"/>
              </p:cNvSpPr>
              <p:nvPr/>
            </p:nvSpPr>
            <p:spPr bwMode="ltGray">
              <a:xfrm>
                <a:off x="2427" y="2068"/>
                <a:ext cx="309" cy="31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Line 262"/>
              <p:cNvSpPr>
                <a:spLocks noChangeShapeType="1"/>
              </p:cNvSpPr>
              <p:nvPr/>
            </p:nvSpPr>
            <p:spPr bwMode="ltGray">
              <a:xfrm>
                <a:off x="2434" y="2076"/>
                <a:ext cx="324" cy="74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263"/>
              <p:cNvSpPr>
                <a:spLocks noChangeShapeType="1"/>
              </p:cNvSpPr>
              <p:nvPr/>
            </p:nvSpPr>
            <p:spPr bwMode="ltGray">
              <a:xfrm>
                <a:off x="2443" y="2092"/>
                <a:ext cx="82" cy="104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Line 264"/>
              <p:cNvSpPr>
                <a:spLocks noChangeShapeType="1"/>
              </p:cNvSpPr>
              <p:nvPr/>
            </p:nvSpPr>
            <p:spPr bwMode="ltGray">
              <a:xfrm flipH="1">
                <a:off x="2090" y="2092"/>
                <a:ext cx="337" cy="126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265"/>
              <p:cNvSpPr>
                <a:spLocks noChangeShapeType="1"/>
              </p:cNvSpPr>
              <p:nvPr/>
            </p:nvSpPr>
            <p:spPr bwMode="ltGray">
              <a:xfrm flipH="1">
                <a:off x="1639" y="2076"/>
                <a:ext cx="781" cy="133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" name="Line 266"/>
              <p:cNvSpPr>
                <a:spLocks noChangeShapeType="1"/>
              </p:cNvSpPr>
              <p:nvPr/>
            </p:nvSpPr>
            <p:spPr bwMode="ltGray">
              <a:xfrm flipH="1">
                <a:off x="1185" y="2076"/>
                <a:ext cx="1249" cy="129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" name="Line 267"/>
              <p:cNvSpPr>
                <a:spLocks noChangeShapeType="1"/>
              </p:cNvSpPr>
              <p:nvPr/>
            </p:nvSpPr>
            <p:spPr bwMode="ltGray">
              <a:xfrm flipH="1">
                <a:off x="808" y="2092"/>
                <a:ext cx="1619" cy="10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" name="Line 268"/>
              <p:cNvSpPr>
                <a:spLocks noChangeShapeType="1"/>
              </p:cNvSpPr>
              <p:nvPr/>
            </p:nvSpPr>
            <p:spPr bwMode="ltGray">
              <a:xfrm flipH="1">
                <a:off x="572" y="2092"/>
                <a:ext cx="1862" cy="6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" name="Line 269"/>
              <p:cNvSpPr>
                <a:spLocks noChangeShapeType="1"/>
              </p:cNvSpPr>
              <p:nvPr/>
            </p:nvSpPr>
            <p:spPr bwMode="ltGray">
              <a:xfrm>
                <a:off x="2736" y="2370"/>
                <a:ext cx="12" cy="43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" name="Line 270"/>
              <p:cNvSpPr>
                <a:spLocks noChangeShapeType="1"/>
              </p:cNvSpPr>
              <p:nvPr/>
            </p:nvSpPr>
            <p:spPr bwMode="ltGray">
              <a:xfrm flipH="1">
                <a:off x="2525" y="2370"/>
                <a:ext cx="223" cy="7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" name="Line 271"/>
              <p:cNvSpPr>
                <a:spLocks noChangeShapeType="1"/>
              </p:cNvSpPr>
              <p:nvPr/>
            </p:nvSpPr>
            <p:spPr bwMode="ltGray">
              <a:xfrm flipH="1">
                <a:off x="2090" y="2370"/>
                <a:ext cx="646" cy="9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" name="Line 272"/>
              <p:cNvSpPr>
                <a:spLocks noChangeShapeType="1"/>
              </p:cNvSpPr>
              <p:nvPr/>
            </p:nvSpPr>
            <p:spPr bwMode="ltGray">
              <a:xfrm flipH="1">
                <a:off x="1632" y="2370"/>
                <a:ext cx="1104" cy="104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Line 273"/>
              <p:cNvSpPr>
                <a:spLocks noChangeShapeType="1"/>
              </p:cNvSpPr>
              <p:nvPr/>
            </p:nvSpPr>
            <p:spPr bwMode="ltGray">
              <a:xfrm flipH="1">
                <a:off x="1171" y="2370"/>
                <a:ext cx="1565" cy="96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Line 274"/>
              <p:cNvSpPr>
                <a:spLocks noChangeShapeType="1"/>
              </p:cNvSpPr>
              <p:nvPr/>
            </p:nvSpPr>
            <p:spPr bwMode="ltGray">
              <a:xfrm flipH="1">
                <a:off x="819" y="2370"/>
                <a:ext cx="1906" cy="7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Line 275"/>
              <p:cNvSpPr>
                <a:spLocks noChangeShapeType="1"/>
              </p:cNvSpPr>
              <p:nvPr/>
            </p:nvSpPr>
            <p:spPr bwMode="ltGray">
              <a:xfrm flipH="1">
                <a:off x="558" y="2387"/>
                <a:ext cx="2167" cy="3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Line 276"/>
              <p:cNvSpPr>
                <a:spLocks noChangeShapeType="1"/>
              </p:cNvSpPr>
              <p:nvPr/>
            </p:nvSpPr>
            <p:spPr bwMode="ltGray">
              <a:xfrm flipH="1">
                <a:off x="2515" y="2821"/>
                <a:ext cx="243" cy="3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Line 277"/>
              <p:cNvSpPr>
                <a:spLocks noChangeShapeType="1"/>
              </p:cNvSpPr>
              <p:nvPr/>
            </p:nvSpPr>
            <p:spPr bwMode="ltGray">
              <a:xfrm flipH="1">
                <a:off x="2090" y="2821"/>
                <a:ext cx="658" cy="51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" name="Line 278"/>
              <p:cNvSpPr>
                <a:spLocks noChangeShapeType="1"/>
              </p:cNvSpPr>
              <p:nvPr/>
            </p:nvSpPr>
            <p:spPr bwMode="ltGray">
              <a:xfrm flipH="1">
                <a:off x="1639" y="2821"/>
                <a:ext cx="1119" cy="5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" name="Line 279"/>
              <p:cNvSpPr>
                <a:spLocks noChangeShapeType="1"/>
              </p:cNvSpPr>
              <p:nvPr/>
            </p:nvSpPr>
            <p:spPr bwMode="ltGray">
              <a:xfrm flipH="1">
                <a:off x="1182" y="2821"/>
                <a:ext cx="1566" cy="52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Line 280"/>
              <p:cNvSpPr>
                <a:spLocks noChangeShapeType="1"/>
              </p:cNvSpPr>
              <p:nvPr/>
            </p:nvSpPr>
            <p:spPr bwMode="ltGray">
              <a:xfrm flipH="1">
                <a:off x="819" y="2833"/>
                <a:ext cx="1942" cy="32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" name="Line 281"/>
              <p:cNvSpPr>
                <a:spLocks noChangeShapeType="1"/>
              </p:cNvSpPr>
              <p:nvPr/>
            </p:nvSpPr>
            <p:spPr bwMode="ltGray">
              <a:xfrm flipH="1" flipV="1">
                <a:off x="558" y="2744"/>
                <a:ext cx="2200" cy="9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Line 282"/>
              <p:cNvSpPr>
                <a:spLocks noChangeShapeType="1"/>
              </p:cNvSpPr>
              <p:nvPr/>
            </p:nvSpPr>
            <p:spPr bwMode="ltGray">
              <a:xfrm flipH="1">
                <a:off x="2117" y="3131"/>
                <a:ext cx="434" cy="2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283"/>
              <p:cNvSpPr>
                <a:spLocks noChangeShapeType="1"/>
              </p:cNvSpPr>
              <p:nvPr/>
            </p:nvSpPr>
            <p:spPr bwMode="ltGray">
              <a:xfrm flipH="1">
                <a:off x="1639" y="3141"/>
                <a:ext cx="898" cy="2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284"/>
              <p:cNvSpPr>
                <a:spLocks noChangeShapeType="1"/>
              </p:cNvSpPr>
              <p:nvPr/>
            </p:nvSpPr>
            <p:spPr bwMode="ltGray">
              <a:xfrm flipH="1">
                <a:off x="1225" y="3141"/>
                <a:ext cx="1312" cy="2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Line 285"/>
              <p:cNvSpPr>
                <a:spLocks noChangeShapeType="1"/>
              </p:cNvSpPr>
              <p:nvPr/>
            </p:nvSpPr>
            <p:spPr bwMode="ltGray">
              <a:xfrm flipH="1">
                <a:off x="793" y="3141"/>
                <a:ext cx="1744" cy="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Line 286"/>
              <p:cNvSpPr>
                <a:spLocks noChangeShapeType="1"/>
              </p:cNvSpPr>
              <p:nvPr/>
            </p:nvSpPr>
            <p:spPr bwMode="ltGray">
              <a:xfrm flipH="1" flipV="1">
                <a:off x="558" y="2744"/>
                <a:ext cx="1979" cy="39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" name="Line 287"/>
              <p:cNvSpPr>
                <a:spLocks noChangeShapeType="1"/>
              </p:cNvSpPr>
              <p:nvPr/>
            </p:nvSpPr>
            <p:spPr bwMode="ltGray">
              <a:xfrm flipV="1">
                <a:off x="1639" y="3369"/>
                <a:ext cx="452" cy="3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" name="Line 288"/>
              <p:cNvSpPr>
                <a:spLocks noChangeShapeType="1"/>
              </p:cNvSpPr>
              <p:nvPr/>
            </p:nvSpPr>
            <p:spPr bwMode="ltGray">
              <a:xfrm flipH="1" flipV="1">
                <a:off x="1185" y="3355"/>
                <a:ext cx="454" cy="6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" name="Line 289"/>
              <p:cNvSpPr>
                <a:spLocks noChangeShapeType="1"/>
              </p:cNvSpPr>
              <p:nvPr/>
            </p:nvSpPr>
            <p:spPr bwMode="ltGray">
              <a:xfrm flipH="1" flipV="1">
                <a:off x="808" y="3155"/>
                <a:ext cx="831" cy="2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" name="Line 290"/>
              <p:cNvSpPr>
                <a:spLocks noChangeShapeType="1"/>
              </p:cNvSpPr>
              <p:nvPr/>
            </p:nvSpPr>
            <p:spPr bwMode="ltGray">
              <a:xfrm flipH="1" flipV="1">
                <a:off x="572" y="2757"/>
                <a:ext cx="1067" cy="6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" name="Line 291"/>
              <p:cNvSpPr>
                <a:spLocks noChangeShapeType="1"/>
              </p:cNvSpPr>
              <p:nvPr/>
            </p:nvSpPr>
            <p:spPr bwMode="ltGray">
              <a:xfrm flipH="1" flipV="1">
                <a:off x="808" y="3155"/>
                <a:ext cx="387" cy="2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" name="Line 292"/>
              <p:cNvSpPr>
                <a:spLocks noChangeShapeType="1"/>
              </p:cNvSpPr>
              <p:nvPr/>
            </p:nvSpPr>
            <p:spPr bwMode="ltGray">
              <a:xfrm flipH="1" flipV="1">
                <a:off x="550" y="2744"/>
                <a:ext cx="632" cy="6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" name="Line 293"/>
              <p:cNvSpPr>
                <a:spLocks noChangeShapeType="1"/>
              </p:cNvSpPr>
              <p:nvPr/>
            </p:nvSpPr>
            <p:spPr bwMode="ltGray">
              <a:xfrm flipH="1" flipV="1">
                <a:off x="558" y="2744"/>
                <a:ext cx="235" cy="4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" name="Group 294"/>
              <p:cNvGrpSpPr>
                <a:grpSpLocks/>
              </p:cNvGrpSpPr>
              <p:nvPr/>
            </p:nvGrpSpPr>
            <p:grpSpPr bwMode="auto">
              <a:xfrm>
                <a:off x="478" y="1784"/>
                <a:ext cx="2358" cy="1710"/>
                <a:chOff x="1688" y="1784"/>
                <a:chExt cx="2358" cy="1710"/>
              </a:xfrm>
            </p:grpSpPr>
            <p:pic>
              <p:nvPicPr>
                <p:cNvPr id="527" name="Picture 295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554" y="1997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8" name="Picture 296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155" y="182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9" name="Picture 297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678" y="1784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0" name="Picture 298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204" y="189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1" name="Picture 299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823" y="215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2" name="Picture 300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688" y="2663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" name="Picture 301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934" y="3083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4" name="Picture 302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312" y="327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5" name="Picture 303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774" y="3332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6" name="Picture 304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209" y="327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7" name="Picture 305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53" y="305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8" name="Picture 306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884" y="2744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9" name="Picture 307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857" y="2297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10" name="Group 218"/>
            <p:cNvGrpSpPr>
              <a:grpSpLocks/>
            </p:cNvGrpSpPr>
            <p:nvPr/>
          </p:nvGrpSpPr>
          <p:grpSpPr bwMode="auto">
            <a:xfrm>
              <a:off x="7291419" y="956841"/>
              <a:ext cx="1093790" cy="976309"/>
              <a:chOff x="478" y="1784"/>
              <a:chExt cx="2358" cy="1710"/>
            </a:xfrm>
          </p:grpSpPr>
          <p:sp>
            <p:nvSpPr>
              <p:cNvPr id="311" name="Line 219"/>
              <p:cNvSpPr>
                <a:spLocks noChangeShapeType="1"/>
              </p:cNvSpPr>
              <p:nvPr/>
            </p:nvSpPr>
            <p:spPr bwMode="ltGray">
              <a:xfrm flipV="1">
                <a:off x="699" y="2000"/>
                <a:ext cx="365" cy="25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Line 220"/>
              <p:cNvSpPr>
                <a:spLocks noChangeShapeType="1"/>
              </p:cNvSpPr>
              <p:nvPr/>
            </p:nvSpPr>
            <p:spPr bwMode="ltGray">
              <a:xfrm flipV="1">
                <a:off x="699" y="1879"/>
                <a:ext cx="860" cy="37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Line 221"/>
              <p:cNvSpPr>
                <a:spLocks noChangeShapeType="1"/>
              </p:cNvSpPr>
              <p:nvPr/>
            </p:nvSpPr>
            <p:spPr bwMode="ltGray">
              <a:xfrm flipV="1">
                <a:off x="699" y="1907"/>
                <a:ext cx="1332" cy="34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Line 222"/>
              <p:cNvSpPr>
                <a:spLocks noChangeShapeType="1"/>
              </p:cNvSpPr>
              <p:nvPr/>
            </p:nvSpPr>
            <p:spPr bwMode="ltGray">
              <a:xfrm flipV="1">
                <a:off x="699" y="2082"/>
                <a:ext cx="1735" cy="15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Line 223"/>
              <p:cNvSpPr>
                <a:spLocks noChangeShapeType="1"/>
              </p:cNvSpPr>
              <p:nvPr/>
            </p:nvSpPr>
            <p:spPr bwMode="ltGray">
              <a:xfrm>
                <a:off x="711" y="2241"/>
                <a:ext cx="2025" cy="14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Line 224"/>
              <p:cNvSpPr>
                <a:spLocks noChangeShapeType="1"/>
              </p:cNvSpPr>
              <p:nvPr/>
            </p:nvSpPr>
            <p:spPr bwMode="ltGray">
              <a:xfrm>
                <a:off x="712" y="2241"/>
                <a:ext cx="2046" cy="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Line 225"/>
              <p:cNvSpPr>
                <a:spLocks noChangeShapeType="1"/>
              </p:cNvSpPr>
              <p:nvPr/>
            </p:nvSpPr>
            <p:spPr bwMode="ltGray">
              <a:xfrm>
                <a:off x="711" y="2241"/>
                <a:ext cx="1812" cy="89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Line 226"/>
              <p:cNvSpPr>
                <a:spLocks noChangeShapeType="1"/>
              </p:cNvSpPr>
              <p:nvPr/>
            </p:nvSpPr>
            <p:spPr bwMode="ltGray">
              <a:xfrm>
                <a:off x="711" y="2253"/>
                <a:ext cx="1379" cy="11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Line 227"/>
              <p:cNvSpPr>
                <a:spLocks noChangeShapeType="1"/>
              </p:cNvSpPr>
              <p:nvPr/>
            </p:nvSpPr>
            <p:spPr bwMode="ltGray">
              <a:xfrm>
                <a:off x="699" y="2253"/>
                <a:ext cx="940" cy="115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Line 228"/>
              <p:cNvSpPr>
                <a:spLocks noChangeShapeType="1"/>
              </p:cNvSpPr>
              <p:nvPr/>
            </p:nvSpPr>
            <p:spPr bwMode="ltGray">
              <a:xfrm>
                <a:off x="699" y="2253"/>
                <a:ext cx="483" cy="11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" name="Line 229"/>
              <p:cNvSpPr>
                <a:spLocks noChangeShapeType="1"/>
              </p:cNvSpPr>
              <p:nvPr/>
            </p:nvSpPr>
            <p:spPr bwMode="ltGray">
              <a:xfrm>
                <a:off x="699" y="2253"/>
                <a:ext cx="106" cy="9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Line 230"/>
              <p:cNvSpPr>
                <a:spLocks noChangeShapeType="1"/>
              </p:cNvSpPr>
              <p:nvPr/>
            </p:nvSpPr>
            <p:spPr bwMode="ltGray">
              <a:xfrm flipH="1">
                <a:off x="558" y="2253"/>
                <a:ext cx="141" cy="49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Line 231"/>
              <p:cNvSpPr>
                <a:spLocks noChangeShapeType="1"/>
              </p:cNvSpPr>
              <p:nvPr/>
            </p:nvSpPr>
            <p:spPr bwMode="ltGray">
              <a:xfrm flipV="1">
                <a:off x="1077" y="1867"/>
                <a:ext cx="458" cy="12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Line 232"/>
              <p:cNvSpPr>
                <a:spLocks noChangeShapeType="1"/>
              </p:cNvSpPr>
              <p:nvPr/>
            </p:nvSpPr>
            <p:spPr bwMode="ltGray">
              <a:xfrm flipV="1">
                <a:off x="1087" y="1893"/>
                <a:ext cx="931" cy="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Line 233"/>
              <p:cNvSpPr>
                <a:spLocks noChangeShapeType="1"/>
              </p:cNvSpPr>
              <p:nvPr/>
            </p:nvSpPr>
            <p:spPr bwMode="ltGray">
              <a:xfrm>
                <a:off x="1087" y="1987"/>
                <a:ext cx="1356" cy="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Line 234"/>
              <p:cNvSpPr>
                <a:spLocks noChangeShapeType="1"/>
              </p:cNvSpPr>
              <p:nvPr/>
            </p:nvSpPr>
            <p:spPr bwMode="ltGray">
              <a:xfrm>
                <a:off x="1087" y="1987"/>
                <a:ext cx="1638" cy="38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Line 235"/>
              <p:cNvSpPr>
                <a:spLocks noChangeShapeType="1"/>
              </p:cNvSpPr>
              <p:nvPr/>
            </p:nvSpPr>
            <p:spPr bwMode="ltGray">
              <a:xfrm>
                <a:off x="1087" y="1987"/>
                <a:ext cx="1671" cy="8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Line 236"/>
              <p:cNvSpPr>
                <a:spLocks noChangeShapeType="1"/>
              </p:cNvSpPr>
              <p:nvPr/>
            </p:nvSpPr>
            <p:spPr bwMode="ltGray">
              <a:xfrm>
                <a:off x="1091" y="1987"/>
                <a:ext cx="1446" cy="114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Line 237"/>
              <p:cNvSpPr>
                <a:spLocks noChangeShapeType="1"/>
              </p:cNvSpPr>
              <p:nvPr/>
            </p:nvSpPr>
            <p:spPr bwMode="ltGray">
              <a:xfrm>
                <a:off x="1101" y="2000"/>
                <a:ext cx="977" cy="134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238"/>
              <p:cNvSpPr>
                <a:spLocks noChangeShapeType="1"/>
              </p:cNvSpPr>
              <p:nvPr/>
            </p:nvSpPr>
            <p:spPr bwMode="ltGray">
              <a:xfrm>
                <a:off x="1101" y="1987"/>
                <a:ext cx="538" cy="142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Line 239"/>
              <p:cNvSpPr>
                <a:spLocks noChangeShapeType="1"/>
              </p:cNvSpPr>
              <p:nvPr/>
            </p:nvSpPr>
            <p:spPr bwMode="ltGray">
              <a:xfrm>
                <a:off x="1101" y="1987"/>
                <a:ext cx="84" cy="13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Line 240"/>
              <p:cNvSpPr>
                <a:spLocks noChangeShapeType="1"/>
              </p:cNvSpPr>
              <p:nvPr/>
            </p:nvSpPr>
            <p:spPr bwMode="ltGray">
              <a:xfrm flipH="1">
                <a:off x="819" y="1987"/>
                <a:ext cx="268" cy="118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Line 241"/>
              <p:cNvSpPr>
                <a:spLocks noChangeShapeType="1"/>
              </p:cNvSpPr>
              <p:nvPr/>
            </p:nvSpPr>
            <p:spPr bwMode="ltGray">
              <a:xfrm flipH="1">
                <a:off x="558" y="1997"/>
                <a:ext cx="506" cy="7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Line 242"/>
              <p:cNvSpPr>
                <a:spLocks noChangeShapeType="1"/>
              </p:cNvSpPr>
              <p:nvPr/>
            </p:nvSpPr>
            <p:spPr bwMode="ltGray">
              <a:xfrm>
                <a:off x="1559" y="1862"/>
                <a:ext cx="459" cy="4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Line 243"/>
              <p:cNvSpPr>
                <a:spLocks noChangeShapeType="1"/>
              </p:cNvSpPr>
              <p:nvPr/>
            </p:nvSpPr>
            <p:spPr bwMode="ltGray">
              <a:xfrm>
                <a:off x="1559" y="1876"/>
                <a:ext cx="884" cy="2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Line 244"/>
              <p:cNvSpPr>
                <a:spLocks noChangeShapeType="1"/>
              </p:cNvSpPr>
              <p:nvPr/>
            </p:nvSpPr>
            <p:spPr bwMode="ltGray">
              <a:xfrm>
                <a:off x="1548" y="1876"/>
                <a:ext cx="1188" cy="5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Line 245"/>
              <p:cNvSpPr>
                <a:spLocks noChangeShapeType="1"/>
              </p:cNvSpPr>
              <p:nvPr/>
            </p:nvSpPr>
            <p:spPr bwMode="ltGray">
              <a:xfrm>
                <a:off x="1538" y="1862"/>
                <a:ext cx="1220" cy="95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246"/>
              <p:cNvSpPr>
                <a:spLocks noChangeShapeType="1"/>
              </p:cNvSpPr>
              <p:nvPr/>
            </p:nvSpPr>
            <p:spPr bwMode="ltGray">
              <a:xfrm>
                <a:off x="1535" y="1862"/>
                <a:ext cx="988" cy="127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247"/>
              <p:cNvSpPr>
                <a:spLocks noChangeShapeType="1"/>
              </p:cNvSpPr>
              <p:nvPr/>
            </p:nvSpPr>
            <p:spPr bwMode="ltGray">
              <a:xfrm>
                <a:off x="1548" y="1862"/>
                <a:ext cx="542" cy="150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248"/>
              <p:cNvSpPr>
                <a:spLocks noChangeShapeType="1"/>
              </p:cNvSpPr>
              <p:nvPr/>
            </p:nvSpPr>
            <p:spPr bwMode="ltGray">
              <a:xfrm>
                <a:off x="1548" y="1879"/>
                <a:ext cx="91" cy="154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Line 249"/>
              <p:cNvSpPr>
                <a:spLocks noChangeShapeType="1"/>
              </p:cNvSpPr>
              <p:nvPr/>
            </p:nvSpPr>
            <p:spPr bwMode="ltGray">
              <a:xfrm flipH="1">
                <a:off x="1171" y="1879"/>
                <a:ext cx="388" cy="145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Line 250"/>
              <p:cNvSpPr>
                <a:spLocks noChangeShapeType="1"/>
              </p:cNvSpPr>
              <p:nvPr/>
            </p:nvSpPr>
            <p:spPr bwMode="ltGray">
              <a:xfrm flipH="1">
                <a:off x="819" y="1890"/>
                <a:ext cx="740" cy="125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Line 251"/>
              <p:cNvSpPr>
                <a:spLocks noChangeShapeType="1"/>
              </p:cNvSpPr>
              <p:nvPr/>
            </p:nvSpPr>
            <p:spPr bwMode="ltGray">
              <a:xfrm flipH="1">
                <a:off x="582" y="1876"/>
                <a:ext cx="966" cy="85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Line 252"/>
              <p:cNvSpPr>
                <a:spLocks noChangeShapeType="1"/>
              </p:cNvSpPr>
              <p:nvPr/>
            </p:nvSpPr>
            <p:spPr bwMode="ltGray">
              <a:xfrm>
                <a:off x="2009" y="1890"/>
                <a:ext cx="418" cy="1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Line 253"/>
              <p:cNvSpPr>
                <a:spLocks noChangeShapeType="1"/>
              </p:cNvSpPr>
              <p:nvPr/>
            </p:nvSpPr>
            <p:spPr bwMode="ltGray">
              <a:xfrm>
                <a:off x="2028" y="1907"/>
                <a:ext cx="720" cy="46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Line 254"/>
              <p:cNvSpPr>
                <a:spLocks noChangeShapeType="1"/>
              </p:cNvSpPr>
              <p:nvPr/>
            </p:nvSpPr>
            <p:spPr bwMode="ltGray">
              <a:xfrm>
                <a:off x="2028" y="1916"/>
                <a:ext cx="733" cy="9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Line 255"/>
              <p:cNvSpPr>
                <a:spLocks noChangeShapeType="1"/>
              </p:cNvSpPr>
              <p:nvPr/>
            </p:nvSpPr>
            <p:spPr bwMode="ltGray">
              <a:xfrm>
                <a:off x="2018" y="1916"/>
                <a:ext cx="505" cy="12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Line 256"/>
              <p:cNvSpPr>
                <a:spLocks noChangeShapeType="1"/>
              </p:cNvSpPr>
              <p:nvPr/>
            </p:nvSpPr>
            <p:spPr bwMode="ltGray">
              <a:xfrm>
                <a:off x="2042" y="1916"/>
                <a:ext cx="34" cy="143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Line 257"/>
              <p:cNvSpPr>
                <a:spLocks noChangeShapeType="1"/>
              </p:cNvSpPr>
              <p:nvPr/>
            </p:nvSpPr>
            <p:spPr bwMode="ltGray">
              <a:xfrm flipH="1">
                <a:off x="1639" y="1907"/>
                <a:ext cx="392" cy="15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Line 258"/>
              <p:cNvSpPr>
                <a:spLocks noChangeShapeType="1"/>
              </p:cNvSpPr>
              <p:nvPr/>
            </p:nvSpPr>
            <p:spPr bwMode="ltGray">
              <a:xfrm flipH="1">
                <a:off x="1182" y="1907"/>
                <a:ext cx="836" cy="14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Line 259"/>
              <p:cNvSpPr>
                <a:spLocks noChangeShapeType="1"/>
              </p:cNvSpPr>
              <p:nvPr/>
            </p:nvSpPr>
            <p:spPr bwMode="ltGray">
              <a:xfrm flipH="1">
                <a:off x="808" y="1916"/>
                <a:ext cx="1210" cy="123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Line 260"/>
              <p:cNvSpPr>
                <a:spLocks noChangeShapeType="1"/>
              </p:cNvSpPr>
              <p:nvPr/>
            </p:nvSpPr>
            <p:spPr bwMode="ltGray">
              <a:xfrm flipH="1">
                <a:off x="558" y="1907"/>
                <a:ext cx="1470" cy="83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Line 261"/>
              <p:cNvSpPr>
                <a:spLocks noChangeShapeType="1"/>
              </p:cNvSpPr>
              <p:nvPr/>
            </p:nvSpPr>
            <p:spPr bwMode="ltGray">
              <a:xfrm>
                <a:off x="2427" y="2068"/>
                <a:ext cx="309" cy="31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262"/>
              <p:cNvSpPr>
                <a:spLocks noChangeShapeType="1"/>
              </p:cNvSpPr>
              <p:nvPr/>
            </p:nvSpPr>
            <p:spPr bwMode="ltGray">
              <a:xfrm>
                <a:off x="2434" y="2076"/>
                <a:ext cx="324" cy="74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Line 263"/>
              <p:cNvSpPr>
                <a:spLocks noChangeShapeType="1"/>
              </p:cNvSpPr>
              <p:nvPr/>
            </p:nvSpPr>
            <p:spPr bwMode="ltGray">
              <a:xfrm>
                <a:off x="2443" y="2092"/>
                <a:ext cx="82" cy="104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Line 264"/>
              <p:cNvSpPr>
                <a:spLocks noChangeShapeType="1"/>
              </p:cNvSpPr>
              <p:nvPr/>
            </p:nvSpPr>
            <p:spPr bwMode="ltGray">
              <a:xfrm flipH="1">
                <a:off x="2090" y="2092"/>
                <a:ext cx="337" cy="126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Line 265"/>
              <p:cNvSpPr>
                <a:spLocks noChangeShapeType="1"/>
              </p:cNvSpPr>
              <p:nvPr/>
            </p:nvSpPr>
            <p:spPr bwMode="ltGray">
              <a:xfrm flipH="1">
                <a:off x="1639" y="2076"/>
                <a:ext cx="781" cy="133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Line 266"/>
              <p:cNvSpPr>
                <a:spLocks noChangeShapeType="1"/>
              </p:cNvSpPr>
              <p:nvPr/>
            </p:nvSpPr>
            <p:spPr bwMode="ltGray">
              <a:xfrm flipH="1">
                <a:off x="1185" y="2076"/>
                <a:ext cx="1249" cy="129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267"/>
              <p:cNvSpPr>
                <a:spLocks noChangeShapeType="1"/>
              </p:cNvSpPr>
              <p:nvPr/>
            </p:nvSpPr>
            <p:spPr bwMode="ltGray">
              <a:xfrm flipH="1">
                <a:off x="808" y="2092"/>
                <a:ext cx="1619" cy="10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268"/>
              <p:cNvSpPr>
                <a:spLocks noChangeShapeType="1"/>
              </p:cNvSpPr>
              <p:nvPr/>
            </p:nvSpPr>
            <p:spPr bwMode="ltGray">
              <a:xfrm flipH="1">
                <a:off x="572" y="2092"/>
                <a:ext cx="1862" cy="6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Line 269"/>
              <p:cNvSpPr>
                <a:spLocks noChangeShapeType="1"/>
              </p:cNvSpPr>
              <p:nvPr/>
            </p:nvSpPr>
            <p:spPr bwMode="ltGray">
              <a:xfrm>
                <a:off x="2736" y="2370"/>
                <a:ext cx="12" cy="43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Line 270"/>
              <p:cNvSpPr>
                <a:spLocks noChangeShapeType="1"/>
              </p:cNvSpPr>
              <p:nvPr/>
            </p:nvSpPr>
            <p:spPr bwMode="ltGray">
              <a:xfrm flipH="1">
                <a:off x="2525" y="2370"/>
                <a:ext cx="223" cy="7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Line 271"/>
              <p:cNvSpPr>
                <a:spLocks noChangeShapeType="1"/>
              </p:cNvSpPr>
              <p:nvPr/>
            </p:nvSpPr>
            <p:spPr bwMode="ltGray">
              <a:xfrm flipH="1">
                <a:off x="2090" y="2370"/>
                <a:ext cx="646" cy="9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" name="Line 272"/>
              <p:cNvSpPr>
                <a:spLocks noChangeShapeType="1"/>
              </p:cNvSpPr>
              <p:nvPr/>
            </p:nvSpPr>
            <p:spPr bwMode="ltGray">
              <a:xfrm flipH="1">
                <a:off x="1632" y="2370"/>
                <a:ext cx="1104" cy="104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" name="Line 273"/>
              <p:cNvSpPr>
                <a:spLocks noChangeShapeType="1"/>
              </p:cNvSpPr>
              <p:nvPr/>
            </p:nvSpPr>
            <p:spPr bwMode="ltGray">
              <a:xfrm flipH="1">
                <a:off x="1171" y="2370"/>
                <a:ext cx="1565" cy="96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" name="Line 274"/>
              <p:cNvSpPr>
                <a:spLocks noChangeShapeType="1"/>
              </p:cNvSpPr>
              <p:nvPr/>
            </p:nvSpPr>
            <p:spPr bwMode="ltGray">
              <a:xfrm flipH="1">
                <a:off x="819" y="2370"/>
                <a:ext cx="1906" cy="7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" name="Line 275"/>
              <p:cNvSpPr>
                <a:spLocks noChangeShapeType="1"/>
              </p:cNvSpPr>
              <p:nvPr/>
            </p:nvSpPr>
            <p:spPr bwMode="ltGray">
              <a:xfrm flipH="1">
                <a:off x="558" y="2387"/>
                <a:ext cx="2167" cy="3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Line 276"/>
              <p:cNvSpPr>
                <a:spLocks noChangeShapeType="1"/>
              </p:cNvSpPr>
              <p:nvPr/>
            </p:nvSpPr>
            <p:spPr bwMode="ltGray">
              <a:xfrm flipH="1">
                <a:off x="2515" y="2821"/>
                <a:ext cx="243" cy="3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" name="Line 277"/>
              <p:cNvSpPr>
                <a:spLocks noChangeShapeType="1"/>
              </p:cNvSpPr>
              <p:nvPr/>
            </p:nvSpPr>
            <p:spPr bwMode="ltGray">
              <a:xfrm flipH="1">
                <a:off x="2090" y="2821"/>
                <a:ext cx="658" cy="51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Line 278"/>
              <p:cNvSpPr>
                <a:spLocks noChangeShapeType="1"/>
              </p:cNvSpPr>
              <p:nvPr/>
            </p:nvSpPr>
            <p:spPr bwMode="ltGray">
              <a:xfrm flipH="1">
                <a:off x="1639" y="2821"/>
                <a:ext cx="1119" cy="5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Line 279"/>
              <p:cNvSpPr>
                <a:spLocks noChangeShapeType="1"/>
              </p:cNvSpPr>
              <p:nvPr/>
            </p:nvSpPr>
            <p:spPr bwMode="ltGray">
              <a:xfrm flipH="1">
                <a:off x="1182" y="2821"/>
                <a:ext cx="1566" cy="52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280"/>
              <p:cNvSpPr>
                <a:spLocks noChangeShapeType="1"/>
              </p:cNvSpPr>
              <p:nvPr/>
            </p:nvSpPr>
            <p:spPr bwMode="ltGray">
              <a:xfrm flipH="1">
                <a:off x="819" y="2833"/>
                <a:ext cx="1942" cy="32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281"/>
              <p:cNvSpPr>
                <a:spLocks noChangeShapeType="1"/>
              </p:cNvSpPr>
              <p:nvPr/>
            </p:nvSpPr>
            <p:spPr bwMode="ltGray">
              <a:xfrm flipH="1" flipV="1">
                <a:off x="558" y="2744"/>
                <a:ext cx="2200" cy="9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Line 282"/>
              <p:cNvSpPr>
                <a:spLocks noChangeShapeType="1"/>
              </p:cNvSpPr>
              <p:nvPr/>
            </p:nvSpPr>
            <p:spPr bwMode="ltGray">
              <a:xfrm flipH="1">
                <a:off x="2117" y="3131"/>
                <a:ext cx="434" cy="2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Line 283"/>
              <p:cNvSpPr>
                <a:spLocks noChangeShapeType="1"/>
              </p:cNvSpPr>
              <p:nvPr/>
            </p:nvSpPr>
            <p:spPr bwMode="ltGray">
              <a:xfrm flipH="1">
                <a:off x="1639" y="3141"/>
                <a:ext cx="898" cy="2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Line 284"/>
              <p:cNvSpPr>
                <a:spLocks noChangeShapeType="1"/>
              </p:cNvSpPr>
              <p:nvPr/>
            </p:nvSpPr>
            <p:spPr bwMode="ltGray">
              <a:xfrm flipH="1">
                <a:off x="1225" y="3141"/>
                <a:ext cx="1312" cy="20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Line 285"/>
              <p:cNvSpPr>
                <a:spLocks noChangeShapeType="1"/>
              </p:cNvSpPr>
              <p:nvPr/>
            </p:nvSpPr>
            <p:spPr bwMode="ltGray">
              <a:xfrm flipH="1">
                <a:off x="793" y="3141"/>
                <a:ext cx="1744" cy="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Line 286"/>
              <p:cNvSpPr>
                <a:spLocks noChangeShapeType="1"/>
              </p:cNvSpPr>
              <p:nvPr/>
            </p:nvSpPr>
            <p:spPr bwMode="ltGray">
              <a:xfrm flipH="1" flipV="1">
                <a:off x="558" y="2744"/>
                <a:ext cx="1979" cy="39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Line 287"/>
              <p:cNvSpPr>
                <a:spLocks noChangeShapeType="1"/>
              </p:cNvSpPr>
              <p:nvPr/>
            </p:nvSpPr>
            <p:spPr bwMode="ltGray">
              <a:xfrm flipV="1">
                <a:off x="1639" y="3369"/>
                <a:ext cx="452" cy="3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288"/>
              <p:cNvSpPr>
                <a:spLocks noChangeShapeType="1"/>
              </p:cNvSpPr>
              <p:nvPr/>
            </p:nvSpPr>
            <p:spPr bwMode="ltGray">
              <a:xfrm flipH="1" flipV="1">
                <a:off x="1185" y="3355"/>
                <a:ext cx="454" cy="6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289"/>
              <p:cNvSpPr>
                <a:spLocks noChangeShapeType="1"/>
              </p:cNvSpPr>
              <p:nvPr/>
            </p:nvSpPr>
            <p:spPr bwMode="ltGray">
              <a:xfrm flipH="1" flipV="1">
                <a:off x="808" y="3155"/>
                <a:ext cx="831" cy="2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Line 290"/>
              <p:cNvSpPr>
                <a:spLocks noChangeShapeType="1"/>
              </p:cNvSpPr>
              <p:nvPr/>
            </p:nvSpPr>
            <p:spPr bwMode="ltGray">
              <a:xfrm flipH="1" flipV="1">
                <a:off x="572" y="2757"/>
                <a:ext cx="1067" cy="6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Line 291"/>
              <p:cNvSpPr>
                <a:spLocks noChangeShapeType="1"/>
              </p:cNvSpPr>
              <p:nvPr/>
            </p:nvSpPr>
            <p:spPr bwMode="ltGray">
              <a:xfrm flipH="1" flipV="1">
                <a:off x="808" y="3155"/>
                <a:ext cx="387" cy="2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Line 292"/>
              <p:cNvSpPr>
                <a:spLocks noChangeShapeType="1"/>
              </p:cNvSpPr>
              <p:nvPr/>
            </p:nvSpPr>
            <p:spPr bwMode="ltGray">
              <a:xfrm flipH="1" flipV="1">
                <a:off x="550" y="2744"/>
                <a:ext cx="632" cy="6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Line 293"/>
              <p:cNvSpPr>
                <a:spLocks noChangeShapeType="1"/>
              </p:cNvSpPr>
              <p:nvPr/>
            </p:nvSpPr>
            <p:spPr bwMode="ltGray">
              <a:xfrm flipH="1" flipV="1">
                <a:off x="558" y="2744"/>
                <a:ext cx="235" cy="4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7" name="Group 294"/>
              <p:cNvGrpSpPr>
                <a:grpSpLocks/>
              </p:cNvGrpSpPr>
              <p:nvPr/>
            </p:nvGrpSpPr>
            <p:grpSpPr bwMode="auto">
              <a:xfrm>
                <a:off x="478" y="1784"/>
                <a:ext cx="2358" cy="1710"/>
                <a:chOff x="1688" y="1784"/>
                <a:chExt cx="2358" cy="1710"/>
              </a:xfrm>
            </p:grpSpPr>
            <p:pic>
              <p:nvPicPr>
                <p:cNvPr id="438" name="Picture 295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554" y="1997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9" name="Picture 296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155" y="182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" name="Picture 297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678" y="1784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1" name="Picture 298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204" y="189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" name="Picture 299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823" y="215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3" name="Picture 300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688" y="2663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4" name="Picture 301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934" y="3083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5" name="Picture 302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312" y="327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6" name="Picture 303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2774" y="3332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7" name="Picture 304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209" y="327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8" name="Picture 305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653" y="305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9" name="Picture 306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884" y="2744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0" name="Picture 307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3857" y="2297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33" name="Line 185"/>
          <p:cNvSpPr>
            <a:spLocks noChangeShapeType="1"/>
          </p:cNvSpPr>
          <p:nvPr/>
        </p:nvSpPr>
        <p:spPr bwMode="auto">
          <a:xfrm rot="10800000" flipH="1">
            <a:off x="8356603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457200" y="2125874"/>
            <a:ext cx="5410200" cy="2817813"/>
            <a:chOff x="2064" y="1764"/>
            <a:chExt cx="3408" cy="1775"/>
          </a:xfrm>
        </p:grpSpPr>
        <p:sp>
          <p:nvSpPr>
            <p:cNvPr id="330" name="Freeform 286"/>
            <p:cNvSpPr>
              <a:spLocks/>
            </p:cNvSpPr>
            <p:nvPr/>
          </p:nvSpPr>
          <p:spPr bwMode="auto">
            <a:xfrm>
              <a:off x="2112" y="2511"/>
              <a:ext cx="1392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1392 w 1392"/>
                <a:gd name="T5" fmla="*/ 734 h 1008"/>
                <a:gd name="T6" fmla="*/ 1392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31" name="Freeform 287"/>
            <p:cNvSpPr>
              <a:spLocks/>
            </p:cNvSpPr>
            <p:nvPr/>
          </p:nvSpPr>
          <p:spPr bwMode="auto">
            <a:xfrm flipH="1">
              <a:off x="4224" y="2511"/>
              <a:ext cx="1248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1248 w 1392"/>
                <a:gd name="T5" fmla="*/ 734 h 1008"/>
                <a:gd name="T6" fmla="*/ 1248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32" name="Freeform 288"/>
            <p:cNvSpPr>
              <a:spLocks/>
            </p:cNvSpPr>
            <p:nvPr/>
          </p:nvSpPr>
          <p:spPr bwMode="auto">
            <a:xfrm flipH="1">
              <a:off x="3600" y="2511"/>
              <a:ext cx="432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432 w 1392"/>
                <a:gd name="T5" fmla="*/ 734 h 1008"/>
                <a:gd name="T6" fmla="*/ 432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42" name="Freeform 289"/>
            <p:cNvSpPr>
              <a:spLocks/>
            </p:cNvSpPr>
            <p:nvPr/>
          </p:nvSpPr>
          <p:spPr bwMode="auto">
            <a:xfrm>
              <a:off x="3072" y="2523"/>
              <a:ext cx="1056" cy="1016"/>
            </a:xfrm>
            <a:custGeom>
              <a:avLst/>
              <a:gdLst>
                <a:gd name="T0" fmla="*/ 0 w 1056"/>
                <a:gd name="T1" fmla="*/ 1016 h 1016"/>
                <a:gd name="T2" fmla="*/ 0 w 1056"/>
                <a:gd name="T3" fmla="*/ 867 h 1016"/>
                <a:gd name="T4" fmla="*/ 1056 w 1056"/>
                <a:gd name="T5" fmla="*/ 867 h 1016"/>
                <a:gd name="T6" fmla="*/ 1043 w 1056"/>
                <a:gd name="T7" fmla="*/ 0 h 10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016"/>
                <a:gd name="T14" fmla="*/ 1056 w 1056"/>
                <a:gd name="T15" fmla="*/ 1016 h 10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016">
                  <a:moveTo>
                    <a:pt x="0" y="1016"/>
                  </a:moveTo>
                  <a:lnTo>
                    <a:pt x="0" y="867"/>
                  </a:lnTo>
                  <a:lnTo>
                    <a:pt x="1056" y="867"/>
                  </a:lnTo>
                  <a:lnTo>
                    <a:pt x="1043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43" name="Line 1410"/>
            <p:cNvSpPr>
              <a:spLocks noChangeShapeType="1"/>
            </p:cNvSpPr>
            <p:nvPr/>
          </p:nvSpPr>
          <p:spPr bwMode="auto">
            <a:xfrm>
              <a:off x="3600" y="2479"/>
              <a:ext cx="61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44" name="Line 186"/>
            <p:cNvSpPr>
              <a:spLocks noChangeShapeType="1"/>
            </p:cNvSpPr>
            <p:nvPr/>
          </p:nvSpPr>
          <p:spPr bwMode="auto">
            <a:xfrm>
              <a:off x="3562" y="1764"/>
              <a:ext cx="0" cy="78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1" name="Line 187"/>
            <p:cNvSpPr>
              <a:spLocks noChangeShapeType="1"/>
            </p:cNvSpPr>
            <p:nvPr/>
          </p:nvSpPr>
          <p:spPr bwMode="auto">
            <a:xfrm>
              <a:off x="4200" y="1776"/>
              <a:ext cx="0" cy="82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3" name="Freeform 150"/>
            <p:cNvSpPr>
              <a:spLocks/>
            </p:cNvSpPr>
            <p:nvPr/>
          </p:nvSpPr>
          <p:spPr bwMode="auto">
            <a:xfrm>
              <a:off x="2064" y="2064"/>
              <a:ext cx="2064" cy="384"/>
            </a:xfrm>
            <a:custGeom>
              <a:avLst/>
              <a:gdLst/>
              <a:ahLst/>
              <a:cxnLst>
                <a:cxn ang="0">
                  <a:pos x="2064" y="144"/>
                </a:cxn>
                <a:cxn ang="0">
                  <a:pos x="2064" y="0"/>
                </a:cxn>
                <a:cxn ang="0">
                  <a:pos x="0" y="0"/>
                </a:cxn>
                <a:cxn ang="0">
                  <a:pos x="0" y="384"/>
                </a:cxn>
              </a:cxnLst>
              <a:rect l="0" t="0" r="r" b="b"/>
              <a:pathLst>
                <a:path w="2064" h="384">
                  <a:moveTo>
                    <a:pt x="2064" y="144"/>
                  </a:moveTo>
                  <a:lnTo>
                    <a:pt x="2064" y="0"/>
                  </a:ln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 cap="flat" cmpd="sng">
              <a:solidFill>
                <a:srgbClr val="006F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4" name="Freeform 151"/>
            <p:cNvSpPr>
              <a:spLocks/>
            </p:cNvSpPr>
            <p:nvPr/>
          </p:nvSpPr>
          <p:spPr bwMode="auto">
            <a:xfrm>
              <a:off x="2160" y="2208"/>
              <a:ext cx="1392" cy="240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1392" h="240">
                  <a:moveTo>
                    <a:pt x="1392" y="0"/>
                  </a:move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38100" cap="flat" cmpd="sng">
              <a:solidFill>
                <a:srgbClr val="006F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334" name="Line 185"/>
          <p:cNvSpPr>
            <a:spLocks noChangeShapeType="1"/>
          </p:cNvSpPr>
          <p:nvPr/>
        </p:nvSpPr>
        <p:spPr bwMode="auto">
          <a:xfrm rot="10800000" flipV="1">
            <a:off x="8327665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5" name="Line 185"/>
          <p:cNvSpPr>
            <a:spLocks noChangeShapeType="1"/>
          </p:cNvSpPr>
          <p:nvPr/>
        </p:nvSpPr>
        <p:spPr bwMode="auto">
          <a:xfrm rot="10800000" flipH="1" flipV="1">
            <a:off x="8246644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6" name="Line 185"/>
          <p:cNvSpPr>
            <a:spLocks noChangeShapeType="1"/>
          </p:cNvSpPr>
          <p:nvPr/>
        </p:nvSpPr>
        <p:spPr bwMode="auto">
          <a:xfrm rot="10800000" flipH="1" flipV="1">
            <a:off x="8026725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7" name="Line 185"/>
          <p:cNvSpPr>
            <a:spLocks noChangeShapeType="1"/>
          </p:cNvSpPr>
          <p:nvPr/>
        </p:nvSpPr>
        <p:spPr bwMode="auto">
          <a:xfrm rot="10800000" flipH="1" flipV="1">
            <a:off x="7818380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8" name="Line 185"/>
          <p:cNvSpPr>
            <a:spLocks noChangeShapeType="1"/>
          </p:cNvSpPr>
          <p:nvPr/>
        </p:nvSpPr>
        <p:spPr bwMode="auto">
          <a:xfrm rot="10800000" flipH="1">
            <a:off x="8408689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1941508" name="Rectangle 4"/>
          <p:cNvSpPr>
            <a:spLocks noChangeArrowheads="1"/>
          </p:cNvSpPr>
          <p:nvPr/>
        </p:nvSpPr>
        <p:spPr bwMode="invGray">
          <a:xfrm>
            <a:off x="102948" y="4145188"/>
            <a:ext cx="6127647" cy="1531712"/>
          </a:xfrm>
          <a:prstGeom prst="roundRect">
            <a:avLst>
              <a:gd name="adj" fmla="val 4900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3" name="Group 347"/>
          <p:cNvGrpSpPr>
            <a:grpSpLocks/>
          </p:cNvGrpSpPr>
          <p:nvPr/>
        </p:nvGrpSpPr>
        <p:grpSpPr bwMode="auto">
          <a:xfrm>
            <a:off x="1093848" y="5384983"/>
            <a:ext cx="409575" cy="152402"/>
            <a:chOff x="1234" y="3121"/>
            <a:chExt cx="254" cy="98"/>
          </a:xfrm>
        </p:grpSpPr>
        <p:sp>
          <p:nvSpPr>
            <p:cNvPr id="92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4" name="Group 347"/>
          <p:cNvGrpSpPr>
            <a:grpSpLocks/>
          </p:cNvGrpSpPr>
          <p:nvPr/>
        </p:nvGrpSpPr>
        <p:grpSpPr bwMode="auto">
          <a:xfrm>
            <a:off x="1853077" y="5384983"/>
            <a:ext cx="409575" cy="152402"/>
            <a:chOff x="1234" y="3121"/>
            <a:chExt cx="254" cy="98"/>
          </a:xfrm>
        </p:grpSpPr>
        <p:sp>
          <p:nvSpPr>
            <p:cNvPr id="92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5" name="Group 347"/>
          <p:cNvGrpSpPr>
            <a:grpSpLocks/>
          </p:cNvGrpSpPr>
          <p:nvPr/>
        </p:nvGrpSpPr>
        <p:grpSpPr bwMode="auto">
          <a:xfrm>
            <a:off x="2612306" y="5384983"/>
            <a:ext cx="409575" cy="152402"/>
            <a:chOff x="1234" y="3121"/>
            <a:chExt cx="254" cy="98"/>
          </a:xfrm>
        </p:grpSpPr>
        <p:sp>
          <p:nvSpPr>
            <p:cNvPr id="933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4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5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6" name="Group 347"/>
          <p:cNvGrpSpPr>
            <a:grpSpLocks/>
          </p:cNvGrpSpPr>
          <p:nvPr/>
        </p:nvGrpSpPr>
        <p:grpSpPr bwMode="auto">
          <a:xfrm>
            <a:off x="3382619" y="5384983"/>
            <a:ext cx="409575" cy="152402"/>
            <a:chOff x="1234" y="3121"/>
            <a:chExt cx="254" cy="98"/>
          </a:xfrm>
        </p:grpSpPr>
        <p:sp>
          <p:nvSpPr>
            <p:cNvPr id="937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8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9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4141848" y="5384983"/>
            <a:ext cx="409575" cy="152402"/>
            <a:chOff x="1234" y="3121"/>
            <a:chExt cx="254" cy="98"/>
          </a:xfrm>
        </p:grpSpPr>
        <p:sp>
          <p:nvSpPr>
            <p:cNvPr id="941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2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3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4906619" y="5384983"/>
            <a:ext cx="409575" cy="152402"/>
            <a:chOff x="1234" y="3121"/>
            <a:chExt cx="254" cy="98"/>
          </a:xfrm>
        </p:grpSpPr>
        <p:sp>
          <p:nvSpPr>
            <p:cNvPr id="94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9" name="Group 347"/>
          <p:cNvGrpSpPr>
            <a:grpSpLocks/>
          </p:cNvGrpSpPr>
          <p:nvPr/>
        </p:nvGrpSpPr>
        <p:grpSpPr bwMode="auto">
          <a:xfrm>
            <a:off x="334619" y="5384983"/>
            <a:ext cx="409575" cy="152402"/>
            <a:chOff x="1234" y="3121"/>
            <a:chExt cx="254" cy="98"/>
          </a:xfrm>
        </p:grpSpPr>
        <p:sp>
          <p:nvSpPr>
            <p:cNvPr id="64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sp>
        <p:nvSpPr>
          <p:cNvPr id="1941509" name="Rectangle 5"/>
          <p:cNvSpPr>
            <a:spLocks noChangeArrowheads="1"/>
          </p:cNvSpPr>
          <p:nvPr/>
        </p:nvSpPr>
        <p:spPr bwMode="invGray">
          <a:xfrm>
            <a:off x="106019" y="2708467"/>
            <a:ext cx="6124575" cy="1371600"/>
          </a:xfrm>
          <a:prstGeom prst="roundRect">
            <a:avLst>
              <a:gd name="adj" fmla="val 6537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7" name="Line 199"/>
          <p:cNvSpPr>
            <a:spLocks noChangeShapeType="1"/>
          </p:cNvSpPr>
          <p:nvPr/>
        </p:nvSpPr>
        <p:spPr bwMode="auto">
          <a:xfrm flipV="1">
            <a:off x="531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9" name="Freeform 198"/>
          <p:cNvSpPr>
            <a:spLocks/>
          </p:cNvSpPr>
          <p:nvPr/>
        </p:nvSpPr>
        <p:spPr bwMode="auto">
          <a:xfrm>
            <a:off x="33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20" name="Line 200"/>
          <p:cNvSpPr>
            <a:spLocks noChangeShapeType="1"/>
          </p:cNvSpPr>
          <p:nvPr/>
        </p:nvSpPr>
        <p:spPr bwMode="auto">
          <a:xfrm flipV="1">
            <a:off x="469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21" name="Line 201"/>
          <p:cNvSpPr>
            <a:spLocks noChangeShapeType="1"/>
          </p:cNvSpPr>
          <p:nvPr/>
        </p:nvSpPr>
        <p:spPr bwMode="auto">
          <a:xfrm flipV="1">
            <a:off x="602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0" name="Group 1302"/>
          <p:cNvGrpSpPr>
            <a:grpSpLocks/>
          </p:cNvGrpSpPr>
          <p:nvPr/>
        </p:nvGrpSpPr>
        <p:grpSpPr bwMode="auto">
          <a:xfrm>
            <a:off x="280645" y="5077227"/>
            <a:ext cx="503238" cy="392112"/>
            <a:chOff x="944" y="3648"/>
            <a:chExt cx="448" cy="350"/>
          </a:xfrm>
        </p:grpSpPr>
        <p:grpSp>
          <p:nvGrpSpPr>
            <p:cNvPr id="11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24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5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6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7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29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0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1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2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34" name="Freeform 253"/>
          <p:cNvSpPr>
            <a:spLocks/>
          </p:cNvSpPr>
          <p:nvPr/>
        </p:nvSpPr>
        <p:spPr bwMode="auto">
          <a:xfrm>
            <a:off x="1855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35" name="Line 254"/>
          <p:cNvSpPr>
            <a:spLocks noChangeShapeType="1"/>
          </p:cNvSpPr>
          <p:nvPr/>
        </p:nvSpPr>
        <p:spPr bwMode="auto">
          <a:xfrm flipV="1">
            <a:off x="2055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6" name="Line 255"/>
          <p:cNvSpPr>
            <a:spLocks noChangeShapeType="1"/>
          </p:cNvSpPr>
          <p:nvPr/>
        </p:nvSpPr>
        <p:spPr bwMode="auto">
          <a:xfrm flipV="1">
            <a:off x="1993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7" name="Line 256"/>
          <p:cNvSpPr>
            <a:spLocks noChangeShapeType="1"/>
          </p:cNvSpPr>
          <p:nvPr/>
        </p:nvSpPr>
        <p:spPr bwMode="auto">
          <a:xfrm flipV="1">
            <a:off x="2126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3" name="Group 1302"/>
          <p:cNvGrpSpPr>
            <a:grpSpLocks/>
          </p:cNvGrpSpPr>
          <p:nvPr/>
        </p:nvGrpSpPr>
        <p:grpSpPr bwMode="auto">
          <a:xfrm>
            <a:off x="1804645" y="5077227"/>
            <a:ext cx="503238" cy="392113"/>
            <a:chOff x="944" y="3648"/>
            <a:chExt cx="448" cy="350"/>
          </a:xfrm>
        </p:grpSpPr>
        <p:grpSp>
          <p:nvGrpSpPr>
            <p:cNvPr id="14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40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1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2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3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45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6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7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8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50" name="Freeform 234"/>
          <p:cNvSpPr>
            <a:spLocks/>
          </p:cNvSpPr>
          <p:nvPr/>
        </p:nvSpPr>
        <p:spPr bwMode="auto">
          <a:xfrm>
            <a:off x="2617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51" name="Line 235"/>
          <p:cNvSpPr>
            <a:spLocks noChangeShapeType="1"/>
          </p:cNvSpPr>
          <p:nvPr/>
        </p:nvSpPr>
        <p:spPr bwMode="auto">
          <a:xfrm flipH="1" flipV="1">
            <a:off x="2814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2" name="Line 236"/>
          <p:cNvSpPr>
            <a:spLocks noChangeShapeType="1"/>
          </p:cNvSpPr>
          <p:nvPr/>
        </p:nvSpPr>
        <p:spPr bwMode="auto">
          <a:xfrm flipV="1">
            <a:off x="2755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3" name="Line 237"/>
          <p:cNvSpPr>
            <a:spLocks noChangeShapeType="1"/>
          </p:cNvSpPr>
          <p:nvPr/>
        </p:nvSpPr>
        <p:spPr bwMode="auto">
          <a:xfrm flipV="1">
            <a:off x="2888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6" name="Group 1302"/>
          <p:cNvGrpSpPr>
            <a:grpSpLocks/>
          </p:cNvGrpSpPr>
          <p:nvPr/>
        </p:nvGrpSpPr>
        <p:grpSpPr bwMode="auto">
          <a:xfrm>
            <a:off x="2566645" y="5077226"/>
            <a:ext cx="503238" cy="392113"/>
            <a:chOff x="944" y="3648"/>
            <a:chExt cx="448" cy="350"/>
          </a:xfrm>
        </p:grpSpPr>
        <p:grpSp>
          <p:nvGrpSpPr>
            <p:cNvPr id="17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56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7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8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9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61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2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3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4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67" name="Freeform 216"/>
          <p:cNvSpPr>
            <a:spLocks/>
          </p:cNvSpPr>
          <p:nvPr/>
        </p:nvSpPr>
        <p:spPr bwMode="auto">
          <a:xfrm>
            <a:off x="109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68" name="Line 217"/>
          <p:cNvSpPr>
            <a:spLocks noChangeShapeType="1"/>
          </p:cNvSpPr>
          <p:nvPr/>
        </p:nvSpPr>
        <p:spPr bwMode="auto">
          <a:xfrm flipH="1" flipV="1">
            <a:off x="1290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69" name="Line 218"/>
          <p:cNvSpPr>
            <a:spLocks noChangeShapeType="1"/>
          </p:cNvSpPr>
          <p:nvPr/>
        </p:nvSpPr>
        <p:spPr bwMode="auto">
          <a:xfrm flipV="1">
            <a:off x="123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70" name="Line 219"/>
          <p:cNvSpPr>
            <a:spLocks noChangeShapeType="1"/>
          </p:cNvSpPr>
          <p:nvPr/>
        </p:nvSpPr>
        <p:spPr bwMode="auto">
          <a:xfrm flipV="1">
            <a:off x="136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9" name="Group 1302"/>
          <p:cNvGrpSpPr>
            <a:grpSpLocks/>
          </p:cNvGrpSpPr>
          <p:nvPr/>
        </p:nvGrpSpPr>
        <p:grpSpPr bwMode="auto">
          <a:xfrm>
            <a:off x="1042645" y="5077227"/>
            <a:ext cx="503238" cy="392112"/>
            <a:chOff x="944" y="3648"/>
            <a:chExt cx="448" cy="350"/>
          </a:xfrm>
        </p:grpSpPr>
        <p:grpSp>
          <p:nvGrpSpPr>
            <p:cNvPr id="20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73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4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5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6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78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9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0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1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89" name="Line 199"/>
          <p:cNvSpPr>
            <a:spLocks noChangeShapeType="1"/>
          </p:cNvSpPr>
          <p:nvPr/>
        </p:nvSpPr>
        <p:spPr bwMode="auto">
          <a:xfrm flipV="1">
            <a:off x="3579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1" name="Freeform 198"/>
          <p:cNvSpPr>
            <a:spLocks/>
          </p:cNvSpPr>
          <p:nvPr/>
        </p:nvSpPr>
        <p:spPr bwMode="auto">
          <a:xfrm>
            <a:off x="3379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92" name="Line 200"/>
          <p:cNvSpPr>
            <a:spLocks noChangeShapeType="1"/>
          </p:cNvSpPr>
          <p:nvPr/>
        </p:nvSpPr>
        <p:spPr bwMode="auto">
          <a:xfrm flipV="1">
            <a:off x="3517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3" name="Line 201"/>
          <p:cNvSpPr>
            <a:spLocks noChangeShapeType="1"/>
          </p:cNvSpPr>
          <p:nvPr/>
        </p:nvSpPr>
        <p:spPr bwMode="auto">
          <a:xfrm flipV="1">
            <a:off x="3650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2" name="Group 1302"/>
          <p:cNvGrpSpPr>
            <a:grpSpLocks/>
          </p:cNvGrpSpPr>
          <p:nvPr/>
        </p:nvGrpSpPr>
        <p:grpSpPr bwMode="auto">
          <a:xfrm>
            <a:off x="3334263" y="5077227"/>
            <a:ext cx="504362" cy="392112"/>
            <a:chOff x="949" y="3648"/>
            <a:chExt cx="449" cy="350"/>
          </a:xfrm>
        </p:grpSpPr>
        <p:grpSp>
          <p:nvGrpSpPr>
            <p:cNvPr id="23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596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7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8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9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01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2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3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4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06" name="Freeform 253"/>
          <p:cNvSpPr>
            <a:spLocks/>
          </p:cNvSpPr>
          <p:nvPr/>
        </p:nvSpPr>
        <p:spPr bwMode="auto">
          <a:xfrm>
            <a:off x="490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07" name="Line 254"/>
          <p:cNvSpPr>
            <a:spLocks noChangeShapeType="1"/>
          </p:cNvSpPr>
          <p:nvPr/>
        </p:nvSpPr>
        <p:spPr bwMode="auto">
          <a:xfrm flipV="1">
            <a:off x="5103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8" name="Line 255"/>
          <p:cNvSpPr>
            <a:spLocks noChangeShapeType="1"/>
          </p:cNvSpPr>
          <p:nvPr/>
        </p:nvSpPr>
        <p:spPr bwMode="auto">
          <a:xfrm flipV="1">
            <a:off x="504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9" name="Line 256"/>
          <p:cNvSpPr>
            <a:spLocks noChangeShapeType="1"/>
          </p:cNvSpPr>
          <p:nvPr/>
        </p:nvSpPr>
        <p:spPr bwMode="auto">
          <a:xfrm flipV="1">
            <a:off x="517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5" name="Group 1302"/>
          <p:cNvGrpSpPr>
            <a:grpSpLocks/>
          </p:cNvGrpSpPr>
          <p:nvPr/>
        </p:nvGrpSpPr>
        <p:grpSpPr bwMode="auto">
          <a:xfrm>
            <a:off x="4858263" y="5077227"/>
            <a:ext cx="504362" cy="392113"/>
            <a:chOff x="949" y="3648"/>
            <a:chExt cx="449" cy="350"/>
          </a:xfrm>
        </p:grpSpPr>
        <p:grpSp>
          <p:nvGrpSpPr>
            <p:cNvPr id="26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12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3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4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5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17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8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9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20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22" name="Freeform 234"/>
          <p:cNvSpPr>
            <a:spLocks/>
          </p:cNvSpPr>
          <p:nvPr/>
        </p:nvSpPr>
        <p:spPr bwMode="auto">
          <a:xfrm>
            <a:off x="5665445" y="5013453"/>
            <a:ext cx="403225" cy="85666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23" name="Line 235"/>
          <p:cNvSpPr>
            <a:spLocks noChangeShapeType="1"/>
          </p:cNvSpPr>
          <p:nvPr/>
        </p:nvSpPr>
        <p:spPr bwMode="auto">
          <a:xfrm flipH="1" flipV="1">
            <a:off x="5862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25" name="Line 237"/>
          <p:cNvSpPr>
            <a:spLocks noChangeShapeType="1"/>
          </p:cNvSpPr>
          <p:nvPr/>
        </p:nvSpPr>
        <p:spPr bwMode="auto">
          <a:xfrm flipV="1">
            <a:off x="5868812" y="5016627"/>
            <a:ext cx="0" cy="922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39" name="Freeform 216"/>
          <p:cNvSpPr>
            <a:spLocks/>
          </p:cNvSpPr>
          <p:nvPr/>
        </p:nvSpPr>
        <p:spPr bwMode="auto">
          <a:xfrm>
            <a:off x="414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40" name="Line 217"/>
          <p:cNvSpPr>
            <a:spLocks noChangeShapeType="1"/>
          </p:cNvSpPr>
          <p:nvPr/>
        </p:nvSpPr>
        <p:spPr bwMode="auto">
          <a:xfrm flipH="1" flipV="1">
            <a:off x="4338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1" name="Line 218"/>
          <p:cNvSpPr>
            <a:spLocks noChangeShapeType="1"/>
          </p:cNvSpPr>
          <p:nvPr/>
        </p:nvSpPr>
        <p:spPr bwMode="auto">
          <a:xfrm flipV="1">
            <a:off x="4279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2" name="Line 219"/>
          <p:cNvSpPr>
            <a:spLocks noChangeShapeType="1"/>
          </p:cNvSpPr>
          <p:nvPr/>
        </p:nvSpPr>
        <p:spPr bwMode="auto">
          <a:xfrm flipV="1">
            <a:off x="4412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8" name="Group 1302"/>
          <p:cNvGrpSpPr>
            <a:grpSpLocks/>
          </p:cNvGrpSpPr>
          <p:nvPr/>
        </p:nvGrpSpPr>
        <p:grpSpPr bwMode="auto">
          <a:xfrm>
            <a:off x="4096263" y="5077227"/>
            <a:ext cx="504362" cy="392112"/>
            <a:chOff x="949" y="3648"/>
            <a:chExt cx="449" cy="350"/>
          </a:xfrm>
        </p:grpSpPr>
        <p:grpSp>
          <p:nvGrpSpPr>
            <p:cNvPr id="29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45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6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7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8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50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1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2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3" name="Picture 71" descr="Server-Gre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733" name="Rectangle 2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data centers </a:t>
            </a:r>
          </a:p>
        </p:txBody>
      </p:sp>
      <p:grpSp>
        <p:nvGrpSpPr>
          <p:cNvPr id="31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62" name="Picture 364" descr="08-014_HPM-JUNOS"/>
            <p:cNvPicPr>
              <a:picLocks noChangeAspect="1" noChangeArrowheads="1"/>
            </p:cNvPicPr>
            <p:nvPr/>
          </p:nvPicPr>
          <p:blipFill>
            <a:blip r:embed="rId5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3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67AC"/>
                </a:solidFill>
                <a:ea typeface="ヒラギノ角ゴ Pro W3" charset="-128"/>
                <a:cs typeface="Arial"/>
              </a:endParaRPr>
            </a:p>
          </p:txBody>
        </p:sp>
        <p:pic>
          <p:nvPicPr>
            <p:cNvPr id="264" name="Picture 21" descr="Simple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5" name="Picture 21" descr="Simple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" name="Picture 21" descr="Simple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21" descr="Simple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2" name="Line 185"/>
          <p:cNvSpPr>
            <a:spLocks noChangeShapeType="1"/>
          </p:cNvSpPr>
          <p:nvPr/>
        </p:nvSpPr>
        <p:spPr bwMode="auto">
          <a:xfrm flipH="1">
            <a:off x="1630020" y="5537780"/>
            <a:ext cx="1195089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37" name="Line 185"/>
          <p:cNvSpPr>
            <a:spLocks noChangeShapeType="1"/>
          </p:cNvSpPr>
          <p:nvPr/>
        </p:nvSpPr>
        <p:spPr bwMode="auto">
          <a:xfrm flipH="1">
            <a:off x="1630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2" name="Line 185"/>
          <p:cNvSpPr>
            <a:spLocks noChangeShapeType="1"/>
          </p:cNvSpPr>
          <p:nvPr/>
        </p:nvSpPr>
        <p:spPr bwMode="auto">
          <a:xfrm>
            <a:off x="1286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7" name="Line 185"/>
          <p:cNvSpPr>
            <a:spLocks noChangeShapeType="1"/>
          </p:cNvSpPr>
          <p:nvPr/>
        </p:nvSpPr>
        <p:spPr bwMode="auto">
          <a:xfrm>
            <a:off x="532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0" name="Line 185"/>
          <p:cNvSpPr>
            <a:spLocks noChangeShapeType="1"/>
          </p:cNvSpPr>
          <p:nvPr/>
        </p:nvSpPr>
        <p:spPr bwMode="auto">
          <a:xfrm rot="10800000" flipH="1">
            <a:off x="6990791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1" name="Line 185"/>
          <p:cNvSpPr>
            <a:spLocks noChangeShapeType="1"/>
          </p:cNvSpPr>
          <p:nvPr/>
        </p:nvSpPr>
        <p:spPr bwMode="auto">
          <a:xfrm rot="10800000" flipV="1">
            <a:off x="6961853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2" name="Line 185"/>
          <p:cNvSpPr>
            <a:spLocks noChangeShapeType="1"/>
          </p:cNvSpPr>
          <p:nvPr/>
        </p:nvSpPr>
        <p:spPr bwMode="auto">
          <a:xfrm rot="10800000" flipH="1" flipV="1">
            <a:off x="6880832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3" name="Line 185"/>
          <p:cNvSpPr>
            <a:spLocks noChangeShapeType="1"/>
          </p:cNvSpPr>
          <p:nvPr/>
        </p:nvSpPr>
        <p:spPr bwMode="auto">
          <a:xfrm rot="10800000" flipH="1" flipV="1">
            <a:off x="6660913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4" name="Line 185"/>
          <p:cNvSpPr>
            <a:spLocks noChangeShapeType="1"/>
          </p:cNvSpPr>
          <p:nvPr/>
        </p:nvSpPr>
        <p:spPr bwMode="auto">
          <a:xfrm rot="10800000" flipH="1" flipV="1">
            <a:off x="6452568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5" name="Line 185"/>
          <p:cNvSpPr>
            <a:spLocks noChangeShapeType="1"/>
          </p:cNvSpPr>
          <p:nvPr/>
        </p:nvSpPr>
        <p:spPr bwMode="auto">
          <a:xfrm rot="10800000" flipH="1">
            <a:off x="7042877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21" name="Text Box 198"/>
          <p:cNvSpPr txBox="1">
            <a:spLocks noChangeAspect="1" noChangeArrowheads="1"/>
          </p:cNvSpPr>
          <p:nvPr/>
        </p:nvSpPr>
        <p:spPr bwMode="auto">
          <a:xfrm>
            <a:off x="2867604" y="5516724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SERVERS</a:t>
            </a:r>
          </a:p>
        </p:txBody>
      </p:sp>
      <p:sp>
        <p:nvSpPr>
          <p:cNvPr id="922" name="Text Box 198"/>
          <p:cNvSpPr txBox="1">
            <a:spLocks noChangeAspect="1" noChangeArrowheads="1"/>
          </p:cNvSpPr>
          <p:nvPr/>
        </p:nvSpPr>
        <p:spPr bwMode="auto">
          <a:xfrm>
            <a:off x="7254422" y="5545299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STORAGE</a:t>
            </a:r>
          </a:p>
        </p:txBody>
      </p:sp>
      <p:pic>
        <p:nvPicPr>
          <p:cNvPr id="952" name="Picture 951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3045" y="5303861"/>
            <a:ext cx="181718" cy="195590"/>
          </a:xfrm>
          <a:prstGeom prst="rect">
            <a:avLst/>
          </a:prstGeom>
        </p:spPr>
      </p:pic>
      <p:pic>
        <p:nvPicPr>
          <p:cNvPr id="953" name="Picture 952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3045" y="5071105"/>
            <a:ext cx="181718" cy="195590"/>
          </a:xfrm>
          <a:prstGeom prst="rect">
            <a:avLst/>
          </a:prstGeom>
        </p:spPr>
      </p:pic>
      <p:pic>
        <p:nvPicPr>
          <p:cNvPr id="954" name="Picture 953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2915" y="5303861"/>
            <a:ext cx="181718" cy="195590"/>
          </a:xfrm>
          <a:prstGeom prst="rect">
            <a:avLst/>
          </a:prstGeom>
        </p:spPr>
      </p:pic>
      <p:pic>
        <p:nvPicPr>
          <p:cNvPr id="955" name="Picture 954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2915" y="5071105"/>
            <a:ext cx="181718" cy="195590"/>
          </a:xfrm>
          <a:prstGeom prst="rect">
            <a:avLst/>
          </a:prstGeom>
        </p:spPr>
      </p:pic>
      <p:pic>
        <p:nvPicPr>
          <p:cNvPr id="956" name="Picture 955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2785" y="5303861"/>
            <a:ext cx="181718" cy="195590"/>
          </a:xfrm>
          <a:prstGeom prst="rect">
            <a:avLst/>
          </a:prstGeom>
        </p:spPr>
      </p:pic>
      <p:pic>
        <p:nvPicPr>
          <p:cNvPr id="957" name="Picture 956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2785" y="5071105"/>
            <a:ext cx="181718" cy="195590"/>
          </a:xfrm>
          <a:prstGeom prst="rect">
            <a:avLst/>
          </a:prstGeom>
        </p:spPr>
      </p:pic>
      <p:pic>
        <p:nvPicPr>
          <p:cNvPr id="958" name="Picture 957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2655" y="5303861"/>
            <a:ext cx="181718" cy="195590"/>
          </a:xfrm>
          <a:prstGeom prst="rect">
            <a:avLst/>
          </a:prstGeom>
        </p:spPr>
      </p:pic>
      <p:pic>
        <p:nvPicPr>
          <p:cNvPr id="959" name="Picture 958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2655" y="5071105"/>
            <a:ext cx="181718" cy="195590"/>
          </a:xfrm>
          <a:prstGeom prst="rect">
            <a:avLst/>
          </a:prstGeom>
        </p:spPr>
      </p:pic>
      <p:pic>
        <p:nvPicPr>
          <p:cNvPr id="960" name="Picture 959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2525" y="5303861"/>
            <a:ext cx="181718" cy="195590"/>
          </a:xfrm>
          <a:prstGeom prst="rect">
            <a:avLst/>
          </a:prstGeom>
        </p:spPr>
      </p:pic>
      <p:pic>
        <p:nvPicPr>
          <p:cNvPr id="961" name="Picture 960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2525" y="5071105"/>
            <a:ext cx="181718" cy="195590"/>
          </a:xfrm>
          <a:prstGeom prst="rect">
            <a:avLst/>
          </a:prstGeom>
        </p:spPr>
      </p:pic>
      <p:pic>
        <p:nvPicPr>
          <p:cNvPr id="962" name="Picture 961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2394" y="5303861"/>
            <a:ext cx="181718" cy="195590"/>
          </a:xfrm>
          <a:prstGeom prst="rect">
            <a:avLst/>
          </a:prstGeom>
        </p:spPr>
      </p:pic>
      <p:pic>
        <p:nvPicPr>
          <p:cNvPr id="963" name="Picture 962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2394" y="5071105"/>
            <a:ext cx="181718" cy="195590"/>
          </a:xfrm>
          <a:prstGeom prst="rect">
            <a:avLst/>
          </a:prstGeom>
        </p:spPr>
      </p:pic>
      <p:pic>
        <p:nvPicPr>
          <p:cNvPr id="964" name="Picture 963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3057" y="5303861"/>
            <a:ext cx="181718" cy="195590"/>
          </a:xfrm>
          <a:prstGeom prst="rect">
            <a:avLst/>
          </a:prstGeom>
        </p:spPr>
      </p:pic>
      <p:pic>
        <p:nvPicPr>
          <p:cNvPr id="965" name="Picture 964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3057" y="5071105"/>
            <a:ext cx="181718" cy="195590"/>
          </a:xfrm>
          <a:prstGeom prst="rect">
            <a:avLst/>
          </a:prstGeom>
        </p:spPr>
      </p:pic>
      <p:pic>
        <p:nvPicPr>
          <p:cNvPr id="966" name="Picture 965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2927" y="5303861"/>
            <a:ext cx="181718" cy="195590"/>
          </a:xfrm>
          <a:prstGeom prst="rect">
            <a:avLst/>
          </a:prstGeom>
        </p:spPr>
      </p:pic>
      <p:pic>
        <p:nvPicPr>
          <p:cNvPr id="967" name="Picture 966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2927" y="5071105"/>
            <a:ext cx="181718" cy="195590"/>
          </a:xfrm>
          <a:prstGeom prst="rect">
            <a:avLst/>
          </a:prstGeom>
        </p:spPr>
      </p:pic>
      <p:pic>
        <p:nvPicPr>
          <p:cNvPr id="968" name="Picture 967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42797" y="5303861"/>
            <a:ext cx="181718" cy="195590"/>
          </a:xfrm>
          <a:prstGeom prst="rect">
            <a:avLst/>
          </a:prstGeom>
        </p:spPr>
      </p:pic>
      <p:pic>
        <p:nvPicPr>
          <p:cNvPr id="969" name="Picture 968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42797" y="5071105"/>
            <a:ext cx="181718" cy="195590"/>
          </a:xfrm>
          <a:prstGeom prst="rect">
            <a:avLst/>
          </a:prstGeom>
        </p:spPr>
      </p:pic>
      <p:pic>
        <p:nvPicPr>
          <p:cNvPr id="970" name="Picture 969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2667" y="5303861"/>
            <a:ext cx="181718" cy="195590"/>
          </a:xfrm>
          <a:prstGeom prst="rect">
            <a:avLst/>
          </a:prstGeom>
        </p:spPr>
      </p:pic>
      <p:pic>
        <p:nvPicPr>
          <p:cNvPr id="971" name="Picture 970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2667" y="5071105"/>
            <a:ext cx="181718" cy="195590"/>
          </a:xfrm>
          <a:prstGeom prst="rect">
            <a:avLst/>
          </a:prstGeom>
        </p:spPr>
      </p:pic>
      <p:pic>
        <p:nvPicPr>
          <p:cNvPr id="972" name="Picture 971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62537" y="5303861"/>
            <a:ext cx="181718" cy="195590"/>
          </a:xfrm>
          <a:prstGeom prst="rect">
            <a:avLst/>
          </a:prstGeom>
        </p:spPr>
      </p:pic>
      <p:pic>
        <p:nvPicPr>
          <p:cNvPr id="973" name="Picture 972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62537" y="5071105"/>
            <a:ext cx="181718" cy="195590"/>
          </a:xfrm>
          <a:prstGeom prst="rect">
            <a:avLst/>
          </a:prstGeom>
        </p:spPr>
      </p:pic>
      <p:pic>
        <p:nvPicPr>
          <p:cNvPr id="974" name="Picture 973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2406" y="5303861"/>
            <a:ext cx="181718" cy="195590"/>
          </a:xfrm>
          <a:prstGeom prst="rect">
            <a:avLst/>
          </a:prstGeom>
        </p:spPr>
      </p:pic>
      <p:pic>
        <p:nvPicPr>
          <p:cNvPr id="975" name="Picture 974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2406" y="5071105"/>
            <a:ext cx="181718" cy="195590"/>
          </a:xfrm>
          <a:prstGeom prst="rect">
            <a:avLst/>
          </a:prstGeom>
        </p:spPr>
      </p:pic>
      <p:sp>
        <p:nvSpPr>
          <p:cNvPr id="977" name="Line 185"/>
          <p:cNvSpPr>
            <a:spLocks noChangeShapeType="1"/>
          </p:cNvSpPr>
          <p:nvPr/>
        </p:nvSpPr>
        <p:spPr bwMode="auto">
          <a:xfrm flipH="1">
            <a:off x="4678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8" name="Line 185"/>
          <p:cNvSpPr>
            <a:spLocks noChangeShapeType="1"/>
          </p:cNvSpPr>
          <p:nvPr/>
        </p:nvSpPr>
        <p:spPr bwMode="auto">
          <a:xfrm>
            <a:off x="4334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9" name="Line 185"/>
          <p:cNvSpPr>
            <a:spLocks noChangeShapeType="1"/>
          </p:cNvSpPr>
          <p:nvPr/>
        </p:nvSpPr>
        <p:spPr bwMode="auto">
          <a:xfrm>
            <a:off x="3580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89" name="Freeform 988"/>
          <p:cNvSpPr/>
          <p:nvPr/>
        </p:nvSpPr>
        <p:spPr>
          <a:xfrm>
            <a:off x="1680519" y="5786149"/>
            <a:ext cx="533194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0" name="Freeform 989"/>
          <p:cNvSpPr/>
          <p:nvPr/>
        </p:nvSpPr>
        <p:spPr>
          <a:xfrm>
            <a:off x="1594021" y="5841189"/>
            <a:ext cx="6691183" cy="215748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1" name="Freeform 990"/>
          <p:cNvSpPr/>
          <p:nvPr/>
        </p:nvSpPr>
        <p:spPr>
          <a:xfrm>
            <a:off x="4738816" y="5732714"/>
            <a:ext cx="217479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4648200" y="5751248"/>
            <a:ext cx="3729680" cy="352016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988" name="Picture 65" descr="L2-or-L3 Switch.pn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205099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" name="Picture 65" descr="L2-or-L3 Switch.pn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514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0" name="Picture 65" descr="L2-or-L3 Switch.pn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562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1" name="Picture 65" descr="L2-or-L3 Switch.pn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36270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" name="Text Box 198"/>
          <p:cNvSpPr txBox="1">
            <a:spLocks noChangeAspect="1" noChangeArrowheads="1"/>
          </p:cNvSpPr>
          <p:nvPr/>
        </p:nvSpPr>
        <p:spPr bwMode="auto">
          <a:xfrm>
            <a:off x="5574238" y="5782141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FC SAN</a:t>
            </a:r>
          </a:p>
        </p:txBody>
      </p:sp>
      <p:pic>
        <p:nvPicPr>
          <p:cNvPr id="346" name="Picture 345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1703" y="5068336"/>
            <a:ext cx="181718" cy="195590"/>
          </a:xfrm>
          <a:prstGeom prst="rect">
            <a:avLst/>
          </a:prstGeom>
        </p:spPr>
      </p:pic>
      <p:pic>
        <p:nvPicPr>
          <p:cNvPr id="348" name="Picture 347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573" y="5068336"/>
            <a:ext cx="181718" cy="195590"/>
          </a:xfrm>
          <a:prstGeom prst="rect">
            <a:avLst/>
          </a:prstGeom>
        </p:spPr>
      </p:pic>
      <p:pic>
        <p:nvPicPr>
          <p:cNvPr id="350" name="Picture 349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1443" y="5068336"/>
            <a:ext cx="181718" cy="195590"/>
          </a:xfrm>
          <a:prstGeom prst="rect">
            <a:avLst/>
          </a:prstGeom>
        </p:spPr>
      </p:pic>
      <p:pic>
        <p:nvPicPr>
          <p:cNvPr id="345" name="Picture 344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1703" y="5301092"/>
            <a:ext cx="181718" cy="195590"/>
          </a:xfrm>
          <a:prstGeom prst="rect">
            <a:avLst/>
          </a:prstGeom>
        </p:spPr>
      </p:pic>
      <p:pic>
        <p:nvPicPr>
          <p:cNvPr id="347" name="Picture 346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573" y="5301092"/>
            <a:ext cx="181718" cy="195590"/>
          </a:xfrm>
          <a:prstGeom prst="rect">
            <a:avLst/>
          </a:prstGeom>
        </p:spPr>
      </p:pic>
      <p:pic>
        <p:nvPicPr>
          <p:cNvPr id="349" name="Picture 348" descr="Database 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1443" y="5301092"/>
            <a:ext cx="181718" cy="195590"/>
          </a:xfrm>
          <a:prstGeom prst="rect">
            <a:avLst/>
          </a:prstGeom>
        </p:spPr>
      </p:pic>
      <p:sp>
        <p:nvSpPr>
          <p:cNvPr id="383" name="Text Box 198"/>
          <p:cNvSpPr txBox="1">
            <a:spLocks noChangeAspect="1" noChangeArrowheads="1"/>
          </p:cNvSpPr>
          <p:nvPr/>
        </p:nvSpPr>
        <p:spPr bwMode="auto">
          <a:xfrm>
            <a:off x="555625" y="4583494"/>
            <a:ext cx="73215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ACCESS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1941571" name="Group 184"/>
          <p:cNvGrpSpPr>
            <a:grpSpLocks/>
          </p:cNvGrpSpPr>
          <p:nvPr/>
        </p:nvGrpSpPr>
        <p:grpSpPr bwMode="auto">
          <a:xfrm>
            <a:off x="647700" y="4848225"/>
            <a:ext cx="5065713" cy="1588"/>
            <a:chOff x="2224" y="3594"/>
            <a:chExt cx="3191" cy="1"/>
          </a:xfrm>
        </p:grpSpPr>
        <p:sp>
          <p:nvSpPr>
            <p:cNvPr id="385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6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8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9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90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401" name="Text Box 198"/>
          <p:cNvSpPr txBox="1">
            <a:spLocks noChangeAspect="1" noChangeArrowheads="1"/>
          </p:cNvSpPr>
          <p:nvPr/>
        </p:nvSpPr>
        <p:spPr bwMode="auto">
          <a:xfrm>
            <a:off x="225999" y="3702710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SERVICES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1941590" name="Group 261"/>
          <p:cNvGrpSpPr>
            <a:grpSpLocks/>
          </p:cNvGrpSpPr>
          <p:nvPr/>
        </p:nvGrpSpPr>
        <p:grpSpPr bwMode="auto">
          <a:xfrm>
            <a:off x="208155" y="2738838"/>
            <a:ext cx="689568" cy="919062"/>
            <a:chOff x="1920" y="1127"/>
            <a:chExt cx="654" cy="873"/>
          </a:xfrm>
        </p:grpSpPr>
        <p:pic>
          <p:nvPicPr>
            <p:cNvPr id="405" name="Picture 26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invGray">
            <a:xfrm>
              <a:off x="1920" y="1127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" name="Picture 263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invGray">
            <a:xfrm>
              <a:off x="2046" y="1223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3" name="Picture 224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invGray">
          <a:xfrm>
            <a:off x="2553739" y="2820915"/>
            <a:ext cx="557212" cy="914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24" name="Picture 225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invGray">
          <a:xfrm>
            <a:off x="3552277" y="2820916"/>
            <a:ext cx="557212" cy="9143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81" name="Rectangle 7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blackWhite">
          <a:xfrm>
            <a:off x="3200400" y="4695825"/>
            <a:ext cx="307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" name="Rectangle 7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blackWhite">
          <a:xfrm>
            <a:off x="107950" y="4695825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4" name="Group 184"/>
          <p:cNvGrpSpPr>
            <a:grpSpLocks/>
          </p:cNvGrpSpPr>
          <p:nvPr/>
        </p:nvGrpSpPr>
        <p:grpSpPr bwMode="auto">
          <a:xfrm>
            <a:off x="800100" y="4848225"/>
            <a:ext cx="5065713" cy="1588"/>
            <a:chOff x="2224" y="3594"/>
            <a:chExt cx="3191" cy="1"/>
          </a:xfrm>
        </p:grpSpPr>
        <p:sp>
          <p:nvSpPr>
            <p:cNvPr id="545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6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7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8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9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50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391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61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923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265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027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685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447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789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" name="Picture 238" descr="EXSeriesC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551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696" name="Line 184"/>
          <p:cNvSpPr>
            <a:spLocks noChangeShapeType="1"/>
          </p:cNvSpPr>
          <p:nvPr/>
        </p:nvSpPr>
        <p:spPr bwMode="auto">
          <a:xfrm>
            <a:off x="2804770" y="2130552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1941701" name="Picture 80" descr="Generic-Rout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31733" y="1997996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00" name="Picture 80" descr="Generic-Rout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643764" y="1998790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Text Box 198"/>
          <p:cNvSpPr txBox="1">
            <a:spLocks noChangeAspect="1" noChangeArrowheads="1"/>
          </p:cNvSpPr>
          <p:nvPr/>
        </p:nvSpPr>
        <p:spPr bwMode="auto">
          <a:xfrm>
            <a:off x="1905000" y="2014441"/>
            <a:ext cx="577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ea typeface="ヒラギノ角ゴ Pro W3" charset="-128"/>
                <a:cs typeface="Arial" charset="0"/>
              </a:rPr>
              <a:t>WAN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pic>
        <p:nvPicPr>
          <p:cNvPr id="303" name="Picture 159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invGray">
          <a:xfrm>
            <a:off x="2561432" y="1743075"/>
            <a:ext cx="557212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04" name="Picture 160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invGray">
          <a:xfrm>
            <a:off x="3567907" y="1743075"/>
            <a:ext cx="557212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graphicFrame>
        <p:nvGraphicFramePr>
          <p:cNvPr id="540" name="Group 163"/>
          <p:cNvGraphicFramePr>
            <a:graphicFrameLocks noGrp="1"/>
          </p:cNvGraphicFramePr>
          <p:nvPr/>
        </p:nvGraphicFramePr>
        <p:xfrm>
          <a:off x="6664325" y="901072"/>
          <a:ext cx="2127250" cy="3465654"/>
        </p:xfrm>
        <a:graphic>
          <a:graphicData uri="http://schemas.openxmlformats.org/drawingml/2006/table">
            <a:tbl>
              <a:tblPr/>
              <a:tblGrid>
                <a:gridCol w="2127250"/>
              </a:tblGrid>
              <a:tr h="5834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Powerful, reliable routers for the edge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Powerful multicast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6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inter-data center mobility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MPLS, VPLS extend VLANs enabling mobility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1" name="Text Box 198"/>
          <p:cNvSpPr txBox="1">
            <a:spLocks noChangeAspect="1" noChangeArrowheads="1"/>
          </p:cNvSpPr>
          <p:nvPr/>
        </p:nvSpPr>
        <p:spPr bwMode="auto">
          <a:xfrm>
            <a:off x="1905000" y="3216514"/>
            <a:ext cx="609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CORE</a:t>
            </a:r>
            <a:endParaRPr lang="en-US" sz="900" kern="1200" dirty="0">
              <a:solidFill>
                <a:srgbClr val="4D4D4D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55986" y="37324"/>
            <a:ext cx="558366" cy="5583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" name="TextBox 542"/>
          <p:cNvSpPr txBox="1"/>
          <p:nvPr/>
        </p:nvSpPr>
        <p:spPr>
          <a:xfrm>
            <a:off x="142649" y="101065"/>
            <a:ext cx="385041" cy="430887"/>
          </a:xfrm>
          <a:prstGeom prst="rect">
            <a:avLst/>
          </a:prstGeom>
          <a:noFill/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4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51" name="Picture 15" descr="Picture1"/>
          <p:cNvPicPr>
            <a:picLocks noChangeAspect="1" noChangeArrowheads="1"/>
          </p:cNvPicPr>
          <p:nvPr/>
        </p:nvPicPr>
        <p:blipFill>
          <a:blip r:embed="rId16" cstate="print">
            <a:lum bright="50000"/>
          </a:blip>
          <a:srcRect/>
          <a:stretch>
            <a:fillRect/>
          </a:stretch>
        </p:blipFill>
        <p:spPr bwMode="ltGray">
          <a:xfrm>
            <a:off x="-130634" y="618968"/>
            <a:ext cx="798395" cy="25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4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4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06" grpId="0" animBg="1"/>
      <p:bldP spid="307" grpId="0" animBg="1"/>
      <p:bldP spid="3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Legacy </a:t>
            </a:r>
            <a:r>
              <a:rPr lang="en-US" dirty="0" smtClean="0"/>
              <a:t>Network Management</a:t>
            </a:r>
            <a:endParaRPr lang="en-US" dirty="0"/>
          </a:p>
        </p:txBody>
      </p:sp>
      <p:pic>
        <p:nvPicPr>
          <p:cNvPr id="3" name="Picture 2" descr="large-mongol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545" y="1188720"/>
            <a:ext cx="8002095" cy="445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"/>
          <p:cNvSpPr>
            <a:spLocks noChangeArrowheads="1"/>
          </p:cNvSpPr>
          <p:nvPr/>
        </p:nvSpPr>
        <p:spPr bwMode="invGray">
          <a:xfrm>
            <a:off x="93113" y="1666875"/>
            <a:ext cx="6118432" cy="976472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333" name="Line 185"/>
          <p:cNvSpPr>
            <a:spLocks noChangeShapeType="1"/>
          </p:cNvSpPr>
          <p:nvPr/>
        </p:nvSpPr>
        <p:spPr bwMode="auto">
          <a:xfrm rot="10800000" flipH="1">
            <a:off x="8356603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457200" y="2125874"/>
            <a:ext cx="5410200" cy="2817813"/>
            <a:chOff x="2064" y="1764"/>
            <a:chExt cx="3408" cy="1775"/>
          </a:xfrm>
        </p:grpSpPr>
        <p:sp>
          <p:nvSpPr>
            <p:cNvPr id="330" name="Freeform 286"/>
            <p:cNvSpPr>
              <a:spLocks/>
            </p:cNvSpPr>
            <p:nvPr/>
          </p:nvSpPr>
          <p:spPr bwMode="auto">
            <a:xfrm>
              <a:off x="2112" y="2511"/>
              <a:ext cx="1392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1392 w 1392"/>
                <a:gd name="T5" fmla="*/ 734 h 1008"/>
                <a:gd name="T6" fmla="*/ 1392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31" name="Freeform 287"/>
            <p:cNvSpPr>
              <a:spLocks/>
            </p:cNvSpPr>
            <p:nvPr/>
          </p:nvSpPr>
          <p:spPr bwMode="auto">
            <a:xfrm flipH="1">
              <a:off x="4224" y="2511"/>
              <a:ext cx="1248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1248 w 1392"/>
                <a:gd name="T5" fmla="*/ 734 h 1008"/>
                <a:gd name="T6" fmla="*/ 1248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32" name="Freeform 288"/>
            <p:cNvSpPr>
              <a:spLocks/>
            </p:cNvSpPr>
            <p:nvPr/>
          </p:nvSpPr>
          <p:spPr bwMode="auto">
            <a:xfrm flipH="1">
              <a:off x="3600" y="2511"/>
              <a:ext cx="432" cy="1028"/>
            </a:xfrm>
            <a:custGeom>
              <a:avLst/>
              <a:gdLst>
                <a:gd name="T0" fmla="*/ 0 w 1392"/>
                <a:gd name="T1" fmla="*/ 1028 h 1008"/>
                <a:gd name="T2" fmla="*/ 0 w 1392"/>
                <a:gd name="T3" fmla="*/ 734 h 1008"/>
                <a:gd name="T4" fmla="*/ 432 w 1392"/>
                <a:gd name="T5" fmla="*/ 734 h 1008"/>
                <a:gd name="T6" fmla="*/ 432 w 13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1008"/>
                <a:gd name="T14" fmla="*/ 1392 w 13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1008">
                  <a:moveTo>
                    <a:pt x="0" y="1008"/>
                  </a:moveTo>
                  <a:lnTo>
                    <a:pt x="0" y="720"/>
                  </a:lnTo>
                  <a:lnTo>
                    <a:pt x="1392" y="720"/>
                  </a:lnTo>
                  <a:lnTo>
                    <a:pt x="1392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42" name="Freeform 289"/>
            <p:cNvSpPr>
              <a:spLocks/>
            </p:cNvSpPr>
            <p:nvPr/>
          </p:nvSpPr>
          <p:spPr bwMode="auto">
            <a:xfrm>
              <a:off x="3072" y="2523"/>
              <a:ext cx="1056" cy="1016"/>
            </a:xfrm>
            <a:custGeom>
              <a:avLst/>
              <a:gdLst>
                <a:gd name="T0" fmla="*/ 0 w 1056"/>
                <a:gd name="T1" fmla="*/ 1016 h 1016"/>
                <a:gd name="T2" fmla="*/ 0 w 1056"/>
                <a:gd name="T3" fmla="*/ 867 h 1016"/>
                <a:gd name="T4" fmla="*/ 1056 w 1056"/>
                <a:gd name="T5" fmla="*/ 867 h 1016"/>
                <a:gd name="T6" fmla="*/ 1043 w 1056"/>
                <a:gd name="T7" fmla="*/ 0 h 10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016"/>
                <a:gd name="T14" fmla="*/ 1056 w 1056"/>
                <a:gd name="T15" fmla="*/ 1016 h 10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016">
                  <a:moveTo>
                    <a:pt x="0" y="1016"/>
                  </a:moveTo>
                  <a:lnTo>
                    <a:pt x="0" y="867"/>
                  </a:lnTo>
                  <a:lnTo>
                    <a:pt x="1056" y="867"/>
                  </a:lnTo>
                  <a:lnTo>
                    <a:pt x="1043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/>
              <a:endParaRPr lang="en-US" b="0">
                <a:solidFill>
                  <a:schemeClr val="hlink"/>
                </a:solidFill>
                <a:ea typeface="ヒラギノ角ゴ Pro W3" charset="-128"/>
              </a:endParaRPr>
            </a:p>
          </p:txBody>
        </p:sp>
        <p:sp>
          <p:nvSpPr>
            <p:cNvPr id="343" name="Line 1410"/>
            <p:cNvSpPr>
              <a:spLocks noChangeShapeType="1"/>
            </p:cNvSpPr>
            <p:nvPr/>
          </p:nvSpPr>
          <p:spPr bwMode="auto">
            <a:xfrm>
              <a:off x="3600" y="2479"/>
              <a:ext cx="61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44" name="Line 186"/>
            <p:cNvSpPr>
              <a:spLocks noChangeShapeType="1"/>
            </p:cNvSpPr>
            <p:nvPr/>
          </p:nvSpPr>
          <p:spPr bwMode="auto">
            <a:xfrm>
              <a:off x="3562" y="1764"/>
              <a:ext cx="0" cy="78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1" name="Line 187"/>
            <p:cNvSpPr>
              <a:spLocks noChangeShapeType="1"/>
            </p:cNvSpPr>
            <p:nvPr/>
          </p:nvSpPr>
          <p:spPr bwMode="auto">
            <a:xfrm>
              <a:off x="4200" y="1776"/>
              <a:ext cx="0" cy="82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3" name="Freeform 150"/>
            <p:cNvSpPr>
              <a:spLocks/>
            </p:cNvSpPr>
            <p:nvPr/>
          </p:nvSpPr>
          <p:spPr bwMode="auto">
            <a:xfrm>
              <a:off x="2064" y="2064"/>
              <a:ext cx="2064" cy="384"/>
            </a:xfrm>
            <a:custGeom>
              <a:avLst/>
              <a:gdLst/>
              <a:ahLst/>
              <a:cxnLst>
                <a:cxn ang="0">
                  <a:pos x="2064" y="144"/>
                </a:cxn>
                <a:cxn ang="0">
                  <a:pos x="2064" y="0"/>
                </a:cxn>
                <a:cxn ang="0">
                  <a:pos x="0" y="0"/>
                </a:cxn>
                <a:cxn ang="0">
                  <a:pos x="0" y="384"/>
                </a:cxn>
              </a:cxnLst>
              <a:rect l="0" t="0" r="r" b="b"/>
              <a:pathLst>
                <a:path w="2064" h="384">
                  <a:moveTo>
                    <a:pt x="2064" y="144"/>
                  </a:moveTo>
                  <a:lnTo>
                    <a:pt x="2064" y="0"/>
                  </a:ln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 cap="flat" cmpd="sng">
              <a:solidFill>
                <a:srgbClr val="006F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4" name="Freeform 151"/>
            <p:cNvSpPr>
              <a:spLocks/>
            </p:cNvSpPr>
            <p:nvPr/>
          </p:nvSpPr>
          <p:spPr bwMode="auto">
            <a:xfrm>
              <a:off x="2160" y="2208"/>
              <a:ext cx="1392" cy="240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1392" h="240">
                  <a:moveTo>
                    <a:pt x="1392" y="0"/>
                  </a:move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38100" cap="flat" cmpd="sng">
              <a:solidFill>
                <a:srgbClr val="006F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334" name="Line 185"/>
          <p:cNvSpPr>
            <a:spLocks noChangeShapeType="1"/>
          </p:cNvSpPr>
          <p:nvPr/>
        </p:nvSpPr>
        <p:spPr bwMode="auto">
          <a:xfrm rot="10800000" flipV="1">
            <a:off x="8327665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5" name="Line 185"/>
          <p:cNvSpPr>
            <a:spLocks noChangeShapeType="1"/>
          </p:cNvSpPr>
          <p:nvPr/>
        </p:nvSpPr>
        <p:spPr bwMode="auto">
          <a:xfrm rot="10800000" flipH="1" flipV="1">
            <a:off x="8246644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6" name="Line 185"/>
          <p:cNvSpPr>
            <a:spLocks noChangeShapeType="1"/>
          </p:cNvSpPr>
          <p:nvPr/>
        </p:nvSpPr>
        <p:spPr bwMode="auto">
          <a:xfrm rot="10800000" flipH="1" flipV="1">
            <a:off x="8026725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7" name="Line 185"/>
          <p:cNvSpPr>
            <a:spLocks noChangeShapeType="1"/>
          </p:cNvSpPr>
          <p:nvPr/>
        </p:nvSpPr>
        <p:spPr bwMode="auto">
          <a:xfrm rot="10800000" flipH="1" flipV="1">
            <a:off x="7818380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338" name="Line 185"/>
          <p:cNvSpPr>
            <a:spLocks noChangeShapeType="1"/>
          </p:cNvSpPr>
          <p:nvPr/>
        </p:nvSpPr>
        <p:spPr bwMode="auto">
          <a:xfrm rot="10800000" flipH="1">
            <a:off x="8408689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1941508" name="Rectangle 4"/>
          <p:cNvSpPr>
            <a:spLocks noChangeArrowheads="1"/>
          </p:cNvSpPr>
          <p:nvPr/>
        </p:nvSpPr>
        <p:spPr bwMode="invGray">
          <a:xfrm>
            <a:off x="102948" y="4145188"/>
            <a:ext cx="6127647" cy="1531712"/>
          </a:xfrm>
          <a:prstGeom prst="roundRect">
            <a:avLst>
              <a:gd name="adj" fmla="val 4900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1093848" y="5384983"/>
            <a:ext cx="409575" cy="152402"/>
            <a:chOff x="1234" y="3121"/>
            <a:chExt cx="254" cy="98"/>
          </a:xfrm>
        </p:grpSpPr>
        <p:sp>
          <p:nvSpPr>
            <p:cNvPr id="92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2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9" name="Group 347"/>
          <p:cNvGrpSpPr>
            <a:grpSpLocks/>
          </p:cNvGrpSpPr>
          <p:nvPr/>
        </p:nvGrpSpPr>
        <p:grpSpPr bwMode="auto">
          <a:xfrm>
            <a:off x="1853077" y="5384983"/>
            <a:ext cx="409575" cy="152402"/>
            <a:chOff x="1234" y="3121"/>
            <a:chExt cx="254" cy="98"/>
          </a:xfrm>
        </p:grpSpPr>
        <p:sp>
          <p:nvSpPr>
            <p:cNvPr id="92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10" name="Group 347"/>
          <p:cNvGrpSpPr>
            <a:grpSpLocks/>
          </p:cNvGrpSpPr>
          <p:nvPr/>
        </p:nvGrpSpPr>
        <p:grpSpPr bwMode="auto">
          <a:xfrm>
            <a:off x="2612306" y="5384983"/>
            <a:ext cx="409575" cy="152402"/>
            <a:chOff x="1234" y="3121"/>
            <a:chExt cx="254" cy="98"/>
          </a:xfrm>
        </p:grpSpPr>
        <p:sp>
          <p:nvSpPr>
            <p:cNvPr id="933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4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5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11" name="Group 347"/>
          <p:cNvGrpSpPr>
            <a:grpSpLocks/>
          </p:cNvGrpSpPr>
          <p:nvPr/>
        </p:nvGrpSpPr>
        <p:grpSpPr bwMode="auto">
          <a:xfrm>
            <a:off x="3382619" y="5384983"/>
            <a:ext cx="409575" cy="152402"/>
            <a:chOff x="1234" y="3121"/>
            <a:chExt cx="254" cy="98"/>
          </a:xfrm>
        </p:grpSpPr>
        <p:sp>
          <p:nvSpPr>
            <p:cNvPr id="937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8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39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12" name="Group 347"/>
          <p:cNvGrpSpPr>
            <a:grpSpLocks/>
          </p:cNvGrpSpPr>
          <p:nvPr/>
        </p:nvGrpSpPr>
        <p:grpSpPr bwMode="auto">
          <a:xfrm>
            <a:off x="4141848" y="5384983"/>
            <a:ext cx="409575" cy="152402"/>
            <a:chOff x="1234" y="3121"/>
            <a:chExt cx="254" cy="98"/>
          </a:xfrm>
        </p:grpSpPr>
        <p:sp>
          <p:nvSpPr>
            <p:cNvPr id="941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2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3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13" name="Group 347"/>
          <p:cNvGrpSpPr>
            <a:grpSpLocks/>
          </p:cNvGrpSpPr>
          <p:nvPr/>
        </p:nvGrpSpPr>
        <p:grpSpPr bwMode="auto">
          <a:xfrm>
            <a:off x="4906619" y="5384983"/>
            <a:ext cx="409575" cy="152402"/>
            <a:chOff x="1234" y="3121"/>
            <a:chExt cx="254" cy="98"/>
          </a:xfrm>
        </p:grpSpPr>
        <p:sp>
          <p:nvSpPr>
            <p:cNvPr id="945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6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947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grpSp>
        <p:nvGrpSpPr>
          <p:cNvPr id="14" name="Group 347"/>
          <p:cNvGrpSpPr>
            <a:grpSpLocks/>
          </p:cNvGrpSpPr>
          <p:nvPr/>
        </p:nvGrpSpPr>
        <p:grpSpPr bwMode="auto">
          <a:xfrm>
            <a:off x="334619" y="5384983"/>
            <a:ext cx="409575" cy="152402"/>
            <a:chOff x="1234" y="3121"/>
            <a:chExt cx="254" cy="98"/>
          </a:xfrm>
        </p:grpSpPr>
        <p:sp>
          <p:nvSpPr>
            <p:cNvPr id="649" name="Freeform 198"/>
            <p:cNvSpPr>
              <a:spLocks/>
            </p:cNvSpPr>
            <p:nvPr/>
          </p:nvSpPr>
          <p:spPr bwMode="auto">
            <a:xfrm rot="10800000">
              <a:off x="1234" y="3121"/>
              <a:ext cx="254" cy="98"/>
            </a:xfrm>
            <a:custGeom>
              <a:avLst/>
              <a:gdLst>
                <a:gd name="T0" fmla="*/ 0 w 240"/>
                <a:gd name="T1" fmla="*/ 2147483647 h 96"/>
                <a:gd name="T2" fmla="*/ 0 w 240"/>
                <a:gd name="T3" fmla="*/ 0 h 96"/>
                <a:gd name="T4" fmla="*/ 2147483647 w 240"/>
                <a:gd name="T5" fmla="*/ 0 h 96"/>
                <a:gd name="T6" fmla="*/ 2147483647 w 240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96"/>
                <a:gd name="T14" fmla="*/ 240 w 24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96">
                  <a:moveTo>
                    <a:pt x="0" y="96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96"/>
                  </a:lnTo>
                </a:path>
              </a:pathLst>
            </a:cu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0" name="Line 200"/>
            <p:cNvSpPr>
              <a:spLocks noChangeShapeType="1"/>
            </p:cNvSpPr>
            <p:nvPr/>
          </p:nvSpPr>
          <p:spPr bwMode="auto">
            <a:xfrm rot="10800000" flipV="1">
              <a:off x="1401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  <p:sp>
          <p:nvSpPr>
            <p:cNvPr id="651" name="Line 201"/>
            <p:cNvSpPr>
              <a:spLocks noChangeShapeType="1"/>
            </p:cNvSpPr>
            <p:nvPr/>
          </p:nvSpPr>
          <p:spPr bwMode="auto">
            <a:xfrm rot="10800000" flipV="1">
              <a:off x="1317" y="3121"/>
              <a:ext cx="0" cy="96"/>
            </a:xfrm>
            <a:prstGeom prst="line">
              <a:avLst/>
            </a:prstGeom>
            <a:noFill/>
            <a:ln w="28575">
              <a:solidFill>
                <a:srgbClr val="5D87A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6A01A"/>
                </a:solidFill>
                <a:ea typeface="ＭＳ Ｐゴシック"/>
                <a:cs typeface="Arial"/>
              </a:endParaRPr>
            </a:p>
          </p:txBody>
        </p:sp>
      </p:grpSp>
      <p:sp>
        <p:nvSpPr>
          <p:cNvPr id="1941509" name="Rectangle 5"/>
          <p:cNvSpPr>
            <a:spLocks noChangeArrowheads="1"/>
          </p:cNvSpPr>
          <p:nvPr/>
        </p:nvSpPr>
        <p:spPr bwMode="invGray">
          <a:xfrm>
            <a:off x="106019" y="2708467"/>
            <a:ext cx="6124575" cy="1371600"/>
          </a:xfrm>
          <a:prstGeom prst="roundRect">
            <a:avLst>
              <a:gd name="adj" fmla="val 6537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7" name="Line 199"/>
          <p:cNvSpPr>
            <a:spLocks noChangeShapeType="1"/>
          </p:cNvSpPr>
          <p:nvPr/>
        </p:nvSpPr>
        <p:spPr bwMode="auto">
          <a:xfrm flipV="1">
            <a:off x="531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19" name="Freeform 198"/>
          <p:cNvSpPr>
            <a:spLocks/>
          </p:cNvSpPr>
          <p:nvPr/>
        </p:nvSpPr>
        <p:spPr bwMode="auto">
          <a:xfrm>
            <a:off x="33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20" name="Line 200"/>
          <p:cNvSpPr>
            <a:spLocks noChangeShapeType="1"/>
          </p:cNvSpPr>
          <p:nvPr/>
        </p:nvSpPr>
        <p:spPr bwMode="auto">
          <a:xfrm flipV="1">
            <a:off x="469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21" name="Line 201"/>
          <p:cNvSpPr>
            <a:spLocks noChangeShapeType="1"/>
          </p:cNvSpPr>
          <p:nvPr/>
        </p:nvSpPr>
        <p:spPr bwMode="auto">
          <a:xfrm flipV="1">
            <a:off x="602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5" name="Group 1302"/>
          <p:cNvGrpSpPr>
            <a:grpSpLocks/>
          </p:cNvGrpSpPr>
          <p:nvPr/>
        </p:nvGrpSpPr>
        <p:grpSpPr bwMode="auto">
          <a:xfrm>
            <a:off x="280645" y="5077227"/>
            <a:ext cx="503238" cy="392112"/>
            <a:chOff x="944" y="3648"/>
            <a:chExt cx="448" cy="350"/>
          </a:xfrm>
        </p:grpSpPr>
        <p:grpSp>
          <p:nvGrpSpPr>
            <p:cNvPr id="16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2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2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2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3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34" name="Freeform 253"/>
          <p:cNvSpPr>
            <a:spLocks/>
          </p:cNvSpPr>
          <p:nvPr/>
        </p:nvSpPr>
        <p:spPr bwMode="auto">
          <a:xfrm>
            <a:off x="1855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35" name="Line 254"/>
          <p:cNvSpPr>
            <a:spLocks noChangeShapeType="1"/>
          </p:cNvSpPr>
          <p:nvPr/>
        </p:nvSpPr>
        <p:spPr bwMode="auto">
          <a:xfrm flipV="1">
            <a:off x="2055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6" name="Line 255"/>
          <p:cNvSpPr>
            <a:spLocks noChangeShapeType="1"/>
          </p:cNvSpPr>
          <p:nvPr/>
        </p:nvSpPr>
        <p:spPr bwMode="auto">
          <a:xfrm flipV="1">
            <a:off x="1993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37" name="Line 256"/>
          <p:cNvSpPr>
            <a:spLocks noChangeShapeType="1"/>
          </p:cNvSpPr>
          <p:nvPr/>
        </p:nvSpPr>
        <p:spPr bwMode="auto">
          <a:xfrm flipV="1">
            <a:off x="2126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8" name="Group 1302"/>
          <p:cNvGrpSpPr>
            <a:grpSpLocks/>
          </p:cNvGrpSpPr>
          <p:nvPr/>
        </p:nvGrpSpPr>
        <p:grpSpPr bwMode="auto">
          <a:xfrm>
            <a:off x="1804645" y="5077227"/>
            <a:ext cx="503238" cy="392113"/>
            <a:chOff x="944" y="3648"/>
            <a:chExt cx="448" cy="350"/>
          </a:xfrm>
        </p:grpSpPr>
        <p:grpSp>
          <p:nvGrpSpPr>
            <p:cNvPr id="19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4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50" name="Freeform 234"/>
          <p:cNvSpPr>
            <a:spLocks/>
          </p:cNvSpPr>
          <p:nvPr/>
        </p:nvSpPr>
        <p:spPr bwMode="auto">
          <a:xfrm>
            <a:off x="2617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51" name="Line 235"/>
          <p:cNvSpPr>
            <a:spLocks noChangeShapeType="1"/>
          </p:cNvSpPr>
          <p:nvPr/>
        </p:nvSpPr>
        <p:spPr bwMode="auto">
          <a:xfrm flipH="1" flipV="1">
            <a:off x="2814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2" name="Line 236"/>
          <p:cNvSpPr>
            <a:spLocks noChangeShapeType="1"/>
          </p:cNvSpPr>
          <p:nvPr/>
        </p:nvSpPr>
        <p:spPr bwMode="auto">
          <a:xfrm flipV="1">
            <a:off x="2755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53" name="Line 237"/>
          <p:cNvSpPr>
            <a:spLocks noChangeShapeType="1"/>
          </p:cNvSpPr>
          <p:nvPr/>
        </p:nvSpPr>
        <p:spPr bwMode="auto">
          <a:xfrm flipV="1">
            <a:off x="2888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1" name="Group 1302"/>
          <p:cNvGrpSpPr>
            <a:grpSpLocks/>
          </p:cNvGrpSpPr>
          <p:nvPr/>
        </p:nvGrpSpPr>
        <p:grpSpPr bwMode="auto">
          <a:xfrm>
            <a:off x="2566645" y="5077226"/>
            <a:ext cx="503238" cy="392113"/>
            <a:chOff x="944" y="3648"/>
            <a:chExt cx="448" cy="350"/>
          </a:xfrm>
        </p:grpSpPr>
        <p:grpSp>
          <p:nvGrpSpPr>
            <p:cNvPr id="22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5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5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6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6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67" name="Freeform 216"/>
          <p:cNvSpPr>
            <a:spLocks/>
          </p:cNvSpPr>
          <p:nvPr/>
        </p:nvSpPr>
        <p:spPr bwMode="auto">
          <a:xfrm>
            <a:off x="109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68" name="Line 217"/>
          <p:cNvSpPr>
            <a:spLocks noChangeShapeType="1"/>
          </p:cNvSpPr>
          <p:nvPr/>
        </p:nvSpPr>
        <p:spPr bwMode="auto">
          <a:xfrm flipH="1" flipV="1">
            <a:off x="1290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69" name="Line 218"/>
          <p:cNvSpPr>
            <a:spLocks noChangeShapeType="1"/>
          </p:cNvSpPr>
          <p:nvPr/>
        </p:nvSpPr>
        <p:spPr bwMode="auto">
          <a:xfrm flipV="1">
            <a:off x="123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70" name="Line 219"/>
          <p:cNvSpPr>
            <a:spLocks noChangeShapeType="1"/>
          </p:cNvSpPr>
          <p:nvPr/>
        </p:nvSpPr>
        <p:spPr bwMode="auto">
          <a:xfrm flipV="1">
            <a:off x="136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4" name="Group 1302"/>
          <p:cNvGrpSpPr>
            <a:grpSpLocks/>
          </p:cNvGrpSpPr>
          <p:nvPr/>
        </p:nvGrpSpPr>
        <p:grpSpPr bwMode="auto">
          <a:xfrm>
            <a:off x="1042645" y="5077227"/>
            <a:ext cx="503238" cy="392112"/>
            <a:chOff x="944" y="3648"/>
            <a:chExt cx="448" cy="350"/>
          </a:xfrm>
        </p:grpSpPr>
        <p:grpSp>
          <p:nvGrpSpPr>
            <p:cNvPr id="25" name="Group 1303"/>
            <p:cNvGrpSpPr>
              <a:grpSpLocks/>
            </p:cNvGrpSpPr>
            <p:nvPr/>
          </p:nvGrpSpPr>
          <p:grpSpPr bwMode="auto">
            <a:xfrm>
              <a:off x="944" y="3648"/>
              <a:ext cx="448" cy="158"/>
              <a:chOff x="2721" y="3120"/>
              <a:chExt cx="543" cy="192"/>
            </a:xfrm>
          </p:grpSpPr>
          <p:pic>
            <p:nvPicPr>
              <p:cNvPr id="194157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1308"/>
            <p:cNvGrpSpPr>
              <a:grpSpLocks/>
            </p:cNvGrpSpPr>
            <p:nvPr/>
          </p:nvGrpSpPr>
          <p:grpSpPr bwMode="auto">
            <a:xfrm>
              <a:off x="944" y="3840"/>
              <a:ext cx="448" cy="158"/>
              <a:chOff x="2721" y="3120"/>
              <a:chExt cx="543" cy="192"/>
            </a:xfrm>
          </p:grpSpPr>
          <p:pic>
            <p:nvPicPr>
              <p:cNvPr id="194157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7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8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589" name="Line 199"/>
          <p:cNvSpPr>
            <a:spLocks noChangeShapeType="1"/>
          </p:cNvSpPr>
          <p:nvPr/>
        </p:nvSpPr>
        <p:spPr bwMode="auto">
          <a:xfrm flipV="1">
            <a:off x="3579470" y="4781677"/>
            <a:ext cx="0" cy="234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1" name="Freeform 198"/>
          <p:cNvSpPr>
            <a:spLocks/>
          </p:cNvSpPr>
          <p:nvPr/>
        </p:nvSpPr>
        <p:spPr bwMode="auto">
          <a:xfrm>
            <a:off x="3379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592" name="Line 200"/>
          <p:cNvSpPr>
            <a:spLocks noChangeShapeType="1"/>
          </p:cNvSpPr>
          <p:nvPr/>
        </p:nvSpPr>
        <p:spPr bwMode="auto">
          <a:xfrm flipV="1">
            <a:off x="351755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593" name="Line 201"/>
          <p:cNvSpPr>
            <a:spLocks noChangeShapeType="1"/>
          </p:cNvSpPr>
          <p:nvPr/>
        </p:nvSpPr>
        <p:spPr bwMode="auto">
          <a:xfrm flipV="1">
            <a:off x="3650908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7" name="Group 1302"/>
          <p:cNvGrpSpPr>
            <a:grpSpLocks/>
          </p:cNvGrpSpPr>
          <p:nvPr/>
        </p:nvGrpSpPr>
        <p:grpSpPr bwMode="auto">
          <a:xfrm>
            <a:off x="3334263" y="5077227"/>
            <a:ext cx="504362" cy="392112"/>
            <a:chOff x="949" y="3648"/>
            <a:chExt cx="449" cy="350"/>
          </a:xfrm>
        </p:grpSpPr>
        <p:grpSp>
          <p:nvGrpSpPr>
            <p:cNvPr id="28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59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59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0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0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06" name="Freeform 253"/>
          <p:cNvSpPr>
            <a:spLocks/>
          </p:cNvSpPr>
          <p:nvPr/>
        </p:nvSpPr>
        <p:spPr bwMode="auto">
          <a:xfrm>
            <a:off x="4903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07" name="Line 254"/>
          <p:cNvSpPr>
            <a:spLocks noChangeShapeType="1"/>
          </p:cNvSpPr>
          <p:nvPr/>
        </p:nvSpPr>
        <p:spPr bwMode="auto">
          <a:xfrm flipV="1">
            <a:off x="5103470" y="4765802"/>
            <a:ext cx="0" cy="250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8" name="Line 255"/>
          <p:cNvSpPr>
            <a:spLocks noChangeShapeType="1"/>
          </p:cNvSpPr>
          <p:nvPr/>
        </p:nvSpPr>
        <p:spPr bwMode="auto">
          <a:xfrm flipV="1">
            <a:off x="5041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09" name="Line 256"/>
          <p:cNvSpPr>
            <a:spLocks noChangeShapeType="1"/>
          </p:cNvSpPr>
          <p:nvPr/>
        </p:nvSpPr>
        <p:spPr bwMode="auto">
          <a:xfrm flipV="1">
            <a:off x="5174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30" name="Group 1302"/>
          <p:cNvGrpSpPr>
            <a:grpSpLocks/>
          </p:cNvGrpSpPr>
          <p:nvPr/>
        </p:nvGrpSpPr>
        <p:grpSpPr bwMode="auto">
          <a:xfrm>
            <a:off x="4858263" y="5077227"/>
            <a:ext cx="504362" cy="392113"/>
            <a:chOff x="949" y="3648"/>
            <a:chExt cx="449" cy="350"/>
          </a:xfrm>
        </p:grpSpPr>
        <p:grpSp>
          <p:nvGrpSpPr>
            <p:cNvPr id="31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1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4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41571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1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19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2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622" name="Freeform 234"/>
          <p:cNvSpPr>
            <a:spLocks/>
          </p:cNvSpPr>
          <p:nvPr/>
        </p:nvSpPr>
        <p:spPr bwMode="auto">
          <a:xfrm>
            <a:off x="5665445" y="5013453"/>
            <a:ext cx="403225" cy="85666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23" name="Line 235"/>
          <p:cNvSpPr>
            <a:spLocks noChangeShapeType="1"/>
          </p:cNvSpPr>
          <p:nvPr/>
        </p:nvSpPr>
        <p:spPr bwMode="auto">
          <a:xfrm flipH="1" flipV="1">
            <a:off x="5862295" y="4749927"/>
            <a:ext cx="3175" cy="266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25" name="Line 237"/>
          <p:cNvSpPr>
            <a:spLocks noChangeShapeType="1"/>
          </p:cNvSpPr>
          <p:nvPr/>
        </p:nvSpPr>
        <p:spPr bwMode="auto">
          <a:xfrm flipV="1">
            <a:off x="5868812" y="5016627"/>
            <a:ext cx="0" cy="922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39" name="Freeform 216"/>
          <p:cNvSpPr>
            <a:spLocks/>
          </p:cNvSpPr>
          <p:nvPr/>
        </p:nvSpPr>
        <p:spPr bwMode="auto">
          <a:xfrm>
            <a:off x="4141445" y="5013452"/>
            <a:ext cx="403225" cy="155575"/>
          </a:xfrm>
          <a:custGeom>
            <a:avLst/>
            <a:gdLst>
              <a:gd name="T0" fmla="*/ 0 w 240"/>
              <a:gd name="T1" fmla="*/ 2147483647 h 96"/>
              <a:gd name="T2" fmla="*/ 0 w 240"/>
              <a:gd name="T3" fmla="*/ 0 h 96"/>
              <a:gd name="T4" fmla="*/ 2147483647 w 240"/>
              <a:gd name="T5" fmla="*/ 0 h 96"/>
              <a:gd name="T6" fmla="*/ 2147483647 w 2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96"/>
              <a:gd name="T14" fmla="*/ 240 w 2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96">
                <a:moveTo>
                  <a:pt x="0" y="96"/>
                </a:moveTo>
                <a:lnTo>
                  <a:pt x="0" y="0"/>
                </a:lnTo>
                <a:lnTo>
                  <a:pt x="240" y="0"/>
                </a:lnTo>
                <a:lnTo>
                  <a:pt x="240" y="9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5D87A1"/>
              </a:solidFill>
              <a:ea typeface="ヒラギノ角ゴ Pro W3" charset="-128"/>
            </a:endParaRPr>
          </a:p>
        </p:txBody>
      </p:sp>
      <p:sp>
        <p:nvSpPr>
          <p:cNvPr id="1941640" name="Line 217"/>
          <p:cNvSpPr>
            <a:spLocks noChangeShapeType="1"/>
          </p:cNvSpPr>
          <p:nvPr/>
        </p:nvSpPr>
        <p:spPr bwMode="auto">
          <a:xfrm flipH="1" flipV="1">
            <a:off x="4338295" y="4768977"/>
            <a:ext cx="3175" cy="24764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1" name="Line 218"/>
          <p:cNvSpPr>
            <a:spLocks noChangeShapeType="1"/>
          </p:cNvSpPr>
          <p:nvPr/>
        </p:nvSpPr>
        <p:spPr bwMode="auto">
          <a:xfrm flipV="1">
            <a:off x="427955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1941642" name="Line 219"/>
          <p:cNvSpPr>
            <a:spLocks noChangeShapeType="1"/>
          </p:cNvSpPr>
          <p:nvPr/>
        </p:nvSpPr>
        <p:spPr bwMode="auto">
          <a:xfrm flipV="1">
            <a:off x="4412907" y="5016627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1941572" name="Group 1302"/>
          <p:cNvGrpSpPr>
            <a:grpSpLocks/>
          </p:cNvGrpSpPr>
          <p:nvPr/>
        </p:nvGrpSpPr>
        <p:grpSpPr bwMode="auto">
          <a:xfrm>
            <a:off x="4096263" y="5077227"/>
            <a:ext cx="504362" cy="392112"/>
            <a:chOff x="949" y="3648"/>
            <a:chExt cx="449" cy="350"/>
          </a:xfrm>
        </p:grpSpPr>
        <p:grpSp>
          <p:nvGrpSpPr>
            <p:cNvPr id="1941577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1941645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6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7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48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41582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1941650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1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2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1653" name="Picture 71" descr="Server-Grey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1733" name="Rectangle 2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management </a:t>
            </a:r>
          </a:p>
        </p:txBody>
      </p:sp>
      <p:grpSp>
        <p:nvGrpSpPr>
          <p:cNvPr id="1941583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62" name="Picture 364" descr="08-014_HPM-JUNOS"/>
            <p:cNvPicPr>
              <a:picLocks noChangeAspect="1" noChangeArrowheads="1"/>
            </p:cNvPicPr>
            <p:nvPr/>
          </p:nvPicPr>
          <p:blipFill>
            <a:blip r:embed="rId4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3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67AC"/>
                </a:solidFill>
                <a:ea typeface="ヒラギノ角ゴ Pro W3" charset="-128"/>
                <a:cs typeface="Arial"/>
              </a:endParaRPr>
            </a:p>
          </p:txBody>
        </p:sp>
        <p:pic>
          <p:nvPicPr>
            <p:cNvPr id="264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5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21" descr="Simple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2" name="Line 185"/>
          <p:cNvSpPr>
            <a:spLocks noChangeShapeType="1"/>
          </p:cNvSpPr>
          <p:nvPr/>
        </p:nvSpPr>
        <p:spPr bwMode="auto">
          <a:xfrm flipH="1">
            <a:off x="1630020" y="5537780"/>
            <a:ext cx="1195089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37" name="Line 185"/>
          <p:cNvSpPr>
            <a:spLocks noChangeShapeType="1"/>
          </p:cNvSpPr>
          <p:nvPr/>
        </p:nvSpPr>
        <p:spPr bwMode="auto">
          <a:xfrm flipH="1">
            <a:off x="1630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2" name="Line 185"/>
          <p:cNvSpPr>
            <a:spLocks noChangeShapeType="1"/>
          </p:cNvSpPr>
          <p:nvPr/>
        </p:nvSpPr>
        <p:spPr bwMode="auto">
          <a:xfrm>
            <a:off x="1286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47" name="Line 185"/>
          <p:cNvSpPr>
            <a:spLocks noChangeShapeType="1"/>
          </p:cNvSpPr>
          <p:nvPr/>
        </p:nvSpPr>
        <p:spPr bwMode="auto">
          <a:xfrm>
            <a:off x="532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0" name="Line 185"/>
          <p:cNvSpPr>
            <a:spLocks noChangeShapeType="1"/>
          </p:cNvSpPr>
          <p:nvPr/>
        </p:nvSpPr>
        <p:spPr bwMode="auto">
          <a:xfrm rot="10800000" flipH="1">
            <a:off x="6990791" y="5480612"/>
            <a:ext cx="324091" cy="254643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1" name="Line 185"/>
          <p:cNvSpPr>
            <a:spLocks noChangeShapeType="1"/>
          </p:cNvSpPr>
          <p:nvPr/>
        </p:nvSpPr>
        <p:spPr bwMode="auto">
          <a:xfrm rot="10800000" flipV="1">
            <a:off x="6961853" y="5474825"/>
            <a:ext cx="121533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2" name="Line 185"/>
          <p:cNvSpPr>
            <a:spLocks noChangeShapeType="1"/>
          </p:cNvSpPr>
          <p:nvPr/>
        </p:nvSpPr>
        <p:spPr bwMode="auto">
          <a:xfrm rot="10800000" flipH="1" flipV="1">
            <a:off x="6880832" y="5463251"/>
            <a:ext cx="39448" cy="208974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3" name="Line 185"/>
          <p:cNvSpPr>
            <a:spLocks noChangeShapeType="1"/>
          </p:cNvSpPr>
          <p:nvPr/>
        </p:nvSpPr>
        <p:spPr bwMode="auto">
          <a:xfrm rot="10800000" flipH="1" flipV="1">
            <a:off x="6660913" y="5474825"/>
            <a:ext cx="289366" cy="28358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4" name="Line 185"/>
          <p:cNvSpPr>
            <a:spLocks noChangeShapeType="1"/>
          </p:cNvSpPr>
          <p:nvPr/>
        </p:nvSpPr>
        <p:spPr bwMode="auto">
          <a:xfrm rot="10800000" flipH="1" flipV="1">
            <a:off x="6452568" y="5480612"/>
            <a:ext cx="509286" cy="2720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665" name="Line 185"/>
          <p:cNvSpPr>
            <a:spLocks noChangeShapeType="1"/>
          </p:cNvSpPr>
          <p:nvPr/>
        </p:nvSpPr>
        <p:spPr bwMode="auto">
          <a:xfrm rot="10800000" flipH="1">
            <a:off x="7042877" y="5474824"/>
            <a:ext cx="491924" cy="243068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21" name="Text Box 198"/>
          <p:cNvSpPr txBox="1">
            <a:spLocks noChangeAspect="1" noChangeArrowheads="1"/>
          </p:cNvSpPr>
          <p:nvPr/>
        </p:nvSpPr>
        <p:spPr bwMode="auto">
          <a:xfrm>
            <a:off x="2867604" y="5516724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SERVERS</a:t>
            </a:r>
          </a:p>
        </p:txBody>
      </p:sp>
      <p:sp>
        <p:nvSpPr>
          <p:cNvPr id="922" name="Text Box 198"/>
          <p:cNvSpPr txBox="1">
            <a:spLocks noChangeAspect="1" noChangeArrowheads="1"/>
          </p:cNvSpPr>
          <p:nvPr/>
        </p:nvSpPr>
        <p:spPr bwMode="auto">
          <a:xfrm>
            <a:off x="7254422" y="5545299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STORAGE</a:t>
            </a:r>
          </a:p>
        </p:txBody>
      </p:sp>
      <p:pic>
        <p:nvPicPr>
          <p:cNvPr id="952" name="Picture 951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3045" y="5303861"/>
            <a:ext cx="181718" cy="195590"/>
          </a:xfrm>
          <a:prstGeom prst="rect">
            <a:avLst/>
          </a:prstGeom>
        </p:spPr>
      </p:pic>
      <p:pic>
        <p:nvPicPr>
          <p:cNvPr id="953" name="Picture 952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3045" y="5071105"/>
            <a:ext cx="181718" cy="195590"/>
          </a:xfrm>
          <a:prstGeom prst="rect">
            <a:avLst/>
          </a:prstGeom>
        </p:spPr>
      </p:pic>
      <p:pic>
        <p:nvPicPr>
          <p:cNvPr id="954" name="Picture 953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2915" y="5303861"/>
            <a:ext cx="181718" cy="195590"/>
          </a:xfrm>
          <a:prstGeom prst="rect">
            <a:avLst/>
          </a:prstGeom>
        </p:spPr>
      </p:pic>
      <p:pic>
        <p:nvPicPr>
          <p:cNvPr id="955" name="Picture 95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2915" y="5071105"/>
            <a:ext cx="181718" cy="195590"/>
          </a:xfrm>
          <a:prstGeom prst="rect">
            <a:avLst/>
          </a:prstGeom>
        </p:spPr>
      </p:pic>
      <p:pic>
        <p:nvPicPr>
          <p:cNvPr id="956" name="Picture 955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2785" y="5303861"/>
            <a:ext cx="181718" cy="195590"/>
          </a:xfrm>
          <a:prstGeom prst="rect">
            <a:avLst/>
          </a:prstGeom>
        </p:spPr>
      </p:pic>
      <p:pic>
        <p:nvPicPr>
          <p:cNvPr id="957" name="Picture 956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2785" y="5071105"/>
            <a:ext cx="181718" cy="195590"/>
          </a:xfrm>
          <a:prstGeom prst="rect">
            <a:avLst/>
          </a:prstGeom>
        </p:spPr>
      </p:pic>
      <p:pic>
        <p:nvPicPr>
          <p:cNvPr id="958" name="Picture 957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2655" y="5303861"/>
            <a:ext cx="181718" cy="195590"/>
          </a:xfrm>
          <a:prstGeom prst="rect">
            <a:avLst/>
          </a:prstGeom>
        </p:spPr>
      </p:pic>
      <p:pic>
        <p:nvPicPr>
          <p:cNvPr id="959" name="Picture 958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2655" y="5071105"/>
            <a:ext cx="181718" cy="195590"/>
          </a:xfrm>
          <a:prstGeom prst="rect">
            <a:avLst/>
          </a:prstGeom>
        </p:spPr>
      </p:pic>
      <p:pic>
        <p:nvPicPr>
          <p:cNvPr id="960" name="Picture 959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2525" y="5303861"/>
            <a:ext cx="181718" cy="195590"/>
          </a:xfrm>
          <a:prstGeom prst="rect">
            <a:avLst/>
          </a:prstGeom>
        </p:spPr>
      </p:pic>
      <p:pic>
        <p:nvPicPr>
          <p:cNvPr id="961" name="Picture 960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2525" y="5071105"/>
            <a:ext cx="181718" cy="195590"/>
          </a:xfrm>
          <a:prstGeom prst="rect">
            <a:avLst/>
          </a:prstGeom>
        </p:spPr>
      </p:pic>
      <p:pic>
        <p:nvPicPr>
          <p:cNvPr id="962" name="Picture 961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2394" y="5303861"/>
            <a:ext cx="181718" cy="195590"/>
          </a:xfrm>
          <a:prstGeom prst="rect">
            <a:avLst/>
          </a:prstGeom>
        </p:spPr>
      </p:pic>
      <p:pic>
        <p:nvPicPr>
          <p:cNvPr id="963" name="Picture 962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2394" y="5071105"/>
            <a:ext cx="181718" cy="195590"/>
          </a:xfrm>
          <a:prstGeom prst="rect">
            <a:avLst/>
          </a:prstGeom>
        </p:spPr>
      </p:pic>
      <p:pic>
        <p:nvPicPr>
          <p:cNvPr id="964" name="Picture 963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3057" y="5303861"/>
            <a:ext cx="181718" cy="195590"/>
          </a:xfrm>
          <a:prstGeom prst="rect">
            <a:avLst/>
          </a:prstGeom>
        </p:spPr>
      </p:pic>
      <p:pic>
        <p:nvPicPr>
          <p:cNvPr id="965" name="Picture 96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3057" y="5071105"/>
            <a:ext cx="181718" cy="195590"/>
          </a:xfrm>
          <a:prstGeom prst="rect">
            <a:avLst/>
          </a:prstGeom>
        </p:spPr>
      </p:pic>
      <p:pic>
        <p:nvPicPr>
          <p:cNvPr id="966" name="Picture 965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2927" y="5303861"/>
            <a:ext cx="181718" cy="195590"/>
          </a:xfrm>
          <a:prstGeom prst="rect">
            <a:avLst/>
          </a:prstGeom>
        </p:spPr>
      </p:pic>
      <p:pic>
        <p:nvPicPr>
          <p:cNvPr id="967" name="Picture 966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2927" y="5071105"/>
            <a:ext cx="181718" cy="195590"/>
          </a:xfrm>
          <a:prstGeom prst="rect">
            <a:avLst/>
          </a:prstGeom>
        </p:spPr>
      </p:pic>
      <p:pic>
        <p:nvPicPr>
          <p:cNvPr id="968" name="Picture 967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2797" y="5303861"/>
            <a:ext cx="181718" cy="195590"/>
          </a:xfrm>
          <a:prstGeom prst="rect">
            <a:avLst/>
          </a:prstGeom>
        </p:spPr>
      </p:pic>
      <p:pic>
        <p:nvPicPr>
          <p:cNvPr id="969" name="Picture 968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2797" y="5071105"/>
            <a:ext cx="181718" cy="195590"/>
          </a:xfrm>
          <a:prstGeom prst="rect">
            <a:avLst/>
          </a:prstGeom>
        </p:spPr>
      </p:pic>
      <p:pic>
        <p:nvPicPr>
          <p:cNvPr id="970" name="Picture 969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2667" y="5303861"/>
            <a:ext cx="181718" cy="195590"/>
          </a:xfrm>
          <a:prstGeom prst="rect">
            <a:avLst/>
          </a:prstGeom>
        </p:spPr>
      </p:pic>
      <p:pic>
        <p:nvPicPr>
          <p:cNvPr id="971" name="Picture 970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2667" y="5071105"/>
            <a:ext cx="181718" cy="195590"/>
          </a:xfrm>
          <a:prstGeom prst="rect">
            <a:avLst/>
          </a:prstGeom>
        </p:spPr>
      </p:pic>
      <p:pic>
        <p:nvPicPr>
          <p:cNvPr id="972" name="Picture 971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62537" y="5303861"/>
            <a:ext cx="181718" cy="195590"/>
          </a:xfrm>
          <a:prstGeom prst="rect">
            <a:avLst/>
          </a:prstGeom>
        </p:spPr>
      </p:pic>
      <p:pic>
        <p:nvPicPr>
          <p:cNvPr id="973" name="Picture 972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62537" y="5071105"/>
            <a:ext cx="181718" cy="195590"/>
          </a:xfrm>
          <a:prstGeom prst="rect">
            <a:avLst/>
          </a:prstGeom>
        </p:spPr>
      </p:pic>
      <p:pic>
        <p:nvPicPr>
          <p:cNvPr id="974" name="Picture 973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2406" y="5303861"/>
            <a:ext cx="181718" cy="195590"/>
          </a:xfrm>
          <a:prstGeom prst="rect">
            <a:avLst/>
          </a:prstGeom>
        </p:spPr>
      </p:pic>
      <p:pic>
        <p:nvPicPr>
          <p:cNvPr id="975" name="Picture 97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2406" y="5071105"/>
            <a:ext cx="181718" cy="195590"/>
          </a:xfrm>
          <a:prstGeom prst="rect">
            <a:avLst/>
          </a:prstGeom>
        </p:spPr>
      </p:pic>
      <p:sp>
        <p:nvSpPr>
          <p:cNvPr id="977" name="Line 185"/>
          <p:cNvSpPr>
            <a:spLocks noChangeShapeType="1"/>
          </p:cNvSpPr>
          <p:nvPr/>
        </p:nvSpPr>
        <p:spPr bwMode="auto">
          <a:xfrm flipH="1">
            <a:off x="4678020" y="5540906"/>
            <a:ext cx="410650" cy="275405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8" name="Line 185"/>
          <p:cNvSpPr>
            <a:spLocks noChangeShapeType="1"/>
          </p:cNvSpPr>
          <p:nvPr/>
        </p:nvSpPr>
        <p:spPr bwMode="auto">
          <a:xfrm>
            <a:off x="4334427" y="5539220"/>
            <a:ext cx="354677" cy="277091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79" name="Line 185"/>
          <p:cNvSpPr>
            <a:spLocks noChangeShapeType="1"/>
          </p:cNvSpPr>
          <p:nvPr/>
        </p:nvSpPr>
        <p:spPr bwMode="auto">
          <a:xfrm>
            <a:off x="3580741" y="5539222"/>
            <a:ext cx="1102822" cy="277090"/>
          </a:xfrm>
          <a:prstGeom prst="line">
            <a:avLst/>
          </a:prstGeom>
          <a:noFill/>
          <a:ln w="28575">
            <a:solidFill>
              <a:srgbClr val="5D87A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6A01A"/>
              </a:solidFill>
              <a:ea typeface="ＭＳ Ｐゴシック"/>
              <a:cs typeface="Arial"/>
            </a:endParaRPr>
          </a:p>
        </p:txBody>
      </p:sp>
      <p:sp>
        <p:nvSpPr>
          <p:cNvPr id="989" name="Freeform 988"/>
          <p:cNvSpPr/>
          <p:nvPr/>
        </p:nvSpPr>
        <p:spPr>
          <a:xfrm>
            <a:off x="1680519" y="5786149"/>
            <a:ext cx="533194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0" name="Freeform 989"/>
          <p:cNvSpPr/>
          <p:nvPr/>
        </p:nvSpPr>
        <p:spPr>
          <a:xfrm>
            <a:off x="1594021" y="5841189"/>
            <a:ext cx="6691183" cy="215748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1" name="Freeform 990"/>
          <p:cNvSpPr/>
          <p:nvPr/>
        </p:nvSpPr>
        <p:spPr>
          <a:xfrm>
            <a:off x="4738816" y="5732714"/>
            <a:ext cx="2174790" cy="216682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4648200" y="5751248"/>
            <a:ext cx="3729680" cy="352016"/>
          </a:xfrm>
          <a:custGeom>
            <a:avLst/>
            <a:gdLst>
              <a:gd name="connsiteX0" fmla="*/ 0 w 5200379"/>
              <a:gd name="connsiteY0" fmla="*/ 4333 h 216682"/>
              <a:gd name="connsiteX1" fmla="*/ 0 w 5200379"/>
              <a:gd name="connsiteY1" fmla="*/ 216682 h 216682"/>
              <a:gd name="connsiteX2" fmla="*/ 5200379 w 5200379"/>
              <a:gd name="connsiteY2" fmla="*/ 216682 h 216682"/>
              <a:gd name="connsiteX3" fmla="*/ 5196045 w 5200379"/>
              <a:gd name="connsiteY3" fmla="*/ 0 h 216682"/>
              <a:gd name="connsiteX4" fmla="*/ 5196045 w 5200379"/>
              <a:gd name="connsiteY4" fmla="*/ 0 h 2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379" h="216682">
                <a:moveTo>
                  <a:pt x="0" y="4333"/>
                </a:moveTo>
                <a:lnTo>
                  <a:pt x="0" y="216682"/>
                </a:lnTo>
                <a:lnTo>
                  <a:pt x="5200379" y="216682"/>
                </a:lnTo>
                <a:cubicBezTo>
                  <a:pt x="5198934" y="144455"/>
                  <a:pt x="5197490" y="72227"/>
                  <a:pt x="5196045" y="0"/>
                </a:cubicBezTo>
                <a:lnTo>
                  <a:pt x="5196045" y="0"/>
                </a:lnTo>
              </a:path>
            </a:pathLst>
          </a:custGeom>
          <a:ln w="28575">
            <a:solidFill>
              <a:srgbClr val="5D87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988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205099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14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0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562703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1" name="Picture 65" descr="L2-or-L3 Switch.pn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36270" y="5669453"/>
            <a:ext cx="246106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" name="Text Box 198"/>
          <p:cNvSpPr txBox="1">
            <a:spLocks noChangeAspect="1" noChangeArrowheads="1"/>
          </p:cNvSpPr>
          <p:nvPr/>
        </p:nvSpPr>
        <p:spPr bwMode="auto">
          <a:xfrm>
            <a:off x="5574238" y="5782141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D4D4D"/>
                </a:solidFill>
                <a:ea typeface="ヒラギノ角ゴ Pro W3" charset="-128"/>
                <a:cs typeface="Arial" charset="0"/>
              </a:rPr>
              <a:t>FC SAN</a:t>
            </a:r>
          </a:p>
        </p:txBody>
      </p:sp>
      <p:pic>
        <p:nvPicPr>
          <p:cNvPr id="346" name="Picture 345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1703" y="5068336"/>
            <a:ext cx="181718" cy="195590"/>
          </a:xfrm>
          <a:prstGeom prst="rect">
            <a:avLst/>
          </a:prstGeom>
        </p:spPr>
      </p:pic>
      <p:pic>
        <p:nvPicPr>
          <p:cNvPr id="348" name="Picture 347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573" y="5068336"/>
            <a:ext cx="181718" cy="195590"/>
          </a:xfrm>
          <a:prstGeom prst="rect">
            <a:avLst/>
          </a:prstGeom>
        </p:spPr>
      </p:pic>
      <p:pic>
        <p:nvPicPr>
          <p:cNvPr id="350" name="Picture 349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1443" y="5068336"/>
            <a:ext cx="181718" cy="195590"/>
          </a:xfrm>
          <a:prstGeom prst="rect">
            <a:avLst/>
          </a:prstGeom>
        </p:spPr>
      </p:pic>
      <p:pic>
        <p:nvPicPr>
          <p:cNvPr id="345" name="Picture 344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1703" y="5301092"/>
            <a:ext cx="181718" cy="195590"/>
          </a:xfrm>
          <a:prstGeom prst="rect">
            <a:avLst/>
          </a:prstGeom>
        </p:spPr>
      </p:pic>
      <p:pic>
        <p:nvPicPr>
          <p:cNvPr id="347" name="Picture 346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573" y="5301092"/>
            <a:ext cx="181718" cy="195590"/>
          </a:xfrm>
          <a:prstGeom prst="rect">
            <a:avLst/>
          </a:prstGeom>
        </p:spPr>
      </p:pic>
      <p:pic>
        <p:nvPicPr>
          <p:cNvPr id="349" name="Picture 348" descr="Database 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1443" y="5301092"/>
            <a:ext cx="181718" cy="195590"/>
          </a:xfrm>
          <a:prstGeom prst="rect">
            <a:avLst/>
          </a:prstGeom>
        </p:spPr>
      </p:pic>
      <p:sp>
        <p:nvSpPr>
          <p:cNvPr id="383" name="Text Box 198"/>
          <p:cNvSpPr txBox="1">
            <a:spLocks noChangeAspect="1" noChangeArrowheads="1"/>
          </p:cNvSpPr>
          <p:nvPr/>
        </p:nvSpPr>
        <p:spPr bwMode="auto">
          <a:xfrm>
            <a:off x="555625" y="4583494"/>
            <a:ext cx="73215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ACCESS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1941584" name="Group 184"/>
          <p:cNvGrpSpPr>
            <a:grpSpLocks/>
          </p:cNvGrpSpPr>
          <p:nvPr/>
        </p:nvGrpSpPr>
        <p:grpSpPr bwMode="auto">
          <a:xfrm>
            <a:off x="647700" y="4848225"/>
            <a:ext cx="5065713" cy="1588"/>
            <a:chOff x="2224" y="3594"/>
            <a:chExt cx="3191" cy="1"/>
          </a:xfrm>
        </p:grpSpPr>
        <p:sp>
          <p:nvSpPr>
            <p:cNvPr id="385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6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8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89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90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401" name="Text Box 198"/>
          <p:cNvSpPr txBox="1">
            <a:spLocks noChangeAspect="1" noChangeArrowheads="1"/>
          </p:cNvSpPr>
          <p:nvPr/>
        </p:nvSpPr>
        <p:spPr bwMode="auto">
          <a:xfrm>
            <a:off x="225999" y="3702710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SERVICES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grpSp>
        <p:nvGrpSpPr>
          <p:cNvPr id="1941585" name="Group 261"/>
          <p:cNvGrpSpPr>
            <a:grpSpLocks/>
          </p:cNvGrpSpPr>
          <p:nvPr/>
        </p:nvGrpSpPr>
        <p:grpSpPr bwMode="auto">
          <a:xfrm>
            <a:off x="208155" y="2738838"/>
            <a:ext cx="689568" cy="919062"/>
            <a:chOff x="1920" y="1127"/>
            <a:chExt cx="654" cy="873"/>
          </a:xfrm>
        </p:grpSpPr>
        <p:pic>
          <p:nvPicPr>
            <p:cNvPr id="405" name="Picture 26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invGray">
            <a:xfrm>
              <a:off x="1920" y="1127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06" name="Picture 263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invGray">
            <a:xfrm>
              <a:off x="2046" y="1223"/>
              <a:ext cx="528" cy="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3" name="Picture 224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invGray">
          <a:xfrm>
            <a:off x="2553739" y="2820915"/>
            <a:ext cx="557212" cy="914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24" name="Picture 225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invGray">
          <a:xfrm>
            <a:off x="3552277" y="2820915"/>
            <a:ext cx="557212" cy="9143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81" name="Rectangl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blackWhite">
          <a:xfrm>
            <a:off x="3200400" y="4695825"/>
            <a:ext cx="307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" name="Rectangl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blackWhite">
          <a:xfrm>
            <a:off x="107950" y="4695825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2" name="Group 184"/>
          <p:cNvGrpSpPr>
            <a:grpSpLocks/>
          </p:cNvGrpSpPr>
          <p:nvPr/>
        </p:nvGrpSpPr>
        <p:grpSpPr bwMode="auto">
          <a:xfrm>
            <a:off x="800100" y="4848225"/>
            <a:ext cx="5065713" cy="1588"/>
            <a:chOff x="2224" y="3594"/>
            <a:chExt cx="3191" cy="1"/>
          </a:xfrm>
        </p:grpSpPr>
        <p:sp>
          <p:nvSpPr>
            <p:cNvPr id="553" name="Line 184"/>
            <p:cNvSpPr>
              <a:spLocks noChangeShapeType="1"/>
            </p:cNvSpPr>
            <p:nvPr/>
          </p:nvSpPr>
          <p:spPr bwMode="auto">
            <a:xfrm>
              <a:off x="222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54" name="Line 184"/>
            <p:cNvSpPr>
              <a:spLocks noChangeShapeType="1"/>
            </p:cNvSpPr>
            <p:nvPr/>
          </p:nvSpPr>
          <p:spPr bwMode="auto">
            <a:xfrm>
              <a:off x="3184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55" name="Line 184"/>
            <p:cNvSpPr>
              <a:spLocks noChangeShapeType="1"/>
            </p:cNvSpPr>
            <p:nvPr/>
          </p:nvSpPr>
          <p:spPr bwMode="auto">
            <a:xfrm>
              <a:off x="4128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56" name="Line 184"/>
            <p:cNvSpPr>
              <a:spLocks noChangeShapeType="1"/>
            </p:cNvSpPr>
            <p:nvPr/>
          </p:nvSpPr>
          <p:spPr bwMode="auto">
            <a:xfrm>
              <a:off x="464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57" name="Line 184"/>
            <p:cNvSpPr>
              <a:spLocks noChangeShapeType="1"/>
            </p:cNvSpPr>
            <p:nvPr/>
          </p:nvSpPr>
          <p:spPr bwMode="auto">
            <a:xfrm>
              <a:off x="2721" y="3595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58" name="Line 184"/>
            <p:cNvSpPr>
              <a:spLocks noChangeShapeType="1"/>
            </p:cNvSpPr>
            <p:nvPr/>
          </p:nvSpPr>
          <p:spPr bwMode="auto">
            <a:xfrm>
              <a:off x="5115" y="3594"/>
              <a:ext cx="3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391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1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923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265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027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85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447843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789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" name="Picture 238" descr="EXSeriesC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551405" y="4781550"/>
            <a:ext cx="66374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1696" name="Line 184"/>
          <p:cNvSpPr>
            <a:spLocks noChangeShapeType="1"/>
          </p:cNvSpPr>
          <p:nvPr/>
        </p:nvSpPr>
        <p:spPr bwMode="auto">
          <a:xfrm>
            <a:off x="2804770" y="2130552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pic>
        <p:nvPicPr>
          <p:cNvPr id="1941701" name="Picture 80" descr="Generic-Rou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631733" y="1997996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1700" name="Picture 80" descr="Generic-Rou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643764" y="1998790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Text Box 198"/>
          <p:cNvSpPr txBox="1">
            <a:spLocks noChangeAspect="1" noChangeArrowheads="1"/>
          </p:cNvSpPr>
          <p:nvPr/>
        </p:nvSpPr>
        <p:spPr bwMode="auto">
          <a:xfrm>
            <a:off x="1905000" y="2014441"/>
            <a:ext cx="577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chemeClr val="tx1"/>
                </a:solidFill>
                <a:ea typeface="ヒラギノ角ゴ Pro W3" charset="-128"/>
                <a:cs typeface="Arial" charset="0"/>
              </a:rPr>
              <a:t>WAN</a:t>
            </a:r>
            <a:endParaRPr lang="en-US" sz="900" dirty="0">
              <a:solidFill>
                <a:schemeClr val="tx1"/>
              </a:solidFill>
              <a:ea typeface="ヒラギノ角ゴ Pro W3" charset="-128"/>
              <a:cs typeface="Arial" charset="0"/>
            </a:endParaRPr>
          </a:p>
        </p:txBody>
      </p:sp>
      <p:pic>
        <p:nvPicPr>
          <p:cNvPr id="303" name="Picture 159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invGray">
          <a:xfrm>
            <a:off x="2561432" y="1743075"/>
            <a:ext cx="557212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04" name="Picture 160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invGray">
          <a:xfrm>
            <a:off x="3567907" y="1743075"/>
            <a:ext cx="557212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graphicFrame>
        <p:nvGraphicFramePr>
          <p:cNvPr id="526" name="Group 166"/>
          <p:cNvGraphicFramePr>
            <a:graphicFrameLocks noGrp="1"/>
          </p:cNvGraphicFramePr>
          <p:nvPr/>
        </p:nvGraphicFramePr>
        <p:xfrm>
          <a:off x="6657975" y="1691173"/>
          <a:ext cx="2203450" cy="2899956"/>
        </p:xfrm>
        <a:graphic>
          <a:graphicData uri="http://schemas.openxmlformats.org/drawingml/2006/table">
            <a:tbl>
              <a:tblPr/>
              <a:tblGrid>
                <a:gridCol w="2203450"/>
              </a:tblGrid>
              <a:tr h="781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7A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Single pane of glass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Centralized automation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Open API for 3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rd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-party integration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FFA0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Support of full network lifecycle</a:t>
                      </a:r>
                    </a:p>
                  </a:txBody>
                  <a:tcPr marL="4572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4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1" name="Picture 145" descr="09-003_monitor_NEC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-106680" y="1522095"/>
            <a:ext cx="64198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" name="Rectangle 409"/>
          <p:cNvSpPr>
            <a:spLocks noChangeArrowheads="1"/>
          </p:cNvSpPr>
          <p:nvPr/>
        </p:nvSpPr>
        <p:spPr bwMode="auto">
          <a:xfrm>
            <a:off x="247650" y="1697038"/>
            <a:ext cx="19050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67AC"/>
                </a:solidFill>
                <a:ea typeface="ヒラギノ角ゴ Pro W3" charset="-128"/>
              </a:rPr>
              <a:t>Simplify </a:t>
            </a:r>
            <a:r>
              <a:rPr lang="en-US" dirty="0" smtClean="0">
                <a:solidFill>
                  <a:srgbClr val="0067AC"/>
                </a:solidFill>
                <a:ea typeface="ヒラギノ角ゴ Pro W3" charset="-128"/>
              </a:rPr>
              <a:t>Management</a:t>
            </a:r>
            <a:endParaRPr lang="en-US" dirty="0">
              <a:solidFill>
                <a:srgbClr val="0067AC"/>
              </a:solidFill>
              <a:ea typeface="ヒラギノ角ゴ Pro W3" charset="-128"/>
            </a:endParaRPr>
          </a:p>
        </p:txBody>
      </p:sp>
      <p:pic>
        <p:nvPicPr>
          <p:cNvPr id="562" name="Picture 15" descr="Picture1"/>
          <p:cNvPicPr>
            <a:picLocks noChangeAspect="1" noChangeArrowheads="1"/>
          </p:cNvPicPr>
          <p:nvPr/>
        </p:nvPicPr>
        <p:blipFill>
          <a:blip r:embed="rId16" cstate="print">
            <a:lum bright="50000"/>
          </a:blip>
          <a:srcRect/>
          <a:stretch>
            <a:fillRect/>
          </a:stretch>
        </p:blipFill>
        <p:spPr bwMode="ltGray">
          <a:xfrm>
            <a:off x="-130634" y="618968"/>
            <a:ext cx="798395" cy="25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7" name="Text Box 198"/>
          <p:cNvSpPr txBox="1">
            <a:spLocks noChangeAspect="1" noChangeArrowheads="1"/>
          </p:cNvSpPr>
          <p:nvPr/>
        </p:nvSpPr>
        <p:spPr bwMode="auto">
          <a:xfrm>
            <a:off x="1905000" y="3208894"/>
            <a:ext cx="57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1200" dirty="0" smtClean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CORE</a:t>
            </a:r>
            <a:endParaRPr lang="en-US" sz="900" kern="1200" dirty="0">
              <a:solidFill>
                <a:srgbClr val="4D4D4D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55986" y="37324"/>
            <a:ext cx="558366" cy="5583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42649" y="101065"/>
            <a:ext cx="385041" cy="430887"/>
          </a:xfrm>
          <a:prstGeom prst="rect">
            <a:avLst/>
          </a:prstGeom>
          <a:noFill/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5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9"/>
          <p:cNvSpPr>
            <a:spLocks noChangeArrowheads="1"/>
          </p:cNvSpPr>
          <p:nvPr/>
        </p:nvSpPr>
        <p:spPr bwMode="auto">
          <a:xfrm rot="16200000">
            <a:off x="3383811" y="-1390382"/>
            <a:ext cx="2413084" cy="7498080"/>
          </a:xfrm>
          <a:prstGeom prst="rect">
            <a:avLst/>
          </a:prstGeom>
          <a:gradFill flip="none" rotWithShape="1">
            <a:gsLst>
              <a:gs pos="0">
                <a:srgbClr val="807F83">
                  <a:lumMod val="40000"/>
                  <a:lumOff val="60000"/>
                  <a:shade val="30000"/>
                  <a:satMod val="115000"/>
                  <a:alpha val="0"/>
                </a:srgbClr>
              </a:gs>
              <a:gs pos="50000">
                <a:srgbClr val="807F83">
                  <a:lumMod val="40000"/>
                  <a:lumOff val="60000"/>
                  <a:shade val="67500"/>
                  <a:satMod val="115000"/>
                  <a:alpha val="5000"/>
                </a:srgbClr>
              </a:gs>
              <a:gs pos="100000">
                <a:srgbClr val="807F83">
                  <a:lumMod val="40000"/>
                  <a:lumOff val="60000"/>
                  <a:shade val="100000"/>
                  <a:satMod val="115000"/>
                  <a:alpha val="3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807F83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 rot="16200000">
            <a:off x="3349223" y="1073490"/>
            <a:ext cx="2482260" cy="7498080"/>
          </a:xfrm>
          <a:prstGeom prst="rect">
            <a:avLst/>
          </a:prstGeom>
          <a:gradFill flip="none" rotWithShape="1">
            <a:gsLst>
              <a:gs pos="0">
                <a:srgbClr val="5C852D">
                  <a:lumMod val="40000"/>
                  <a:lumOff val="60000"/>
                  <a:shade val="30000"/>
                  <a:satMod val="115000"/>
                  <a:alpha val="0"/>
                </a:srgbClr>
              </a:gs>
              <a:gs pos="50000">
                <a:srgbClr val="5C852D">
                  <a:lumMod val="40000"/>
                  <a:lumOff val="60000"/>
                  <a:shade val="67500"/>
                  <a:satMod val="115000"/>
                  <a:alpha val="5000"/>
                </a:srgbClr>
              </a:gs>
              <a:gs pos="100000">
                <a:srgbClr val="5C852D">
                  <a:lumMod val="40000"/>
                  <a:lumOff val="60000"/>
                  <a:shade val="100000"/>
                  <a:satMod val="115000"/>
                  <a:alpha val="3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5C852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ltGray">
          <a:xfrm>
            <a:off x="1308644" y="1152116"/>
            <a:ext cx="3451113" cy="2413082"/>
          </a:xfrm>
          <a:prstGeom prst="rect">
            <a:avLst/>
          </a:prstGeom>
          <a:gradFill flip="none" rotWithShape="1">
            <a:gsLst>
              <a:gs pos="0">
                <a:srgbClr val="7EB0CC">
                  <a:lumMod val="75000"/>
                  <a:shade val="30000"/>
                  <a:satMod val="115000"/>
                  <a:alpha val="0"/>
                </a:srgbClr>
              </a:gs>
              <a:gs pos="50000">
                <a:srgbClr val="7EB0CC">
                  <a:lumMod val="75000"/>
                  <a:shade val="67500"/>
                  <a:satMod val="115000"/>
                  <a:alpha val="20000"/>
                </a:srgbClr>
              </a:gs>
              <a:gs pos="100000">
                <a:srgbClr val="7EB0CC">
                  <a:lumMod val="75000"/>
                  <a:shade val="100000"/>
                  <a:satMod val="115000"/>
                  <a:alpha val="60000"/>
                </a:srgbClr>
              </a:gs>
            </a:gsLst>
            <a:lin ang="162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ltGray">
          <a:xfrm>
            <a:off x="1319276" y="3637096"/>
            <a:ext cx="7040880" cy="2426565"/>
          </a:xfrm>
          <a:prstGeom prst="rect">
            <a:avLst/>
          </a:prstGeom>
          <a:gradFill flip="none" rotWithShape="1">
            <a:gsLst>
              <a:gs pos="0">
                <a:srgbClr val="5C852D">
                  <a:lumMod val="40000"/>
                  <a:lumOff val="60000"/>
                  <a:shade val="30000"/>
                  <a:satMod val="115000"/>
                  <a:alpha val="60000"/>
                </a:srgbClr>
              </a:gs>
              <a:gs pos="50000">
                <a:srgbClr val="5C852D">
                  <a:lumMod val="40000"/>
                  <a:lumOff val="60000"/>
                  <a:shade val="67500"/>
                  <a:satMod val="115000"/>
                  <a:alpha val="20000"/>
                </a:srgbClr>
              </a:gs>
              <a:gs pos="100000">
                <a:srgbClr val="5C852D">
                  <a:lumMod val="40000"/>
                  <a:lumOff val="60000"/>
                  <a:shade val="100000"/>
                  <a:satMod val="115000"/>
                  <a:alpha val="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ltGray">
          <a:xfrm>
            <a:off x="4842286" y="1152116"/>
            <a:ext cx="3501614" cy="246888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50000">
                <a:srgbClr val="C00000">
                  <a:alpha val="20000"/>
                </a:srgbClr>
              </a:gs>
              <a:gs pos="100000">
                <a:srgbClr val="C00000">
                  <a:alpha val="60000"/>
                </a:srgbClr>
              </a:gs>
            </a:gsLst>
            <a:lin ang="162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59992" y="2169288"/>
            <a:ext cx="1975982" cy="3775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rPr>
              <a:t>Policies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113307" y="4648080"/>
            <a:ext cx="1869353" cy="3775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rPr>
              <a:t>Infrastructure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5068638" y="1336356"/>
            <a:ext cx="2966581" cy="849042"/>
            <a:chOff x="5127963" y="2590801"/>
            <a:chExt cx="3144078" cy="899842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5127963" y="2590801"/>
              <a:ext cx="3144078" cy="899842"/>
            </a:xfrm>
            <a:prstGeom prst="roundRect">
              <a:avLst>
                <a:gd name="adj" fmla="val 12702"/>
              </a:avLst>
            </a:prstGeom>
            <a:gradFill flip="none" rotWithShape="1">
              <a:gsLst>
                <a:gs pos="0">
                  <a:srgbClr val="93220B">
                    <a:shade val="30000"/>
                    <a:satMod val="115000"/>
                  </a:srgbClr>
                </a:gs>
                <a:gs pos="50000">
                  <a:srgbClr val="93220B">
                    <a:shade val="67500"/>
                    <a:satMod val="115000"/>
                  </a:srgbClr>
                </a:gs>
                <a:gs pos="100000">
                  <a:srgbClr val="93220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86987" y="2688267"/>
              <a:ext cx="2809461" cy="704910"/>
            </a:xfrm>
            <a:prstGeom prst="rect">
              <a:avLst/>
            </a:prstGeom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/>
                </a:rPr>
                <a:t>Secure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endParaRPr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1541863" y="1336355"/>
            <a:ext cx="2966581" cy="849042"/>
            <a:chOff x="1390173" y="2590800"/>
            <a:chExt cx="3144078" cy="899842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1390173" y="2590800"/>
              <a:ext cx="3144078" cy="899842"/>
            </a:xfrm>
            <a:prstGeom prst="roundRect">
              <a:avLst>
                <a:gd name="adj" fmla="val 14114"/>
              </a:avLst>
            </a:prstGeom>
            <a:gradFill flip="none" rotWithShape="1">
              <a:gsLst>
                <a:gs pos="0">
                  <a:srgbClr val="7EB0CC">
                    <a:lumMod val="75000"/>
                    <a:shade val="30000"/>
                    <a:satMod val="115000"/>
                  </a:srgbClr>
                </a:gs>
                <a:gs pos="50000">
                  <a:srgbClr val="7EB0CC">
                    <a:lumMod val="75000"/>
                    <a:shade val="67500"/>
                    <a:satMod val="115000"/>
                  </a:srgbClr>
                </a:gs>
                <a:gs pos="100000">
                  <a:srgbClr val="7EB0CC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49196" y="2688266"/>
              <a:ext cx="2809461" cy="704910"/>
            </a:xfrm>
            <a:prstGeom prst="rect">
              <a:avLst/>
            </a:prstGeom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/>
                </a:rPr>
                <a:t>Share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endParaRPr>
            </a:p>
          </p:txBody>
        </p:sp>
      </p:grpSp>
      <p:grpSp>
        <p:nvGrpSpPr>
          <p:cNvPr id="4" name="Group 73"/>
          <p:cNvGrpSpPr/>
          <p:nvPr/>
        </p:nvGrpSpPr>
        <p:grpSpPr>
          <a:xfrm>
            <a:off x="3106098" y="5003162"/>
            <a:ext cx="3307316" cy="849042"/>
            <a:chOff x="3048000" y="4670736"/>
            <a:chExt cx="3505200" cy="899842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3048000" y="4670736"/>
              <a:ext cx="3505200" cy="899842"/>
            </a:xfrm>
            <a:prstGeom prst="roundRect">
              <a:avLst>
                <a:gd name="adj" fmla="val 16936"/>
              </a:avLst>
            </a:prstGeom>
            <a:gradFill flip="none" rotWithShape="1">
              <a:gsLst>
                <a:gs pos="0">
                  <a:srgbClr val="5C852D">
                    <a:shade val="30000"/>
                    <a:satMod val="115000"/>
                  </a:srgbClr>
                </a:gs>
                <a:gs pos="50000">
                  <a:srgbClr val="5C852D">
                    <a:shade val="67500"/>
                    <a:satMod val="115000"/>
                  </a:srgbClr>
                </a:gs>
                <a:gs pos="100000">
                  <a:srgbClr val="5C852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41056" y="4746936"/>
              <a:ext cx="3119089" cy="704910"/>
            </a:xfrm>
            <a:prstGeom prst="rect">
              <a:avLst/>
            </a:prstGeom>
            <a:ln>
              <a:noFill/>
            </a:ln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/>
                </a:rPr>
                <a:t>Simplify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endParaRPr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092274" y="2848712"/>
            <a:ext cx="1463040" cy="1463040"/>
          </a:xfrm>
          <a:prstGeom prst="ellipse">
            <a:avLst/>
          </a:prstGeom>
          <a:solidFill>
            <a:srgbClr val="E7E1D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574675" rtl="0" fontAlgn="base">
              <a:spcBef>
                <a:spcPct val="50000"/>
              </a:spcBef>
              <a:spcAft>
                <a:spcPct val="0"/>
              </a:spcAft>
            </a:pPr>
            <a:endParaRPr lang="en-US" sz="2200" kern="120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4895850" y="2324100"/>
            <a:ext cx="1240604" cy="1225180"/>
            <a:chOff x="5943600" y="1235595"/>
            <a:chExt cx="1240604" cy="1225180"/>
          </a:xfrm>
        </p:grpSpPr>
        <p:pic>
          <p:nvPicPr>
            <p:cNvPr id="68" name="Picture 363" descr="08-014_HPM-JUNOS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5943600" y="1235595"/>
              <a:ext cx="1240604" cy="1225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 descr="Blue-Pad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127" y="1503575"/>
              <a:ext cx="399551" cy="635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0" name="Picture 10" descr="junos_brand_rgb_1800x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871" y="3119170"/>
            <a:ext cx="1177847" cy="785004"/>
          </a:xfrm>
          <a:prstGeom prst="rect">
            <a:avLst/>
          </a:prstGeom>
          <a:noFill/>
        </p:spPr>
      </p:pic>
      <p:grpSp>
        <p:nvGrpSpPr>
          <p:cNvPr id="6" name="Group 1225"/>
          <p:cNvGrpSpPr/>
          <p:nvPr/>
        </p:nvGrpSpPr>
        <p:grpSpPr>
          <a:xfrm>
            <a:off x="3452194" y="2208632"/>
            <a:ext cx="2743200" cy="2743200"/>
            <a:chOff x="3452194" y="2208632"/>
            <a:chExt cx="2743200" cy="2743200"/>
          </a:xfrm>
        </p:grpSpPr>
        <p:sp>
          <p:nvSpPr>
            <p:cNvPr id="72" name="Oval 71"/>
            <p:cNvSpPr/>
            <p:nvPr/>
          </p:nvSpPr>
          <p:spPr bwMode="auto">
            <a:xfrm>
              <a:off x="3452194" y="2208632"/>
              <a:ext cx="2743200" cy="2743200"/>
            </a:xfrm>
            <a:prstGeom prst="ellipse">
              <a:avLst/>
            </a:prstGeom>
            <a:solidFill>
              <a:srgbClr val="333333">
                <a:lumMod val="60000"/>
                <a:lumOff val="40000"/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092274" y="2848712"/>
              <a:ext cx="1463040" cy="1463040"/>
            </a:xfrm>
            <a:prstGeom prst="ellipse">
              <a:avLst/>
            </a:prstGeom>
            <a:solidFill>
              <a:srgbClr val="E7E1D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77"/>
            <p:cNvGrpSpPr/>
            <p:nvPr/>
          </p:nvGrpSpPr>
          <p:grpSpPr>
            <a:xfrm>
              <a:off x="4895850" y="2324100"/>
              <a:ext cx="1240604" cy="1225180"/>
              <a:chOff x="5943600" y="1235595"/>
              <a:chExt cx="1240604" cy="1225180"/>
            </a:xfrm>
          </p:grpSpPr>
          <p:pic>
            <p:nvPicPr>
              <p:cNvPr id="88" name="Picture 363" descr="08-014_HPM-JUNOS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1235595"/>
                <a:ext cx="1240604" cy="1225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88" descr="Blue-Padloc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64127" y="1503575"/>
                <a:ext cx="399551" cy="635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5" name="Picture 10" descr="junos_brand_rgb_1800x1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8210" y="3119170"/>
              <a:ext cx="1177847" cy="785004"/>
            </a:xfrm>
            <a:prstGeom prst="rect">
              <a:avLst/>
            </a:prstGeom>
            <a:noFill/>
          </p:spPr>
        </p:pic>
        <p:grpSp>
          <p:nvGrpSpPr>
            <p:cNvPr id="8" name="Group 78"/>
            <p:cNvGrpSpPr/>
            <p:nvPr/>
          </p:nvGrpSpPr>
          <p:grpSpPr>
            <a:xfrm>
              <a:off x="3476329" y="2343356"/>
              <a:ext cx="1231080" cy="1232899"/>
              <a:chOff x="2354596" y="1232916"/>
              <a:chExt cx="1231080" cy="1232899"/>
            </a:xfrm>
          </p:grpSpPr>
          <p:pic>
            <p:nvPicPr>
              <p:cNvPr id="77" name="Picture 364" descr="08-014_HPM-JUNOS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354596" y="1232916"/>
                <a:ext cx="1231080" cy="123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73"/>
              <p:cNvGrpSpPr/>
              <p:nvPr/>
            </p:nvGrpSpPr>
            <p:grpSpPr>
              <a:xfrm>
                <a:off x="2503137" y="1518082"/>
                <a:ext cx="933999" cy="648069"/>
                <a:chOff x="2492782" y="1518082"/>
                <a:chExt cx="933999" cy="648069"/>
              </a:xfrm>
            </p:grpSpPr>
            <p:pic>
              <p:nvPicPr>
                <p:cNvPr id="79" name="Picture 78" descr="Cloud-Blue.png"/>
                <p:cNvPicPr>
                  <a:picLocks noChangeAspect="1"/>
                </p:cNvPicPr>
                <p:nvPr/>
              </p:nvPicPr>
              <p:blipFill>
                <a:blip r:embed="rId7" cstate="print">
                  <a:lum contrast="-80000"/>
                </a:blip>
                <a:stretch>
                  <a:fillRect/>
                </a:stretch>
              </p:blipFill>
              <p:spPr>
                <a:xfrm>
                  <a:off x="2492782" y="1518082"/>
                  <a:ext cx="933999" cy="648069"/>
                </a:xfrm>
                <a:prstGeom prst="rect">
                  <a:avLst/>
                </a:prstGeom>
                <a:effectLst>
                  <a:outerShdw blurRad="190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0" name="Oval 79"/>
                <p:cNvSpPr/>
                <p:nvPr/>
              </p:nvSpPr>
              <p:spPr bwMode="auto">
                <a:xfrm>
                  <a:off x="2685495" y="1642369"/>
                  <a:ext cx="572610" cy="37286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74675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 pitchFamily="34" charset="0"/>
                    <a:cs typeface="Arial"/>
                  </a:endParaRPr>
                </a:p>
              </p:txBody>
            </p:sp>
            <p:pic>
              <p:nvPicPr>
                <p:cNvPr id="81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845171" y="1524000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Group 69"/>
                <p:cNvGrpSpPr/>
                <p:nvPr/>
              </p:nvGrpSpPr>
              <p:grpSpPr>
                <a:xfrm>
                  <a:off x="2699473" y="1887057"/>
                  <a:ext cx="545963" cy="256331"/>
                  <a:chOff x="2701310" y="1887057"/>
                  <a:chExt cx="545963" cy="256331"/>
                </a:xfrm>
              </p:grpSpPr>
              <p:pic>
                <p:nvPicPr>
                  <p:cNvPr id="86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701310" y="1887057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7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992707" y="1887057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1" name="Group 71"/>
                <p:cNvGrpSpPr/>
                <p:nvPr/>
              </p:nvGrpSpPr>
              <p:grpSpPr>
                <a:xfrm>
                  <a:off x="2564834" y="1649813"/>
                  <a:ext cx="815241" cy="256331"/>
                  <a:chOff x="2564834" y="1649813"/>
                  <a:chExt cx="815241" cy="256331"/>
                </a:xfrm>
              </p:grpSpPr>
              <p:pic>
                <p:nvPicPr>
                  <p:cNvPr id="84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64834" y="1649813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5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125509" y="1649813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grpSp>
        <p:nvGrpSpPr>
          <p:cNvPr id="12" name="Group 44"/>
          <p:cNvGrpSpPr/>
          <p:nvPr/>
        </p:nvGrpSpPr>
        <p:grpSpPr>
          <a:xfrm>
            <a:off x="4210050" y="3771900"/>
            <a:ext cx="1180565" cy="1186436"/>
            <a:chOff x="6349771" y="3265452"/>
            <a:chExt cx="2022703" cy="2051191"/>
          </a:xfrm>
        </p:grpSpPr>
        <p:pic>
          <p:nvPicPr>
            <p:cNvPr id="91" name="Picture 364" descr="08-014_HPM-JUNOS"/>
            <p:cNvPicPr>
              <a:picLocks noChangeAspect="1" noChangeArrowheads="1"/>
            </p:cNvPicPr>
            <p:nvPr/>
          </p:nvPicPr>
          <p:blipFill>
            <a:blip r:embed="rId6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1" y="3265452"/>
              <a:ext cx="2022703" cy="205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AutoShape 7"/>
            <p:cNvSpPr>
              <a:spLocks noChangeArrowheads="1"/>
            </p:cNvSpPr>
            <p:nvPr/>
          </p:nvSpPr>
          <p:spPr bwMode="blackWhite">
            <a:xfrm>
              <a:off x="6915995" y="4114520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solidFill>
                  <a:srgbClr val="0067AC"/>
                </a:solidFill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93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6" y="3763328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6" y="4039016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4" y="4304432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62465" y="3914455"/>
              <a:ext cx="703680" cy="7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Title 1"/>
          <p:cNvSpPr txBox="1">
            <a:spLocks/>
          </p:cNvSpPr>
          <p:nvPr/>
        </p:nvSpPr>
        <p:spPr>
          <a:xfrm>
            <a:off x="475488" y="433572"/>
            <a:ext cx="8220456" cy="562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smtClean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3 Steps to Cloud-Ready Data Center Network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4" descr="Gradation Box2.png"/>
          <p:cNvPicPr>
            <a:picLocks noChangeAspect="1"/>
          </p:cNvPicPr>
          <p:nvPr/>
        </p:nvPicPr>
        <p:blipFill>
          <a:blip r:embed="rId3" cstate="print">
            <a:lum bright="68000"/>
          </a:blip>
          <a:srcRect r="781"/>
          <a:stretch>
            <a:fillRect/>
          </a:stretch>
        </p:blipFill>
        <p:spPr bwMode="ltGray">
          <a:xfrm>
            <a:off x="-4763" y="5016272"/>
            <a:ext cx="91487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56155"/>
            <a:ext cx="8220075" cy="639763"/>
          </a:xfrm>
        </p:spPr>
        <p:txBody>
          <a:bodyPr/>
          <a:lstStyle/>
          <a:p>
            <a:r>
              <a:rPr lang="en-US" cap="all" dirty="0" smtClean="0"/>
              <a:t>Share—Virtual Partitioning</a:t>
            </a:r>
            <a:endParaRPr lang="en-US" cap="all" dirty="0"/>
          </a:p>
        </p:txBody>
      </p:sp>
      <p:sp>
        <p:nvSpPr>
          <p:cNvPr id="256" name="Rectangle 255"/>
          <p:cNvSpPr/>
          <p:nvPr/>
        </p:nvSpPr>
        <p:spPr>
          <a:xfrm>
            <a:off x="328102" y="5598503"/>
            <a:ext cx="3243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rPr>
              <a:t>VLANs</a:t>
            </a:r>
          </a:p>
        </p:txBody>
      </p:sp>
      <p:sp>
        <p:nvSpPr>
          <p:cNvPr id="1487" name="Text Box 24"/>
          <p:cNvSpPr txBox="1">
            <a:spLocks noChangeArrowheads="1"/>
          </p:cNvSpPr>
          <p:nvPr/>
        </p:nvSpPr>
        <p:spPr bwMode="auto">
          <a:xfrm>
            <a:off x="1694480" y="2585645"/>
            <a:ext cx="3810" cy="134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800" y="2611290"/>
            <a:ext cx="853443" cy="613410"/>
            <a:chOff x="233" y="2861"/>
            <a:chExt cx="969" cy="685"/>
          </a:xfrm>
        </p:grpSpPr>
        <p:sp>
          <p:nvSpPr>
            <p:cNvPr id="1515" name="Oval 10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6" name="Oval 11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7" name="Oval 12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8" name="Oval 13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9" name="Oval 14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20" name="Oval 15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21" name="Freeform 16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489" name="Freeform 59"/>
          <p:cNvSpPr>
            <a:spLocks/>
          </p:cNvSpPr>
          <p:nvPr/>
        </p:nvSpPr>
        <p:spPr bwMode="auto">
          <a:xfrm>
            <a:off x="849042" y="2815071"/>
            <a:ext cx="464822" cy="285750"/>
          </a:xfrm>
          <a:custGeom>
            <a:avLst/>
            <a:gdLst>
              <a:gd name="T0" fmla="*/ 150 w 366"/>
              <a:gd name="T1" fmla="*/ 225 h 225"/>
              <a:gd name="T2" fmla="*/ 315 w 366"/>
              <a:gd name="T3" fmla="*/ 174 h 225"/>
              <a:gd name="T4" fmla="*/ 366 w 366"/>
              <a:gd name="T5" fmla="*/ 27 h 225"/>
              <a:gd name="T6" fmla="*/ 147 w 366"/>
              <a:gd name="T7" fmla="*/ 0 h 225"/>
              <a:gd name="T8" fmla="*/ 0 w 366"/>
              <a:gd name="T9" fmla="*/ 123 h 225"/>
              <a:gd name="T10" fmla="*/ 345 w 366"/>
              <a:gd name="T11" fmla="*/ 39 h 225"/>
              <a:gd name="T12" fmla="*/ 141 w 366"/>
              <a:gd name="T13" fmla="*/ 207 h 225"/>
              <a:gd name="T14" fmla="*/ 18 w 366"/>
              <a:gd name="T15" fmla="*/ 135 h 225"/>
              <a:gd name="T16" fmla="*/ 300 w 366"/>
              <a:gd name="T17" fmla="*/ 159 h 225"/>
              <a:gd name="T18" fmla="*/ 159 w 366"/>
              <a:gd name="T19" fmla="*/ 9 h 2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225"/>
              <a:gd name="T32" fmla="*/ 366 w 366"/>
              <a:gd name="T33" fmla="*/ 225 h 2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225">
                <a:moveTo>
                  <a:pt x="150" y="225"/>
                </a:moveTo>
                <a:lnTo>
                  <a:pt x="315" y="174"/>
                </a:lnTo>
                <a:lnTo>
                  <a:pt x="366" y="27"/>
                </a:lnTo>
                <a:lnTo>
                  <a:pt x="147" y="0"/>
                </a:lnTo>
                <a:lnTo>
                  <a:pt x="0" y="123"/>
                </a:lnTo>
                <a:lnTo>
                  <a:pt x="345" y="39"/>
                </a:lnTo>
                <a:lnTo>
                  <a:pt x="141" y="207"/>
                </a:lnTo>
                <a:lnTo>
                  <a:pt x="18" y="135"/>
                </a:lnTo>
                <a:lnTo>
                  <a:pt x="300" y="159"/>
                </a:lnTo>
                <a:lnTo>
                  <a:pt x="159" y="9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51619" y="2699911"/>
            <a:ext cx="210268" cy="210268"/>
            <a:chOff x="2284" y="779"/>
            <a:chExt cx="1198" cy="1198"/>
          </a:xfrm>
        </p:grpSpPr>
        <p:sp>
          <p:nvSpPr>
            <p:cNvPr id="1511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2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13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4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42285" y="2842535"/>
            <a:ext cx="210268" cy="210268"/>
            <a:chOff x="2284" y="779"/>
            <a:chExt cx="1198" cy="1198"/>
          </a:xfrm>
        </p:grpSpPr>
        <p:sp>
          <p:nvSpPr>
            <p:cNvPr id="1507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08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09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10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202320" y="2736918"/>
            <a:ext cx="210268" cy="210268"/>
            <a:chOff x="2284" y="779"/>
            <a:chExt cx="1198" cy="1198"/>
          </a:xfrm>
        </p:grpSpPr>
        <p:sp>
          <p:nvSpPr>
            <p:cNvPr id="1503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04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05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06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9867" y="2939645"/>
            <a:ext cx="210268" cy="210268"/>
            <a:chOff x="2284" y="779"/>
            <a:chExt cx="1198" cy="1198"/>
          </a:xfrm>
        </p:grpSpPr>
        <p:sp>
          <p:nvSpPr>
            <p:cNvPr id="1499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00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01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02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940051" y="3010529"/>
            <a:ext cx="210268" cy="210268"/>
            <a:chOff x="2284" y="779"/>
            <a:chExt cx="1198" cy="1198"/>
          </a:xfrm>
        </p:grpSpPr>
        <p:sp>
          <p:nvSpPr>
            <p:cNvPr id="1495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496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497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498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559" name="Text Box 24"/>
          <p:cNvSpPr txBox="1">
            <a:spLocks noChangeArrowheads="1"/>
          </p:cNvSpPr>
          <p:nvPr/>
        </p:nvSpPr>
        <p:spPr bwMode="auto">
          <a:xfrm>
            <a:off x="3205055" y="2506458"/>
            <a:ext cx="3810" cy="134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2327140" y="2602286"/>
            <a:ext cx="853443" cy="613411"/>
            <a:chOff x="233" y="2861"/>
            <a:chExt cx="969" cy="685"/>
          </a:xfrm>
        </p:grpSpPr>
        <p:sp>
          <p:nvSpPr>
            <p:cNvPr id="1587" name="Oval 89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88" name="Oval 90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89" name="Oval 91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90" name="Oval 92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91" name="Oval 93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92" name="Oval 94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93" name="Freeform 95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561" name="Freeform 112"/>
          <p:cNvSpPr>
            <a:spLocks/>
          </p:cNvSpPr>
          <p:nvPr/>
        </p:nvSpPr>
        <p:spPr bwMode="auto">
          <a:xfrm>
            <a:off x="2485890" y="2772466"/>
            <a:ext cx="464822" cy="285750"/>
          </a:xfrm>
          <a:custGeom>
            <a:avLst/>
            <a:gdLst>
              <a:gd name="T0" fmla="*/ 150 w 366"/>
              <a:gd name="T1" fmla="*/ 225 h 225"/>
              <a:gd name="T2" fmla="*/ 315 w 366"/>
              <a:gd name="T3" fmla="*/ 174 h 225"/>
              <a:gd name="T4" fmla="*/ 366 w 366"/>
              <a:gd name="T5" fmla="*/ 27 h 225"/>
              <a:gd name="T6" fmla="*/ 147 w 366"/>
              <a:gd name="T7" fmla="*/ 0 h 225"/>
              <a:gd name="T8" fmla="*/ 0 w 366"/>
              <a:gd name="T9" fmla="*/ 123 h 225"/>
              <a:gd name="T10" fmla="*/ 345 w 366"/>
              <a:gd name="T11" fmla="*/ 39 h 225"/>
              <a:gd name="T12" fmla="*/ 141 w 366"/>
              <a:gd name="T13" fmla="*/ 207 h 225"/>
              <a:gd name="T14" fmla="*/ 18 w 366"/>
              <a:gd name="T15" fmla="*/ 135 h 225"/>
              <a:gd name="T16" fmla="*/ 300 w 366"/>
              <a:gd name="T17" fmla="*/ 159 h 225"/>
              <a:gd name="T18" fmla="*/ 159 w 366"/>
              <a:gd name="T19" fmla="*/ 9 h 2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225"/>
              <a:gd name="T32" fmla="*/ 366 w 366"/>
              <a:gd name="T33" fmla="*/ 225 h 2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225">
                <a:moveTo>
                  <a:pt x="150" y="225"/>
                </a:moveTo>
                <a:lnTo>
                  <a:pt x="315" y="174"/>
                </a:lnTo>
                <a:lnTo>
                  <a:pt x="366" y="27"/>
                </a:lnTo>
                <a:lnTo>
                  <a:pt x="147" y="0"/>
                </a:lnTo>
                <a:lnTo>
                  <a:pt x="0" y="123"/>
                </a:lnTo>
                <a:lnTo>
                  <a:pt x="345" y="39"/>
                </a:lnTo>
                <a:lnTo>
                  <a:pt x="141" y="207"/>
                </a:lnTo>
                <a:lnTo>
                  <a:pt x="18" y="135"/>
                </a:lnTo>
                <a:lnTo>
                  <a:pt x="300" y="159"/>
                </a:lnTo>
                <a:lnTo>
                  <a:pt x="159" y="9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0" name="Group 1221"/>
          <p:cNvGrpSpPr/>
          <p:nvPr/>
        </p:nvGrpSpPr>
        <p:grpSpPr>
          <a:xfrm>
            <a:off x="2379475" y="2811271"/>
            <a:ext cx="210268" cy="210268"/>
            <a:chOff x="9512484" y="3386409"/>
            <a:chExt cx="262835" cy="262835"/>
          </a:xfrm>
        </p:grpSpPr>
        <p:sp>
          <p:nvSpPr>
            <p:cNvPr id="1583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84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85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586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" name="Group 1226"/>
          <p:cNvGrpSpPr/>
          <p:nvPr/>
        </p:nvGrpSpPr>
        <p:grpSpPr>
          <a:xfrm>
            <a:off x="2556510" y="2640082"/>
            <a:ext cx="210268" cy="210268"/>
            <a:chOff x="9512484" y="3386409"/>
            <a:chExt cx="262835" cy="262835"/>
          </a:xfrm>
        </p:grpSpPr>
        <p:sp>
          <p:nvSpPr>
            <p:cNvPr id="1579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80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81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582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2" name="Group 1231"/>
          <p:cNvGrpSpPr/>
          <p:nvPr/>
        </p:nvGrpSpPr>
        <p:grpSpPr>
          <a:xfrm>
            <a:off x="2848785" y="2691856"/>
            <a:ext cx="210268" cy="210268"/>
            <a:chOff x="9512484" y="3386409"/>
            <a:chExt cx="262835" cy="262835"/>
          </a:xfrm>
        </p:grpSpPr>
        <p:sp>
          <p:nvSpPr>
            <p:cNvPr id="1575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76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77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578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3" name="Group 1236"/>
          <p:cNvGrpSpPr/>
          <p:nvPr/>
        </p:nvGrpSpPr>
        <p:grpSpPr>
          <a:xfrm>
            <a:off x="2780309" y="2893943"/>
            <a:ext cx="210268" cy="210268"/>
            <a:chOff x="9512484" y="3386409"/>
            <a:chExt cx="262835" cy="262835"/>
          </a:xfrm>
        </p:grpSpPr>
        <p:sp>
          <p:nvSpPr>
            <p:cNvPr id="1571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72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73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574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" name="Group 1241"/>
          <p:cNvGrpSpPr/>
          <p:nvPr/>
        </p:nvGrpSpPr>
        <p:grpSpPr>
          <a:xfrm>
            <a:off x="2543984" y="2978286"/>
            <a:ext cx="210268" cy="210268"/>
            <a:chOff x="9512484" y="3386409"/>
            <a:chExt cx="262835" cy="262835"/>
          </a:xfrm>
        </p:grpSpPr>
        <p:sp>
          <p:nvSpPr>
            <p:cNvPr id="1567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568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569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570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497619" y="3613448"/>
            <a:ext cx="853442" cy="613411"/>
            <a:chOff x="233" y="2861"/>
            <a:chExt cx="969" cy="685"/>
          </a:xfrm>
        </p:grpSpPr>
        <p:sp>
          <p:nvSpPr>
            <p:cNvPr id="1630" name="Oval 1629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31" name="Oval 1630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32" name="Oval 1631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33" name="Oval 1632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34" name="Oval 1633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35" name="Oval 1634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36" name="Freeform 1635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596" name="Freeform 124"/>
          <p:cNvSpPr>
            <a:spLocks/>
          </p:cNvSpPr>
          <p:nvPr/>
        </p:nvSpPr>
        <p:spPr bwMode="auto">
          <a:xfrm>
            <a:off x="5697009" y="3763308"/>
            <a:ext cx="415291" cy="331470"/>
          </a:xfrm>
          <a:custGeom>
            <a:avLst/>
            <a:gdLst>
              <a:gd name="T0" fmla="*/ 63 w 327"/>
              <a:gd name="T1" fmla="*/ 0 h 261"/>
              <a:gd name="T2" fmla="*/ 327 w 327"/>
              <a:gd name="T3" fmla="*/ 0 h 261"/>
              <a:gd name="T4" fmla="*/ 324 w 327"/>
              <a:gd name="T5" fmla="*/ 201 h 261"/>
              <a:gd name="T6" fmla="*/ 147 w 327"/>
              <a:gd name="T7" fmla="*/ 261 h 261"/>
              <a:gd name="T8" fmla="*/ 195 w 327"/>
              <a:gd name="T9" fmla="*/ 105 h 261"/>
              <a:gd name="T10" fmla="*/ 63 w 327"/>
              <a:gd name="T11" fmla="*/ 33 h 261"/>
              <a:gd name="T12" fmla="*/ 0 w 327"/>
              <a:gd name="T13" fmla="*/ 132 h 261"/>
              <a:gd name="T14" fmla="*/ 9 w 327"/>
              <a:gd name="T15" fmla="*/ 177 h 261"/>
              <a:gd name="T16" fmla="*/ 126 w 327"/>
              <a:gd name="T17" fmla="*/ 249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"/>
              <a:gd name="T28" fmla="*/ 0 h 261"/>
              <a:gd name="T29" fmla="*/ 327 w 327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" h="261">
                <a:moveTo>
                  <a:pt x="63" y="0"/>
                </a:moveTo>
                <a:lnTo>
                  <a:pt x="327" y="0"/>
                </a:lnTo>
                <a:lnTo>
                  <a:pt x="324" y="201"/>
                </a:lnTo>
                <a:lnTo>
                  <a:pt x="147" y="261"/>
                </a:lnTo>
                <a:lnTo>
                  <a:pt x="195" y="105"/>
                </a:lnTo>
                <a:lnTo>
                  <a:pt x="63" y="33"/>
                </a:lnTo>
                <a:lnTo>
                  <a:pt x="0" y="132"/>
                </a:lnTo>
                <a:lnTo>
                  <a:pt x="9" y="177"/>
                </a:lnTo>
                <a:lnTo>
                  <a:pt x="126" y="249"/>
                </a:lnTo>
              </a:path>
            </a:pathLst>
          </a:custGeom>
          <a:noFill/>
          <a:ln w="12700" cap="flat" cmpd="sng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597" name="Freeform 125"/>
          <p:cNvSpPr>
            <a:spLocks/>
          </p:cNvSpPr>
          <p:nvPr/>
        </p:nvSpPr>
        <p:spPr bwMode="auto">
          <a:xfrm>
            <a:off x="5719869" y="3778548"/>
            <a:ext cx="346711" cy="167640"/>
          </a:xfrm>
          <a:custGeom>
            <a:avLst/>
            <a:gdLst>
              <a:gd name="T0" fmla="*/ 0 w 273"/>
              <a:gd name="T1" fmla="*/ 132 h 132"/>
              <a:gd name="T2" fmla="*/ 201 w 273"/>
              <a:gd name="T3" fmla="*/ 75 h 132"/>
              <a:gd name="T4" fmla="*/ 273 w 273"/>
              <a:gd name="T5" fmla="*/ 0 h 132"/>
              <a:gd name="T6" fmla="*/ 0 60000 65536"/>
              <a:gd name="T7" fmla="*/ 0 60000 65536"/>
              <a:gd name="T8" fmla="*/ 0 60000 65536"/>
              <a:gd name="T9" fmla="*/ 0 w 273"/>
              <a:gd name="T10" fmla="*/ 0 h 132"/>
              <a:gd name="T11" fmla="*/ 273 w 273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32">
                <a:moveTo>
                  <a:pt x="0" y="132"/>
                </a:moveTo>
                <a:lnTo>
                  <a:pt x="201" y="75"/>
                </a:lnTo>
                <a:lnTo>
                  <a:pt x="273" y="0"/>
                </a:lnTo>
              </a:path>
            </a:pathLst>
          </a:custGeom>
          <a:noFill/>
          <a:ln w="12700" cap="flat" cmpd="sng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598" name="Rectangle 130"/>
          <p:cNvSpPr>
            <a:spLocks noChangeArrowheads="1"/>
          </p:cNvSpPr>
          <p:nvPr/>
        </p:nvSpPr>
        <p:spPr bwMode="auto">
          <a:xfrm flipH="1">
            <a:off x="6039910" y="3706158"/>
            <a:ext cx="129540" cy="129540"/>
          </a:xfrm>
          <a:prstGeom prst="rect">
            <a:avLst/>
          </a:prstGeom>
          <a:solidFill>
            <a:srgbClr val="0033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599" name="Rectangle 131"/>
          <p:cNvSpPr>
            <a:spLocks noChangeArrowheads="1"/>
          </p:cNvSpPr>
          <p:nvPr/>
        </p:nvSpPr>
        <p:spPr bwMode="auto">
          <a:xfrm flipH="1">
            <a:off x="5723679" y="3702348"/>
            <a:ext cx="129540" cy="129540"/>
          </a:xfrm>
          <a:prstGeom prst="rect">
            <a:avLst/>
          </a:prstGeom>
          <a:solidFill>
            <a:srgbClr val="0033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6" name="Group 1185"/>
          <p:cNvGrpSpPr/>
          <p:nvPr/>
        </p:nvGrpSpPr>
        <p:grpSpPr>
          <a:xfrm>
            <a:off x="5677848" y="3652957"/>
            <a:ext cx="210268" cy="210268"/>
            <a:chOff x="9512484" y="3386409"/>
            <a:chExt cx="262835" cy="262835"/>
          </a:xfrm>
        </p:grpSpPr>
        <p:sp>
          <p:nvSpPr>
            <p:cNvPr id="1626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27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28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29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7" name="Group 1190"/>
          <p:cNvGrpSpPr/>
          <p:nvPr/>
        </p:nvGrpSpPr>
        <p:grpSpPr>
          <a:xfrm>
            <a:off x="5997888" y="3665149"/>
            <a:ext cx="210268" cy="210268"/>
            <a:chOff x="9512484" y="3386409"/>
            <a:chExt cx="262835" cy="262835"/>
          </a:xfrm>
        </p:grpSpPr>
        <p:sp>
          <p:nvSpPr>
            <p:cNvPr id="1622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23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24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25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8" name="Group 1195"/>
          <p:cNvGrpSpPr/>
          <p:nvPr/>
        </p:nvGrpSpPr>
        <p:grpSpPr>
          <a:xfrm>
            <a:off x="5601648" y="3860221"/>
            <a:ext cx="210268" cy="210268"/>
            <a:chOff x="9512484" y="3386409"/>
            <a:chExt cx="262835" cy="262835"/>
          </a:xfrm>
        </p:grpSpPr>
        <p:sp>
          <p:nvSpPr>
            <p:cNvPr id="1618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19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20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21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9" name="Group 1200"/>
          <p:cNvGrpSpPr/>
          <p:nvPr/>
        </p:nvGrpSpPr>
        <p:grpSpPr>
          <a:xfrm>
            <a:off x="6025320" y="3905941"/>
            <a:ext cx="210268" cy="210268"/>
            <a:chOff x="9512484" y="3386409"/>
            <a:chExt cx="262835" cy="262835"/>
          </a:xfrm>
        </p:grpSpPr>
        <p:sp>
          <p:nvSpPr>
            <p:cNvPr id="1614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15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16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17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0" name="Group 1205"/>
          <p:cNvGrpSpPr/>
          <p:nvPr/>
        </p:nvGrpSpPr>
        <p:grpSpPr>
          <a:xfrm>
            <a:off x="5796720" y="3988237"/>
            <a:ext cx="210268" cy="210268"/>
            <a:chOff x="9512484" y="3386409"/>
            <a:chExt cx="262835" cy="262835"/>
          </a:xfrm>
        </p:grpSpPr>
        <p:sp>
          <p:nvSpPr>
            <p:cNvPr id="1610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11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12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13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1" name="Group 1210"/>
          <p:cNvGrpSpPr/>
          <p:nvPr/>
        </p:nvGrpSpPr>
        <p:grpSpPr>
          <a:xfrm>
            <a:off x="5842440" y="3808405"/>
            <a:ext cx="210268" cy="210268"/>
            <a:chOff x="9512484" y="3386409"/>
            <a:chExt cx="262835" cy="262835"/>
          </a:xfrm>
        </p:grpSpPr>
        <p:sp>
          <p:nvSpPr>
            <p:cNvPr id="1606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07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08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09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7756768" y="4286722"/>
            <a:ext cx="853442" cy="613411"/>
            <a:chOff x="233" y="2861"/>
            <a:chExt cx="969" cy="685"/>
          </a:xfrm>
        </p:grpSpPr>
        <p:sp>
          <p:nvSpPr>
            <p:cNvPr id="1673" name="Oval 1672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4" name="Oval 1673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5" name="Oval 1674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6" name="Oval 1675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7" name="Oval 1676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8" name="Oval 1677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9" name="Freeform 1678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639" name="Freeform 124"/>
          <p:cNvSpPr>
            <a:spLocks/>
          </p:cNvSpPr>
          <p:nvPr/>
        </p:nvSpPr>
        <p:spPr bwMode="auto">
          <a:xfrm>
            <a:off x="7956158" y="4436582"/>
            <a:ext cx="415291" cy="331470"/>
          </a:xfrm>
          <a:custGeom>
            <a:avLst/>
            <a:gdLst>
              <a:gd name="T0" fmla="*/ 63 w 327"/>
              <a:gd name="T1" fmla="*/ 0 h 261"/>
              <a:gd name="T2" fmla="*/ 327 w 327"/>
              <a:gd name="T3" fmla="*/ 0 h 261"/>
              <a:gd name="T4" fmla="*/ 324 w 327"/>
              <a:gd name="T5" fmla="*/ 201 h 261"/>
              <a:gd name="T6" fmla="*/ 147 w 327"/>
              <a:gd name="T7" fmla="*/ 261 h 261"/>
              <a:gd name="T8" fmla="*/ 195 w 327"/>
              <a:gd name="T9" fmla="*/ 105 h 261"/>
              <a:gd name="T10" fmla="*/ 63 w 327"/>
              <a:gd name="T11" fmla="*/ 33 h 261"/>
              <a:gd name="T12" fmla="*/ 0 w 327"/>
              <a:gd name="T13" fmla="*/ 132 h 261"/>
              <a:gd name="T14" fmla="*/ 9 w 327"/>
              <a:gd name="T15" fmla="*/ 177 h 261"/>
              <a:gd name="T16" fmla="*/ 126 w 327"/>
              <a:gd name="T17" fmla="*/ 249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"/>
              <a:gd name="T28" fmla="*/ 0 h 261"/>
              <a:gd name="T29" fmla="*/ 327 w 327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" h="261">
                <a:moveTo>
                  <a:pt x="63" y="0"/>
                </a:moveTo>
                <a:lnTo>
                  <a:pt x="327" y="0"/>
                </a:lnTo>
                <a:lnTo>
                  <a:pt x="324" y="201"/>
                </a:lnTo>
                <a:lnTo>
                  <a:pt x="147" y="261"/>
                </a:lnTo>
                <a:lnTo>
                  <a:pt x="195" y="105"/>
                </a:lnTo>
                <a:lnTo>
                  <a:pt x="63" y="33"/>
                </a:lnTo>
                <a:lnTo>
                  <a:pt x="0" y="132"/>
                </a:lnTo>
                <a:lnTo>
                  <a:pt x="9" y="177"/>
                </a:lnTo>
                <a:lnTo>
                  <a:pt x="126" y="249"/>
                </a:lnTo>
              </a:path>
            </a:pathLst>
          </a:custGeom>
          <a:noFill/>
          <a:ln w="12700" cap="flat" cmpd="sng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640" name="Freeform 125"/>
          <p:cNvSpPr>
            <a:spLocks/>
          </p:cNvSpPr>
          <p:nvPr/>
        </p:nvSpPr>
        <p:spPr bwMode="auto">
          <a:xfrm>
            <a:off x="7979018" y="4451822"/>
            <a:ext cx="346711" cy="167640"/>
          </a:xfrm>
          <a:custGeom>
            <a:avLst/>
            <a:gdLst>
              <a:gd name="T0" fmla="*/ 0 w 273"/>
              <a:gd name="T1" fmla="*/ 132 h 132"/>
              <a:gd name="T2" fmla="*/ 201 w 273"/>
              <a:gd name="T3" fmla="*/ 75 h 132"/>
              <a:gd name="T4" fmla="*/ 273 w 273"/>
              <a:gd name="T5" fmla="*/ 0 h 132"/>
              <a:gd name="T6" fmla="*/ 0 60000 65536"/>
              <a:gd name="T7" fmla="*/ 0 60000 65536"/>
              <a:gd name="T8" fmla="*/ 0 60000 65536"/>
              <a:gd name="T9" fmla="*/ 0 w 273"/>
              <a:gd name="T10" fmla="*/ 0 h 132"/>
              <a:gd name="T11" fmla="*/ 273 w 273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32">
                <a:moveTo>
                  <a:pt x="0" y="132"/>
                </a:moveTo>
                <a:lnTo>
                  <a:pt x="201" y="75"/>
                </a:lnTo>
                <a:lnTo>
                  <a:pt x="273" y="0"/>
                </a:lnTo>
              </a:path>
            </a:pathLst>
          </a:custGeom>
          <a:noFill/>
          <a:ln w="12700" cap="flat" cmpd="sng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641" name="Rectangle 130"/>
          <p:cNvSpPr>
            <a:spLocks noChangeArrowheads="1"/>
          </p:cNvSpPr>
          <p:nvPr/>
        </p:nvSpPr>
        <p:spPr bwMode="auto">
          <a:xfrm flipH="1">
            <a:off x="8299059" y="4379432"/>
            <a:ext cx="129540" cy="129540"/>
          </a:xfrm>
          <a:prstGeom prst="rect">
            <a:avLst/>
          </a:prstGeom>
          <a:solidFill>
            <a:srgbClr val="0033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642" name="Rectangle 131"/>
          <p:cNvSpPr>
            <a:spLocks noChangeArrowheads="1"/>
          </p:cNvSpPr>
          <p:nvPr/>
        </p:nvSpPr>
        <p:spPr bwMode="auto">
          <a:xfrm flipH="1">
            <a:off x="7982828" y="4375622"/>
            <a:ext cx="129540" cy="129540"/>
          </a:xfrm>
          <a:prstGeom prst="rect">
            <a:avLst/>
          </a:prstGeom>
          <a:solidFill>
            <a:srgbClr val="0033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23" name="Group 1185"/>
          <p:cNvGrpSpPr/>
          <p:nvPr/>
        </p:nvGrpSpPr>
        <p:grpSpPr>
          <a:xfrm>
            <a:off x="7936997" y="4326231"/>
            <a:ext cx="210268" cy="210268"/>
            <a:chOff x="9512484" y="3386409"/>
            <a:chExt cx="262835" cy="262835"/>
          </a:xfrm>
        </p:grpSpPr>
        <p:sp>
          <p:nvSpPr>
            <p:cNvPr id="1669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70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71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72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4" name="Group 1190"/>
          <p:cNvGrpSpPr/>
          <p:nvPr/>
        </p:nvGrpSpPr>
        <p:grpSpPr>
          <a:xfrm>
            <a:off x="8257037" y="4338423"/>
            <a:ext cx="210268" cy="210268"/>
            <a:chOff x="9512484" y="3386409"/>
            <a:chExt cx="262835" cy="262835"/>
          </a:xfrm>
        </p:grpSpPr>
        <p:sp>
          <p:nvSpPr>
            <p:cNvPr id="1665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66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67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68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5" name="Group 1195"/>
          <p:cNvGrpSpPr/>
          <p:nvPr/>
        </p:nvGrpSpPr>
        <p:grpSpPr>
          <a:xfrm>
            <a:off x="7860797" y="4533495"/>
            <a:ext cx="210268" cy="210268"/>
            <a:chOff x="9512484" y="3386409"/>
            <a:chExt cx="262835" cy="262835"/>
          </a:xfrm>
        </p:grpSpPr>
        <p:sp>
          <p:nvSpPr>
            <p:cNvPr id="1661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62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63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64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6" name="Group 1200"/>
          <p:cNvGrpSpPr/>
          <p:nvPr/>
        </p:nvGrpSpPr>
        <p:grpSpPr>
          <a:xfrm>
            <a:off x="8284469" y="4579215"/>
            <a:ext cx="210268" cy="210268"/>
            <a:chOff x="9512484" y="3386409"/>
            <a:chExt cx="262835" cy="262835"/>
          </a:xfrm>
        </p:grpSpPr>
        <p:sp>
          <p:nvSpPr>
            <p:cNvPr id="1657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58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59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60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7" name="Group 1205"/>
          <p:cNvGrpSpPr/>
          <p:nvPr/>
        </p:nvGrpSpPr>
        <p:grpSpPr>
          <a:xfrm>
            <a:off x="8055869" y="4661511"/>
            <a:ext cx="210268" cy="210268"/>
            <a:chOff x="9512484" y="3386409"/>
            <a:chExt cx="262835" cy="262835"/>
          </a:xfrm>
        </p:grpSpPr>
        <p:sp>
          <p:nvSpPr>
            <p:cNvPr id="1653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54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55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56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8" name="Group 1210"/>
          <p:cNvGrpSpPr/>
          <p:nvPr/>
        </p:nvGrpSpPr>
        <p:grpSpPr>
          <a:xfrm>
            <a:off x="8101589" y="4481679"/>
            <a:ext cx="210268" cy="210268"/>
            <a:chOff x="9512484" y="3386409"/>
            <a:chExt cx="262835" cy="262835"/>
          </a:xfrm>
        </p:grpSpPr>
        <p:sp>
          <p:nvSpPr>
            <p:cNvPr id="1649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50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51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49A942"/>
                </a:gs>
                <a:gs pos="100000">
                  <a:srgbClr val="007434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652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681" name="Text Box 24"/>
          <p:cNvSpPr txBox="1">
            <a:spLocks noChangeArrowheads="1"/>
          </p:cNvSpPr>
          <p:nvPr/>
        </p:nvSpPr>
        <p:spPr bwMode="auto">
          <a:xfrm>
            <a:off x="8825513" y="3374116"/>
            <a:ext cx="3810" cy="134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7793833" y="3399761"/>
            <a:ext cx="853443" cy="613410"/>
            <a:chOff x="233" y="2861"/>
            <a:chExt cx="969" cy="685"/>
          </a:xfrm>
        </p:grpSpPr>
        <p:sp>
          <p:nvSpPr>
            <p:cNvPr id="1709" name="Oval 10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0" name="Oval 11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1" name="Oval 12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2" name="Oval 13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3" name="Oval 14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4" name="Oval 15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5" name="Freeform 16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683" name="Freeform 59"/>
          <p:cNvSpPr>
            <a:spLocks/>
          </p:cNvSpPr>
          <p:nvPr/>
        </p:nvSpPr>
        <p:spPr bwMode="auto">
          <a:xfrm>
            <a:off x="7980075" y="3603542"/>
            <a:ext cx="464822" cy="285750"/>
          </a:xfrm>
          <a:custGeom>
            <a:avLst/>
            <a:gdLst>
              <a:gd name="T0" fmla="*/ 150 w 366"/>
              <a:gd name="T1" fmla="*/ 225 h 225"/>
              <a:gd name="T2" fmla="*/ 315 w 366"/>
              <a:gd name="T3" fmla="*/ 174 h 225"/>
              <a:gd name="T4" fmla="*/ 366 w 366"/>
              <a:gd name="T5" fmla="*/ 27 h 225"/>
              <a:gd name="T6" fmla="*/ 147 w 366"/>
              <a:gd name="T7" fmla="*/ 0 h 225"/>
              <a:gd name="T8" fmla="*/ 0 w 366"/>
              <a:gd name="T9" fmla="*/ 123 h 225"/>
              <a:gd name="T10" fmla="*/ 345 w 366"/>
              <a:gd name="T11" fmla="*/ 39 h 225"/>
              <a:gd name="T12" fmla="*/ 141 w 366"/>
              <a:gd name="T13" fmla="*/ 207 h 225"/>
              <a:gd name="T14" fmla="*/ 18 w 366"/>
              <a:gd name="T15" fmla="*/ 135 h 225"/>
              <a:gd name="T16" fmla="*/ 300 w 366"/>
              <a:gd name="T17" fmla="*/ 159 h 225"/>
              <a:gd name="T18" fmla="*/ 159 w 366"/>
              <a:gd name="T19" fmla="*/ 9 h 2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225"/>
              <a:gd name="T32" fmla="*/ 366 w 366"/>
              <a:gd name="T33" fmla="*/ 225 h 2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225">
                <a:moveTo>
                  <a:pt x="150" y="225"/>
                </a:moveTo>
                <a:lnTo>
                  <a:pt x="315" y="174"/>
                </a:lnTo>
                <a:lnTo>
                  <a:pt x="366" y="27"/>
                </a:lnTo>
                <a:lnTo>
                  <a:pt x="147" y="0"/>
                </a:lnTo>
                <a:lnTo>
                  <a:pt x="0" y="123"/>
                </a:lnTo>
                <a:lnTo>
                  <a:pt x="345" y="39"/>
                </a:lnTo>
                <a:lnTo>
                  <a:pt x="141" y="207"/>
                </a:lnTo>
                <a:lnTo>
                  <a:pt x="18" y="135"/>
                </a:lnTo>
                <a:lnTo>
                  <a:pt x="300" y="159"/>
                </a:lnTo>
                <a:lnTo>
                  <a:pt x="159" y="9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8082652" y="3488382"/>
            <a:ext cx="210268" cy="210268"/>
            <a:chOff x="2284" y="779"/>
            <a:chExt cx="1198" cy="1198"/>
          </a:xfrm>
        </p:grpSpPr>
        <p:sp>
          <p:nvSpPr>
            <p:cNvPr id="1705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06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07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08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7873318" y="3631006"/>
            <a:ext cx="210268" cy="210268"/>
            <a:chOff x="2284" y="779"/>
            <a:chExt cx="1198" cy="1198"/>
          </a:xfrm>
        </p:grpSpPr>
        <p:sp>
          <p:nvSpPr>
            <p:cNvPr id="1701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02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03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04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72" name="Group 24"/>
          <p:cNvGrpSpPr>
            <a:grpSpLocks/>
          </p:cNvGrpSpPr>
          <p:nvPr/>
        </p:nvGrpSpPr>
        <p:grpSpPr bwMode="auto">
          <a:xfrm>
            <a:off x="8333353" y="3525389"/>
            <a:ext cx="210268" cy="210268"/>
            <a:chOff x="2284" y="779"/>
            <a:chExt cx="1198" cy="1198"/>
          </a:xfrm>
        </p:grpSpPr>
        <p:sp>
          <p:nvSpPr>
            <p:cNvPr id="1697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98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99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00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73" name="Group 24"/>
          <p:cNvGrpSpPr>
            <a:grpSpLocks/>
          </p:cNvGrpSpPr>
          <p:nvPr/>
        </p:nvGrpSpPr>
        <p:grpSpPr bwMode="auto">
          <a:xfrm>
            <a:off x="8280900" y="3728116"/>
            <a:ext cx="210268" cy="210268"/>
            <a:chOff x="2284" y="779"/>
            <a:chExt cx="1198" cy="1198"/>
          </a:xfrm>
        </p:grpSpPr>
        <p:sp>
          <p:nvSpPr>
            <p:cNvPr id="1693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94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95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96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74" name="Group 24"/>
          <p:cNvGrpSpPr>
            <a:grpSpLocks/>
          </p:cNvGrpSpPr>
          <p:nvPr/>
        </p:nvGrpSpPr>
        <p:grpSpPr bwMode="auto">
          <a:xfrm>
            <a:off x="8071084" y="3799000"/>
            <a:ext cx="210268" cy="210268"/>
            <a:chOff x="2284" y="779"/>
            <a:chExt cx="1198" cy="1198"/>
          </a:xfrm>
        </p:grpSpPr>
        <p:sp>
          <p:nvSpPr>
            <p:cNvPr id="1689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90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691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692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75" name="Group 1910"/>
          <p:cNvGrpSpPr/>
          <p:nvPr/>
        </p:nvGrpSpPr>
        <p:grpSpPr>
          <a:xfrm>
            <a:off x="4992313" y="2883802"/>
            <a:ext cx="853442" cy="597292"/>
            <a:chOff x="4992313" y="2883802"/>
            <a:chExt cx="853442" cy="597292"/>
          </a:xfrm>
        </p:grpSpPr>
        <p:sp>
          <p:nvSpPr>
            <p:cNvPr id="1717" name="Oval 105"/>
            <p:cNvSpPr>
              <a:spLocks noChangeArrowheads="1"/>
            </p:cNvSpPr>
            <p:nvPr/>
          </p:nvSpPr>
          <p:spPr bwMode="auto">
            <a:xfrm>
              <a:off x="4992313" y="3051259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8" name="Oval 106"/>
            <p:cNvSpPr>
              <a:spLocks noChangeArrowheads="1"/>
            </p:cNvSpPr>
            <p:nvPr/>
          </p:nvSpPr>
          <p:spPr bwMode="auto">
            <a:xfrm>
              <a:off x="5535733" y="3028872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19" name="Oval 107"/>
            <p:cNvSpPr>
              <a:spLocks noChangeArrowheads="1"/>
            </p:cNvSpPr>
            <p:nvPr/>
          </p:nvSpPr>
          <p:spPr bwMode="auto">
            <a:xfrm>
              <a:off x="5164939" y="2898130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20" name="Oval 109"/>
            <p:cNvSpPr>
              <a:spLocks noChangeArrowheads="1"/>
            </p:cNvSpPr>
            <p:nvPr/>
          </p:nvSpPr>
          <p:spPr bwMode="auto">
            <a:xfrm>
              <a:off x="5360465" y="3101406"/>
              <a:ext cx="373436" cy="379688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21" name="Oval 110"/>
            <p:cNvSpPr>
              <a:spLocks noChangeArrowheads="1"/>
            </p:cNvSpPr>
            <p:nvPr/>
          </p:nvSpPr>
          <p:spPr bwMode="auto">
            <a:xfrm>
              <a:off x="5397456" y="2883802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22" name="Freeform 111"/>
            <p:cNvSpPr>
              <a:spLocks/>
            </p:cNvSpPr>
            <p:nvPr/>
          </p:nvSpPr>
          <p:spPr bwMode="auto">
            <a:xfrm>
              <a:off x="5075984" y="2995738"/>
              <a:ext cx="689624" cy="397598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723" name="Freeform 118"/>
          <p:cNvSpPr>
            <a:spLocks/>
          </p:cNvSpPr>
          <p:nvPr/>
        </p:nvSpPr>
        <p:spPr bwMode="auto">
          <a:xfrm>
            <a:off x="5274254" y="3033662"/>
            <a:ext cx="377191" cy="262890"/>
          </a:xfrm>
          <a:custGeom>
            <a:avLst/>
            <a:gdLst>
              <a:gd name="T0" fmla="*/ 18 w 297"/>
              <a:gd name="T1" fmla="*/ 0 h 207"/>
              <a:gd name="T2" fmla="*/ 222 w 297"/>
              <a:gd name="T3" fmla="*/ 12 h 207"/>
              <a:gd name="T4" fmla="*/ 297 w 297"/>
              <a:gd name="T5" fmla="*/ 195 h 207"/>
              <a:gd name="T6" fmla="*/ 0 w 297"/>
              <a:gd name="T7" fmla="*/ 207 h 207"/>
              <a:gd name="T8" fmla="*/ 6 w 297"/>
              <a:gd name="T9" fmla="*/ 30 h 207"/>
              <a:gd name="T10" fmla="*/ 264 w 297"/>
              <a:gd name="T11" fmla="*/ 177 h 2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"/>
              <a:gd name="T19" fmla="*/ 0 h 207"/>
              <a:gd name="T20" fmla="*/ 297 w 297"/>
              <a:gd name="T21" fmla="*/ 207 h 2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" h="207">
                <a:moveTo>
                  <a:pt x="18" y="0"/>
                </a:moveTo>
                <a:lnTo>
                  <a:pt x="222" y="12"/>
                </a:lnTo>
                <a:lnTo>
                  <a:pt x="297" y="195"/>
                </a:lnTo>
                <a:lnTo>
                  <a:pt x="0" y="207"/>
                </a:lnTo>
                <a:lnTo>
                  <a:pt x="6" y="30"/>
                </a:lnTo>
                <a:lnTo>
                  <a:pt x="264" y="177"/>
                </a:lnTo>
              </a:path>
            </a:pathLst>
          </a:cu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24" name="Line 121"/>
          <p:cNvSpPr>
            <a:spLocks noChangeShapeType="1"/>
          </p:cNvSpPr>
          <p:nvPr/>
        </p:nvSpPr>
        <p:spPr bwMode="auto">
          <a:xfrm flipV="1">
            <a:off x="5285684" y="3060332"/>
            <a:ext cx="251461" cy="251460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25" name="AutoShape 49"/>
          <p:cNvSpPr>
            <a:spLocks noChangeArrowheads="1"/>
          </p:cNvSpPr>
          <p:nvPr/>
        </p:nvSpPr>
        <p:spPr bwMode="auto">
          <a:xfrm rot="5400000">
            <a:off x="5444358" y="2941616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26" name="Oval 19"/>
          <p:cNvSpPr>
            <a:spLocks noChangeArrowheads="1"/>
          </p:cNvSpPr>
          <p:nvPr/>
        </p:nvSpPr>
        <p:spPr bwMode="auto">
          <a:xfrm>
            <a:off x="5457346" y="2956711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27" name="Oval 29"/>
          <p:cNvSpPr>
            <a:spLocks noChangeArrowheads="1"/>
          </p:cNvSpPr>
          <p:nvPr/>
        </p:nvSpPr>
        <p:spPr bwMode="auto">
          <a:xfrm>
            <a:off x="5468754" y="2967242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28" name="Oval 76"/>
          <p:cNvSpPr>
            <a:spLocks noChangeArrowheads="1"/>
          </p:cNvSpPr>
          <p:nvPr/>
        </p:nvSpPr>
        <p:spPr bwMode="auto">
          <a:xfrm>
            <a:off x="5504735" y="2978124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29" name="AutoShape 49"/>
          <p:cNvSpPr>
            <a:spLocks noChangeArrowheads="1"/>
          </p:cNvSpPr>
          <p:nvPr/>
        </p:nvSpPr>
        <p:spPr bwMode="auto">
          <a:xfrm rot="5400000">
            <a:off x="5177658" y="3208316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30" name="Oval 19"/>
          <p:cNvSpPr>
            <a:spLocks noChangeArrowheads="1"/>
          </p:cNvSpPr>
          <p:nvPr/>
        </p:nvSpPr>
        <p:spPr bwMode="auto">
          <a:xfrm>
            <a:off x="5190646" y="3223411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31" name="Oval 29"/>
          <p:cNvSpPr>
            <a:spLocks noChangeArrowheads="1"/>
          </p:cNvSpPr>
          <p:nvPr/>
        </p:nvSpPr>
        <p:spPr bwMode="auto">
          <a:xfrm>
            <a:off x="5202055" y="3233942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32" name="Oval 76"/>
          <p:cNvSpPr>
            <a:spLocks noChangeArrowheads="1"/>
          </p:cNvSpPr>
          <p:nvPr/>
        </p:nvSpPr>
        <p:spPr bwMode="auto">
          <a:xfrm>
            <a:off x="5238035" y="3244824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33" name="AutoShape 49"/>
          <p:cNvSpPr>
            <a:spLocks noChangeArrowheads="1"/>
          </p:cNvSpPr>
          <p:nvPr/>
        </p:nvSpPr>
        <p:spPr bwMode="auto">
          <a:xfrm rot="5400000">
            <a:off x="5192898" y="2933996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34" name="Oval 19"/>
          <p:cNvSpPr>
            <a:spLocks noChangeArrowheads="1"/>
          </p:cNvSpPr>
          <p:nvPr/>
        </p:nvSpPr>
        <p:spPr bwMode="auto">
          <a:xfrm>
            <a:off x="5205886" y="2949091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35" name="Oval 29"/>
          <p:cNvSpPr>
            <a:spLocks noChangeArrowheads="1"/>
          </p:cNvSpPr>
          <p:nvPr/>
        </p:nvSpPr>
        <p:spPr bwMode="auto">
          <a:xfrm>
            <a:off x="5217294" y="2959622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36" name="Oval 76"/>
          <p:cNvSpPr>
            <a:spLocks noChangeArrowheads="1"/>
          </p:cNvSpPr>
          <p:nvPr/>
        </p:nvSpPr>
        <p:spPr bwMode="auto">
          <a:xfrm>
            <a:off x="5253275" y="2970504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37" name="AutoShape 49"/>
          <p:cNvSpPr>
            <a:spLocks noChangeArrowheads="1"/>
          </p:cNvSpPr>
          <p:nvPr/>
        </p:nvSpPr>
        <p:spPr bwMode="auto">
          <a:xfrm rot="5400000">
            <a:off x="5543417" y="3185456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38" name="Oval 19"/>
          <p:cNvSpPr>
            <a:spLocks noChangeArrowheads="1"/>
          </p:cNvSpPr>
          <p:nvPr/>
        </p:nvSpPr>
        <p:spPr bwMode="auto">
          <a:xfrm>
            <a:off x="5556406" y="3200551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39" name="Oval 29"/>
          <p:cNvSpPr>
            <a:spLocks noChangeArrowheads="1"/>
          </p:cNvSpPr>
          <p:nvPr/>
        </p:nvSpPr>
        <p:spPr bwMode="auto">
          <a:xfrm>
            <a:off x="5567814" y="3211082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40" name="Oval 76"/>
          <p:cNvSpPr>
            <a:spLocks noChangeArrowheads="1"/>
          </p:cNvSpPr>
          <p:nvPr/>
        </p:nvSpPr>
        <p:spPr bwMode="auto">
          <a:xfrm>
            <a:off x="5603795" y="3221964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76" name="Group 1911"/>
          <p:cNvGrpSpPr/>
          <p:nvPr/>
        </p:nvGrpSpPr>
        <p:grpSpPr>
          <a:xfrm>
            <a:off x="6337044" y="3049910"/>
            <a:ext cx="853442" cy="597292"/>
            <a:chOff x="6337044" y="3049910"/>
            <a:chExt cx="853442" cy="597292"/>
          </a:xfrm>
        </p:grpSpPr>
        <p:sp>
          <p:nvSpPr>
            <p:cNvPr id="1742" name="Oval 105"/>
            <p:cNvSpPr>
              <a:spLocks noChangeArrowheads="1"/>
            </p:cNvSpPr>
            <p:nvPr/>
          </p:nvSpPr>
          <p:spPr bwMode="auto">
            <a:xfrm>
              <a:off x="6337044" y="3217367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43" name="Oval 106"/>
            <p:cNvSpPr>
              <a:spLocks noChangeArrowheads="1"/>
            </p:cNvSpPr>
            <p:nvPr/>
          </p:nvSpPr>
          <p:spPr bwMode="auto">
            <a:xfrm>
              <a:off x="6880464" y="3194980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44" name="Oval 107"/>
            <p:cNvSpPr>
              <a:spLocks noChangeArrowheads="1"/>
            </p:cNvSpPr>
            <p:nvPr/>
          </p:nvSpPr>
          <p:spPr bwMode="auto">
            <a:xfrm>
              <a:off x="6509670" y="3064238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45" name="Oval 109"/>
            <p:cNvSpPr>
              <a:spLocks noChangeArrowheads="1"/>
            </p:cNvSpPr>
            <p:nvPr/>
          </p:nvSpPr>
          <p:spPr bwMode="auto">
            <a:xfrm>
              <a:off x="6705196" y="3267514"/>
              <a:ext cx="373436" cy="379688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46" name="Oval 110"/>
            <p:cNvSpPr>
              <a:spLocks noChangeArrowheads="1"/>
            </p:cNvSpPr>
            <p:nvPr/>
          </p:nvSpPr>
          <p:spPr bwMode="auto">
            <a:xfrm>
              <a:off x="6742187" y="3049910"/>
              <a:ext cx="310022" cy="315213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47" name="Freeform 111"/>
            <p:cNvSpPr>
              <a:spLocks/>
            </p:cNvSpPr>
            <p:nvPr/>
          </p:nvSpPr>
          <p:spPr bwMode="auto">
            <a:xfrm>
              <a:off x="6420715" y="3161846"/>
              <a:ext cx="689624" cy="397598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748" name="Freeform 118"/>
          <p:cNvSpPr>
            <a:spLocks/>
          </p:cNvSpPr>
          <p:nvPr/>
        </p:nvSpPr>
        <p:spPr bwMode="auto">
          <a:xfrm>
            <a:off x="6618985" y="3199770"/>
            <a:ext cx="377191" cy="262890"/>
          </a:xfrm>
          <a:custGeom>
            <a:avLst/>
            <a:gdLst>
              <a:gd name="T0" fmla="*/ 18 w 297"/>
              <a:gd name="T1" fmla="*/ 0 h 207"/>
              <a:gd name="T2" fmla="*/ 222 w 297"/>
              <a:gd name="T3" fmla="*/ 12 h 207"/>
              <a:gd name="T4" fmla="*/ 297 w 297"/>
              <a:gd name="T5" fmla="*/ 195 h 207"/>
              <a:gd name="T6" fmla="*/ 0 w 297"/>
              <a:gd name="T7" fmla="*/ 207 h 207"/>
              <a:gd name="T8" fmla="*/ 6 w 297"/>
              <a:gd name="T9" fmla="*/ 30 h 207"/>
              <a:gd name="T10" fmla="*/ 264 w 297"/>
              <a:gd name="T11" fmla="*/ 177 h 2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"/>
              <a:gd name="T19" fmla="*/ 0 h 207"/>
              <a:gd name="T20" fmla="*/ 297 w 297"/>
              <a:gd name="T21" fmla="*/ 207 h 2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" h="207">
                <a:moveTo>
                  <a:pt x="18" y="0"/>
                </a:moveTo>
                <a:lnTo>
                  <a:pt x="222" y="12"/>
                </a:lnTo>
                <a:lnTo>
                  <a:pt x="297" y="195"/>
                </a:lnTo>
                <a:lnTo>
                  <a:pt x="0" y="207"/>
                </a:lnTo>
                <a:lnTo>
                  <a:pt x="6" y="30"/>
                </a:lnTo>
                <a:lnTo>
                  <a:pt x="264" y="177"/>
                </a:lnTo>
              </a:path>
            </a:pathLst>
          </a:cu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49" name="Line 121"/>
          <p:cNvSpPr>
            <a:spLocks noChangeShapeType="1"/>
          </p:cNvSpPr>
          <p:nvPr/>
        </p:nvSpPr>
        <p:spPr bwMode="auto">
          <a:xfrm flipV="1">
            <a:off x="6630415" y="3226440"/>
            <a:ext cx="251461" cy="251460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50" name="AutoShape 49"/>
          <p:cNvSpPr>
            <a:spLocks noChangeArrowheads="1"/>
          </p:cNvSpPr>
          <p:nvPr/>
        </p:nvSpPr>
        <p:spPr bwMode="auto">
          <a:xfrm rot="5400000">
            <a:off x="6789089" y="3107724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51" name="Oval 19"/>
          <p:cNvSpPr>
            <a:spLocks noChangeArrowheads="1"/>
          </p:cNvSpPr>
          <p:nvPr/>
        </p:nvSpPr>
        <p:spPr bwMode="auto">
          <a:xfrm>
            <a:off x="6802077" y="3122819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52" name="Oval 29"/>
          <p:cNvSpPr>
            <a:spLocks noChangeArrowheads="1"/>
          </p:cNvSpPr>
          <p:nvPr/>
        </p:nvSpPr>
        <p:spPr bwMode="auto">
          <a:xfrm>
            <a:off x="6813485" y="3133350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53" name="Oval 76"/>
          <p:cNvSpPr>
            <a:spLocks noChangeArrowheads="1"/>
          </p:cNvSpPr>
          <p:nvPr/>
        </p:nvSpPr>
        <p:spPr bwMode="auto">
          <a:xfrm>
            <a:off x="6849466" y="3144232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54" name="AutoShape 49"/>
          <p:cNvSpPr>
            <a:spLocks noChangeArrowheads="1"/>
          </p:cNvSpPr>
          <p:nvPr/>
        </p:nvSpPr>
        <p:spPr bwMode="auto">
          <a:xfrm rot="5400000">
            <a:off x="6522389" y="3374424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55" name="Oval 19"/>
          <p:cNvSpPr>
            <a:spLocks noChangeArrowheads="1"/>
          </p:cNvSpPr>
          <p:nvPr/>
        </p:nvSpPr>
        <p:spPr bwMode="auto">
          <a:xfrm>
            <a:off x="6535377" y="3389519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56" name="Oval 29"/>
          <p:cNvSpPr>
            <a:spLocks noChangeArrowheads="1"/>
          </p:cNvSpPr>
          <p:nvPr/>
        </p:nvSpPr>
        <p:spPr bwMode="auto">
          <a:xfrm>
            <a:off x="6546786" y="3400050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57" name="Oval 76"/>
          <p:cNvSpPr>
            <a:spLocks noChangeArrowheads="1"/>
          </p:cNvSpPr>
          <p:nvPr/>
        </p:nvSpPr>
        <p:spPr bwMode="auto">
          <a:xfrm>
            <a:off x="6582766" y="3410932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58" name="AutoShape 49"/>
          <p:cNvSpPr>
            <a:spLocks noChangeArrowheads="1"/>
          </p:cNvSpPr>
          <p:nvPr/>
        </p:nvSpPr>
        <p:spPr bwMode="auto">
          <a:xfrm rot="5400000">
            <a:off x="6537629" y="3100104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59" name="Oval 19"/>
          <p:cNvSpPr>
            <a:spLocks noChangeArrowheads="1"/>
          </p:cNvSpPr>
          <p:nvPr/>
        </p:nvSpPr>
        <p:spPr bwMode="auto">
          <a:xfrm>
            <a:off x="6550617" y="3115199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60" name="Oval 29"/>
          <p:cNvSpPr>
            <a:spLocks noChangeArrowheads="1"/>
          </p:cNvSpPr>
          <p:nvPr/>
        </p:nvSpPr>
        <p:spPr bwMode="auto">
          <a:xfrm>
            <a:off x="6562025" y="3125730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61" name="Oval 76"/>
          <p:cNvSpPr>
            <a:spLocks noChangeArrowheads="1"/>
          </p:cNvSpPr>
          <p:nvPr/>
        </p:nvSpPr>
        <p:spPr bwMode="auto">
          <a:xfrm>
            <a:off x="6598006" y="3136612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62" name="AutoShape 49"/>
          <p:cNvSpPr>
            <a:spLocks noChangeArrowheads="1"/>
          </p:cNvSpPr>
          <p:nvPr/>
        </p:nvSpPr>
        <p:spPr bwMode="auto">
          <a:xfrm rot="5400000">
            <a:off x="6888148" y="3351564"/>
            <a:ext cx="210268" cy="210268"/>
          </a:xfrm>
          <a:custGeom>
            <a:avLst/>
            <a:gdLst>
              <a:gd name="T0" fmla="*/ 46489 w 21600"/>
              <a:gd name="T1" fmla="*/ 0 h 21600"/>
              <a:gd name="T2" fmla="*/ 13615 w 21600"/>
              <a:gd name="T3" fmla="*/ 13615 h 21600"/>
              <a:gd name="T4" fmla="*/ 0 w 21600"/>
              <a:gd name="T5" fmla="*/ 46489 h 21600"/>
              <a:gd name="T6" fmla="*/ 13615 w 21600"/>
              <a:gd name="T7" fmla="*/ 79363 h 21600"/>
              <a:gd name="T8" fmla="*/ 46489 w 21600"/>
              <a:gd name="T9" fmla="*/ 92978 h 21600"/>
              <a:gd name="T10" fmla="*/ 79363 w 21600"/>
              <a:gd name="T11" fmla="*/ 79363 h 21600"/>
              <a:gd name="T12" fmla="*/ 92978 w 21600"/>
              <a:gd name="T13" fmla="*/ 46489 h 21600"/>
              <a:gd name="T14" fmla="*/ 79363 w 21600"/>
              <a:gd name="T15" fmla="*/ 13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5 w 21600"/>
              <a:gd name="T25" fmla="*/ 3155 h 21600"/>
              <a:gd name="T26" fmla="*/ 18445 w 21600"/>
              <a:gd name="T27" fmla="*/ 184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63" name="Oval 19"/>
          <p:cNvSpPr>
            <a:spLocks noChangeArrowheads="1"/>
          </p:cNvSpPr>
          <p:nvPr/>
        </p:nvSpPr>
        <p:spPr bwMode="auto">
          <a:xfrm>
            <a:off x="6901137" y="3366659"/>
            <a:ext cx="182361" cy="1823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64" name="Oval 29"/>
          <p:cNvSpPr>
            <a:spLocks noChangeArrowheads="1"/>
          </p:cNvSpPr>
          <p:nvPr/>
        </p:nvSpPr>
        <p:spPr bwMode="auto">
          <a:xfrm>
            <a:off x="6912545" y="3377190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765" name="Oval 76"/>
          <p:cNvSpPr>
            <a:spLocks noChangeArrowheads="1"/>
          </p:cNvSpPr>
          <p:nvPr/>
        </p:nvSpPr>
        <p:spPr bwMode="auto">
          <a:xfrm>
            <a:off x="6948526" y="3388072"/>
            <a:ext cx="86178" cy="56341"/>
          </a:xfrm>
          <a:prstGeom prst="ellipse">
            <a:avLst/>
          </a:prstGeom>
          <a:gradFill rotWithShape="1">
            <a:gsLst>
              <a:gs pos="0">
                <a:srgbClr val="FFFFFF">
                  <a:alpha val="57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767" name="Text Box 24"/>
          <p:cNvSpPr txBox="1">
            <a:spLocks noChangeArrowheads="1"/>
          </p:cNvSpPr>
          <p:nvPr/>
        </p:nvSpPr>
        <p:spPr bwMode="auto">
          <a:xfrm>
            <a:off x="6080382" y="957912"/>
            <a:ext cx="3810" cy="134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77" name="Group 88"/>
          <p:cNvGrpSpPr>
            <a:grpSpLocks/>
          </p:cNvGrpSpPr>
          <p:nvPr/>
        </p:nvGrpSpPr>
        <p:grpSpPr bwMode="auto">
          <a:xfrm>
            <a:off x="5202467" y="1053740"/>
            <a:ext cx="853443" cy="613411"/>
            <a:chOff x="233" y="2861"/>
            <a:chExt cx="969" cy="685"/>
          </a:xfrm>
        </p:grpSpPr>
        <p:sp>
          <p:nvSpPr>
            <p:cNvPr id="1795" name="Oval 89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96" name="Oval 90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97" name="Oval 91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98" name="Oval 92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99" name="Oval 93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00" name="Oval 94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01" name="Freeform 95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769" name="Freeform 112"/>
          <p:cNvSpPr>
            <a:spLocks/>
          </p:cNvSpPr>
          <p:nvPr/>
        </p:nvSpPr>
        <p:spPr bwMode="auto">
          <a:xfrm>
            <a:off x="5361217" y="1223920"/>
            <a:ext cx="464822" cy="285750"/>
          </a:xfrm>
          <a:custGeom>
            <a:avLst/>
            <a:gdLst>
              <a:gd name="T0" fmla="*/ 150 w 366"/>
              <a:gd name="T1" fmla="*/ 225 h 225"/>
              <a:gd name="T2" fmla="*/ 315 w 366"/>
              <a:gd name="T3" fmla="*/ 174 h 225"/>
              <a:gd name="T4" fmla="*/ 366 w 366"/>
              <a:gd name="T5" fmla="*/ 27 h 225"/>
              <a:gd name="T6" fmla="*/ 147 w 366"/>
              <a:gd name="T7" fmla="*/ 0 h 225"/>
              <a:gd name="T8" fmla="*/ 0 w 366"/>
              <a:gd name="T9" fmla="*/ 123 h 225"/>
              <a:gd name="T10" fmla="*/ 345 w 366"/>
              <a:gd name="T11" fmla="*/ 39 h 225"/>
              <a:gd name="T12" fmla="*/ 141 w 366"/>
              <a:gd name="T13" fmla="*/ 207 h 225"/>
              <a:gd name="T14" fmla="*/ 18 w 366"/>
              <a:gd name="T15" fmla="*/ 135 h 225"/>
              <a:gd name="T16" fmla="*/ 300 w 366"/>
              <a:gd name="T17" fmla="*/ 159 h 225"/>
              <a:gd name="T18" fmla="*/ 159 w 366"/>
              <a:gd name="T19" fmla="*/ 9 h 2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225"/>
              <a:gd name="T32" fmla="*/ 366 w 366"/>
              <a:gd name="T33" fmla="*/ 225 h 2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225">
                <a:moveTo>
                  <a:pt x="150" y="225"/>
                </a:moveTo>
                <a:lnTo>
                  <a:pt x="315" y="174"/>
                </a:lnTo>
                <a:lnTo>
                  <a:pt x="366" y="27"/>
                </a:lnTo>
                <a:lnTo>
                  <a:pt x="147" y="0"/>
                </a:lnTo>
                <a:lnTo>
                  <a:pt x="0" y="123"/>
                </a:lnTo>
                <a:lnTo>
                  <a:pt x="345" y="39"/>
                </a:lnTo>
                <a:lnTo>
                  <a:pt x="141" y="207"/>
                </a:lnTo>
                <a:lnTo>
                  <a:pt x="18" y="135"/>
                </a:lnTo>
                <a:lnTo>
                  <a:pt x="300" y="159"/>
                </a:lnTo>
                <a:lnTo>
                  <a:pt x="159" y="9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78" name="Group 1221"/>
          <p:cNvGrpSpPr/>
          <p:nvPr/>
        </p:nvGrpSpPr>
        <p:grpSpPr>
          <a:xfrm>
            <a:off x="5254802" y="1262725"/>
            <a:ext cx="210268" cy="210268"/>
            <a:chOff x="9512484" y="3386409"/>
            <a:chExt cx="262835" cy="262835"/>
          </a:xfrm>
        </p:grpSpPr>
        <p:sp>
          <p:nvSpPr>
            <p:cNvPr id="1791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92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93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794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79" name="Group 1226"/>
          <p:cNvGrpSpPr/>
          <p:nvPr/>
        </p:nvGrpSpPr>
        <p:grpSpPr>
          <a:xfrm>
            <a:off x="5431837" y="1091536"/>
            <a:ext cx="210268" cy="210268"/>
            <a:chOff x="9512484" y="3386409"/>
            <a:chExt cx="262835" cy="262835"/>
          </a:xfrm>
        </p:grpSpPr>
        <p:sp>
          <p:nvSpPr>
            <p:cNvPr id="1787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88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89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790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80" name="Group 1231"/>
          <p:cNvGrpSpPr/>
          <p:nvPr/>
        </p:nvGrpSpPr>
        <p:grpSpPr>
          <a:xfrm>
            <a:off x="5724112" y="1143310"/>
            <a:ext cx="210268" cy="210268"/>
            <a:chOff x="9512484" y="3386409"/>
            <a:chExt cx="262835" cy="262835"/>
          </a:xfrm>
        </p:grpSpPr>
        <p:sp>
          <p:nvSpPr>
            <p:cNvPr id="1783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84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85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786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81" name="Group 1236"/>
          <p:cNvGrpSpPr/>
          <p:nvPr/>
        </p:nvGrpSpPr>
        <p:grpSpPr>
          <a:xfrm>
            <a:off x="5655636" y="1345397"/>
            <a:ext cx="210268" cy="210268"/>
            <a:chOff x="9512484" y="3386409"/>
            <a:chExt cx="262835" cy="262835"/>
          </a:xfrm>
        </p:grpSpPr>
        <p:sp>
          <p:nvSpPr>
            <p:cNvPr id="1779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80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81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782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82" name="Group 1241"/>
          <p:cNvGrpSpPr/>
          <p:nvPr/>
        </p:nvGrpSpPr>
        <p:grpSpPr>
          <a:xfrm>
            <a:off x="5419311" y="1429740"/>
            <a:ext cx="210268" cy="210268"/>
            <a:chOff x="9512484" y="3386409"/>
            <a:chExt cx="262835" cy="262835"/>
          </a:xfrm>
        </p:grpSpPr>
        <p:sp>
          <p:nvSpPr>
            <p:cNvPr id="1775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776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777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778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839" name="Text Box 24"/>
          <p:cNvSpPr txBox="1">
            <a:spLocks noChangeArrowheads="1"/>
          </p:cNvSpPr>
          <p:nvPr/>
        </p:nvSpPr>
        <p:spPr bwMode="auto">
          <a:xfrm>
            <a:off x="4109752" y="2961993"/>
            <a:ext cx="3810" cy="134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83" name="Group 9"/>
          <p:cNvGrpSpPr>
            <a:grpSpLocks/>
          </p:cNvGrpSpPr>
          <p:nvPr/>
        </p:nvGrpSpPr>
        <p:grpSpPr bwMode="auto">
          <a:xfrm>
            <a:off x="3078072" y="2987638"/>
            <a:ext cx="853443" cy="613410"/>
            <a:chOff x="233" y="2861"/>
            <a:chExt cx="969" cy="685"/>
          </a:xfrm>
        </p:grpSpPr>
        <p:sp>
          <p:nvSpPr>
            <p:cNvPr id="1867" name="Oval 10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68" name="Oval 11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69" name="Oval 12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70" name="Oval 13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71" name="Oval 14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72" name="Oval 15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73" name="Freeform 16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841" name="Freeform 59"/>
          <p:cNvSpPr>
            <a:spLocks/>
          </p:cNvSpPr>
          <p:nvPr/>
        </p:nvSpPr>
        <p:spPr bwMode="auto">
          <a:xfrm>
            <a:off x="3264314" y="3191419"/>
            <a:ext cx="464822" cy="285750"/>
          </a:xfrm>
          <a:custGeom>
            <a:avLst/>
            <a:gdLst>
              <a:gd name="T0" fmla="*/ 150 w 366"/>
              <a:gd name="T1" fmla="*/ 225 h 225"/>
              <a:gd name="T2" fmla="*/ 315 w 366"/>
              <a:gd name="T3" fmla="*/ 174 h 225"/>
              <a:gd name="T4" fmla="*/ 366 w 366"/>
              <a:gd name="T5" fmla="*/ 27 h 225"/>
              <a:gd name="T6" fmla="*/ 147 w 366"/>
              <a:gd name="T7" fmla="*/ 0 h 225"/>
              <a:gd name="T8" fmla="*/ 0 w 366"/>
              <a:gd name="T9" fmla="*/ 123 h 225"/>
              <a:gd name="T10" fmla="*/ 345 w 366"/>
              <a:gd name="T11" fmla="*/ 39 h 225"/>
              <a:gd name="T12" fmla="*/ 141 w 366"/>
              <a:gd name="T13" fmla="*/ 207 h 225"/>
              <a:gd name="T14" fmla="*/ 18 w 366"/>
              <a:gd name="T15" fmla="*/ 135 h 225"/>
              <a:gd name="T16" fmla="*/ 300 w 366"/>
              <a:gd name="T17" fmla="*/ 159 h 225"/>
              <a:gd name="T18" fmla="*/ 159 w 366"/>
              <a:gd name="T19" fmla="*/ 9 h 2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225"/>
              <a:gd name="T32" fmla="*/ 366 w 366"/>
              <a:gd name="T33" fmla="*/ 225 h 2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225">
                <a:moveTo>
                  <a:pt x="150" y="225"/>
                </a:moveTo>
                <a:lnTo>
                  <a:pt x="315" y="174"/>
                </a:lnTo>
                <a:lnTo>
                  <a:pt x="366" y="27"/>
                </a:lnTo>
                <a:lnTo>
                  <a:pt x="147" y="0"/>
                </a:lnTo>
                <a:lnTo>
                  <a:pt x="0" y="123"/>
                </a:lnTo>
                <a:lnTo>
                  <a:pt x="345" y="39"/>
                </a:lnTo>
                <a:lnTo>
                  <a:pt x="141" y="207"/>
                </a:lnTo>
                <a:lnTo>
                  <a:pt x="18" y="135"/>
                </a:lnTo>
                <a:lnTo>
                  <a:pt x="300" y="159"/>
                </a:lnTo>
                <a:lnTo>
                  <a:pt x="159" y="9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84" name="Group 24"/>
          <p:cNvGrpSpPr>
            <a:grpSpLocks/>
          </p:cNvGrpSpPr>
          <p:nvPr/>
        </p:nvGrpSpPr>
        <p:grpSpPr bwMode="auto">
          <a:xfrm>
            <a:off x="3366891" y="3076259"/>
            <a:ext cx="210268" cy="210268"/>
            <a:chOff x="2284" y="779"/>
            <a:chExt cx="1198" cy="1198"/>
          </a:xfrm>
        </p:grpSpPr>
        <p:sp>
          <p:nvSpPr>
            <p:cNvPr id="1863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64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65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66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85" name="Group 24"/>
          <p:cNvGrpSpPr>
            <a:grpSpLocks/>
          </p:cNvGrpSpPr>
          <p:nvPr/>
        </p:nvGrpSpPr>
        <p:grpSpPr bwMode="auto">
          <a:xfrm>
            <a:off x="3157557" y="3218883"/>
            <a:ext cx="210268" cy="210268"/>
            <a:chOff x="2284" y="779"/>
            <a:chExt cx="1198" cy="1198"/>
          </a:xfrm>
        </p:grpSpPr>
        <p:sp>
          <p:nvSpPr>
            <p:cNvPr id="1859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60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61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62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86" name="Group 24"/>
          <p:cNvGrpSpPr>
            <a:grpSpLocks/>
          </p:cNvGrpSpPr>
          <p:nvPr/>
        </p:nvGrpSpPr>
        <p:grpSpPr bwMode="auto">
          <a:xfrm>
            <a:off x="3617592" y="3113266"/>
            <a:ext cx="210268" cy="210268"/>
            <a:chOff x="2284" y="779"/>
            <a:chExt cx="1198" cy="1198"/>
          </a:xfrm>
        </p:grpSpPr>
        <p:sp>
          <p:nvSpPr>
            <p:cNvPr id="1855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56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57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58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88" name="Group 24"/>
          <p:cNvGrpSpPr>
            <a:grpSpLocks/>
          </p:cNvGrpSpPr>
          <p:nvPr/>
        </p:nvGrpSpPr>
        <p:grpSpPr bwMode="auto">
          <a:xfrm>
            <a:off x="3565139" y="3315993"/>
            <a:ext cx="210268" cy="210268"/>
            <a:chOff x="2284" y="779"/>
            <a:chExt cx="1198" cy="1198"/>
          </a:xfrm>
        </p:grpSpPr>
        <p:sp>
          <p:nvSpPr>
            <p:cNvPr id="1851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52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53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54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90" name="Group 24"/>
          <p:cNvGrpSpPr>
            <a:grpSpLocks/>
          </p:cNvGrpSpPr>
          <p:nvPr/>
        </p:nvGrpSpPr>
        <p:grpSpPr bwMode="auto">
          <a:xfrm>
            <a:off x="3355323" y="3386877"/>
            <a:ext cx="210268" cy="210268"/>
            <a:chOff x="2284" y="779"/>
            <a:chExt cx="1198" cy="1198"/>
          </a:xfrm>
        </p:grpSpPr>
        <p:sp>
          <p:nvSpPr>
            <p:cNvPr id="1847" name="AutoShape 49"/>
            <p:cNvSpPr>
              <a:spLocks noChangeArrowheads="1"/>
            </p:cNvSpPr>
            <p:nvPr/>
          </p:nvSpPr>
          <p:spPr bwMode="auto">
            <a:xfrm rot="5400000">
              <a:off x="2284" y="779"/>
              <a:ext cx="1198" cy="1198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48" name="Oval 19"/>
            <p:cNvSpPr>
              <a:spLocks noChangeArrowheads="1"/>
            </p:cNvSpPr>
            <p:nvPr/>
          </p:nvSpPr>
          <p:spPr bwMode="auto">
            <a:xfrm>
              <a:off x="2358" y="865"/>
              <a:ext cx="1039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49" name="Oval 29"/>
            <p:cNvSpPr>
              <a:spLocks noChangeArrowheads="1"/>
            </p:cNvSpPr>
            <p:nvPr/>
          </p:nvSpPr>
          <p:spPr bwMode="auto">
            <a:xfrm>
              <a:off x="2423" y="925"/>
              <a:ext cx="905" cy="904"/>
            </a:xfrm>
            <a:prstGeom prst="ellipse">
              <a:avLst/>
            </a:prstGeom>
            <a:gradFill rotWithShape="1">
              <a:gsLst>
                <a:gs pos="0">
                  <a:srgbClr val="6C466C"/>
                </a:gs>
                <a:gs pos="100000">
                  <a:srgbClr val="502350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50" name="Oval 76"/>
            <p:cNvSpPr>
              <a:spLocks noChangeArrowheads="1"/>
            </p:cNvSpPr>
            <p:nvPr/>
          </p:nvSpPr>
          <p:spPr bwMode="auto">
            <a:xfrm>
              <a:off x="2628" y="987"/>
              <a:ext cx="491" cy="32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875" name="Text Box 24"/>
          <p:cNvSpPr txBox="1">
            <a:spLocks noChangeArrowheads="1"/>
          </p:cNvSpPr>
          <p:nvPr/>
        </p:nvSpPr>
        <p:spPr bwMode="auto">
          <a:xfrm>
            <a:off x="2662914" y="3100759"/>
            <a:ext cx="3810" cy="134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91" name="Group 88"/>
          <p:cNvGrpSpPr>
            <a:grpSpLocks/>
          </p:cNvGrpSpPr>
          <p:nvPr/>
        </p:nvGrpSpPr>
        <p:grpSpPr bwMode="auto">
          <a:xfrm>
            <a:off x="1784999" y="3196587"/>
            <a:ext cx="853443" cy="613411"/>
            <a:chOff x="233" y="2861"/>
            <a:chExt cx="969" cy="685"/>
          </a:xfrm>
        </p:grpSpPr>
        <p:sp>
          <p:nvSpPr>
            <p:cNvPr id="1903" name="Oval 89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4" name="Oval 90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5" name="Oval 91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6" name="Oval 92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7" name="Oval 93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8" name="Oval 94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9" name="Freeform 95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877" name="Freeform 112"/>
          <p:cNvSpPr>
            <a:spLocks/>
          </p:cNvSpPr>
          <p:nvPr/>
        </p:nvSpPr>
        <p:spPr bwMode="auto">
          <a:xfrm>
            <a:off x="1943749" y="3366767"/>
            <a:ext cx="464822" cy="285750"/>
          </a:xfrm>
          <a:custGeom>
            <a:avLst/>
            <a:gdLst>
              <a:gd name="T0" fmla="*/ 150 w 366"/>
              <a:gd name="T1" fmla="*/ 225 h 225"/>
              <a:gd name="T2" fmla="*/ 315 w 366"/>
              <a:gd name="T3" fmla="*/ 174 h 225"/>
              <a:gd name="T4" fmla="*/ 366 w 366"/>
              <a:gd name="T5" fmla="*/ 27 h 225"/>
              <a:gd name="T6" fmla="*/ 147 w 366"/>
              <a:gd name="T7" fmla="*/ 0 h 225"/>
              <a:gd name="T8" fmla="*/ 0 w 366"/>
              <a:gd name="T9" fmla="*/ 123 h 225"/>
              <a:gd name="T10" fmla="*/ 345 w 366"/>
              <a:gd name="T11" fmla="*/ 39 h 225"/>
              <a:gd name="T12" fmla="*/ 141 w 366"/>
              <a:gd name="T13" fmla="*/ 207 h 225"/>
              <a:gd name="T14" fmla="*/ 18 w 366"/>
              <a:gd name="T15" fmla="*/ 135 h 225"/>
              <a:gd name="T16" fmla="*/ 300 w 366"/>
              <a:gd name="T17" fmla="*/ 159 h 225"/>
              <a:gd name="T18" fmla="*/ 159 w 366"/>
              <a:gd name="T19" fmla="*/ 9 h 2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225"/>
              <a:gd name="T32" fmla="*/ 366 w 366"/>
              <a:gd name="T33" fmla="*/ 225 h 2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225">
                <a:moveTo>
                  <a:pt x="150" y="225"/>
                </a:moveTo>
                <a:lnTo>
                  <a:pt x="315" y="174"/>
                </a:lnTo>
                <a:lnTo>
                  <a:pt x="366" y="27"/>
                </a:lnTo>
                <a:lnTo>
                  <a:pt x="147" y="0"/>
                </a:lnTo>
                <a:lnTo>
                  <a:pt x="0" y="123"/>
                </a:lnTo>
                <a:lnTo>
                  <a:pt x="345" y="39"/>
                </a:lnTo>
                <a:lnTo>
                  <a:pt x="141" y="207"/>
                </a:lnTo>
                <a:lnTo>
                  <a:pt x="18" y="135"/>
                </a:lnTo>
                <a:lnTo>
                  <a:pt x="300" y="159"/>
                </a:lnTo>
                <a:lnTo>
                  <a:pt x="159" y="9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1492" name="Group 1221"/>
          <p:cNvGrpSpPr/>
          <p:nvPr/>
        </p:nvGrpSpPr>
        <p:grpSpPr>
          <a:xfrm>
            <a:off x="1837334" y="3405572"/>
            <a:ext cx="210268" cy="210268"/>
            <a:chOff x="9512484" y="3386409"/>
            <a:chExt cx="262835" cy="262835"/>
          </a:xfrm>
        </p:grpSpPr>
        <p:sp>
          <p:nvSpPr>
            <p:cNvPr id="1899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00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01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902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93" name="Group 1226"/>
          <p:cNvGrpSpPr/>
          <p:nvPr/>
        </p:nvGrpSpPr>
        <p:grpSpPr>
          <a:xfrm>
            <a:off x="2014369" y="3234383"/>
            <a:ext cx="210268" cy="210268"/>
            <a:chOff x="9512484" y="3386409"/>
            <a:chExt cx="262835" cy="262835"/>
          </a:xfrm>
        </p:grpSpPr>
        <p:sp>
          <p:nvSpPr>
            <p:cNvPr id="1895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96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97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898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494" name="Group 1231"/>
          <p:cNvGrpSpPr/>
          <p:nvPr/>
        </p:nvGrpSpPr>
        <p:grpSpPr>
          <a:xfrm>
            <a:off x="2306644" y="3286157"/>
            <a:ext cx="210268" cy="210268"/>
            <a:chOff x="9512484" y="3386409"/>
            <a:chExt cx="262835" cy="262835"/>
          </a:xfrm>
        </p:grpSpPr>
        <p:sp>
          <p:nvSpPr>
            <p:cNvPr id="1891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92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93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894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522" name="Group 1236"/>
          <p:cNvGrpSpPr/>
          <p:nvPr/>
        </p:nvGrpSpPr>
        <p:grpSpPr>
          <a:xfrm>
            <a:off x="2238168" y="3488244"/>
            <a:ext cx="210268" cy="210268"/>
            <a:chOff x="9512484" y="3386409"/>
            <a:chExt cx="262835" cy="262835"/>
          </a:xfrm>
        </p:grpSpPr>
        <p:sp>
          <p:nvSpPr>
            <p:cNvPr id="1887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88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89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890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523" name="Group 1241"/>
          <p:cNvGrpSpPr/>
          <p:nvPr/>
        </p:nvGrpSpPr>
        <p:grpSpPr>
          <a:xfrm>
            <a:off x="2001843" y="3572587"/>
            <a:ext cx="210268" cy="210268"/>
            <a:chOff x="9512484" y="3386409"/>
            <a:chExt cx="262835" cy="262835"/>
          </a:xfrm>
        </p:grpSpPr>
        <p:sp>
          <p:nvSpPr>
            <p:cNvPr id="1883" name="AutoShape 49"/>
            <p:cNvSpPr>
              <a:spLocks noChangeArrowheads="1"/>
            </p:cNvSpPr>
            <p:nvPr/>
          </p:nvSpPr>
          <p:spPr bwMode="auto">
            <a:xfrm rot="5400000">
              <a:off x="9512484" y="338640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884" name="Oval 19"/>
            <p:cNvSpPr>
              <a:spLocks noChangeArrowheads="1"/>
            </p:cNvSpPr>
            <p:nvPr/>
          </p:nvSpPr>
          <p:spPr bwMode="auto">
            <a:xfrm>
              <a:off x="9528719" y="340527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885" name="Oval 29"/>
            <p:cNvSpPr>
              <a:spLocks noChangeArrowheads="1"/>
            </p:cNvSpPr>
            <p:nvPr/>
          </p:nvSpPr>
          <p:spPr bwMode="auto">
            <a:xfrm>
              <a:off x="9542980" y="341844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886" name="Oval 76"/>
            <p:cNvSpPr>
              <a:spLocks noChangeArrowheads="1"/>
            </p:cNvSpPr>
            <p:nvPr/>
          </p:nvSpPr>
          <p:spPr bwMode="auto">
            <a:xfrm>
              <a:off x="9587956" y="343204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357" name="Oval 29"/>
          <p:cNvSpPr>
            <a:spLocks noChangeArrowheads="1"/>
          </p:cNvSpPr>
          <p:nvPr/>
        </p:nvSpPr>
        <p:spPr bwMode="auto">
          <a:xfrm>
            <a:off x="807984" y="6488548"/>
            <a:ext cx="158842" cy="158666"/>
          </a:xfrm>
          <a:prstGeom prst="ellipse">
            <a:avLst/>
          </a:prstGeom>
          <a:gradFill rotWithShape="1">
            <a:gsLst>
              <a:gs pos="0">
                <a:srgbClr val="008BEA"/>
              </a:gs>
              <a:gs pos="100000">
                <a:srgbClr val="004E83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67AC"/>
              </a:solidFill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953114" y="6439271"/>
            <a:ext cx="3243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rPr>
              <a:t>Physical or virtual server instance</a:t>
            </a:r>
          </a:p>
        </p:txBody>
      </p:sp>
      <p:grpSp>
        <p:nvGrpSpPr>
          <p:cNvPr id="1524" name="Group 378"/>
          <p:cNvGrpSpPr/>
          <p:nvPr/>
        </p:nvGrpSpPr>
        <p:grpSpPr>
          <a:xfrm>
            <a:off x="8380632" y="308225"/>
            <a:ext cx="588708" cy="597384"/>
            <a:chOff x="8380632" y="308225"/>
            <a:chExt cx="588708" cy="597384"/>
          </a:xfrm>
        </p:grpSpPr>
        <p:pic>
          <p:nvPicPr>
            <p:cNvPr id="361" name="Picture 364" descr="08-014_HPM-JUNOS"/>
            <p:cNvPicPr>
              <a:picLocks noChangeAspect="1" noChangeArrowheads="1"/>
            </p:cNvPicPr>
            <p:nvPr/>
          </p:nvPicPr>
          <p:blipFill>
            <a:blip r:embed="rId4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8380632" y="308225"/>
              <a:ext cx="588708" cy="597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25" name="Group 73"/>
            <p:cNvGrpSpPr/>
            <p:nvPr/>
          </p:nvGrpSpPr>
          <p:grpSpPr>
            <a:xfrm>
              <a:off x="8444712" y="445799"/>
              <a:ext cx="461810" cy="320434"/>
              <a:chOff x="2492782" y="1518082"/>
              <a:chExt cx="933999" cy="648069"/>
            </a:xfrm>
          </p:grpSpPr>
          <p:pic>
            <p:nvPicPr>
              <p:cNvPr id="370" name="Picture 369" descr="Cloud-Blue.png"/>
              <p:cNvPicPr>
                <a:picLocks noChangeAspect="1"/>
              </p:cNvPicPr>
              <p:nvPr/>
            </p:nvPicPr>
            <p:blipFill>
              <a:blip r:embed="rId5" cstate="print">
                <a:lum contrast="-80000"/>
              </a:blip>
              <a:stretch>
                <a:fillRect/>
              </a:stretch>
            </p:blipFill>
            <p:spPr>
              <a:xfrm>
                <a:off x="2492782" y="1518082"/>
                <a:ext cx="933999" cy="648069"/>
              </a:xfrm>
              <a:prstGeom prst="rect">
                <a:avLst/>
              </a:prstGeom>
              <a:effectLst>
                <a:outerShdw blurRad="190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1" name="Oval 370"/>
              <p:cNvSpPr/>
              <p:nvPr/>
            </p:nvSpPr>
            <p:spPr bwMode="auto">
              <a:xfrm>
                <a:off x="2685495" y="1642369"/>
                <a:ext cx="572610" cy="372862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74675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200" kern="1200">
                  <a:solidFill>
                    <a:srgbClr val="4D4D4D"/>
                  </a:solidFill>
                  <a:latin typeface="Arial" pitchFamily="34" charset="0"/>
                  <a:ea typeface="ＭＳ Ｐゴシック"/>
                  <a:cs typeface="Arial"/>
                </a:endParaRPr>
              </a:p>
            </p:txBody>
          </p:sp>
          <p:pic>
            <p:nvPicPr>
              <p:cNvPr id="372" name="Picture 21" descr="Simple cop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45171" y="1524000"/>
                <a:ext cx="254566" cy="25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26" name="Group 69"/>
              <p:cNvGrpSpPr/>
              <p:nvPr/>
            </p:nvGrpSpPr>
            <p:grpSpPr>
              <a:xfrm>
                <a:off x="2699473" y="1887057"/>
                <a:ext cx="545963" cy="256331"/>
                <a:chOff x="2701310" y="1887057"/>
                <a:chExt cx="545963" cy="256331"/>
              </a:xfrm>
            </p:grpSpPr>
            <p:pic>
              <p:nvPicPr>
                <p:cNvPr id="377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01310" y="1887057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8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992707" y="1887057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27" name="Group 71"/>
              <p:cNvGrpSpPr/>
              <p:nvPr/>
            </p:nvGrpSpPr>
            <p:grpSpPr>
              <a:xfrm>
                <a:off x="2564834" y="1649813"/>
                <a:ext cx="815241" cy="256331"/>
                <a:chOff x="2564834" y="1649813"/>
                <a:chExt cx="815241" cy="256331"/>
              </a:xfrm>
            </p:grpSpPr>
            <p:pic>
              <p:nvPicPr>
                <p:cNvPr id="375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64834" y="1649813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6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25509" y="1649813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4" descr="Gradation Box2.png"/>
          <p:cNvPicPr>
            <a:picLocks noChangeAspect="1"/>
          </p:cNvPicPr>
          <p:nvPr/>
        </p:nvPicPr>
        <p:blipFill>
          <a:blip r:embed="rId3" cstate="print">
            <a:lum bright="68000"/>
          </a:blip>
          <a:srcRect r="781"/>
          <a:stretch>
            <a:fillRect/>
          </a:stretch>
        </p:blipFill>
        <p:spPr bwMode="ltGray">
          <a:xfrm>
            <a:off x="-4763" y="5016272"/>
            <a:ext cx="91487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" name="Rectangle 2"/>
          <p:cNvSpPr>
            <a:spLocks noChangeArrowheads="1"/>
          </p:cNvSpPr>
          <p:nvPr/>
        </p:nvSpPr>
        <p:spPr bwMode="ltGray">
          <a:xfrm flipH="1">
            <a:off x="2815634" y="1270299"/>
            <a:ext cx="6035040" cy="4038600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2857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823" name="Rectangle 822"/>
          <p:cNvSpPr/>
          <p:nvPr/>
        </p:nvSpPr>
        <p:spPr bwMode="auto">
          <a:xfrm>
            <a:off x="3048000" y="2981661"/>
            <a:ext cx="2713616" cy="189513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5">
                  <a:alpha val="40000"/>
                </a:scheme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574675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01" name="Rectangle 8"/>
          <p:cNvSpPr>
            <a:spLocks noChangeArrowheads="1"/>
          </p:cNvSpPr>
          <p:nvPr/>
        </p:nvSpPr>
        <p:spPr bwMode="ltGray">
          <a:xfrm>
            <a:off x="469751" y="1872479"/>
            <a:ext cx="2133600" cy="3436420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2857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166" name="Rectangle 1165"/>
          <p:cNvSpPr/>
          <p:nvPr/>
        </p:nvSpPr>
        <p:spPr bwMode="auto">
          <a:xfrm>
            <a:off x="5884433" y="3485478"/>
            <a:ext cx="2753957" cy="138773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5">
                  <a:alpha val="40000"/>
                </a:scheme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574675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167" name="Rectangle 1166"/>
          <p:cNvSpPr/>
          <p:nvPr/>
        </p:nvSpPr>
        <p:spPr bwMode="auto">
          <a:xfrm>
            <a:off x="679525" y="2979868"/>
            <a:ext cx="5075816" cy="189513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5">
                  <a:alpha val="40000"/>
                </a:scheme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574675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168" name="Rectangle 1167"/>
          <p:cNvSpPr/>
          <p:nvPr/>
        </p:nvSpPr>
        <p:spPr bwMode="auto">
          <a:xfrm>
            <a:off x="5873678" y="1484551"/>
            <a:ext cx="2743199" cy="138773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5">
                  <a:alpha val="40000"/>
                </a:scheme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574675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169" name="Rectangle 1168"/>
          <p:cNvSpPr/>
          <p:nvPr/>
        </p:nvSpPr>
        <p:spPr bwMode="auto">
          <a:xfrm>
            <a:off x="3022901" y="1484551"/>
            <a:ext cx="2743199" cy="138773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5">
                  <a:alpha val="40000"/>
                </a:scheme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574675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1170" name="Text Box 15"/>
          <p:cNvSpPr txBox="1">
            <a:spLocks noChangeArrowheads="1"/>
          </p:cNvSpPr>
          <p:nvPr/>
        </p:nvSpPr>
        <p:spPr bwMode="auto">
          <a:xfrm>
            <a:off x="4321202" y="4617196"/>
            <a:ext cx="1961290" cy="1938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cap="all" dirty="0">
                <a:solidFill>
                  <a:srgbClr val="4D4D4D"/>
                </a:solidFill>
                <a:latin typeface="Arial" charset="0"/>
                <a:ea typeface="ＭＳ Ｐゴシック"/>
                <a:cs typeface="Arial" charset="0"/>
              </a:rPr>
              <a:t>Zone 4</a:t>
            </a:r>
          </a:p>
        </p:txBody>
      </p:sp>
      <p:sp>
        <p:nvSpPr>
          <p:cNvPr id="1171" name="Text Box 15"/>
          <p:cNvSpPr txBox="1">
            <a:spLocks noChangeArrowheads="1"/>
          </p:cNvSpPr>
          <p:nvPr/>
        </p:nvSpPr>
        <p:spPr bwMode="auto">
          <a:xfrm>
            <a:off x="3012122" y="2670060"/>
            <a:ext cx="2753958" cy="1938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cap="all" dirty="0">
                <a:solidFill>
                  <a:srgbClr val="4D4D4D"/>
                </a:solidFill>
                <a:latin typeface="Arial" charset="0"/>
                <a:ea typeface="ＭＳ Ｐゴシック"/>
                <a:cs typeface="Arial" charset="0"/>
              </a:rPr>
              <a:t>Zone 1</a:t>
            </a:r>
          </a:p>
        </p:txBody>
      </p:sp>
      <p:sp>
        <p:nvSpPr>
          <p:cNvPr id="1172" name="Text Box 15"/>
          <p:cNvSpPr txBox="1">
            <a:spLocks noChangeArrowheads="1"/>
          </p:cNvSpPr>
          <p:nvPr/>
        </p:nvSpPr>
        <p:spPr bwMode="auto">
          <a:xfrm>
            <a:off x="5841402" y="2670060"/>
            <a:ext cx="2753958" cy="1938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cap="all" dirty="0">
                <a:solidFill>
                  <a:srgbClr val="4D4D4D"/>
                </a:solidFill>
                <a:latin typeface="Arial" charset="0"/>
                <a:ea typeface="ＭＳ Ｐゴシック"/>
                <a:cs typeface="Arial" charset="0"/>
              </a:rPr>
              <a:t>Zone 2</a:t>
            </a:r>
          </a:p>
        </p:txBody>
      </p:sp>
      <p:sp>
        <p:nvSpPr>
          <p:cNvPr id="1173" name="Text Box 15"/>
          <p:cNvSpPr txBox="1">
            <a:spLocks noChangeArrowheads="1"/>
          </p:cNvSpPr>
          <p:nvPr/>
        </p:nvSpPr>
        <p:spPr bwMode="auto">
          <a:xfrm>
            <a:off x="6246788" y="4627953"/>
            <a:ext cx="1961290" cy="1938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cap="all" dirty="0">
                <a:solidFill>
                  <a:srgbClr val="4D4D4D"/>
                </a:solidFill>
                <a:latin typeface="Arial" charset="0"/>
                <a:ea typeface="ＭＳ Ｐゴシック"/>
                <a:cs typeface="Arial" charset="0"/>
              </a:rPr>
              <a:t>Zone 3</a:t>
            </a:r>
          </a:p>
        </p:txBody>
      </p:sp>
      <p:sp>
        <p:nvSpPr>
          <p:cNvPr id="209" name="Text Box 15"/>
          <p:cNvSpPr txBox="1">
            <a:spLocks noChangeArrowheads="1"/>
          </p:cNvSpPr>
          <p:nvPr/>
        </p:nvSpPr>
        <p:spPr bwMode="auto">
          <a:xfrm>
            <a:off x="5061661" y="5034949"/>
            <a:ext cx="1274762" cy="1920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4D4D4D"/>
                </a:solidFill>
                <a:latin typeface="Arial" charset="0"/>
                <a:ea typeface="ＭＳ Ｐゴシック"/>
                <a:cs typeface="Arial" charset="0"/>
              </a:rPr>
              <a:t>DATA CENTER</a:t>
            </a:r>
          </a:p>
        </p:txBody>
      </p:sp>
      <p:sp>
        <p:nvSpPr>
          <p:cNvPr id="210" name="Text Box 15"/>
          <p:cNvSpPr txBox="1">
            <a:spLocks noChangeArrowheads="1"/>
          </p:cNvSpPr>
          <p:nvPr/>
        </p:nvSpPr>
        <p:spPr bwMode="auto">
          <a:xfrm flipH="1">
            <a:off x="806009" y="5034950"/>
            <a:ext cx="1463853" cy="1938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4D4D4D"/>
                </a:solidFill>
                <a:latin typeface="Arial" charset="0"/>
                <a:ea typeface="ＭＳ Ｐゴシック"/>
                <a:cs typeface="Arial" charset="0"/>
              </a:rPr>
              <a:t>DATA CENTER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997382" y="5598503"/>
            <a:ext cx="3243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rPr>
              <a:t>VPNs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28102" y="5598503"/>
            <a:ext cx="3243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rPr>
              <a:t>VLANs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3221909" y="5598503"/>
            <a:ext cx="3243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rPr>
              <a:t>Zones</a:t>
            </a:r>
          </a:p>
        </p:txBody>
      </p:sp>
      <p:sp>
        <p:nvSpPr>
          <p:cNvPr id="994" name="Freeform 993"/>
          <p:cNvSpPr/>
          <p:nvPr/>
        </p:nvSpPr>
        <p:spPr>
          <a:xfrm>
            <a:off x="1688950" y="3722145"/>
            <a:ext cx="2323651" cy="258184"/>
          </a:xfrm>
          <a:custGeom>
            <a:avLst/>
            <a:gdLst>
              <a:gd name="connsiteX0" fmla="*/ 0 w 2400300"/>
              <a:gd name="connsiteY0" fmla="*/ 31173 h 109105"/>
              <a:gd name="connsiteX1" fmla="*/ 1091045 w 2400300"/>
              <a:gd name="connsiteY1" fmla="*/ 103909 h 109105"/>
              <a:gd name="connsiteX2" fmla="*/ 2400300 w 2400300"/>
              <a:gd name="connsiteY2" fmla="*/ 0 h 109105"/>
              <a:gd name="connsiteX3" fmla="*/ 2400300 w 2400300"/>
              <a:gd name="connsiteY3" fmla="*/ 0 h 109105"/>
              <a:gd name="connsiteX0" fmla="*/ 0 w 2400300"/>
              <a:gd name="connsiteY0" fmla="*/ 161059 h 238991"/>
              <a:gd name="connsiteX1" fmla="*/ 1091045 w 2400300"/>
              <a:gd name="connsiteY1" fmla="*/ 233795 h 238991"/>
              <a:gd name="connsiteX2" fmla="*/ 2400300 w 2400300"/>
              <a:gd name="connsiteY2" fmla="*/ 129886 h 238991"/>
              <a:gd name="connsiteX3" fmla="*/ 2400300 w 2400300"/>
              <a:gd name="connsiteY3" fmla="*/ 129886 h 238991"/>
              <a:gd name="connsiteX0" fmla="*/ 0 w 2400300"/>
              <a:gd name="connsiteY0" fmla="*/ 161059 h 831272"/>
              <a:gd name="connsiteX1" fmla="*/ 1091045 w 2400300"/>
              <a:gd name="connsiteY1" fmla="*/ 233795 h 831272"/>
              <a:gd name="connsiteX2" fmla="*/ 2400300 w 2400300"/>
              <a:gd name="connsiteY2" fmla="*/ 129886 h 831272"/>
              <a:gd name="connsiteX3" fmla="*/ 2400300 w 2400300"/>
              <a:gd name="connsiteY3" fmla="*/ 129886 h 831272"/>
              <a:gd name="connsiteX0" fmla="*/ 0 w 2400300"/>
              <a:gd name="connsiteY0" fmla="*/ 223404 h 893617"/>
              <a:gd name="connsiteX1" fmla="*/ 1091045 w 2400300"/>
              <a:gd name="connsiteY1" fmla="*/ 296140 h 893617"/>
              <a:gd name="connsiteX2" fmla="*/ 2400300 w 2400300"/>
              <a:gd name="connsiteY2" fmla="*/ 192231 h 893617"/>
              <a:gd name="connsiteX3" fmla="*/ 2400300 w 2400300"/>
              <a:gd name="connsiteY3" fmla="*/ 192231 h 893617"/>
              <a:gd name="connsiteX0" fmla="*/ 0 w 2400300"/>
              <a:gd name="connsiteY0" fmla="*/ 223404 h 644235"/>
              <a:gd name="connsiteX1" fmla="*/ 1091045 w 2400300"/>
              <a:gd name="connsiteY1" fmla="*/ 296140 h 644235"/>
              <a:gd name="connsiteX2" fmla="*/ 2400300 w 2400300"/>
              <a:gd name="connsiteY2" fmla="*/ 192231 h 644235"/>
              <a:gd name="connsiteX3" fmla="*/ 2400300 w 2400300"/>
              <a:gd name="connsiteY3" fmla="*/ 192231 h 644235"/>
              <a:gd name="connsiteX0" fmla="*/ 0 w 2620241"/>
              <a:gd name="connsiteY0" fmla="*/ 223404 h 644235"/>
              <a:gd name="connsiteX1" fmla="*/ 1091045 w 2620241"/>
              <a:gd name="connsiteY1" fmla="*/ 296140 h 644235"/>
              <a:gd name="connsiteX2" fmla="*/ 2400300 w 2620241"/>
              <a:gd name="connsiteY2" fmla="*/ 192231 h 644235"/>
              <a:gd name="connsiteX3" fmla="*/ 2410691 w 2620241"/>
              <a:gd name="connsiteY3" fmla="*/ 389659 h 644235"/>
              <a:gd name="connsiteX0" fmla="*/ 0 w 2400300"/>
              <a:gd name="connsiteY0" fmla="*/ 223404 h 644235"/>
              <a:gd name="connsiteX1" fmla="*/ 1091045 w 2400300"/>
              <a:gd name="connsiteY1" fmla="*/ 296140 h 644235"/>
              <a:gd name="connsiteX2" fmla="*/ 2400300 w 2400300"/>
              <a:gd name="connsiteY2" fmla="*/ 192231 h 644235"/>
              <a:gd name="connsiteX0" fmla="*/ 0 w 2431472"/>
              <a:gd name="connsiteY0" fmla="*/ 223404 h 644235"/>
              <a:gd name="connsiteX1" fmla="*/ 1091045 w 2431472"/>
              <a:gd name="connsiteY1" fmla="*/ 296140 h 644235"/>
              <a:gd name="connsiteX2" fmla="*/ 2431472 w 2431472"/>
              <a:gd name="connsiteY2" fmla="*/ 244186 h 644235"/>
              <a:gd name="connsiteX0" fmla="*/ 0 w 2431472"/>
              <a:gd name="connsiteY0" fmla="*/ 223404 h 644235"/>
              <a:gd name="connsiteX1" fmla="*/ 1091045 w 2431472"/>
              <a:gd name="connsiteY1" fmla="*/ 296140 h 644235"/>
              <a:gd name="connsiteX2" fmla="*/ 2431472 w 2431472"/>
              <a:gd name="connsiteY2" fmla="*/ 244186 h 644235"/>
              <a:gd name="connsiteX0" fmla="*/ 0 w 2431472"/>
              <a:gd name="connsiteY0" fmla="*/ 223404 h 644235"/>
              <a:gd name="connsiteX1" fmla="*/ 1091045 w 2431472"/>
              <a:gd name="connsiteY1" fmla="*/ 296140 h 644235"/>
              <a:gd name="connsiteX2" fmla="*/ 2431472 w 2431472"/>
              <a:gd name="connsiteY2" fmla="*/ 244186 h 644235"/>
              <a:gd name="connsiteX0" fmla="*/ 0 w 2431472"/>
              <a:gd name="connsiteY0" fmla="*/ 233795 h 654626"/>
              <a:gd name="connsiteX1" fmla="*/ 1091045 w 2431472"/>
              <a:gd name="connsiteY1" fmla="*/ 306531 h 654626"/>
              <a:gd name="connsiteX2" fmla="*/ 2431472 w 2431472"/>
              <a:gd name="connsiteY2" fmla="*/ 254577 h 654626"/>
              <a:gd name="connsiteX0" fmla="*/ 0 w 2431472"/>
              <a:gd name="connsiteY0" fmla="*/ 233795 h 675407"/>
              <a:gd name="connsiteX1" fmla="*/ 1091045 w 2431472"/>
              <a:gd name="connsiteY1" fmla="*/ 306531 h 675407"/>
              <a:gd name="connsiteX2" fmla="*/ 2431472 w 2431472"/>
              <a:gd name="connsiteY2" fmla="*/ 254577 h 675407"/>
              <a:gd name="connsiteX0" fmla="*/ 0 w 1309254"/>
              <a:gd name="connsiteY0" fmla="*/ 233795 h 987137"/>
              <a:gd name="connsiteX1" fmla="*/ 1091045 w 1309254"/>
              <a:gd name="connsiteY1" fmla="*/ 306531 h 987137"/>
              <a:gd name="connsiteX2" fmla="*/ 1309254 w 1309254"/>
              <a:gd name="connsiteY2" fmla="*/ 888423 h 987137"/>
              <a:gd name="connsiteX0" fmla="*/ 0 w 1309254"/>
              <a:gd name="connsiteY0" fmla="*/ 129886 h 883228"/>
              <a:gd name="connsiteX1" fmla="*/ 685800 w 1309254"/>
              <a:gd name="connsiteY1" fmla="*/ 306531 h 883228"/>
              <a:gd name="connsiteX2" fmla="*/ 1309254 w 1309254"/>
              <a:gd name="connsiteY2" fmla="*/ 784514 h 883228"/>
              <a:gd name="connsiteX0" fmla="*/ 0 w 1309254"/>
              <a:gd name="connsiteY0" fmla="*/ 64943 h 818285"/>
              <a:gd name="connsiteX1" fmla="*/ 685800 w 1309254"/>
              <a:gd name="connsiteY1" fmla="*/ 241588 h 818285"/>
              <a:gd name="connsiteX2" fmla="*/ 1309254 w 1309254"/>
              <a:gd name="connsiteY2" fmla="*/ 719571 h 818285"/>
              <a:gd name="connsiteX0" fmla="*/ 0 w 1309254"/>
              <a:gd name="connsiteY0" fmla="*/ 64943 h 818285"/>
              <a:gd name="connsiteX1" fmla="*/ 685800 w 1309254"/>
              <a:gd name="connsiteY1" fmla="*/ 241588 h 818285"/>
              <a:gd name="connsiteX2" fmla="*/ 1309254 w 1309254"/>
              <a:gd name="connsiteY2" fmla="*/ 719571 h 818285"/>
              <a:gd name="connsiteX0" fmla="*/ 0 w 1309254"/>
              <a:gd name="connsiteY0" fmla="*/ 64943 h 818285"/>
              <a:gd name="connsiteX1" fmla="*/ 685800 w 1309254"/>
              <a:gd name="connsiteY1" fmla="*/ 241588 h 818285"/>
              <a:gd name="connsiteX2" fmla="*/ 1309254 w 1309254"/>
              <a:gd name="connsiteY2" fmla="*/ 719571 h 818285"/>
              <a:gd name="connsiteX0" fmla="*/ 0 w 1309254"/>
              <a:gd name="connsiteY0" fmla="*/ 0 h 753342"/>
              <a:gd name="connsiteX1" fmla="*/ 685800 w 1309254"/>
              <a:gd name="connsiteY1" fmla="*/ 176645 h 753342"/>
              <a:gd name="connsiteX2" fmla="*/ 1309254 w 1309254"/>
              <a:gd name="connsiteY2" fmla="*/ 654628 h 753342"/>
              <a:gd name="connsiteX0" fmla="*/ 0 w 1309254"/>
              <a:gd name="connsiteY0" fmla="*/ 0 h 753342"/>
              <a:gd name="connsiteX1" fmla="*/ 675409 w 1309254"/>
              <a:gd name="connsiteY1" fmla="*/ 238990 h 753342"/>
              <a:gd name="connsiteX2" fmla="*/ 1309254 w 1309254"/>
              <a:gd name="connsiteY2" fmla="*/ 654628 h 753342"/>
              <a:gd name="connsiteX0" fmla="*/ 0 w 1309254"/>
              <a:gd name="connsiteY0" fmla="*/ 0 h 753342"/>
              <a:gd name="connsiteX1" fmla="*/ 675409 w 1309254"/>
              <a:gd name="connsiteY1" fmla="*/ 238990 h 753342"/>
              <a:gd name="connsiteX2" fmla="*/ 1309254 w 1309254"/>
              <a:gd name="connsiteY2" fmla="*/ 654628 h 753342"/>
              <a:gd name="connsiteX0" fmla="*/ 0 w 1309254"/>
              <a:gd name="connsiteY0" fmla="*/ 0 h 753342"/>
              <a:gd name="connsiteX1" fmla="*/ 675409 w 1309254"/>
              <a:gd name="connsiteY1" fmla="*/ 238990 h 753342"/>
              <a:gd name="connsiteX2" fmla="*/ 1309254 w 1309254"/>
              <a:gd name="connsiteY2" fmla="*/ 654628 h 753342"/>
              <a:gd name="connsiteX0" fmla="*/ 0 w 1309254"/>
              <a:gd name="connsiteY0" fmla="*/ 0 h 654628"/>
              <a:gd name="connsiteX1" fmla="*/ 675409 w 1309254"/>
              <a:gd name="connsiteY1" fmla="*/ 2389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75409 w 1309254"/>
              <a:gd name="connsiteY1" fmla="*/ 2389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23455 w 1309254"/>
              <a:gd name="connsiteY1" fmla="*/ 3532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23455 w 1309254"/>
              <a:gd name="connsiteY1" fmla="*/ 3532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23455 w 1309254"/>
              <a:gd name="connsiteY1" fmla="*/ 3532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23455 w 1309254"/>
              <a:gd name="connsiteY1" fmla="*/ 3532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23455 w 1309254"/>
              <a:gd name="connsiteY1" fmla="*/ 353290 h 654628"/>
              <a:gd name="connsiteX2" fmla="*/ 1309254 w 1309254"/>
              <a:gd name="connsiteY2" fmla="*/ 654628 h 654628"/>
              <a:gd name="connsiteX0" fmla="*/ 0 w 1309254"/>
              <a:gd name="connsiteY0" fmla="*/ 0 h 654628"/>
              <a:gd name="connsiteX1" fmla="*/ 623455 w 1309254"/>
              <a:gd name="connsiteY1" fmla="*/ 353290 h 654628"/>
              <a:gd name="connsiteX2" fmla="*/ 1309254 w 1309254"/>
              <a:gd name="connsiteY2" fmla="*/ 654628 h 654628"/>
              <a:gd name="connsiteX0" fmla="*/ 0 w 1340426"/>
              <a:gd name="connsiteY0" fmla="*/ 0 h 581892"/>
              <a:gd name="connsiteX1" fmla="*/ 654627 w 1340426"/>
              <a:gd name="connsiteY1" fmla="*/ 280554 h 581892"/>
              <a:gd name="connsiteX2" fmla="*/ 1340426 w 1340426"/>
              <a:gd name="connsiteY2" fmla="*/ 581892 h 581892"/>
              <a:gd name="connsiteX0" fmla="*/ 0 w 1433327"/>
              <a:gd name="connsiteY0" fmla="*/ 0 h 1163784"/>
              <a:gd name="connsiteX1" fmla="*/ 747528 w 1433327"/>
              <a:gd name="connsiteY1" fmla="*/ 862446 h 1163784"/>
              <a:gd name="connsiteX2" fmla="*/ 1433327 w 1433327"/>
              <a:gd name="connsiteY2" fmla="*/ 1163784 h 1163784"/>
              <a:gd name="connsiteX0" fmla="*/ 0 w 1433327"/>
              <a:gd name="connsiteY0" fmla="*/ 0 h 1995049"/>
              <a:gd name="connsiteX1" fmla="*/ 747528 w 1433327"/>
              <a:gd name="connsiteY1" fmla="*/ 862446 h 1995049"/>
              <a:gd name="connsiteX2" fmla="*/ 1433327 w 1433327"/>
              <a:gd name="connsiteY2" fmla="*/ 1995049 h 1995049"/>
              <a:gd name="connsiteX0" fmla="*/ 0 w 1433327"/>
              <a:gd name="connsiteY0" fmla="*/ 0 h 1995049"/>
              <a:gd name="connsiteX1" fmla="*/ 747528 w 1433327"/>
              <a:gd name="connsiteY1" fmla="*/ 862446 h 1995049"/>
              <a:gd name="connsiteX2" fmla="*/ 1433327 w 1433327"/>
              <a:gd name="connsiteY2" fmla="*/ 1995049 h 1995049"/>
              <a:gd name="connsiteX0" fmla="*/ 0 w 1433327"/>
              <a:gd name="connsiteY0" fmla="*/ 0 h 1995049"/>
              <a:gd name="connsiteX1" fmla="*/ 747528 w 1433327"/>
              <a:gd name="connsiteY1" fmla="*/ 862446 h 1995049"/>
              <a:gd name="connsiteX2" fmla="*/ 1433327 w 1433327"/>
              <a:gd name="connsiteY2" fmla="*/ 1995049 h 199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327" h="1995049">
                <a:moveTo>
                  <a:pt x="0" y="0"/>
                </a:moveTo>
                <a:cubicBezTo>
                  <a:pt x="303935" y="724768"/>
                  <a:pt x="409823" y="763729"/>
                  <a:pt x="747528" y="862446"/>
                </a:cubicBezTo>
                <a:cubicBezTo>
                  <a:pt x="1147577" y="961161"/>
                  <a:pt x="1119869" y="1210541"/>
                  <a:pt x="1433327" y="1995049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4D4D4D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95" name="TextBox 994"/>
          <p:cNvSpPr txBox="1"/>
          <p:nvPr/>
        </p:nvSpPr>
        <p:spPr>
          <a:xfrm>
            <a:off x="2385469" y="3530789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kern="1200" dirty="0">
                <a:solidFill>
                  <a:srgbClr val="4D4D4D">
                    <a:lumMod val="75000"/>
                    <a:lumOff val="25000"/>
                  </a:srgbClr>
                </a:solidFill>
                <a:latin typeface="Arial" charset="0"/>
                <a:ea typeface="ＭＳ Ｐゴシック"/>
                <a:cs typeface="Arial"/>
              </a:rPr>
              <a:t>MPLS - VPN</a:t>
            </a:r>
            <a:endParaRPr lang="en-US" sz="900" b="1" kern="1200" dirty="0">
              <a:solidFill>
                <a:srgbClr val="FFFFFF">
                  <a:lumMod val="50000"/>
                </a:srgbClr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4135" y="3915179"/>
            <a:ext cx="3127104" cy="1030309"/>
            <a:chOff x="233" y="2861"/>
            <a:chExt cx="969" cy="685"/>
          </a:xfrm>
        </p:grpSpPr>
        <p:sp>
          <p:nvSpPr>
            <p:cNvPr id="1025" name="Oval 10"/>
            <p:cNvSpPr>
              <a:spLocks noChangeArrowheads="1"/>
            </p:cNvSpPr>
            <p:nvPr/>
          </p:nvSpPr>
          <p:spPr bwMode="auto">
            <a:xfrm>
              <a:off x="233" y="3048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27" name="Oval 11"/>
            <p:cNvSpPr>
              <a:spLocks noChangeArrowheads="1"/>
            </p:cNvSpPr>
            <p:nvPr/>
          </p:nvSpPr>
          <p:spPr bwMode="auto">
            <a:xfrm>
              <a:off x="850" y="3023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28" name="Oval 12"/>
            <p:cNvSpPr>
              <a:spLocks noChangeArrowheads="1"/>
            </p:cNvSpPr>
            <p:nvPr/>
          </p:nvSpPr>
          <p:spPr bwMode="auto">
            <a:xfrm>
              <a:off x="429" y="2877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29" name="Oval 13"/>
            <p:cNvSpPr>
              <a:spLocks noChangeArrowheads="1"/>
            </p:cNvSpPr>
            <p:nvPr/>
          </p:nvSpPr>
          <p:spPr bwMode="auto">
            <a:xfrm>
              <a:off x="379" y="3108"/>
              <a:ext cx="438" cy="438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30" name="Oval 14"/>
            <p:cNvSpPr>
              <a:spLocks noChangeArrowheads="1"/>
            </p:cNvSpPr>
            <p:nvPr/>
          </p:nvSpPr>
          <p:spPr bwMode="auto">
            <a:xfrm>
              <a:off x="651" y="3104"/>
              <a:ext cx="424" cy="424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31" name="Oval 15"/>
            <p:cNvSpPr>
              <a:spLocks noChangeArrowheads="1"/>
            </p:cNvSpPr>
            <p:nvPr/>
          </p:nvSpPr>
          <p:spPr bwMode="auto">
            <a:xfrm>
              <a:off x="693" y="2861"/>
              <a:ext cx="352" cy="352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32" name="Freeform 16"/>
            <p:cNvSpPr>
              <a:spLocks/>
            </p:cNvSpPr>
            <p:nvPr/>
          </p:nvSpPr>
          <p:spPr bwMode="auto">
            <a:xfrm>
              <a:off x="328" y="2986"/>
              <a:ext cx="783" cy="444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EAEAE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1105" name="TextBox 1104"/>
          <p:cNvSpPr txBox="1"/>
          <p:nvPr/>
        </p:nvSpPr>
        <p:spPr>
          <a:xfrm>
            <a:off x="2161680" y="4336316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kern="1200" dirty="0">
                <a:solidFill>
                  <a:srgbClr val="4D4D4D">
                    <a:lumMod val="75000"/>
                    <a:lumOff val="25000"/>
                  </a:srgbClr>
                </a:solidFill>
                <a:latin typeface="Arial" charset="0"/>
                <a:ea typeface="ＭＳ Ｐゴシック"/>
                <a:cs typeface="Arial"/>
              </a:rPr>
              <a:t>VPLS - VPN</a:t>
            </a:r>
          </a:p>
        </p:txBody>
      </p:sp>
      <p:grpSp>
        <p:nvGrpSpPr>
          <p:cNvPr id="3" name="Group 1105"/>
          <p:cNvGrpSpPr/>
          <p:nvPr/>
        </p:nvGrpSpPr>
        <p:grpSpPr>
          <a:xfrm>
            <a:off x="837367" y="3386083"/>
            <a:ext cx="774737" cy="556841"/>
            <a:chOff x="9508178" y="4807683"/>
            <a:chExt cx="1066803" cy="766764"/>
          </a:xfrm>
        </p:grpSpPr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1142" name="Oval 1141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43" name="Oval 1142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44" name="Oval 1143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45" name="Oval 1144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46" name="Oval 1145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47" name="Oval 1146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48" name="Freeform 1147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1108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109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110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111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5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113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3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4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14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6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113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3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3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13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7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113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3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3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13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8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112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2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2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12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112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2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2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12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111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1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2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12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11" name="Group 287"/>
          <p:cNvGrpSpPr/>
          <p:nvPr/>
        </p:nvGrpSpPr>
        <p:grpSpPr>
          <a:xfrm>
            <a:off x="3194069" y="1840313"/>
            <a:ext cx="1035490" cy="639055"/>
            <a:chOff x="9677251" y="2351896"/>
            <a:chExt cx="1294362" cy="798819"/>
          </a:xfrm>
        </p:grpSpPr>
        <p:sp>
          <p:nvSpPr>
            <p:cNvPr id="476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539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40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41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42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43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44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45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482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535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36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37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38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531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32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33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34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527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28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29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30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523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24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25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26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519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20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21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22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18" name="Group 349"/>
          <p:cNvGrpSpPr/>
          <p:nvPr/>
        </p:nvGrpSpPr>
        <p:grpSpPr>
          <a:xfrm>
            <a:off x="4130655" y="1467901"/>
            <a:ext cx="881725" cy="709239"/>
            <a:chOff x="9910400" y="755108"/>
            <a:chExt cx="1102156" cy="886549"/>
          </a:xfrm>
        </p:grpSpPr>
        <p:sp>
          <p:nvSpPr>
            <p:cNvPr id="547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9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575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76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77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78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79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80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81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549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0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57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7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7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57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1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567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68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69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570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2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563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64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65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566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3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55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60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61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562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555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556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557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558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5" name="Group 449"/>
          <p:cNvGrpSpPr/>
          <p:nvPr/>
        </p:nvGrpSpPr>
        <p:grpSpPr>
          <a:xfrm>
            <a:off x="4784339" y="2019603"/>
            <a:ext cx="853442" cy="597292"/>
            <a:chOff x="9332238" y="3843731"/>
            <a:chExt cx="1066803" cy="746615"/>
          </a:xfrm>
        </p:grpSpPr>
        <p:sp>
          <p:nvSpPr>
            <p:cNvPr id="583" name="Oval 105"/>
            <p:cNvSpPr>
              <a:spLocks noChangeArrowheads="1"/>
            </p:cNvSpPr>
            <p:nvPr/>
          </p:nvSpPr>
          <p:spPr bwMode="auto">
            <a:xfrm>
              <a:off x="9332238" y="4053052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4" name="Oval 106"/>
            <p:cNvSpPr>
              <a:spLocks noChangeArrowheads="1"/>
            </p:cNvSpPr>
            <p:nvPr/>
          </p:nvSpPr>
          <p:spPr bwMode="auto">
            <a:xfrm>
              <a:off x="10011513" y="4025068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5" name="Oval 107"/>
            <p:cNvSpPr>
              <a:spLocks noChangeArrowheads="1"/>
            </p:cNvSpPr>
            <p:nvPr/>
          </p:nvSpPr>
          <p:spPr bwMode="auto">
            <a:xfrm>
              <a:off x="9548021" y="386164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6" name="Oval 109"/>
            <p:cNvSpPr>
              <a:spLocks noChangeArrowheads="1"/>
            </p:cNvSpPr>
            <p:nvPr/>
          </p:nvSpPr>
          <p:spPr bwMode="auto">
            <a:xfrm>
              <a:off x="9792428" y="4115736"/>
              <a:ext cx="466795" cy="47461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7" name="Oval 110"/>
            <p:cNvSpPr>
              <a:spLocks noChangeArrowheads="1"/>
            </p:cNvSpPr>
            <p:nvPr/>
          </p:nvSpPr>
          <p:spPr bwMode="auto">
            <a:xfrm>
              <a:off x="9838667" y="384373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8" name="Freeform 111"/>
            <p:cNvSpPr>
              <a:spLocks/>
            </p:cNvSpPr>
            <p:nvPr/>
          </p:nvSpPr>
          <p:spPr bwMode="auto">
            <a:xfrm>
              <a:off x="9436827" y="3983651"/>
              <a:ext cx="862030" cy="496997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9" name="Freeform 118"/>
            <p:cNvSpPr>
              <a:spLocks/>
            </p:cNvSpPr>
            <p:nvPr/>
          </p:nvSpPr>
          <p:spPr bwMode="auto">
            <a:xfrm>
              <a:off x="9684664" y="4031056"/>
              <a:ext cx="471489" cy="328613"/>
            </a:xfrm>
            <a:custGeom>
              <a:avLst/>
              <a:gdLst>
                <a:gd name="T0" fmla="*/ 18 w 297"/>
                <a:gd name="T1" fmla="*/ 0 h 207"/>
                <a:gd name="T2" fmla="*/ 222 w 297"/>
                <a:gd name="T3" fmla="*/ 12 h 207"/>
                <a:gd name="T4" fmla="*/ 297 w 297"/>
                <a:gd name="T5" fmla="*/ 195 h 207"/>
                <a:gd name="T6" fmla="*/ 0 w 297"/>
                <a:gd name="T7" fmla="*/ 207 h 207"/>
                <a:gd name="T8" fmla="*/ 6 w 297"/>
                <a:gd name="T9" fmla="*/ 30 h 207"/>
                <a:gd name="T10" fmla="*/ 264 w 297"/>
                <a:gd name="T11" fmla="*/ 17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07"/>
                <a:gd name="T20" fmla="*/ 297 w 297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07">
                  <a:moveTo>
                    <a:pt x="18" y="0"/>
                  </a:moveTo>
                  <a:lnTo>
                    <a:pt x="222" y="12"/>
                  </a:lnTo>
                  <a:lnTo>
                    <a:pt x="297" y="195"/>
                  </a:lnTo>
                  <a:lnTo>
                    <a:pt x="0" y="207"/>
                  </a:lnTo>
                  <a:lnTo>
                    <a:pt x="6" y="30"/>
                  </a:lnTo>
                  <a:lnTo>
                    <a:pt x="264" y="177"/>
                  </a:lnTo>
                </a:path>
              </a:pathLst>
            </a:custGeom>
            <a:noFill/>
            <a:ln w="1270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0" name="Line 121"/>
            <p:cNvSpPr>
              <a:spLocks noChangeShapeType="1"/>
            </p:cNvSpPr>
            <p:nvPr/>
          </p:nvSpPr>
          <p:spPr bwMode="auto">
            <a:xfrm flipV="1">
              <a:off x="9698952" y="4064394"/>
              <a:ext cx="314326" cy="314325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1" name="AutoShape 49"/>
            <p:cNvSpPr>
              <a:spLocks noChangeArrowheads="1"/>
            </p:cNvSpPr>
            <p:nvPr/>
          </p:nvSpPr>
          <p:spPr bwMode="auto">
            <a:xfrm rot="5400000">
              <a:off x="9897294" y="39159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2" name="Oval 19"/>
            <p:cNvSpPr>
              <a:spLocks noChangeArrowheads="1"/>
            </p:cNvSpPr>
            <p:nvPr/>
          </p:nvSpPr>
          <p:spPr bwMode="auto">
            <a:xfrm>
              <a:off x="9913529" y="39348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593" name="Oval 29"/>
            <p:cNvSpPr>
              <a:spLocks noChangeArrowheads="1"/>
            </p:cNvSpPr>
            <p:nvPr/>
          </p:nvSpPr>
          <p:spPr bwMode="auto">
            <a:xfrm>
              <a:off x="9927790" y="39480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594" name="Oval 76"/>
            <p:cNvSpPr>
              <a:spLocks noChangeArrowheads="1"/>
            </p:cNvSpPr>
            <p:nvPr/>
          </p:nvSpPr>
          <p:spPr bwMode="auto">
            <a:xfrm>
              <a:off x="9972766" y="39616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5" name="AutoShape 49"/>
            <p:cNvSpPr>
              <a:spLocks noChangeArrowheads="1"/>
            </p:cNvSpPr>
            <p:nvPr/>
          </p:nvSpPr>
          <p:spPr bwMode="auto">
            <a:xfrm rot="5400000">
              <a:off x="9563919" y="42493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6" name="Oval 19"/>
            <p:cNvSpPr>
              <a:spLocks noChangeArrowheads="1"/>
            </p:cNvSpPr>
            <p:nvPr/>
          </p:nvSpPr>
          <p:spPr bwMode="auto">
            <a:xfrm>
              <a:off x="9580154" y="42682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597" name="Oval 29"/>
            <p:cNvSpPr>
              <a:spLocks noChangeArrowheads="1"/>
            </p:cNvSpPr>
            <p:nvPr/>
          </p:nvSpPr>
          <p:spPr bwMode="auto">
            <a:xfrm>
              <a:off x="9594415" y="42814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598" name="Oval 76"/>
            <p:cNvSpPr>
              <a:spLocks noChangeArrowheads="1"/>
            </p:cNvSpPr>
            <p:nvPr/>
          </p:nvSpPr>
          <p:spPr bwMode="auto">
            <a:xfrm>
              <a:off x="9639391" y="42950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9" name="AutoShape 49"/>
            <p:cNvSpPr>
              <a:spLocks noChangeArrowheads="1"/>
            </p:cNvSpPr>
            <p:nvPr/>
          </p:nvSpPr>
          <p:spPr bwMode="auto">
            <a:xfrm rot="5400000">
              <a:off x="9582969" y="39064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0" name="Oval 19"/>
            <p:cNvSpPr>
              <a:spLocks noChangeArrowheads="1"/>
            </p:cNvSpPr>
            <p:nvPr/>
          </p:nvSpPr>
          <p:spPr bwMode="auto">
            <a:xfrm>
              <a:off x="9599204" y="39253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601" name="Oval 29"/>
            <p:cNvSpPr>
              <a:spLocks noChangeArrowheads="1"/>
            </p:cNvSpPr>
            <p:nvPr/>
          </p:nvSpPr>
          <p:spPr bwMode="auto">
            <a:xfrm>
              <a:off x="9613465" y="39385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602" name="Oval 76"/>
            <p:cNvSpPr>
              <a:spLocks noChangeArrowheads="1"/>
            </p:cNvSpPr>
            <p:nvPr/>
          </p:nvSpPr>
          <p:spPr bwMode="auto">
            <a:xfrm>
              <a:off x="9658441" y="39521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3" name="AutoShape 49"/>
            <p:cNvSpPr>
              <a:spLocks noChangeArrowheads="1"/>
            </p:cNvSpPr>
            <p:nvPr/>
          </p:nvSpPr>
          <p:spPr bwMode="auto">
            <a:xfrm rot="5400000">
              <a:off x="10021119" y="42207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4" name="Oval 19"/>
            <p:cNvSpPr>
              <a:spLocks noChangeArrowheads="1"/>
            </p:cNvSpPr>
            <p:nvPr/>
          </p:nvSpPr>
          <p:spPr bwMode="auto">
            <a:xfrm>
              <a:off x="10037354" y="42396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605" name="Oval 29"/>
            <p:cNvSpPr>
              <a:spLocks noChangeArrowheads="1"/>
            </p:cNvSpPr>
            <p:nvPr/>
          </p:nvSpPr>
          <p:spPr bwMode="auto">
            <a:xfrm>
              <a:off x="10051615" y="42528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606" name="Oval 76"/>
            <p:cNvSpPr>
              <a:spLocks noChangeArrowheads="1"/>
            </p:cNvSpPr>
            <p:nvPr/>
          </p:nvSpPr>
          <p:spPr bwMode="auto">
            <a:xfrm>
              <a:off x="10096591" y="42664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6" name="Group 474"/>
          <p:cNvGrpSpPr/>
          <p:nvPr/>
        </p:nvGrpSpPr>
        <p:grpSpPr>
          <a:xfrm>
            <a:off x="6755310" y="1512254"/>
            <a:ext cx="853442" cy="613411"/>
            <a:chOff x="9508178" y="4807683"/>
            <a:chExt cx="1066803" cy="766764"/>
          </a:xfrm>
        </p:grpSpPr>
        <p:grpSp>
          <p:nvGrpSpPr>
            <p:cNvPr id="27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643" name="Oval 642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4" name="Oval 643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5" name="Oval 644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6" name="Oval 645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7" name="Oval 646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8" name="Oval 647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9" name="Freeform 648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609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0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1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2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8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63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40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41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42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9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635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36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37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38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30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63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3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3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3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31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627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28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29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30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92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623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24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25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26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93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61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20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21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22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194" name="Group 666"/>
          <p:cNvGrpSpPr/>
          <p:nvPr/>
        </p:nvGrpSpPr>
        <p:grpSpPr>
          <a:xfrm>
            <a:off x="5961248" y="1878485"/>
            <a:ext cx="881725" cy="709239"/>
            <a:chOff x="9910400" y="755108"/>
            <a:chExt cx="1102156" cy="886549"/>
          </a:xfrm>
        </p:grpSpPr>
        <p:sp>
          <p:nvSpPr>
            <p:cNvPr id="651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95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878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81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82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83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84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85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86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653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96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87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7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7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87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97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70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71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71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98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675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705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70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99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67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7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7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7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02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65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6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667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66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03" name="Group 702"/>
          <p:cNvGrpSpPr/>
          <p:nvPr/>
        </p:nvGrpSpPr>
        <p:grpSpPr>
          <a:xfrm>
            <a:off x="7531197" y="1992713"/>
            <a:ext cx="1035490" cy="639055"/>
            <a:chOff x="9677251" y="2351896"/>
            <a:chExt cx="1294362" cy="798819"/>
          </a:xfrm>
        </p:grpSpPr>
        <p:sp>
          <p:nvSpPr>
            <p:cNvPr id="888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04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916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7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8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9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20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21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22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890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05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91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1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06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908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09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10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1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07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904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05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0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0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08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900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01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02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03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11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89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9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98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99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12" name="Group 738"/>
          <p:cNvGrpSpPr/>
          <p:nvPr/>
        </p:nvGrpSpPr>
        <p:grpSpPr>
          <a:xfrm>
            <a:off x="6830079" y="3807165"/>
            <a:ext cx="853442" cy="597292"/>
            <a:chOff x="9332238" y="3843731"/>
            <a:chExt cx="1066803" cy="746615"/>
          </a:xfrm>
        </p:grpSpPr>
        <p:sp>
          <p:nvSpPr>
            <p:cNvPr id="924" name="Oval 105"/>
            <p:cNvSpPr>
              <a:spLocks noChangeArrowheads="1"/>
            </p:cNvSpPr>
            <p:nvPr/>
          </p:nvSpPr>
          <p:spPr bwMode="auto">
            <a:xfrm>
              <a:off x="9332238" y="4053052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25" name="Oval 106"/>
            <p:cNvSpPr>
              <a:spLocks noChangeArrowheads="1"/>
            </p:cNvSpPr>
            <p:nvPr/>
          </p:nvSpPr>
          <p:spPr bwMode="auto">
            <a:xfrm>
              <a:off x="10011513" y="4025068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26" name="Oval 107"/>
            <p:cNvSpPr>
              <a:spLocks noChangeArrowheads="1"/>
            </p:cNvSpPr>
            <p:nvPr/>
          </p:nvSpPr>
          <p:spPr bwMode="auto">
            <a:xfrm>
              <a:off x="9548021" y="386164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27" name="Oval 109"/>
            <p:cNvSpPr>
              <a:spLocks noChangeArrowheads="1"/>
            </p:cNvSpPr>
            <p:nvPr/>
          </p:nvSpPr>
          <p:spPr bwMode="auto">
            <a:xfrm>
              <a:off x="9792428" y="4115736"/>
              <a:ext cx="466795" cy="47461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28" name="Oval 110"/>
            <p:cNvSpPr>
              <a:spLocks noChangeArrowheads="1"/>
            </p:cNvSpPr>
            <p:nvPr/>
          </p:nvSpPr>
          <p:spPr bwMode="auto">
            <a:xfrm>
              <a:off x="9838667" y="384373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29" name="Freeform 111"/>
            <p:cNvSpPr>
              <a:spLocks/>
            </p:cNvSpPr>
            <p:nvPr/>
          </p:nvSpPr>
          <p:spPr bwMode="auto">
            <a:xfrm>
              <a:off x="9436827" y="3983651"/>
              <a:ext cx="862030" cy="496997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30" name="Freeform 118"/>
            <p:cNvSpPr>
              <a:spLocks/>
            </p:cNvSpPr>
            <p:nvPr/>
          </p:nvSpPr>
          <p:spPr bwMode="auto">
            <a:xfrm>
              <a:off x="9684664" y="4031056"/>
              <a:ext cx="471489" cy="328613"/>
            </a:xfrm>
            <a:custGeom>
              <a:avLst/>
              <a:gdLst>
                <a:gd name="T0" fmla="*/ 18 w 297"/>
                <a:gd name="T1" fmla="*/ 0 h 207"/>
                <a:gd name="T2" fmla="*/ 222 w 297"/>
                <a:gd name="T3" fmla="*/ 12 h 207"/>
                <a:gd name="T4" fmla="*/ 297 w 297"/>
                <a:gd name="T5" fmla="*/ 195 h 207"/>
                <a:gd name="T6" fmla="*/ 0 w 297"/>
                <a:gd name="T7" fmla="*/ 207 h 207"/>
                <a:gd name="T8" fmla="*/ 6 w 297"/>
                <a:gd name="T9" fmla="*/ 30 h 207"/>
                <a:gd name="T10" fmla="*/ 264 w 297"/>
                <a:gd name="T11" fmla="*/ 17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07"/>
                <a:gd name="T20" fmla="*/ 297 w 297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07">
                  <a:moveTo>
                    <a:pt x="18" y="0"/>
                  </a:moveTo>
                  <a:lnTo>
                    <a:pt x="222" y="12"/>
                  </a:lnTo>
                  <a:lnTo>
                    <a:pt x="297" y="195"/>
                  </a:lnTo>
                  <a:lnTo>
                    <a:pt x="0" y="207"/>
                  </a:lnTo>
                  <a:lnTo>
                    <a:pt x="6" y="30"/>
                  </a:lnTo>
                  <a:lnTo>
                    <a:pt x="264" y="177"/>
                  </a:lnTo>
                </a:path>
              </a:pathLst>
            </a:custGeom>
            <a:noFill/>
            <a:ln w="1270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31" name="Line 121"/>
            <p:cNvSpPr>
              <a:spLocks noChangeShapeType="1"/>
            </p:cNvSpPr>
            <p:nvPr/>
          </p:nvSpPr>
          <p:spPr bwMode="auto">
            <a:xfrm flipV="1">
              <a:off x="9698952" y="4064394"/>
              <a:ext cx="314326" cy="314325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32" name="AutoShape 49"/>
            <p:cNvSpPr>
              <a:spLocks noChangeArrowheads="1"/>
            </p:cNvSpPr>
            <p:nvPr/>
          </p:nvSpPr>
          <p:spPr bwMode="auto">
            <a:xfrm rot="5400000">
              <a:off x="9897294" y="39159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33" name="Oval 19"/>
            <p:cNvSpPr>
              <a:spLocks noChangeArrowheads="1"/>
            </p:cNvSpPr>
            <p:nvPr/>
          </p:nvSpPr>
          <p:spPr bwMode="auto">
            <a:xfrm>
              <a:off x="9913529" y="39348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34" name="Oval 29"/>
            <p:cNvSpPr>
              <a:spLocks noChangeArrowheads="1"/>
            </p:cNvSpPr>
            <p:nvPr/>
          </p:nvSpPr>
          <p:spPr bwMode="auto">
            <a:xfrm>
              <a:off x="9927790" y="39480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35" name="Oval 76"/>
            <p:cNvSpPr>
              <a:spLocks noChangeArrowheads="1"/>
            </p:cNvSpPr>
            <p:nvPr/>
          </p:nvSpPr>
          <p:spPr bwMode="auto">
            <a:xfrm>
              <a:off x="9972766" y="39616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36" name="AutoShape 49"/>
            <p:cNvSpPr>
              <a:spLocks noChangeArrowheads="1"/>
            </p:cNvSpPr>
            <p:nvPr/>
          </p:nvSpPr>
          <p:spPr bwMode="auto">
            <a:xfrm rot="5400000">
              <a:off x="9563919" y="42493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37" name="Oval 19"/>
            <p:cNvSpPr>
              <a:spLocks noChangeArrowheads="1"/>
            </p:cNvSpPr>
            <p:nvPr/>
          </p:nvSpPr>
          <p:spPr bwMode="auto">
            <a:xfrm>
              <a:off x="9580154" y="42682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38" name="Oval 29"/>
            <p:cNvSpPr>
              <a:spLocks noChangeArrowheads="1"/>
            </p:cNvSpPr>
            <p:nvPr/>
          </p:nvSpPr>
          <p:spPr bwMode="auto">
            <a:xfrm>
              <a:off x="9594415" y="42814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39" name="Oval 76"/>
            <p:cNvSpPr>
              <a:spLocks noChangeArrowheads="1"/>
            </p:cNvSpPr>
            <p:nvPr/>
          </p:nvSpPr>
          <p:spPr bwMode="auto">
            <a:xfrm>
              <a:off x="9639391" y="42950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40" name="AutoShape 49"/>
            <p:cNvSpPr>
              <a:spLocks noChangeArrowheads="1"/>
            </p:cNvSpPr>
            <p:nvPr/>
          </p:nvSpPr>
          <p:spPr bwMode="auto">
            <a:xfrm rot="5400000">
              <a:off x="9582969" y="39064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41" name="Oval 19"/>
            <p:cNvSpPr>
              <a:spLocks noChangeArrowheads="1"/>
            </p:cNvSpPr>
            <p:nvPr/>
          </p:nvSpPr>
          <p:spPr bwMode="auto">
            <a:xfrm>
              <a:off x="9599204" y="39253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42" name="Oval 29"/>
            <p:cNvSpPr>
              <a:spLocks noChangeArrowheads="1"/>
            </p:cNvSpPr>
            <p:nvPr/>
          </p:nvSpPr>
          <p:spPr bwMode="auto">
            <a:xfrm>
              <a:off x="9613465" y="39385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43" name="Oval 76"/>
            <p:cNvSpPr>
              <a:spLocks noChangeArrowheads="1"/>
            </p:cNvSpPr>
            <p:nvPr/>
          </p:nvSpPr>
          <p:spPr bwMode="auto">
            <a:xfrm>
              <a:off x="9658441" y="39521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44" name="AutoShape 49"/>
            <p:cNvSpPr>
              <a:spLocks noChangeArrowheads="1"/>
            </p:cNvSpPr>
            <p:nvPr/>
          </p:nvSpPr>
          <p:spPr bwMode="auto">
            <a:xfrm rot="5400000">
              <a:off x="10021119" y="42207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45" name="Oval 19"/>
            <p:cNvSpPr>
              <a:spLocks noChangeArrowheads="1"/>
            </p:cNvSpPr>
            <p:nvPr/>
          </p:nvSpPr>
          <p:spPr bwMode="auto">
            <a:xfrm>
              <a:off x="10037354" y="42396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46" name="Oval 29"/>
            <p:cNvSpPr>
              <a:spLocks noChangeArrowheads="1"/>
            </p:cNvSpPr>
            <p:nvPr/>
          </p:nvSpPr>
          <p:spPr bwMode="auto">
            <a:xfrm>
              <a:off x="10051615" y="42528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47" name="Oval 76"/>
            <p:cNvSpPr>
              <a:spLocks noChangeArrowheads="1"/>
            </p:cNvSpPr>
            <p:nvPr/>
          </p:nvSpPr>
          <p:spPr bwMode="auto">
            <a:xfrm>
              <a:off x="10096591" y="42664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13" name="Group 763"/>
          <p:cNvGrpSpPr/>
          <p:nvPr/>
        </p:nvGrpSpPr>
        <p:grpSpPr>
          <a:xfrm>
            <a:off x="3970873" y="3009360"/>
            <a:ext cx="853442" cy="613411"/>
            <a:chOff x="9508178" y="4807683"/>
            <a:chExt cx="1066803" cy="766764"/>
          </a:xfrm>
        </p:grpSpPr>
        <p:grpSp>
          <p:nvGrpSpPr>
            <p:cNvPr id="214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984" name="Oval 983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85" name="Oval 984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86" name="Oval 985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87" name="Oval 986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88" name="Oval 987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89" name="Oval 988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90" name="Freeform 989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950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51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52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53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15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98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8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8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8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16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97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7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7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7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17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97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7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7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7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18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96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7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7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19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96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6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6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20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96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6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6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21" name="Group 806"/>
          <p:cNvGrpSpPr/>
          <p:nvPr/>
        </p:nvGrpSpPr>
        <p:grpSpPr>
          <a:xfrm>
            <a:off x="4005150" y="3666046"/>
            <a:ext cx="881725" cy="709239"/>
            <a:chOff x="9910400" y="755108"/>
            <a:chExt cx="1102156" cy="886549"/>
          </a:xfrm>
        </p:grpSpPr>
        <p:sp>
          <p:nvSpPr>
            <p:cNvPr id="992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22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1022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23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24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26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3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5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7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996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23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101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1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2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2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25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101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1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1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1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26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101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1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1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1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27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100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0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0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0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28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100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0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0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0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29" name="Group 1032"/>
          <p:cNvGrpSpPr/>
          <p:nvPr/>
        </p:nvGrpSpPr>
        <p:grpSpPr>
          <a:xfrm>
            <a:off x="3079325" y="4113763"/>
            <a:ext cx="1035490" cy="639055"/>
            <a:chOff x="9677251" y="2351896"/>
            <a:chExt cx="1294362" cy="798819"/>
          </a:xfrm>
        </p:grpSpPr>
        <p:sp>
          <p:nvSpPr>
            <p:cNvPr id="1039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30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1159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60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61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62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63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64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65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1041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31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1155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56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57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58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32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1151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52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53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54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33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111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1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49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50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34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111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1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1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1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35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107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0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10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36" name="Group 1068"/>
          <p:cNvGrpSpPr/>
          <p:nvPr/>
        </p:nvGrpSpPr>
        <p:grpSpPr>
          <a:xfrm>
            <a:off x="1430372" y="4162241"/>
            <a:ext cx="939997" cy="580121"/>
            <a:chOff x="9677251" y="2351896"/>
            <a:chExt cx="1294362" cy="798819"/>
          </a:xfrm>
        </p:grpSpPr>
        <p:sp>
          <p:nvSpPr>
            <p:cNvPr id="1714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37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1742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3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4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5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6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7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8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1716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38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1738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39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740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41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0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1734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35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73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3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1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1730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31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732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33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2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172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2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728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29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3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172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2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72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72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44" name="Group 738"/>
          <p:cNvGrpSpPr/>
          <p:nvPr/>
        </p:nvGrpSpPr>
        <p:grpSpPr>
          <a:xfrm>
            <a:off x="4992313" y="2883802"/>
            <a:ext cx="853442" cy="597292"/>
            <a:chOff x="9332238" y="3843731"/>
            <a:chExt cx="1066803" cy="746615"/>
          </a:xfrm>
        </p:grpSpPr>
        <p:sp>
          <p:nvSpPr>
            <p:cNvPr id="1966" name="Oval 105"/>
            <p:cNvSpPr>
              <a:spLocks noChangeArrowheads="1"/>
            </p:cNvSpPr>
            <p:nvPr/>
          </p:nvSpPr>
          <p:spPr bwMode="auto">
            <a:xfrm>
              <a:off x="9332238" y="4053052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67" name="Oval 106"/>
            <p:cNvSpPr>
              <a:spLocks noChangeArrowheads="1"/>
            </p:cNvSpPr>
            <p:nvPr/>
          </p:nvSpPr>
          <p:spPr bwMode="auto">
            <a:xfrm>
              <a:off x="10011513" y="4025068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68" name="Oval 107"/>
            <p:cNvSpPr>
              <a:spLocks noChangeArrowheads="1"/>
            </p:cNvSpPr>
            <p:nvPr/>
          </p:nvSpPr>
          <p:spPr bwMode="auto">
            <a:xfrm>
              <a:off x="9548021" y="386164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69" name="Oval 109"/>
            <p:cNvSpPr>
              <a:spLocks noChangeArrowheads="1"/>
            </p:cNvSpPr>
            <p:nvPr/>
          </p:nvSpPr>
          <p:spPr bwMode="auto">
            <a:xfrm>
              <a:off x="9792428" y="4115736"/>
              <a:ext cx="466795" cy="47461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0" name="Oval 110"/>
            <p:cNvSpPr>
              <a:spLocks noChangeArrowheads="1"/>
            </p:cNvSpPr>
            <p:nvPr/>
          </p:nvSpPr>
          <p:spPr bwMode="auto">
            <a:xfrm>
              <a:off x="9838667" y="384373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1" name="Freeform 111"/>
            <p:cNvSpPr>
              <a:spLocks/>
            </p:cNvSpPr>
            <p:nvPr/>
          </p:nvSpPr>
          <p:spPr bwMode="auto">
            <a:xfrm>
              <a:off x="9436827" y="3983651"/>
              <a:ext cx="862030" cy="496997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2" name="Freeform 118"/>
            <p:cNvSpPr>
              <a:spLocks/>
            </p:cNvSpPr>
            <p:nvPr/>
          </p:nvSpPr>
          <p:spPr bwMode="auto">
            <a:xfrm>
              <a:off x="9684664" y="4031056"/>
              <a:ext cx="471489" cy="328613"/>
            </a:xfrm>
            <a:custGeom>
              <a:avLst/>
              <a:gdLst>
                <a:gd name="T0" fmla="*/ 18 w 297"/>
                <a:gd name="T1" fmla="*/ 0 h 207"/>
                <a:gd name="T2" fmla="*/ 222 w 297"/>
                <a:gd name="T3" fmla="*/ 12 h 207"/>
                <a:gd name="T4" fmla="*/ 297 w 297"/>
                <a:gd name="T5" fmla="*/ 195 h 207"/>
                <a:gd name="T6" fmla="*/ 0 w 297"/>
                <a:gd name="T7" fmla="*/ 207 h 207"/>
                <a:gd name="T8" fmla="*/ 6 w 297"/>
                <a:gd name="T9" fmla="*/ 30 h 207"/>
                <a:gd name="T10" fmla="*/ 264 w 297"/>
                <a:gd name="T11" fmla="*/ 17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07"/>
                <a:gd name="T20" fmla="*/ 297 w 297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07">
                  <a:moveTo>
                    <a:pt x="18" y="0"/>
                  </a:moveTo>
                  <a:lnTo>
                    <a:pt x="222" y="12"/>
                  </a:lnTo>
                  <a:lnTo>
                    <a:pt x="297" y="195"/>
                  </a:lnTo>
                  <a:lnTo>
                    <a:pt x="0" y="207"/>
                  </a:lnTo>
                  <a:lnTo>
                    <a:pt x="6" y="30"/>
                  </a:lnTo>
                  <a:lnTo>
                    <a:pt x="264" y="177"/>
                  </a:lnTo>
                </a:path>
              </a:pathLst>
            </a:custGeom>
            <a:noFill/>
            <a:ln w="1270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3" name="Line 121"/>
            <p:cNvSpPr>
              <a:spLocks noChangeShapeType="1"/>
            </p:cNvSpPr>
            <p:nvPr/>
          </p:nvSpPr>
          <p:spPr bwMode="auto">
            <a:xfrm flipV="1">
              <a:off x="9698952" y="4064394"/>
              <a:ext cx="314326" cy="314325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4" name="AutoShape 49"/>
            <p:cNvSpPr>
              <a:spLocks noChangeArrowheads="1"/>
            </p:cNvSpPr>
            <p:nvPr/>
          </p:nvSpPr>
          <p:spPr bwMode="auto">
            <a:xfrm rot="5400000">
              <a:off x="9897294" y="39159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5" name="Oval 19"/>
            <p:cNvSpPr>
              <a:spLocks noChangeArrowheads="1"/>
            </p:cNvSpPr>
            <p:nvPr/>
          </p:nvSpPr>
          <p:spPr bwMode="auto">
            <a:xfrm>
              <a:off x="9913529" y="39348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76" name="Oval 29"/>
            <p:cNvSpPr>
              <a:spLocks noChangeArrowheads="1"/>
            </p:cNvSpPr>
            <p:nvPr/>
          </p:nvSpPr>
          <p:spPr bwMode="auto">
            <a:xfrm>
              <a:off x="9927790" y="39480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977" name="Oval 76"/>
            <p:cNvSpPr>
              <a:spLocks noChangeArrowheads="1"/>
            </p:cNvSpPr>
            <p:nvPr/>
          </p:nvSpPr>
          <p:spPr bwMode="auto">
            <a:xfrm>
              <a:off x="9972766" y="39616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8" name="AutoShape 49"/>
            <p:cNvSpPr>
              <a:spLocks noChangeArrowheads="1"/>
            </p:cNvSpPr>
            <p:nvPr/>
          </p:nvSpPr>
          <p:spPr bwMode="auto">
            <a:xfrm rot="5400000">
              <a:off x="9563919" y="42493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79" name="Oval 19"/>
            <p:cNvSpPr>
              <a:spLocks noChangeArrowheads="1"/>
            </p:cNvSpPr>
            <p:nvPr/>
          </p:nvSpPr>
          <p:spPr bwMode="auto">
            <a:xfrm>
              <a:off x="9580154" y="42682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80" name="Oval 29"/>
            <p:cNvSpPr>
              <a:spLocks noChangeArrowheads="1"/>
            </p:cNvSpPr>
            <p:nvPr/>
          </p:nvSpPr>
          <p:spPr bwMode="auto">
            <a:xfrm>
              <a:off x="9594415" y="42814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981" name="Oval 76"/>
            <p:cNvSpPr>
              <a:spLocks noChangeArrowheads="1"/>
            </p:cNvSpPr>
            <p:nvPr/>
          </p:nvSpPr>
          <p:spPr bwMode="auto">
            <a:xfrm>
              <a:off x="9639391" y="42950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82" name="AutoShape 49"/>
            <p:cNvSpPr>
              <a:spLocks noChangeArrowheads="1"/>
            </p:cNvSpPr>
            <p:nvPr/>
          </p:nvSpPr>
          <p:spPr bwMode="auto">
            <a:xfrm rot="5400000">
              <a:off x="9582969" y="39064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83" name="Oval 19"/>
            <p:cNvSpPr>
              <a:spLocks noChangeArrowheads="1"/>
            </p:cNvSpPr>
            <p:nvPr/>
          </p:nvSpPr>
          <p:spPr bwMode="auto">
            <a:xfrm>
              <a:off x="9599204" y="39253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84" name="Oval 29"/>
            <p:cNvSpPr>
              <a:spLocks noChangeArrowheads="1"/>
            </p:cNvSpPr>
            <p:nvPr/>
          </p:nvSpPr>
          <p:spPr bwMode="auto">
            <a:xfrm>
              <a:off x="9613465" y="39385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985" name="Oval 76"/>
            <p:cNvSpPr>
              <a:spLocks noChangeArrowheads="1"/>
            </p:cNvSpPr>
            <p:nvPr/>
          </p:nvSpPr>
          <p:spPr bwMode="auto">
            <a:xfrm>
              <a:off x="9658441" y="39521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86" name="AutoShape 49"/>
            <p:cNvSpPr>
              <a:spLocks noChangeArrowheads="1"/>
            </p:cNvSpPr>
            <p:nvPr/>
          </p:nvSpPr>
          <p:spPr bwMode="auto">
            <a:xfrm rot="5400000">
              <a:off x="10021119" y="42207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87" name="Oval 19"/>
            <p:cNvSpPr>
              <a:spLocks noChangeArrowheads="1"/>
            </p:cNvSpPr>
            <p:nvPr/>
          </p:nvSpPr>
          <p:spPr bwMode="auto">
            <a:xfrm>
              <a:off x="10037354" y="42396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88" name="Oval 29"/>
            <p:cNvSpPr>
              <a:spLocks noChangeArrowheads="1"/>
            </p:cNvSpPr>
            <p:nvPr/>
          </p:nvSpPr>
          <p:spPr bwMode="auto">
            <a:xfrm>
              <a:off x="10051615" y="42528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1989" name="Oval 76"/>
            <p:cNvSpPr>
              <a:spLocks noChangeArrowheads="1"/>
            </p:cNvSpPr>
            <p:nvPr/>
          </p:nvSpPr>
          <p:spPr bwMode="auto">
            <a:xfrm>
              <a:off x="10096591" y="42664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45" name="Group 763"/>
          <p:cNvGrpSpPr/>
          <p:nvPr/>
        </p:nvGrpSpPr>
        <p:grpSpPr>
          <a:xfrm>
            <a:off x="5497619" y="3613448"/>
            <a:ext cx="853442" cy="613411"/>
            <a:chOff x="9508178" y="4807683"/>
            <a:chExt cx="1066803" cy="766764"/>
          </a:xfrm>
        </p:grpSpPr>
        <p:grpSp>
          <p:nvGrpSpPr>
            <p:cNvPr id="246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2026" name="Oval 2025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27" name="Oval 2026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28" name="Oval 2027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29" name="Oval 2028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30" name="Oval 2029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31" name="Oval 2030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32" name="Freeform 2031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1992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93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94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995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47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202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2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02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02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8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201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1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02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02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49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201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1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01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01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50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201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1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01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01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51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200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0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00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00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52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200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00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00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00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53" name="Group 449"/>
          <p:cNvGrpSpPr/>
          <p:nvPr/>
        </p:nvGrpSpPr>
        <p:grpSpPr>
          <a:xfrm>
            <a:off x="6337044" y="3049910"/>
            <a:ext cx="853442" cy="597292"/>
            <a:chOff x="9332238" y="3843731"/>
            <a:chExt cx="1066803" cy="746615"/>
          </a:xfrm>
        </p:grpSpPr>
        <p:sp>
          <p:nvSpPr>
            <p:cNvPr id="2070" name="Oval 105"/>
            <p:cNvSpPr>
              <a:spLocks noChangeArrowheads="1"/>
            </p:cNvSpPr>
            <p:nvPr/>
          </p:nvSpPr>
          <p:spPr bwMode="auto">
            <a:xfrm>
              <a:off x="9332238" y="4053052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1" name="Oval 106"/>
            <p:cNvSpPr>
              <a:spLocks noChangeArrowheads="1"/>
            </p:cNvSpPr>
            <p:nvPr/>
          </p:nvSpPr>
          <p:spPr bwMode="auto">
            <a:xfrm>
              <a:off x="10011513" y="4025068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2" name="Oval 107"/>
            <p:cNvSpPr>
              <a:spLocks noChangeArrowheads="1"/>
            </p:cNvSpPr>
            <p:nvPr/>
          </p:nvSpPr>
          <p:spPr bwMode="auto">
            <a:xfrm>
              <a:off x="9548021" y="386164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3" name="Oval 109"/>
            <p:cNvSpPr>
              <a:spLocks noChangeArrowheads="1"/>
            </p:cNvSpPr>
            <p:nvPr/>
          </p:nvSpPr>
          <p:spPr bwMode="auto">
            <a:xfrm>
              <a:off x="9792428" y="4115736"/>
              <a:ext cx="466795" cy="47461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4" name="Oval 110"/>
            <p:cNvSpPr>
              <a:spLocks noChangeArrowheads="1"/>
            </p:cNvSpPr>
            <p:nvPr/>
          </p:nvSpPr>
          <p:spPr bwMode="auto">
            <a:xfrm>
              <a:off x="9838667" y="384373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5" name="Freeform 111"/>
            <p:cNvSpPr>
              <a:spLocks/>
            </p:cNvSpPr>
            <p:nvPr/>
          </p:nvSpPr>
          <p:spPr bwMode="auto">
            <a:xfrm>
              <a:off x="9436827" y="3983651"/>
              <a:ext cx="862030" cy="496997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6" name="Freeform 118"/>
            <p:cNvSpPr>
              <a:spLocks/>
            </p:cNvSpPr>
            <p:nvPr/>
          </p:nvSpPr>
          <p:spPr bwMode="auto">
            <a:xfrm>
              <a:off x="9684664" y="4031056"/>
              <a:ext cx="471489" cy="328613"/>
            </a:xfrm>
            <a:custGeom>
              <a:avLst/>
              <a:gdLst>
                <a:gd name="T0" fmla="*/ 18 w 297"/>
                <a:gd name="T1" fmla="*/ 0 h 207"/>
                <a:gd name="T2" fmla="*/ 222 w 297"/>
                <a:gd name="T3" fmla="*/ 12 h 207"/>
                <a:gd name="T4" fmla="*/ 297 w 297"/>
                <a:gd name="T5" fmla="*/ 195 h 207"/>
                <a:gd name="T6" fmla="*/ 0 w 297"/>
                <a:gd name="T7" fmla="*/ 207 h 207"/>
                <a:gd name="T8" fmla="*/ 6 w 297"/>
                <a:gd name="T9" fmla="*/ 30 h 207"/>
                <a:gd name="T10" fmla="*/ 264 w 297"/>
                <a:gd name="T11" fmla="*/ 17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07"/>
                <a:gd name="T20" fmla="*/ 297 w 297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07">
                  <a:moveTo>
                    <a:pt x="18" y="0"/>
                  </a:moveTo>
                  <a:lnTo>
                    <a:pt x="222" y="12"/>
                  </a:lnTo>
                  <a:lnTo>
                    <a:pt x="297" y="195"/>
                  </a:lnTo>
                  <a:lnTo>
                    <a:pt x="0" y="207"/>
                  </a:lnTo>
                  <a:lnTo>
                    <a:pt x="6" y="30"/>
                  </a:lnTo>
                  <a:lnTo>
                    <a:pt x="264" y="177"/>
                  </a:lnTo>
                </a:path>
              </a:pathLst>
            </a:custGeom>
            <a:noFill/>
            <a:ln w="1270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7" name="Line 121"/>
            <p:cNvSpPr>
              <a:spLocks noChangeShapeType="1"/>
            </p:cNvSpPr>
            <p:nvPr/>
          </p:nvSpPr>
          <p:spPr bwMode="auto">
            <a:xfrm flipV="1">
              <a:off x="9698952" y="4064394"/>
              <a:ext cx="314326" cy="314325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8" name="AutoShape 49"/>
            <p:cNvSpPr>
              <a:spLocks noChangeArrowheads="1"/>
            </p:cNvSpPr>
            <p:nvPr/>
          </p:nvSpPr>
          <p:spPr bwMode="auto">
            <a:xfrm rot="5400000">
              <a:off x="9897294" y="39159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79" name="Oval 19"/>
            <p:cNvSpPr>
              <a:spLocks noChangeArrowheads="1"/>
            </p:cNvSpPr>
            <p:nvPr/>
          </p:nvSpPr>
          <p:spPr bwMode="auto">
            <a:xfrm>
              <a:off x="9913529" y="39348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2080" name="Oval 29"/>
            <p:cNvSpPr>
              <a:spLocks noChangeArrowheads="1"/>
            </p:cNvSpPr>
            <p:nvPr/>
          </p:nvSpPr>
          <p:spPr bwMode="auto">
            <a:xfrm>
              <a:off x="9927790" y="39480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2081" name="Oval 76"/>
            <p:cNvSpPr>
              <a:spLocks noChangeArrowheads="1"/>
            </p:cNvSpPr>
            <p:nvPr/>
          </p:nvSpPr>
          <p:spPr bwMode="auto">
            <a:xfrm>
              <a:off x="9972766" y="39616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82" name="AutoShape 49"/>
            <p:cNvSpPr>
              <a:spLocks noChangeArrowheads="1"/>
            </p:cNvSpPr>
            <p:nvPr/>
          </p:nvSpPr>
          <p:spPr bwMode="auto">
            <a:xfrm rot="5400000">
              <a:off x="9563919" y="42493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83" name="Oval 19"/>
            <p:cNvSpPr>
              <a:spLocks noChangeArrowheads="1"/>
            </p:cNvSpPr>
            <p:nvPr/>
          </p:nvSpPr>
          <p:spPr bwMode="auto">
            <a:xfrm>
              <a:off x="9580154" y="42682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2084" name="Oval 29"/>
            <p:cNvSpPr>
              <a:spLocks noChangeArrowheads="1"/>
            </p:cNvSpPr>
            <p:nvPr/>
          </p:nvSpPr>
          <p:spPr bwMode="auto">
            <a:xfrm>
              <a:off x="9594415" y="42814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2085" name="Oval 76"/>
            <p:cNvSpPr>
              <a:spLocks noChangeArrowheads="1"/>
            </p:cNvSpPr>
            <p:nvPr/>
          </p:nvSpPr>
          <p:spPr bwMode="auto">
            <a:xfrm>
              <a:off x="9639391" y="42950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86" name="AutoShape 49"/>
            <p:cNvSpPr>
              <a:spLocks noChangeArrowheads="1"/>
            </p:cNvSpPr>
            <p:nvPr/>
          </p:nvSpPr>
          <p:spPr bwMode="auto">
            <a:xfrm rot="5400000">
              <a:off x="9582969" y="39064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87" name="Oval 19"/>
            <p:cNvSpPr>
              <a:spLocks noChangeArrowheads="1"/>
            </p:cNvSpPr>
            <p:nvPr/>
          </p:nvSpPr>
          <p:spPr bwMode="auto">
            <a:xfrm>
              <a:off x="9599204" y="39253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2088" name="Oval 29"/>
            <p:cNvSpPr>
              <a:spLocks noChangeArrowheads="1"/>
            </p:cNvSpPr>
            <p:nvPr/>
          </p:nvSpPr>
          <p:spPr bwMode="auto">
            <a:xfrm>
              <a:off x="9613465" y="39385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2089" name="Oval 76"/>
            <p:cNvSpPr>
              <a:spLocks noChangeArrowheads="1"/>
            </p:cNvSpPr>
            <p:nvPr/>
          </p:nvSpPr>
          <p:spPr bwMode="auto">
            <a:xfrm>
              <a:off x="9658441" y="39521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90" name="AutoShape 49"/>
            <p:cNvSpPr>
              <a:spLocks noChangeArrowheads="1"/>
            </p:cNvSpPr>
            <p:nvPr/>
          </p:nvSpPr>
          <p:spPr bwMode="auto">
            <a:xfrm rot="5400000">
              <a:off x="10021119" y="42207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91" name="Oval 19"/>
            <p:cNvSpPr>
              <a:spLocks noChangeArrowheads="1"/>
            </p:cNvSpPr>
            <p:nvPr/>
          </p:nvSpPr>
          <p:spPr bwMode="auto">
            <a:xfrm>
              <a:off x="10037354" y="42396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2813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2092" name="Oval 29"/>
            <p:cNvSpPr>
              <a:spLocks noChangeArrowheads="1"/>
            </p:cNvSpPr>
            <p:nvPr/>
          </p:nvSpPr>
          <p:spPr bwMode="auto">
            <a:xfrm>
              <a:off x="10051615" y="42528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2093" name="Oval 76"/>
            <p:cNvSpPr>
              <a:spLocks noChangeArrowheads="1"/>
            </p:cNvSpPr>
            <p:nvPr/>
          </p:nvSpPr>
          <p:spPr bwMode="auto">
            <a:xfrm>
              <a:off x="10096591" y="42664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67AC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254" name="Group 474"/>
          <p:cNvGrpSpPr/>
          <p:nvPr/>
        </p:nvGrpSpPr>
        <p:grpSpPr>
          <a:xfrm>
            <a:off x="7756768" y="4286722"/>
            <a:ext cx="853442" cy="613411"/>
            <a:chOff x="9508178" y="4807683"/>
            <a:chExt cx="1066803" cy="766764"/>
          </a:xfrm>
        </p:grpSpPr>
        <p:grpSp>
          <p:nvGrpSpPr>
            <p:cNvPr id="255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2130" name="Oval 212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31" name="Oval 213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32" name="Oval 213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33" name="Oval 213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34" name="Oval 213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35" name="Oval 213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36" name="Freeform 213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096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97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98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2099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58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212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2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2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2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59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212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2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2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2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0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211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2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2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1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211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1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1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1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2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211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1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1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1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3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210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0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0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0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64" name="Group 1032"/>
          <p:cNvGrpSpPr/>
          <p:nvPr/>
        </p:nvGrpSpPr>
        <p:grpSpPr>
          <a:xfrm>
            <a:off x="3078072" y="2961993"/>
            <a:ext cx="1035490" cy="639055"/>
            <a:chOff x="9677251" y="2351896"/>
            <a:chExt cx="1294362" cy="798819"/>
          </a:xfrm>
        </p:grpSpPr>
        <p:sp>
          <p:nvSpPr>
            <p:cNvPr id="2138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65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2166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67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68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69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70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71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72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140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66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216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6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6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6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7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2158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59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60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61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8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2154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55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5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5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69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2150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51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52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53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70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214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4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48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49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71" name="Group 349"/>
          <p:cNvGrpSpPr/>
          <p:nvPr/>
        </p:nvGrpSpPr>
        <p:grpSpPr>
          <a:xfrm>
            <a:off x="2327140" y="2506458"/>
            <a:ext cx="881725" cy="709239"/>
            <a:chOff x="9910400" y="755108"/>
            <a:chExt cx="1102156" cy="886549"/>
          </a:xfrm>
        </p:grpSpPr>
        <p:sp>
          <p:nvSpPr>
            <p:cNvPr id="2174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72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2202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03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04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05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06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07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08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176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73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219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9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0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20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74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219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9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9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9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75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219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9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9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9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76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218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8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8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8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77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218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18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18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18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78" name="Group 666"/>
          <p:cNvGrpSpPr/>
          <p:nvPr/>
        </p:nvGrpSpPr>
        <p:grpSpPr>
          <a:xfrm>
            <a:off x="5202467" y="957912"/>
            <a:ext cx="881725" cy="709239"/>
            <a:chOff x="9910400" y="755108"/>
            <a:chExt cx="1102156" cy="886549"/>
          </a:xfrm>
        </p:grpSpPr>
        <p:sp>
          <p:nvSpPr>
            <p:cNvPr id="2210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79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2238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39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40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41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42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43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44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212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80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223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3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3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23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81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223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3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3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23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82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222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2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2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22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83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222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2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2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22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284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221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1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2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22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285" name="Group 702"/>
          <p:cNvGrpSpPr/>
          <p:nvPr/>
        </p:nvGrpSpPr>
        <p:grpSpPr>
          <a:xfrm>
            <a:off x="7793833" y="3374116"/>
            <a:ext cx="1035490" cy="639055"/>
            <a:chOff x="9677251" y="2351896"/>
            <a:chExt cx="1294362" cy="798819"/>
          </a:xfrm>
        </p:grpSpPr>
        <p:sp>
          <p:nvSpPr>
            <p:cNvPr id="2246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86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2274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5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6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7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8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9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80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248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287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2270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1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72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73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696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226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6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68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69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697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226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6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6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6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698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2258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59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60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61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699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2254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55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5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5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1700" name="Group 287"/>
          <p:cNvGrpSpPr/>
          <p:nvPr/>
        </p:nvGrpSpPr>
        <p:grpSpPr>
          <a:xfrm>
            <a:off x="662800" y="2585645"/>
            <a:ext cx="1035490" cy="639055"/>
            <a:chOff x="9677251" y="2351896"/>
            <a:chExt cx="1294362" cy="798819"/>
          </a:xfrm>
        </p:grpSpPr>
        <p:sp>
          <p:nvSpPr>
            <p:cNvPr id="2282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701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2310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11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12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13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14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15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16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284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702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230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0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08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09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03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230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0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0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0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04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2298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99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00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01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05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2294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95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9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9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06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2290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91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292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293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1707" name="Group 806"/>
          <p:cNvGrpSpPr/>
          <p:nvPr/>
        </p:nvGrpSpPr>
        <p:grpSpPr>
          <a:xfrm>
            <a:off x="1784999" y="3100759"/>
            <a:ext cx="881725" cy="709239"/>
            <a:chOff x="9910400" y="755108"/>
            <a:chExt cx="1102156" cy="886549"/>
          </a:xfrm>
        </p:grpSpPr>
        <p:sp>
          <p:nvSpPr>
            <p:cNvPr id="2318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200" b="1" kern="120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708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2346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47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48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49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50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51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52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2320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709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234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4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4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34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10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233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3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4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34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11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233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3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3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33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12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233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3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3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33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713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232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232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2813" rtl="0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232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232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1715" name="Group 821"/>
          <p:cNvGrpSpPr/>
          <p:nvPr/>
        </p:nvGrpSpPr>
        <p:grpSpPr>
          <a:xfrm>
            <a:off x="8380632" y="308225"/>
            <a:ext cx="588708" cy="597384"/>
            <a:chOff x="8380632" y="308225"/>
            <a:chExt cx="588708" cy="597384"/>
          </a:xfrm>
        </p:grpSpPr>
        <p:pic>
          <p:nvPicPr>
            <p:cNvPr id="824" name="Picture 364" descr="08-014_HPM-JUNOS"/>
            <p:cNvPicPr>
              <a:picLocks noChangeAspect="1" noChangeArrowheads="1"/>
            </p:cNvPicPr>
            <p:nvPr/>
          </p:nvPicPr>
          <p:blipFill>
            <a:blip r:embed="rId4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8380632" y="308225"/>
              <a:ext cx="588708" cy="597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17" name="Group 73"/>
            <p:cNvGrpSpPr/>
            <p:nvPr/>
          </p:nvGrpSpPr>
          <p:grpSpPr>
            <a:xfrm>
              <a:off x="8444712" y="445799"/>
              <a:ext cx="461810" cy="320434"/>
              <a:chOff x="2492782" y="1518082"/>
              <a:chExt cx="933999" cy="648069"/>
            </a:xfrm>
          </p:grpSpPr>
          <p:pic>
            <p:nvPicPr>
              <p:cNvPr id="826" name="Picture 825" descr="Cloud-Blue.png"/>
              <p:cNvPicPr>
                <a:picLocks noChangeAspect="1"/>
              </p:cNvPicPr>
              <p:nvPr/>
            </p:nvPicPr>
            <p:blipFill>
              <a:blip r:embed="rId5" cstate="print">
                <a:lum contrast="-80000"/>
              </a:blip>
              <a:stretch>
                <a:fillRect/>
              </a:stretch>
            </p:blipFill>
            <p:spPr>
              <a:xfrm>
                <a:off x="2492782" y="1518082"/>
                <a:ext cx="933999" cy="648069"/>
              </a:xfrm>
              <a:prstGeom prst="rect">
                <a:avLst/>
              </a:prstGeom>
              <a:effectLst>
                <a:outerShdw blurRad="190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27" name="Oval 826"/>
              <p:cNvSpPr/>
              <p:nvPr/>
            </p:nvSpPr>
            <p:spPr bwMode="auto">
              <a:xfrm>
                <a:off x="2685495" y="1642369"/>
                <a:ext cx="572610" cy="372862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74675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200" kern="1200">
                  <a:solidFill>
                    <a:srgbClr val="4D4D4D"/>
                  </a:solidFill>
                  <a:latin typeface="Arial" pitchFamily="34" charset="0"/>
                  <a:ea typeface="ＭＳ Ｐゴシック"/>
                  <a:cs typeface="Arial"/>
                </a:endParaRPr>
              </a:p>
            </p:txBody>
          </p:sp>
          <p:pic>
            <p:nvPicPr>
              <p:cNvPr id="828" name="Picture 21" descr="Simple cop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45171" y="1524000"/>
                <a:ext cx="254566" cy="25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18" name="Group 69"/>
              <p:cNvGrpSpPr/>
              <p:nvPr/>
            </p:nvGrpSpPr>
            <p:grpSpPr>
              <a:xfrm>
                <a:off x="2699473" y="1887057"/>
                <a:ext cx="545963" cy="256331"/>
                <a:chOff x="2701310" y="1887057"/>
                <a:chExt cx="545963" cy="256331"/>
              </a:xfrm>
            </p:grpSpPr>
            <p:pic>
              <p:nvPicPr>
                <p:cNvPr id="833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01310" y="1887057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4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992707" y="1887057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19" name="Group 71"/>
              <p:cNvGrpSpPr/>
              <p:nvPr/>
            </p:nvGrpSpPr>
            <p:grpSpPr>
              <a:xfrm>
                <a:off x="2564834" y="1649813"/>
                <a:ext cx="815241" cy="256331"/>
                <a:chOff x="2564834" y="1649813"/>
                <a:chExt cx="815241" cy="256331"/>
              </a:xfrm>
            </p:grpSpPr>
            <p:pic>
              <p:nvPicPr>
                <p:cNvPr id="831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64834" y="1649813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2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25509" y="1649813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830" name="Title 1"/>
          <p:cNvSpPr>
            <a:spLocks noGrp="1"/>
          </p:cNvSpPr>
          <p:nvPr>
            <p:ph type="title"/>
          </p:nvPr>
        </p:nvSpPr>
        <p:spPr>
          <a:xfrm>
            <a:off x="471488" y="356155"/>
            <a:ext cx="8220075" cy="639763"/>
          </a:xfrm>
        </p:spPr>
        <p:txBody>
          <a:bodyPr/>
          <a:lstStyle/>
          <a:p>
            <a:r>
              <a:rPr lang="en-US" cap="all" dirty="0" smtClean="0"/>
              <a:t>Share—Virtual Partitioning</a:t>
            </a:r>
            <a:endParaRPr lang="en-US" cap="al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65487E-6 L -0.27934 0.10964 " pathEditMode="fixed" rAng="0" ptsTypes="AA">
                                      <p:cBhvr>
                                        <p:cTn id="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17604E-6 L -0.19948 0.15324 " pathEditMode="fixed" rAng="0" ptsTypes="AA">
                                      <p:cBhvr>
                                        <p:cTn id="14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7067E-6 L 0.1724 0.15198 " pathEditMode="fixed" rAng="0" ptsTypes="AA">
                                      <p:cBhvr>
                                        <p:cTn id="19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7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4596E-6 L 0.02934 0.20472 " pathEditMode="fixed" rAng="0" ptsTypes="AA">
                                      <p:cBhvr>
                                        <p:cTn id="24" dur="500" spd="-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041 0.40856 " pathEditMode="fixed" rAng="0" ptsTypes="AA">
                                      <p:cBhvr>
                                        <p:cTn id="29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0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9614E-6 L -0.08472 -0.13718 " pathEditMode="fixed" rAng="0" ptsTypes="AA">
                                      <p:cBhvr>
                                        <p:cTn id="34" dur="5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0257E-6 L -0.204 -0.13463 " pathEditMode="fixed" rAng="0" ptsTypes="AA">
                                      <p:cBhvr>
                                        <p:cTn id="39" dur="500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0911E-6 L -2.77778E-6 -0.17326 " pathEditMode="fixed" rAng="0" ptsTypes="AA">
                                      <p:cBhvr>
                                        <p:cTn id="44" dur="500" spd="-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61046E-7 L 0.16997 0.08952 " pathEditMode="fixed" rAng="0" ptsTypes="AA">
                                      <p:cBhvr>
                                        <p:cTn id="49" dur="500" spd="-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4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7196E-6 L -0.2441 -0.08165 " pathEditMode="fixed" rAng="0" ptsTypes="AA">
                                      <p:cBhvr>
                                        <p:cTn id="54" dur="500" spd="-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823" grpId="0" animBg="1"/>
      <p:bldP spid="823" grpId="1" animBg="1"/>
      <p:bldP spid="201" grpId="0" animBg="1"/>
      <p:bldP spid="1166" grpId="0" animBg="1"/>
      <p:bldP spid="1167" grpId="0" animBg="1"/>
      <p:bldP spid="1168" grpId="0" animBg="1"/>
      <p:bldP spid="1169" grpId="0" animBg="1"/>
      <p:bldP spid="1170" grpId="0"/>
      <p:bldP spid="1171" grpId="0"/>
      <p:bldP spid="1172" grpId="0"/>
      <p:bldP spid="1173" grpId="0"/>
      <p:bldP spid="209" grpId="0"/>
      <p:bldP spid="210" grpId="0"/>
      <p:bldP spid="239" grpId="0"/>
      <p:bldP spid="994" grpId="0" animBg="1"/>
      <p:bldP spid="995" grpId="0"/>
      <p:bldP spid="1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9"/>
          <p:cNvSpPr>
            <a:spLocks noChangeArrowheads="1"/>
          </p:cNvSpPr>
          <p:nvPr/>
        </p:nvSpPr>
        <p:spPr bwMode="auto">
          <a:xfrm rot="16200000">
            <a:off x="3383811" y="-1390382"/>
            <a:ext cx="2413084" cy="7498080"/>
          </a:xfrm>
          <a:prstGeom prst="rect">
            <a:avLst/>
          </a:prstGeom>
          <a:gradFill flip="none" rotWithShape="1">
            <a:gsLst>
              <a:gs pos="0">
                <a:srgbClr val="807F83">
                  <a:lumMod val="40000"/>
                  <a:lumOff val="60000"/>
                  <a:shade val="30000"/>
                  <a:satMod val="115000"/>
                  <a:alpha val="0"/>
                </a:srgbClr>
              </a:gs>
              <a:gs pos="50000">
                <a:srgbClr val="807F83">
                  <a:lumMod val="40000"/>
                  <a:lumOff val="60000"/>
                  <a:shade val="67500"/>
                  <a:satMod val="115000"/>
                  <a:alpha val="5000"/>
                </a:srgbClr>
              </a:gs>
              <a:gs pos="100000">
                <a:srgbClr val="807F83">
                  <a:lumMod val="40000"/>
                  <a:lumOff val="60000"/>
                  <a:shade val="100000"/>
                  <a:satMod val="115000"/>
                  <a:alpha val="3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807F83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 rot="16200000">
            <a:off x="3349223" y="1073490"/>
            <a:ext cx="2482260" cy="7498080"/>
          </a:xfrm>
          <a:prstGeom prst="rect">
            <a:avLst/>
          </a:prstGeom>
          <a:gradFill flip="none" rotWithShape="1">
            <a:gsLst>
              <a:gs pos="0">
                <a:srgbClr val="5C852D">
                  <a:lumMod val="40000"/>
                  <a:lumOff val="60000"/>
                  <a:shade val="30000"/>
                  <a:satMod val="115000"/>
                  <a:alpha val="0"/>
                </a:srgbClr>
              </a:gs>
              <a:gs pos="50000">
                <a:srgbClr val="5C852D">
                  <a:lumMod val="40000"/>
                  <a:lumOff val="60000"/>
                  <a:shade val="67500"/>
                  <a:satMod val="115000"/>
                  <a:alpha val="5000"/>
                </a:srgbClr>
              </a:gs>
              <a:gs pos="100000">
                <a:srgbClr val="5C852D">
                  <a:lumMod val="40000"/>
                  <a:lumOff val="60000"/>
                  <a:shade val="100000"/>
                  <a:satMod val="115000"/>
                  <a:alpha val="3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5C852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ltGray">
          <a:xfrm>
            <a:off x="1308644" y="1152116"/>
            <a:ext cx="3451113" cy="2413082"/>
          </a:xfrm>
          <a:prstGeom prst="rect">
            <a:avLst/>
          </a:prstGeom>
          <a:gradFill flip="none" rotWithShape="1">
            <a:gsLst>
              <a:gs pos="0">
                <a:srgbClr val="7EB0CC">
                  <a:lumMod val="75000"/>
                  <a:shade val="30000"/>
                  <a:satMod val="115000"/>
                  <a:alpha val="0"/>
                </a:srgbClr>
              </a:gs>
              <a:gs pos="50000">
                <a:srgbClr val="7EB0CC">
                  <a:lumMod val="75000"/>
                  <a:shade val="67500"/>
                  <a:satMod val="115000"/>
                  <a:alpha val="20000"/>
                </a:srgbClr>
              </a:gs>
              <a:gs pos="100000">
                <a:srgbClr val="7EB0CC">
                  <a:lumMod val="75000"/>
                  <a:shade val="100000"/>
                  <a:satMod val="115000"/>
                  <a:alpha val="60000"/>
                </a:srgbClr>
              </a:gs>
            </a:gsLst>
            <a:lin ang="162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ltGray">
          <a:xfrm>
            <a:off x="1319276" y="3637096"/>
            <a:ext cx="7040880" cy="2426565"/>
          </a:xfrm>
          <a:prstGeom prst="rect">
            <a:avLst/>
          </a:prstGeom>
          <a:gradFill flip="none" rotWithShape="1">
            <a:gsLst>
              <a:gs pos="0">
                <a:srgbClr val="5C852D">
                  <a:lumMod val="40000"/>
                  <a:lumOff val="60000"/>
                  <a:shade val="30000"/>
                  <a:satMod val="115000"/>
                  <a:alpha val="60000"/>
                </a:srgbClr>
              </a:gs>
              <a:gs pos="50000">
                <a:srgbClr val="5C852D">
                  <a:lumMod val="40000"/>
                  <a:lumOff val="60000"/>
                  <a:shade val="67500"/>
                  <a:satMod val="115000"/>
                  <a:alpha val="20000"/>
                </a:srgbClr>
              </a:gs>
              <a:gs pos="100000">
                <a:srgbClr val="5C852D">
                  <a:lumMod val="40000"/>
                  <a:lumOff val="60000"/>
                  <a:shade val="100000"/>
                  <a:satMod val="115000"/>
                  <a:alpha val="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ltGray">
          <a:xfrm>
            <a:off x="4842286" y="1152116"/>
            <a:ext cx="3501614" cy="246888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50000">
                <a:srgbClr val="C00000">
                  <a:alpha val="20000"/>
                </a:srgbClr>
              </a:gs>
              <a:gs pos="100000">
                <a:srgbClr val="C00000">
                  <a:alpha val="60000"/>
                </a:srgbClr>
              </a:gs>
            </a:gsLst>
            <a:lin ang="162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59992" y="2169288"/>
            <a:ext cx="1975982" cy="3775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rPr>
              <a:t>Policies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113307" y="4648080"/>
            <a:ext cx="1869353" cy="3775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rPr>
              <a:t>Infrastructure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5068638" y="1336356"/>
            <a:ext cx="2966581" cy="849042"/>
            <a:chOff x="5127963" y="2590801"/>
            <a:chExt cx="3144078" cy="899842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5127963" y="2590801"/>
              <a:ext cx="3144078" cy="899842"/>
            </a:xfrm>
            <a:prstGeom prst="roundRect">
              <a:avLst>
                <a:gd name="adj" fmla="val 12702"/>
              </a:avLst>
            </a:prstGeom>
            <a:gradFill flip="none" rotWithShape="1">
              <a:gsLst>
                <a:gs pos="0">
                  <a:srgbClr val="93220B">
                    <a:shade val="30000"/>
                    <a:satMod val="115000"/>
                  </a:srgbClr>
                </a:gs>
                <a:gs pos="50000">
                  <a:srgbClr val="93220B">
                    <a:shade val="67500"/>
                    <a:satMod val="115000"/>
                  </a:srgbClr>
                </a:gs>
                <a:gs pos="100000">
                  <a:srgbClr val="93220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86987" y="2688267"/>
              <a:ext cx="2809461" cy="704910"/>
            </a:xfrm>
            <a:prstGeom prst="rect">
              <a:avLst/>
            </a:prstGeom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/>
                </a:rPr>
                <a:t>Secure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endParaRPr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1541863" y="1336355"/>
            <a:ext cx="2966581" cy="849042"/>
            <a:chOff x="1390173" y="2590800"/>
            <a:chExt cx="3144078" cy="899842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1390173" y="2590800"/>
              <a:ext cx="3144078" cy="899842"/>
            </a:xfrm>
            <a:prstGeom prst="roundRect">
              <a:avLst>
                <a:gd name="adj" fmla="val 14114"/>
              </a:avLst>
            </a:prstGeom>
            <a:gradFill flip="none" rotWithShape="1">
              <a:gsLst>
                <a:gs pos="0">
                  <a:srgbClr val="7EB0CC">
                    <a:lumMod val="75000"/>
                    <a:shade val="30000"/>
                    <a:satMod val="115000"/>
                  </a:srgbClr>
                </a:gs>
                <a:gs pos="50000">
                  <a:srgbClr val="7EB0CC">
                    <a:lumMod val="75000"/>
                    <a:shade val="67500"/>
                    <a:satMod val="115000"/>
                  </a:srgbClr>
                </a:gs>
                <a:gs pos="100000">
                  <a:srgbClr val="7EB0CC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49196" y="2688266"/>
              <a:ext cx="2809461" cy="704910"/>
            </a:xfrm>
            <a:prstGeom prst="rect">
              <a:avLst/>
            </a:prstGeom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/>
                </a:rPr>
                <a:t>Share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endParaRPr>
            </a:p>
          </p:txBody>
        </p:sp>
      </p:grpSp>
      <p:grpSp>
        <p:nvGrpSpPr>
          <p:cNvPr id="4" name="Group 73"/>
          <p:cNvGrpSpPr/>
          <p:nvPr/>
        </p:nvGrpSpPr>
        <p:grpSpPr>
          <a:xfrm>
            <a:off x="3106098" y="5003162"/>
            <a:ext cx="3307316" cy="849042"/>
            <a:chOff x="3048000" y="4670736"/>
            <a:chExt cx="3505200" cy="899842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3048000" y="4670736"/>
              <a:ext cx="3505200" cy="899842"/>
            </a:xfrm>
            <a:prstGeom prst="roundRect">
              <a:avLst>
                <a:gd name="adj" fmla="val 16936"/>
              </a:avLst>
            </a:prstGeom>
            <a:gradFill flip="none" rotWithShape="1">
              <a:gsLst>
                <a:gs pos="0">
                  <a:srgbClr val="5C852D">
                    <a:shade val="30000"/>
                    <a:satMod val="115000"/>
                  </a:srgbClr>
                </a:gs>
                <a:gs pos="50000">
                  <a:srgbClr val="5C852D">
                    <a:shade val="67500"/>
                    <a:satMod val="115000"/>
                  </a:srgbClr>
                </a:gs>
                <a:gs pos="100000">
                  <a:srgbClr val="5C852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41056" y="4746936"/>
              <a:ext cx="3119089" cy="704910"/>
            </a:xfrm>
            <a:prstGeom prst="rect">
              <a:avLst/>
            </a:prstGeom>
            <a:ln>
              <a:noFill/>
            </a:ln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/>
                </a:rPr>
                <a:t>Simplify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/>
              </a:endParaRPr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092274" y="2848712"/>
            <a:ext cx="1463040" cy="1463040"/>
          </a:xfrm>
          <a:prstGeom prst="ellipse">
            <a:avLst/>
          </a:prstGeom>
          <a:solidFill>
            <a:srgbClr val="E7E1D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574675" rtl="0" fontAlgn="base">
              <a:spcBef>
                <a:spcPct val="50000"/>
              </a:spcBef>
              <a:spcAft>
                <a:spcPct val="0"/>
              </a:spcAft>
            </a:pPr>
            <a:endParaRPr lang="en-US" sz="2200" kern="120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4895850" y="2324100"/>
            <a:ext cx="1240604" cy="1225180"/>
            <a:chOff x="5943600" y="1235595"/>
            <a:chExt cx="1240604" cy="1225180"/>
          </a:xfrm>
        </p:grpSpPr>
        <p:pic>
          <p:nvPicPr>
            <p:cNvPr id="68" name="Picture 363" descr="08-014_HPM-JUNOS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5943600" y="1235595"/>
              <a:ext cx="1240604" cy="1225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 descr="Blue-Pad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127" y="1503575"/>
              <a:ext cx="399551" cy="635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0" name="Picture 10" descr="junos_brand_rgb_1800x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871" y="3119170"/>
            <a:ext cx="1177847" cy="785004"/>
          </a:xfrm>
          <a:prstGeom prst="rect">
            <a:avLst/>
          </a:prstGeom>
          <a:noFill/>
        </p:spPr>
      </p:pic>
      <p:grpSp>
        <p:nvGrpSpPr>
          <p:cNvPr id="6" name="Group 1225"/>
          <p:cNvGrpSpPr/>
          <p:nvPr/>
        </p:nvGrpSpPr>
        <p:grpSpPr>
          <a:xfrm>
            <a:off x="3452194" y="2208632"/>
            <a:ext cx="2743200" cy="2743200"/>
            <a:chOff x="3452194" y="2208632"/>
            <a:chExt cx="2743200" cy="2743200"/>
          </a:xfrm>
        </p:grpSpPr>
        <p:sp>
          <p:nvSpPr>
            <p:cNvPr id="72" name="Oval 71"/>
            <p:cNvSpPr/>
            <p:nvPr/>
          </p:nvSpPr>
          <p:spPr bwMode="auto">
            <a:xfrm>
              <a:off x="3452194" y="2208632"/>
              <a:ext cx="2743200" cy="2743200"/>
            </a:xfrm>
            <a:prstGeom prst="ellipse">
              <a:avLst/>
            </a:prstGeom>
            <a:solidFill>
              <a:srgbClr val="333333">
                <a:lumMod val="60000"/>
                <a:lumOff val="40000"/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092274" y="2848712"/>
              <a:ext cx="1463040" cy="1463040"/>
            </a:xfrm>
            <a:prstGeom prst="ellipse">
              <a:avLst/>
            </a:prstGeom>
            <a:solidFill>
              <a:srgbClr val="E7E1D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77"/>
            <p:cNvGrpSpPr/>
            <p:nvPr/>
          </p:nvGrpSpPr>
          <p:grpSpPr>
            <a:xfrm>
              <a:off x="4895850" y="2324100"/>
              <a:ext cx="1240604" cy="1225180"/>
              <a:chOff x="5943600" y="1235595"/>
              <a:chExt cx="1240604" cy="1225180"/>
            </a:xfrm>
          </p:grpSpPr>
          <p:pic>
            <p:nvPicPr>
              <p:cNvPr id="88" name="Picture 363" descr="08-014_HPM-JUNOS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1235595"/>
                <a:ext cx="1240604" cy="1225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88" descr="Blue-Padloc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64127" y="1503575"/>
                <a:ext cx="399551" cy="635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5" name="Picture 10" descr="junos_brand_rgb_1800x1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8210" y="3119170"/>
              <a:ext cx="1177847" cy="785004"/>
            </a:xfrm>
            <a:prstGeom prst="rect">
              <a:avLst/>
            </a:prstGeom>
            <a:noFill/>
          </p:spPr>
        </p:pic>
        <p:grpSp>
          <p:nvGrpSpPr>
            <p:cNvPr id="8" name="Group 78"/>
            <p:cNvGrpSpPr/>
            <p:nvPr/>
          </p:nvGrpSpPr>
          <p:grpSpPr>
            <a:xfrm>
              <a:off x="3476329" y="2343356"/>
              <a:ext cx="1231080" cy="1232899"/>
              <a:chOff x="2354596" y="1232916"/>
              <a:chExt cx="1231080" cy="1232899"/>
            </a:xfrm>
          </p:grpSpPr>
          <p:pic>
            <p:nvPicPr>
              <p:cNvPr id="77" name="Picture 364" descr="08-014_HPM-JUNOS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354596" y="1232916"/>
                <a:ext cx="1231080" cy="123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73"/>
              <p:cNvGrpSpPr/>
              <p:nvPr/>
            </p:nvGrpSpPr>
            <p:grpSpPr>
              <a:xfrm>
                <a:off x="2503137" y="1518082"/>
                <a:ext cx="933999" cy="648069"/>
                <a:chOff x="2492782" y="1518082"/>
                <a:chExt cx="933999" cy="648069"/>
              </a:xfrm>
            </p:grpSpPr>
            <p:pic>
              <p:nvPicPr>
                <p:cNvPr id="79" name="Picture 78" descr="Cloud-Blue.png"/>
                <p:cNvPicPr>
                  <a:picLocks noChangeAspect="1"/>
                </p:cNvPicPr>
                <p:nvPr/>
              </p:nvPicPr>
              <p:blipFill>
                <a:blip r:embed="rId7" cstate="print">
                  <a:lum contrast="-80000"/>
                </a:blip>
                <a:stretch>
                  <a:fillRect/>
                </a:stretch>
              </p:blipFill>
              <p:spPr>
                <a:xfrm>
                  <a:off x="2492782" y="1518082"/>
                  <a:ext cx="933999" cy="648069"/>
                </a:xfrm>
                <a:prstGeom prst="rect">
                  <a:avLst/>
                </a:prstGeom>
                <a:effectLst>
                  <a:outerShdw blurRad="190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0" name="Oval 79"/>
                <p:cNvSpPr/>
                <p:nvPr/>
              </p:nvSpPr>
              <p:spPr bwMode="auto">
                <a:xfrm>
                  <a:off x="2685495" y="1642369"/>
                  <a:ext cx="572610" cy="37286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74675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 pitchFamily="34" charset="0"/>
                    <a:cs typeface="Arial"/>
                  </a:endParaRPr>
                </a:p>
              </p:txBody>
            </p:sp>
            <p:pic>
              <p:nvPicPr>
                <p:cNvPr id="81" name="Picture 21" descr="Simple cop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845171" y="1524000"/>
                  <a:ext cx="254566" cy="25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Group 69"/>
                <p:cNvGrpSpPr/>
                <p:nvPr/>
              </p:nvGrpSpPr>
              <p:grpSpPr>
                <a:xfrm>
                  <a:off x="2699473" y="1887057"/>
                  <a:ext cx="545963" cy="256331"/>
                  <a:chOff x="2701310" y="1887057"/>
                  <a:chExt cx="545963" cy="256331"/>
                </a:xfrm>
              </p:grpSpPr>
              <p:pic>
                <p:nvPicPr>
                  <p:cNvPr id="86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701310" y="1887057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7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992707" y="1887057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1" name="Group 71"/>
                <p:cNvGrpSpPr/>
                <p:nvPr/>
              </p:nvGrpSpPr>
              <p:grpSpPr>
                <a:xfrm>
                  <a:off x="2564834" y="1649813"/>
                  <a:ext cx="815241" cy="256331"/>
                  <a:chOff x="2564834" y="1649813"/>
                  <a:chExt cx="815241" cy="256331"/>
                </a:xfrm>
              </p:grpSpPr>
              <p:pic>
                <p:nvPicPr>
                  <p:cNvPr id="84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64834" y="1649813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5" name="Picture 21" descr="Simple copy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125509" y="1649813"/>
                    <a:ext cx="254566" cy="25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grpSp>
        <p:nvGrpSpPr>
          <p:cNvPr id="12" name="Group 44"/>
          <p:cNvGrpSpPr/>
          <p:nvPr/>
        </p:nvGrpSpPr>
        <p:grpSpPr>
          <a:xfrm>
            <a:off x="4210050" y="3771900"/>
            <a:ext cx="1180565" cy="1186436"/>
            <a:chOff x="6349771" y="3265452"/>
            <a:chExt cx="2022703" cy="2051191"/>
          </a:xfrm>
        </p:grpSpPr>
        <p:pic>
          <p:nvPicPr>
            <p:cNvPr id="91" name="Picture 364" descr="08-014_HPM-JUNOS"/>
            <p:cNvPicPr>
              <a:picLocks noChangeAspect="1" noChangeArrowheads="1"/>
            </p:cNvPicPr>
            <p:nvPr/>
          </p:nvPicPr>
          <p:blipFill>
            <a:blip r:embed="rId6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1" y="3265452"/>
              <a:ext cx="2022703" cy="205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AutoShape 7"/>
            <p:cNvSpPr>
              <a:spLocks noChangeArrowheads="1"/>
            </p:cNvSpPr>
            <p:nvPr/>
          </p:nvSpPr>
          <p:spPr bwMode="blackWhite">
            <a:xfrm>
              <a:off x="6915995" y="4114520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solidFill>
                  <a:srgbClr val="0067AC"/>
                </a:solidFill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93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6" y="3763328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6" y="4039016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4" y="4304432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62465" y="3914455"/>
              <a:ext cx="703680" cy="7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Title 1"/>
          <p:cNvSpPr txBox="1">
            <a:spLocks/>
          </p:cNvSpPr>
          <p:nvPr/>
        </p:nvSpPr>
        <p:spPr>
          <a:xfrm>
            <a:off x="475488" y="433572"/>
            <a:ext cx="8220456" cy="562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smtClean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3 Steps to Cloud-Ready Data Center Network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55809" y="5535712"/>
            <a:ext cx="5231560" cy="707886"/>
          </a:xfrm>
          <a:prstGeom prst="rect">
            <a:avLst/>
          </a:prstGeom>
          <a:noFill/>
          <a:ln>
            <a:noFill/>
          </a:ln>
        </p:spPr>
        <p:txBody>
          <a:bodyPr wrap="none" lIns="274320" rIns="274320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Can the Cloud help?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1510019" y="3322042"/>
            <a:ext cx="1702965" cy="1493241"/>
          </a:xfrm>
          <a:prstGeom prst="upArrow">
            <a:avLst>
              <a:gd name="adj1" fmla="val 57882"/>
              <a:gd name="adj2" fmla="val 38716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574675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lang="en-US" sz="22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5940805" y="3317433"/>
            <a:ext cx="1702965" cy="1493241"/>
          </a:xfrm>
          <a:prstGeom prst="upArrow">
            <a:avLst>
              <a:gd name="adj1" fmla="val 57882"/>
              <a:gd name="adj2" fmla="val 38716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574675">
              <a:spcBef>
                <a:spcPct val="50000"/>
              </a:spcBef>
            </a:pPr>
            <a:endParaRPr lang="en-US" sz="22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2738" y="151002"/>
            <a:ext cx="8546036" cy="9899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099" y="3512620"/>
            <a:ext cx="3486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EXPERIENCE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6008" y="3514018"/>
            <a:ext cx="3347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ECONOMICS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5518" y="3616084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vs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pic>
        <p:nvPicPr>
          <p:cNvPr id="17" name="Picture 3" descr="\\.PSF\Host\Volumes\EP File Share\Touch\Project Juniper\Development\T515\Artwork\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2020" y="398369"/>
            <a:ext cx="9144000" cy="2009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7241" y="4947945"/>
            <a:ext cx="413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Improve Performance and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1650" y="4947945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Drive Out Cost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4746E-6 L 5.55556E-7 -0.14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6713E-6 L 0.0007 -0.148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4" grpId="0" animBg="1"/>
      <p:bldP spid="6" grpId="0"/>
      <p:bldP spid="7" grpId="0"/>
      <p:bldP spid="9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560" y="4408753"/>
            <a:ext cx="1706880" cy="92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20497686">
            <a:off x="3158848" y="2885916"/>
            <a:ext cx="2586445" cy="1423852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100000">
                <a:schemeClr val="accent5"/>
              </a:gs>
            </a:gsLst>
            <a:lin ang="9000000" scaled="0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5355785" y="1246771"/>
            <a:ext cx="2846331" cy="2886421"/>
            <a:chOff x="5257800" y="914400"/>
            <a:chExt cx="2599980" cy="2636600"/>
          </a:xfrm>
        </p:grpSpPr>
        <p:pic>
          <p:nvPicPr>
            <p:cNvPr id="11" name="Picture 364" descr="08-014_HPM-JUN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914400"/>
              <a:ext cx="2599980" cy="26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Hotel.png"/>
            <p:cNvPicPr>
              <a:picLocks noChangeAspect="1"/>
            </p:cNvPicPr>
            <p:nvPr/>
          </p:nvPicPr>
          <p:blipFill>
            <a:blip r:embed="rId5" cstate="print"/>
            <a:srcRect l="12515" t="11516" r="14336" b="17773"/>
            <a:stretch>
              <a:fillRect/>
            </a:stretch>
          </p:blipFill>
          <p:spPr>
            <a:xfrm>
              <a:off x="5367051" y="1033749"/>
              <a:ext cx="2364828" cy="2286000"/>
            </a:xfrm>
            <a:prstGeom prst="rect">
              <a:avLst/>
            </a:prstGeom>
          </p:spPr>
        </p:pic>
      </p:grpSp>
      <p:grpSp>
        <p:nvGrpSpPr>
          <p:cNvPr id="3" name="Group 29"/>
          <p:cNvGrpSpPr/>
          <p:nvPr/>
        </p:nvGrpSpPr>
        <p:grpSpPr>
          <a:xfrm>
            <a:off x="919491" y="2821325"/>
            <a:ext cx="2846331" cy="2886421"/>
            <a:chOff x="1041842" y="2890729"/>
            <a:chExt cx="2846331" cy="2886421"/>
          </a:xfrm>
        </p:grpSpPr>
        <p:pic>
          <p:nvPicPr>
            <p:cNvPr id="14" name="Picture 364" descr="08-014_HPM-JUN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1842" y="2890729"/>
              <a:ext cx="2846331" cy="288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Castle.png"/>
            <p:cNvPicPr>
              <a:picLocks noChangeAspect="1"/>
            </p:cNvPicPr>
            <p:nvPr/>
          </p:nvPicPr>
          <p:blipFill>
            <a:blip r:embed="rId6" cstate="print"/>
            <a:srcRect l="11661" t="12318" r="10180" b="12151"/>
            <a:stretch>
              <a:fillRect/>
            </a:stretch>
          </p:blipFill>
          <p:spPr>
            <a:xfrm>
              <a:off x="1140178" y="3048000"/>
              <a:ext cx="2686755" cy="259644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301346" y="55626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rPr>
              <a:t>Castle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5385" y="4038600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ＭＳ Ｐゴシック"/>
                <a:cs typeface="Arial"/>
              </a:rPr>
              <a:t>Hotel Model</a:t>
            </a:r>
          </a:p>
        </p:txBody>
      </p:sp>
      <p:grpSp>
        <p:nvGrpSpPr>
          <p:cNvPr id="4" name="Group 24"/>
          <p:cNvGrpSpPr/>
          <p:nvPr/>
        </p:nvGrpSpPr>
        <p:grpSpPr>
          <a:xfrm>
            <a:off x="8355584" y="308224"/>
            <a:ext cx="644577" cy="621462"/>
            <a:chOff x="8355584" y="308224"/>
            <a:chExt cx="644577" cy="621462"/>
          </a:xfrm>
        </p:grpSpPr>
        <p:pic>
          <p:nvPicPr>
            <p:cNvPr id="19" name="Picture 363" descr="08-014_HPM-JUNOS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contrast="-12000"/>
            </a:blip>
            <a:srcRect/>
            <a:stretch>
              <a:fillRect/>
            </a:stretch>
          </p:blipFill>
          <p:spPr bwMode="auto">
            <a:xfrm>
              <a:off x="8355584" y="308224"/>
              <a:ext cx="644577" cy="62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Blue-Padloc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8472" y="442987"/>
              <a:ext cx="198800" cy="3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471488" y="354006"/>
            <a:ext cx="8220075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cap="all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Secure – </a:t>
            </a:r>
            <a:r>
              <a:rPr lang="en-US" sz="2400" b="1" cap="all" dirty="0" smtClean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new model for the cloud</a:t>
            </a:r>
            <a:endParaRPr lang="en-US" sz="2400" b="1" cap="all" dirty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" y="2910841"/>
            <a:ext cx="701040" cy="615553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Keep Out!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" y="2872740"/>
            <a:ext cx="685800" cy="6629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– cloud enabled security</a:t>
            </a:r>
            <a:endParaRPr lang="en-US" dirty="0"/>
          </a:p>
        </p:txBody>
      </p:sp>
      <p:sp>
        <p:nvSpPr>
          <p:cNvPr id="545" name="Rectangle 3"/>
          <p:cNvSpPr>
            <a:spLocks noChangeArrowheads="1"/>
          </p:cNvSpPr>
          <p:nvPr/>
        </p:nvSpPr>
        <p:spPr bwMode="ltGray">
          <a:xfrm>
            <a:off x="6784920" y="957533"/>
            <a:ext cx="2299287" cy="5274474"/>
          </a:xfrm>
          <a:prstGeom prst="rect">
            <a:avLst/>
          </a:prstGeom>
          <a:gradFill rotWithShape="1">
            <a:gsLst>
              <a:gs pos="0">
                <a:srgbClr val="0067AC">
                  <a:alpha val="14000"/>
                </a:srgbClr>
              </a:gs>
              <a:gs pos="50000">
                <a:srgbClr val="7EB0CC">
                  <a:alpha val="0"/>
                </a:srgbClr>
              </a:gs>
              <a:gs pos="88000">
                <a:srgbClr val="0067AC">
                  <a:alpha val="2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6A01A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46" name="Rectangle 2"/>
          <p:cNvSpPr>
            <a:spLocks noChangeArrowheads="1"/>
          </p:cNvSpPr>
          <p:nvPr/>
        </p:nvSpPr>
        <p:spPr bwMode="ltGray">
          <a:xfrm>
            <a:off x="59793" y="957533"/>
            <a:ext cx="2245853" cy="5276088"/>
          </a:xfrm>
          <a:prstGeom prst="rect">
            <a:avLst/>
          </a:prstGeom>
          <a:gradFill rotWithShape="1">
            <a:gsLst>
              <a:gs pos="0">
                <a:srgbClr val="0067AC">
                  <a:alpha val="14000"/>
                </a:srgbClr>
              </a:gs>
              <a:gs pos="50000">
                <a:srgbClr val="7EB0CC">
                  <a:alpha val="0"/>
                </a:srgbClr>
              </a:gs>
              <a:gs pos="88000">
                <a:srgbClr val="0067AC">
                  <a:alpha val="2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6A01A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47" name="Rectangle 4"/>
          <p:cNvSpPr>
            <a:spLocks noChangeArrowheads="1"/>
          </p:cNvSpPr>
          <p:nvPr/>
        </p:nvSpPr>
        <p:spPr bwMode="ltGray">
          <a:xfrm>
            <a:off x="2365439" y="957533"/>
            <a:ext cx="4359688" cy="5276088"/>
          </a:xfrm>
          <a:prstGeom prst="rect">
            <a:avLst/>
          </a:prstGeom>
          <a:gradFill rotWithShape="1">
            <a:gsLst>
              <a:gs pos="0">
                <a:srgbClr val="0067AC">
                  <a:alpha val="14000"/>
                </a:srgbClr>
              </a:gs>
              <a:gs pos="50000">
                <a:srgbClr val="7EB0CC">
                  <a:alpha val="0"/>
                </a:srgbClr>
              </a:gs>
              <a:gs pos="88000">
                <a:srgbClr val="0067AC">
                  <a:alpha val="23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A01A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48" name="Rectangle 547"/>
          <p:cNvSpPr/>
          <p:nvPr/>
        </p:nvSpPr>
        <p:spPr bwMode="auto">
          <a:xfrm flipH="1">
            <a:off x="2415395" y="1035171"/>
            <a:ext cx="4270076" cy="629726"/>
          </a:xfrm>
          <a:prstGeom prst="rect">
            <a:avLst/>
          </a:prstGeom>
          <a:gradFill rotWithShape="1">
            <a:gsLst>
              <a:gs pos="0">
                <a:srgbClr val="0067AC"/>
              </a:gs>
              <a:gs pos="100000">
                <a:srgbClr val="251025">
                  <a:alpha val="0"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6A01A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49" name="Rectangle 548"/>
          <p:cNvSpPr/>
          <p:nvPr/>
        </p:nvSpPr>
        <p:spPr bwMode="auto">
          <a:xfrm>
            <a:off x="6849354" y="1043797"/>
            <a:ext cx="2182502" cy="629726"/>
          </a:xfrm>
          <a:prstGeom prst="rect">
            <a:avLst/>
          </a:prstGeom>
          <a:gradFill rotWithShape="1">
            <a:gsLst>
              <a:gs pos="0">
                <a:srgbClr val="0067AC"/>
              </a:gs>
              <a:gs pos="100000">
                <a:srgbClr val="251025">
                  <a:alpha val="0"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6A01A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50" name="Rectangle 549"/>
          <p:cNvSpPr/>
          <p:nvPr/>
        </p:nvSpPr>
        <p:spPr bwMode="auto">
          <a:xfrm>
            <a:off x="112143" y="1035171"/>
            <a:ext cx="2165231" cy="629726"/>
          </a:xfrm>
          <a:prstGeom prst="rect">
            <a:avLst/>
          </a:prstGeom>
          <a:gradFill rotWithShape="1">
            <a:gsLst>
              <a:gs pos="0">
                <a:srgbClr val="0067AC"/>
              </a:gs>
              <a:gs pos="100000">
                <a:srgbClr val="251025">
                  <a:alpha val="0"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6A01A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51" name="Text Box 296"/>
          <p:cNvSpPr txBox="1">
            <a:spLocks noChangeArrowheads="1"/>
          </p:cNvSpPr>
          <p:nvPr/>
        </p:nvSpPr>
        <p:spPr bwMode="auto">
          <a:xfrm>
            <a:off x="6848475" y="1164115"/>
            <a:ext cx="2163763" cy="44319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/>
                <a:cs typeface="Arial" pitchFamily="34" charset="0"/>
              </a:rPr>
              <a:t>Data Centers</a:t>
            </a:r>
            <a:br>
              <a:rPr lang="en-US" sz="1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/>
                <a:cs typeface="Arial" pitchFamily="34" charset="0"/>
              </a:rPr>
            </a:br>
            <a:endParaRPr lang="en-US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/>
              <a:cs typeface="Arial" pitchFamily="34" charset="0"/>
            </a:endParaRPr>
          </a:p>
        </p:txBody>
      </p:sp>
      <p:sp>
        <p:nvSpPr>
          <p:cNvPr id="552" name="Text Box 297"/>
          <p:cNvSpPr txBox="1">
            <a:spLocks noChangeArrowheads="1"/>
          </p:cNvSpPr>
          <p:nvPr/>
        </p:nvSpPr>
        <p:spPr bwMode="auto">
          <a:xfrm>
            <a:off x="674688" y="1164115"/>
            <a:ext cx="1066800" cy="44319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/>
                <a:cs typeface="Arial" pitchFamily="34" charset="0"/>
              </a:rPr>
              <a:t>Clients</a:t>
            </a:r>
            <a:br>
              <a:rPr lang="en-US" sz="1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/>
                <a:cs typeface="Arial" pitchFamily="34" charset="0"/>
              </a:rPr>
            </a:br>
            <a:endParaRPr lang="en-US" sz="1600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/>
              <a:cs typeface="Arial" pitchFamily="34" charset="0"/>
            </a:endParaRPr>
          </a:p>
        </p:txBody>
      </p:sp>
      <p:sp>
        <p:nvSpPr>
          <p:cNvPr id="553" name="Text Box 298"/>
          <p:cNvSpPr txBox="1">
            <a:spLocks noChangeArrowheads="1"/>
          </p:cNvSpPr>
          <p:nvPr/>
        </p:nvSpPr>
        <p:spPr bwMode="auto">
          <a:xfrm>
            <a:off x="2666082" y="1164115"/>
            <a:ext cx="3846762" cy="22159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/>
                <a:cs typeface="Arial" pitchFamily="34" charset="0"/>
              </a:rPr>
              <a:t>Global High-Performance Network</a:t>
            </a:r>
          </a:p>
        </p:txBody>
      </p:sp>
      <p:grpSp>
        <p:nvGrpSpPr>
          <p:cNvPr id="554" name="Group 133"/>
          <p:cNvGrpSpPr>
            <a:grpSpLocks/>
          </p:cNvGrpSpPr>
          <p:nvPr/>
        </p:nvGrpSpPr>
        <p:grpSpPr bwMode="auto">
          <a:xfrm>
            <a:off x="2327275" y="2193925"/>
            <a:ext cx="4419600" cy="3133725"/>
            <a:chOff x="1728" y="1601"/>
            <a:chExt cx="2224" cy="1537"/>
          </a:xfrm>
        </p:grpSpPr>
        <p:pic>
          <p:nvPicPr>
            <p:cNvPr id="555" name="Picture 310" descr="Juniper_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1872"/>
              <a:ext cx="2224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6" name="Line 311"/>
            <p:cNvSpPr>
              <a:spLocks noChangeShapeType="1"/>
            </p:cNvSpPr>
            <p:nvPr/>
          </p:nvSpPr>
          <p:spPr bwMode="ltGray">
            <a:xfrm flipV="1">
              <a:off x="2092" y="1795"/>
              <a:ext cx="288" cy="22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57" name="Line 312"/>
            <p:cNvSpPr>
              <a:spLocks noChangeShapeType="1"/>
            </p:cNvSpPr>
            <p:nvPr/>
          </p:nvSpPr>
          <p:spPr bwMode="ltGray">
            <a:xfrm flipV="1">
              <a:off x="2092" y="1686"/>
              <a:ext cx="678" cy="33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58" name="Line 313"/>
            <p:cNvSpPr>
              <a:spLocks noChangeShapeType="1"/>
            </p:cNvSpPr>
            <p:nvPr/>
          </p:nvSpPr>
          <p:spPr bwMode="ltGray">
            <a:xfrm flipV="1">
              <a:off x="2092" y="1712"/>
              <a:ext cx="1050" cy="31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59" name="Line 314"/>
            <p:cNvSpPr>
              <a:spLocks noChangeShapeType="1"/>
            </p:cNvSpPr>
            <p:nvPr/>
          </p:nvSpPr>
          <p:spPr bwMode="ltGray">
            <a:xfrm flipV="1">
              <a:off x="2092" y="1869"/>
              <a:ext cx="1368" cy="14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0" name="Line 315"/>
            <p:cNvSpPr>
              <a:spLocks noChangeShapeType="1"/>
            </p:cNvSpPr>
            <p:nvPr/>
          </p:nvSpPr>
          <p:spPr bwMode="ltGray">
            <a:xfrm>
              <a:off x="2102" y="2012"/>
              <a:ext cx="1596" cy="13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1" name="Line 316"/>
            <p:cNvSpPr>
              <a:spLocks noChangeShapeType="1"/>
            </p:cNvSpPr>
            <p:nvPr/>
          </p:nvSpPr>
          <p:spPr bwMode="ltGray">
            <a:xfrm>
              <a:off x="2102" y="2012"/>
              <a:ext cx="1613" cy="52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2" name="Line 317"/>
            <p:cNvSpPr>
              <a:spLocks noChangeShapeType="1"/>
            </p:cNvSpPr>
            <p:nvPr/>
          </p:nvSpPr>
          <p:spPr bwMode="ltGray">
            <a:xfrm>
              <a:off x="2102" y="2012"/>
              <a:ext cx="1428" cy="80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3" name="Line 318"/>
            <p:cNvSpPr>
              <a:spLocks noChangeShapeType="1"/>
            </p:cNvSpPr>
            <p:nvPr/>
          </p:nvSpPr>
          <p:spPr bwMode="ltGray">
            <a:xfrm>
              <a:off x="2102" y="2023"/>
              <a:ext cx="1087" cy="99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4" name="Line 319"/>
            <p:cNvSpPr>
              <a:spLocks noChangeShapeType="1"/>
            </p:cNvSpPr>
            <p:nvPr/>
          </p:nvSpPr>
          <p:spPr bwMode="ltGray">
            <a:xfrm>
              <a:off x="2092" y="2023"/>
              <a:ext cx="741" cy="103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5" name="Line 320"/>
            <p:cNvSpPr>
              <a:spLocks noChangeShapeType="1"/>
            </p:cNvSpPr>
            <p:nvPr/>
          </p:nvSpPr>
          <p:spPr bwMode="ltGray">
            <a:xfrm>
              <a:off x="2092" y="2023"/>
              <a:ext cx="381" cy="99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6" name="Line 321"/>
            <p:cNvSpPr>
              <a:spLocks noChangeShapeType="1"/>
            </p:cNvSpPr>
            <p:nvPr/>
          </p:nvSpPr>
          <p:spPr bwMode="ltGray">
            <a:xfrm>
              <a:off x="2092" y="2023"/>
              <a:ext cx="84" cy="81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7" name="Line 322"/>
            <p:cNvSpPr>
              <a:spLocks noChangeShapeType="1"/>
            </p:cNvSpPr>
            <p:nvPr/>
          </p:nvSpPr>
          <p:spPr bwMode="ltGray">
            <a:xfrm flipH="1">
              <a:off x="1981" y="2023"/>
              <a:ext cx="111" cy="44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8" name="Line 323"/>
            <p:cNvSpPr>
              <a:spLocks noChangeShapeType="1"/>
            </p:cNvSpPr>
            <p:nvPr/>
          </p:nvSpPr>
          <p:spPr bwMode="ltGray">
            <a:xfrm flipV="1">
              <a:off x="2390" y="1676"/>
              <a:ext cx="361" cy="10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69" name="Line 324"/>
            <p:cNvSpPr>
              <a:spLocks noChangeShapeType="1"/>
            </p:cNvSpPr>
            <p:nvPr/>
          </p:nvSpPr>
          <p:spPr bwMode="ltGray">
            <a:xfrm flipV="1">
              <a:off x="2398" y="1699"/>
              <a:ext cx="734" cy="84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0" name="Line 325"/>
            <p:cNvSpPr>
              <a:spLocks noChangeShapeType="1"/>
            </p:cNvSpPr>
            <p:nvPr/>
          </p:nvSpPr>
          <p:spPr bwMode="ltGray">
            <a:xfrm>
              <a:off x="2398" y="1783"/>
              <a:ext cx="1069" cy="7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1" name="Line 326"/>
            <p:cNvSpPr>
              <a:spLocks noChangeShapeType="1"/>
            </p:cNvSpPr>
            <p:nvPr/>
          </p:nvSpPr>
          <p:spPr bwMode="ltGray">
            <a:xfrm>
              <a:off x="2398" y="1783"/>
              <a:ext cx="1291" cy="34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2" name="Line 327"/>
            <p:cNvSpPr>
              <a:spLocks noChangeShapeType="1"/>
            </p:cNvSpPr>
            <p:nvPr/>
          </p:nvSpPr>
          <p:spPr bwMode="ltGray">
            <a:xfrm>
              <a:off x="2398" y="1783"/>
              <a:ext cx="1317" cy="74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3" name="Line 328"/>
            <p:cNvSpPr>
              <a:spLocks noChangeShapeType="1"/>
            </p:cNvSpPr>
            <p:nvPr/>
          </p:nvSpPr>
          <p:spPr bwMode="ltGray">
            <a:xfrm>
              <a:off x="2401" y="1783"/>
              <a:ext cx="1140" cy="102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4" name="Line 329"/>
            <p:cNvSpPr>
              <a:spLocks noChangeShapeType="1"/>
            </p:cNvSpPr>
            <p:nvPr/>
          </p:nvSpPr>
          <p:spPr bwMode="ltGray">
            <a:xfrm>
              <a:off x="2409" y="1795"/>
              <a:ext cx="770" cy="120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5" name="Line 330"/>
            <p:cNvSpPr>
              <a:spLocks noChangeShapeType="1"/>
            </p:cNvSpPr>
            <p:nvPr/>
          </p:nvSpPr>
          <p:spPr bwMode="ltGray">
            <a:xfrm>
              <a:off x="2409" y="1783"/>
              <a:ext cx="424" cy="127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6" name="Line 331"/>
            <p:cNvSpPr>
              <a:spLocks noChangeShapeType="1"/>
            </p:cNvSpPr>
            <p:nvPr/>
          </p:nvSpPr>
          <p:spPr bwMode="ltGray">
            <a:xfrm>
              <a:off x="2409" y="1783"/>
              <a:ext cx="66" cy="120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7" name="Line 332"/>
            <p:cNvSpPr>
              <a:spLocks noChangeShapeType="1"/>
            </p:cNvSpPr>
            <p:nvPr/>
          </p:nvSpPr>
          <p:spPr bwMode="ltGray">
            <a:xfrm flipH="1">
              <a:off x="2187" y="1783"/>
              <a:ext cx="211" cy="106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8" name="Line 333"/>
            <p:cNvSpPr>
              <a:spLocks noChangeShapeType="1"/>
            </p:cNvSpPr>
            <p:nvPr/>
          </p:nvSpPr>
          <p:spPr bwMode="ltGray">
            <a:xfrm flipH="1">
              <a:off x="1981" y="1792"/>
              <a:ext cx="399" cy="68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79" name="Line 334"/>
            <p:cNvSpPr>
              <a:spLocks noChangeShapeType="1"/>
            </p:cNvSpPr>
            <p:nvPr/>
          </p:nvSpPr>
          <p:spPr bwMode="ltGray">
            <a:xfrm>
              <a:off x="2770" y="1671"/>
              <a:ext cx="362" cy="4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0" name="Line 335"/>
            <p:cNvSpPr>
              <a:spLocks noChangeShapeType="1"/>
            </p:cNvSpPr>
            <p:nvPr/>
          </p:nvSpPr>
          <p:spPr bwMode="ltGray">
            <a:xfrm>
              <a:off x="2770" y="1684"/>
              <a:ext cx="697" cy="17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1" name="Line 336"/>
            <p:cNvSpPr>
              <a:spLocks noChangeShapeType="1"/>
            </p:cNvSpPr>
            <p:nvPr/>
          </p:nvSpPr>
          <p:spPr bwMode="ltGray">
            <a:xfrm>
              <a:off x="2762" y="1684"/>
              <a:ext cx="936" cy="454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2" name="Line 337"/>
            <p:cNvSpPr>
              <a:spLocks noChangeShapeType="1"/>
            </p:cNvSpPr>
            <p:nvPr/>
          </p:nvSpPr>
          <p:spPr bwMode="ltGray">
            <a:xfrm>
              <a:off x="2754" y="1671"/>
              <a:ext cx="961" cy="86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3" name="Line 338"/>
            <p:cNvSpPr>
              <a:spLocks noChangeShapeType="1"/>
            </p:cNvSpPr>
            <p:nvPr/>
          </p:nvSpPr>
          <p:spPr bwMode="ltGray">
            <a:xfrm>
              <a:off x="2751" y="1671"/>
              <a:ext cx="779" cy="115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4" name="Line 339"/>
            <p:cNvSpPr>
              <a:spLocks noChangeShapeType="1"/>
            </p:cNvSpPr>
            <p:nvPr/>
          </p:nvSpPr>
          <p:spPr bwMode="ltGray">
            <a:xfrm>
              <a:off x="2762" y="1671"/>
              <a:ext cx="427" cy="135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5" name="Line 340"/>
            <p:cNvSpPr>
              <a:spLocks noChangeShapeType="1"/>
            </p:cNvSpPr>
            <p:nvPr/>
          </p:nvSpPr>
          <p:spPr bwMode="ltGray">
            <a:xfrm>
              <a:off x="2762" y="1686"/>
              <a:ext cx="71" cy="1385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6" name="Line 341"/>
            <p:cNvSpPr>
              <a:spLocks noChangeShapeType="1"/>
            </p:cNvSpPr>
            <p:nvPr/>
          </p:nvSpPr>
          <p:spPr bwMode="ltGray">
            <a:xfrm flipH="1">
              <a:off x="2464" y="1686"/>
              <a:ext cx="306" cy="131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7" name="Line 342"/>
            <p:cNvSpPr>
              <a:spLocks noChangeShapeType="1"/>
            </p:cNvSpPr>
            <p:nvPr/>
          </p:nvSpPr>
          <p:spPr bwMode="ltGray">
            <a:xfrm flipH="1">
              <a:off x="2187" y="1696"/>
              <a:ext cx="583" cy="1125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8" name="Line 343"/>
            <p:cNvSpPr>
              <a:spLocks noChangeShapeType="1"/>
            </p:cNvSpPr>
            <p:nvPr/>
          </p:nvSpPr>
          <p:spPr bwMode="ltGray">
            <a:xfrm flipH="1">
              <a:off x="2000" y="1684"/>
              <a:ext cx="762" cy="76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89" name="Line 344"/>
            <p:cNvSpPr>
              <a:spLocks noChangeShapeType="1"/>
            </p:cNvSpPr>
            <p:nvPr/>
          </p:nvSpPr>
          <p:spPr bwMode="ltGray">
            <a:xfrm>
              <a:off x="3125" y="1696"/>
              <a:ext cx="330" cy="16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0" name="Line 345"/>
            <p:cNvSpPr>
              <a:spLocks noChangeShapeType="1"/>
            </p:cNvSpPr>
            <p:nvPr/>
          </p:nvSpPr>
          <p:spPr bwMode="ltGray">
            <a:xfrm>
              <a:off x="3140" y="1712"/>
              <a:ext cx="568" cy="41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1" name="Line 346"/>
            <p:cNvSpPr>
              <a:spLocks noChangeShapeType="1"/>
            </p:cNvSpPr>
            <p:nvPr/>
          </p:nvSpPr>
          <p:spPr bwMode="ltGray">
            <a:xfrm>
              <a:off x="3140" y="1720"/>
              <a:ext cx="578" cy="81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2" name="Line 347"/>
            <p:cNvSpPr>
              <a:spLocks noChangeShapeType="1"/>
            </p:cNvSpPr>
            <p:nvPr/>
          </p:nvSpPr>
          <p:spPr bwMode="ltGray">
            <a:xfrm>
              <a:off x="3132" y="1720"/>
              <a:ext cx="398" cy="110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3" name="Line 348"/>
            <p:cNvSpPr>
              <a:spLocks noChangeShapeType="1"/>
            </p:cNvSpPr>
            <p:nvPr/>
          </p:nvSpPr>
          <p:spPr bwMode="ltGray">
            <a:xfrm>
              <a:off x="3151" y="1720"/>
              <a:ext cx="27" cy="129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4" name="Line 349"/>
            <p:cNvSpPr>
              <a:spLocks noChangeShapeType="1"/>
            </p:cNvSpPr>
            <p:nvPr/>
          </p:nvSpPr>
          <p:spPr bwMode="ltGray">
            <a:xfrm flipH="1">
              <a:off x="2833" y="1712"/>
              <a:ext cx="309" cy="134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5" name="Line 350"/>
            <p:cNvSpPr>
              <a:spLocks noChangeShapeType="1"/>
            </p:cNvSpPr>
            <p:nvPr/>
          </p:nvSpPr>
          <p:spPr bwMode="ltGray">
            <a:xfrm flipH="1">
              <a:off x="2473" y="1712"/>
              <a:ext cx="659" cy="130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6" name="Line 351"/>
            <p:cNvSpPr>
              <a:spLocks noChangeShapeType="1"/>
            </p:cNvSpPr>
            <p:nvPr/>
          </p:nvSpPr>
          <p:spPr bwMode="ltGray">
            <a:xfrm flipH="1">
              <a:off x="2178" y="1720"/>
              <a:ext cx="954" cy="111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7" name="Line 352"/>
            <p:cNvSpPr>
              <a:spLocks noChangeShapeType="1"/>
            </p:cNvSpPr>
            <p:nvPr/>
          </p:nvSpPr>
          <p:spPr bwMode="ltGray">
            <a:xfrm flipH="1">
              <a:off x="1981" y="1712"/>
              <a:ext cx="1159" cy="75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8" name="Line 353"/>
            <p:cNvSpPr>
              <a:spLocks noChangeShapeType="1"/>
            </p:cNvSpPr>
            <p:nvPr/>
          </p:nvSpPr>
          <p:spPr bwMode="ltGray">
            <a:xfrm>
              <a:off x="3455" y="1856"/>
              <a:ext cx="243" cy="28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599" name="Line 354"/>
            <p:cNvSpPr>
              <a:spLocks noChangeShapeType="1"/>
            </p:cNvSpPr>
            <p:nvPr/>
          </p:nvSpPr>
          <p:spPr bwMode="ltGray">
            <a:xfrm>
              <a:off x="3460" y="1863"/>
              <a:ext cx="255" cy="67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0" name="Line 355"/>
            <p:cNvSpPr>
              <a:spLocks noChangeShapeType="1"/>
            </p:cNvSpPr>
            <p:nvPr/>
          </p:nvSpPr>
          <p:spPr bwMode="ltGray">
            <a:xfrm>
              <a:off x="3467" y="1878"/>
              <a:ext cx="65" cy="94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1" name="Line 356"/>
            <p:cNvSpPr>
              <a:spLocks noChangeShapeType="1"/>
            </p:cNvSpPr>
            <p:nvPr/>
          </p:nvSpPr>
          <p:spPr bwMode="ltGray">
            <a:xfrm flipH="1">
              <a:off x="3189" y="1878"/>
              <a:ext cx="266" cy="1135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2" name="Line 357"/>
            <p:cNvSpPr>
              <a:spLocks noChangeShapeType="1"/>
            </p:cNvSpPr>
            <p:nvPr/>
          </p:nvSpPr>
          <p:spPr bwMode="ltGray">
            <a:xfrm flipH="1">
              <a:off x="2833" y="1863"/>
              <a:ext cx="616" cy="119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3" name="Line 358"/>
            <p:cNvSpPr>
              <a:spLocks noChangeShapeType="1"/>
            </p:cNvSpPr>
            <p:nvPr/>
          </p:nvSpPr>
          <p:spPr bwMode="ltGray">
            <a:xfrm flipH="1">
              <a:off x="2475" y="1863"/>
              <a:ext cx="985" cy="116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4" name="Line 359"/>
            <p:cNvSpPr>
              <a:spLocks noChangeShapeType="1"/>
            </p:cNvSpPr>
            <p:nvPr/>
          </p:nvSpPr>
          <p:spPr bwMode="ltGray">
            <a:xfrm flipH="1">
              <a:off x="2178" y="1878"/>
              <a:ext cx="1277" cy="96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5" name="Line 360"/>
            <p:cNvSpPr>
              <a:spLocks noChangeShapeType="1"/>
            </p:cNvSpPr>
            <p:nvPr/>
          </p:nvSpPr>
          <p:spPr bwMode="ltGray">
            <a:xfrm flipH="1">
              <a:off x="1992" y="1878"/>
              <a:ext cx="1468" cy="58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6" name="Line 361"/>
            <p:cNvSpPr>
              <a:spLocks noChangeShapeType="1"/>
            </p:cNvSpPr>
            <p:nvPr/>
          </p:nvSpPr>
          <p:spPr bwMode="ltGray">
            <a:xfrm>
              <a:off x="3698" y="2128"/>
              <a:ext cx="10" cy="39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7" name="Line 362"/>
            <p:cNvSpPr>
              <a:spLocks noChangeShapeType="1"/>
            </p:cNvSpPr>
            <p:nvPr/>
          </p:nvSpPr>
          <p:spPr bwMode="ltGray">
            <a:xfrm flipH="1">
              <a:off x="3532" y="2128"/>
              <a:ext cx="176" cy="70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8" name="Line 363"/>
            <p:cNvSpPr>
              <a:spLocks noChangeShapeType="1"/>
            </p:cNvSpPr>
            <p:nvPr/>
          </p:nvSpPr>
          <p:spPr bwMode="ltGray">
            <a:xfrm flipH="1">
              <a:off x="3189" y="2128"/>
              <a:ext cx="509" cy="885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09" name="Line 364"/>
            <p:cNvSpPr>
              <a:spLocks noChangeShapeType="1"/>
            </p:cNvSpPr>
            <p:nvPr/>
          </p:nvSpPr>
          <p:spPr bwMode="ltGray">
            <a:xfrm flipH="1">
              <a:off x="2828" y="2128"/>
              <a:ext cx="870" cy="94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0" name="Line 365"/>
            <p:cNvSpPr>
              <a:spLocks noChangeShapeType="1"/>
            </p:cNvSpPr>
            <p:nvPr/>
          </p:nvSpPr>
          <p:spPr bwMode="ltGray">
            <a:xfrm flipH="1">
              <a:off x="2464" y="2128"/>
              <a:ext cx="1234" cy="87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1" name="Line 366"/>
            <p:cNvSpPr>
              <a:spLocks noChangeShapeType="1"/>
            </p:cNvSpPr>
            <p:nvPr/>
          </p:nvSpPr>
          <p:spPr bwMode="ltGray">
            <a:xfrm flipH="1">
              <a:off x="2187" y="2128"/>
              <a:ext cx="1502" cy="71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2" name="Line 367"/>
            <p:cNvSpPr>
              <a:spLocks noChangeShapeType="1"/>
            </p:cNvSpPr>
            <p:nvPr/>
          </p:nvSpPr>
          <p:spPr bwMode="ltGray">
            <a:xfrm flipH="1">
              <a:off x="1981" y="2143"/>
              <a:ext cx="1708" cy="32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3" name="Line 368"/>
            <p:cNvSpPr>
              <a:spLocks noChangeShapeType="1"/>
            </p:cNvSpPr>
            <p:nvPr/>
          </p:nvSpPr>
          <p:spPr bwMode="ltGray">
            <a:xfrm flipH="1">
              <a:off x="3524" y="2533"/>
              <a:ext cx="191" cy="29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4" name="Line 369"/>
            <p:cNvSpPr>
              <a:spLocks noChangeShapeType="1"/>
            </p:cNvSpPr>
            <p:nvPr/>
          </p:nvSpPr>
          <p:spPr bwMode="ltGray">
            <a:xfrm flipH="1">
              <a:off x="3189" y="2533"/>
              <a:ext cx="519" cy="465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5" name="Line 370"/>
            <p:cNvSpPr>
              <a:spLocks noChangeShapeType="1"/>
            </p:cNvSpPr>
            <p:nvPr/>
          </p:nvSpPr>
          <p:spPr bwMode="ltGray">
            <a:xfrm flipH="1">
              <a:off x="2833" y="2533"/>
              <a:ext cx="882" cy="52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6" name="Line 371"/>
            <p:cNvSpPr>
              <a:spLocks noChangeShapeType="1"/>
            </p:cNvSpPr>
            <p:nvPr/>
          </p:nvSpPr>
          <p:spPr bwMode="ltGray">
            <a:xfrm flipH="1">
              <a:off x="2404" y="2533"/>
              <a:ext cx="1235" cy="46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7" name="Line 372"/>
            <p:cNvSpPr>
              <a:spLocks noChangeShapeType="1"/>
            </p:cNvSpPr>
            <p:nvPr/>
          </p:nvSpPr>
          <p:spPr bwMode="ltGray">
            <a:xfrm flipH="1">
              <a:off x="2187" y="2544"/>
              <a:ext cx="1531" cy="28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8" name="Line 373"/>
            <p:cNvSpPr>
              <a:spLocks noChangeShapeType="1"/>
            </p:cNvSpPr>
            <p:nvPr/>
          </p:nvSpPr>
          <p:spPr bwMode="ltGray">
            <a:xfrm flipH="1" flipV="1">
              <a:off x="1981" y="2464"/>
              <a:ext cx="1734" cy="8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19" name="Line 374"/>
            <p:cNvSpPr>
              <a:spLocks noChangeShapeType="1"/>
            </p:cNvSpPr>
            <p:nvPr/>
          </p:nvSpPr>
          <p:spPr bwMode="ltGray">
            <a:xfrm flipH="1">
              <a:off x="3210" y="2812"/>
              <a:ext cx="342" cy="19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0" name="Line 375"/>
            <p:cNvSpPr>
              <a:spLocks noChangeShapeType="1"/>
            </p:cNvSpPr>
            <p:nvPr/>
          </p:nvSpPr>
          <p:spPr bwMode="ltGray">
            <a:xfrm flipH="1">
              <a:off x="2833" y="2821"/>
              <a:ext cx="708" cy="23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1" name="Line 376"/>
            <p:cNvSpPr>
              <a:spLocks noChangeShapeType="1"/>
            </p:cNvSpPr>
            <p:nvPr/>
          </p:nvSpPr>
          <p:spPr bwMode="ltGray">
            <a:xfrm flipH="1">
              <a:off x="2507" y="2821"/>
              <a:ext cx="1034" cy="18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2" name="Line 377"/>
            <p:cNvSpPr>
              <a:spLocks noChangeShapeType="1"/>
            </p:cNvSpPr>
            <p:nvPr/>
          </p:nvSpPr>
          <p:spPr bwMode="ltGray">
            <a:xfrm flipH="1">
              <a:off x="2166" y="2821"/>
              <a:ext cx="1375" cy="1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3" name="Line 378"/>
            <p:cNvSpPr>
              <a:spLocks noChangeShapeType="1"/>
            </p:cNvSpPr>
            <p:nvPr/>
          </p:nvSpPr>
          <p:spPr bwMode="ltGray">
            <a:xfrm flipH="1" flipV="1">
              <a:off x="1981" y="2464"/>
              <a:ext cx="1560" cy="35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4" name="Line 379"/>
            <p:cNvSpPr>
              <a:spLocks noChangeShapeType="1"/>
            </p:cNvSpPr>
            <p:nvPr/>
          </p:nvSpPr>
          <p:spPr bwMode="ltGray">
            <a:xfrm flipV="1">
              <a:off x="2833" y="3026"/>
              <a:ext cx="357" cy="34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5" name="Line 380"/>
            <p:cNvSpPr>
              <a:spLocks noChangeShapeType="1"/>
            </p:cNvSpPr>
            <p:nvPr/>
          </p:nvSpPr>
          <p:spPr bwMode="ltGray">
            <a:xfrm flipH="1" flipV="1">
              <a:off x="2475" y="3013"/>
              <a:ext cx="358" cy="6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6" name="Line 381"/>
            <p:cNvSpPr>
              <a:spLocks noChangeShapeType="1"/>
            </p:cNvSpPr>
            <p:nvPr/>
          </p:nvSpPr>
          <p:spPr bwMode="ltGray">
            <a:xfrm flipH="1" flipV="1">
              <a:off x="2178" y="2833"/>
              <a:ext cx="655" cy="22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7" name="Line 382"/>
            <p:cNvSpPr>
              <a:spLocks noChangeShapeType="1"/>
            </p:cNvSpPr>
            <p:nvPr/>
          </p:nvSpPr>
          <p:spPr bwMode="ltGray">
            <a:xfrm flipH="1" flipV="1">
              <a:off x="1992" y="2476"/>
              <a:ext cx="841" cy="584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8" name="Line 383"/>
            <p:cNvSpPr>
              <a:spLocks noChangeShapeType="1"/>
            </p:cNvSpPr>
            <p:nvPr/>
          </p:nvSpPr>
          <p:spPr bwMode="ltGray">
            <a:xfrm flipH="1" flipV="1">
              <a:off x="2178" y="2833"/>
              <a:ext cx="305" cy="19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29" name="Line 384"/>
            <p:cNvSpPr>
              <a:spLocks noChangeShapeType="1"/>
            </p:cNvSpPr>
            <p:nvPr/>
          </p:nvSpPr>
          <p:spPr bwMode="ltGray">
            <a:xfrm flipH="1" flipV="1">
              <a:off x="1975" y="2464"/>
              <a:ext cx="498" cy="56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30" name="Line 385"/>
            <p:cNvSpPr>
              <a:spLocks noChangeShapeType="1"/>
            </p:cNvSpPr>
            <p:nvPr/>
          </p:nvSpPr>
          <p:spPr bwMode="ltGray">
            <a:xfrm flipH="1" flipV="1">
              <a:off x="1981" y="2464"/>
              <a:ext cx="185" cy="38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631" name="Group 386"/>
            <p:cNvGrpSpPr>
              <a:grpSpLocks/>
            </p:cNvGrpSpPr>
            <p:nvPr/>
          </p:nvGrpSpPr>
          <p:grpSpPr bwMode="auto">
            <a:xfrm>
              <a:off x="1920" y="1601"/>
              <a:ext cx="1862" cy="1541"/>
              <a:chOff x="1688" y="1784"/>
              <a:chExt cx="2358" cy="1710"/>
            </a:xfrm>
          </p:grpSpPr>
          <p:pic>
            <p:nvPicPr>
              <p:cNvPr id="632" name="Picture 387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554" y="19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3" name="Picture 388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155" y="182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" name="Picture 389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2678" y="178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" name="Picture 390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2204" y="189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6" name="Picture 391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823" y="21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7" name="Picture 392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88" y="266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934" y="308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9" name="Picture 394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2312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0" name="Picture 395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2774" y="3332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1" name="Picture 396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09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2" name="Picture 397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653" y="30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3" name="Picture 398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84" y="274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4" name="Picture 399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57" y="22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45" name="Group 750"/>
          <p:cNvGrpSpPr/>
          <p:nvPr/>
        </p:nvGrpSpPr>
        <p:grpSpPr>
          <a:xfrm>
            <a:off x="6971830" y="4201028"/>
            <a:ext cx="1907442" cy="1619620"/>
            <a:chOff x="7062408" y="1639019"/>
            <a:chExt cx="1907442" cy="1619620"/>
          </a:xfrm>
        </p:grpSpPr>
        <p:sp>
          <p:nvSpPr>
            <p:cNvPr id="646" name="Line 312"/>
            <p:cNvSpPr>
              <a:spLocks noChangeShapeType="1"/>
            </p:cNvSpPr>
            <p:nvPr/>
          </p:nvSpPr>
          <p:spPr bwMode="ltGray">
            <a:xfrm flipV="1">
              <a:off x="7238606" y="1728356"/>
              <a:ext cx="694547" cy="35419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47" name="Line 323"/>
            <p:cNvSpPr>
              <a:spLocks noChangeShapeType="1"/>
            </p:cNvSpPr>
            <p:nvPr/>
          </p:nvSpPr>
          <p:spPr bwMode="ltGray">
            <a:xfrm flipV="1">
              <a:off x="7543879" y="1717845"/>
              <a:ext cx="369810" cy="11245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48" name="Line 324"/>
            <p:cNvSpPr>
              <a:spLocks noChangeShapeType="1"/>
            </p:cNvSpPr>
            <p:nvPr/>
          </p:nvSpPr>
          <p:spPr bwMode="ltGray">
            <a:xfrm flipV="1">
              <a:off x="7552074" y="1742019"/>
              <a:ext cx="751913" cy="8828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49" name="Line 334"/>
            <p:cNvSpPr>
              <a:spLocks noChangeShapeType="1"/>
            </p:cNvSpPr>
            <p:nvPr/>
          </p:nvSpPr>
          <p:spPr bwMode="ltGray">
            <a:xfrm>
              <a:off x="7933153" y="1712590"/>
              <a:ext cx="370835" cy="4309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0" name="Line 335"/>
            <p:cNvSpPr>
              <a:spLocks noChangeShapeType="1"/>
            </p:cNvSpPr>
            <p:nvPr/>
          </p:nvSpPr>
          <p:spPr bwMode="ltGray">
            <a:xfrm>
              <a:off x="7933153" y="1726254"/>
              <a:ext cx="714010" cy="18813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1" name="Line 336"/>
            <p:cNvSpPr>
              <a:spLocks noChangeShapeType="1"/>
            </p:cNvSpPr>
            <p:nvPr/>
          </p:nvSpPr>
          <p:spPr bwMode="ltGray">
            <a:xfrm>
              <a:off x="7924958" y="1726254"/>
              <a:ext cx="958843" cy="47716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2" name="Line 337"/>
            <p:cNvSpPr>
              <a:spLocks noChangeShapeType="1"/>
            </p:cNvSpPr>
            <p:nvPr/>
          </p:nvSpPr>
          <p:spPr bwMode="ltGray">
            <a:xfrm>
              <a:off x="7916763" y="1712590"/>
              <a:ext cx="984453" cy="90597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3" name="Line 338"/>
            <p:cNvSpPr>
              <a:spLocks noChangeShapeType="1"/>
            </p:cNvSpPr>
            <p:nvPr/>
          </p:nvSpPr>
          <p:spPr bwMode="ltGray">
            <a:xfrm>
              <a:off x="7913689" y="1712590"/>
              <a:ext cx="798012" cy="120867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4" name="Line 339"/>
            <p:cNvSpPr>
              <a:spLocks noChangeShapeType="1"/>
            </p:cNvSpPr>
            <p:nvPr/>
          </p:nvSpPr>
          <p:spPr bwMode="ltGray">
            <a:xfrm>
              <a:off x="7924958" y="1712590"/>
              <a:ext cx="437421" cy="142097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5" name="Line 340"/>
            <p:cNvSpPr>
              <a:spLocks noChangeShapeType="1"/>
            </p:cNvSpPr>
            <p:nvPr/>
          </p:nvSpPr>
          <p:spPr bwMode="ltGray">
            <a:xfrm>
              <a:off x="7924958" y="1728356"/>
              <a:ext cx="72733" cy="145566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6" name="Line 341"/>
            <p:cNvSpPr>
              <a:spLocks noChangeShapeType="1"/>
            </p:cNvSpPr>
            <p:nvPr/>
          </p:nvSpPr>
          <p:spPr bwMode="ltGray">
            <a:xfrm flipH="1">
              <a:off x="7619685" y="1728356"/>
              <a:ext cx="313468" cy="137893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7" name="Line 342"/>
            <p:cNvSpPr>
              <a:spLocks noChangeShapeType="1"/>
            </p:cNvSpPr>
            <p:nvPr/>
          </p:nvSpPr>
          <p:spPr bwMode="ltGray">
            <a:xfrm flipH="1">
              <a:off x="7335925" y="1738866"/>
              <a:ext cx="597228" cy="118239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8" name="Line 343"/>
            <p:cNvSpPr>
              <a:spLocks noChangeShapeType="1"/>
            </p:cNvSpPr>
            <p:nvPr/>
          </p:nvSpPr>
          <p:spPr bwMode="ltGray">
            <a:xfrm flipH="1">
              <a:off x="7144361" y="1726254"/>
              <a:ext cx="780597" cy="80613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59" name="Line 344"/>
            <p:cNvSpPr>
              <a:spLocks noChangeShapeType="1"/>
            </p:cNvSpPr>
            <p:nvPr/>
          </p:nvSpPr>
          <p:spPr bwMode="ltGray">
            <a:xfrm>
              <a:off x="8296817" y="1738866"/>
              <a:ext cx="338054" cy="17552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660" name="Group 748"/>
            <p:cNvGrpSpPr/>
            <p:nvPr/>
          </p:nvGrpSpPr>
          <p:grpSpPr>
            <a:xfrm>
              <a:off x="7118751" y="1755682"/>
              <a:ext cx="1785538" cy="1431488"/>
              <a:chOff x="7118751" y="1755682"/>
              <a:chExt cx="1785538" cy="1431488"/>
            </a:xfrm>
          </p:grpSpPr>
          <p:sp>
            <p:nvSpPr>
              <p:cNvPr id="675" name="Line 311"/>
              <p:cNvSpPr>
                <a:spLocks noChangeShapeType="1"/>
              </p:cNvSpPr>
              <p:nvPr/>
            </p:nvSpPr>
            <p:spPr bwMode="ltGray">
              <a:xfrm flipV="1">
                <a:off x="7238606" y="1842917"/>
                <a:ext cx="295029" cy="2396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76" name="Line 313"/>
              <p:cNvSpPr>
                <a:spLocks noChangeShapeType="1"/>
              </p:cNvSpPr>
              <p:nvPr/>
            </p:nvSpPr>
            <p:spPr bwMode="ltGray">
              <a:xfrm flipV="1">
                <a:off x="7238606" y="1755682"/>
                <a:ext cx="1075625" cy="32686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77" name="Line 314"/>
              <p:cNvSpPr>
                <a:spLocks noChangeShapeType="1"/>
              </p:cNvSpPr>
              <p:nvPr/>
            </p:nvSpPr>
            <p:spPr bwMode="ltGray">
              <a:xfrm flipV="1">
                <a:off x="7238606" y="1920692"/>
                <a:ext cx="1401386" cy="15029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78" name="Line 315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634951" cy="1376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79" name="Line 316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652365" cy="5475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0" name="Line 317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462851" cy="84081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1" name="Line 318"/>
              <p:cNvSpPr>
                <a:spLocks noChangeShapeType="1"/>
              </p:cNvSpPr>
              <p:nvPr/>
            </p:nvSpPr>
            <p:spPr bwMode="ltGray">
              <a:xfrm>
                <a:off x="7248851" y="2082549"/>
                <a:ext cx="1113528" cy="104050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2" name="Line 319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759084" cy="108990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3" name="Line 320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390298" cy="104050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4" name="Line 321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86050" cy="8513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5" name="Line 322"/>
              <p:cNvSpPr>
                <a:spLocks noChangeShapeType="1"/>
              </p:cNvSpPr>
              <p:nvPr/>
            </p:nvSpPr>
            <p:spPr bwMode="ltGray">
              <a:xfrm flipH="1">
                <a:off x="7124897" y="2082549"/>
                <a:ext cx="113709" cy="4634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6" name="Line 325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095089" cy="767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7" name="Line 326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322507" cy="36575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8" name="Line 327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349142" cy="7788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89" name="Line 328"/>
              <p:cNvSpPr>
                <a:spLocks noChangeShapeType="1"/>
              </p:cNvSpPr>
              <p:nvPr/>
            </p:nvSpPr>
            <p:spPr bwMode="ltGray">
              <a:xfrm>
                <a:off x="7555148" y="1830304"/>
                <a:ext cx="1167822" cy="108149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0" name="Line 329"/>
              <p:cNvSpPr>
                <a:spLocks noChangeShapeType="1"/>
              </p:cNvSpPr>
              <p:nvPr/>
            </p:nvSpPr>
            <p:spPr bwMode="ltGray">
              <a:xfrm>
                <a:off x="7563343" y="1842917"/>
                <a:ext cx="788792" cy="1268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1" name="Line 330"/>
              <p:cNvSpPr>
                <a:spLocks noChangeShapeType="1"/>
              </p:cNvSpPr>
              <p:nvPr/>
            </p:nvSpPr>
            <p:spPr bwMode="ltGray">
              <a:xfrm>
                <a:off x="7563343" y="1830304"/>
                <a:ext cx="434348" cy="134215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2" name="Line 331"/>
              <p:cNvSpPr>
                <a:spLocks noChangeShapeType="1"/>
              </p:cNvSpPr>
              <p:nvPr/>
            </p:nvSpPr>
            <p:spPr bwMode="ltGray">
              <a:xfrm>
                <a:off x="7563343" y="1830304"/>
                <a:ext cx="67611" cy="1268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3" name="Line 332"/>
              <p:cNvSpPr>
                <a:spLocks noChangeShapeType="1"/>
              </p:cNvSpPr>
              <p:nvPr/>
            </p:nvSpPr>
            <p:spPr bwMode="ltGray">
              <a:xfrm flipH="1">
                <a:off x="7335925" y="1830304"/>
                <a:ext cx="216149" cy="11172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4" name="Line 333"/>
              <p:cNvSpPr>
                <a:spLocks noChangeShapeType="1"/>
              </p:cNvSpPr>
              <p:nvPr/>
            </p:nvSpPr>
            <p:spPr bwMode="ltGray">
              <a:xfrm flipH="1">
                <a:off x="7124897" y="1839764"/>
                <a:ext cx="408738" cy="71574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5" name="Line 345"/>
              <p:cNvSpPr>
                <a:spLocks noChangeShapeType="1"/>
              </p:cNvSpPr>
              <p:nvPr/>
            </p:nvSpPr>
            <p:spPr bwMode="ltGray">
              <a:xfrm>
                <a:off x="8312183" y="1755682"/>
                <a:ext cx="581862" cy="4372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6" name="Line 346"/>
              <p:cNvSpPr>
                <a:spLocks noChangeShapeType="1"/>
              </p:cNvSpPr>
              <p:nvPr/>
            </p:nvSpPr>
            <p:spPr bwMode="ltGray">
              <a:xfrm>
                <a:off x="8312183" y="1764090"/>
                <a:ext cx="592106" cy="85447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7" name="Line 347"/>
              <p:cNvSpPr>
                <a:spLocks noChangeShapeType="1"/>
              </p:cNvSpPr>
              <p:nvPr/>
            </p:nvSpPr>
            <p:spPr bwMode="ltGray">
              <a:xfrm>
                <a:off x="8303988" y="1764090"/>
                <a:ext cx="407713" cy="115717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8" name="Line 348"/>
              <p:cNvSpPr>
                <a:spLocks noChangeShapeType="1"/>
              </p:cNvSpPr>
              <p:nvPr/>
            </p:nvSpPr>
            <p:spPr bwMode="ltGray">
              <a:xfrm>
                <a:off x="8323451" y="1764090"/>
                <a:ext cx="27659" cy="135896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699" name="Line 349"/>
              <p:cNvSpPr>
                <a:spLocks noChangeShapeType="1"/>
              </p:cNvSpPr>
              <p:nvPr/>
            </p:nvSpPr>
            <p:spPr bwMode="ltGray">
              <a:xfrm flipH="1">
                <a:off x="7997691" y="1755682"/>
                <a:ext cx="316541" cy="141677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0" name="Line 350"/>
              <p:cNvSpPr>
                <a:spLocks noChangeShapeType="1"/>
              </p:cNvSpPr>
              <p:nvPr/>
            </p:nvSpPr>
            <p:spPr bwMode="ltGray">
              <a:xfrm flipH="1">
                <a:off x="7628905" y="1755682"/>
                <a:ext cx="675083" cy="136737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1" name="Line 351"/>
              <p:cNvSpPr>
                <a:spLocks noChangeShapeType="1"/>
              </p:cNvSpPr>
              <p:nvPr/>
            </p:nvSpPr>
            <p:spPr bwMode="ltGray">
              <a:xfrm flipH="1">
                <a:off x="7326705" y="1764090"/>
                <a:ext cx="977282" cy="116978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2" name="Line 352"/>
              <p:cNvSpPr>
                <a:spLocks noChangeShapeType="1"/>
              </p:cNvSpPr>
              <p:nvPr/>
            </p:nvSpPr>
            <p:spPr bwMode="ltGray">
              <a:xfrm flipH="1">
                <a:off x="7124897" y="1755682"/>
                <a:ext cx="1187286" cy="7903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3" name="Line 353"/>
              <p:cNvSpPr>
                <a:spLocks noChangeShapeType="1"/>
              </p:cNvSpPr>
              <p:nvPr/>
            </p:nvSpPr>
            <p:spPr bwMode="ltGray">
              <a:xfrm>
                <a:off x="8634871" y="1907029"/>
                <a:ext cx="248930" cy="3016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4" name="Line 354"/>
              <p:cNvSpPr>
                <a:spLocks noChangeShapeType="1"/>
              </p:cNvSpPr>
              <p:nvPr/>
            </p:nvSpPr>
            <p:spPr bwMode="ltGray">
              <a:xfrm>
                <a:off x="8639993" y="1914386"/>
                <a:ext cx="261223" cy="7041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5" name="Line 355"/>
              <p:cNvSpPr>
                <a:spLocks noChangeShapeType="1"/>
              </p:cNvSpPr>
              <p:nvPr/>
            </p:nvSpPr>
            <p:spPr bwMode="ltGray">
              <a:xfrm>
                <a:off x="8647164" y="1930151"/>
                <a:ext cx="66586" cy="99111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6" name="Line 356"/>
              <p:cNvSpPr>
                <a:spLocks noChangeShapeType="1"/>
              </p:cNvSpPr>
              <p:nvPr/>
            </p:nvSpPr>
            <p:spPr bwMode="ltGray">
              <a:xfrm flipH="1">
                <a:off x="8362379" y="1930151"/>
                <a:ext cx="272492" cy="119290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7" name="Line 357"/>
              <p:cNvSpPr>
                <a:spLocks noChangeShapeType="1"/>
              </p:cNvSpPr>
              <p:nvPr/>
            </p:nvSpPr>
            <p:spPr bwMode="ltGray">
              <a:xfrm flipH="1">
                <a:off x="7997691" y="1914386"/>
                <a:ext cx="631034" cy="125807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8" name="Line 358"/>
              <p:cNvSpPr>
                <a:spLocks noChangeShapeType="1"/>
              </p:cNvSpPr>
              <p:nvPr/>
            </p:nvSpPr>
            <p:spPr bwMode="ltGray">
              <a:xfrm flipH="1">
                <a:off x="7630954" y="1914386"/>
                <a:ext cx="1009039" cy="121918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09" name="Line 359"/>
              <p:cNvSpPr>
                <a:spLocks noChangeShapeType="1"/>
              </p:cNvSpPr>
              <p:nvPr/>
            </p:nvSpPr>
            <p:spPr bwMode="ltGray">
              <a:xfrm flipH="1">
                <a:off x="7326705" y="1930151"/>
                <a:ext cx="1308165" cy="10173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0" name="Line 360"/>
              <p:cNvSpPr>
                <a:spLocks noChangeShapeType="1"/>
              </p:cNvSpPr>
              <p:nvPr/>
            </p:nvSpPr>
            <p:spPr bwMode="ltGray">
              <a:xfrm flipH="1">
                <a:off x="7136166" y="1930151"/>
                <a:ext cx="1503827" cy="61589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1" name="Line 361"/>
              <p:cNvSpPr>
                <a:spLocks noChangeShapeType="1"/>
              </p:cNvSpPr>
              <p:nvPr/>
            </p:nvSpPr>
            <p:spPr bwMode="ltGray">
              <a:xfrm>
                <a:off x="8883801" y="2192906"/>
                <a:ext cx="10244" cy="4130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2" name="Line 362"/>
              <p:cNvSpPr>
                <a:spLocks noChangeShapeType="1"/>
              </p:cNvSpPr>
              <p:nvPr/>
            </p:nvSpPr>
            <p:spPr bwMode="ltGray">
              <a:xfrm flipH="1">
                <a:off x="8713750" y="2192906"/>
                <a:ext cx="180295" cy="7388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3" name="Line 363"/>
              <p:cNvSpPr>
                <a:spLocks noChangeShapeType="1"/>
              </p:cNvSpPr>
              <p:nvPr/>
            </p:nvSpPr>
            <p:spPr bwMode="ltGray">
              <a:xfrm flipH="1">
                <a:off x="8362379" y="2192906"/>
                <a:ext cx="521422" cy="9301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4" name="Line 364"/>
              <p:cNvSpPr>
                <a:spLocks noChangeShapeType="1"/>
              </p:cNvSpPr>
              <p:nvPr/>
            </p:nvSpPr>
            <p:spPr bwMode="ltGray">
              <a:xfrm flipH="1">
                <a:off x="7992569" y="2192906"/>
                <a:ext cx="891232" cy="99111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5" name="Line 365"/>
              <p:cNvSpPr>
                <a:spLocks noChangeShapeType="1"/>
              </p:cNvSpPr>
              <p:nvPr/>
            </p:nvSpPr>
            <p:spPr bwMode="ltGray">
              <a:xfrm flipH="1">
                <a:off x="7619685" y="2192906"/>
                <a:ext cx="1264116" cy="9143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6" name="Line 366"/>
              <p:cNvSpPr>
                <a:spLocks noChangeShapeType="1"/>
              </p:cNvSpPr>
              <p:nvPr/>
            </p:nvSpPr>
            <p:spPr bwMode="ltGray">
              <a:xfrm flipH="1">
                <a:off x="7335925" y="2192906"/>
                <a:ext cx="1538656" cy="7546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7" name="Line 367"/>
              <p:cNvSpPr>
                <a:spLocks noChangeShapeType="1"/>
              </p:cNvSpPr>
              <p:nvPr/>
            </p:nvSpPr>
            <p:spPr bwMode="ltGray">
              <a:xfrm flipH="1">
                <a:off x="7124897" y="2208671"/>
                <a:ext cx="1749684" cy="3373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8" name="Line 368"/>
              <p:cNvSpPr>
                <a:spLocks noChangeShapeType="1"/>
              </p:cNvSpPr>
              <p:nvPr/>
            </p:nvSpPr>
            <p:spPr bwMode="ltGray">
              <a:xfrm flipH="1">
                <a:off x="8705555" y="2618569"/>
                <a:ext cx="195661" cy="31320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19" name="Line 369"/>
              <p:cNvSpPr>
                <a:spLocks noChangeShapeType="1"/>
              </p:cNvSpPr>
              <p:nvPr/>
            </p:nvSpPr>
            <p:spPr bwMode="ltGray">
              <a:xfrm flipH="1">
                <a:off x="8362379" y="2618569"/>
                <a:ext cx="531666" cy="4887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0" name="Line 370"/>
              <p:cNvSpPr>
                <a:spLocks noChangeShapeType="1"/>
              </p:cNvSpPr>
              <p:nvPr/>
            </p:nvSpPr>
            <p:spPr bwMode="ltGray">
              <a:xfrm flipH="1">
                <a:off x="7997691" y="2618569"/>
                <a:ext cx="903525" cy="55388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1" name="Line 371"/>
              <p:cNvSpPr>
                <a:spLocks noChangeShapeType="1"/>
              </p:cNvSpPr>
              <p:nvPr/>
            </p:nvSpPr>
            <p:spPr bwMode="ltGray">
              <a:xfrm flipH="1">
                <a:off x="7558221" y="2618569"/>
                <a:ext cx="1265140" cy="49292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2" name="Line 372"/>
              <p:cNvSpPr>
                <a:spLocks noChangeShapeType="1"/>
              </p:cNvSpPr>
              <p:nvPr/>
            </p:nvSpPr>
            <p:spPr bwMode="ltGray">
              <a:xfrm flipH="1">
                <a:off x="7335925" y="2630130"/>
                <a:ext cx="1568364" cy="3016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3" name="Line 373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776318" cy="8618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4" name="Line 374"/>
              <p:cNvSpPr>
                <a:spLocks noChangeShapeType="1"/>
              </p:cNvSpPr>
              <p:nvPr/>
            </p:nvSpPr>
            <p:spPr bwMode="ltGray">
              <a:xfrm flipH="1">
                <a:off x="8383891" y="2911803"/>
                <a:ext cx="350347" cy="1996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5" name="Line 375"/>
              <p:cNvSpPr>
                <a:spLocks noChangeShapeType="1"/>
              </p:cNvSpPr>
              <p:nvPr/>
            </p:nvSpPr>
            <p:spPr bwMode="ltGray">
              <a:xfrm flipH="1">
                <a:off x="7997691" y="2921262"/>
                <a:ext cx="725279" cy="2511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6" name="Line 376"/>
              <p:cNvSpPr>
                <a:spLocks noChangeShapeType="1"/>
              </p:cNvSpPr>
              <p:nvPr/>
            </p:nvSpPr>
            <p:spPr bwMode="ltGray">
              <a:xfrm flipH="1">
                <a:off x="7663735" y="2921262"/>
                <a:ext cx="1059235" cy="19023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7" name="Line 377"/>
              <p:cNvSpPr>
                <a:spLocks noChangeShapeType="1"/>
              </p:cNvSpPr>
              <p:nvPr/>
            </p:nvSpPr>
            <p:spPr bwMode="ltGray">
              <a:xfrm flipH="1">
                <a:off x="7314412" y="2921262"/>
                <a:ext cx="1408557" cy="126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8" name="Line 378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598072" cy="3752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29" name="Line 379"/>
              <p:cNvSpPr>
                <a:spLocks noChangeShapeType="1"/>
              </p:cNvSpPr>
              <p:nvPr/>
            </p:nvSpPr>
            <p:spPr bwMode="ltGray">
              <a:xfrm flipV="1">
                <a:off x="7997691" y="3136721"/>
                <a:ext cx="365713" cy="3573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30" name="Line 380"/>
              <p:cNvSpPr>
                <a:spLocks noChangeShapeType="1"/>
              </p:cNvSpPr>
              <p:nvPr/>
            </p:nvSpPr>
            <p:spPr bwMode="ltGray">
              <a:xfrm flipH="1" flipV="1">
                <a:off x="7630954" y="3123058"/>
                <a:ext cx="366737" cy="641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31" name="Line 381"/>
              <p:cNvSpPr>
                <a:spLocks noChangeShapeType="1"/>
              </p:cNvSpPr>
              <p:nvPr/>
            </p:nvSpPr>
            <p:spPr bwMode="ltGray">
              <a:xfrm flipH="1" flipV="1">
                <a:off x="7326705" y="2933874"/>
                <a:ext cx="670985" cy="2385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32" name="Line 382"/>
              <p:cNvSpPr>
                <a:spLocks noChangeShapeType="1"/>
              </p:cNvSpPr>
              <p:nvPr/>
            </p:nvSpPr>
            <p:spPr bwMode="ltGray">
              <a:xfrm flipH="1" flipV="1">
                <a:off x="7136166" y="2558661"/>
                <a:ext cx="861525" cy="61379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33" name="Line 383"/>
              <p:cNvSpPr>
                <a:spLocks noChangeShapeType="1"/>
              </p:cNvSpPr>
              <p:nvPr/>
            </p:nvSpPr>
            <p:spPr bwMode="ltGray">
              <a:xfrm flipH="1" flipV="1">
                <a:off x="7326705" y="2933874"/>
                <a:ext cx="312444" cy="20284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34" name="Line 384"/>
              <p:cNvSpPr>
                <a:spLocks noChangeShapeType="1"/>
              </p:cNvSpPr>
              <p:nvPr/>
            </p:nvSpPr>
            <p:spPr bwMode="ltGray">
              <a:xfrm flipH="1" flipV="1">
                <a:off x="7118751" y="2546048"/>
                <a:ext cx="510154" cy="59067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35" name="Line 385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89515" cy="4014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661" name="Group 386"/>
            <p:cNvGrpSpPr>
              <a:grpSpLocks/>
            </p:cNvGrpSpPr>
            <p:nvPr/>
          </p:nvGrpSpPr>
          <p:grpSpPr bwMode="auto">
            <a:xfrm>
              <a:off x="7062407" y="1639026"/>
              <a:ext cx="1907445" cy="1619625"/>
              <a:chOff x="1688" y="1784"/>
              <a:chExt cx="2358" cy="1710"/>
            </a:xfrm>
          </p:grpSpPr>
          <p:pic>
            <p:nvPicPr>
              <p:cNvPr id="662" name="Picture 387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554" y="19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3" name="Picture 388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155" y="182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4" name="Picture 389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678" y="178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5" name="Picture 390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204" y="189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" name="Picture 391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823" y="21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7" name="Picture 392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88" y="266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934" y="308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" name="Picture 394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312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" name="Picture 395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774" y="3332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" name="Picture 396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209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2" name="Picture 397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653" y="30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3" name="Picture 398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84" y="274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4" name="Picture 399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57" y="22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36" name="Group 751"/>
          <p:cNvGrpSpPr/>
          <p:nvPr/>
        </p:nvGrpSpPr>
        <p:grpSpPr>
          <a:xfrm>
            <a:off x="6971830" y="1639019"/>
            <a:ext cx="1907442" cy="1619620"/>
            <a:chOff x="7062408" y="1639019"/>
            <a:chExt cx="1907442" cy="1619620"/>
          </a:xfrm>
        </p:grpSpPr>
        <p:sp>
          <p:nvSpPr>
            <p:cNvPr id="737" name="Line 312"/>
            <p:cNvSpPr>
              <a:spLocks noChangeShapeType="1"/>
            </p:cNvSpPr>
            <p:nvPr/>
          </p:nvSpPr>
          <p:spPr bwMode="ltGray">
            <a:xfrm flipV="1">
              <a:off x="7238606" y="1728356"/>
              <a:ext cx="694547" cy="35419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38" name="Line 323"/>
            <p:cNvSpPr>
              <a:spLocks noChangeShapeType="1"/>
            </p:cNvSpPr>
            <p:nvPr/>
          </p:nvSpPr>
          <p:spPr bwMode="ltGray">
            <a:xfrm flipV="1">
              <a:off x="7543879" y="1717845"/>
              <a:ext cx="369810" cy="11245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39" name="Line 324"/>
            <p:cNvSpPr>
              <a:spLocks noChangeShapeType="1"/>
            </p:cNvSpPr>
            <p:nvPr/>
          </p:nvSpPr>
          <p:spPr bwMode="ltGray">
            <a:xfrm flipV="1">
              <a:off x="7552074" y="1742019"/>
              <a:ext cx="751913" cy="8828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0" name="Line 334"/>
            <p:cNvSpPr>
              <a:spLocks noChangeShapeType="1"/>
            </p:cNvSpPr>
            <p:nvPr/>
          </p:nvSpPr>
          <p:spPr bwMode="ltGray">
            <a:xfrm>
              <a:off x="7933153" y="1712590"/>
              <a:ext cx="370835" cy="4309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1" name="Line 335"/>
            <p:cNvSpPr>
              <a:spLocks noChangeShapeType="1"/>
            </p:cNvSpPr>
            <p:nvPr/>
          </p:nvSpPr>
          <p:spPr bwMode="ltGray">
            <a:xfrm>
              <a:off x="7933153" y="1726254"/>
              <a:ext cx="714010" cy="18813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2" name="Line 336"/>
            <p:cNvSpPr>
              <a:spLocks noChangeShapeType="1"/>
            </p:cNvSpPr>
            <p:nvPr/>
          </p:nvSpPr>
          <p:spPr bwMode="ltGray">
            <a:xfrm>
              <a:off x="7924958" y="1726254"/>
              <a:ext cx="958843" cy="47716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3" name="Line 337"/>
            <p:cNvSpPr>
              <a:spLocks noChangeShapeType="1"/>
            </p:cNvSpPr>
            <p:nvPr/>
          </p:nvSpPr>
          <p:spPr bwMode="ltGray">
            <a:xfrm>
              <a:off x="7916763" y="1712590"/>
              <a:ext cx="984453" cy="90597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4" name="Line 338"/>
            <p:cNvSpPr>
              <a:spLocks noChangeShapeType="1"/>
            </p:cNvSpPr>
            <p:nvPr/>
          </p:nvSpPr>
          <p:spPr bwMode="ltGray">
            <a:xfrm>
              <a:off x="7913689" y="1712590"/>
              <a:ext cx="798012" cy="120867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5" name="Line 339"/>
            <p:cNvSpPr>
              <a:spLocks noChangeShapeType="1"/>
            </p:cNvSpPr>
            <p:nvPr/>
          </p:nvSpPr>
          <p:spPr bwMode="ltGray">
            <a:xfrm>
              <a:off x="7924958" y="1712590"/>
              <a:ext cx="437421" cy="142097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6" name="Line 340"/>
            <p:cNvSpPr>
              <a:spLocks noChangeShapeType="1"/>
            </p:cNvSpPr>
            <p:nvPr/>
          </p:nvSpPr>
          <p:spPr bwMode="ltGray">
            <a:xfrm>
              <a:off x="7924958" y="1728356"/>
              <a:ext cx="72733" cy="145566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7" name="Line 341"/>
            <p:cNvSpPr>
              <a:spLocks noChangeShapeType="1"/>
            </p:cNvSpPr>
            <p:nvPr/>
          </p:nvSpPr>
          <p:spPr bwMode="ltGray">
            <a:xfrm flipH="1">
              <a:off x="7619685" y="1728356"/>
              <a:ext cx="313468" cy="137893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8" name="Line 342"/>
            <p:cNvSpPr>
              <a:spLocks noChangeShapeType="1"/>
            </p:cNvSpPr>
            <p:nvPr/>
          </p:nvSpPr>
          <p:spPr bwMode="ltGray">
            <a:xfrm flipH="1">
              <a:off x="7335925" y="1738866"/>
              <a:ext cx="597228" cy="118239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49" name="Line 343"/>
            <p:cNvSpPr>
              <a:spLocks noChangeShapeType="1"/>
            </p:cNvSpPr>
            <p:nvPr/>
          </p:nvSpPr>
          <p:spPr bwMode="ltGray">
            <a:xfrm flipH="1">
              <a:off x="7144361" y="1726254"/>
              <a:ext cx="780597" cy="80613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750" name="Line 344"/>
            <p:cNvSpPr>
              <a:spLocks noChangeShapeType="1"/>
            </p:cNvSpPr>
            <p:nvPr/>
          </p:nvSpPr>
          <p:spPr bwMode="ltGray">
            <a:xfrm>
              <a:off x="8296817" y="1738866"/>
              <a:ext cx="338054" cy="17552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751" name="Group 748"/>
            <p:cNvGrpSpPr/>
            <p:nvPr/>
          </p:nvGrpSpPr>
          <p:grpSpPr>
            <a:xfrm>
              <a:off x="7118751" y="1755682"/>
              <a:ext cx="1785538" cy="1431488"/>
              <a:chOff x="7118751" y="1755682"/>
              <a:chExt cx="1785538" cy="1431488"/>
            </a:xfrm>
          </p:grpSpPr>
          <p:sp>
            <p:nvSpPr>
              <p:cNvPr id="766" name="Line 311"/>
              <p:cNvSpPr>
                <a:spLocks noChangeShapeType="1"/>
              </p:cNvSpPr>
              <p:nvPr/>
            </p:nvSpPr>
            <p:spPr bwMode="ltGray">
              <a:xfrm flipV="1">
                <a:off x="7238606" y="1842917"/>
                <a:ext cx="295029" cy="2396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67" name="Line 313"/>
              <p:cNvSpPr>
                <a:spLocks noChangeShapeType="1"/>
              </p:cNvSpPr>
              <p:nvPr/>
            </p:nvSpPr>
            <p:spPr bwMode="ltGray">
              <a:xfrm flipV="1">
                <a:off x="7238606" y="1755682"/>
                <a:ext cx="1075625" cy="32686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68" name="Line 314"/>
              <p:cNvSpPr>
                <a:spLocks noChangeShapeType="1"/>
              </p:cNvSpPr>
              <p:nvPr/>
            </p:nvSpPr>
            <p:spPr bwMode="ltGray">
              <a:xfrm flipV="1">
                <a:off x="7238606" y="1920692"/>
                <a:ext cx="1401386" cy="15029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69" name="Line 315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634951" cy="1376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0" name="Line 316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652365" cy="5475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1" name="Line 317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462851" cy="84081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2" name="Line 318"/>
              <p:cNvSpPr>
                <a:spLocks noChangeShapeType="1"/>
              </p:cNvSpPr>
              <p:nvPr/>
            </p:nvSpPr>
            <p:spPr bwMode="ltGray">
              <a:xfrm>
                <a:off x="7248851" y="2082549"/>
                <a:ext cx="1113528" cy="104050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3" name="Line 319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759084" cy="108990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4" name="Line 320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390298" cy="104050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5" name="Line 321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86050" cy="8513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6" name="Line 322"/>
              <p:cNvSpPr>
                <a:spLocks noChangeShapeType="1"/>
              </p:cNvSpPr>
              <p:nvPr/>
            </p:nvSpPr>
            <p:spPr bwMode="ltGray">
              <a:xfrm flipH="1">
                <a:off x="7124897" y="2082549"/>
                <a:ext cx="113709" cy="4634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7" name="Line 325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095089" cy="767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8" name="Line 326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322507" cy="36575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79" name="Line 327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349142" cy="7788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0" name="Line 328"/>
              <p:cNvSpPr>
                <a:spLocks noChangeShapeType="1"/>
              </p:cNvSpPr>
              <p:nvPr/>
            </p:nvSpPr>
            <p:spPr bwMode="ltGray">
              <a:xfrm>
                <a:off x="7555148" y="1830304"/>
                <a:ext cx="1167822" cy="108149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1" name="Line 329"/>
              <p:cNvSpPr>
                <a:spLocks noChangeShapeType="1"/>
              </p:cNvSpPr>
              <p:nvPr/>
            </p:nvSpPr>
            <p:spPr bwMode="ltGray">
              <a:xfrm>
                <a:off x="7563343" y="1842917"/>
                <a:ext cx="788792" cy="1268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2" name="Line 330"/>
              <p:cNvSpPr>
                <a:spLocks noChangeShapeType="1"/>
              </p:cNvSpPr>
              <p:nvPr/>
            </p:nvSpPr>
            <p:spPr bwMode="ltGray">
              <a:xfrm>
                <a:off x="7563343" y="1830304"/>
                <a:ext cx="434348" cy="134215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3" name="Line 331"/>
              <p:cNvSpPr>
                <a:spLocks noChangeShapeType="1"/>
              </p:cNvSpPr>
              <p:nvPr/>
            </p:nvSpPr>
            <p:spPr bwMode="ltGray">
              <a:xfrm>
                <a:off x="7563343" y="1830304"/>
                <a:ext cx="67611" cy="1268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4" name="Line 332"/>
              <p:cNvSpPr>
                <a:spLocks noChangeShapeType="1"/>
              </p:cNvSpPr>
              <p:nvPr/>
            </p:nvSpPr>
            <p:spPr bwMode="ltGray">
              <a:xfrm flipH="1">
                <a:off x="7335925" y="1830304"/>
                <a:ext cx="216149" cy="11172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5" name="Line 333"/>
              <p:cNvSpPr>
                <a:spLocks noChangeShapeType="1"/>
              </p:cNvSpPr>
              <p:nvPr/>
            </p:nvSpPr>
            <p:spPr bwMode="ltGray">
              <a:xfrm flipH="1">
                <a:off x="7124897" y="1839764"/>
                <a:ext cx="408738" cy="71574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6" name="Line 345"/>
              <p:cNvSpPr>
                <a:spLocks noChangeShapeType="1"/>
              </p:cNvSpPr>
              <p:nvPr/>
            </p:nvSpPr>
            <p:spPr bwMode="ltGray">
              <a:xfrm>
                <a:off x="8312183" y="1755682"/>
                <a:ext cx="581862" cy="4372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7" name="Line 346"/>
              <p:cNvSpPr>
                <a:spLocks noChangeShapeType="1"/>
              </p:cNvSpPr>
              <p:nvPr/>
            </p:nvSpPr>
            <p:spPr bwMode="ltGray">
              <a:xfrm>
                <a:off x="8312183" y="1764090"/>
                <a:ext cx="592106" cy="85447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8" name="Line 347"/>
              <p:cNvSpPr>
                <a:spLocks noChangeShapeType="1"/>
              </p:cNvSpPr>
              <p:nvPr/>
            </p:nvSpPr>
            <p:spPr bwMode="ltGray">
              <a:xfrm>
                <a:off x="8303988" y="1764090"/>
                <a:ext cx="407713" cy="115717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89" name="Line 348"/>
              <p:cNvSpPr>
                <a:spLocks noChangeShapeType="1"/>
              </p:cNvSpPr>
              <p:nvPr/>
            </p:nvSpPr>
            <p:spPr bwMode="ltGray">
              <a:xfrm>
                <a:off x="8323451" y="1764090"/>
                <a:ext cx="27659" cy="135896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0" name="Line 349"/>
              <p:cNvSpPr>
                <a:spLocks noChangeShapeType="1"/>
              </p:cNvSpPr>
              <p:nvPr/>
            </p:nvSpPr>
            <p:spPr bwMode="ltGray">
              <a:xfrm flipH="1">
                <a:off x="7997691" y="1755682"/>
                <a:ext cx="316541" cy="141677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1" name="Line 350"/>
              <p:cNvSpPr>
                <a:spLocks noChangeShapeType="1"/>
              </p:cNvSpPr>
              <p:nvPr/>
            </p:nvSpPr>
            <p:spPr bwMode="ltGray">
              <a:xfrm flipH="1">
                <a:off x="7628905" y="1755682"/>
                <a:ext cx="675083" cy="136737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2" name="Line 351"/>
              <p:cNvSpPr>
                <a:spLocks noChangeShapeType="1"/>
              </p:cNvSpPr>
              <p:nvPr/>
            </p:nvSpPr>
            <p:spPr bwMode="ltGray">
              <a:xfrm flipH="1">
                <a:off x="7326705" y="1764090"/>
                <a:ext cx="977282" cy="116978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3" name="Line 352"/>
              <p:cNvSpPr>
                <a:spLocks noChangeShapeType="1"/>
              </p:cNvSpPr>
              <p:nvPr/>
            </p:nvSpPr>
            <p:spPr bwMode="ltGray">
              <a:xfrm flipH="1">
                <a:off x="7124897" y="1755682"/>
                <a:ext cx="1187286" cy="7903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4" name="Line 353"/>
              <p:cNvSpPr>
                <a:spLocks noChangeShapeType="1"/>
              </p:cNvSpPr>
              <p:nvPr/>
            </p:nvSpPr>
            <p:spPr bwMode="ltGray">
              <a:xfrm>
                <a:off x="8634871" y="1907029"/>
                <a:ext cx="248930" cy="3016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5" name="Line 354"/>
              <p:cNvSpPr>
                <a:spLocks noChangeShapeType="1"/>
              </p:cNvSpPr>
              <p:nvPr/>
            </p:nvSpPr>
            <p:spPr bwMode="ltGray">
              <a:xfrm>
                <a:off x="8639993" y="1914386"/>
                <a:ext cx="261223" cy="7041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6" name="Line 355"/>
              <p:cNvSpPr>
                <a:spLocks noChangeShapeType="1"/>
              </p:cNvSpPr>
              <p:nvPr/>
            </p:nvSpPr>
            <p:spPr bwMode="ltGray">
              <a:xfrm>
                <a:off x="8647164" y="1930151"/>
                <a:ext cx="66586" cy="99111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7" name="Line 356"/>
              <p:cNvSpPr>
                <a:spLocks noChangeShapeType="1"/>
              </p:cNvSpPr>
              <p:nvPr/>
            </p:nvSpPr>
            <p:spPr bwMode="ltGray">
              <a:xfrm flipH="1">
                <a:off x="8362379" y="1930151"/>
                <a:ext cx="272492" cy="119290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8" name="Line 357"/>
              <p:cNvSpPr>
                <a:spLocks noChangeShapeType="1"/>
              </p:cNvSpPr>
              <p:nvPr/>
            </p:nvSpPr>
            <p:spPr bwMode="ltGray">
              <a:xfrm flipH="1">
                <a:off x="7997691" y="1914386"/>
                <a:ext cx="631034" cy="125807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799" name="Line 358"/>
              <p:cNvSpPr>
                <a:spLocks noChangeShapeType="1"/>
              </p:cNvSpPr>
              <p:nvPr/>
            </p:nvSpPr>
            <p:spPr bwMode="ltGray">
              <a:xfrm flipH="1">
                <a:off x="7630954" y="1914386"/>
                <a:ext cx="1009039" cy="121918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0" name="Line 359"/>
              <p:cNvSpPr>
                <a:spLocks noChangeShapeType="1"/>
              </p:cNvSpPr>
              <p:nvPr/>
            </p:nvSpPr>
            <p:spPr bwMode="ltGray">
              <a:xfrm flipH="1">
                <a:off x="7326705" y="1930151"/>
                <a:ext cx="1308165" cy="10173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1" name="Line 360"/>
              <p:cNvSpPr>
                <a:spLocks noChangeShapeType="1"/>
              </p:cNvSpPr>
              <p:nvPr/>
            </p:nvSpPr>
            <p:spPr bwMode="ltGray">
              <a:xfrm flipH="1">
                <a:off x="7136166" y="1930151"/>
                <a:ext cx="1503827" cy="61589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2" name="Line 361"/>
              <p:cNvSpPr>
                <a:spLocks noChangeShapeType="1"/>
              </p:cNvSpPr>
              <p:nvPr/>
            </p:nvSpPr>
            <p:spPr bwMode="ltGray">
              <a:xfrm>
                <a:off x="8883801" y="2192906"/>
                <a:ext cx="10244" cy="4130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3" name="Line 362"/>
              <p:cNvSpPr>
                <a:spLocks noChangeShapeType="1"/>
              </p:cNvSpPr>
              <p:nvPr/>
            </p:nvSpPr>
            <p:spPr bwMode="ltGray">
              <a:xfrm flipH="1">
                <a:off x="8713750" y="2192906"/>
                <a:ext cx="180295" cy="7388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4" name="Line 363"/>
              <p:cNvSpPr>
                <a:spLocks noChangeShapeType="1"/>
              </p:cNvSpPr>
              <p:nvPr/>
            </p:nvSpPr>
            <p:spPr bwMode="ltGray">
              <a:xfrm flipH="1">
                <a:off x="8362379" y="2192906"/>
                <a:ext cx="521422" cy="9301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5" name="Line 364"/>
              <p:cNvSpPr>
                <a:spLocks noChangeShapeType="1"/>
              </p:cNvSpPr>
              <p:nvPr/>
            </p:nvSpPr>
            <p:spPr bwMode="ltGray">
              <a:xfrm flipH="1">
                <a:off x="7992569" y="2192906"/>
                <a:ext cx="891232" cy="99111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6" name="Line 365"/>
              <p:cNvSpPr>
                <a:spLocks noChangeShapeType="1"/>
              </p:cNvSpPr>
              <p:nvPr/>
            </p:nvSpPr>
            <p:spPr bwMode="ltGray">
              <a:xfrm flipH="1">
                <a:off x="7619685" y="2192906"/>
                <a:ext cx="1264116" cy="9143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7" name="Line 366"/>
              <p:cNvSpPr>
                <a:spLocks noChangeShapeType="1"/>
              </p:cNvSpPr>
              <p:nvPr/>
            </p:nvSpPr>
            <p:spPr bwMode="ltGray">
              <a:xfrm flipH="1">
                <a:off x="7335925" y="2192906"/>
                <a:ext cx="1538656" cy="7546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8" name="Line 367"/>
              <p:cNvSpPr>
                <a:spLocks noChangeShapeType="1"/>
              </p:cNvSpPr>
              <p:nvPr/>
            </p:nvSpPr>
            <p:spPr bwMode="ltGray">
              <a:xfrm flipH="1">
                <a:off x="7124897" y="2208671"/>
                <a:ext cx="1749684" cy="3373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09" name="Line 368"/>
              <p:cNvSpPr>
                <a:spLocks noChangeShapeType="1"/>
              </p:cNvSpPr>
              <p:nvPr/>
            </p:nvSpPr>
            <p:spPr bwMode="ltGray">
              <a:xfrm flipH="1">
                <a:off x="8705555" y="2618569"/>
                <a:ext cx="195661" cy="31320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0" name="Line 369"/>
              <p:cNvSpPr>
                <a:spLocks noChangeShapeType="1"/>
              </p:cNvSpPr>
              <p:nvPr/>
            </p:nvSpPr>
            <p:spPr bwMode="ltGray">
              <a:xfrm flipH="1">
                <a:off x="8362379" y="2618569"/>
                <a:ext cx="531666" cy="4887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1" name="Line 370"/>
              <p:cNvSpPr>
                <a:spLocks noChangeShapeType="1"/>
              </p:cNvSpPr>
              <p:nvPr/>
            </p:nvSpPr>
            <p:spPr bwMode="ltGray">
              <a:xfrm flipH="1">
                <a:off x="7997691" y="2618569"/>
                <a:ext cx="903525" cy="55388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2" name="Line 371"/>
              <p:cNvSpPr>
                <a:spLocks noChangeShapeType="1"/>
              </p:cNvSpPr>
              <p:nvPr/>
            </p:nvSpPr>
            <p:spPr bwMode="ltGray">
              <a:xfrm flipH="1">
                <a:off x="7558221" y="2618569"/>
                <a:ext cx="1265140" cy="49292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3" name="Line 372"/>
              <p:cNvSpPr>
                <a:spLocks noChangeShapeType="1"/>
              </p:cNvSpPr>
              <p:nvPr/>
            </p:nvSpPr>
            <p:spPr bwMode="ltGray">
              <a:xfrm flipH="1">
                <a:off x="7335925" y="2630130"/>
                <a:ext cx="1568364" cy="3016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4" name="Line 373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776318" cy="8618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5" name="Line 374"/>
              <p:cNvSpPr>
                <a:spLocks noChangeShapeType="1"/>
              </p:cNvSpPr>
              <p:nvPr/>
            </p:nvSpPr>
            <p:spPr bwMode="ltGray">
              <a:xfrm flipH="1">
                <a:off x="8383891" y="2911803"/>
                <a:ext cx="350347" cy="1996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6" name="Line 375"/>
              <p:cNvSpPr>
                <a:spLocks noChangeShapeType="1"/>
              </p:cNvSpPr>
              <p:nvPr/>
            </p:nvSpPr>
            <p:spPr bwMode="ltGray">
              <a:xfrm flipH="1">
                <a:off x="7997691" y="2921262"/>
                <a:ext cx="725279" cy="2511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7" name="Line 376"/>
              <p:cNvSpPr>
                <a:spLocks noChangeShapeType="1"/>
              </p:cNvSpPr>
              <p:nvPr/>
            </p:nvSpPr>
            <p:spPr bwMode="ltGray">
              <a:xfrm flipH="1">
                <a:off x="7663735" y="2921262"/>
                <a:ext cx="1059235" cy="19023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8" name="Line 377"/>
              <p:cNvSpPr>
                <a:spLocks noChangeShapeType="1"/>
              </p:cNvSpPr>
              <p:nvPr/>
            </p:nvSpPr>
            <p:spPr bwMode="ltGray">
              <a:xfrm flipH="1">
                <a:off x="7314412" y="2921262"/>
                <a:ext cx="1408557" cy="126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19" name="Line 378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598072" cy="3752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0" name="Line 379"/>
              <p:cNvSpPr>
                <a:spLocks noChangeShapeType="1"/>
              </p:cNvSpPr>
              <p:nvPr/>
            </p:nvSpPr>
            <p:spPr bwMode="ltGray">
              <a:xfrm flipV="1">
                <a:off x="7997691" y="3136721"/>
                <a:ext cx="365713" cy="3573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1" name="Line 380"/>
              <p:cNvSpPr>
                <a:spLocks noChangeShapeType="1"/>
              </p:cNvSpPr>
              <p:nvPr/>
            </p:nvSpPr>
            <p:spPr bwMode="ltGray">
              <a:xfrm flipH="1" flipV="1">
                <a:off x="7630954" y="3123058"/>
                <a:ext cx="366737" cy="641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2" name="Line 381"/>
              <p:cNvSpPr>
                <a:spLocks noChangeShapeType="1"/>
              </p:cNvSpPr>
              <p:nvPr/>
            </p:nvSpPr>
            <p:spPr bwMode="ltGray">
              <a:xfrm flipH="1" flipV="1">
                <a:off x="7326705" y="2933874"/>
                <a:ext cx="670985" cy="2385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3" name="Line 382"/>
              <p:cNvSpPr>
                <a:spLocks noChangeShapeType="1"/>
              </p:cNvSpPr>
              <p:nvPr/>
            </p:nvSpPr>
            <p:spPr bwMode="ltGray">
              <a:xfrm flipH="1" flipV="1">
                <a:off x="7136166" y="2558661"/>
                <a:ext cx="861525" cy="61379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4" name="Line 383"/>
              <p:cNvSpPr>
                <a:spLocks noChangeShapeType="1"/>
              </p:cNvSpPr>
              <p:nvPr/>
            </p:nvSpPr>
            <p:spPr bwMode="ltGray">
              <a:xfrm flipH="1" flipV="1">
                <a:off x="7326705" y="2933874"/>
                <a:ext cx="312444" cy="20284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5" name="Line 384"/>
              <p:cNvSpPr>
                <a:spLocks noChangeShapeType="1"/>
              </p:cNvSpPr>
              <p:nvPr/>
            </p:nvSpPr>
            <p:spPr bwMode="ltGray">
              <a:xfrm flipH="1" flipV="1">
                <a:off x="7118751" y="2546048"/>
                <a:ext cx="510154" cy="59067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26" name="Line 385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89515" cy="4014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kern="1200">
                  <a:solidFill>
                    <a:srgbClr val="F6A01A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752" name="Group 386"/>
            <p:cNvGrpSpPr>
              <a:grpSpLocks/>
            </p:cNvGrpSpPr>
            <p:nvPr/>
          </p:nvGrpSpPr>
          <p:grpSpPr bwMode="auto">
            <a:xfrm>
              <a:off x="7062403" y="1639028"/>
              <a:ext cx="1907445" cy="1619625"/>
              <a:chOff x="1688" y="1784"/>
              <a:chExt cx="2358" cy="1710"/>
            </a:xfrm>
          </p:grpSpPr>
          <p:pic>
            <p:nvPicPr>
              <p:cNvPr id="753" name="Picture 387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554" y="19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4" name="Picture 388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155" y="182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5" name="Picture 389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678" y="178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6" name="Picture 390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204" y="189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7" name="Picture 391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823" y="21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8" name="Picture 392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88" y="266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934" y="308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0" name="Picture 394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312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1" name="Picture 395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774" y="3332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2" name="Picture 396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209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3" name="Picture 397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653" y="30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4" name="Picture 398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84" y="274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5" name="Picture 399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57" y="22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27" name="Group 1251"/>
          <p:cNvGrpSpPr/>
          <p:nvPr/>
        </p:nvGrpSpPr>
        <p:grpSpPr>
          <a:xfrm>
            <a:off x="6820067" y="1500174"/>
            <a:ext cx="881725" cy="709239"/>
            <a:chOff x="9910400" y="755108"/>
            <a:chExt cx="1102156" cy="886549"/>
          </a:xfrm>
        </p:grpSpPr>
        <p:sp>
          <p:nvSpPr>
            <p:cNvPr id="828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829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856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57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58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59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60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61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62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830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rgbClr val="F2664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831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852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53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54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855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832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848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49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50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851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833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844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45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46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847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834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840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41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42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843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835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836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837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838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839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sp>
        <p:nvSpPr>
          <p:cNvPr id="863" name="Up-Down Arrow 862"/>
          <p:cNvSpPr/>
          <p:nvPr/>
        </p:nvSpPr>
        <p:spPr bwMode="auto">
          <a:xfrm>
            <a:off x="7662333" y="3234266"/>
            <a:ext cx="618067" cy="1024467"/>
          </a:xfrm>
          <a:prstGeom prst="upDownArrow">
            <a:avLst/>
          </a:prstGeom>
          <a:gradFill flip="none" rotWithShape="1">
            <a:gsLst>
              <a:gs pos="100000">
                <a:srgbClr val="807F83">
                  <a:lumMod val="40000"/>
                  <a:lumOff val="60000"/>
                </a:srgbClr>
              </a:gs>
              <a:gs pos="0">
                <a:srgbClr val="807F83">
                  <a:lumMod val="40000"/>
                  <a:lumOff val="60000"/>
                </a:srgbClr>
              </a:gs>
              <a:gs pos="48000">
                <a:srgbClr val="807F83">
                  <a:lumMod val="40000"/>
                  <a:lumOff val="60000"/>
                  <a:alpha val="0"/>
                </a:srgbClr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ＭＳ Ｐゴシック"/>
              <a:cs typeface="Arial"/>
            </a:endParaRPr>
          </a:p>
        </p:txBody>
      </p:sp>
      <p:grpSp>
        <p:nvGrpSpPr>
          <p:cNvPr id="864" name="Group 1361"/>
          <p:cNvGrpSpPr/>
          <p:nvPr/>
        </p:nvGrpSpPr>
        <p:grpSpPr>
          <a:xfrm rot="612902">
            <a:off x="7408328" y="4631257"/>
            <a:ext cx="999075" cy="999075"/>
            <a:chOff x="7323658" y="1828800"/>
            <a:chExt cx="1159934" cy="1159934"/>
          </a:xfrm>
        </p:grpSpPr>
        <p:sp>
          <p:nvSpPr>
            <p:cNvPr id="865" name="Circular Arrow 864"/>
            <p:cNvSpPr/>
            <p:nvPr/>
          </p:nvSpPr>
          <p:spPr bwMode="auto">
            <a:xfrm>
              <a:off x="7323658" y="1828800"/>
              <a:ext cx="1159934" cy="11599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226255"/>
                <a:gd name="adj5" fmla="val 12500"/>
              </a:avLst>
            </a:prstGeom>
            <a:solidFill>
              <a:srgbClr val="0067A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866" name="Circular Arrow 865"/>
            <p:cNvSpPr/>
            <p:nvPr/>
          </p:nvSpPr>
          <p:spPr bwMode="auto">
            <a:xfrm rot="10800000">
              <a:off x="7323658" y="1828800"/>
              <a:ext cx="1159934" cy="11599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226255"/>
                <a:gd name="adj5" fmla="val 12500"/>
              </a:avLst>
            </a:prstGeom>
            <a:solidFill>
              <a:srgbClr val="0067A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867" name="Group 1362"/>
          <p:cNvGrpSpPr/>
          <p:nvPr/>
        </p:nvGrpSpPr>
        <p:grpSpPr>
          <a:xfrm>
            <a:off x="7399861" y="1947323"/>
            <a:ext cx="999075" cy="999075"/>
            <a:chOff x="7323658" y="1828800"/>
            <a:chExt cx="1159934" cy="1159934"/>
          </a:xfrm>
        </p:grpSpPr>
        <p:sp>
          <p:nvSpPr>
            <p:cNvPr id="868" name="Circular Arrow 867"/>
            <p:cNvSpPr/>
            <p:nvPr/>
          </p:nvSpPr>
          <p:spPr bwMode="auto">
            <a:xfrm>
              <a:off x="7323658" y="1828800"/>
              <a:ext cx="1159934" cy="11599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226255"/>
                <a:gd name="adj5" fmla="val 12500"/>
              </a:avLst>
            </a:prstGeom>
            <a:solidFill>
              <a:srgbClr val="0067A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869" name="Circular Arrow 868"/>
            <p:cNvSpPr/>
            <p:nvPr/>
          </p:nvSpPr>
          <p:spPr bwMode="auto">
            <a:xfrm rot="10800000">
              <a:off x="7323658" y="1828800"/>
              <a:ext cx="1159934" cy="11599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226255"/>
                <a:gd name="adj5" fmla="val 12500"/>
              </a:avLst>
            </a:prstGeom>
            <a:solidFill>
              <a:srgbClr val="0067A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5746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870" name="Group 1433"/>
          <p:cNvGrpSpPr/>
          <p:nvPr/>
        </p:nvGrpSpPr>
        <p:grpSpPr>
          <a:xfrm>
            <a:off x="7994505" y="5172998"/>
            <a:ext cx="853442" cy="597292"/>
            <a:chOff x="9332238" y="3843731"/>
            <a:chExt cx="1066803" cy="746615"/>
          </a:xfrm>
        </p:grpSpPr>
        <p:sp>
          <p:nvSpPr>
            <p:cNvPr id="871" name="Oval 105"/>
            <p:cNvSpPr>
              <a:spLocks noChangeArrowheads="1"/>
            </p:cNvSpPr>
            <p:nvPr/>
          </p:nvSpPr>
          <p:spPr bwMode="auto">
            <a:xfrm>
              <a:off x="9332238" y="4053052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2" name="Oval 106"/>
            <p:cNvSpPr>
              <a:spLocks noChangeArrowheads="1"/>
            </p:cNvSpPr>
            <p:nvPr/>
          </p:nvSpPr>
          <p:spPr bwMode="auto">
            <a:xfrm>
              <a:off x="10011513" y="4025068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3" name="Oval 107"/>
            <p:cNvSpPr>
              <a:spLocks noChangeArrowheads="1"/>
            </p:cNvSpPr>
            <p:nvPr/>
          </p:nvSpPr>
          <p:spPr bwMode="auto">
            <a:xfrm>
              <a:off x="9548021" y="386164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4" name="Oval 109"/>
            <p:cNvSpPr>
              <a:spLocks noChangeArrowheads="1"/>
            </p:cNvSpPr>
            <p:nvPr/>
          </p:nvSpPr>
          <p:spPr bwMode="auto">
            <a:xfrm>
              <a:off x="9792428" y="4115736"/>
              <a:ext cx="466795" cy="47461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5" name="Oval 110"/>
            <p:cNvSpPr>
              <a:spLocks noChangeArrowheads="1"/>
            </p:cNvSpPr>
            <p:nvPr/>
          </p:nvSpPr>
          <p:spPr bwMode="auto">
            <a:xfrm>
              <a:off x="9838667" y="384373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6" name="Freeform 111"/>
            <p:cNvSpPr>
              <a:spLocks/>
            </p:cNvSpPr>
            <p:nvPr/>
          </p:nvSpPr>
          <p:spPr bwMode="auto">
            <a:xfrm>
              <a:off x="9436827" y="3983651"/>
              <a:ext cx="862030" cy="496997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7" name="Freeform 118"/>
            <p:cNvSpPr>
              <a:spLocks/>
            </p:cNvSpPr>
            <p:nvPr/>
          </p:nvSpPr>
          <p:spPr bwMode="auto">
            <a:xfrm>
              <a:off x="9684664" y="4031056"/>
              <a:ext cx="471489" cy="328613"/>
            </a:xfrm>
            <a:custGeom>
              <a:avLst/>
              <a:gdLst>
                <a:gd name="T0" fmla="*/ 18 w 297"/>
                <a:gd name="T1" fmla="*/ 0 h 207"/>
                <a:gd name="T2" fmla="*/ 222 w 297"/>
                <a:gd name="T3" fmla="*/ 12 h 207"/>
                <a:gd name="T4" fmla="*/ 297 w 297"/>
                <a:gd name="T5" fmla="*/ 195 h 207"/>
                <a:gd name="T6" fmla="*/ 0 w 297"/>
                <a:gd name="T7" fmla="*/ 207 h 207"/>
                <a:gd name="T8" fmla="*/ 6 w 297"/>
                <a:gd name="T9" fmla="*/ 30 h 207"/>
                <a:gd name="T10" fmla="*/ 264 w 297"/>
                <a:gd name="T11" fmla="*/ 17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07"/>
                <a:gd name="T20" fmla="*/ 297 w 297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07">
                  <a:moveTo>
                    <a:pt x="18" y="0"/>
                  </a:moveTo>
                  <a:lnTo>
                    <a:pt x="222" y="12"/>
                  </a:lnTo>
                  <a:lnTo>
                    <a:pt x="297" y="195"/>
                  </a:lnTo>
                  <a:lnTo>
                    <a:pt x="0" y="207"/>
                  </a:lnTo>
                  <a:lnTo>
                    <a:pt x="6" y="30"/>
                  </a:lnTo>
                  <a:lnTo>
                    <a:pt x="264" y="177"/>
                  </a:lnTo>
                </a:path>
              </a:pathLst>
            </a:custGeom>
            <a:noFill/>
            <a:ln w="12700" cap="flat" cmpd="sng">
              <a:solidFill>
                <a:srgbClr val="4D4D4D">
                  <a:lumMod val="85000"/>
                  <a:lumOff val="1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8" name="Line 121"/>
            <p:cNvSpPr>
              <a:spLocks noChangeShapeType="1"/>
            </p:cNvSpPr>
            <p:nvPr/>
          </p:nvSpPr>
          <p:spPr bwMode="auto">
            <a:xfrm flipV="1">
              <a:off x="9698952" y="4064394"/>
              <a:ext cx="314326" cy="314325"/>
            </a:xfrm>
            <a:prstGeom prst="line">
              <a:avLst/>
            </a:prstGeom>
            <a:noFill/>
            <a:ln w="12700">
              <a:solidFill>
                <a:srgbClr val="4D4D4D">
                  <a:lumMod val="85000"/>
                  <a:lumOff val="1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79" name="AutoShape 49"/>
            <p:cNvSpPr>
              <a:spLocks noChangeArrowheads="1"/>
            </p:cNvSpPr>
            <p:nvPr/>
          </p:nvSpPr>
          <p:spPr bwMode="auto">
            <a:xfrm rot="5400000">
              <a:off x="9897294" y="39159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80" name="Oval 19"/>
            <p:cNvSpPr>
              <a:spLocks noChangeArrowheads="1"/>
            </p:cNvSpPr>
            <p:nvPr/>
          </p:nvSpPr>
          <p:spPr bwMode="auto">
            <a:xfrm>
              <a:off x="9913529" y="39348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81" name="Oval 29"/>
            <p:cNvSpPr>
              <a:spLocks noChangeArrowheads="1"/>
            </p:cNvSpPr>
            <p:nvPr/>
          </p:nvSpPr>
          <p:spPr bwMode="auto">
            <a:xfrm>
              <a:off x="9927790" y="39480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882" name="Oval 76"/>
            <p:cNvSpPr>
              <a:spLocks noChangeArrowheads="1"/>
            </p:cNvSpPr>
            <p:nvPr/>
          </p:nvSpPr>
          <p:spPr bwMode="auto">
            <a:xfrm>
              <a:off x="9972766" y="39616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83" name="AutoShape 49"/>
            <p:cNvSpPr>
              <a:spLocks noChangeArrowheads="1"/>
            </p:cNvSpPr>
            <p:nvPr/>
          </p:nvSpPr>
          <p:spPr bwMode="auto">
            <a:xfrm rot="5400000">
              <a:off x="9563919" y="42493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84" name="Oval 19"/>
            <p:cNvSpPr>
              <a:spLocks noChangeArrowheads="1"/>
            </p:cNvSpPr>
            <p:nvPr/>
          </p:nvSpPr>
          <p:spPr bwMode="auto">
            <a:xfrm>
              <a:off x="9580154" y="42682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85" name="Oval 29"/>
            <p:cNvSpPr>
              <a:spLocks noChangeArrowheads="1"/>
            </p:cNvSpPr>
            <p:nvPr/>
          </p:nvSpPr>
          <p:spPr bwMode="auto">
            <a:xfrm>
              <a:off x="9594415" y="42814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886" name="Oval 76"/>
            <p:cNvSpPr>
              <a:spLocks noChangeArrowheads="1"/>
            </p:cNvSpPr>
            <p:nvPr/>
          </p:nvSpPr>
          <p:spPr bwMode="auto">
            <a:xfrm>
              <a:off x="9639391" y="42950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87" name="AutoShape 49"/>
            <p:cNvSpPr>
              <a:spLocks noChangeArrowheads="1"/>
            </p:cNvSpPr>
            <p:nvPr/>
          </p:nvSpPr>
          <p:spPr bwMode="auto">
            <a:xfrm rot="5400000">
              <a:off x="9582969" y="39064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88" name="Oval 19"/>
            <p:cNvSpPr>
              <a:spLocks noChangeArrowheads="1"/>
            </p:cNvSpPr>
            <p:nvPr/>
          </p:nvSpPr>
          <p:spPr bwMode="auto">
            <a:xfrm>
              <a:off x="9599204" y="39253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89" name="Oval 29"/>
            <p:cNvSpPr>
              <a:spLocks noChangeArrowheads="1"/>
            </p:cNvSpPr>
            <p:nvPr/>
          </p:nvSpPr>
          <p:spPr bwMode="auto">
            <a:xfrm>
              <a:off x="9613465" y="39385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890" name="Oval 76"/>
            <p:cNvSpPr>
              <a:spLocks noChangeArrowheads="1"/>
            </p:cNvSpPr>
            <p:nvPr/>
          </p:nvSpPr>
          <p:spPr bwMode="auto">
            <a:xfrm>
              <a:off x="9658441" y="39521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91" name="AutoShape 49"/>
            <p:cNvSpPr>
              <a:spLocks noChangeArrowheads="1"/>
            </p:cNvSpPr>
            <p:nvPr/>
          </p:nvSpPr>
          <p:spPr bwMode="auto">
            <a:xfrm rot="5400000">
              <a:off x="10021119" y="42207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92" name="Oval 19"/>
            <p:cNvSpPr>
              <a:spLocks noChangeArrowheads="1"/>
            </p:cNvSpPr>
            <p:nvPr/>
          </p:nvSpPr>
          <p:spPr bwMode="auto">
            <a:xfrm>
              <a:off x="10037354" y="42396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93" name="Oval 29"/>
            <p:cNvSpPr>
              <a:spLocks noChangeArrowheads="1"/>
            </p:cNvSpPr>
            <p:nvPr/>
          </p:nvSpPr>
          <p:spPr bwMode="auto">
            <a:xfrm>
              <a:off x="10051615" y="42528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894" name="Oval 76"/>
            <p:cNvSpPr>
              <a:spLocks noChangeArrowheads="1"/>
            </p:cNvSpPr>
            <p:nvPr/>
          </p:nvSpPr>
          <p:spPr bwMode="auto">
            <a:xfrm>
              <a:off x="10096591" y="42664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895" name="Group 1458"/>
          <p:cNvGrpSpPr/>
          <p:nvPr/>
        </p:nvGrpSpPr>
        <p:grpSpPr>
          <a:xfrm>
            <a:off x="6985112" y="4469016"/>
            <a:ext cx="853442" cy="613411"/>
            <a:chOff x="9508178" y="4807683"/>
            <a:chExt cx="1066803" cy="766764"/>
          </a:xfrm>
        </p:grpSpPr>
        <p:grpSp>
          <p:nvGrpSpPr>
            <p:cNvPr id="896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931" name="Oval 93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32" name="Oval 93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33" name="Oval 93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34" name="Oval 93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35" name="Oval 93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36" name="Oval 93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37" name="Freeform 93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897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98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899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00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901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927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28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29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30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02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923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24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25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26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03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91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20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21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22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04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915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6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17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18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05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91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1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1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1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06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907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08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09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10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938" name="Group 1501"/>
          <p:cNvGrpSpPr/>
          <p:nvPr/>
        </p:nvGrpSpPr>
        <p:grpSpPr>
          <a:xfrm>
            <a:off x="7937666" y="4234907"/>
            <a:ext cx="881725" cy="709239"/>
            <a:chOff x="9910400" y="755108"/>
            <a:chExt cx="1102156" cy="886549"/>
          </a:xfrm>
        </p:grpSpPr>
        <p:sp>
          <p:nvSpPr>
            <p:cNvPr id="939" name="Text Box 24"/>
            <p:cNvSpPr txBox="1">
              <a:spLocks noChangeArrowheads="1"/>
            </p:cNvSpPr>
            <p:nvPr/>
          </p:nvSpPr>
          <p:spPr bwMode="auto">
            <a:xfrm>
              <a:off x="11007793" y="755108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940" name="Group 88"/>
            <p:cNvGrpSpPr>
              <a:grpSpLocks/>
            </p:cNvGrpSpPr>
            <p:nvPr/>
          </p:nvGrpSpPr>
          <p:grpSpPr bwMode="auto">
            <a:xfrm>
              <a:off x="9910400" y="874893"/>
              <a:ext cx="1066803" cy="766764"/>
              <a:chOff x="233" y="2861"/>
              <a:chExt cx="969" cy="685"/>
            </a:xfrm>
          </p:grpSpPr>
          <p:sp>
            <p:nvSpPr>
              <p:cNvPr id="967" name="Oval 89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8" name="Oval 90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9" name="Oval 91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70" name="Oval 92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71" name="Oval 93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72" name="Oval 94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73" name="Freeform 95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941" name="Freeform 112"/>
            <p:cNvSpPr>
              <a:spLocks/>
            </p:cNvSpPr>
            <p:nvPr/>
          </p:nvSpPr>
          <p:spPr bwMode="auto">
            <a:xfrm>
              <a:off x="10108838" y="1087618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rgbClr val="F2664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942" name="Group 1221"/>
            <p:cNvGrpSpPr/>
            <p:nvPr/>
          </p:nvGrpSpPr>
          <p:grpSpPr>
            <a:xfrm>
              <a:off x="9975819" y="1136124"/>
              <a:ext cx="262835" cy="262835"/>
              <a:chOff x="9512484" y="3386409"/>
              <a:chExt cx="262835" cy="262835"/>
            </a:xfrm>
          </p:grpSpPr>
          <p:sp>
            <p:nvSpPr>
              <p:cNvPr id="963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4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65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66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43" name="Group 1226"/>
            <p:cNvGrpSpPr/>
            <p:nvPr/>
          </p:nvGrpSpPr>
          <p:grpSpPr>
            <a:xfrm>
              <a:off x="10197113" y="922138"/>
              <a:ext cx="262835" cy="262835"/>
              <a:chOff x="9512484" y="3386409"/>
              <a:chExt cx="262835" cy="262835"/>
            </a:xfrm>
          </p:grpSpPr>
          <p:sp>
            <p:nvSpPr>
              <p:cNvPr id="95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60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61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62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44" name="Group 1231"/>
            <p:cNvGrpSpPr/>
            <p:nvPr/>
          </p:nvGrpSpPr>
          <p:grpSpPr>
            <a:xfrm>
              <a:off x="10562456" y="986856"/>
              <a:ext cx="262835" cy="262835"/>
              <a:chOff x="9512484" y="3386409"/>
              <a:chExt cx="262835" cy="262835"/>
            </a:xfrm>
          </p:grpSpPr>
          <p:sp>
            <p:nvSpPr>
              <p:cNvPr id="955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56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57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58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45" name="Group 1236"/>
            <p:cNvGrpSpPr/>
            <p:nvPr/>
          </p:nvGrpSpPr>
          <p:grpSpPr>
            <a:xfrm>
              <a:off x="10476861" y="1239465"/>
              <a:ext cx="262835" cy="262835"/>
              <a:chOff x="9512484" y="3386409"/>
              <a:chExt cx="262835" cy="262835"/>
            </a:xfrm>
          </p:grpSpPr>
          <p:sp>
            <p:nvSpPr>
              <p:cNvPr id="95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5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5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5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946" name="Group 1241"/>
            <p:cNvGrpSpPr/>
            <p:nvPr/>
          </p:nvGrpSpPr>
          <p:grpSpPr>
            <a:xfrm>
              <a:off x="10181455" y="1344893"/>
              <a:ext cx="262835" cy="262835"/>
              <a:chOff x="9512484" y="3386409"/>
              <a:chExt cx="262835" cy="262835"/>
            </a:xfrm>
          </p:grpSpPr>
          <p:sp>
            <p:nvSpPr>
              <p:cNvPr id="947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948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949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F6A01A"/>
                  </a:gs>
                  <a:gs pos="100000">
                    <a:srgbClr val="F6A01A">
                      <a:lumMod val="5000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950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grpSp>
        <p:nvGrpSpPr>
          <p:cNvPr id="974" name="Group 1537"/>
          <p:cNvGrpSpPr/>
          <p:nvPr/>
        </p:nvGrpSpPr>
        <p:grpSpPr>
          <a:xfrm>
            <a:off x="8129968" y="2514454"/>
            <a:ext cx="853442" cy="597292"/>
            <a:chOff x="9332238" y="3843731"/>
            <a:chExt cx="1066803" cy="746615"/>
          </a:xfrm>
        </p:grpSpPr>
        <p:sp>
          <p:nvSpPr>
            <p:cNvPr id="975" name="Oval 105"/>
            <p:cNvSpPr>
              <a:spLocks noChangeArrowheads="1"/>
            </p:cNvSpPr>
            <p:nvPr/>
          </p:nvSpPr>
          <p:spPr bwMode="auto">
            <a:xfrm>
              <a:off x="9332238" y="4053052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76" name="Oval 106"/>
            <p:cNvSpPr>
              <a:spLocks noChangeArrowheads="1"/>
            </p:cNvSpPr>
            <p:nvPr/>
          </p:nvSpPr>
          <p:spPr bwMode="auto">
            <a:xfrm>
              <a:off x="10011513" y="4025068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77" name="Oval 107"/>
            <p:cNvSpPr>
              <a:spLocks noChangeArrowheads="1"/>
            </p:cNvSpPr>
            <p:nvPr/>
          </p:nvSpPr>
          <p:spPr bwMode="auto">
            <a:xfrm>
              <a:off x="9548021" y="386164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78" name="Oval 109"/>
            <p:cNvSpPr>
              <a:spLocks noChangeArrowheads="1"/>
            </p:cNvSpPr>
            <p:nvPr/>
          </p:nvSpPr>
          <p:spPr bwMode="auto">
            <a:xfrm>
              <a:off x="9792428" y="4115736"/>
              <a:ext cx="466795" cy="47461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79" name="Oval 110"/>
            <p:cNvSpPr>
              <a:spLocks noChangeArrowheads="1"/>
            </p:cNvSpPr>
            <p:nvPr/>
          </p:nvSpPr>
          <p:spPr bwMode="auto">
            <a:xfrm>
              <a:off x="9838667" y="3843731"/>
              <a:ext cx="387528" cy="394016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0" name="Freeform 111"/>
            <p:cNvSpPr>
              <a:spLocks/>
            </p:cNvSpPr>
            <p:nvPr/>
          </p:nvSpPr>
          <p:spPr bwMode="auto">
            <a:xfrm>
              <a:off x="9436827" y="3983651"/>
              <a:ext cx="862030" cy="496997"/>
            </a:xfrm>
            <a:custGeom>
              <a:avLst/>
              <a:gdLst>
                <a:gd name="T0" fmla="*/ 82 w 783"/>
                <a:gd name="T1" fmla="*/ 132 h 444"/>
                <a:gd name="T2" fmla="*/ 212 w 783"/>
                <a:gd name="T3" fmla="*/ 88 h 444"/>
                <a:gd name="T4" fmla="*/ 363 w 783"/>
                <a:gd name="T5" fmla="*/ 2 h 444"/>
                <a:gd name="T6" fmla="*/ 630 w 783"/>
                <a:gd name="T7" fmla="*/ 74 h 444"/>
                <a:gd name="T8" fmla="*/ 774 w 783"/>
                <a:gd name="T9" fmla="*/ 168 h 444"/>
                <a:gd name="T10" fmla="*/ 687 w 783"/>
                <a:gd name="T11" fmla="*/ 312 h 444"/>
                <a:gd name="T12" fmla="*/ 313 w 783"/>
                <a:gd name="T13" fmla="*/ 441 h 444"/>
                <a:gd name="T14" fmla="*/ 126 w 783"/>
                <a:gd name="T15" fmla="*/ 333 h 444"/>
                <a:gd name="T16" fmla="*/ 10 w 783"/>
                <a:gd name="T17" fmla="*/ 268 h 444"/>
                <a:gd name="T18" fmla="*/ 82 w 783"/>
                <a:gd name="T19" fmla="*/ 132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3"/>
                <a:gd name="T31" fmla="*/ 0 h 444"/>
                <a:gd name="T32" fmla="*/ 783 w 783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3" h="444">
                  <a:moveTo>
                    <a:pt x="82" y="132"/>
                  </a:moveTo>
                  <a:cubicBezTo>
                    <a:pt x="116" y="102"/>
                    <a:pt x="165" y="110"/>
                    <a:pt x="212" y="88"/>
                  </a:cubicBezTo>
                  <a:cubicBezTo>
                    <a:pt x="259" y="66"/>
                    <a:pt x="293" y="4"/>
                    <a:pt x="363" y="2"/>
                  </a:cubicBezTo>
                  <a:cubicBezTo>
                    <a:pt x="433" y="0"/>
                    <a:pt x="562" y="46"/>
                    <a:pt x="630" y="74"/>
                  </a:cubicBezTo>
                  <a:cubicBezTo>
                    <a:pt x="698" y="102"/>
                    <a:pt x="765" y="128"/>
                    <a:pt x="774" y="168"/>
                  </a:cubicBezTo>
                  <a:cubicBezTo>
                    <a:pt x="783" y="208"/>
                    <a:pt x="764" y="266"/>
                    <a:pt x="687" y="312"/>
                  </a:cubicBezTo>
                  <a:cubicBezTo>
                    <a:pt x="610" y="358"/>
                    <a:pt x="406" y="438"/>
                    <a:pt x="313" y="441"/>
                  </a:cubicBezTo>
                  <a:cubicBezTo>
                    <a:pt x="220" y="444"/>
                    <a:pt x="176" y="362"/>
                    <a:pt x="126" y="333"/>
                  </a:cubicBezTo>
                  <a:cubicBezTo>
                    <a:pt x="76" y="304"/>
                    <a:pt x="20" y="304"/>
                    <a:pt x="10" y="268"/>
                  </a:cubicBezTo>
                  <a:cubicBezTo>
                    <a:pt x="0" y="232"/>
                    <a:pt x="48" y="162"/>
                    <a:pt x="82" y="132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1" name="Freeform 118"/>
            <p:cNvSpPr>
              <a:spLocks/>
            </p:cNvSpPr>
            <p:nvPr/>
          </p:nvSpPr>
          <p:spPr bwMode="auto">
            <a:xfrm>
              <a:off x="9684664" y="4031056"/>
              <a:ext cx="471489" cy="328613"/>
            </a:xfrm>
            <a:custGeom>
              <a:avLst/>
              <a:gdLst>
                <a:gd name="T0" fmla="*/ 18 w 297"/>
                <a:gd name="T1" fmla="*/ 0 h 207"/>
                <a:gd name="T2" fmla="*/ 222 w 297"/>
                <a:gd name="T3" fmla="*/ 12 h 207"/>
                <a:gd name="T4" fmla="*/ 297 w 297"/>
                <a:gd name="T5" fmla="*/ 195 h 207"/>
                <a:gd name="T6" fmla="*/ 0 w 297"/>
                <a:gd name="T7" fmla="*/ 207 h 207"/>
                <a:gd name="T8" fmla="*/ 6 w 297"/>
                <a:gd name="T9" fmla="*/ 30 h 207"/>
                <a:gd name="T10" fmla="*/ 264 w 297"/>
                <a:gd name="T11" fmla="*/ 17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07"/>
                <a:gd name="T20" fmla="*/ 297 w 297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07">
                  <a:moveTo>
                    <a:pt x="18" y="0"/>
                  </a:moveTo>
                  <a:lnTo>
                    <a:pt x="222" y="12"/>
                  </a:lnTo>
                  <a:lnTo>
                    <a:pt x="297" y="195"/>
                  </a:lnTo>
                  <a:lnTo>
                    <a:pt x="0" y="207"/>
                  </a:lnTo>
                  <a:lnTo>
                    <a:pt x="6" y="30"/>
                  </a:lnTo>
                  <a:lnTo>
                    <a:pt x="264" y="177"/>
                  </a:lnTo>
                </a:path>
              </a:pathLst>
            </a:custGeom>
            <a:noFill/>
            <a:ln w="12700" cap="flat" cmpd="sng">
              <a:solidFill>
                <a:srgbClr val="4D4D4D">
                  <a:lumMod val="85000"/>
                  <a:lumOff val="1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2" name="Line 121"/>
            <p:cNvSpPr>
              <a:spLocks noChangeShapeType="1"/>
            </p:cNvSpPr>
            <p:nvPr/>
          </p:nvSpPr>
          <p:spPr bwMode="auto">
            <a:xfrm flipV="1">
              <a:off x="9698952" y="4064394"/>
              <a:ext cx="314326" cy="314325"/>
            </a:xfrm>
            <a:prstGeom prst="line">
              <a:avLst/>
            </a:prstGeom>
            <a:noFill/>
            <a:ln w="12700">
              <a:solidFill>
                <a:srgbClr val="4D4D4D">
                  <a:lumMod val="85000"/>
                  <a:lumOff val="1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3" name="AutoShape 49"/>
            <p:cNvSpPr>
              <a:spLocks noChangeArrowheads="1"/>
            </p:cNvSpPr>
            <p:nvPr/>
          </p:nvSpPr>
          <p:spPr bwMode="auto">
            <a:xfrm rot="5400000">
              <a:off x="9897294" y="39159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4" name="Oval 19"/>
            <p:cNvSpPr>
              <a:spLocks noChangeArrowheads="1"/>
            </p:cNvSpPr>
            <p:nvPr/>
          </p:nvSpPr>
          <p:spPr bwMode="auto">
            <a:xfrm>
              <a:off x="9913529" y="39348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85" name="Oval 29"/>
            <p:cNvSpPr>
              <a:spLocks noChangeArrowheads="1"/>
            </p:cNvSpPr>
            <p:nvPr/>
          </p:nvSpPr>
          <p:spPr bwMode="auto">
            <a:xfrm>
              <a:off x="9927790" y="39480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86" name="Oval 76"/>
            <p:cNvSpPr>
              <a:spLocks noChangeArrowheads="1"/>
            </p:cNvSpPr>
            <p:nvPr/>
          </p:nvSpPr>
          <p:spPr bwMode="auto">
            <a:xfrm>
              <a:off x="9972766" y="39616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7" name="AutoShape 49"/>
            <p:cNvSpPr>
              <a:spLocks noChangeArrowheads="1"/>
            </p:cNvSpPr>
            <p:nvPr/>
          </p:nvSpPr>
          <p:spPr bwMode="auto">
            <a:xfrm rot="5400000">
              <a:off x="9563919" y="42493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88" name="Oval 19"/>
            <p:cNvSpPr>
              <a:spLocks noChangeArrowheads="1"/>
            </p:cNvSpPr>
            <p:nvPr/>
          </p:nvSpPr>
          <p:spPr bwMode="auto">
            <a:xfrm>
              <a:off x="9580154" y="42682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89" name="Oval 29"/>
            <p:cNvSpPr>
              <a:spLocks noChangeArrowheads="1"/>
            </p:cNvSpPr>
            <p:nvPr/>
          </p:nvSpPr>
          <p:spPr bwMode="auto">
            <a:xfrm>
              <a:off x="9594415" y="42814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90" name="Oval 76"/>
            <p:cNvSpPr>
              <a:spLocks noChangeArrowheads="1"/>
            </p:cNvSpPr>
            <p:nvPr/>
          </p:nvSpPr>
          <p:spPr bwMode="auto">
            <a:xfrm>
              <a:off x="9639391" y="42950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91" name="AutoShape 49"/>
            <p:cNvSpPr>
              <a:spLocks noChangeArrowheads="1"/>
            </p:cNvSpPr>
            <p:nvPr/>
          </p:nvSpPr>
          <p:spPr bwMode="auto">
            <a:xfrm rot="5400000">
              <a:off x="9582969" y="3906474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92" name="Oval 19"/>
            <p:cNvSpPr>
              <a:spLocks noChangeArrowheads="1"/>
            </p:cNvSpPr>
            <p:nvPr/>
          </p:nvSpPr>
          <p:spPr bwMode="auto">
            <a:xfrm>
              <a:off x="9599204" y="3925342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93" name="Oval 29"/>
            <p:cNvSpPr>
              <a:spLocks noChangeArrowheads="1"/>
            </p:cNvSpPr>
            <p:nvPr/>
          </p:nvSpPr>
          <p:spPr bwMode="auto">
            <a:xfrm>
              <a:off x="9613465" y="3938506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94" name="Oval 76"/>
            <p:cNvSpPr>
              <a:spLocks noChangeArrowheads="1"/>
            </p:cNvSpPr>
            <p:nvPr/>
          </p:nvSpPr>
          <p:spPr bwMode="auto">
            <a:xfrm>
              <a:off x="9658441" y="3952108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95" name="AutoShape 49"/>
            <p:cNvSpPr>
              <a:spLocks noChangeArrowheads="1"/>
            </p:cNvSpPr>
            <p:nvPr/>
          </p:nvSpPr>
          <p:spPr bwMode="auto">
            <a:xfrm rot="5400000">
              <a:off x="10021119" y="4220799"/>
              <a:ext cx="262835" cy="262835"/>
            </a:xfrm>
            <a:custGeom>
              <a:avLst/>
              <a:gdLst>
                <a:gd name="T0" fmla="*/ 46489 w 21600"/>
                <a:gd name="T1" fmla="*/ 0 h 21600"/>
                <a:gd name="T2" fmla="*/ 13615 w 21600"/>
                <a:gd name="T3" fmla="*/ 13615 h 21600"/>
                <a:gd name="T4" fmla="*/ 0 w 21600"/>
                <a:gd name="T5" fmla="*/ 46489 h 21600"/>
                <a:gd name="T6" fmla="*/ 13615 w 21600"/>
                <a:gd name="T7" fmla="*/ 79363 h 21600"/>
                <a:gd name="T8" fmla="*/ 46489 w 21600"/>
                <a:gd name="T9" fmla="*/ 92978 h 21600"/>
                <a:gd name="T10" fmla="*/ 79363 w 21600"/>
                <a:gd name="T11" fmla="*/ 79363 h 21600"/>
                <a:gd name="T12" fmla="*/ 92978 w 21600"/>
                <a:gd name="T13" fmla="*/ 46489 h 21600"/>
                <a:gd name="T14" fmla="*/ 79363 w 21600"/>
                <a:gd name="T15" fmla="*/ 1361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5 w 21600"/>
                <a:gd name="T25" fmla="*/ 3155 h 21600"/>
                <a:gd name="T26" fmla="*/ 1844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996" name="Oval 19"/>
            <p:cNvSpPr>
              <a:spLocks noChangeArrowheads="1"/>
            </p:cNvSpPr>
            <p:nvPr/>
          </p:nvSpPr>
          <p:spPr bwMode="auto">
            <a:xfrm>
              <a:off x="10037354" y="4239667"/>
              <a:ext cx="227951" cy="2279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997" name="Oval 29"/>
            <p:cNvSpPr>
              <a:spLocks noChangeArrowheads="1"/>
            </p:cNvSpPr>
            <p:nvPr/>
          </p:nvSpPr>
          <p:spPr bwMode="auto">
            <a:xfrm>
              <a:off x="10051615" y="4252831"/>
              <a:ext cx="198552" cy="198333"/>
            </a:xfrm>
            <a:prstGeom prst="ellipse">
              <a:avLst/>
            </a:prstGeom>
            <a:gradFill rotWithShape="1">
              <a:gsLst>
                <a:gs pos="0">
                  <a:srgbClr val="008BEA"/>
                </a:gs>
                <a:gs pos="100000">
                  <a:srgbClr val="004E8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endParaRPr>
            </a:p>
          </p:txBody>
        </p:sp>
        <p:sp>
          <p:nvSpPr>
            <p:cNvPr id="998" name="Oval 76"/>
            <p:cNvSpPr>
              <a:spLocks noChangeArrowheads="1"/>
            </p:cNvSpPr>
            <p:nvPr/>
          </p:nvSpPr>
          <p:spPr bwMode="auto">
            <a:xfrm>
              <a:off x="10096591" y="4266433"/>
              <a:ext cx="107723" cy="7042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700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999" name="Group 1562"/>
          <p:cNvGrpSpPr/>
          <p:nvPr/>
        </p:nvGrpSpPr>
        <p:grpSpPr>
          <a:xfrm>
            <a:off x="6959706" y="2674080"/>
            <a:ext cx="853442" cy="613411"/>
            <a:chOff x="9508178" y="4807683"/>
            <a:chExt cx="1066803" cy="766764"/>
          </a:xfrm>
        </p:grpSpPr>
        <p:grpSp>
          <p:nvGrpSpPr>
            <p:cNvPr id="1000" name="Group 96"/>
            <p:cNvGrpSpPr>
              <a:grpSpLocks/>
            </p:cNvGrpSpPr>
            <p:nvPr/>
          </p:nvGrpSpPr>
          <p:grpSpPr bwMode="auto">
            <a:xfrm>
              <a:off x="9508178" y="4807683"/>
              <a:ext cx="1066803" cy="766764"/>
              <a:chOff x="233" y="2861"/>
              <a:chExt cx="969" cy="685"/>
            </a:xfrm>
          </p:grpSpPr>
          <p:sp>
            <p:nvSpPr>
              <p:cNvPr id="1035" name="Oval 1034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6" name="Oval 1035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7" name="Oval 1036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8" name="Oval 1037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9" name="Oval 1038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40" name="Oval 1039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41" name="Freeform 1040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1001" name="Freeform 124"/>
            <p:cNvSpPr>
              <a:spLocks/>
            </p:cNvSpPr>
            <p:nvPr/>
          </p:nvSpPr>
          <p:spPr bwMode="auto">
            <a:xfrm>
              <a:off x="9757416" y="4995008"/>
              <a:ext cx="519114" cy="414338"/>
            </a:xfrm>
            <a:custGeom>
              <a:avLst/>
              <a:gdLst>
                <a:gd name="T0" fmla="*/ 63 w 327"/>
                <a:gd name="T1" fmla="*/ 0 h 261"/>
                <a:gd name="T2" fmla="*/ 327 w 327"/>
                <a:gd name="T3" fmla="*/ 0 h 261"/>
                <a:gd name="T4" fmla="*/ 324 w 327"/>
                <a:gd name="T5" fmla="*/ 201 h 261"/>
                <a:gd name="T6" fmla="*/ 147 w 327"/>
                <a:gd name="T7" fmla="*/ 261 h 261"/>
                <a:gd name="T8" fmla="*/ 195 w 327"/>
                <a:gd name="T9" fmla="*/ 105 h 261"/>
                <a:gd name="T10" fmla="*/ 63 w 327"/>
                <a:gd name="T11" fmla="*/ 33 h 261"/>
                <a:gd name="T12" fmla="*/ 0 w 327"/>
                <a:gd name="T13" fmla="*/ 132 h 261"/>
                <a:gd name="T14" fmla="*/ 9 w 327"/>
                <a:gd name="T15" fmla="*/ 177 h 261"/>
                <a:gd name="T16" fmla="*/ 126 w 327"/>
                <a:gd name="T17" fmla="*/ 249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261"/>
                <a:gd name="T29" fmla="*/ 327 w 327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261">
                  <a:moveTo>
                    <a:pt x="63" y="0"/>
                  </a:moveTo>
                  <a:lnTo>
                    <a:pt x="327" y="0"/>
                  </a:lnTo>
                  <a:lnTo>
                    <a:pt x="324" y="201"/>
                  </a:lnTo>
                  <a:lnTo>
                    <a:pt x="147" y="261"/>
                  </a:lnTo>
                  <a:lnTo>
                    <a:pt x="195" y="105"/>
                  </a:lnTo>
                  <a:lnTo>
                    <a:pt x="63" y="33"/>
                  </a:lnTo>
                  <a:lnTo>
                    <a:pt x="0" y="132"/>
                  </a:lnTo>
                  <a:lnTo>
                    <a:pt x="9" y="177"/>
                  </a:lnTo>
                  <a:lnTo>
                    <a:pt x="126" y="249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02" name="Freeform 125"/>
            <p:cNvSpPr>
              <a:spLocks/>
            </p:cNvSpPr>
            <p:nvPr/>
          </p:nvSpPr>
          <p:spPr bwMode="auto">
            <a:xfrm>
              <a:off x="9785991" y="5014058"/>
              <a:ext cx="433389" cy="209550"/>
            </a:xfrm>
            <a:custGeom>
              <a:avLst/>
              <a:gdLst>
                <a:gd name="T0" fmla="*/ 0 w 273"/>
                <a:gd name="T1" fmla="*/ 132 h 132"/>
                <a:gd name="T2" fmla="*/ 201 w 273"/>
                <a:gd name="T3" fmla="*/ 75 h 132"/>
                <a:gd name="T4" fmla="*/ 273 w 273"/>
                <a:gd name="T5" fmla="*/ 0 h 132"/>
                <a:gd name="T6" fmla="*/ 0 60000 65536"/>
                <a:gd name="T7" fmla="*/ 0 60000 65536"/>
                <a:gd name="T8" fmla="*/ 0 60000 65536"/>
                <a:gd name="T9" fmla="*/ 0 w 273"/>
                <a:gd name="T10" fmla="*/ 0 h 132"/>
                <a:gd name="T11" fmla="*/ 273 w 273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32">
                  <a:moveTo>
                    <a:pt x="0" y="132"/>
                  </a:moveTo>
                  <a:lnTo>
                    <a:pt x="201" y="75"/>
                  </a:lnTo>
                  <a:lnTo>
                    <a:pt x="273" y="0"/>
                  </a:lnTo>
                </a:path>
              </a:pathLst>
            </a:custGeom>
            <a:noFill/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03" name="Rectangle 130"/>
            <p:cNvSpPr>
              <a:spLocks noChangeArrowheads="1"/>
            </p:cNvSpPr>
            <p:nvPr/>
          </p:nvSpPr>
          <p:spPr bwMode="auto">
            <a:xfrm flipH="1">
              <a:off x="10186042" y="4923570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1004" name="Rectangle 131"/>
            <p:cNvSpPr>
              <a:spLocks noChangeArrowheads="1"/>
            </p:cNvSpPr>
            <p:nvPr/>
          </p:nvSpPr>
          <p:spPr bwMode="auto">
            <a:xfrm flipH="1">
              <a:off x="9790753" y="4918808"/>
              <a:ext cx="161925" cy="161925"/>
            </a:xfrm>
            <a:prstGeom prst="rect">
              <a:avLst/>
            </a:prstGeom>
            <a:solidFill>
              <a:srgbClr val="0033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005" name="Group 1185"/>
            <p:cNvGrpSpPr/>
            <p:nvPr/>
          </p:nvGrpSpPr>
          <p:grpSpPr>
            <a:xfrm>
              <a:off x="9733464" y="4857069"/>
              <a:ext cx="262835" cy="262835"/>
              <a:chOff x="9512484" y="3386409"/>
              <a:chExt cx="262835" cy="262835"/>
            </a:xfrm>
          </p:grpSpPr>
          <p:sp>
            <p:nvSpPr>
              <p:cNvPr id="103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3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3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3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06" name="Group 1190"/>
            <p:cNvGrpSpPr/>
            <p:nvPr/>
          </p:nvGrpSpPr>
          <p:grpSpPr>
            <a:xfrm>
              <a:off x="10133514" y="4872309"/>
              <a:ext cx="262835" cy="262835"/>
              <a:chOff x="9512484" y="3386409"/>
              <a:chExt cx="262835" cy="262835"/>
            </a:xfrm>
          </p:grpSpPr>
          <p:sp>
            <p:nvSpPr>
              <p:cNvPr id="1027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28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29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30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07" name="Group 1195"/>
            <p:cNvGrpSpPr/>
            <p:nvPr/>
          </p:nvGrpSpPr>
          <p:grpSpPr>
            <a:xfrm>
              <a:off x="9638214" y="5116149"/>
              <a:ext cx="262835" cy="262835"/>
              <a:chOff x="9512484" y="3386409"/>
              <a:chExt cx="262835" cy="262835"/>
            </a:xfrm>
          </p:grpSpPr>
          <p:sp>
            <p:nvSpPr>
              <p:cNvPr id="1023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24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25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26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08" name="Group 1200"/>
            <p:cNvGrpSpPr/>
            <p:nvPr/>
          </p:nvGrpSpPr>
          <p:grpSpPr>
            <a:xfrm>
              <a:off x="10167804" y="5173299"/>
              <a:ext cx="262835" cy="262835"/>
              <a:chOff x="9512484" y="3386409"/>
              <a:chExt cx="262835" cy="262835"/>
            </a:xfrm>
          </p:grpSpPr>
          <p:sp>
            <p:nvSpPr>
              <p:cNvPr id="1019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20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21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22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09" name="Group 1205"/>
            <p:cNvGrpSpPr/>
            <p:nvPr/>
          </p:nvGrpSpPr>
          <p:grpSpPr>
            <a:xfrm>
              <a:off x="9882054" y="5276169"/>
              <a:ext cx="262835" cy="262835"/>
              <a:chOff x="9512484" y="3386409"/>
              <a:chExt cx="262835" cy="262835"/>
            </a:xfrm>
          </p:grpSpPr>
          <p:sp>
            <p:nvSpPr>
              <p:cNvPr id="1015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16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17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18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10" name="Group 1210"/>
            <p:cNvGrpSpPr/>
            <p:nvPr/>
          </p:nvGrpSpPr>
          <p:grpSpPr>
            <a:xfrm>
              <a:off x="9939204" y="5051379"/>
              <a:ext cx="262835" cy="262835"/>
              <a:chOff x="9512484" y="3386409"/>
              <a:chExt cx="262835" cy="262835"/>
            </a:xfrm>
          </p:grpSpPr>
          <p:sp>
            <p:nvSpPr>
              <p:cNvPr id="1011" name="AutoShape 49"/>
              <p:cNvSpPr>
                <a:spLocks noChangeArrowheads="1"/>
              </p:cNvSpPr>
              <p:nvPr/>
            </p:nvSpPr>
            <p:spPr bwMode="auto">
              <a:xfrm rot="5400000">
                <a:off x="9512484" y="338640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12" name="Oval 19"/>
              <p:cNvSpPr>
                <a:spLocks noChangeArrowheads="1"/>
              </p:cNvSpPr>
              <p:nvPr/>
            </p:nvSpPr>
            <p:spPr bwMode="auto">
              <a:xfrm>
                <a:off x="9528719" y="340527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13" name="Oval 29"/>
              <p:cNvSpPr>
                <a:spLocks noChangeArrowheads="1"/>
              </p:cNvSpPr>
              <p:nvPr/>
            </p:nvSpPr>
            <p:spPr bwMode="auto">
              <a:xfrm>
                <a:off x="9542980" y="3418441"/>
                <a:ext cx="198552" cy="198333"/>
              </a:xfrm>
              <a:prstGeom prst="ellipse">
                <a:avLst/>
              </a:prstGeom>
              <a:gradFill rotWithShape="1">
                <a:gsLst>
                  <a:gs pos="0">
                    <a:srgbClr val="49A942"/>
                  </a:gs>
                  <a:gs pos="100000">
                    <a:srgbClr val="007434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Arial"/>
                </a:endParaRPr>
              </a:p>
            </p:txBody>
          </p:sp>
          <p:sp>
            <p:nvSpPr>
              <p:cNvPr id="1014" name="Oval 76"/>
              <p:cNvSpPr>
                <a:spLocks noChangeArrowheads="1"/>
              </p:cNvSpPr>
              <p:nvPr/>
            </p:nvSpPr>
            <p:spPr bwMode="auto">
              <a:xfrm>
                <a:off x="9587956" y="343204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sp>
        <p:nvSpPr>
          <p:cNvPr id="1042" name="TextBox 1041"/>
          <p:cNvSpPr txBox="1"/>
          <p:nvPr/>
        </p:nvSpPr>
        <p:spPr>
          <a:xfrm>
            <a:off x="6689725" y="3523934"/>
            <a:ext cx="2440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67AC">
                    <a:lumMod val="75000"/>
                  </a:srgbClr>
                </a:solidFill>
                <a:latin typeface="Arial" charset="0"/>
                <a:ea typeface="ＭＳ Ｐゴシック"/>
                <a:cs typeface="Arial"/>
              </a:rPr>
              <a:t>Server to Server</a:t>
            </a:r>
          </a:p>
        </p:txBody>
      </p:sp>
      <p:sp>
        <p:nvSpPr>
          <p:cNvPr id="1043" name="TextBox 1042"/>
          <p:cNvSpPr txBox="1"/>
          <p:nvPr/>
        </p:nvSpPr>
        <p:spPr>
          <a:xfrm>
            <a:off x="4161540" y="3740257"/>
            <a:ext cx="15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  <a:cs typeface="Arial"/>
              </a:rPr>
              <a:t>DC to DC</a:t>
            </a:r>
          </a:p>
        </p:txBody>
      </p:sp>
      <p:sp>
        <p:nvSpPr>
          <p:cNvPr id="1044" name="TextBox 1043"/>
          <p:cNvSpPr txBox="1"/>
          <p:nvPr/>
        </p:nvSpPr>
        <p:spPr>
          <a:xfrm>
            <a:off x="4383839" y="1715337"/>
            <a:ext cx="22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  <a:cs typeface="Arial"/>
              </a:rPr>
              <a:t>Client to DC</a:t>
            </a:r>
          </a:p>
        </p:txBody>
      </p:sp>
      <p:grpSp>
        <p:nvGrpSpPr>
          <p:cNvPr id="1045" name="Group 1053"/>
          <p:cNvGrpSpPr/>
          <p:nvPr/>
        </p:nvGrpSpPr>
        <p:grpSpPr>
          <a:xfrm>
            <a:off x="7959705" y="1539096"/>
            <a:ext cx="1035490" cy="639055"/>
            <a:chOff x="9677251" y="2351896"/>
            <a:chExt cx="1294362" cy="798819"/>
          </a:xfrm>
        </p:grpSpPr>
        <p:sp>
          <p:nvSpPr>
            <p:cNvPr id="1046" name="Text Box 24"/>
            <p:cNvSpPr txBox="1">
              <a:spLocks noChangeArrowheads="1"/>
            </p:cNvSpPr>
            <p:nvPr/>
          </p:nvSpPr>
          <p:spPr bwMode="auto">
            <a:xfrm>
              <a:off x="10966850" y="2351896"/>
              <a:ext cx="4763" cy="1682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047" name="Group 9"/>
            <p:cNvGrpSpPr>
              <a:grpSpLocks/>
            </p:cNvGrpSpPr>
            <p:nvPr/>
          </p:nvGrpSpPr>
          <p:grpSpPr bwMode="auto">
            <a:xfrm>
              <a:off x="9677251" y="2383952"/>
              <a:ext cx="1066803" cy="766763"/>
              <a:chOff x="233" y="2861"/>
              <a:chExt cx="969" cy="685"/>
            </a:xfrm>
          </p:grpSpPr>
          <p:sp>
            <p:nvSpPr>
              <p:cNvPr id="1074" name="Oval 10"/>
              <p:cNvSpPr>
                <a:spLocks noChangeArrowheads="1"/>
              </p:cNvSpPr>
              <p:nvPr/>
            </p:nvSpPr>
            <p:spPr bwMode="auto">
              <a:xfrm>
                <a:off x="233" y="3048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5" name="Oval 11"/>
              <p:cNvSpPr>
                <a:spLocks noChangeArrowheads="1"/>
              </p:cNvSpPr>
              <p:nvPr/>
            </p:nvSpPr>
            <p:spPr bwMode="auto">
              <a:xfrm>
                <a:off x="850" y="3023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6" name="Oval 12"/>
              <p:cNvSpPr>
                <a:spLocks noChangeArrowheads="1"/>
              </p:cNvSpPr>
              <p:nvPr/>
            </p:nvSpPr>
            <p:spPr bwMode="auto">
              <a:xfrm>
                <a:off x="429" y="2877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7" name="Oval 13"/>
              <p:cNvSpPr>
                <a:spLocks noChangeArrowheads="1"/>
              </p:cNvSpPr>
              <p:nvPr/>
            </p:nvSpPr>
            <p:spPr bwMode="auto">
              <a:xfrm>
                <a:off x="379" y="3108"/>
                <a:ext cx="438" cy="438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8" name="Oval 14"/>
              <p:cNvSpPr>
                <a:spLocks noChangeArrowheads="1"/>
              </p:cNvSpPr>
              <p:nvPr/>
            </p:nvSpPr>
            <p:spPr bwMode="auto">
              <a:xfrm>
                <a:off x="651" y="3104"/>
                <a:ext cx="424" cy="424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9" name="Oval 15"/>
              <p:cNvSpPr>
                <a:spLocks noChangeArrowheads="1"/>
              </p:cNvSpPr>
              <p:nvPr/>
            </p:nvSpPr>
            <p:spPr bwMode="auto">
              <a:xfrm>
                <a:off x="693" y="2861"/>
                <a:ext cx="352" cy="352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80" name="Freeform 16"/>
              <p:cNvSpPr>
                <a:spLocks/>
              </p:cNvSpPr>
              <p:nvPr/>
            </p:nvSpPr>
            <p:spPr bwMode="auto">
              <a:xfrm>
                <a:off x="328" y="2986"/>
                <a:ext cx="783" cy="444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1048" name="Freeform 59"/>
            <p:cNvSpPr>
              <a:spLocks/>
            </p:cNvSpPr>
            <p:nvPr/>
          </p:nvSpPr>
          <p:spPr bwMode="auto">
            <a:xfrm>
              <a:off x="9910053" y="2638679"/>
              <a:ext cx="581027" cy="357188"/>
            </a:xfrm>
            <a:custGeom>
              <a:avLst/>
              <a:gdLst>
                <a:gd name="T0" fmla="*/ 150 w 366"/>
                <a:gd name="T1" fmla="*/ 225 h 225"/>
                <a:gd name="T2" fmla="*/ 315 w 366"/>
                <a:gd name="T3" fmla="*/ 174 h 225"/>
                <a:gd name="T4" fmla="*/ 366 w 366"/>
                <a:gd name="T5" fmla="*/ 27 h 225"/>
                <a:gd name="T6" fmla="*/ 147 w 366"/>
                <a:gd name="T7" fmla="*/ 0 h 225"/>
                <a:gd name="T8" fmla="*/ 0 w 366"/>
                <a:gd name="T9" fmla="*/ 123 h 225"/>
                <a:gd name="T10" fmla="*/ 345 w 366"/>
                <a:gd name="T11" fmla="*/ 39 h 225"/>
                <a:gd name="T12" fmla="*/ 141 w 366"/>
                <a:gd name="T13" fmla="*/ 207 h 225"/>
                <a:gd name="T14" fmla="*/ 18 w 366"/>
                <a:gd name="T15" fmla="*/ 135 h 225"/>
                <a:gd name="T16" fmla="*/ 300 w 366"/>
                <a:gd name="T17" fmla="*/ 159 h 225"/>
                <a:gd name="T18" fmla="*/ 159 w 366"/>
                <a:gd name="T19" fmla="*/ 9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225"/>
                <a:gd name="T32" fmla="*/ 366 w 366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225">
                  <a:moveTo>
                    <a:pt x="150" y="225"/>
                  </a:moveTo>
                  <a:lnTo>
                    <a:pt x="315" y="174"/>
                  </a:lnTo>
                  <a:lnTo>
                    <a:pt x="366" y="27"/>
                  </a:lnTo>
                  <a:lnTo>
                    <a:pt x="147" y="0"/>
                  </a:lnTo>
                  <a:lnTo>
                    <a:pt x="0" y="123"/>
                  </a:lnTo>
                  <a:lnTo>
                    <a:pt x="345" y="39"/>
                  </a:lnTo>
                  <a:lnTo>
                    <a:pt x="141" y="207"/>
                  </a:lnTo>
                  <a:lnTo>
                    <a:pt x="18" y="135"/>
                  </a:lnTo>
                  <a:lnTo>
                    <a:pt x="300" y="159"/>
                  </a:lnTo>
                  <a:lnTo>
                    <a:pt x="159" y="9"/>
                  </a:lnTo>
                </a:path>
              </a:pathLst>
            </a:custGeom>
            <a:noFill/>
            <a:ln w="12700" cap="flat" cmpd="sng">
              <a:solidFill>
                <a:srgbClr val="F2664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6A01A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1049" name="Group 24"/>
            <p:cNvGrpSpPr>
              <a:grpSpLocks/>
            </p:cNvGrpSpPr>
            <p:nvPr/>
          </p:nvGrpSpPr>
          <p:grpSpPr bwMode="auto">
            <a:xfrm>
              <a:off x="10038275" y="2494729"/>
              <a:ext cx="262835" cy="262835"/>
              <a:chOff x="2284" y="779"/>
              <a:chExt cx="1198" cy="1198"/>
            </a:xfrm>
          </p:grpSpPr>
          <p:sp>
            <p:nvSpPr>
              <p:cNvPr id="1070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1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72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73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50" name="Group 24"/>
            <p:cNvGrpSpPr>
              <a:grpSpLocks/>
            </p:cNvGrpSpPr>
            <p:nvPr/>
          </p:nvGrpSpPr>
          <p:grpSpPr bwMode="auto">
            <a:xfrm>
              <a:off x="9776607" y="2673008"/>
              <a:ext cx="262835" cy="262835"/>
              <a:chOff x="2284" y="779"/>
              <a:chExt cx="1198" cy="1198"/>
            </a:xfrm>
          </p:grpSpPr>
          <p:sp>
            <p:nvSpPr>
              <p:cNvPr id="1066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67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68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69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51" name="Group 24"/>
            <p:cNvGrpSpPr>
              <a:grpSpLocks/>
            </p:cNvGrpSpPr>
            <p:nvPr/>
          </p:nvGrpSpPr>
          <p:grpSpPr bwMode="auto">
            <a:xfrm>
              <a:off x="10351651" y="2540987"/>
              <a:ext cx="262835" cy="262835"/>
              <a:chOff x="2284" y="779"/>
              <a:chExt cx="1198" cy="1198"/>
            </a:xfrm>
          </p:grpSpPr>
          <p:sp>
            <p:nvSpPr>
              <p:cNvPr id="1062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63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64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65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52" name="Group 24"/>
            <p:cNvGrpSpPr>
              <a:grpSpLocks/>
            </p:cNvGrpSpPr>
            <p:nvPr/>
          </p:nvGrpSpPr>
          <p:grpSpPr bwMode="auto">
            <a:xfrm>
              <a:off x="10286084" y="2794396"/>
              <a:ext cx="262835" cy="262835"/>
              <a:chOff x="2284" y="779"/>
              <a:chExt cx="1198" cy="1198"/>
            </a:xfrm>
          </p:grpSpPr>
          <p:sp>
            <p:nvSpPr>
              <p:cNvPr id="1058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59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60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61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  <p:grpSp>
          <p:nvGrpSpPr>
            <p:cNvPr id="1053" name="Group 24"/>
            <p:cNvGrpSpPr>
              <a:grpSpLocks/>
            </p:cNvGrpSpPr>
            <p:nvPr/>
          </p:nvGrpSpPr>
          <p:grpSpPr bwMode="auto">
            <a:xfrm>
              <a:off x="10023814" y="2883001"/>
              <a:ext cx="262835" cy="262835"/>
              <a:chOff x="2284" y="779"/>
              <a:chExt cx="1198" cy="1198"/>
            </a:xfrm>
          </p:grpSpPr>
          <p:sp>
            <p:nvSpPr>
              <p:cNvPr id="1054" name="AutoShape 49"/>
              <p:cNvSpPr>
                <a:spLocks noChangeArrowheads="1"/>
              </p:cNvSpPr>
              <p:nvPr/>
            </p:nvSpPr>
            <p:spPr bwMode="auto">
              <a:xfrm rot="5400000">
                <a:off x="2284" y="779"/>
                <a:ext cx="1198" cy="1198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55" name="Oval 19"/>
              <p:cNvSpPr>
                <a:spLocks noChangeArrowheads="1"/>
              </p:cNvSpPr>
              <p:nvPr/>
            </p:nvSpPr>
            <p:spPr bwMode="auto">
              <a:xfrm>
                <a:off x="2358" y="865"/>
                <a:ext cx="1039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2813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A01A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056" name="Oval 29"/>
              <p:cNvSpPr>
                <a:spLocks noChangeArrowheads="1"/>
              </p:cNvSpPr>
              <p:nvPr/>
            </p:nvSpPr>
            <p:spPr bwMode="auto">
              <a:xfrm>
                <a:off x="2423" y="925"/>
                <a:ext cx="905" cy="904"/>
              </a:xfrm>
              <a:prstGeom prst="ellipse">
                <a:avLst/>
              </a:prstGeom>
              <a:gradFill rotWithShape="1">
                <a:gsLst>
                  <a:gs pos="0">
                    <a:srgbClr val="6C466C"/>
                  </a:gs>
                  <a:gs pos="100000">
                    <a:srgbClr val="502350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1057" name="Oval 76"/>
              <p:cNvSpPr>
                <a:spLocks noChangeArrowheads="1"/>
              </p:cNvSpPr>
              <p:nvPr/>
            </p:nvSpPr>
            <p:spPr bwMode="auto">
              <a:xfrm>
                <a:off x="2628" y="987"/>
                <a:ext cx="491" cy="32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7AC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Arial"/>
                </a:endParaRPr>
              </a:p>
            </p:txBody>
          </p:sp>
        </p:grpSp>
      </p:grpSp>
      <p:sp>
        <p:nvSpPr>
          <p:cNvPr id="1081" name="Freeform 435"/>
          <p:cNvSpPr>
            <a:spLocks/>
          </p:cNvSpPr>
          <p:nvPr/>
        </p:nvSpPr>
        <p:spPr bwMode="invGray">
          <a:xfrm>
            <a:off x="5774006" y="2576230"/>
            <a:ext cx="1223895" cy="2508818"/>
          </a:xfrm>
          <a:custGeom>
            <a:avLst/>
            <a:gdLst>
              <a:gd name="T0" fmla="*/ 831 w 861"/>
              <a:gd name="T1" fmla="*/ 744 h 744"/>
              <a:gd name="T2" fmla="*/ 142 w 861"/>
              <a:gd name="T3" fmla="*/ 205 h 744"/>
              <a:gd name="T4" fmla="*/ 3 w 861"/>
              <a:gd name="T5" fmla="*/ 78 h 744"/>
              <a:gd name="T6" fmla="*/ 158 w 861"/>
              <a:gd name="T7" fmla="*/ 46 h 744"/>
              <a:gd name="T8" fmla="*/ 861 w 861"/>
              <a:gd name="T9" fmla="*/ 0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1"/>
              <a:gd name="T16" fmla="*/ 0 h 744"/>
              <a:gd name="T17" fmla="*/ 861 w 861"/>
              <a:gd name="T18" fmla="*/ 744 h 744"/>
              <a:gd name="connsiteX0" fmla="*/ 9652 w 9652"/>
              <a:gd name="connsiteY0" fmla="*/ 23178 h 23178"/>
              <a:gd name="connsiteX1" fmla="*/ 1649 w 9652"/>
              <a:gd name="connsiteY1" fmla="*/ 15933 h 23178"/>
              <a:gd name="connsiteX2" fmla="*/ 35 w 9652"/>
              <a:gd name="connsiteY2" fmla="*/ 14226 h 23178"/>
              <a:gd name="connsiteX3" fmla="*/ 1835 w 9652"/>
              <a:gd name="connsiteY3" fmla="*/ 13796 h 23178"/>
              <a:gd name="connsiteX4" fmla="*/ 6891 w 9652"/>
              <a:gd name="connsiteY4" fmla="*/ 0 h 23178"/>
              <a:gd name="connsiteX0" fmla="*/ 14491 w 14491"/>
              <a:gd name="connsiteY0" fmla="*/ 9574 h 9574"/>
              <a:gd name="connsiteX1" fmla="*/ 1708 w 14491"/>
              <a:gd name="connsiteY1" fmla="*/ 6874 h 9574"/>
              <a:gd name="connsiteX2" fmla="*/ 36 w 14491"/>
              <a:gd name="connsiteY2" fmla="*/ 6138 h 9574"/>
              <a:gd name="connsiteX3" fmla="*/ 1901 w 14491"/>
              <a:gd name="connsiteY3" fmla="*/ 5952 h 9574"/>
              <a:gd name="connsiteX4" fmla="*/ 7139 w 14491"/>
              <a:gd name="connsiteY4" fmla="*/ 0 h 9574"/>
              <a:gd name="connsiteX0" fmla="*/ 9997 w 9997"/>
              <a:gd name="connsiteY0" fmla="*/ 10000 h 10000"/>
              <a:gd name="connsiteX1" fmla="*/ 1176 w 9997"/>
              <a:gd name="connsiteY1" fmla="*/ 7180 h 10000"/>
              <a:gd name="connsiteX2" fmla="*/ 22 w 9997"/>
              <a:gd name="connsiteY2" fmla="*/ 6411 h 10000"/>
              <a:gd name="connsiteX3" fmla="*/ 1309 w 9997"/>
              <a:gd name="connsiteY3" fmla="*/ 6217 h 10000"/>
              <a:gd name="connsiteX4" fmla="*/ 4924 w 9997"/>
              <a:gd name="connsiteY4" fmla="*/ 0 h 10000"/>
              <a:gd name="connsiteX0" fmla="*/ 9978 w 9978"/>
              <a:gd name="connsiteY0" fmla="*/ 10000 h 10000"/>
              <a:gd name="connsiteX1" fmla="*/ 0 w 9978"/>
              <a:gd name="connsiteY1" fmla="*/ 6411 h 10000"/>
              <a:gd name="connsiteX2" fmla="*/ 1287 w 9978"/>
              <a:gd name="connsiteY2" fmla="*/ 6217 h 10000"/>
              <a:gd name="connsiteX3" fmla="*/ 4903 w 9978"/>
              <a:gd name="connsiteY3" fmla="*/ 0 h 10000"/>
              <a:gd name="connsiteX0" fmla="*/ 10848 w 10848"/>
              <a:gd name="connsiteY0" fmla="*/ 10000 h 10000"/>
              <a:gd name="connsiteX1" fmla="*/ 848 w 10848"/>
              <a:gd name="connsiteY1" fmla="*/ 6411 h 10000"/>
              <a:gd name="connsiteX2" fmla="*/ 5762 w 10848"/>
              <a:gd name="connsiteY2" fmla="*/ 0 h 10000"/>
              <a:gd name="connsiteX0" fmla="*/ 9092 w 9092"/>
              <a:gd name="connsiteY0" fmla="*/ 10000 h 10000"/>
              <a:gd name="connsiteX1" fmla="*/ 848 w 9092"/>
              <a:gd name="connsiteY1" fmla="*/ 6065 h 10000"/>
              <a:gd name="connsiteX2" fmla="*/ 4006 w 9092"/>
              <a:gd name="connsiteY2" fmla="*/ 0 h 10000"/>
              <a:gd name="connsiteX0" fmla="*/ 10000 w 10000"/>
              <a:gd name="connsiteY0" fmla="*/ 10000 h 10000"/>
              <a:gd name="connsiteX1" fmla="*/ 933 w 10000"/>
              <a:gd name="connsiteY1" fmla="*/ 6065 h 10000"/>
              <a:gd name="connsiteX2" fmla="*/ 4406 w 10000"/>
              <a:gd name="connsiteY2" fmla="*/ 0 h 10000"/>
              <a:gd name="connsiteX0" fmla="*/ 10000 w 10000"/>
              <a:gd name="connsiteY0" fmla="*/ 10000 h 10000"/>
              <a:gd name="connsiteX1" fmla="*/ 933 w 10000"/>
              <a:gd name="connsiteY1" fmla="*/ 6065 h 10000"/>
              <a:gd name="connsiteX2" fmla="*/ 4406 w 10000"/>
              <a:gd name="connsiteY2" fmla="*/ 0 h 10000"/>
              <a:gd name="connsiteX0" fmla="*/ 10000 w 10000"/>
              <a:gd name="connsiteY0" fmla="*/ 10000 h 10000"/>
              <a:gd name="connsiteX1" fmla="*/ 933 w 10000"/>
              <a:gd name="connsiteY1" fmla="*/ 6065 h 10000"/>
              <a:gd name="connsiteX2" fmla="*/ 4406 w 10000"/>
              <a:gd name="connsiteY2" fmla="*/ 0 h 10000"/>
              <a:gd name="connsiteX0" fmla="*/ 10000 w 10000"/>
              <a:gd name="connsiteY0" fmla="*/ 10000 h 10000"/>
              <a:gd name="connsiteX1" fmla="*/ 933 w 10000"/>
              <a:gd name="connsiteY1" fmla="*/ 6065 h 10000"/>
              <a:gd name="connsiteX2" fmla="*/ 4406 w 10000"/>
              <a:gd name="connsiteY2" fmla="*/ 0 h 10000"/>
              <a:gd name="connsiteX0" fmla="*/ 10000 w 10000"/>
              <a:gd name="connsiteY0" fmla="*/ 10000 h 10000"/>
              <a:gd name="connsiteX1" fmla="*/ 933 w 10000"/>
              <a:gd name="connsiteY1" fmla="*/ 6065 h 10000"/>
              <a:gd name="connsiteX2" fmla="*/ 4406 w 10000"/>
              <a:gd name="connsiteY2" fmla="*/ 0 h 10000"/>
              <a:gd name="connsiteX0" fmla="*/ 5027 w 12803"/>
              <a:gd name="connsiteY0" fmla="*/ 10000 h 10000"/>
              <a:gd name="connsiteX1" fmla="*/ 9330 w 12803"/>
              <a:gd name="connsiteY1" fmla="*/ 6065 h 10000"/>
              <a:gd name="connsiteX2" fmla="*/ 12803 w 12803"/>
              <a:gd name="connsiteY2" fmla="*/ 0 h 10000"/>
              <a:gd name="connsiteX0" fmla="*/ 5027 w 5078"/>
              <a:gd name="connsiteY0" fmla="*/ 11138 h 11138"/>
              <a:gd name="connsiteX1" fmla="*/ 1605 w 5078"/>
              <a:gd name="connsiteY1" fmla="*/ 6065 h 11138"/>
              <a:gd name="connsiteX2" fmla="*/ 5078 w 5078"/>
              <a:gd name="connsiteY2" fmla="*/ 0 h 11138"/>
              <a:gd name="connsiteX0" fmla="*/ 13989 w 14089"/>
              <a:gd name="connsiteY0" fmla="*/ 10000 h 10000"/>
              <a:gd name="connsiteX1" fmla="*/ 1838 w 14089"/>
              <a:gd name="connsiteY1" fmla="*/ 5445 h 10000"/>
              <a:gd name="connsiteX2" fmla="*/ 14089 w 14089"/>
              <a:gd name="connsiteY2" fmla="*/ 0 h 10000"/>
              <a:gd name="connsiteX0" fmla="*/ 13989 w 14089"/>
              <a:gd name="connsiteY0" fmla="*/ 10000 h 10000"/>
              <a:gd name="connsiteX1" fmla="*/ 1838 w 14089"/>
              <a:gd name="connsiteY1" fmla="*/ 5445 h 10000"/>
              <a:gd name="connsiteX2" fmla="*/ 14089 w 14089"/>
              <a:gd name="connsiteY2" fmla="*/ 0 h 10000"/>
              <a:gd name="connsiteX0" fmla="*/ 12490 w 12590"/>
              <a:gd name="connsiteY0" fmla="*/ 10000 h 10000"/>
              <a:gd name="connsiteX1" fmla="*/ 339 w 12590"/>
              <a:gd name="connsiteY1" fmla="*/ 5445 h 10000"/>
              <a:gd name="connsiteX2" fmla="*/ 12590 w 12590"/>
              <a:gd name="connsiteY2" fmla="*/ 0 h 10000"/>
              <a:gd name="connsiteX0" fmla="*/ 12490 w 12590"/>
              <a:gd name="connsiteY0" fmla="*/ 10000 h 10000"/>
              <a:gd name="connsiteX1" fmla="*/ 339 w 12590"/>
              <a:gd name="connsiteY1" fmla="*/ 4601 h 10000"/>
              <a:gd name="connsiteX2" fmla="*/ 12590 w 12590"/>
              <a:gd name="connsiteY2" fmla="*/ 0 h 10000"/>
              <a:gd name="connsiteX0" fmla="*/ 12490 w 12590"/>
              <a:gd name="connsiteY0" fmla="*/ 10000 h 10000"/>
              <a:gd name="connsiteX1" fmla="*/ 339 w 12590"/>
              <a:gd name="connsiteY1" fmla="*/ 4601 h 10000"/>
              <a:gd name="connsiteX2" fmla="*/ 12590 w 12590"/>
              <a:gd name="connsiteY2" fmla="*/ 0 h 10000"/>
              <a:gd name="connsiteX0" fmla="*/ 12490 w 12590"/>
              <a:gd name="connsiteY0" fmla="*/ 10000 h 10000"/>
              <a:gd name="connsiteX1" fmla="*/ 339 w 12590"/>
              <a:gd name="connsiteY1" fmla="*/ 4601 h 10000"/>
              <a:gd name="connsiteX2" fmla="*/ 12590 w 12590"/>
              <a:gd name="connsiteY2" fmla="*/ 0 h 10000"/>
              <a:gd name="connsiteX0" fmla="*/ 12490 w 12590"/>
              <a:gd name="connsiteY0" fmla="*/ 10000 h 10000"/>
              <a:gd name="connsiteX1" fmla="*/ 339 w 12590"/>
              <a:gd name="connsiteY1" fmla="*/ 4601 h 10000"/>
              <a:gd name="connsiteX2" fmla="*/ 12590 w 12590"/>
              <a:gd name="connsiteY2" fmla="*/ 0 h 10000"/>
              <a:gd name="connsiteX0" fmla="*/ 12151 w 12251"/>
              <a:gd name="connsiteY0" fmla="*/ 10000 h 10000"/>
              <a:gd name="connsiteX1" fmla="*/ 0 w 12251"/>
              <a:gd name="connsiteY1" fmla="*/ 4601 h 10000"/>
              <a:gd name="connsiteX2" fmla="*/ 12251 w 12251"/>
              <a:gd name="connsiteY2" fmla="*/ 0 h 10000"/>
              <a:gd name="connsiteX0" fmla="*/ 12151 w 12251"/>
              <a:gd name="connsiteY0" fmla="*/ 10000 h 10000"/>
              <a:gd name="connsiteX1" fmla="*/ 0 w 12251"/>
              <a:gd name="connsiteY1" fmla="*/ 4601 h 10000"/>
              <a:gd name="connsiteX2" fmla="*/ 12251 w 12251"/>
              <a:gd name="connsiteY2" fmla="*/ 0 h 10000"/>
              <a:gd name="connsiteX0" fmla="*/ 12151 w 12251"/>
              <a:gd name="connsiteY0" fmla="*/ 10000 h 10073"/>
              <a:gd name="connsiteX1" fmla="*/ 0 w 12251"/>
              <a:gd name="connsiteY1" fmla="*/ 4601 h 10073"/>
              <a:gd name="connsiteX2" fmla="*/ 12251 w 12251"/>
              <a:gd name="connsiteY2" fmla="*/ 0 h 10073"/>
              <a:gd name="connsiteX0" fmla="*/ 12151 w 12251"/>
              <a:gd name="connsiteY0" fmla="*/ 10000 h 10073"/>
              <a:gd name="connsiteX1" fmla="*/ 0 w 12251"/>
              <a:gd name="connsiteY1" fmla="*/ 4601 h 10073"/>
              <a:gd name="connsiteX2" fmla="*/ 12251 w 12251"/>
              <a:gd name="connsiteY2" fmla="*/ 0 h 10073"/>
              <a:gd name="connsiteX0" fmla="*/ 12151 w 12251"/>
              <a:gd name="connsiteY0" fmla="*/ 10000 h 10073"/>
              <a:gd name="connsiteX1" fmla="*/ 0 w 12251"/>
              <a:gd name="connsiteY1" fmla="*/ 4601 h 10073"/>
              <a:gd name="connsiteX2" fmla="*/ 12251 w 12251"/>
              <a:gd name="connsiteY2" fmla="*/ 0 h 10073"/>
              <a:gd name="connsiteX0" fmla="*/ 12151 w 12251"/>
              <a:gd name="connsiteY0" fmla="*/ 10000 h 10073"/>
              <a:gd name="connsiteX1" fmla="*/ 0 w 12251"/>
              <a:gd name="connsiteY1" fmla="*/ 4601 h 10073"/>
              <a:gd name="connsiteX2" fmla="*/ 12251 w 12251"/>
              <a:gd name="connsiteY2" fmla="*/ 0 h 10073"/>
              <a:gd name="connsiteX0" fmla="*/ 12151 w 12251"/>
              <a:gd name="connsiteY0" fmla="*/ 10000 h 10073"/>
              <a:gd name="connsiteX1" fmla="*/ 0 w 12251"/>
              <a:gd name="connsiteY1" fmla="*/ 4814 h 10073"/>
              <a:gd name="connsiteX2" fmla="*/ 12251 w 12251"/>
              <a:gd name="connsiteY2" fmla="*/ 0 h 10073"/>
              <a:gd name="connsiteX0" fmla="*/ 12606 w 12706"/>
              <a:gd name="connsiteY0" fmla="*/ 10000 h 10073"/>
              <a:gd name="connsiteX1" fmla="*/ 455 w 12706"/>
              <a:gd name="connsiteY1" fmla="*/ 4814 h 10073"/>
              <a:gd name="connsiteX2" fmla="*/ 12706 w 12706"/>
              <a:gd name="connsiteY2" fmla="*/ 0 h 10073"/>
              <a:gd name="connsiteX0" fmla="*/ 12812 w 12912"/>
              <a:gd name="connsiteY0" fmla="*/ 10000 h 10073"/>
              <a:gd name="connsiteX1" fmla="*/ 661 w 12912"/>
              <a:gd name="connsiteY1" fmla="*/ 4814 h 10073"/>
              <a:gd name="connsiteX2" fmla="*/ 12912 w 12912"/>
              <a:gd name="connsiteY2" fmla="*/ 0 h 10073"/>
              <a:gd name="connsiteX0" fmla="*/ 13045 w 13145"/>
              <a:gd name="connsiteY0" fmla="*/ 10000 h 10073"/>
              <a:gd name="connsiteX1" fmla="*/ 661 w 13145"/>
              <a:gd name="connsiteY1" fmla="*/ 4849 h 10073"/>
              <a:gd name="connsiteX2" fmla="*/ 13145 w 13145"/>
              <a:gd name="connsiteY2" fmla="*/ 0 h 10073"/>
              <a:gd name="connsiteX0" fmla="*/ 13045 w 13145"/>
              <a:gd name="connsiteY0" fmla="*/ 10000 h 10073"/>
              <a:gd name="connsiteX1" fmla="*/ 661 w 13145"/>
              <a:gd name="connsiteY1" fmla="*/ 4849 h 10073"/>
              <a:gd name="connsiteX2" fmla="*/ 13145 w 13145"/>
              <a:gd name="connsiteY2" fmla="*/ 0 h 10073"/>
              <a:gd name="connsiteX0" fmla="*/ 13045 w 13145"/>
              <a:gd name="connsiteY0" fmla="*/ 10000 h 10073"/>
              <a:gd name="connsiteX1" fmla="*/ 661 w 13145"/>
              <a:gd name="connsiteY1" fmla="*/ 4849 h 10073"/>
              <a:gd name="connsiteX2" fmla="*/ 13145 w 13145"/>
              <a:gd name="connsiteY2" fmla="*/ 0 h 10073"/>
              <a:gd name="connsiteX0" fmla="*/ 12578 w 12678"/>
              <a:gd name="connsiteY0" fmla="*/ 10000 h 10073"/>
              <a:gd name="connsiteX1" fmla="*/ 194 w 12678"/>
              <a:gd name="connsiteY1" fmla="*/ 4849 h 10073"/>
              <a:gd name="connsiteX2" fmla="*/ 12678 w 12678"/>
              <a:gd name="connsiteY2" fmla="*/ 0 h 10073"/>
              <a:gd name="connsiteX0" fmla="*/ 12384 w 12484"/>
              <a:gd name="connsiteY0" fmla="*/ 10000 h 10073"/>
              <a:gd name="connsiteX1" fmla="*/ 0 w 12484"/>
              <a:gd name="connsiteY1" fmla="*/ 4849 h 10073"/>
              <a:gd name="connsiteX2" fmla="*/ 12484 w 12484"/>
              <a:gd name="connsiteY2" fmla="*/ 0 h 10073"/>
              <a:gd name="connsiteX0" fmla="*/ 12384 w 12484"/>
              <a:gd name="connsiteY0" fmla="*/ 10000 h 10073"/>
              <a:gd name="connsiteX1" fmla="*/ 0 w 12484"/>
              <a:gd name="connsiteY1" fmla="*/ 4849 h 10073"/>
              <a:gd name="connsiteX2" fmla="*/ 12484 w 12484"/>
              <a:gd name="connsiteY2" fmla="*/ 0 h 10073"/>
              <a:gd name="connsiteX0" fmla="*/ 12384 w 12484"/>
              <a:gd name="connsiteY0" fmla="*/ 10000 h 10073"/>
              <a:gd name="connsiteX1" fmla="*/ 0 w 12484"/>
              <a:gd name="connsiteY1" fmla="*/ 4849 h 10073"/>
              <a:gd name="connsiteX2" fmla="*/ 12484 w 12484"/>
              <a:gd name="connsiteY2" fmla="*/ 0 h 10073"/>
              <a:gd name="connsiteX0" fmla="*/ 12384 w 12484"/>
              <a:gd name="connsiteY0" fmla="*/ 10000 h 10073"/>
              <a:gd name="connsiteX1" fmla="*/ 0 w 12484"/>
              <a:gd name="connsiteY1" fmla="*/ 4849 h 10073"/>
              <a:gd name="connsiteX2" fmla="*/ 12484 w 12484"/>
              <a:gd name="connsiteY2" fmla="*/ 0 h 10073"/>
              <a:gd name="connsiteX0" fmla="*/ 12384 w 12484"/>
              <a:gd name="connsiteY0" fmla="*/ 10000 h 10073"/>
              <a:gd name="connsiteX1" fmla="*/ 0 w 12484"/>
              <a:gd name="connsiteY1" fmla="*/ 4849 h 10073"/>
              <a:gd name="connsiteX2" fmla="*/ 12484 w 12484"/>
              <a:gd name="connsiteY2" fmla="*/ 0 h 10073"/>
              <a:gd name="connsiteX0" fmla="*/ 13901 w 13901"/>
              <a:gd name="connsiteY0" fmla="*/ 9185 h 9258"/>
              <a:gd name="connsiteX1" fmla="*/ 0 w 13901"/>
              <a:gd name="connsiteY1" fmla="*/ 4849 h 9258"/>
              <a:gd name="connsiteX2" fmla="*/ 12484 w 13901"/>
              <a:gd name="connsiteY2" fmla="*/ 0 h 9258"/>
              <a:gd name="connsiteX0" fmla="*/ 10000 w 10000"/>
              <a:gd name="connsiteY0" fmla="*/ 9500 h 9579"/>
              <a:gd name="connsiteX1" fmla="*/ 0 w 10000"/>
              <a:gd name="connsiteY1" fmla="*/ 4817 h 9579"/>
              <a:gd name="connsiteX2" fmla="*/ 9988 w 10000"/>
              <a:gd name="connsiteY2" fmla="*/ 0 h 9579"/>
              <a:gd name="connsiteX0" fmla="*/ 10000 w 10000"/>
              <a:gd name="connsiteY0" fmla="*/ 9678 h 9760"/>
              <a:gd name="connsiteX1" fmla="*/ 0 w 10000"/>
              <a:gd name="connsiteY1" fmla="*/ 4789 h 9760"/>
              <a:gd name="connsiteX2" fmla="*/ 9988 w 10000"/>
              <a:gd name="connsiteY2" fmla="*/ 0 h 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760">
                <a:moveTo>
                  <a:pt x="10000" y="9678"/>
                </a:moveTo>
                <a:cubicBezTo>
                  <a:pt x="5229" y="9760"/>
                  <a:pt x="92" y="8877"/>
                  <a:pt x="0" y="4789"/>
                </a:cubicBezTo>
                <a:cubicBezTo>
                  <a:pt x="95" y="881"/>
                  <a:pt x="5236" y="4"/>
                  <a:pt x="9988" y="0"/>
                </a:cubicBezTo>
              </a:path>
            </a:pathLst>
          </a:custGeom>
          <a:noFill/>
          <a:ln w="146050" cap="flat" cmpd="sng" algn="ctr">
            <a:solidFill>
              <a:srgbClr val="C00000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574675" rtl="0" fontAlgn="base">
              <a:spcBef>
                <a:spcPct val="50000"/>
              </a:spcBef>
              <a:spcAft>
                <a:spcPct val="0"/>
              </a:spcAft>
            </a:pPr>
            <a:endParaRPr lang="en-US" sz="2200" kern="1200">
              <a:solidFill>
                <a:srgbClr val="4D4D4D"/>
              </a:solidFill>
              <a:latin typeface="Arial" pitchFamily="34" charset="0"/>
              <a:ea typeface="ＭＳ Ｐゴシック"/>
              <a:cs typeface="Arial"/>
            </a:endParaRPr>
          </a:p>
        </p:txBody>
      </p:sp>
      <p:sp>
        <p:nvSpPr>
          <p:cNvPr id="1082" name="Freeform 1081"/>
          <p:cNvSpPr/>
          <p:nvPr/>
        </p:nvSpPr>
        <p:spPr bwMode="auto">
          <a:xfrm>
            <a:off x="1435753" y="2263936"/>
            <a:ext cx="5537054" cy="2083349"/>
          </a:xfrm>
          <a:custGeom>
            <a:avLst/>
            <a:gdLst>
              <a:gd name="connsiteX0" fmla="*/ 0 w 5018568"/>
              <a:gd name="connsiteY0" fmla="*/ 1573618 h 1625009"/>
              <a:gd name="connsiteX1" fmla="*/ 1616149 w 5018568"/>
              <a:gd name="connsiteY1" fmla="*/ 1403498 h 1625009"/>
              <a:gd name="connsiteX2" fmla="*/ 3317359 w 5018568"/>
              <a:gd name="connsiteY2" fmla="*/ 244549 h 1625009"/>
              <a:gd name="connsiteX3" fmla="*/ 5018568 w 5018568"/>
              <a:gd name="connsiteY3" fmla="*/ 0 h 1625009"/>
              <a:gd name="connsiteX4" fmla="*/ 5018568 w 5018568"/>
              <a:gd name="connsiteY4" fmla="*/ 0 h 1625009"/>
              <a:gd name="connsiteX5" fmla="*/ 4550735 w 5018568"/>
              <a:gd name="connsiteY5" fmla="*/ 138223 h 1625009"/>
              <a:gd name="connsiteX0" fmla="*/ 0 w 5018568"/>
              <a:gd name="connsiteY0" fmla="*/ 1573618 h 1625009"/>
              <a:gd name="connsiteX1" fmla="*/ 1616149 w 5018568"/>
              <a:gd name="connsiteY1" fmla="*/ 1403498 h 1625009"/>
              <a:gd name="connsiteX2" fmla="*/ 3317359 w 5018568"/>
              <a:gd name="connsiteY2" fmla="*/ 244549 h 1625009"/>
              <a:gd name="connsiteX3" fmla="*/ 5018568 w 5018568"/>
              <a:gd name="connsiteY3" fmla="*/ 0 h 1625009"/>
              <a:gd name="connsiteX4" fmla="*/ 5018568 w 5018568"/>
              <a:gd name="connsiteY4" fmla="*/ 0 h 1625009"/>
              <a:gd name="connsiteX0" fmla="*/ 0 w 5314508"/>
              <a:gd name="connsiteY0" fmla="*/ 1607288 h 1658679"/>
              <a:gd name="connsiteX1" fmla="*/ 1616149 w 5314508"/>
              <a:gd name="connsiteY1" fmla="*/ 1437168 h 1658679"/>
              <a:gd name="connsiteX2" fmla="*/ 3317359 w 5314508"/>
              <a:gd name="connsiteY2" fmla="*/ 278219 h 1658679"/>
              <a:gd name="connsiteX3" fmla="*/ 5018568 w 5314508"/>
              <a:gd name="connsiteY3" fmla="*/ 33670 h 1658679"/>
              <a:gd name="connsiteX4" fmla="*/ 5092996 w 5314508"/>
              <a:gd name="connsiteY4" fmla="*/ 76201 h 1658679"/>
              <a:gd name="connsiteX0" fmla="*/ 0 w 5314508"/>
              <a:gd name="connsiteY0" fmla="*/ 1617921 h 1660452"/>
              <a:gd name="connsiteX1" fmla="*/ 1616149 w 5314508"/>
              <a:gd name="connsiteY1" fmla="*/ 1437168 h 1660452"/>
              <a:gd name="connsiteX2" fmla="*/ 3317359 w 5314508"/>
              <a:gd name="connsiteY2" fmla="*/ 278219 h 1660452"/>
              <a:gd name="connsiteX3" fmla="*/ 5018568 w 5314508"/>
              <a:gd name="connsiteY3" fmla="*/ 33670 h 1660452"/>
              <a:gd name="connsiteX4" fmla="*/ 5092996 w 5314508"/>
              <a:gd name="connsiteY4" fmla="*/ 76201 h 1660452"/>
              <a:gd name="connsiteX0" fmla="*/ 0 w 5314508"/>
              <a:gd name="connsiteY0" fmla="*/ 1617921 h 1660452"/>
              <a:gd name="connsiteX1" fmla="*/ 1616149 w 5314508"/>
              <a:gd name="connsiteY1" fmla="*/ 1437168 h 1660452"/>
              <a:gd name="connsiteX2" fmla="*/ 3317359 w 5314508"/>
              <a:gd name="connsiteY2" fmla="*/ 278219 h 1660452"/>
              <a:gd name="connsiteX3" fmla="*/ 5018568 w 5314508"/>
              <a:gd name="connsiteY3" fmla="*/ 33670 h 1660452"/>
              <a:gd name="connsiteX4" fmla="*/ 5092996 w 5314508"/>
              <a:gd name="connsiteY4" fmla="*/ 76201 h 1660452"/>
              <a:gd name="connsiteX0" fmla="*/ 0 w 5686648"/>
              <a:gd name="connsiteY0" fmla="*/ 2075121 h 2075121"/>
              <a:gd name="connsiteX1" fmla="*/ 1988289 w 5686648"/>
              <a:gd name="connsiteY1" fmla="*/ 1437168 h 2075121"/>
              <a:gd name="connsiteX2" fmla="*/ 3689499 w 5686648"/>
              <a:gd name="connsiteY2" fmla="*/ 278219 h 2075121"/>
              <a:gd name="connsiteX3" fmla="*/ 5390708 w 5686648"/>
              <a:gd name="connsiteY3" fmla="*/ 33670 h 2075121"/>
              <a:gd name="connsiteX4" fmla="*/ 5465136 w 5686648"/>
              <a:gd name="connsiteY4" fmla="*/ 76201 h 2075121"/>
              <a:gd name="connsiteX0" fmla="*/ 0 w 5686648"/>
              <a:gd name="connsiteY0" fmla="*/ 2075121 h 2075121"/>
              <a:gd name="connsiteX1" fmla="*/ 1988289 w 5686648"/>
              <a:gd name="connsiteY1" fmla="*/ 1437168 h 2075121"/>
              <a:gd name="connsiteX2" fmla="*/ 3689499 w 5686648"/>
              <a:gd name="connsiteY2" fmla="*/ 278219 h 2075121"/>
              <a:gd name="connsiteX3" fmla="*/ 5390708 w 5686648"/>
              <a:gd name="connsiteY3" fmla="*/ 33670 h 2075121"/>
              <a:gd name="connsiteX4" fmla="*/ 5465136 w 5686648"/>
              <a:gd name="connsiteY4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1988289 w 5686648"/>
              <a:gd name="connsiteY2" fmla="*/ 1437168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1988289 w 5686648"/>
              <a:gd name="connsiteY2" fmla="*/ 1437168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1988289 w 5686648"/>
              <a:gd name="connsiteY2" fmla="*/ 1437168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2360429 w 5686648"/>
              <a:gd name="connsiteY2" fmla="*/ 1160722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2360429 w 5686648"/>
              <a:gd name="connsiteY2" fmla="*/ 1160722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2360429 w 5686648"/>
              <a:gd name="connsiteY2" fmla="*/ 1160722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2360429 w 5686648"/>
              <a:gd name="connsiteY2" fmla="*/ 1160722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2360429 w 5686648"/>
              <a:gd name="connsiteY2" fmla="*/ 1160722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686648"/>
              <a:gd name="connsiteY0" fmla="*/ 2075121 h 2075121"/>
              <a:gd name="connsiteX1" fmla="*/ 1360968 w 5686648"/>
              <a:gd name="connsiteY1" fmla="*/ 1628553 h 2075121"/>
              <a:gd name="connsiteX2" fmla="*/ 2360429 w 5686648"/>
              <a:gd name="connsiteY2" fmla="*/ 1160722 h 2075121"/>
              <a:gd name="connsiteX3" fmla="*/ 3689499 w 5686648"/>
              <a:gd name="connsiteY3" fmla="*/ 278219 h 2075121"/>
              <a:gd name="connsiteX4" fmla="*/ 5390708 w 5686648"/>
              <a:gd name="connsiteY4" fmla="*/ 33670 h 2075121"/>
              <a:gd name="connsiteX5" fmla="*/ 5465136 w 5686648"/>
              <a:gd name="connsiteY5" fmla="*/ 76201 h 2075121"/>
              <a:gd name="connsiteX0" fmla="*/ 0 w 5465136"/>
              <a:gd name="connsiteY0" fmla="*/ 1998920 h 1998920"/>
              <a:gd name="connsiteX1" fmla="*/ 1360968 w 5465136"/>
              <a:gd name="connsiteY1" fmla="*/ 1552352 h 1998920"/>
              <a:gd name="connsiteX2" fmla="*/ 2360429 w 5465136"/>
              <a:gd name="connsiteY2" fmla="*/ 1084521 h 1998920"/>
              <a:gd name="connsiteX3" fmla="*/ 3689499 w 5465136"/>
              <a:gd name="connsiteY3" fmla="*/ 202018 h 1998920"/>
              <a:gd name="connsiteX4" fmla="*/ 5465136 w 5465136"/>
              <a:gd name="connsiteY4" fmla="*/ 0 h 1998920"/>
              <a:gd name="connsiteX0" fmla="*/ 0 w 5465136"/>
              <a:gd name="connsiteY0" fmla="*/ 2020628 h 2020628"/>
              <a:gd name="connsiteX1" fmla="*/ 1360968 w 5465136"/>
              <a:gd name="connsiteY1" fmla="*/ 1574060 h 2020628"/>
              <a:gd name="connsiteX2" fmla="*/ 2360429 w 5465136"/>
              <a:gd name="connsiteY2" fmla="*/ 1106229 h 2020628"/>
              <a:gd name="connsiteX3" fmla="*/ 3689499 w 5465136"/>
              <a:gd name="connsiteY3" fmla="*/ 223726 h 2020628"/>
              <a:gd name="connsiteX4" fmla="*/ 5465136 w 5465136"/>
              <a:gd name="connsiteY4" fmla="*/ 21708 h 2020628"/>
              <a:gd name="connsiteX0" fmla="*/ 0 w 5465136"/>
              <a:gd name="connsiteY0" fmla="*/ 2052526 h 2052526"/>
              <a:gd name="connsiteX1" fmla="*/ 1360968 w 5465136"/>
              <a:gd name="connsiteY1" fmla="*/ 1605958 h 2052526"/>
              <a:gd name="connsiteX2" fmla="*/ 2360429 w 5465136"/>
              <a:gd name="connsiteY2" fmla="*/ 1138127 h 2052526"/>
              <a:gd name="connsiteX3" fmla="*/ 3689499 w 5465136"/>
              <a:gd name="connsiteY3" fmla="*/ 255624 h 2052526"/>
              <a:gd name="connsiteX4" fmla="*/ 5465136 w 5465136"/>
              <a:gd name="connsiteY4" fmla="*/ 21708 h 2052526"/>
              <a:gd name="connsiteX0" fmla="*/ 0 w 5465136"/>
              <a:gd name="connsiteY0" fmla="*/ 2052526 h 2052526"/>
              <a:gd name="connsiteX1" fmla="*/ 1360968 w 5465136"/>
              <a:gd name="connsiteY1" fmla="*/ 1605958 h 2052526"/>
              <a:gd name="connsiteX2" fmla="*/ 2360429 w 5465136"/>
              <a:gd name="connsiteY2" fmla="*/ 1138127 h 2052526"/>
              <a:gd name="connsiteX3" fmla="*/ 3615072 w 5465136"/>
              <a:gd name="connsiteY3" fmla="*/ 191828 h 2052526"/>
              <a:gd name="connsiteX4" fmla="*/ 5465136 w 5465136"/>
              <a:gd name="connsiteY4" fmla="*/ 21708 h 2052526"/>
              <a:gd name="connsiteX0" fmla="*/ 0 w 5465136"/>
              <a:gd name="connsiteY0" fmla="*/ 2052526 h 2052526"/>
              <a:gd name="connsiteX1" fmla="*/ 1360968 w 5465136"/>
              <a:gd name="connsiteY1" fmla="*/ 1605958 h 2052526"/>
              <a:gd name="connsiteX2" fmla="*/ 2424225 w 5465136"/>
              <a:gd name="connsiteY2" fmla="*/ 968006 h 2052526"/>
              <a:gd name="connsiteX3" fmla="*/ 3615072 w 5465136"/>
              <a:gd name="connsiteY3" fmla="*/ 191828 h 2052526"/>
              <a:gd name="connsiteX4" fmla="*/ 5465136 w 5465136"/>
              <a:gd name="connsiteY4" fmla="*/ 21708 h 2052526"/>
              <a:gd name="connsiteX0" fmla="*/ 0 w 5526780"/>
              <a:gd name="connsiteY0" fmla="*/ 2042252 h 2042252"/>
              <a:gd name="connsiteX1" fmla="*/ 1360968 w 5526780"/>
              <a:gd name="connsiteY1" fmla="*/ 1595684 h 2042252"/>
              <a:gd name="connsiteX2" fmla="*/ 2424225 w 5526780"/>
              <a:gd name="connsiteY2" fmla="*/ 957732 h 2042252"/>
              <a:gd name="connsiteX3" fmla="*/ 3615072 w 5526780"/>
              <a:gd name="connsiteY3" fmla="*/ 181554 h 2042252"/>
              <a:gd name="connsiteX4" fmla="*/ 5526780 w 5526780"/>
              <a:gd name="connsiteY4" fmla="*/ 21708 h 2042252"/>
              <a:gd name="connsiteX0" fmla="*/ 0 w 5537054"/>
              <a:gd name="connsiteY0" fmla="*/ 2083349 h 2083349"/>
              <a:gd name="connsiteX1" fmla="*/ 1371242 w 5537054"/>
              <a:gd name="connsiteY1" fmla="*/ 1595684 h 2083349"/>
              <a:gd name="connsiteX2" fmla="*/ 2434499 w 5537054"/>
              <a:gd name="connsiteY2" fmla="*/ 957732 h 2083349"/>
              <a:gd name="connsiteX3" fmla="*/ 3625346 w 5537054"/>
              <a:gd name="connsiteY3" fmla="*/ 181554 h 2083349"/>
              <a:gd name="connsiteX4" fmla="*/ 5537054 w 5537054"/>
              <a:gd name="connsiteY4" fmla="*/ 21708 h 2083349"/>
              <a:gd name="connsiteX0" fmla="*/ 0 w 5537054"/>
              <a:gd name="connsiteY0" fmla="*/ 2083349 h 2083349"/>
              <a:gd name="connsiteX1" fmla="*/ 1371242 w 5537054"/>
              <a:gd name="connsiteY1" fmla="*/ 1595684 h 2083349"/>
              <a:gd name="connsiteX2" fmla="*/ 2434499 w 5537054"/>
              <a:gd name="connsiteY2" fmla="*/ 957732 h 2083349"/>
              <a:gd name="connsiteX3" fmla="*/ 3625346 w 5537054"/>
              <a:gd name="connsiteY3" fmla="*/ 181554 h 2083349"/>
              <a:gd name="connsiteX4" fmla="*/ 5537054 w 5537054"/>
              <a:gd name="connsiteY4" fmla="*/ 21708 h 2083349"/>
              <a:gd name="connsiteX0" fmla="*/ 0 w 5537054"/>
              <a:gd name="connsiteY0" fmla="*/ 2083349 h 2083349"/>
              <a:gd name="connsiteX1" fmla="*/ 1371242 w 5537054"/>
              <a:gd name="connsiteY1" fmla="*/ 1595684 h 2083349"/>
              <a:gd name="connsiteX2" fmla="*/ 2434499 w 5537054"/>
              <a:gd name="connsiteY2" fmla="*/ 957732 h 2083349"/>
              <a:gd name="connsiteX3" fmla="*/ 3625346 w 5537054"/>
              <a:gd name="connsiteY3" fmla="*/ 181554 h 2083349"/>
              <a:gd name="connsiteX4" fmla="*/ 5537054 w 5537054"/>
              <a:gd name="connsiteY4" fmla="*/ 21708 h 2083349"/>
              <a:gd name="connsiteX0" fmla="*/ 0 w 5537054"/>
              <a:gd name="connsiteY0" fmla="*/ 2083349 h 2083349"/>
              <a:gd name="connsiteX1" fmla="*/ 1231247 w 5537054"/>
              <a:gd name="connsiteY1" fmla="*/ 1595684 h 2083349"/>
              <a:gd name="connsiteX2" fmla="*/ 2434499 w 5537054"/>
              <a:gd name="connsiteY2" fmla="*/ 957732 h 2083349"/>
              <a:gd name="connsiteX3" fmla="*/ 3625346 w 5537054"/>
              <a:gd name="connsiteY3" fmla="*/ 181554 h 2083349"/>
              <a:gd name="connsiteX4" fmla="*/ 5537054 w 5537054"/>
              <a:gd name="connsiteY4" fmla="*/ 21708 h 2083349"/>
              <a:gd name="connsiteX0" fmla="*/ 0 w 5537054"/>
              <a:gd name="connsiteY0" fmla="*/ 2083349 h 2083349"/>
              <a:gd name="connsiteX1" fmla="*/ 1231247 w 5537054"/>
              <a:gd name="connsiteY1" fmla="*/ 1595684 h 2083349"/>
              <a:gd name="connsiteX2" fmla="*/ 2434499 w 5537054"/>
              <a:gd name="connsiteY2" fmla="*/ 957732 h 2083349"/>
              <a:gd name="connsiteX3" fmla="*/ 3625346 w 5537054"/>
              <a:gd name="connsiteY3" fmla="*/ 181554 h 2083349"/>
              <a:gd name="connsiteX4" fmla="*/ 5537054 w 5537054"/>
              <a:gd name="connsiteY4" fmla="*/ 21708 h 208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7054" h="2083349">
                <a:moveTo>
                  <a:pt x="0" y="2083349"/>
                </a:moveTo>
                <a:cubicBezTo>
                  <a:pt x="336698" y="1766523"/>
                  <a:pt x="636500" y="1586487"/>
                  <a:pt x="1231247" y="1595684"/>
                </a:cubicBezTo>
                <a:cubicBezTo>
                  <a:pt x="1754014" y="1614799"/>
                  <a:pt x="2110206" y="1246583"/>
                  <a:pt x="2434499" y="957732"/>
                </a:cubicBezTo>
                <a:cubicBezTo>
                  <a:pt x="2822588" y="594453"/>
                  <a:pt x="3108254" y="337558"/>
                  <a:pt x="3625346" y="181554"/>
                </a:cubicBezTo>
                <a:cubicBezTo>
                  <a:pt x="4142439" y="25550"/>
                  <a:pt x="5167130" y="0"/>
                  <a:pt x="5537054" y="21708"/>
                </a:cubicBezTo>
              </a:path>
            </a:pathLst>
          </a:custGeom>
          <a:noFill/>
          <a:ln w="146050" cap="flat" cmpd="sng" algn="ctr">
            <a:solidFill>
              <a:srgbClr val="9FCE6C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574675" rtl="0" fontAlgn="base">
              <a:spcBef>
                <a:spcPct val="50000"/>
              </a:spcBef>
              <a:spcAft>
                <a:spcPct val="0"/>
              </a:spcAft>
            </a:pPr>
            <a:endParaRPr lang="en-US" sz="2200" kern="1200">
              <a:solidFill>
                <a:srgbClr val="4D4D4D"/>
              </a:solidFill>
              <a:latin typeface="Arial" pitchFamily="34" charset="0"/>
              <a:ea typeface="ＭＳ Ｐゴシック"/>
              <a:cs typeface="Arial"/>
            </a:endParaRPr>
          </a:p>
        </p:txBody>
      </p:sp>
      <p:sp>
        <p:nvSpPr>
          <p:cNvPr id="1083" name="Freeform 1082"/>
          <p:cNvSpPr/>
          <p:nvPr/>
        </p:nvSpPr>
        <p:spPr bwMode="auto">
          <a:xfrm>
            <a:off x="1407043" y="3395329"/>
            <a:ext cx="5645888" cy="2103494"/>
          </a:xfrm>
          <a:custGeom>
            <a:avLst/>
            <a:gdLst>
              <a:gd name="connsiteX0" fmla="*/ 0 w 5018568"/>
              <a:gd name="connsiteY0" fmla="*/ 1573618 h 1625009"/>
              <a:gd name="connsiteX1" fmla="*/ 1616149 w 5018568"/>
              <a:gd name="connsiteY1" fmla="*/ 1403498 h 1625009"/>
              <a:gd name="connsiteX2" fmla="*/ 3317359 w 5018568"/>
              <a:gd name="connsiteY2" fmla="*/ 244549 h 1625009"/>
              <a:gd name="connsiteX3" fmla="*/ 5018568 w 5018568"/>
              <a:gd name="connsiteY3" fmla="*/ 0 h 1625009"/>
              <a:gd name="connsiteX4" fmla="*/ 5018568 w 5018568"/>
              <a:gd name="connsiteY4" fmla="*/ 0 h 1625009"/>
              <a:gd name="connsiteX5" fmla="*/ 4550735 w 5018568"/>
              <a:gd name="connsiteY5" fmla="*/ 138223 h 1625009"/>
              <a:gd name="connsiteX0" fmla="*/ 0 w 5018568"/>
              <a:gd name="connsiteY0" fmla="*/ 1573618 h 1625009"/>
              <a:gd name="connsiteX1" fmla="*/ 1616149 w 5018568"/>
              <a:gd name="connsiteY1" fmla="*/ 1403498 h 1625009"/>
              <a:gd name="connsiteX2" fmla="*/ 3317359 w 5018568"/>
              <a:gd name="connsiteY2" fmla="*/ 244549 h 1625009"/>
              <a:gd name="connsiteX3" fmla="*/ 5018568 w 5018568"/>
              <a:gd name="connsiteY3" fmla="*/ 0 h 1625009"/>
              <a:gd name="connsiteX4" fmla="*/ 5018568 w 5018568"/>
              <a:gd name="connsiteY4" fmla="*/ 0 h 1625009"/>
              <a:gd name="connsiteX0" fmla="*/ 0 w 5314508"/>
              <a:gd name="connsiteY0" fmla="*/ 1607288 h 1658679"/>
              <a:gd name="connsiteX1" fmla="*/ 1616149 w 5314508"/>
              <a:gd name="connsiteY1" fmla="*/ 1437168 h 1658679"/>
              <a:gd name="connsiteX2" fmla="*/ 3317359 w 5314508"/>
              <a:gd name="connsiteY2" fmla="*/ 278219 h 1658679"/>
              <a:gd name="connsiteX3" fmla="*/ 5018568 w 5314508"/>
              <a:gd name="connsiteY3" fmla="*/ 33670 h 1658679"/>
              <a:gd name="connsiteX4" fmla="*/ 5092996 w 5314508"/>
              <a:gd name="connsiteY4" fmla="*/ 76201 h 1658679"/>
              <a:gd name="connsiteX0" fmla="*/ 0 w 5314508"/>
              <a:gd name="connsiteY0" fmla="*/ 1617921 h 1660452"/>
              <a:gd name="connsiteX1" fmla="*/ 1616149 w 5314508"/>
              <a:gd name="connsiteY1" fmla="*/ 1437168 h 1660452"/>
              <a:gd name="connsiteX2" fmla="*/ 3317359 w 5314508"/>
              <a:gd name="connsiteY2" fmla="*/ 278219 h 1660452"/>
              <a:gd name="connsiteX3" fmla="*/ 5018568 w 5314508"/>
              <a:gd name="connsiteY3" fmla="*/ 33670 h 1660452"/>
              <a:gd name="connsiteX4" fmla="*/ 5092996 w 5314508"/>
              <a:gd name="connsiteY4" fmla="*/ 76201 h 1660452"/>
              <a:gd name="connsiteX0" fmla="*/ 0 w 5314508"/>
              <a:gd name="connsiteY0" fmla="*/ 1617921 h 1660452"/>
              <a:gd name="connsiteX1" fmla="*/ 1616149 w 5314508"/>
              <a:gd name="connsiteY1" fmla="*/ 1437168 h 1660452"/>
              <a:gd name="connsiteX2" fmla="*/ 3317359 w 5314508"/>
              <a:gd name="connsiteY2" fmla="*/ 278219 h 1660452"/>
              <a:gd name="connsiteX3" fmla="*/ 5018568 w 5314508"/>
              <a:gd name="connsiteY3" fmla="*/ 33670 h 1660452"/>
              <a:gd name="connsiteX4" fmla="*/ 5092996 w 5314508"/>
              <a:gd name="connsiteY4" fmla="*/ 76201 h 1660452"/>
              <a:gd name="connsiteX0" fmla="*/ 0 w 4719085"/>
              <a:gd name="connsiteY0" fmla="*/ 235688 h 1444257"/>
              <a:gd name="connsiteX1" fmla="*/ 1020726 w 4719085"/>
              <a:gd name="connsiteY1" fmla="*/ 1437168 h 1444257"/>
              <a:gd name="connsiteX2" fmla="*/ 2721936 w 4719085"/>
              <a:gd name="connsiteY2" fmla="*/ 278219 h 1444257"/>
              <a:gd name="connsiteX3" fmla="*/ 4423145 w 4719085"/>
              <a:gd name="connsiteY3" fmla="*/ 33670 h 1444257"/>
              <a:gd name="connsiteX4" fmla="*/ 4497573 w 4719085"/>
              <a:gd name="connsiteY4" fmla="*/ 76201 h 1444257"/>
              <a:gd name="connsiteX0" fmla="*/ 0 w 4497573"/>
              <a:gd name="connsiteY0" fmla="*/ 173664 h 1961707"/>
              <a:gd name="connsiteX1" fmla="*/ 1020726 w 4497573"/>
              <a:gd name="connsiteY1" fmla="*/ 1375144 h 1961707"/>
              <a:gd name="connsiteX2" fmla="*/ 2721936 w 4497573"/>
              <a:gd name="connsiteY2" fmla="*/ 216195 h 1961707"/>
              <a:gd name="connsiteX3" fmla="*/ 3880884 w 4497573"/>
              <a:gd name="connsiteY3" fmla="*/ 1928037 h 1961707"/>
              <a:gd name="connsiteX4" fmla="*/ 4497573 w 4497573"/>
              <a:gd name="connsiteY4" fmla="*/ 14177 h 1961707"/>
              <a:gd name="connsiteX0" fmla="*/ 0 w 4497573"/>
              <a:gd name="connsiteY0" fmla="*/ 173664 h 1961707"/>
              <a:gd name="connsiteX1" fmla="*/ 1020726 w 4497573"/>
              <a:gd name="connsiteY1" fmla="*/ 1375144 h 1961707"/>
              <a:gd name="connsiteX2" fmla="*/ 2721936 w 4497573"/>
              <a:gd name="connsiteY2" fmla="*/ 216195 h 1961707"/>
              <a:gd name="connsiteX3" fmla="*/ 3880884 w 4497573"/>
              <a:gd name="connsiteY3" fmla="*/ 1928037 h 1961707"/>
              <a:gd name="connsiteX4" fmla="*/ 4497573 w 4497573"/>
              <a:gd name="connsiteY4" fmla="*/ 14177 h 1961707"/>
              <a:gd name="connsiteX0" fmla="*/ 0 w 4497573"/>
              <a:gd name="connsiteY0" fmla="*/ 184297 h 1392866"/>
              <a:gd name="connsiteX1" fmla="*/ 1020726 w 4497573"/>
              <a:gd name="connsiteY1" fmla="*/ 1385777 h 1392866"/>
              <a:gd name="connsiteX2" fmla="*/ 2721936 w 4497573"/>
              <a:gd name="connsiteY2" fmla="*/ 226828 h 1392866"/>
              <a:gd name="connsiteX3" fmla="*/ 4497573 w 4497573"/>
              <a:gd name="connsiteY3" fmla="*/ 24810 h 1392866"/>
              <a:gd name="connsiteX0" fmla="*/ 0 w 4561368"/>
              <a:gd name="connsiteY0" fmla="*/ 42530 h 1796461"/>
              <a:gd name="connsiteX1" fmla="*/ 1020726 w 4561368"/>
              <a:gd name="connsiteY1" fmla="*/ 1244010 h 1796461"/>
              <a:gd name="connsiteX2" fmla="*/ 2721936 w 4561368"/>
              <a:gd name="connsiteY2" fmla="*/ 85061 h 1796461"/>
              <a:gd name="connsiteX3" fmla="*/ 4561368 w 4561368"/>
              <a:gd name="connsiteY3" fmla="*/ 1754374 h 1796461"/>
              <a:gd name="connsiteX0" fmla="*/ 0 w 4561368"/>
              <a:gd name="connsiteY0" fmla="*/ 6202 h 1760133"/>
              <a:gd name="connsiteX1" fmla="*/ 1020726 w 4561368"/>
              <a:gd name="connsiteY1" fmla="*/ 1207682 h 1760133"/>
              <a:gd name="connsiteX2" fmla="*/ 2615610 w 4561368"/>
              <a:gd name="connsiteY2" fmla="*/ 1452231 h 1760133"/>
              <a:gd name="connsiteX3" fmla="*/ 4561368 w 4561368"/>
              <a:gd name="connsiteY3" fmla="*/ 1718046 h 1760133"/>
              <a:gd name="connsiteX0" fmla="*/ 0 w 4561368"/>
              <a:gd name="connsiteY0" fmla="*/ 6202 h 1760133"/>
              <a:gd name="connsiteX1" fmla="*/ 1222745 w 4561368"/>
              <a:gd name="connsiteY1" fmla="*/ 420873 h 1760133"/>
              <a:gd name="connsiteX2" fmla="*/ 2615610 w 4561368"/>
              <a:gd name="connsiteY2" fmla="*/ 1452231 h 1760133"/>
              <a:gd name="connsiteX3" fmla="*/ 4561368 w 4561368"/>
              <a:gd name="connsiteY3" fmla="*/ 1718046 h 1760133"/>
              <a:gd name="connsiteX0" fmla="*/ 0 w 4688958"/>
              <a:gd name="connsiteY0" fmla="*/ 6202 h 1717603"/>
              <a:gd name="connsiteX1" fmla="*/ 1350335 w 4688958"/>
              <a:gd name="connsiteY1" fmla="*/ 378343 h 1717603"/>
              <a:gd name="connsiteX2" fmla="*/ 2743200 w 4688958"/>
              <a:gd name="connsiteY2" fmla="*/ 1409701 h 1717603"/>
              <a:gd name="connsiteX3" fmla="*/ 4688958 w 4688958"/>
              <a:gd name="connsiteY3" fmla="*/ 1675516 h 1717603"/>
              <a:gd name="connsiteX0" fmla="*/ 0 w 4688958"/>
              <a:gd name="connsiteY0" fmla="*/ 6202 h 1717603"/>
              <a:gd name="connsiteX1" fmla="*/ 1371600 w 4688958"/>
              <a:gd name="connsiteY1" fmla="*/ 325181 h 1717603"/>
              <a:gd name="connsiteX2" fmla="*/ 2743200 w 4688958"/>
              <a:gd name="connsiteY2" fmla="*/ 1409701 h 1717603"/>
              <a:gd name="connsiteX3" fmla="*/ 4688958 w 4688958"/>
              <a:gd name="connsiteY3" fmla="*/ 1675516 h 1717603"/>
              <a:gd name="connsiteX0" fmla="*/ 0 w 4688958"/>
              <a:gd name="connsiteY0" fmla="*/ 6202 h 1621910"/>
              <a:gd name="connsiteX1" fmla="*/ 1371600 w 4688958"/>
              <a:gd name="connsiteY1" fmla="*/ 325181 h 1621910"/>
              <a:gd name="connsiteX2" fmla="*/ 2743200 w 4688958"/>
              <a:gd name="connsiteY2" fmla="*/ 1409701 h 1621910"/>
              <a:gd name="connsiteX3" fmla="*/ 4688958 w 4688958"/>
              <a:gd name="connsiteY3" fmla="*/ 1579823 h 1621910"/>
              <a:gd name="connsiteX0" fmla="*/ 93922 w 4782880"/>
              <a:gd name="connsiteY0" fmla="*/ 56707 h 1672415"/>
              <a:gd name="connsiteX1" fmla="*/ 228600 w 4782880"/>
              <a:gd name="connsiteY1" fmla="*/ 53163 h 1672415"/>
              <a:gd name="connsiteX2" fmla="*/ 1465522 w 4782880"/>
              <a:gd name="connsiteY2" fmla="*/ 375686 h 1672415"/>
              <a:gd name="connsiteX3" fmla="*/ 2837122 w 4782880"/>
              <a:gd name="connsiteY3" fmla="*/ 1460206 h 1672415"/>
              <a:gd name="connsiteX4" fmla="*/ 4782880 w 4782880"/>
              <a:gd name="connsiteY4" fmla="*/ 1630328 h 1672415"/>
              <a:gd name="connsiteX0" fmla="*/ 93922 w 4782880"/>
              <a:gd name="connsiteY0" fmla="*/ 56707 h 1672415"/>
              <a:gd name="connsiteX1" fmla="*/ 228600 w 4782880"/>
              <a:gd name="connsiteY1" fmla="*/ 53163 h 1672415"/>
              <a:gd name="connsiteX2" fmla="*/ 1465522 w 4782880"/>
              <a:gd name="connsiteY2" fmla="*/ 375686 h 1672415"/>
              <a:gd name="connsiteX3" fmla="*/ 2837122 w 4782880"/>
              <a:gd name="connsiteY3" fmla="*/ 1460206 h 1672415"/>
              <a:gd name="connsiteX4" fmla="*/ 4782880 w 4782880"/>
              <a:gd name="connsiteY4" fmla="*/ 1630328 h 1672415"/>
              <a:gd name="connsiteX0" fmla="*/ 93922 w 4782880"/>
              <a:gd name="connsiteY0" fmla="*/ 56707 h 1672415"/>
              <a:gd name="connsiteX1" fmla="*/ 228600 w 4782880"/>
              <a:gd name="connsiteY1" fmla="*/ 53163 h 1672415"/>
              <a:gd name="connsiteX2" fmla="*/ 1465522 w 4782880"/>
              <a:gd name="connsiteY2" fmla="*/ 375686 h 1672415"/>
              <a:gd name="connsiteX3" fmla="*/ 2837122 w 4782880"/>
              <a:gd name="connsiteY3" fmla="*/ 1460206 h 1672415"/>
              <a:gd name="connsiteX4" fmla="*/ 4782880 w 4782880"/>
              <a:gd name="connsiteY4" fmla="*/ 1630328 h 1672415"/>
              <a:gd name="connsiteX0" fmla="*/ 147085 w 4836043"/>
              <a:gd name="connsiteY0" fmla="*/ 3544 h 1619252"/>
              <a:gd name="connsiteX1" fmla="*/ 281763 w 4836043"/>
              <a:gd name="connsiteY1" fmla="*/ 0 h 1619252"/>
              <a:gd name="connsiteX2" fmla="*/ 1518685 w 4836043"/>
              <a:gd name="connsiteY2" fmla="*/ 322523 h 1619252"/>
              <a:gd name="connsiteX3" fmla="*/ 2890285 w 4836043"/>
              <a:gd name="connsiteY3" fmla="*/ 1407043 h 1619252"/>
              <a:gd name="connsiteX4" fmla="*/ 4836043 w 4836043"/>
              <a:gd name="connsiteY4" fmla="*/ 1577165 h 1619252"/>
              <a:gd name="connsiteX0" fmla="*/ 0 w 4688958"/>
              <a:gd name="connsiteY0" fmla="*/ 0 h 1615708"/>
              <a:gd name="connsiteX1" fmla="*/ 1371600 w 4688958"/>
              <a:gd name="connsiteY1" fmla="*/ 318979 h 1615708"/>
              <a:gd name="connsiteX2" fmla="*/ 2743200 w 4688958"/>
              <a:gd name="connsiteY2" fmla="*/ 1403499 h 1615708"/>
              <a:gd name="connsiteX3" fmla="*/ 4688958 w 4688958"/>
              <a:gd name="connsiteY3" fmla="*/ 1573621 h 1615708"/>
              <a:gd name="connsiteX0" fmla="*/ 0 w 5645888"/>
              <a:gd name="connsiteY0" fmla="*/ 0 h 2062275"/>
              <a:gd name="connsiteX1" fmla="*/ 2328530 w 5645888"/>
              <a:gd name="connsiteY1" fmla="*/ 765546 h 2062275"/>
              <a:gd name="connsiteX2" fmla="*/ 3700130 w 5645888"/>
              <a:gd name="connsiteY2" fmla="*/ 1850066 h 2062275"/>
              <a:gd name="connsiteX3" fmla="*/ 5645888 w 5645888"/>
              <a:gd name="connsiteY3" fmla="*/ 2020188 h 2062275"/>
              <a:gd name="connsiteX0" fmla="*/ 0 w 5645888"/>
              <a:gd name="connsiteY0" fmla="*/ 0 h 2062275"/>
              <a:gd name="connsiteX1" fmla="*/ 2328530 w 5645888"/>
              <a:gd name="connsiteY1" fmla="*/ 765546 h 2062275"/>
              <a:gd name="connsiteX2" fmla="*/ 3700130 w 5645888"/>
              <a:gd name="connsiteY2" fmla="*/ 1850066 h 2062275"/>
              <a:gd name="connsiteX3" fmla="*/ 5645888 w 5645888"/>
              <a:gd name="connsiteY3" fmla="*/ 2020188 h 2062275"/>
              <a:gd name="connsiteX0" fmla="*/ 0 w 5645888"/>
              <a:gd name="connsiteY0" fmla="*/ 0 h 2062275"/>
              <a:gd name="connsiteX1" fmla="*/ 1208566 w 5645888"/>
              <a:gd name="connsiteY1" fmla="*/ 464290 h 2062275"/>
              <a:gd name="connsiteX2" fmla="*/ 2328530 w 5645888"/>
              <a:gd name="connsiteY2" fmla="*/ 765546 h 2062275"/>
              <a:gd name="connsiteX3" fmla="*/ 3700130 w 5645888"/>
              <a:gd name="connsiteY3" fmla="*/ 1850066 h 2062275"/>
              <a:gd name="connsiteX4" fmla="*/ 5645888 w 5645888"/>
              <a:gd name="connsiteY4" fmla="*/ 2020188 h 2062275"/>
              <a:gd name="connsiteX0" fmla="*/ 0 w 5645888"/>
              <a:gd name="connsiteY0" fmla="*/ 0 h 2062275"/>
              <a:gd name="connsiteX1" fmla="*/ 1208566 w 5645888"/>
              <a:gd name="connsiteY1" fmla="*/ 464290 h 2062275"/>
              <a:gd name="connsiteX2" fmla="*/ 2328530 w 5645888"/>
              <a:gd name="connsiteY2" fmla="*/ 765546 h 2062275"/>
              <a:gd name="connsiteX3" fmla="*/ 3700130 w 5645888"/>
              <a:gd name="connsiteY3" fmla="*/ 1850066 h 2062275"/>
              <a:gd name="connsiteX4" fmla="*/ 5645888 w 5645888"/>
              <a:gd name="connsiteY4" fmla="*/ 2020188 h 2062275"/>
              <a:gd name="connsiteX0" fmla="*/ 0 w 5645888"/>
              <a:gd name="connsiteY0" fmla="*/ 0 h 2062275"/>
              <a:gd name="connsiteX1" fmla="*/ 1208566 w 5645888"/>
              <a:gd name="connsiteY1" fmla="*/ 464290 h 2062275"/>
              <a:gd name="connsiteX2" fmla="*/ 2328530 w 5645888"/>
              <a:gd name="connsiteY2" fmla="*/ 765546 h 2062275"/>
              <a:gd name="connsiteX3" fmla="*/ 3700130 w 5645888"/>
              <a:gd name="connsiteY3" fmla="*/ 1850066 h 2062275"/>
              <a:gd name="connsiteX4" fmla="*/ 5645888 w 5645888"/>
              <a:gd name="connsiteY4" fmla="*/ 2020188 h 2062275"/>
              <a:gd name="connsiteX0" fmla="*/ 0 w 5645888"/>
              <a:gd name="connsiteY0" fmla="*/ 0 h 2062275"/>
              <a:gd name="connsiteX1" fmla="*/ 1208566 w 5645888"/>
              <a:gd name="connsiteY1" fmla="*/ 464290 h 2062275"/>
              <a:gd name="connsiteX2" fmla="*/ 2296632 w 5645888"/>
              <a:gd name="connsiteY2" fmla="*/ 829341 h 2062275"/>
              <a:gd name="connsiteX3" fmla="*/ 3700130 w 5645888"/>
              <a:gd name="connsiteY3" fmla="*/ 1850066 h 2062275"/>
              <a:gd name="connsiteX4" fmla="*/ 5645888 w 5645888"/>
              <a:gd name="connsiteY4" fmla="*/ 2020188 h 2062275"/>
              <a:gd name="connsiteX0" fmla="*/ 0 w 5645888"/>
              <a:gd name="connsiteY0" fmla="*/ 0 h 2133601"/>
              <a:gd name="connsiteX1" fmla="*/ 1208566 w 5645888"/>
              <a:gd name="connsiteY1" fmla="*/ 464290 h 2133601"/>
              <a:gd name="connsiteX2" fmla="*/ 2296632 w 5645888"/>
              <a:gd name="connsiteY2" fmla="*/ 829341 h 2133601"/>
              <a:gd name="connsiteX3" fmla="*/ 3689497 w 5645888"/>
              <a:gd name="connsiteY3" fmla="*/ 1935126 h 2133601"/>
              <a:gd name="connsiteX4" fmla="*/ 5645888 w 5645888"/>
              <a:gd name="connsiteY4" fmla="*/ 2020188 h 2133601"/>
              <a:gd name="connsiteX0" fmla="*/ 0 w 5645888"/>
              <a:gd name="connsiteY0" fmla="*/ 0 h 2133601"/>
              <a:gd name="connsiteX1" fmla="*/ 1208566 w 5645888"/>
              <a:gd name="connsiteY1" fmla="*/ 464290 h 2133601"/>
              <a:gd name="connsiteX2" fmla="*/ 2296632 w 5645888"/>
              <a:gd name="connsiteY2" fmla="*/ 829341 h 2133601"/>
              <a:gd name="connsiteX3" fmla="*/ 3689497 w 5645888"/>
              <a:gd name="connsiteY3" fmla="*/ 1935126 h 2133601"/>
              <a:gd name="connsiteX4" fmla="*/ 5645888 w 5645888"/>
              <a:gd name="connsiteY4" fmla="*/ 2020188 h 2133601"/>
              <a:gd name="connsiteX0" fmla="*/ 0 w 5645888"/>
              <a:gd name="connsiteY0" fmla="*/ 0 h 2133601"/>
              <a:gd name="connsiteX1" fmla="*/ 1208566 w 5645888"/>
              <a:gd name="connsiteY1" fmla="*/ 464290 h 2133601"/>
              <a:gd name="connsiteX2" fmla="*/ 2296632 w 5645888"/>
              <a:gd name="connsiteY2" fmla="*/ 829341 h 2133601"/>
              <a:gd name="connsiteX3" fmla="*/ 3689497 w 5645888"/>
              <a:gd name="connsiteY3" fmla="*/ 1935126 h 2133601"/>
              <a:gd name="connsiteX4" fmla="*/ 5645888 w 5645888"/>
              <a:gd name="connsiteY4" fmla="*/ 2020188 h 2133601"/>
              <a:gd name="connsiteX0" fmla="*/ 0 w 5645888"/>
              <a:gd name="connsiteY0" fmla="*/ 0 h 2165498"/>
              <a:gd name="connsiteX1" fmla="*/ 1208566 w 5645888"/>
              <a:gd name="connsiteY1" fmla="*/ 464290 h 2165498"/>
              <a:gd name="connsiteX2" fmla="*/ 2296632 w 5645888"/>
              <a:gd name="connsiteY2" fmla="*/ 829341 h 2165498"/>
              <a:gd name="connsiteX3" fmla="*/ 3689497 w 5645888"/>
              <a:gd name="connsiteY3" fmla="*/ 1967023 h 2165498"/>
              <a:gd name="connsiteX4" fmla="*/ 5645888 w 5645888"/>
              <a:gd name="connsiteY4" fmla="*/ 2020188 h 2165498"/>
              <a:gd name="connsiteX0" fmla="*/ 0 w 5645888"/>
              <a:gd name="connsiteY0" fmla="*/ 0 h 2091070"/>
              <a:gd name="connsiteX1" fmla="*/ 1208566 w 5645888"/>
              <a:gd name="connsiteY1" fmla="*/ 464290 h 2091070"/>
              <a:gd name="connsiteX2" fmla="*/ 2296632 w 5645888"/>
              <a:gd name="connsiteY2" fmla="*/ 829341 h 2091070"/>
              <a:gd name="connsiteX3" fmla="*/ 3689497 w 5645888"/>
              <a:gd name="connsiteY3" fmla="*/ 1967023 h 2091070"/>
              <a:gd name="connsiteX4" fmla="*/ 5645888 w 5645888"/>
              <a:gd name="connsiteY4" fmla="*/ 2020188 h 2091070"/>
              <a:gd name="connsiteX0" fmla="*/ 0 w 5645888"/>
              <a:gd name="connsiteY0" fmla="*/ 0 h 2197396"/>
              <a:gd name="connsiteX1" fmla="*/ 1208566 w 5645888"/>
              <a:gd name="connsiteY1" fmla="*/ 464290 h 2197396"/>
              <a:gd name="connsiteX2" fmla="*/ 2296632 w 5645888"/>
              <a:gd name="connsiteY2" fmla="*/ 829341 h 2197396"/>
              <a:gd name="connsiteX3" fmla="*/ 3689497 w 5645888"/>
              <a:gd name="connsiteY3" fmla="*/ 1967023 h 2197396"/>
              <a:gd name="connsiteX4" fmla="*/ 5645888 w 5645888"/>
              <a:gd name="connsiteY4" fmla="*/ 2020188 h 2197396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96632 w 5645888"/>
              <a:gd name="connsiteY2" fmla="*/ 829341 h 2154866"/>
              <a:gd name="connsiteX3" fmla="*/ 3689497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96632 w 5645888"/>
              <a:gd name="connsiteY2" fmla="*/ 829341 h 2154866"/>
              <a:gd name="connsiteX3" fmla="*/ 3689497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65809 w 5645888"/>
              <a:gd name="connsiteY2" fmla="*/ 849889 h 2154866"/>
              <a:gd name="connsiteX3" fmla="*/ 3689497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65809 w 5645888"/>
              <a:gd name="connsiteY2" fmla="*/ 849889 h 2154866"/>
              <a:gd name="connsiteX3" fmla="*/ 3689497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65809 w 5645888"/>
              <a:gd name="connsiteY2" fmla="*/ 849889 h 2154866"/>
              <a:gd name="connsiteX3" fmla="*/ 3689497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65809 w 5645888"/>
              <a:gd name="connsiteY2" fmla="*/ 849889 h 2154866"/>
              <a:gd name="connsiteX3" fmla="*/ 3689497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082947"/>
              <a:gd name="connsiteX1" fmla="*/ 1208566 w 5645888"/>
              <a:gd name="connsiteY1" fmla="*/ 464290 h 2082947"/>
              <a:gd name="connsiteX2" fmla="*/ 2265809 w 5645888"/>
              <a:gd name="connsiteY2" fmla="*/ 849889 h 2082947"/>
              <a:gd name="connsiteX3" fmla="*/ 3689497 w 5645888"/>
              <a:gd name="connsiteY3" fmla="*/ 1852574 h 2082947"/>
              <a:gd name="connsiteX4" fmla="*/ 5645888 w 5645888"/>
              <a:gd name="connsiteY4" fmla="*/ 2020188 h 2082947"/>
              <a:gd name="connsiteX0" fmla="*/ 0 w 5645888"/>
              <a:gd name="connsiteY0" fmla="*/ 0 h 2082947"/>
              <a:gd name="connsiteX1" fmla="*/ 1208566 w 5645888"/>
              <a:gd name="connsiteY1" fmla="*/ 464290 h 2082947"/>
              <a:gd name="connsiteX2" fmla="*/ 2265809 w 5645888"/>
              <a:gd name="connsiteY2" fmla="*/ 849889 h 2082947"/>
              <a:gd name="connsiteX3" fmla="*/ 3689497 w 5645888"/>
              <a:gd name="connsiteY3" fmla="*/ 1852574 h 2082947"/>
              <a:gd name="connsiteX4" fmla="*/ 5645888 w 5645888"/>
              <a:gd name="connsiteY4" fmla="*/ 2020188 h 2082947"/>
              <a:gd name="connsiteX0" fmla="*/ 0 w 5645888"/>
              <a:gd name="connsiteY0" fmla="*/ 0 h 2082947"/>
              <a:gd name="connsiteX1" fmla="*/ 1208566 w 5645888"/>
              <a:gd name="connsiteY1" fmla="*/ 464290 h 2082947"/>
              <a:gd name="connsiteX2" fmla="*/ 2265809 w 5645888"/>
              <a:gd name="connsiteY2" fmla="*/ 849889 h 2082947"/>
              <a:gd name="connsiteX3" fmla="*/ 3597029 w 5645888"/>
              <a:gd name="connsiteY3" fmla="*/ 1852574 h 2082947"/>
              <a:gd name="connsiteX4" fmla="*/ 5645888 w 5645888"/>
              <a:gd name="connsiteY4" fmla="*/ 2020188 h 2082947"/>
              <a:gd name="connsiteX0" fmla="*/ 0 w 5645888"/>
              <a:gd name="connsiteY0" fmla="*/ 0 h 2082947"/>
              <a:gd name="connsiteX1" fmla="*/ 1208566 w 5645888"/>
              <a:gd name="connsiteY1" fmla="*/ 464290 h 2082947"/>
              <a:gd name="connsiteX2" fmla="*/ 2265809 w 5645888"/>
              <a:gd name="connsiteY2" fmla="*/ 849889 h 2082947"/>
              <a:gd name="connsiteX3" fmla="*/ 3597029 w 5645888"/>
              <a:gd name="connsiteY3" fmla="*/ 1852574 h 2082947"/>
              <a:gd name="connsiteX4" fmla="*/ 5645888 w 5645888"/>
              <a:gd name="connsiteY4" fmla="*/ 2020188 h 2082947"/>
              <a:gd name="connsiteX0" fmla="*/ 0 w 5645888"/>
              <a:gd name="connsiteY0" fmla="*/ 0 h 2124044"/>
              <a:gd name="connsiteX1" fmla="*/ 1208566 w 5645888"/>
              <a:gd name="connsiteY1" fmla="*/ 464290 h 2124044"/>
              <a:gd name="connsiteX2" fmla="*/ 2265809 w 5645888"/>
              <a:gd name="connsiteY2" fmla="*/ 849889 h 2124044"/>
              <a:gd name="connsiteX3" fmla="*/ 3539504 w 5645888"/>
              <a:gd name="connsiteY3" fmla="*/ 1893671 h 2124044"/>
              <a:gd name="connsiteX4" fmla="*/ 5645888 w 5645888"/>
              <a:gd name="connsiteY4" fmla="*/ 2020188 h 2124044"/>
              <a:gd name="connsiteX0" fmla="*/ 0 w 5645888"/>
              <a:gd name="connsiteY0" fmla="*/ 0 h 2124044"/>
              <a:gd name="connsiteX1" fmla="*/ 1208566 w 5645888"/>
              <a:gd name="connsiteY1" fmla="*/ 464290 h 2124044"/>
              <a:gd name="connsiteX2" fmla="*/ 2265809 w 5645888"/>
              <a:gd name="connsiteY2" fmla="*/ 849889 h 2124044"/>
              <a:gd name="connsiteX3" fmla="*/ 3533350 w 5645888"/>
              <a:gd name="connsiteY3" fmla="*/ 1893671 h 2124044"/>
              <a:gd name="connsiteX4" fmla="*/ 5645888 w 5645888"/>
              <a:gd name="connsiteY4" fmla="*/ 2020188 h 2124044"/>
              <a:gd name="connsiteX0" fmla="*/ 0 w 5645888"/>
              <a:gd name="connsiteY0" fmla="*/ 0 h 2154866"/>
              <a:gd name="connsiteX1" fmla="*/ 1208566 w 5645888"/>
              <a:gd name="connsiteY1" fmla="*/ 464290 h 2154866"/>
              <a:gd name="connsiteX2" fmla="*/ 2265809 w 5645888"/>
              <a:gd name="connsiteY2" fmla="*/ 849889 h 2154866"/>
              <a:gd name="connsiteX3" fmla="*/ 3674545 w 5645888"/>
              <a:gd name="connsiteY3" fmla="*/ 1924493 h 2154866"/>
              <a:gd name="connsiteX4" fmla="*/ 5645888 w 5645888"/>
              <a:gd name="connsiteY4" fmla="*/ 2020188 h 2154866"/>
              <a:gd name="connsiteX0" fmla="*/ 0 w 5645888"/>
              <a:gd name="connsiteY0" fmla="*/ 0 h 2134317"/>
              <a:gd name="connsiteX1" fmla="*/ 1208566 w 5645888"/>
              <a:gd name="connsiteY1" fmla="*/ 464290 h 2134317"/>
              <a:gd name="connsiteX2" fmla="*/ 2265809 w 5645888"/>
              <a:gd name="connsiteY2" fmla="*/ 849889 h 2134317"/>
              <a:gd name="connsiteX3" fmla="*/ 3545101 w 5645888"/>
              <a:gd name="connsiteY3" fmla="*/ 1903944 h 2134317"/>
              <a:gd name="connsiteX4" fmla="*/ 5645888 w 5645888"/>
              <a:gd name="connsiteY4" fmla="*/ 2020188 h 2134317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65809 w 5645888"/>
              <a:gd name="connsiteY2" fmla="*/ 849889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65809 w 5645888"/>
              <a:gd name="connsiteY2" fmla="*/ 849889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65809 w 5645888"/>
              <a:gd name="connsiteY2" fmla="*/ 849889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65809 w 5645888"/>
              <a:gd name="connsiteY2" fmla="*/ 849889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65809 w 5645888"/>
              <a:gd name="connsiteY2" fmla="*/ 849889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65809 w 5645888"/>
              <a:gd name="connsiteY2" fmla="*/ 849889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24712 w 5645888"/>
              <a:gd name="connsiteY2" fmla="*/ 870437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224712 w 5645888"/>
              <a:gd name="connsiteY2" fmla="*/ 870437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08566 w 5645888"/>
              <a:gd name="connsiteY1" fmla="*/ 464290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59957 w 5645888"/>
              <a:gd name="connsiteY1" fmla="*/ 454016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59957 w 5645888"/>
              <a:gd name="connsiteY1" fmla="*/ 454016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  <a:gd name="connsiteX0" fmla="*/ 0 w 5645888"/>
              <a:gd name="connsiteY0" fmla="*/ 0 h 2103494"/>
              <a:gd name="connsiteX1" fmla="*/ 1259957 w 5645888"/>
              <a:gd name="connsiteY1" fmla="*/ 454016 h 2103494"/>
              <a:gd name="connsiteX2" fmla="*/ 2431532 w 5645888"/>
              <a:gd name="connsiteY2" fmla="*/ 1055372 h 2103494"/>
              <a:gd name="connsiteX3" fmla="*/ 3674545 w 5645888"/>
              <a:gd name="connsiteY3" fmla="*/ 1873121 h 2103494"/>
              <a:gd name="connsiteX4" fmla="*/ 5645888 w 5645888"/>
              <a:gd name="connsiteY4" fmla="*/ 2020188 h 21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888" h="2103494">
                <a:moveTo>
                  <a:pt x="0" y="0"/>
                </a:moveTo>
                <a:cubicBezTo>
                  <a:pt x="273347" y="190398"/>
                  <a:pt x="675227" y="474563"/>
                  <a:pt x="1259957" y="454016"/>
                </a:cubicBezTo>
                <a:cubicBezTo>
                  <a:pt x="1752579" y="464290"/>
                  <a:pt x="2090681" y="777976"/>
                  <a:pt x="2431532" y="1055372"/>
                </a:cubicBezTo>
                <a:cubicBezTo>
                  <a:pt x="2906306" y="1439451"/>
                  <a:pt x="3157433" y="1715743"/>
                  <a:pt x="3674545" y="1873121"/>
                </a:cubicBezTo>
                <a:cubicBezTo>
                  <a:pt x="4288943" y="2103494"/>
                  <a:pt x="5019110" y="2021178"/>
                  <a:pt x="5645888" y="2020188"/>
                </a:cubicBezTo>
              </a:path>
            </a:pathLst>
          </a:custGeom>
          <a:noFill/>
          <a:ln w="146050" cap="flat" cmpd="sng" algn="ctr">
            <a:solidFill>
              <a:srgbClr val="9FCE6C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574675" rtl="0" fontAlgn="base">
              <a:spcBef>
                <a:spcPct val="50000"/>
              </a:spcBef>
              <a:spcAft>
                <a:spcPct val="0"/>
              </a:spcAft>
            </a:pPr>
            <a:endParaRPr lang="en-US" sz="2200" kern="1200">
              <a:solidFill>
                <a:srgbClr val="4D4D4D"/>
              </a:solidFill>
              <a:latin typeface="Arial" pitchFamily="34" charset="0"/>
              <a:ea typeface="ＭＳ Ｐゴシック"/>
              <a:cs typeface="Arial"/>
            </a:endParaRPr>
          </a:p>
        </p:txBody>
      </p:sp>
      <p:pic>
        <p:nvPicPr>
          <p:cNvPr id="1084" name="Picture 34" descr="iphone_425px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061" y="2522566"/>
            <a:ext cx="920807" cy="8792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85" name="Picture 19" descr="PCUserPi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b="18299"/>
          <a:stretch>
            <a:fillRect/>
          </a:stretch>
        </p:blipFill>
        <p:spPr bwMode="auto">
          <a:xfrm>
            <a:off x="611235" y="4318767"/>
            <a:ext cx="880650" cy="87971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86" name="Oval 634"/>
          <p:cNvSpPr/>
          <p:nvPr/>
        </p:nvSpPr>
        <p:spPr bwMode="auto">
          <a:xfrm>
            <a:off x="604007" y="2525086"/>
            <a:ext cx="914400" cy="855677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ＭＳ Ｐゴシック"/>
              <a:cs typeface="Arial"/>
            </a:endParaRPr>
          </a:p>
        </p:txBody>
      </p:sp>
      <p:grpSp>
        <p:nvGrpSpPr>
          <p:cNvPr id="1087" name="Group 567"/>
          <p:cNvGrpSpPr/>
          <p:nvPr/>
        </p:nvGrpSpPr>
        <p:grpSpPr>
          <a:xfrm>
            <a:off x="8355584" y="308224"/>
            <a:ext cx="644577" cy="621462"/>
            <a:chOff x="8355584" y="308224"/>
            <a:chExt cx="644577" cy="621462"/>
          </a:xfrm>
        </p:grpSpPr>
        <p:pic>
          <p:nvPicPr>
            <p:cNvPr id="1088" name="Picture 363" descr="08-014_HPM-JUNOS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lum contrast="-12000"/>
            </a:blip>
            <a:srcRect/>
            <a:stretch>
              <a:fillRect/>
            </a:stretch>
          </p:blipFill>
          <p:spPr bwMode="auto">
            <a:xfrm>
              <a:off x="8355584" y="308224"/>
              <a:ext cx="644577" cy="62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9" name="Picture 1088" descr="Blue-Padlock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8472" y="442987"/>
              <a:ext cx="198800" cy="3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044" grpId="0"/>
      <p:bldP spid="1081" grpId="0" animBg="1"/>
      <p:bldP spid="1082" grpId="0" animBg="1"/>
      <p:bldP spid="10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Isosceles Triangle 311"/>
          <p:cNvSpPr/>
          <p:nvPr/>
        </p:nvSpPr>
        <p:spPr bwMode="auto">
          <a:xfrm>
            <a:off x="3302598" y="4354080"/>
            <a:ext cx="5411095" cy="755802"/>
          </a:xfrm>
          <a:prstGeom prst="triangle">
            <a:avLst>
              <a:gd name="adj" fmla="val 15718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09" name="Down Arrow 308"/>
          <p:cNvSpPr/>
          <p:nvPr/>
        </p:nvSpPr>
        <p:spPr>
          <a:xfrm rot="14319276">
            <a:off x="1738811" y="3732035"/>
            <a:ext cx="590550" cy="1768544"/>
          </a:xfrm>
          <a:prstGeom prst="downArrow">
            <a:avLst/>
          </a:prstGeom>
          <a:solidFill>
            <a:schemeClr val="bg2">
              <a:lumMod val="75000"/>
              <a:lumOff val="2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" name="Group 76"/>
          <p:cNvGrpSpPr/>
          <p:nvPr/>
        </p:nvGrpSpPr>
        <p:grpSpPr>
          <a:xfrm>
            <a:off x="0" y="4890655"/>
            <a:ext cx="3491345" cy="1211441"/>
            <a:chOff x="429505" y="4890655"/>
            <a:chExt cx="3491345" cy="1211441"/>
          </a:xfrm>
        </p:grpSpPr>
        <p:sp>
          <p:nvSpPr>
            <p:cNvPr id="63" name="Rounded Rectangle 62"/>
            <p:cNvSpPr/>
            <p:nvPr/>
          </p:nvSpPr>
          <p:spPr>
            <a:xfrm>
              <a:off x="845127" y="4890655"/>
              <a:ext cx="2812474" cy="1211441"/>
            </a:xfrm>
            <a:prstGeom prst="roundRect">
              <a:avLst>
                <a:gd name="adj" fmla="val 437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9505" y="5293825"/>
              <a:ext cx="3491345" cy="44250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/>
                  <a:cs typeface="Arial"/>
                </a:rPr>
                <a:t>Management &amp; Compliance</a:t>
              </a:r>
              <a:endParaRPr lang="en-US" sz="1400" dirty="0">
                <a:solidFill>
                  <a:srgbClr val="000000"/>
                </a:solidFill>
                <a:ea typeface="ＭＳ Ｐゴシック"/>
                <a:cs typeface="Arial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3458447" y="4876801"/>
            <a:ext cx="4909697" cy="1211441"/>
          </a:xfrm>
          <a:prstGeom prst="roundRect">
            <a:avLst>
              <a:gd name="adj" fmla="val 437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Secure—Cloud Enabled Security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638095" y="4883194"/>
            <a:ext cx="4577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/>
                <a:cs typeface="Arial"/>
              </a:rPr>
              <a:t>Services</a:t>
            </a:r>
            <a:endParaRPr lang="en-US" sz="1400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grpSp>
        <p:nvGrpSpPr>
          <p:cNvPr id="5" name="Group 144"/>
          <p:cNvGrpSpPr/>
          <p:nvPr/>
        </p:nvGrpSpPr>
        <p:grpSpPr>
          <a:xfrm>
            <a:off x="6756470" y="3631608"/>
            <a:ext cx="2161116" cy="1080558"/>
            <a:chOff x="6784180" y="4473857"/>
            <a:chExt cx="2161116" cy="1080558"/>
          </a:xfrm>
        </p:grpSpPr>
        <p:sp>
          <p:nvSpPr>
            <p:cNvPr id="168" name="Rounded Rectangle 167"/>
            <p:cNvSpPr/>
            <p:nvPr/>
          </p:nvSpPr>
          <p:spPr bwMode="auto">
            <a:xfrm>
              <a:off x="6784180" y="4473857"/>
              <a:ext cx="2161116" cy="1080558"/>
            </a:xfrm>
            <a:prstGeom prst="roundRect">
              <a:avLst>
                <a:gd name="adj" fmla="val 1039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defTabSz="574675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6" name="Group 474"/>
            <p:cNvGrpSpPr/>
            <p:nvPr/>
          </p:nvGrpSpPr>
          <p:grpSpPr>
            <a:xfrm>
              <a:off x="7495785" y="4495475"/>
              <a:ext cx="664529" cy="477639"/>
              <a:chOff x="9508178" y="4807683"/>
              <a:chExt cx="1066803" cy="766764"/>
            </a:xfrm>
          </p:grpSpPr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9508178" y="4807683"/>
                <a:ext cx="1066803" cy="766764"/>
                <a:chOff x="233" y="2861"/>
                <a:chExt cx="969" cy="685"/>
              </a:xfrm>
            </p:grpSpPr>
            <p:sp>
              <p:nvSpPr>
                <p:cNvPr id="279" name="Oval 278"/>
                <p:cNvSpPr>
                  <a:spLocks noChangeArrowheads="1"/>
                </p:cNvSpPr>
                <p:nvPr/>
              </p:nvSpPr>
              <p:spPr bwMode="auto">
                <a:xfrm>
                  <a:off x="233" y="3048"/>
                  <a:ext cx="352" cy="35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80" name="Oval 279"/>
                <p:cNvSpPr>
                  <a:spLocks noChangeArrowheads="1"/>
                </p:cNvSpPr>
                <p:nvPr/>
              </p:nvSpPr>
              <p:spPr bwMode="auto">
                <a:xfrm>
                  <a:off x="850" y="3023"/>
                  <a:ext cx="352" cy="35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81" name="Oval 280"/>
                <p:cNvSpPr>
                  <a:spLocks noChangeArrowheads="1"/>
                </p:cNvSpPr>
                <p:nvPr/>
              </p:nvSpPr>
              <p:spPr bwMode="auto">
                <a:xfrm>
                  <a:off x="429" y="2877"/>
                  <a:ext cx="352" cy="35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82" name="Oval 281"/>
                <p:cNvSpPr>
                  <a:spLocks noChangeArrowheads="1"/>
                </p:cNvSpPr>
                <p:nvPr/>
              </p:nvSpPr>
              <p:spPr bwMode="auto">
                <a:xfrm>
                  <a:off x="379" y="3108"/>
                  <a:ext cx="438" cy="43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 dirty="0"/>
                </a:p>
              </p:txBody>
            </p:sp>
            <p:sp>
              <p:nvSpPr>
                <p:cNvPr id="283" name="Oval 282"/>
                <p:cNvSpPr>
                  <a:spLocks noChangeArrowheads="1"/>
                </p:cNvSpPr>
                <p:nvPr/>
              </p:nvSpPr>
              <p:spPr bwMode="auto">
                <a:xfrm>
                  <a:off x="651" y="3104"/>
                  <a:ext cx="424" cy="4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84" name="Oval 283"/>
                <p:cNvSpPr>
                  <a:spLocks noChangeArrowheads="1"/>
                </p:cNvSpPr>
                <p:nvPr/>
              </p:nvSpPr>
              <p:spPr bwMode="auto">
                <a:xfrm>
                  <a:off x="693" y="2861"/>
                  <a:ext cx="352" cy="35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85" name="Freeform 284"/>
                <p:cNvSpPr>
                  <a:spLocks/>
                </p:cNvSpPr>
                <p:nvPr/>
              </p:nvSpPr>
              <p:spPr bwMode="auto">
                <a:xfrm>
                  <a:off x="328" y="2986"/>
                  <a:ext cx="783" cy="444"/>
                </a:xfrm>
                <a:custGeom>
                  <a:avLst/>
                  <a:gdLst>
                    <a:gd name="T0" fmla="*/ 82 w 783"/>
                    <a:gd name="T1" fmla="*/ 132 h 444"/>
                    <a:gd name="T2" fmla="*/ 212 w 783"/>
                    <a:gd name="T3" fmla="*/ 88 h 444"/>
                    <a:gd name="T4" fmla="*/ 363 w 783"/>
                    <a:gd name="T5" fmla="*/ 2 h 444"/>
                    <a:gd name="T6" fmla="*/ 630 w 783"/>
                    <a:gd name="T7" fmla="*/ 74 h 444"/>
                    <a:gd name="T8" fmla="*/ 774 w 783"/>
                    <a:gd name="T9" fmla="*/ 168 h 444"/>
                    <a:gd name="T10" fmla="*/ 687 w 783"/>
                    <a:gd name="T11" fmla="*/ 312 h 444"/>
                    <a:gd name="T12" fmla="*/ 313 w 783"/>
                    <a:gd name="T13" fmla="*/ 441 h 444"/>
                    <a:gd name="T14" fmla="*/ 126 w 783"/>
                    <a:gd name="T15" fmla="*/ 333 h 444"/>
                    <a:gd name="T16" fmla="*/ 10 w 783"/>
                    <a:gd name="T17" fmla="*/ 268 h 444"/>
                    <a:gd name="T18" fmla="*/ 82 w 783"/>
                    <a:gd name="T19" fmla="*/ 132 h 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3"/>
                    <a:gd name="T31" fmla="*/ 0 h 444"/>
                    <a:gd name="T32" fmla="*/ 783 w 783"/>
                    <a:gd name="T33" fmla="*/ 444 h 4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3" h="444">
                      <a:moveTo>
                        <a:pt x="82" y="132"/>
                      </a:moveTo>
                      <a:cubicBezTo>
                        <a:pt x="116" y="102"/>
                        <a:pt x="165" y="110"/>
                        <a:pt x="212" y="88"/>
                      </a:cubicBezTo>
                      <a:cubicBezTo>
                        <a:pt x="259" y="66"/>
                        <a:pt x="293" y="4"/>
                        <a:pt x="363" y="2"/>
                      </a:cubicBezTo>
                      <a:cubicBezTo>
                        <a:pt x="433" y="0"/>
                        <a:pt x="562" y="46"/>
                        <a:pt x="630" y="74"/>
                      </a:cubicBezTo>
                      <a:cubicBezTo>
                        <a:pt x="698" y="102"/>
                        <a:pt x="765" y="128"/>
                        <a:pt x="774" y="168"/>
                      </a:cubicBezTo>
                      <a:cubicBezTo>
                        <a:pt x="783" y="208"/>
                        <a:pt x="764" y="266"/>
                        <a:pt x="687" y="312"/>
                      </a:cubicBezTo>
                      <a:cubicBezTo>
                        <a:pt x="610" y="358"/>
                        <a:pt x="406" y="438"/>
                        <a:pt x="313" y="441"/>
                      </a:cubicBezTo>
                      <a:cubicBezTo>
                        <a:pt x="220" y="444"/>
                        <a:pt x="176" y="362"/>
                        <a:pt x="126" y="333"/>
                      </a:cubicBezTo>
                      <a:cubicBezTo>
                        <a:pt x="76" y="304"/>
                        <a:pt x="20" y="304"/>
                        <a:pt x="10" y="268"/>
                      </a:cubicBezTo>
                      <a:cubicBezTo>
                        <a:pt x="0" y="232"/>
                        <a:pt x="48" y="162"/>
                        <a:pt x="82" y="13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</p:grpSp>
          <p:sp>
            <p:nvSpPr>
              <p:cNvPr id="245" name="Freeform 124"/>
              <p:cNvSpPr>
                <a:spLocks/>
              </p:cNvSpPr>
              <p:nvPr/>
            </p:nvSpPr>
            <p:spPr bwMode="auto">
              <a:xfrm>
                <a:off x="9757416" y="4995008"/>
                <a:ext cx="519114" cy="414338"/>
              </a:xfrm>
              <a:custGeom>
                <a:avLst/>
                <a:gdLst>
                  <a:gd name="T0" fmla="*/ 63 w 327"/>
                  <a:gd name="T1" fmla="*/ 0 h 261"/>
                  <a:gd name="T2" fmla="*/ 327 w 327"/>
                  <a:gd name="T3" fmla="*/ 0 h 261"/>
                  <a:gd name="T4" fmla="*/ 324 w 327"/>
                  <a:gd name="T5" fmla="*/ 201 h 261"/>
                  <a:gd name="T6" fmla="*/ 147 w 327"/>
                  <a:gd name="T7" fmla="*/ 261 h 261"/>
                  <a:gd name="T8" fmla="*/ 195 w 327"/>
                  <a:gd name="T9" fmla="*/ 105 h 261"/>
                  <a:gd name="T10" fmla="*/ 63 w 327"/>
                  <a:gd name="T11" fmla="*/ 33 h 261"/>
                  <a:gd name="T12" fmla="*/ 0 w 327"/>
                  <a:gd name="T13" fmla="*/ 132 h 261"/>
                  <a:gd name="T14" fmla="*/ 9 w 327"/>
                  <a:gd name="T15" fmla="*/ 177 h 261"/>
                  <a:gd name="T16" fmla="*/ 126 w 327"/>
                  <a:gd name="T17" fmla="*/ 249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7"/>
                  <a:gd name="T28" fmla="*/ 0 h 261"/>
                  <a:gd name="T29" fmla="*/ 327 w 327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7" h="261">
                    <a:moveTo>
                      <a:pt x="63" y="0"/>
                    </a:moveTo>
                    <a:lnTo>
                      <a:pt x="327" y="0"/>
                    </a:lnTo>
                    <a:lnTo>
                      <a:pt x="324" y="201"/>
                    </a:lnTo>
                    <a:lnTo>
                      <a:pt x="147" y="261"/>
                    </a:lnTo>
                    <a:lnTo>
                      <a:pt x="195" y="105"/>
                    </a:lnTo>
                    <a:lnTo>
                      <a:pt x="63" y="33"/>
                    </a:lnTo>
                    <a:lnTo>
                      <a:pt x="0" y="132"/>
                    </a:lnTo>
                    <a:lnTo>
                      <a:pt x="9" y="177"/>
                    </a:lnTo>
                    <a:lnTo>
                      <a:pt x="126" y="249"/>
                    </a:lnTo>
                  </a:path>
                </a:pathLst>
              </a:custGeom>
              <a:noFill/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Freeform 125"/>
              <p:cNvSpPr>
                <a:spLocks/>
              </p:cNvSpPr>
              <p:nvPr/>
            </p:nvSpPr>
            <p:spPr bwMode="auto">
              <a:xfrm>
                <a:off x="9785991" y="5014058"/>
                <a:ext cx="433389" cy="209550"/>
              </a:xfrm>
              <a:custGeom>
                <a:avLst/>
                <a:gdLst>
                  <a:gd name="T0" fmla="*/ 0 w 273"/>
                  <a:gd name="T1" fmla="*/ 132 h 132"/>
                  <a:gd name="T2" fmla="*/ 201 w 273"/>
                  <a:gd name="T3" fmla="*/ 75 h 132"/>
                  <a:gd name="T4" fmla="*/ 273 w 273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273"/>
                  <a:gd name="T10" fmla="*/ 0 h 132"/>
                  <a:gd name="T11" fmla="*/ 273 w 27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" h="132">
                    <a:moveTo>
                      <a:pt x="0" y="132"/>
                    </a:moveTo>
                    <a:lnTo>
                      <a:pt x="201" y="75"/>
                    </a:lnTo>
                    <a:lnTo>
                      <a:pt x="273" y="0"/>
                    </a:lnTo>
                  </a:path>
                </a:pathLst>
              </a:custGeom>
              <a:noFill/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130"/>
              <p:cNvSpPr>
                <a:spLocks noChangeArrowheads="1"/>
              </p:cNvSpPr>
              <p:nvPr/>
            </p:nvSpPr>
            <p:spPr bwMode="auto">
              <a:xfrm flipH="1">
                <a:off x="10186042" y="4923570"/>
                <a:ext cx="161925" cy="161925"/>
              </a:xfrm>
              <a:prstGeom prst="rect">
                <a:avLst/>
              </a:prstGeom>
              <a:solidFill>
                <a:srgbClr val="003300"/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131"/>
              <p:cNvSpPr>
                <a:spLocks noChangeArrowheads="1"/>
              </p:cNvSpPr>
              <p:nvPr/>
            </p:nvSpPr>
            <p:spPr bwMode="auto">
              <a:xfrm flipH="1">
                <a:off x="9790753" y="4918808"/>
                <a:ext cx="161925" cy="161925"/>
              </a:xfrm>
              <a:prstGeom prst="rect">
                <a:avLst/>
              </a:prstGeom>
              <a:solidFill>
                <a:srgbClr val="003300"/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185"/>
              <p:cNvGrpSpPr/>
              <p:nvPr/>
            </p:nvGrpSpPr>
            <p:grpSpPr>
              <a:xfrm>
                <a:off x="9733464" y="4857069"/>
                <a:ext cx="262835" cy="262835"/>
                <a:chOff x="9512484" y="3386409"/>
                <a:chExt cx="262835" cy="262835"/>
              </a:xfrm>
            </p:grpSpPr>
            <p:sp>
              <p:nvSpPr>
                <p:cNvPr id="275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6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77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78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9" name="Group 1190"/>
              <p:cNvGrpSpPr/>
              <p:nvPr/>
            </p:nvGrpSpPr>
            <p:grpSpPr>
              <a:xfrm>
                <a:off x="10133514" y="4872309"/>
                <a:ext cx="262835" cy="262835"/>
                <a:chOff x="9512484" y="3386409"/>
                <a:chExt cx="262835" cy="262835"/>
              </a:xfrm>
            </p:grpSpPr>
            <p:sp>
              <p:nvSpPr>
                <p:cNvPr id="271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2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73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74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0" name="Group 1195"/>
              <p:cNvGrpSpPr/>
              <p:nvPr/>
            </p:nvGrpSpPr>
            <p:grpSpPr>
              <a:xfrm>
                <a:off x="9638214" y="5116149"/>
                <a:ext cx="262835" cy="262835"/>
                <a:chOff x="9512484" y="3386409"/>
                <a:chExt cx="262835" cy="262835"/>
              </a:xfrm>
            </p:grpSpPr>
            <p:sp>
              <p:nvSpPr>
                <p:cNvPr id="267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8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9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70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1" name="Group 1200"/>
              <p:cNvGrpSpPr/>
              <p:nvPr/>
            </p:nvGrpSpPr>
            <p:grpSpPr>
              <a:xfrm>
                <a:off x="10167804" y="5173299"/>
                <a:ext cx="262835" cy="262835"/>
                <a:chOff x="9512484" y="3386409"/>
                <a:chExt cx="262835" cy="262835"/>
              </a:xfrm>
            </p:grpSpPr>
            <p:sp>
              <p:nvSpPr>
                <p:cNvPr id="263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4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5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66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2" name="Group 1205"/>
              <p:cNvGrpSpPr/>
              <p:nvPr/>
            </p:nvGrpSpPr>
            <p:grpSpPr>
              <a:xfrm>
                <a:off x="9882054" y="5276169"/>
                <a:ext cx="262835" cy="262835"/>
                <a:chOff x="9512484" y="3386409"/>
                <a:chExt cx="262835" cy="262835"/>
              </a:xfrm>
            </p:grpSpPr>
            <p:sp>
              <p:nvSpPr>
                <p:cNvPr id="259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0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1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62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3" name="Group 1210"/>
              <p:cNvGrpSpPr/>
              <p:nvPr/>
            </p:nvGrpSpPr>
            <p:grpSpPr>
              <a:xfrm>
                <a:off x="9939204" y="5051379"/>
                <a:ext cx="262835" cy="262835"/>
                <a:chOff x="9512484" y="3386409"/>
                <a:chExt cx="262835" cy="262835"/>
              </a:xfrm>
            </p:grpSpPr>
            <p:sp>
              <p:nvSpPr>
                <p:cNvPr id="255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6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57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58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</p:grpSp>
        <p:grpSp>
          <p:nvGrpSpPr>
            <p:cNvPr id="14" name="Group 666"/>
            <p:cNvGrpSpPr/>
            <p:nvPr/>
          </p:nvGrpSpPr>
          <p:grpSpPr>
            <a:xfrm>
              <a:off x="6877583" y="4780595"/>
              <a:ext cx="686563" cy="552250"/>
              <a:chOff x="9910400" y="755108"/>
              <a:chExt cx="1102158" cy="886549"/>
            </a:xfrm>
          </p:grpSpPr>
          <p:sp>
            <p:nvSpPr>
              <p:cNvPr id="209" name="Text Box 24"/>
              <p:cNvSpPr txBox="1">
                <a:spLocks noChangeArrowheads="1"/>
              </p:cNvSpPr>
              <p:nvPr/>
            </p:nvSpPr>
            <p:spPr bwMode="auto">
              <a:xfrm>
                <a:off x="11007795" y="755108"/>
                <a:ext cx="4763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" name="Group 88"/>
              <p:cNvGrpSpPr>
                <a:grpSpLocks/>
              </p:cNvGrpSpPr>
              <p:nvPr/>
            </p:nvGrpSpPr>
            <p:grpSpPr bwMode="auto">
              <a:xfrm>
                <a:off x="9910400" y="874893"/>
                <a:ext cx="1066803" cy="766764"/>
                <a:chOff x="233" y="2861"/>
                <a:chExt cx="969" cy="685"/>
              </a:xfrm>
            </p:grpSpPr>
            <p:sp>
              <p:nvSpPr>
                <p:cNvPr id="237" name="Oval 89"/>
                <p:cNvSpPr>
                  <a:spLocks noChangeArrowheads="1"/>
                </p:cNvSpPr>
                <p:nvPr/>
              </p:nvSpPr>
              <p:spPr bwMode="auto">
                <a:xfrm>
                  <a:off x="233" y="3048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38" name="Oval 90"/>
                <p:cNvSpPr>
                  <a:spLocks noChangeArrowheads="1"/>
                </p:cNvSpPr>
                <p:nvPr/>
              </p:nvSpPr>
              <p:spPr bwMode="auto">
                <a:xfrm>
                  <a:off x="850" y="3023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39" name="Oval 91"/>
                <p:cNvSpPr>
                  <a:spLocks noChangeArrowheads="1"/>
                </p:cNvSpPr>
                <p:nvPr/>
              </p:nvSpPr>
              <p:spPr bwMode="auto">
                <a:xfrm>
                  <a:off x="429" y="2877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40" name="Oval 92"/>
                <p:cNvSpPr>
                  <a:spLocks noChangeArrowheads="1"/>
                </p:cNvSpPr>
                <p:nvPr/>
              </p:nvSpPr>
              <p:spPr bwMode="auto">
                <a:xfrm>
                  <a:off x="379" y="3108"/>
                  <a:ext cx="438" cy="438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41" name="Oval 93"/>
                <p:cNvSpPr>
                  <a:spLocks noChangeArrowheads="1"/>
                </p:cNvSpPr>
                <p:nvPr/>
              </p:nvSpPr>
              <p:spPr bwMode="auto">
                <a:xfrm>
                  <a:off x="651" y="3104"/>
                  <a:ext cx="424" cy="424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42" name="Oval 94"/>
                <p:cNvSpPr>
                  <a:spLocks noChangeArrowheads="1"/>
                </p:cNvSpPr>
                <p:nvPr/>
              </p:nvSpPr>
              <p:spPr bwMode="auto">
                <a:xfrm>
                  <a:off x="693" y="2861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43" name="Freeform 95"/>
                <p:cNvSpPr>
                  <a:spLocks/>
                </p:cNvSpPr>
                <p:nvPr/>
              </p:nvSpPr>
              <p:spPr bwMode="auto">
                <a:xfrm>
                  <a:off x="328" y="2986"/>
                  <a:ext cx="783" cy="444"/>
                </a:xfrm>
                <a:custGeom>
                  <a:avLst/>
                  <a:gdLst>
                    <a:gd name="T0" fmla="*/ 82 w 783"/>
                    <a:gd name="T1" fmla="*/ 132 h 444"/>
                    <a:gd name="T2" fmla="*/ 212 w 783"/>
                    <a:gd name="T3" fmla="*/ 88 h 444"/>
                    <a:gd name="T4" fmla="*/ 363 w 783"/>
                    <a:gd name="T5" fmla="*/ 2 h 444"/>
                    <a:gd name="T6" fmla="*/ 630 w 783"/>
                    <a:gd name="T7" fmla="*/ 74 h 444"/>
                    <a:gd name="T8" fmla="*/ 774 w 783"/>
                    <a:gd name="T9" fmla="*/ 168 h 444"/>
                    <a:gd name="T10" fmla="*/ 687 w 783"/>
                    <a:gd name="T11" fmla="*/ 312 h 444"/>
                    <a:gd name="T12" fmla="*/ 313 w 783"/>
                    <a:gd name="T13" fmla="*/ 441 h 444"/>
                    <a:gd name="T14" fmla="*/ 126 w 783"/>
                    <a:gd name="T15" fmla="*/ 333 h 444"/>
                    <a:gd name="T16" fmla="*/ 10 w 783"/>
                    <a:gd name="T17" fmla="*/ 268 h 444"/>
                    <a:gd name="T18" fmla="*/ 82 w 783"/>
                    <a:gd name="T19" fmla="*/ 132 h 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3"/>
                    <a:gd name="T31" fmla="*/ 0 h 444"/>
                    <a:gd name="T32" fmla="*/ 783 w 783"/>
                    <a:gd name="T33" fmla="*/ 444 h 4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3" h="444">
                      <a:moveTo>
                        <a:pt x="82" y="132"/>
                      </a:moveTo>
                      <a:cubicBezTo>
                        <a:pt x="116" y="102"/>
                        <a:pt x="165" y="110"/>
                        <a:pt x="212" y="88"/>
                      </a:cubicBezTo>
                      <a:cubicBezTo>
                        <a:pt x="259" y="66"/>
                        <a:pt x="293" y="4"/>
                        <a:pt x="363" y="2"/>
                      </a:cubicBezTo>
                      <a:cubicBezTo>
                        <a:pt x="433" y="0"/>
                        <a:pt x="562" y="46"/>
                        <a:pt x="630" y="74"/>
                      </a:cubicBezTo>
                      <a:cubicBezTo>
                        <a:pt x="698" y="102"/>
                        <a:pt x="765" y="128"/>
                        <a:pt x="774" y="168"/>
                      </a:cubicBezTo>
                      <a:cubicBezTo>
                        <a:pt x="783" y="208"/>
                        <a:pt x="764" y="266"/>
                        <a:pt x="687" y="312"/>
                      </a:cubicBezTo>
                      <a:cubicBezTo>
                        <a:pt x="610" y="358"/>
                        <a:pt x="406" y="438"/>
                        <a:pt x="313" y="441"/>
                      </a:cubicBezTo>
                      <a:cubicBezTo>
                        <a:pt x="220" y="444"/>
                        <a:pt x="176" y="362"/>
                        <a:pt x="126" y="333"/>
                      </a:cubicBezTo>
                      <a:cubicBezTo>
                        <a:pt x="76" y="304"/>
                        <a:pt x="20" y="304"/>
                        <a:pt x="10" y="268"/>
                      </a:cubicBezTo>
                      <a:cubicBezTo>
                        <a:pt x="0" y="232"/>
                        <a:pt x="48" y="162"/>
                        <a:pt x="82" y="13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Freeform 112"/>
              <p:cNvSpPr>
                <a:spLocks/>
              </p:cNvSpPr>
              <p:nvPr/>
            </p:nvSpPr>
            <p:spPr bwMode="auto">
              <a:xfrm>
                <a:off x="10108838" y="1087618"/>
                <a:ext cx="581027" cy="357188"/>
              </a:xfrm>
              <a:custGeom>
                <a:avLst/>
                <a:gdLst>
                  <a:gd name="T0" fmla="*/ 150 w 366"/>
                  <a:gd name="T1" fmla="*/ 225 h 225"/>
                  <a:gd name="T2" fmla="*/ 315 w 366"/>
                  <a:gd name="T3" fmla="*/ 174 h 225"/>
                  <a:gd name="T4" fmla="*/ 366 w 366"/>
                  <a:gd name="T5" fmla="*/ 27 h 225"/>
                  <a:gd name="T6" fmla="*/ 147 w 366"/>
                  <a:gd name="T7" fmla="*/ 0 h 225"/>
                  <a:gd name="T8" fmla="*/ 0 w 366"/>
                  <a:gd name="T9" fmla="*/ 123 h 225"/>
                  <a:gd name="T10" fmla="*/ 345 w 366"/>
                  <a:gd name="T11" fmla="*/ 39 h 225"/>
                  <a:gd name="T12" fmla="*/ 141 w 366"/>
                  <a:gd name="T13" fmla="*/ 207 h 225"/>
                  <a:gd name="T14" fmla="*/ 18 w 366"/>
                  <a:gd name="T15" fmla="*/ 135 h 225"/>
                  <a:gd name="T16" fmla="*/ 300 w 366"/>
                  <a:gd name="T17" fmla="*/ 159 h 225"/>
                  <a:gd name="T18" fmla="*/ 159 w 366"/>
                  <a:gd name="T19" fmla="*/ 9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6"/>
                  <a:gd name="T31" fmla="*/ 0 h 225"/>
                  <a:gd name="T32" fmla="*/ 366 w 366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6" h="225">
                    <a:moveTo>
                      <a:pt x="150" y="225"/>
                    </a:moveTo>
                    <a:lnTo>
                      <a:pt x="315" y="174"/>
                    </a:lnTo>
                    <a:lnTo>
                      <a:pt x="366" y="27"/>
                    </a:lnTo>
                    <a:lnTo>
                      <a:pt x="147" y="0"/>
                    </a:lnTo>
                    <a:lnTo>
                      <a:pt x="0" y="123"/>
                    </a:lnTo>
                    <a:lnTo>
                      <a:pt x="345" y="39"/>
                    </a:lnTo>
                    <a:lnTo>
                      <a:pt x="141" y="207"/>
                    </a:lnTo>
                    <a:lnTo>
                      <a:pt x="18" y="135"/>
                    </a:lnTo>
                    <a:lnTo>
                      <a:pt x="300" y="159"/>
                    </a:lnTo>
                    <a:lnTo>
                      <a:pt x="159" y="9"/>
                    </a:ln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221"/>
              <p:cNvGrpSpPr/>
              <p:nvPr/>
            </p:nvGrpSpPr>
            <p:grpSpPr>
              <a:xfrm>
                <a:off x="9975819" y="1136124"/>
                <a:ext cx="262835" cy="262835"/>
                <a:chOff x="9512484" y="3386409"/>
                <a:chExt cx="262835" cy="262835"/>
              </a:xfrm>
            </p:grpSpPr>
            <p:sp>
              <p:nvSpPr>
                <p:cNvPr id="233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4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5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36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7" name="Group 1226"/>
              <p:cNvGrpSpPr/>
              <p:nvPr/>
            </p:nvGrpSpPr>
            <p:grpSpPr>
              <a:xfrm>
                <a:off x="10197113" y="922138"/>
                <a:ext cx="262835" cy="262835"/>
                <a:chOff x="9512484" y="3386409"/>
                <a:chExt cx="262835" cy="262835"/>
              </a:xfrm>
            </p:grpSpPr>
            <p:sp>
              <p:nvSpPr>
                <p:cNvPr id="229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0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1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32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8" name="Group 1231"/>
              <p:cNvGrpSpPr/>
              <p:nvPr/>
            </p:nvGrpSpPr>
            <p:grpSpPr>
              <a:xfrm>
                <a:off x="10562456" y="986856"/>
                <a:ext cx="262835" cy="262835"/>
                <a:chOff x="9512484" y="3386409"/>
                <a:chExt cx="262835" cy="262835"/>
              </a:xfrm>
            </p:grpSpPr>
            <p:sp>
              <p:nvSpPr>
                <p:cNvPr id="225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6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27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28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9" name="Group 1236"/>
              <p:cNvGrpSpPr/>
              <p:nvPr/>
            </p:nvGrpSpPr>
            <p:grpSpPr>
              <a:xfrm>
                <a:off x="10476861" y="1239465"/>
                <a:ext cx="262835" cy="262835"/>
                <a:chOff x="9512484" y="3386409"/>
                <a:chExt cx="262835" cy="262835"/>
              </a:xfrm>
            </p:grpSpPr>
            <p:sp>
              <p:nvSpPr>
                <p:cNvPr id="221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2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23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24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0" name="Group 1241"/>
              <p:cNvGrpSpPr/>
              <p:nvPr/>
            </p:nvGrpSpPr>
            <p:grpSpPr>
              <a:xfrm>
                <a:off x="10181455" y="1344893"/>
                <a:ext cx="262835" cy="262835"/>
                <a:chOff x="9512484" y="3386409"/>
                <a:chExt cx="262835" cy="262835"/>
              </a:xfrm>
            </p:grpSpPr>
            <p:sp>
              <p:nvSpPr>
                <p:cNvPr id="217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8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19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220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</p:grpSp>
        <p:grpSp>
          <p:nvGrpSpPr>
            <p:cNvPr id="21" name="Group 702"/>
            <p:cNvGrpSpPr/>
            <p:nvPr/>
          </p:nvGrpSpPr>
          <p:grpSpPr>
            <a:xfrm>
              <a:off x="8100018" y="4869547"/>
              <a:ext cx="806293" cy="497602"/>
              <a:chOff x="9677251" y="2351896"/>
              <a:chExt cx="1294362" cy="798819"/>
            </a:xfrm>
          </p:grpSpPr>
          <p:sp>
            <p:nvSpPr>
              <p:cNvPr id="174" name="Text Box 24"/>
              <p:cNvSpPr txBox="1">
                <a:spLocks noChangeArrowheads="1"/>
              </p:cNvSpPr>
              <p:nvPr/>
            </p:nvSpPr>
            <p:spPr bwMode="auto">
              <a:xfrm>
                <a:off x="10966850" y="2351896"/>
                <a:ext cx="4763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9677251" y="2383952"/>
                <a:ext cx="1066803" cy="766763"/>
                <a:chOff x="233" y="2861"/>
                <a:chExt cx="969" cy="685"/>
              </a:xfrm>
            </p:grpSpPr>
            <p:sp>
              <p:nvSpPr>
                <p:cNvPr id="202" name="Oval 10"/>
                <p:cNvSpPr>
                  <a:spLocks noChangeArrowheads="1"/>
                </p:cNvSpPr>
                <p:nvPr/>
              </p:nvSpPr>
              <p:spPr bwMode="auto">
                <a:xfrm>
                  <a:off x="233" y="3048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03" name="Oval 11"/>
                <p:cNvSpPr>
                  <a:spLocks noChangeArrowheads="1"/>
                </p:cNvSpPr>
                <p:nvPr/>
              </p:nvSpPr>
              <p:spPr bwMode="auto">
                <a:xfrm>
                  <a:off x="850" y="3023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04" name="Oval 12"/>
                <p:cNvSpPr>
                  <a:spLocks noChangeArrowheads="1"/>
                </p:cNvSpPr>
                <p:nvPr/>
              </p:nvSpPr>
              <p:spPr bwMode="auto">
                <a:xfrm>
                  <a:off x="429" y="2877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05" name="Oval 13"/>
                <p:cNvSpPr>
                  <a:spLocks noChangeArrowheads="1"/>
                </p:cNvSpPr>
                <p:nvPr/>
              </p:nvSpPr>
              <p:spPr bwMode="auto">
                <a:xfrm>
                  <a:off x="379" y="3108"/>
                  <a:ext cx="438" cy="438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06" name="Oval 14"/>
                <p:cNvSpPr>
                  <a:spLocks noChangeArrowheads="1"/>
                </p:cNvSpPr>
                <p:nvPr/>
              </p:nvSpPr>
              <p:spPr bwMode="auto">
                <a:xfrm>
                  <a:off x="651" y="3104"/>
                  <a:ext cx="424" cy="424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07" name="Oval 15"/>
                <p:cNvSpPr>
                  <a:spLocks noChangeArrowheads="1"/>
                </p:cNvSpPr>
                <p:nvPr/>
              </p:nvSpPr>
              <p:spPr bwMode="auto">
                <a:xfrm>
                  <a:off x="693" y="2861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208" name="Freeform 16"/>
                <p:cNvSpPr>
                  <a:spLocks/>
                </p:cNvSpPr>
                <p:nvPr/>
              </p:nvSpPr>
              <p:spPr bwMode="auto">
                <a:xfrm>
                  <a:off x="328" y="2986"/>
                  <a:ext cx="783" cy="444"/>
                </a:xfrm>
                <a:custGeom>
                  <a:avLst/>
                  <a:gdLst>
                    <a:gd name="T0" fmla="*/ 82 w 783"/>
                    <a:gd name="T1" fmla="*/ 132 h 444"/>
                    <a:gd name="T2" fmla="*/ 212 w 783"/>
                    <a:gd name="T3" fmla="*/ 88 h 444"/>
                    <a:gd name="T4" fmla="*/ 363 w 783"/>
                    <a:gd name="T5" fmla="*/ 2 h 444"/>
                    <a:gd name="T6" fmla="*/ 630 w 783"/>
                    <a:gd name="T7" fmla="*/ 74 h 444"/>
                    <a:gd name="T8" fmla="*/ 774 w 783"/>
                    <a:gd name="T9" fmla="*/ 168 h 444"/>
                    <a:gd name="T10" fmla="*/ 687 w 783"/>
                    <a:gd name="T11" fmla="*/ 312 h 444"/>
                    <a:gd name="T12" fmla="*/ 313 w 783"/>
                    <a:gd name="T13" fmla="*/ 441 h 444"/>
                    <a:gd name="T14" fmla="*/ 126 w 783"/>
                    <a:gd name="T15" fmla="*/ 333 h 444"/>
                    <a:gd name="T16" fmla="*/ 10 w 783"/>
                    <a:gd name="T17" fmla="*/ 268 h 444"/>
                    <a:gd name="T18" fmla="*/ 82 w 783"/>
                    <a:gd name="T19" fmla="*/ 132 h 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3"/>
                    <a:gd name="T31" fmla="*/ 0 h 444"/>
                    <a:gd name="T32" fmla="*/ 783 w 783"/>
                    <a:gd name="T33" fmla="*/ 444 h 4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3" h="444">
                      <a:moveTo>
                        <a:pt x="82" y="132"/>
                      </a:moveTo>
                      <a:cubicBezTo>
                        <a:pt x="116" y="102"/>
                        <a:pt x="165" y="110"/>
                        <a:pt x="212" y="88"/>
                      </a:cubicBezTo>
                      <a:cubicBezTo>
                        <a:pt x="259" y="66"/>
                        <a:pt x="293" y="4"/>
                        <a:pt x="363" y="2"/>
                      </a:cubicBezTo>
                      <a:cubicBezTo>
                        <a:pt x="433" y="0"/>
                        <a:pt x="562" y="46"/>
                        <a:pt x="630" y="74"/>
                      </a:cubicBezTo>
                      <a:cubicBezTo>
                        <a:pt x="698" y="102"/>
                        <a:pt x="765" y="128"/>
                        <a:pt x="774" y="168"/>
                      </a:cubicBezTo>
                      <a:cubicBezTo>
                        <a:pt x="783" y="208"/>
                        <a:pt x="764" y="266"/>
                        <a:pt x="687" y="312"/>
                      </a:cubicBezTo>
                      <a:cubicBezTo>
                        <a:pt x="610" y="358"/>
                        <a:pt x="406" y="438"/>
                        <a:pt x="313" y="441"/>
                      </a:cubicBezTo>
                      <a:cubicBezTo>
                        <a:pt x="220" y="444"/>
                        <a:pt x="176" y="362"/>
                        <a:pt x="126" y="333"/>
                      </a:cubicBezTo>
                      <a:cubicBezTo>
                        <a:pt x="76" y="304"/>
                        <a:pt x="20" y="304"/>
                        <a:pt x="10" y="268"/>
                      </a:cubicBezTo>
                      <a:cubicBezTo>
                        <a:pt x="0" y="232"/>
                        <a:pt x="48" y="162"/>
                        <a:pt x="82" y="13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</p:grpSp>
          <p:sp>
            <p:nvSpPr>
              <p:cNvPr id="176" name="Freeform 59"/>
              <p:cNvSpPr>
                <a:spLocks/>
              </p:cNvSpPr>
              <p:nvPr/>
            </p:nvSpPr>
            <p:spPr bwMode="auto">
              <a:xfrm>
                <a:off x="9910053" y="2638679"/>
                <a:ext cx="581027" cy="357188"/>
              </a:xfrm>
              <a:custGeom>
                <a:avLst/>
                <a:gdLst>
                  <a:gd name="T0" fmla="*/ 150 w 366"/>
                  <a:gd name="T1" fmla="*/ 225 h 225"/>
                  <a:gd name="T2" fmla="*/ 315 w 366"/>
                  <a:gd name="T3" fmla="*/ 174 h 225"/>
                  <a:gd name="T4" fmla="*/ 366 w 366"/>
                  <a:gd name="T5" fmla="*/ 27 h 225"/>
                  <a:gd name="T6" fmla="*/ 147 w 366"/>
                  <a:gd name="T7" fmla="*/ 0 h 225"/>
                  <a:gd name="T8" fmla="*/ 0 w 366"/>
                  <a:gd name="T9" fmla="*/ 123 h 225"/>
                  <a:gd name="T10" fmla="*/ 345 w 366"/>
                  <a:gd name="T11" fmla="*/ 39 h 225"/>
                  <a:gd name="T12" fmla="*/ 141 w 366"/>
                  <a:gd name="T13" fmla="*/ 207 h 225"/>
                  <a:gd name="T14" fmla="*/ 18 w 366"/>
                  <a:gd name="T15" fmla="*/ 135 h 225"/>
                  <a:gd name="T16" fmla="*/ 300 w 366"/>
                  <a:gd name="T17" fmla="*/ 159 h 225"/>
                  <a:gd name="T18" fmla="*/ 159 w 366"/>
                  <a:gd name="T19" fmla="*/ 9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6"/>
                  <a:gd name="T31" fmla="*/ 0 h 225"/>
                  <a:gd name="T32" fmla="*/ 366 w 366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6" h="225">
                    <a:moveTo>
                      <a:pt x="150" y="225"/>
                    </a:moveTo>
                    <a:lnTo>
                      <a:pt x="315" y="174"/>
                    </a:lnTo>
                    <a:lnTo>
                      <a:pt x="366" y="27"/>
                    </a:lnTo>
                    <a:lnTo>
                      <a:pt x="147" y="0"/>
                    </a:lnTo>
                    <a:lnTo>
                      <a:pt x="0" y="123"/>
                    </a:lnTo>
                    <a:lnTo>
                      <a:pt x="345" y="39"/>
                    </a:lnTo>
                    <a:lnTo>
                      <a:pt x="141" y="207"/>
                    </a:lnTo>
                    <a:lnTo>
                      <a:pt x="18" y="135"/>
                    </a:lnTo>
                    <a:lnTo>
                      <a:pt x="300" y="159"/>
                    </a:lnTo>
                    <a:lnTo>
                      <a:pt x="159" y="9"/>
                    </a:ln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10038275" y="2494729"/>
                <a:ext cx="262835" cy="262835"/>
                <a:chOff x="2284" y="779"/>
                <a:chExt cx="1198" cy="1198"/>
              </a:xfrm>
            </p:grpSpPr>
            <p:sp>
              <p:nvSpPr>
                <p:cNvPr id="198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99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0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201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4" name="Group 24"/>
              <p:cNvGrpSpPr>
                <a:grpSpLocks/>
              </p:cNvGrpSpPr>
              <p:nvPr/>
            </p:nvGrpSpPr>
            <p:grpSpPr bwMode="auto">
              <a:xfrm>
                <a:off x="9776607" y="2673008"/>
                <a:ext cx="262835" cy="262835"/>
                <a:chOff x="2284" y="779"/>
                <a:chExt cx="1198" cy="1198"/>
              </a:xfrm>
            </p:grpSpPr>
            <p:sp>
              <p:nvSpPr>
                <p:cNvPr id="194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95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6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97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0351651" y="2540987"/>
                <a:ext cx="262835" cy="262835"/>
                <a:chOff x="2284" y="779"/>
                <a:chExt cx="1198" cy="1198"/>
              </a:xfrm>
            </p:grpSpPr>
            <p:sp>
              <p:nvSpPr>
                <p:cNvPr id="190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91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2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93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6" name="Group 24"/>
              <p:cNvGrpSpPr>
                <a:grpSpLocks/>
              </p:cNvGrpSpPr>
              <p:nvPr/>
            </p:nvGrpSpPr>
            <p:grpSpPr bwMode="auto">
              <a:xfrm>
                <a:off x="10286084" y="2794396"/>
                <a:ext cx="262835" cy="262835"/>
                <a:chOff x="2284" y="779"/>
                <a:chExt cx="1198" cy="1198"/>
              </a:xfrm>
            </p:grpSpPr>
            <p:sp>
              <p:nvSpPr>
                <p:cNvPr id="18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87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8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89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7" name="Group 24"/>
              <p:cNvGrpSpPr>
                <a:grpSpLocks/>
              </p:cNvGrpSpPr>
              <p:nvPr/>
            </p:nvGrpSpPr>
            <p:grpSpPr bwMode="auto">
              <a:xfrm>
                <a:off x="10023814" y="2883001"/>
                <a:ext cx="262835" cy="262835"/>
                <a:chOff x="2284" y="779"/>
                <a:chExt cx="1198" cy="1198"/>
              </a:xfrm>
            </p:grpSpPr>
            <p:sp>
              <p:nvSpPr>
                <p:cNvPr id="182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83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4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85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</p:grpSp>
        <p:sp>
          <p:nvSpPr>
            <p:cNvPr id="173" name="Text Box 15"/>
            <p:cNvSpPr txBox="1">
              <a:spLocks noChangeArrowheads="1"/>
            </p:cNvSpPr>
            <p:nvPr/>
          </p:nvSpPr>
          <p:spPr bwMode="auto">
            <a:xfrm>
              <a:off x="6784180" y="5368377"/>
              <a:ext cx="2144362" cy="1661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 cap="all" dirty="0" smtClean="0">
                  <a:solidFill>
                    <a:schemeClr val="tx1"/>
                  </a:solidFill>
                  <a:cs typeface="Arial" charset="0"/>
                </a:rPr>
                <a:t>Finance zone</a:t>
              </a:r>
              <a:endParaRPr lang="en-US" sz="1200" cap="all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28" name="Group 390"/>
          <p:cNvGrpSpPr/>
          <p:nvPr/>
        </p:nvGrpSpPr>
        <p:grpSpPr>
          <a:xfrm>
            <a:off x="241738" y="1039379"/>
            <a:ext cx="1986455" cy="1080558"/>
            <a:chOff x="241738" y="1123459"/>
            <a:chExt cx="1986455" cy="1080558"/>
          </a:xfrm>
        </p:grpSpPr>
        <p:sp>
          <p:nvSpPr>
            <p:cNvPr id="383" name="Rounded Rectangle 382"/>
            <p:cNvSpPr/>
            <p:nvPr/>
          </p:nvSpPr>
          <p:spPr bwMode="auto">
            <a:xfrm>
              <a:off x="241738" y="1123459"/>
              <a:ext cx="1986455" cy="1080558"/>
            </a:xfrm>
            <a:prstGeom prst="roundRect">
              <a:avLst>
                <a:gd name="adj" fmla="val 985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defTabSz="574675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84" name="Text Box 15"/>
            <p:cNvSpPr txBox="1">
              <a:spLocks noChangeArrowheads="1"/>
            </p:cNvSpPr>
            <p:nvPr/>
          </p:nvSpPr>
          <p:spPr bwMode="auto">
            <a:xfrm>
              <a:off x="459434" y="2005012"/>
              <a:ext cx="1390650" cy="1661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 cap="all" dirty="0" smtClean="0">
                  <a:solidFill>
                    <a:schemeClr val="tx1"/>
                  </a:solidFill>
                  <a:cs typeface="Arial" charset="0"/>
                </a:rPr>
                <a:t>Clients</a:t>
              </a:r>
              <a:endParaRPr lang="en-US" sz="1200" cap="all" dirty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388" name="Picture 387" descr="Workstation Female Bac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466" y="1313794"/>
              <a:ext cx="596849" cy="513361"/>
            </a:xfrm>
            <a:prstGeom prst="rect">
              <a:avLst/>
            </a:prstGeom>
          </p:spPr>
        </p:pic>
        <p:pic>
          <p:nvPicPr>
            <p:cNvPr id="389" name="Picture 388" descr="Workstation Female Bac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910" y="1308541"/>
              <a:ext cx="596849" cy="513361"/>
            </a:xfrm>
            <a:prstGeom prst="rect">
              <a:avLst/>
            </a:prstGeom>
          </p:spPr>
        </p:pic>
        <p:pic>
          <p:nvPicPr>
            <p:cNvPr id="390" name="Picture 389" descr="PD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7933" y="1281093"/>
              <a:ext cx="369082" cy="477887"/>
            </a:xfrm>
            <a:prstGeom prst="rect">
              <a:avLst/>
            </a:prstGeom>
          </p:spPr>
        </p:pic>
      </p:grpSp>
      <p:cxnSp>
        <p:nvCxnSpPr>
          <p:cNvPr id="397" name="Straight Connector 396"/>
          <p:cNvCxnSpPr/>
          <p:nvPr/>
        </p:nvCxnSpPr>
        <p:spPr bwMode="auto">
          <a:xfrm rot="5400000">
            <a:off x="742196" y="2525848"/>
            <a:ext cx="760493" cy="2015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sp>
        <p:nvSpPr>
          <p:cNvPr id="398" name="TextBox 43"/>
          <p:cNvSpPr txBox="1">
            <a:spLocks noChangeArrowheads="1"/>
          </p:cNvSpPr>
          <p:nvPr/>
        </p:nvSpPr>
        <p:spPr bwMode="auto">
          <a:xfrm>
            <a:off x="353680" y="2367703"/>
            <a:ext cx="746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accent4"/>
                </a:solidFill>
              </a:rPr>
              <a:t>Internet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408" name="TextBox 43"/>
          <p:cNvSpPr txBox="1">
            <a:spLocks noChangeArrowheads="1"/>
          </p:cNvSpPr>
          <p:nvPr/>
        </p:nvSpPr>
        <p:spPr bwMode="auto">
          <a:xfrm>
            <a:off x="4827679" y="248529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accent4"/>
                </a:solidFill>
              </a:rPr>
              <a:t>SSL VPN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6206826" y="5233675"/>
            <a:ext cx="261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 algn="l">
              <a:buFont typeface="+mj-lt"/>
              <a:buAutoNum type="arabicPeriod" startAt="5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NAT </a:t>
            </a:r>
          </a:p>
          <a:p>
            <a:pPr marL="233363" lvl="0" indent="-233363" algn="l">
              <a:buFont typeface="+mj-lt"/>
              <a:buAutoNum type="arabicPeriod" startAt="5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Intrusion prevention </a:t>
            </a:r>
          </a:p>
          <a:p>
            <a:pPr marL="233363" lvl="0" indent="-233363" algn="l">
              <a:buFont typeface="+mj-lt"/>
              <a:buAutoNum type="arabicPeriod" startAt="5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Real-time visibility </a:t>
            </a:r>
          </a:p>
          <a:p>
            <a:pPr marL="233363" lvl="0" indent="-233363" algn="l">
              <a:buFont typeface="+mj-lt"/>
              <a:buAutoNum type="arabicPeriod" startAt="5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Traffic prioritization </a:t>
            </a:r>
            <a:endParaRPr lang="en-US" sz="1200" dirty="0">
              <a:solidFill>
                <a:srgbClr val="0067AC">
                  <a:lumMod val="75000"/>
                </a:srgbClr>
              </a:solidFill>
              <a:ea typeface="ＭＳ Ｐゴシック"/>
              <a:cs typeface="Arial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3662309" y="5238422"/>
            <a:ext cx="2798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 algn="l">
              <a:buFont typeface="+mj-lt"/>
              <a:buAutoNum type="arabicPeriod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Application </a:t>
            </a:r>
            <a:r>
              <a:rPr lang="en-US" sz="1200" dirty="0" err="1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DoS</a:t>
            </a: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 Protection </a:t>
            </a:r>
          </a:p>
          <a:p>
            <a:pPr marL="233363" lvl="0" indent="-233363" algn="l">
              <a:buFont typeface="+mj-lt"/>
              <a:buAutoNum type="arabicPeriod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Firewall</a:t>
            </a:r>
          </a:p>
          <a:p>
            <a:pPr marL="233363" lvl="0" indent="-233363" algn="l">
              <a:buFont typeface="+mj-lt"/>
              <a:buAutoNum type="arabicPeriod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Authentication</a:t>
            </a:r>
          </a:p>
          <a:p>
            <a:pPr marL="233363" lvl="0" indent="-233363" algn="l">
              <a:buFont typeface="+mj-lt"/>
              <a:buAutoNum type="arabicPeriod"/>
            </a:pPr>
            <a:r>
              <a:rPr lang="en-US" sz="1200" dirty="0" smtClean="0">
                <a:solidFill>
                  <a:srgbClr val="0067AC">
                    <a:lumMod val="75000"/>
                  </a:srgbClr>
                </a:solidFill>
                <a:ea typeface="ＭＳ Ｐゴシック"/>
                <a:cs typeface="Arial"/>
              </a:rPr>
              <a:t>Encryption</a:t>
            </a:r>
            <a:endParaRPr lang="en-US" sz="1200" dirty="0">
              <a:solidFill>
                <a:srgbClr val="0067AC">
                  <a:lumMod val="75000"/>
                </a:srgbClr>
              </a:solidFill>
              <a:ea typeface="ＭＳ Ｐゴシック"/>
              <a:cs typeface="Arial"/>
            </a:endParaRPr>
          </a:p>
        </p:txBody>
      </p:sp>
      <p:grpSp>
        <p:nvGrpSpPr>
          <p:cNvPr id="29" name="Group 380"/>
          <p:cNvGrpSpPr/>
          <p:nvPr/>
        </p:nvGrpSpPr>
        <p:grpSpPr>
          <a:xfrm>
            <a:off x="462683" y="2940792"/>
            <a:ext cx="1567405" cy="851339"/>
            <a:chOff x="566195" y="2417378"/>
            <a:chExt cx="1567405" cy="851339"/>
          </a:xfrm>
        </p:grpSpPr>
        <p:grpSp>
          <p:nvGrpSpPr>
            <p:cNvPr id="30" name="Group 758"/>
            <p:cNvGrpSpPr/>
            <p:nvPr/>
          </p:nvGrpSpPr>
          <p:grpSpPr>
            <a:xfrm>
              <a:off x="566195" y="2417378"/>
              <a:ext cx="1567405" cy="851339"/>
              <a:chOff x="228600" y="4327254"/>
              <a:chExt cx="1567405" cy="851339"/>
            </a:xfrm>
          </p:grpSpPr>
          <p:sp>
            <p:nvSpPr>
              <p:cNvPr id="372" name="Rectangle 371"/>
              <p:cNvSpPr/>
              <p:nvPr/>
            </p:nvSpPr>
            <p:spPr bwMode="auto">
              <a:xfrm>
                <a:off x="228600" y="4327254"/>
                <a:ext cx="1567405" cy="851339"/>
              </a:xfrm>
              <a:prstGeom prst="roundRect">
                <a:avLst>
                  <a:gd name="adj" fmla="val 461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574675"/>
                <a:endParaRPr lang="en-US" smtClean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73" name="Text Box 15"/>
              <p:cNvSpPr txBox="1">
                <a:spLocks noChangeArrowheads="1"/>
              </p:cNvSpPr>
              <p:nvPr/>
            </p:nvSpPr>
            <p:spPr bwMode="auto">
              <a:xfrm>
                <a:off x="260131" y="4927865"/>
                <a:ext cx="1525364" cy="183880"/>
              </a:xfrm>
              <a:prstGeom prst="round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200" cap="all" dirty="0" smtClean="0">
                    <a:solidFill>
                      <a:schemeClr val="tx1"/>
                    </a:solidFill>
                    <a:cs typeface="Arial" charset="0"/>
                  </a:rPr>
                  <a:t>DMZ</a:t>
                </a:r>
                <a:endParaRPr lang="en-US" sz="1200" cap="all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pic>
          <p:nvPicPr>
            <p:cNvPr id="378" name="Picture 37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0616" y="2539453"/>
              <a:ext cx="253877" cy="439485"/>
            </a:xfrm>
            <a:prstGeom prst="rect">
              <a:avLst/>
            </a:prstGeom>
          </p:spPr>
        </p:pic>
        <p:pic>
          <p:nvPicPr>
            <p:cNvPr id="379" name="Picture 378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616" y="2539453"/>
              <a:ext cx="253877" cy="439485"/>
            </a:xfrm>
            <a:prstGeom prst="rect">
              <a:avLst/>
            </a:prstGeom>
          </p:spPr>
        </p:pic>
        <p:pic>
          <p:nvPicPr>
            <p:cNvPr id="380" name="Picture 379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1616" y="2539453"/>
              <a:ext cx="253877" cy="439485"/>
            </a:xfrm>
            <a:prstGeom prst="rect">
              <a:avLst/>
            </a:prstGeom>
          </p:spPr>
        </p:pic>
      </p:grpSp>
      <p:sp>
        <p:nvSpPr>
          <p:cNvPr id="57" name="Isosceles Triangle 56"/>
          <p:cNvSpPr/>
          <p:nvPr/>
        </p:nvSpPr>
        <p:spPr bwMode="auto">
          <a:xfrm rot="10800000">
            <a:off x="2842776" y="1413163"/>
            <a:ext cx="2796023" cy="1633249"/>
          </a:xfrm>
          <a:prstGeom prst="triangle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71488" y="292100"/>
            <a:ext cx="8220075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2400" b="1" cap="all" dirty="0">
              <a:solidFill>
                <a:srgbClr val="F6A01A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31" name="Group 28"/>
          <p:cNvGrpSpPr/>
          <p:nvPr/>
        </p:nvGrpSpPr>
        <p:grpSpPr>
          <a:xfrm>
            <a:off x="8355584" y="308224"/>
            <a:ext cx="644577" cy="621462"/>
            <a:chOff x="8355584" y="308224"/>
            <a:chExt cx="644577" cy="621462"/>
          </a:xfrm>
        </p:grpSpPr>
        <p:pic>
          <p:nvPicPr>
            <p:cNvPr id="49" name="Picture 363" descr="08-014_HPM-JUNOS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contrast="-12000"/>
            </a:blip>
            <a:srcRect/>
            <a:stretch>
              <a:fillRect/>
            </a:stretch>
          </p:blipFill>
          <p:spPr bwMode="auto">
            <a:xfrm>
              <a:off x="8355584" y="308224"/>
              <a:ext cx="644577" cy="62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9" descr="Blue-Padloc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8472" y="442987"/>
              <a:ext cx="198800" cy="3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0" name="Down Arrow 309"/>
          <p:cNvSpPr/>
          <p:nvPr/>
        </p:nvSpPr>
        <p:spPr>
          <a:xfrm rot="3550274">
            <a:off x="2967892" y="3938379"/>
            <a:ext cx="590550" cy="1495878"/>
          </a:xfrm>
          <a:prstGeom prst="downArrow">
            <a:avLst/>
          </a:prstGeom>
          <a:solidFill>
            <a:schemeClr val="bg2">
              <a:lumMod val="75000"/>
              <a:lumOff val="2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40" name="Picture 39" descr="Network Cloud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38335" y="2682640"/>
            <a:ext cx="3096542" cy="204090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051110" y="3391460"/>
            <a:ext cx="22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D4D4D"/>
                </a:solidFill>
                <a:ea typeface="ＭＳ Ｐゴシック"/>
                <a:cs typeface="Arial"/>
              </a:rPr>
              <a:t>Virtualized</a:t>
            </a:r>
          </a:p>
          <a:p>
            <a:pPr algn="ctr"/>
            <a:r>
              <a:rPr lang="en-US" dirty="0" smtClean="0">
                <a:solidFill>
                  <a:srgbClr val="4D4D4D"/>
                </a:solidFill>
                <a:ea typeface="ＭＳ Ｐゴシック"/>
                <a:cs typeface="Arial"/>
              </a:rPr>
              <a:t>Security</a:t>
            </a:r>
          </a:p>
          <a:p>
            <a:pPr algn="ctr"/>
            <a:r>
              <a:rPr lang="en-US" dirty="0" smtClean="0">
                <a:solidFill>
                  <a:srgbClr val="4D4D4D"/>
                </a:solidFill>
                <a:ea typeface="ＭＳ Ｐゴシック"/>
                <a:cs typeface="Arial"/>
              </a:rPr>
              <a:t>Services</a:t>
            </a:r>
            <a:endParaRPr lang="en-US" dirty="0">
              <a:solidFill>
                <a:srgbClr val="4D4D4D"/>
              </a:solidFill>
              <a:ea typeface="ＭＳ Ｐゴシック"/>
              <a:cs typeface="Arial"/>
            </a:endParaRPr>
          </a:p>
        </p:txBody>
      </p:sp>
      <p:pic>
        <p:nvPicPr>
          <p:cNvPr id="48" name="Picture 47" descr="Interne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1535" y="1505585"/>
            <a:ext cx="601626" cy="371216"/>
          </a:xfrm>
          <a:prstGeom prst="rect">
            <a:avLst/>
          </a:prstGeom>
        </p:spPr>
      </p:pic>
      <p:pic>
        <p:nvPicPr>
          <p:cNvPr id="55" name="Picture 54" descr="Male User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2756" y="1396135"/>
            <a:ext cx="407484" cy="584558"/>
          </a:xfrm>
          <a:prstGeom prst="rect">
            <a:avLst/>
          </a:prstGeom>
        </p:spPr>
      </p:pic>
      <p:sp>
        <p:nvSpPr>
          <p:cNvPr id="58" name="TextBox 64"/>
          <p:cNvSpPr txBox="1">
            <a:spLocks noChangeArrowheads="1"/>
          </p:cNvSpPr>
          <p:nvPr/>
        </p:nvSpPr>
        <p:spPr bwMode="auto">
          <a:xfrm>
            <a:off x="3535943" y="2063983"/>
            <a:ext cx="1478825" cy="30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IDENTITY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60619" y="10668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User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21243" y="10668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App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6754090" y="2444213"/>
            <a:ext cx="2144378" cy="1093524"/>
            <a:chOff x="6781800" y="3200398"/>
            <a:chExt cx="2144378" cy="1093524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6790193" y="3213364"/>
              <a:ext cx="2135985" cy="1080558"/>
            </a:xfrm>
            <a:prstGeom prst="roundRect">
              <a:avLst>
                <a:gd name="adj" fmla="val 1144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defTabSz="574675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33" name="Group 287"/>
            <p:cNvGrpSpPr/>
            <p:nvPr/>
          </p:nvGrpSpPr>
          <p:grpSpPr>
            <a:xfrm>
              <a:off x="6923552" y="3490388"/>
              <a:ext cx="806295" cy="497602"/>
              <a:chOff x="9677251" y="2351896"/>
              <a:chExt cx="1294366" cy="798819"/>
            </a:xfrm>
          </p:grpSpPr>
          <p:sp>
            <p:nvSpPr>
              <p:cNvPr id="132" name="Text Box 24"/>
              <p:cNvSpPr txBox="1">
                <a:spLocks noChangeArrowheads="1"/>
              </p:cNvSpPr>
              <p:nvPr/>
            </p:nvSpPr>
            <p:spPr bwMode="auto">
              <a:xfrm>
                <a:off x="10966854" y="2351896"/>
                <a:ext cx="4763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4" name="Group 9"/>
              <p:cNvGrpSpPr>
                <a:grpSpLocks/>
              </p:cNvGrpSpPr>
              <p:nvPr/>
            </p:nvGrpSpPr>
            <p:grpSpPr bwMode="auto">
              <a:xfrm>
                <a:off x="9677251" y="2383952"/>
                <a:ext cx="1066803" cy="766763"/>
                <a:chOff x="233" y="2861"/>
                <a:chExt cx="969" cy="685"/>
              </a:xfrm>
            </p:grpSpPr>
            <p:sp>
              <p:nvSpPr>
                <p:cNvPr id="160" name="Oval 10"/>
                <p:cNvSpPr>
                  <a:spLocks noChangeArrowheads="1"/>
                </p:cNvSpPr>
                <p:nvPr/>
              </p:nvSpPr>
              <p:spPr bwMode="auto">
                <a:xfrm>
                  <a:off x="233" y="3048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61" name="Oval 11"/>
                <p:cNvSpPr>
                  <a:spLocks noChangeArrowheads="1"/>
                </p:cNvSpPr>
                <p:nvPr/>
              </p:nvSpPr>
              <p:spPr bwMode="auto">
                <a:xfrm>
                  <a:off x="850" y="3023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62" name="Oval 12"/>
                <p:cNvSpPr>
                  <a:spLocks noChangeArrowheads="1"/>
                </p:cNvSpPr>
                <p:nvPr/>
              </p:nvSpPr>
              <p:spPr bwMode="auto">
                <a:xfrm>
                  <a:off x="429" y="2877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63" name="Oval 13"/>
                <p:cNvSpPr>
                  <a:spLocks noChangeArrowheads="1"/>
                </p:cNvSpPr>
                <p:nvPr/>
              </p:nvSpPr>
              <p:spPr bwMode="auto">
                <a:xfrm>
                  <a:off x="379" y="3108"/>
                  <a:ext cx="438" cy="438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64" name="Oval 14"/>
                <p:cNvSpPr>
                  <a:spLocks noChangeArrowheads="1"/>
                </p:cNvSpPr>
                <p:nvPr/>
              </p:nvSpPr>
              <p:spPr bwMode="auto">
                <a:xfrm>
                  <a:off x="651" y="3104"/>
                  <a:ext cx="424" cy="424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65" name="Oval 15"/>
                <p:cNvSpPr>
                  <a:spLocks noChangeArrowheads="1"/>
                </p:cNvSpPr>
                <p:nvPr/>
              </p:nvSpPr>
              <p:spPr bwMode="auto">
                <a:xfrm>
                  <a:off x="693" y="2861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66" name="Freeform 16"/>
                <p:cNvSpPr>
                  <a:spLocks/>
                </p:cNvSpPr>
                <p:nvPr/>
              </p:nvSpPr>
              <p:spPr bwMode="auto">
                <a:xfrm>
                  <a:off x="328" y="2986"/>
                  <a:ext cx="783" cy="444"/>
                </a:xfrm>
                <a:custGeom>
                  <a:avLst/>
                  <a:gdLst>
                    <a:gd name="T0" fmla="*/ 82 w 783"/>
                    <a:gd name="T1" fmla="*/ 132 h 444"/>
                    <a:gd name="T2" fmla="*/ 212 w 783"/>
                    <a:gd name="T3" fmla="*/ 88 h 444"/>
                    <a:gd name="T4" fmla="*/ 363 w 783"/>
                    <a:gd name="T5" fmla="*/ 2 h 444"/>
                    <a:gd name="T6" fmla="*/ 630 w 783"/>
                    <a:gd name="T7" fmla="*/ 74 h 444"/>
                    <a:gd name="T8" fmla="*/ 774 w 783"/>
                    <a:gd name="T9" fmla="*/ 168 h 444"/>
                    <a:gd name="T10" fmla="*/ 687 w 783"/>
                    <a:gd name="T11" fmla="*/ 312 h 444"/>
                    <a:gd name="T12" fmla="*/ 313 w 783"/>
                    <a:gd name="T13" fmla="*/ 441 h 444"/>
                    <a:gd name="T14" fmla="*/ 126 w 783"/>
                    <a:gd name="T15" fmla="*/ 333 h 444"/>
                    <a:gd name="T16" fmla="*/ 10 w 783"/>
                    <a:gd name="T17" fmla="*/ 268 h 444"/>
                    <a:gd name="T18" fmla="*/ 82 w 783"/>
                    <a:gd name="T19" fmla="*/ 132 h 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3"/>
                    <a:gd name="T31" fmla="*/ 0 h 444"/>
                    <a:gd name="T32" fmla="*/ 783 w 783"/>
                    <a:gd name="T33" fmla="*/ 444 h 4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3" h="444">
                      <a:moveTo>
                        <a:pt x="82" y="132"/>
                      </a:moveTo>
                      <a:cubicBezTo>
                        <a:pt x="116" y="102"/>
                        <a:pt x="165" y="110"/>
                        <a:pt x="212" y="88"/>
                      </a:cubicBezTo>
                      <a:cubicBezTo>
                        <a:pt x="259" y="66"/>
                        <a:pt x="293" y="4"/>
                        <a:pt x="363" y="2"/>
                      </a:cubicBezTo>
                      <a:cubicBezTo>
                        <a:pt x="433" y="0"/>
                        <a:pt x="562" y="46"/>
                        <a:pt x="630" y="74"/>
                      </a:cubicBezTo>
                      <a:cubicBezTo>
                        <a:pt x="698" y="102"/>
                        <a:pt x="765" y="128"/>
                        <a:pt x="774" y="168"/>
                      </a:cubicBezTo>
                      <a:cubicBezTo>
                        <a:pt x="783" y="208"/>
                        <a:pt x="764" y="266"/>
                        <a:pt x="687" y="312"/>
                      </a:cubicBezTo>
                      <a:cubicBezTo>
                        <a:pt x="610" y="358"/>
                        <a:pt x="406" y="438"/>
                        <a:pt x="313" y="441"/>
                      </a:cubicBezTo>
                      <a:cubicBezTo>
                        <a:pt x="220" y="444"/>
                        <a:pt x="176" y="362"/>
                        <a:pt x="126" y="333"/>
                      </a:cubicBezTo>
                      <a:cubicBezTo>
                        <a:pt x="76" y="304"/>
                        <a:pt x="20" y="304"/>
                        <a:pt x="10" y="268"/>
                      </a:cubicBezTo>
                      <a:cubicBezTo>
                        <a:pt x="0" y="232"/>
                        <a:pt x="48" y="162"/>
                        <a:pt x="82" y="13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</p:grpSp>
          <p:sp>
            <p:nvSpPr>
              <p:cNvPr id="134" name="Freeform 59"/>
              <p:cNvSpPr>
                <a:spLocks/>
              </p:cNvSpPr>
              <p:nvPr/>
            </p:nvSpPr>
            <p:spPr bwMode="auto">
              <a:xfrm>
                <a:off x="9910053" y="2638679"/>
                <a:ext cx="581027" cy="357188"/>
              </a:xfrm>
              <a:custGeom>
                <a:avLst/>
                <a:gdLst>
                  <a:gd name="T0" fmla="*/ 150 w 366"/>
                  <a:gd name="T1" fmla="*/ 225 h 225"/>
                  <a:gd name="T2" fmla="*/ 315 w 366"/>
                  <a:gd name="T3" fmla="*/ 174 h 225"/>
                  <a:gd name="T4" fmla="*/ 366 w 366"/>
                  <a:gd name="T5" fmla="*/ 27 h 225"/>
                  <a:gd name="T6" fmla="*/ 147 w 366"/>
                  <a:gd name="T7" fmla="*/ 0 h 225"/>
                  <a:gd name="T8" fmla="*/ 0 w 366"/>
                  <a:gd name="T9" fmla="*/ 123 h 225"/>
                  <a:gd name="T10" fmla="*/ 345 w 366"/>
                  <a:gd name="T11" fmla="*/ 39 h 225"/>
                  <a:gd name="T12" fmla="*/ 141 w 366"/>
                  <a:gd name="T13" fmla="*/ 207 h 225"/>
                  <a:gd name="T14" fmla="*/ 18 w 366"/>
                  <a:gd name="T15" fmla="*/ 135 h 225"/>
                  <a:gd name="T16" fmla="*/ 300 w 366"/>
                  <a:gd name="T17" fmla="*/ 159 h 225"/>
                  <a:gd name="T18" fmla="*/ 159 w 366"/>
                  <a:gd name="T19" fmla="*/ 9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6"/>
                  <a:gd name="T31" fmla="*/ 0 h 225"/>
                  <a:gd name="T32" fmla="*/ 366 w 366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6" h="225">
                    <a:moveTo>
                      <a:pt x="150" y="225"/>
                    </a:moveTo>
                    <a:lnTo>
                      <a:pt x="315" y="174"/>
                    </a:lnTo>
                    <a:lnTo>
                      <a:pt x="366" y="27"/>
                    </a:lnTo>
                    <a:lnTo>
                      <a:pt x="147" y="0"/>
                    </a:lnTo>
                    <a:lnTo>
                      <a:pt x="0" y="123"/>
                    </a:lnTo>
                    <a:lnTo>
                      <a:pt x="345" y="39"/>
                    </a:lnTo>
                    <a:lnTo>
                      <a:pt x="141" y="207"/>
                    </a:lnTo>
                    <a:lnTo>
                      <a:pt x="18" y="135"/>
                    </a:lnTo>
                    <a:lnTo>
                      <a:pt x="300" y="159"/>
                    </a:lnTo>
                    <a:lnTo>
                      <a:pt x="159" y="9"/>
                    </a:ln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24"/>
              <p:cNvGrpSpPr>
                <a:grpSpLocks/>
              </p:cNvGrpSpPr>
              <p:nvPr/>
            </p:nvGrpSpPr>
            <p:grpSpPr bwMode="auto">
              <a:xfrm>
                <a:off x="10038275" y="2494729"/>
                <a:ext cx="262835" cy="262835"/>
                <a:chOff x="2284" y="779"/>
                <a:chExt cx="1198" cy="1198"/>
              </a:xfrm>
            </p:grpSpPr>
            <p:sp>
              <p:nvSpPr>
                <p:cNvPr id="15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7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58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59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36" name="Group 24"/>
              <p:cNvGrpSpPr>
                <a:grpSpLocks/>
              </p:cNvGrpSpPr>
              <p:nvPr/>
            </p:nvGrpSpPr>
            <p:grpSpPr bwMode="auto">
              <a:xfrm>
                <a:off x="9776607" y="2673008"/>
                <a:ext cx="262835" cy="262835"/>
                <a:chOff x="2284" y="779"/>
                <a:chExt cx="1198" cy="1198"/>
              </a:xfrm>
            </p:grpSpPr>
            <p:sp>
              <p:nvSpPr>
                <p:cNvPr id="152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3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54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55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38" name="Group 24"/>
              <p:cNvGrpSpPr>
                <a:grpSpLocks/>
              </p:cNvGrpSpPr>
              <p:nvPr/>
            </p:nvGrpSpPr>
            <p:grpSpPr bwMode="auto">
              <a:xfrm>
                <a:off x="10351651" y="2540987"/>
                <a:ext cx="262835" cy="262835"/>
                <a:chOff x="2284" y="779"/>
                <a:chExt cx="1198" cy="1198"/>
              </a:xfrm>
            </p:grpSpPr>
            <p:sp>
              <p:nvSpPr>
                <p:cNvPr id="148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9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50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51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10286084" y="2794396"/>
                <a:ext cx="262835" cy="262835"/>
                <a:chOff x="2284" y="779"/>
                <a:chExt cx="1198" cy="1198"/>
              </a:xfrm>
            </p:grpSpPr>
            <p:sp>
              <p:nvSpPr>
                <p:cNvPr id="144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5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46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47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44" name="Group 24"/>
              <p:cNvGrpSpPr>
                <a:grpSpLocks/>
              </p:cNvGrpSpPr>
              <p:nvPr/>
            </p:nvGrpSpPr>
            <p:grpSpPr bwMode="auto">
              <a:xfrm>
                <a:off x="10023814" y="2883001"/>
                <a:ext cx="262835" cy="262835"/>
                <a:chOff x="2284" y="779"/>
                <a:chExt cx="1198" cy="1198"/>
              </a:xfrm>
            </p:grpSpPr>
            <p:sp>
              <p:nvSpPr>
                <p:cNvPr id="140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2284" y="779"/>
                  <a:ext cx="1198" cy="1198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1" name="Oval 19"/>
                <p:cNvSpPr>
                  <a:spLocks noChangeArrowheads="1"/>
                </p:cNvSpPr>
                <p:nvPr/>
              </p:nvSpPr>
              <p:spPr bwMode="auto">
                <a:xfrm>
                  <a:off x="2358" y="865"/>
                  <a:ext cx="1039" cy="1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42" name="Oval 29"/>
                <p:cNvSpPr>
                  <a:spLocks noChangeArrowheads="1"/>
                </p:cNvSpPr>
                <p:nvPr/>
              </p:nvSpPr>
              <p:spPr bwMode="auto">
                <a:xfrm>
                  <a:off x="2423" y="925"/>
                  <a:ext cx="905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52C88"/>
                    </a:gs>
                    <a:gs pos="100000">
                      <a:srgbClr val="002060"/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43" name="Oval 76"/>
                <p:cNvSpPr>
                  <a:spLocks noChangeArrowheads="1"/>
                </p:cNvSpPr>
                <p:nvPr/>
              </p:nvSpPr>
              <p:spPr bwMode="auto">
                <a:xfrm>
                  <a:off x="2628" y="987"/>
                  <a:ext cx="491" cy="3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</p:grpSp>
        <p:grpSp>
          <p:nvGrpSpPr>
            <p:cNvPr id="45" name="Group 349"/>
            <p:cNvGrpSpPr/>
            <p:nvPr/>
          </p:nvGrpSpPr>
          <p:grpSpPr>
            <a:xfrm>
              <a:off x="7652817" y="3200398"/>
              <a:ext cx="686564" cy="552245"/>
              <a:chOff x="9910400" y="755108"/>
              <a:chExt cx="1102160" cy="886549"/>
            </a:xfrm>
          </p:grpSpPr>
          <p:sp>
            <p:nvSpPr>
              <p:cNvPr id="97" name="Text Box 24"/>
              <p:cNvSpPr txBox="1">
                <a:spLocks noChangeArrowheads="1"/>
              </p:cNvSpPr>
              <p:nvPr/>
            </p:nvSpPr>
            <p:spPr bwMode="auto">
              <a:xfrm>
                <a:off x="11007797" y="755108"/>
                <a:ext cx="4763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6" name="Group 88"/>
              <p:cNvGrpSpPr>
                <a:grpSpLocks/>
              </p:cNvGrpSpPr>
              <p:nvPr/>
            </p:nvGrpSpPr>
            <p:grpSpPr bwMode="auto">
              <a:xfrm>
                <a:off x="9910400" y="874893"/>
                <a:ext cx="1066803" cy="766764"/>
                <a:chOff x="233" y="2861"/>
                <a:chExt cx="969" cy="685"/>
              </a:xfrm>
            </p:grpSpPr>
            <p:sp>
              <p:nvSpPr>
                <p:cNvPr id="125" name="Oval 89"/>
                <p:cNvSpPr>
                  <a:spLocks noChangeArrowheads="1"/>
                </p:cNvSpPr>
                <p:nvPr/>
              </p:nvSpPr>
              <p:spPr bwMode="auto">
                <a:xfrm>
                  <a:off x="233" y="3048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26" name="Oval 90"/>
                <p:cNvSpPr>
                  <a:spLocks noChangeArrowheads="1"/>
                </p:cNvSpPr>
                <p:nvPr/>
              </p:nvSpPr>
              <p:spPr bwMode="auto">
                <a:xfrm>
                  <a:off x="850" y="3023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27" name="Oval 91"/>
                <p:cNvSpPr>
                  <a:spLocks noChangeArrowheads="1"/>
                </p:cNvSpPr>
                <p:nvPr/>
              </p:nvSpPr>
              <p:spPr bwMode="auto">
                <a:xfrm>
                  <a:off x="429" y="2877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28" name="Oval 92"/>
                <p:cNvSpPr>
                  <a:spLocks noChangeArrowheads="1"/>
                </p:cNvSpPr>
                <p:nvPr/>
              </p:nvSpPr>
              <p:spPr bwMode="auto">
                <a:xfrm>
                  <a:off x="379" y="3108"/>
                  <a:ext cx="438" cy="438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29" name="Oval 93"/>
                <p:cNvSpPr>
                  <a:spLocks noChangeArrowheads="1"/>
                </p:cNvSpPr>
                <p:nvPr/>
              </p:nvSpPr>
              <p:spPr bwMode="auto">
                <a:xfrm>
                  <a:off x="651" y="3104"/>
                  <a:ext cx="424" cy="424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30" name="Oval 94"/>
                <p:cNvSpPr>
                  <a:spLocks noChangeArrowheads="1"/>
                </p:cNvSpPr>
                <p:nvPr/>
              </p:nvSpPr>
              <p:spPr bwMode="auto">
                <a:xfrm>
                  <a:off x="693" y="2861"/>
                  <a:ext cx="352" cy="352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  <p:sp>
              <p:nvSpPr>
                <p:cNvPr id="131" name="Freeform 95"/>
                <p:cNvSpPr>
                  <a:spLocks/>
                </p:cNvSpPr>
                <p:nvPr/>
              </p:nvSpPr>
              <p:spPr bwMode="auto">
                <a:xfrm>
                  <a:off x="328" y="2986"/>
                  <a:ext cx="783" cy="444"/>
                </a:xfrm>
                <a:custGeom>
                  <a:avLst/>
                  <a:gdLst>
                    <a:gd name="T0" fmla="*/ 82 w 783"/>
                    <a:gd name="T1" fmla="*/ 132 h 444"/>
                    <a:gd name="T2" fmla="*/ 212 w 783"/>
                    <a:gd name="T3" fmla="*/ 88 h 444"/>
                    <a:gd name="T4" fmla="*/ 363 w 783"/>
                    <a:gd name="T5" fmla="*/ 2 h 444"/>
                    <a:gd name="T6" fmla="*/ 630 w 783"/>
                    <a:gd name="T7" fmla="*/ 74 h 444"/>
                    <a:gd name="T8" fmla="*/ 774 w 783"/>
                    <a:gd name="T9" fmla="*/ 168 h 444"/>
                    <a:gd name="T10" fmla="*/ 687 w 783"/>
                    <a:gd name="T11" fmla="*/ 312 h 444"/>
                    <a:gd name="T12" fmla="*/ 313 w 783"/>
                    <a:gd name="T13" fmla="*/ 441 h 444"/>
                    <a:gd name="T14" fmla="*/ 126 w 783"/>
                    <a:gd name="T15" fmla="*/ 333 h 444"/>
                    <a:gd name="T16" fmla="*/ 10 w 783"/>
                    <a:gd name="T17" fmla="*/ 268 h 444"/>
                    <a:gd name="T18" fmla="*/ 82 w 783"/>
                    <a:gd name="T19" fmla="*/ 132 h 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3"/>
                    <a:gd name="T31" fmla="*/ 0 h 444"/>
                    <a:gd name="T32" fmla="*/ 783 w 783"/>
                    <a:gd name="T33" fmla="*/ 444 h 4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3" h="444">
                      <a:moveTo>
                        <a:pt x="82" y="132"/>
                      </a:moveTo>
                      <a:cubicBezTo>
                        <a:pt x="116" y="102"/>
                        <a:pt x="165" y="110"/>
                        <a:pt x="212" y="88"/>
                      </a:cubicBezTo>
                      <a:cubicBezTo>
                        <a:pt x="259" y="66"/>
                        <a:pt x="293" y="4"/>
                        <a:pt x="363" y="2"/>
                      </a:cubicBezTo>
                      <a:cubicBezTo>
                        <a:pt x="433" y="0"/>
                        <a:pt x="562" y="46"/>
                        <a:pt x="630" y="74"/>
                      </a:cubicBezTo>
                      <a:cubicBezTo>
                        <a:pt x="698" y="102"/>
                        <a:pt x="765" y="128"/>
                        <a:pt x="774" y="168"/>
                      </a:cubicBezTo>
                      <a:cubicBezTo>
                        <a:pt x="783" y="208"/>
                        <a:pt x="764" y="266"/>
                        <a:pt x="687" y="312"/>
                      </a:cubicBezTo>
                      <a:cubicBezTo>
                        <a:pt x="610" y="358"/>
                        <a:pt x="406" y="438"/>
                        <a:pt x="313" y="441"/>
                      </a:cubicBezTo>
                      <a:cubicBezTo>
                        <a:pt x="220" y="444"/>
                        <a:pt x="176" y="362"/>
                        <a:pt x="126" y="333"/>
                      </a:cubicBezTo>
                      <a:cubicBezTo>
                        <a:pt x="76" y="304"/>
                        <a:pt x="20" y="304"/>
                        <a:pt x="10" y="268"/>
                      </a:cubicBezTo>
                      <a:cubicBezTo>
                        <a:pt x="0" y="232"/>
                        <a:pt x="48" y="162"/>
                        <a:pt x="82" y="13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lIns="72000" tIns="72000" rIns="72000" bIns="72000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Freeform 112"/>
              <p:cNvSpPr>
                <a:spLocks/>
              </p:cNvSpPr>
              <p:nvPr/>
            </p:nvSpPr>
            <p:spPr bwMode="auto">
              <a:xfrm>
                <a:off x="10108838" y="1087618"/>
                <a:ext cx="581027" cy="357188"/>
              </a:xfrm>
              <a:custGeom>
                <a:avLst/>
                <a:gdLst>
                  <a:gd name="T0" fmla="*/ 150 w 366"/>
                  <a:gd name="T1" fmla="*/ 225 h 225"/>
                  <a:gd name="T2" fmla="*/ 315 w 366"/>
                  <a:gd name="T3" fmla="*/ 174 h 225"/>
                  <a:gd name="T4" fmla="*/ 366 w 366"/>
                  <a:gd name="T5" fmla="*/ 27 h 225"/>
                  <a:gd name="T6" fmla="*/ 147 w 366"/>
                  <a:gd name="T7" fmla="*/ 0 h 225"/>
                  <a:gd name="T8" fmla="*/ 0 w 366"/>
                  <a:gd name="T9" fmla="*/ 123 h 225"/>
                  <a:gd name="T10" fmla="*/ 345 w 366"/>
                  <a:gd name="T11" fmla="*/ 39 h 225"/>
                  <a:gd name="T12" fmla="*/ 141 w 366"/>
                  <a:gd name="T13" fmla="*/ 207 h 225"/>
                  <a:gd name="T14" fmla="*/ 18 w 366"/>
                  <a:gd name="T15" fmla="*/ 135 h 225"/>
                  <a:gd name="T16" fmla="*/ 300 w 366"/>
                  <a:gd name="T17" fmla="*/ 159 h 225"/>
                  <a:gd name="T18" fmla="*/ 159 w 366"/>
                  <a:gd name="T19" fmla="*/ 9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6"/>
                  <a:gd name="T31" fmla="*/ 0 h 225"/>
                  <a:gd name="T32" fmla="*/ 366 w 366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6" h="225">
                    <a:moveTo>
                      <a:pt x="150" y="225"/>
                    </a:moveTo>
                    <a:lnTo>
                      <a:pt x="315" y="174"/>
                    </a:lnTo>
                    <a:lnTo>
                      <a:pt x="366" y="27"/>
                    </a:lnTo>
                    <a:lnTo>
                      <a:pt x="147" y="0"/>
                    </a:lnTo>
                    <a:lnTo>
                      <a:pt x="0" y="123"/>
                    </a:lnTo>
                    <a:lnTo>
                      <a:pt x="345" y="39"/>
                    </a:lnTo>
                    <a:lnTo>
                      <a:pt x="141" y="207"/>
                    </a:lnTo>
                    <a:lnTo>
                      <a:pt x="18" y="135"/>
                    </a:lnTo>
                    <a:lnTo>
                      <a:pt x="300" y="159"/>
                    </a:lnTo>
                    <a:lnTo>
                      <a:pt x="159" y="9"/>
                    </a:ln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" name="Group 1221"/>
              <p:cNvGrpSpPr/>
              <p:nvPr/>
            </p:nvGrpSpPr>
            <p:grpSpPr>
              <a:xfrm>
                <a:off x="9975819" y="1136124"/>
                <a:ext cx="262835" cy="262835"/>
                <a:chOff x="9512484" y="3386409"/>
                <a:chExt cx="262835" cy="262835"/>
              </a:xfrm>
            </p:grpSpPr>
            <p:sp>
              <p:nvSpPr>
                <p:cNvPr id="121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2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23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24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78" name="Group 1226"/>
              <p:cNvGrpSpPr/>
              <p:nvPr/>
            </p:nvGrpSpPr>
            <p:grpSpPr>
              <a:xfrm>
                <a:off x="10197113" y="922138"/>
                <a:ext cx="262835" cy="262835"/>
                <a:chOff x="9512484" y="3386409"/>
                <a:chExt cx="262835" cy="262835"/>
              </a:xfrm>
            </p:grpSpPr>
            <p:sp>
              <p:nvSpPr>
                <p:cNvPr id="117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8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19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20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80" name="Group 1231"/>
              <p:cNvGrpSpPr/>
              <p:nvPr/>
            </p:nvGrpSpPr>
            <p:grpSpPr>
              <a:xfrm>
                <a:off x="10562456" y="986856"/>
                <a:ext cx="262835" cy="262835"/>
                <a:chOff x="9512484" y="3386409"/>
                <a:chExt cx="262835" cy="262835"/>
              </a:xfrm>
            </p:grpSpPr>
            <p:sp>
              <p:nvSpPr>
                <p:cNvPr id="113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4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15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16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81" name="Group 1236"/>
              <p:cNvGrpSpPr/>
              <p:nvPr/>
            </p:nvGrpSpPr>
            <p:grpSpPr>
              <a:xfrm>
                <a:off x="10476861" y="1239465"/>
                <a:ext cx="262835" cy="262835"/>
                <a:chOff x="9512484" y="3386409"/>
                <a:chExt cx="262835" cy="262835"/>
              </a:xfrm>
            </p:grpSpPr>
            <p:sp>
              <p:nvSpPr>
                <p:cNvPr id="109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0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11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12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82" name="Group 1241"/>
              <p:cNvGrpSpPr/>
              <p:nvPr/>
            </p:nvGrpSpPr>
            <p:grpSpPr>
              <a:xfrm>
                <a:off x="10181455" y="1344893"/>
                <a:ext cx="262835" cy="262835"/>
                <a:chOff x="9512484" y="3386409"/>
                <a:chExt cx="262835" cy="262835"/>
              </a:xfrm>
            </p:grpSpPr>
            <p:sp>
              <p:nvSpPr>
                <p:cNvPr id="105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9512484" y="3386409"/>
                  <a:ext cx="262835" cy="262835"/>
                </a:xfrm>
                <a:custGeom>
                  <a:avLst/>
                  <a:gdLst>
                    <a:gd name="T0" fmla="*/ 46489 w 21600"/>
                    <a:gd name="T1" fmla="*/ 0 h 21600"/>
                    <a:gd name="T2" fmla="*/ 13615 w 21600"/>
                    <a:gd name="T3" fmla="*/ 13615 h 21600"/>
                    <a:gd name="T4" fmla="*/ 0 w 21600"/>
                    <a:gd name="T5" fmla="*/ 46489 h 21600"/>
                    <a:gd name="T6" fmla="*/ 13615 w 21600"/>
                    <a:gd name="T7" fmla="*/ 79363 h 21600"/>
                    <a:gd name="T8" fmla="*/ 46489 w 21600"/>
                    <a:gd name="T9" fmla="*/ 92978 h 21600"/>
                    <a:gd name="T10" fmla="*/ 79363 w 21600"/>
                    <a:gd name="T11" fmla="*/ 79363 h 21600"/>
                    <a:gd name="T12" fmla="*/ 92978 w 21600"/>
                    <a:gd name="T13" fmla="*/ 46489 h 21600"/>
                    <a:gd name="T14" fmla="*/ 79363 w 21600"/>
                    <a:gd name="T15" fmla="*/ 1361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5 w 21600"/>
                    <a:gd name="T25" fmla="*/ 3155 h 21600"/>
                    <a:gd name="T26" fmla="*/ 18445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27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6" name="Oval 19"/>
                <p:cNvSpPr>
                  <a:spLocks noChangeArrowheads="1"/>
                </p:cNvSpPr>
                <p:nvPr/>
              </p:nvSpPr>
              <p:spPr bwMode="auto">
                <a:xfrm>
                  <a:off x="9528719" y="3405277"/>
                  <a:ext cx="227951" cy="227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defTabSz="912813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7" name="Oval 29"/>
                <p:cNvSpPr>
                  <a:spLocks noChangeArrowheads="1"/>
                </p:cNvSpPr>
                <p:nvPr/>
              </p:nvSpPr>
              <p:spPr bwMode="auto">
                <a:xfrm>
                  <a:off x="9542980" y="3418441"/>
                  <a:ext cx="198552" cy="1983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1"/>
                </a:gradFill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</a:pPr>
                  <a:endParaRPr lang="en-US" sz="1800" b="0">
                    <a:solidFill>
                      <a:schemeClr val="hlin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08" name="Oval 76"/>
                <p:cNvSpPr>
                  <a:spLocks noChangeArrowheads="1"/>
                </p:cNvSpPr>
                <p:nvPr/>
              </p:nvSpPr>
              <p:spPr bwMode="auto">
                <a:xfrm>
                  <a:off x="9587956" y="3432043"/>
                  <a:ext cx="107723" cy="704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7001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solidFill>
                      <a:schemeClr val="hlink"/>
                    </a:solidFill>
                  </a:endParaRPr>
                </a:p>
              </p:txBody>
            </p:sp>
          </p:grpSp>
        </p:grpSp>
        <p:grpSp>
          <p:nvGrpSpPr>
            <p:cNvPr id="83" name="Group 449"/>
            <p:cNvGrpSpPr/>
            <p:nvPr/>
          </p:nvGrpSpPr>
          <p:grpSpPr>
            <a:xfrm>
              <a:off x="8161725" y="3629993"/>
              <a:ext cx="664530" cy="465081"/>
              <a:chOff x="9332238" y="3843731"/>
              <a:chExt cx="1066803" cy="746615"/>
            </a:xfrm>
          </p:grpSpPr>
          <p:sp>
            <p:nvSpPr>
              <p:cNvPr id="47" name="Oval 105"/>
              <p:cNvSpPr>
                <a:spLocks noChangeArrowheads="1"/>
              </p:cNvSpPr>
              <p:nvPr/>
            </p:nvSpPr>
            <p:spPr bwMode="auto">
              <a:xfrm>
                <a:off x="9332238" y="4053052"/>
                <a:ext cx="387528" cy="394016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51" name="Oval 106"/>
              <p:cNvSpPr>
                <a:spLocks noChangeArrowheads="1"/>
              </p:cNvSpPr>
              <p:nvPr/>
            </p:nvSpPr>
            <p:spPr bwMode="auto">
              <a:xfrm>
                <a:off x="10011513" y="4025068"/>
                <a:ext cx="387528" cy="394016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52" name="Oval 107"/>
              <p:cNvSpPr>
                <a:spLocks noChangeArrowheads="1"/>
              </p:cNvSpPr>
              <p:nvPr/>
            </p:nvSpPr>
            <p:spPr bwMode="auto">
              <a:xfrm>
                <a:off x="9548021" y="3861641"/>
                <a:ext cx="387528" cy="394016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53" name="Oval 109"/>
              <p:cNvSpPr>
                <a:spLocks noChangeArrowheads="1"/>
              </p:cNvSpPr>
              <p:nvPr/>
            </p:nvSpPr>
            <p:spPr bwMode="auto">
              <a:xfrm>
                <a:off x="9792428" y="4115736"/>
                <a:ext cx="466795" cy="474610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54" name="Oval 110"/>
              <p:cNvSpPr>
                <a:spLocks noChangeArrowheads="1"/>
              </p:cNvSpPr>
              <p:nvPr/>
            </p:nvSpPr>
            <p:spPr bwMode="auto">
              <a:xfrm>
                <a:off x="9838667" y="3843731"/>
                <a:ext cx="387528" cy="394016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62" name="Freeform 111"/>
              <p:cNvSpPr>
                <a:spLocks/>
              </p:cNvSpPr>
              <p:nvPr/>
            </p:nvSpPr>
            <p:spPr bwMode="auto">
              <a:xfrm>
                <a:off x="9436827" y="3983651"/>
                <a:ext cx="862030" cy="496997"/>
              </a:xfrm>
              <a:custGeom>
                <a:avLst/>
                <a:gdLst>
                  <a:gd name="T0" fmla="*/ 82 w 783"/>
                  <a:gd name="T1" fmla="*/ 132 h 444"/>
                  <a:gd name="T2" fmla="*/ 212 w 783"/>
                  <a:gd name="T3" fmla="*/ 88 h 444"/>
                  <a:gd name="T4" fmla="*/ 363 w 783"/>
                  <a:gd name="T5" fmla="*/ 2 h 444"/>
                  <a:gd name="T6" fmla="*/ 630 w 783"/>
                  <a:gd name="T7" fmla="*/ 74 h 444"/>
                  <a:gd name="T8" fmla="*/ 774 w 783"/>
                  <a:gd name="T9" fmla="*/ 168 h 444"/>
                  <a:gd name="T10" fmla="*/ 687 w 783"/>
                  <a:gd name="T11" fmla="*/ 312 h 444"/>
                  <a:gd name="T12" fmla="*/ 313 w 783"/>
                  <a:gd name="T13" fmla="*/ 441 h 444"/>
                  <a:gd name="T14" fmla="*/ 126 w 783"/>
                  <a:gd name="T15" fmla="*/ 333 h 444"/>
                  <a:gd name="T16" fmla="*/ 10 w 783"/>
                  <a:gd name="T17" fmla="*/ 268 h 444"/>
                  <a:gd name="T18" fmla="*/ 82 w 783"/>
                  <a:gd name="T19" fmla="*/ 132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3"/>
                  <a:gd name="T31" fmla="*/ 0 h 444"/>
                  <a:gd name="T32" fmla="*/ 783 w 783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3" h="444">
                    <a:moveTo>
                      <a:pt x="82" y="132"/>
                    </a:moveTo>
                    <a:cubicBezTo>
                      <a:pt x="116" y="102"/>
                      <a:pt x="165" y="110"/>
                      <a:pt x="212" y="88"/>
                    </a:cubicBezTo>
                    <a:cubicBezTo>
                      <a:pt x="259" y="66"/>
                      <a:pt x="293" y="4"/>
                      <a:pt x="363" y="2"/>
                    </a:cubicBezTo>
                    <a:cubicBezTo>
                      <a:pt x="433" y="0"/>
                      <a:pt x="562" y="46"/>
                      <a:pt x="630" y="74"/>
                    </a:cubicBezTo>
                    <a:cubicBezTo>
                      <a:pt x="698" y="102"/>
                      <a:pt x="765" y="128"/>
                      <a:pt x="774" y="168"/>
                    </a:cubicBezTo>
                    <a:cubicBezTo>
                      <a:pt x="783" y="208"/>
                      <a:pt x="764" y="266"/>
                      <a:pt x="687" y="312"/>
                    </a:cubicBezTo>
                    <a:cubicBezTo>
                      <a:pt x="610" y="358"/>
                      <a:pt x="406" y="438"/>
                      <a:pt x="313" y="441"/>
                    </a:cubicBezTo>
                    <a:cubicBezTo>
                      <a:pt x="220" y="444"/>
                      <a:pt x="176" y="362"/>
                      <a:pt x="126" y="333"/>
                    </a:cubicBezTo>
                    <a:cubicBezTo>
                      <a:pt x="76" y="304"/>
                      <a:pt x="20" y="304"/>
                      <a:pt x="10" y="268"/>
                    </a:cubicBezTo>
                    <a:cubicBezTo>
                      <a:pt x="0" y="232"/>
                      <a:pt x="48" y="162"/>
                      <a:pt x="82" y="132"/>
                    </a:cubicBez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66" name="Freeform 118"/>
              <p:cNvSpPr>
                <a:spLocks/>
              </p:cNvSpPr>
              <p:nvPr/>
            </p:nvSpPr>
            <p:spPr bwMode="auto">
              <a:xfrm>
                <a:off x="9684664" y="4031056"/>
                <a:ext cx="471489" cy="328613"/>
              </a:xfrm>
              <a:custGeom>
                <a:avLst/>
                <a:gdLst>
                  <a:gd name="T0" fmla="*/ 18 w 297"/>
                  <a:gd name="T1" fmla="*/ 0 h 207"/>
                  <a:gd name="T2" fmla="*/ 222 w 297"/>
                  <a:gd name="T3" fmla="*/ 12 h 207"/>
                  <a:gd name="T4" fmla="*/ 297 w 297"/>
                  <a:gd name="T5" fmla="*/ 195 h 207"/>
                  <a:gd name="T6" fmla="*/ 0 w 297"/>
                  <a:gd name="T7" fmla="*/ 207 h 207"/>
                  <a:gd name="T8" fmla="*/ 6 w 297"/>
                  <a:gd name="T9" fmla="*/ 30 h 207"/>
                  <a:gd name="T10" fmla="*/ 264 w 297"/>
                  <a:gd name="T11" fmla="*/ 177 h 2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07"/>
                  <a:gd name="T20" fmla="*/ 297 w 297"/>
                  <a:gd name="T21" fmla="*/ 207 h 2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07">
                    <a:moveTo>
                      <a:pt x="18" y="0"/>
                    </a:moveTo>
                    <a:lnTo>
                      <a:pt x="222" y="12"/>
                    </a:lnTo>
                    <a:lnTo>
                      <a:pt x="297" y="195"/>
                    </a:lnTo>
                    <a:lnTo>
                      <a:pt x="0" y="207"/>
                    </a:lnTo>
                    <a:lnTo>
                      <a:pt x="6" y="30"/>
                    </a:lnTo>
                    <a:lnTo>
                      <a:pt x="264" y="177"/>
                    </a:lnTo>
                  </a:path>
                </a:pathLst>
              </a:custGeom>
              <a:noFill/>
              <a:ln w="1270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21"/>
              <p:cNvSpPr>
                <a:spLocks noChangeShapeType="1"/>
              </p:cNvSpPr>
              <p:nvPr/>
            </p:nvSpPr>
            <p:spPr bwMode="auto">
              <a:xfrm flipV="1">
                <a:off x="9698952" y="4064394"/>
                <a:ext cx="314326" cy="314325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49"/>
              <p:cNvSpPr>
                <a:spLocks noChangeArrowheads="1"/>
              </p:cNvSpPr>
              <p:nvPr/>
            </p:nvSpPr>
            <p:spPr bwMode="auto">
              <a:xfrm rot="5400000">
                <a:off x="9897294" y="391599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9" name="Oval 19"/>
              <p:cNvSpPr>
                <a:spLocks noChangeArrowheads="1"/>
              </p:cNvSpPr>
              <p:nvPr/>
            </p:nvSpPr>
            <p:spPr bwMode="auto">
              <a:xfrm>
                <a:off x="9913529" y="393486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2813">
                  <a:lnSpc>
                    <a:spcPct val="90000"/>
                  </a:lnSpc>
                  <a:spcBef>
                    <a:spcPct val="50000"/>
                  </a:spcBef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5" name="Oval 29"/>
              <p:cNvSpPr>
                <a:spLocks noChangeArrowheads="1"/>
              </p:cNvSpPr>
              <p:nvPr/>
            </p:nvSpPr>
            <p:spPr bwMode="auto">
              <a:xfrm>
                <a:off x="9927790" y="3948031"/>
                <a:ext cx="198552" cy="198333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50000"/>
                  </a:spcBef>
                </a:pPr>
                <a:endParaRPr lang="en-US" sz="1800" b="0">
                  <a:solidFill>
                    <a:schemeClr val="hlink"/>
                  </a:solidFill>
                  <a:ea typeface="ＭＳ Ｐゴシック" charset="-128"/>
                </a:endParaRPr>
              </a:p>
            </p:txBody>
          </p:sp>
          <p:sp>
            <p:nvSpPr>
              <p:cNvPr id="76" name="Oval 76"/>
              <p:cNvSpPr>
                <a:spLocks noChangeArrowheads="1"/>
              </p:cNvSpPr>
              <p:nvPr/>
            </p:nvSpPr>
            <p:spPr bwMode="auto">
              <a:xfrm>
                <a:off x="9972766" y="396163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77" name="AutoShape 49"/>
              <p:cNvSpPr>
                <a:spLocks noChangeArrowheads="1"/>
              </p:cNvSpPr>
              <p:nvPr/>
            </p:nvSpPr>
            <p:spPr bwMode="auto">
              <a:xfrm rot="5400000">
                <a:off x="9563919" y="4249374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86" name="Oval 19"/>
              <p:cNvSpPr>
                <a:spLocks noChangeArrowheads="1"/>
              </p:cNvSpPr>
              <p:nvPr/>
            </p:nvSpPr>
            <p:spPr bwMode="auto">
              <a:xfrm>
                <a:off x="9580154" y="4268242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2813">
                  <a:lnSpc>
                    <a:spcPct val="90000"/>
                  </a:lnSpc>
                  <a:spcBef>
                    <a:spcPct val="50000"/>
                  </a:spcBef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Oval 29"/>
              <p:cNvSpPr>
                <a:spLocks noChangeArrowheads="1"/>
              </p:cNvSpPr>
              <p:nvPr/>
            </p:nvSpPr>
            <p:spPr bwMode="auto">
              <a:xfrm>
                <a:off x="9594415" y="4281406"/>
                <a:ext cx="198552" cy="198333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50000"/>
                  </a:spcBef>
                </a:pPr>
                <a:endParaRPr lang="en-US" sz="1800" b="0">
                  <a:solidFill>
                    <a:schemeClr val="hlink"/>
                  </a:solidFill>
                  <a:ea typeface="ＭＳ Ｐゴシック" charset="-128"/>
                </a:endParaRPr>
              </a:p>
            </p:txBody>
          </p:sp>
          <p:sp>
            <p:nvSpPr>
              <p:cNvPr id="88" name="Oval 76"/>
              <p:cNvSpPr>
                <a:spLocks noChangeArrowheads="1"/>
              </p:cNvSpPr>
              <p:nvPr/>
            </p:nvSpPr>
            <p:spPr bwMode="auto">
              <a:xfrm>
                <a:off x="9639391" y="4295008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89" name="AutoShape 49"/>
              <p:cNvSpPr>
                <a:spLocks noChangeArrowheads="1"/>
              </p:cNvSpPr>
              <p:nvPr/>
            </p:nvSpPr>
            <p:spPr bwMode="auto">
              <a:xfrm rot="5400000">
                <a:off x="9582969" y="3906474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90" name="Oval 19"/>
              <p:cNvSpPr>
                <a:spLocks noChangeArrowheads="1"/>
              </p:cNvSpPr>
              <p:nvPr/>
            </p:nvSpPr>
            <p:spPr bwMode="auto">
              <a:xfrm>
                <a:off x="9599204" y="3925342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2813">
                  <a:lnSpc>
                    <a:spcPct val="90000"/>
                  </a:lnSpc>
                  <a:spcBef>
                    <a:spcPct val="50000"/>
                  </a:spcBef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1" name="Oval 29"/>
              <p:cNvSpPr>
                <a:spLocks noChangeArrowheads="1"/>
              </p:cNvSpPr>
              <p:nvPr/>
            </p:nvSpPr>
            <p:spPr bwMode="auto">
              <a:xfrm>
                <a:off x="9613465" y="3938506"/>
                <a:ext cx="198552" cy="198333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50000"/>
                  </a:spcBef>
                </a:pPr>
                <a:endParaRPr lang="en-US" sz="1800" b="0">
                  <a:solidFill>
                    <a:schemeClr val="hlink"/>
                  </a:solidFill>
                  <a:ea typeface="ＭＳ Ｐゴシック" charset="-128"/>
                </a:endParaRPr>
              </a:p>
            </p:txBody>
          </p:sp>
          <p:sp>
            <p:nvSpPr>
              <p:cNvPr id="92" name="Oval 76"/>
              <p:cNvSpPr>
                <a:spLocks noChangeArrowheads="1"/>
              </p:cNvSpPr>
              <p:nvPr/>
            </p:nvSpPr>
            <p:spPr bwMode="auto">
              <a:xfrm>
                <a:off x="9658441" y="3952108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93" name="AutoShape 49"/>
              <p:cNvSpPr>
                <a:spLocks noChangeArrowheads="1"/>
              </p:cNvSpPr>
              <p:nvPr/>
            </p:nvSpPr>
            <p:spPr bwMode="auto">
              <a:xfrm rot="5400000">
                <a:off x="10021119" y="4220799"/>
                <a:ext cx="262835" cy="262835"/>
              </a:xfrm>
              <a:custGeom>
                <a:avLst/>
                <a:gdLst>
                  <a:gd name="T0" fmla="*/ 46489 w 21600"/>
                  <a:gd name="T1" fmla="*/ 0 h 21600"/>
                  <a:gd name="T2" fmla="*/ 13615 w 21600"/>
                  <a:gd name="T3" fmla="*/ 13615 h 21600"/>
                  <a:gd name="T4" fmla="*/ 0 w 21600"/>
                  <a:gd name="T5" fmla="*/ 46489 h 21600"/>
                  <a:gd name="T6" fmla="*/ 13615 w 21600"/>
                  <a:gd name="T7" fmla="*/ 79363 h 21600"/>
                  <a:gd name="T8" fmla="*/ 46489 w 21600"/>
                  <a:gd name="T9" fmla="*/ 92978 h 21600"/>
                  <a:gd name="T10" fmla="*/ 79363 w 21600"/>
                  <a:gd name="T11" fmla="*/ 79363 h 21600"/>
                  <a:gd name="T12" fmla="*/ 92978 w 21600"/>
                  <a:gd name="T13" fmla="*/ 46489 h 21600"/>
                  <a:gd name="T14" fmla="*/ 79363 w 21600"/>
                  <a:gd name="T15" fmla="*/ 136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5 w 21600"/>
                  <a:gd name="T25" fmla="*/ 3155 h 21600"/>
                  <a:gd name="T26" fmla="*/ 18445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94" name="Oval 19"/>
              <p:cNvSpPr>
                <a:spLocks noChangeArrowheads="1"/>
              </p:cNvSpPr>
              <p:nvPr/>
            </p:nvSpPr>
            <p:spPr bwMode="auto">
              <a:xfrm>
                <a:off x="10037354" y="4239667"/>
                <a:ext cx="227951" cy="227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2813">
                  <a:lnSpc>
                    <a:spcPct val="90000"/>
                  </a:lnSpc>
                  <a:spcBef>
                    <a:spcPct val="50000"/>
                  </a:spcBef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10051615" y="4252831"/>
                <a:ext cx="198552" cy="198333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50000"/>
                  </a:spcBef>
                </a:pPr>
                <a:endParaRPr lang="en-US" sz="1800" b="0">
                  <a:solidFill>
                    <a:schemeClr val="hlink"/>
                  </a:solidFill>
                  <a:ea typeface="ＭＳ Ｐゴシック" charset="-128"/>
                </a:endParaRPr>
              </a:p>
            </p:txBody>
          </p:sp>
          <p:sp>
            <p:nvSpPr>
              <p:cNvPr id="96" name="Oval 76"/>
              <p:cNvSpPr>
                <a:spLocks noChangeArrowheads="1"/>
              </p:cNvSpPr>
              <p:nvPr/>
            </p:nvSpPr>
            <p:spPr bwMode="auto">
              <a:xfrm>
                <a:off x="10096591" y="4266433"/>
                <a:ext cx="107723" cy="704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7001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781800" y="4107883"/>
              <a:ext cx="2144362" cy="1661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 cap="all" dirty="0" smtClean="0">
                  <a:solidFill>
                    <a:schemeClr val="tx1"/>
                  </a:solidFill>
                  <a:cs typeface="Arial" charset="0"/>
                </a:rPr>
                <a:t>Hr Zone</a:t>
              </a:r>
              <a:endParaRPr lang="en-US" sz="1200" cap="all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cxnSp>
        <p:nvCxnSpPr>
          <p:cNvPr id="401" name="Straight Connector 400"/>
          <p:cNvCxnSpPr/>
          <p:nvPr/>
        </p:nvCxnSpPr>
        <p:spPr bwMode="auto">
          <a:xfrm rot="10800000" flipV="1">
            <a:off x="2022437" y="3302595"/>
            <a:ext cx="4765643" cy="10759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96" name="Freeform 395"/>
          <p:cNvSpPr/>
          <p:nvPr/>
        </p:nvSpPr>
        <p:spPr bwMode="auto">
          <a:xfrm>
            <a:off x="1622738" y="2130014"/>
            <a:ext cx="5178112" cy="653740"/>
          </a:xfrm>
          <a:custGeom>
            <a:avLst/>
            <a:gdLst>
              <a:gd name="connsiteX0" fmla="*/ 0 w 4933950"/>
              <a:gd name="connsiteY0" fmla="*/ 0 h 561975"/>
              <a:gd name="connsiteX1" fmla="*/ 0 w 4933950"/>
              <a:gd name="connsiteY1" fmla="*/ 561975 h 561975"/>
              <a:gd name="connsiteX2" fmla="*/ 4933950 w 4933950"/>
              <a:gd name="connsiteY2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3950" h="561975">
                <a:moveTo>
                  <a:pt x="0" y="0"/>
                </a:moveTo>
                <a:lnTo>
                  <a:pt x="0" y="561975"/>
                </a:lnTo>
                <a:lnTo>
                  <a:pt x="4933950" y="561975"/>
                </a:lnTo>
              </a:path>
            </a:pathLst>
          </a:custGeom>
          <a:noFill/>
          <a:ln w="762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0" name="Left Bracket 399"/>
          <p:cNvSpPr/>
          <p:nvPr/>
        </p:nvSpPr>
        <p:spPr bwMode="auto">
          <a:xfrm>
            <a:off x="5131398" y="3037528"/>
            <a:ext cx="1651476" cy="1125681"/>
          </a:xfrm>
          <a:prstGeom prst="leftBracket">
            <a:avLst>
              <a:gd name="adj" fmla="val 0"/>
            </a:avLst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5" name="Group 319"/>
          <p:cNvGrpSpPr/>
          <p:nvPr/>
        </p:nvGrpSpPr>
        <p:grpSpPr>
          <a:xfrm>
            <a:off x="7336716" y="1137553"/>
            <a:ext cx="1591521" cy="1831557"/>
            <a:chOff x="7336716" y="1137553"/>
            <a:chExt cx="1591521" cy="1831557"/>
          </a:xfrm>
        </p:grpSpPr>
        <p:grpSp>
          <p:nvGrpSpPr>
            <p:cNvPr id="98" name="Group 264"/>
            <p:cNvGrpSpPr/>
            <p:nvPr/>
          </p:nvGrpSpPr>
          <p:grpSpPr>
            <a:xfrm>
              <a:off x="7605712" y="1137553"/>
              <a:ext cx="1233488" cy="1036161"/>
              <a:chOff x="2171699" y="3507266"/>
              <a:chExt cx="1233488" cy="1036161"/>
            </a:xfrm>
          </p:grpSpPr>
          <p:sp>
            <p:nvSpPr>
              <p:cNvPr id="291" name="Rectangle 290"/>
              <p:cNvSpPr/>
              <p:nvPr/>
            </p:nvSpPr>
            <p:spPr bwMode="auto">
              <a:xfrm>
                <a:off x="2171699" y="3507266"/>
                <a:ext cx="1233488" cy="1036161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4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2273467" y="4147079"/>
                <a:ext cx="1036322" cy="3077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574675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2351440" y="4177560"/>
                <a:ext cx="88391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Hypervisor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0" name="Group 263"/>
              <p:cNvGrpSpPr/>
              <p:nvPr/>
            </p:nvGrpSpPr>
            <p:grpSpPr>
              <a:xfrm>
                <a:off x="2273467" y="3586163"/>
                <a:ext cx="1036322" cy="493868"/>
                <a:chOff x="2273467" y="3679981"/>
                <a:chExt cx="1036322" cy="400050"/>
              </a:xfrm>
            </p:grpSpPr>
            <p:sp>
              <p:nvSpPr>
                <p:cNvPr id="299" name="Rectangle 298"/>
                <p:cNvSpPr/>
                <p:nvPr/>
              </p:nvSpPr>
              <p:spPr bwMode="auto">
                <a:xfrm>
                  <a:off x="3071664" y="3679981"/>
                  <a:ext cx="238125" cy="40005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574675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2804627" y="3679981"/>
                  <a:ext cx="238125" cy="400050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574675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2537926" y="3679981"/>
                  <a:ext cx="238125" cy="400050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574675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2273467" y="3679981"/>
                  <a:ext cx="238125" cy="400050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574675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95" name="TextBox 294"/>
              <p:cNvSpPr txBox="1"/>
              <p:nvPr/>
            </p:nvSpPr>
            <p:spPr>
              <a:xfrm>
                <a:off x="2994747" y="3641772"/>
                <a:ext cx="3962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bg1"/>
                    </a:solidFill>
                  </a:rPr>
                  <a:t>VM</a:t>
                </a:r>
                <a:br>
                  <a:rPr lang="en-US" sz="1050" dirty="0" smtClean="0">
                    <a:solidFill>
                      <a:schemeClr val="bg1"/>
                    </a:solidFill>
                  </a:rPr>
                </a:br>
                <a:r>
                  <a:rPr lang="en-US" sz="1050" dirty="0" smtClean="0">
                    <a:solidFill>
                      <a:schemeClr val="bg1"/>
                    </a:solidFill>
                  </a:rPr>
                  <a:t>4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184753" y="3641772"/>
                <a:ext cx="396262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bg1"/>
                    </a:solidFill>
                  </a:rPr>
                  <a:t>VM</a:t>
                </a:r>
                <a:br>
                  <a:rPr lang="en-US" sz="1050" dirty="0" smtClean="0">
                    <a:solidFill>
                      <a:schemeClr val="bg1"/>
                    </a:solidFill>
                  </a:rPr>
                </a:br>
                <a:r>
                  <a:rPr lang="en-US" sz="1050" dirty="0" smtClean="0">
                    <a:solidFill>
                      <a:schemeClr val="bg1"/>
                    </a:solidFill>
                  </a:rPr>
                  <a:t>1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2456746" y="3641772"/>
                <a:ext cx="3962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bg1"/>
                    </a:solidFill>
                  </a:rPr>
                  <a:t>VM</a:t>
                </a:r>
                <a:br>
                  <a:rPr lang="en-US" sz="1050" dirty="0" smtClean="0">
                    <a:solidFill>
                      <a:schemeClr val="bg1"/>
                    </a:solidFill>
                  </a:rPr>
                </a:br>
                <a:r>
                  <a:rPr lang="en-US" sz="1050" dirty="0" smtClean="0">
                    <a:solidFill>
                      <a:schemeClr val="bg1"/>
                    </a:solidFill>
                  </a:rPr>
                  <a:t>2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2727522" y="3641772"/>
                <a:ext cx="396262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bg1"/>
                    </a:solidFill>
                  </a:rPr>
                  <a:t>VM</a:t>
                </a:r>
                <a:br>
                  <a:rPr lang="en-US" sz="1050" dirty="0" smtClean="0">
                    <a:solidFill>
                      <a:schemeClr val="bg1"/>
                    </a:solidFill>
                  </a:rPr>
                </a:br>
                <a:r>
                  <a:rPr lang="en-US" sz="1050" dirty="0" smtClean="0">
                    <a:solidFill>
                      <a:schemeClr val="bg1"/>
                    </a:solidFill>
                  </a:rPr>
                  <a:t>3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277"/>
            <p:cNvGrpSpPr/>
            <p:nvPr/>
          </p:nvGrpSpPr>
          <p:grpSpPr>
            <a:xfrm>
              <a:off x="7336716" y="1839557"/>
              <a:ext cx="1591521" cy="1129553"/>
              <a:chOff x="7314480" y="2213044"/>
              <a:chExt cx="1520155" cy="1129553"/>
            </a:xfrm>
          </p:grpSpPr>
          <p:sp>
            <p:nvSpPr>
              <p:cNvPr id="289" name="Isosceles Triangle 288"/>
              <p:cNvSpPr/>
              <p:nvPr/>
            </p:nvSpPr>
            <p:spPr bwMode="auto">
              <a:xfrm rot="10800000">
                <a:off x="7314480" y="2213044"/>
                <a:ext cx="1461402" cy="1129553"/>
              </a:xfrm>
              <a:prstGeom prst="triangle">
                <a:avLst>
                  <a:gd name="adj" fmla="val 17680"/>
                </a:avLst>
              </a:pr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400">
                  <a:solidFill>
                    <a:srgbClr val="FFFFFF"/>
                  </a:solidFill>
                  <a:latin typeface="Arial"/>
                  <a:ea typeface="ＭＳ Ｐゴシック"/>
                  <a:cs typeface="Arial"/>
                </a:endParaRPr>
              </a:p>
            </p:txBody>
          </p:sp>
          <p:sp>
            <p:nvSpPr>
              <p:cNvPr id="290" name="TextBox 65"/>
              <p:cNvSpPr txBox="1">
                <a:spLocks noChangeArrowheads="1"/>
              </p:cNvSpPr>
              <p:nvPr/>
            </p:nvSpPr>
            <p:spPr bwMode="auto">
              <a:xfrm>
                <a:off x="7576473" y="2564731"/>
                <a:ext cx="1258162" cy="238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sz="1000" dirty="0">
                    <a:solidFill>
                      <a:srgbClr val="000000"/>
                    </a:solidFill>
                  </a:rPr>
                  <a:t>Virtual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Machines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07" name="Curved Connector 40"/>
          <p:cNvCxnSpPr>
            <a:cxnSpLocks noChangeShapeType="1"/>
          </p:cNvCxnSpPr>
          <p:nvPr/>
        </p:nvCxnSpPr>
        <p:spPr bwMode="auto">
          <a:xfrm rot="16200000" flipH="1">
            <a:off x="8353424" y="983107"/>
            <a:ext cx="2033" cy="512319"/>
          </a:xfrm>
          <a:prstGeom prst="curvedConnector3">
            <a:avLst>
              <a:gd name="adj1" fmla="val -13851701"/>
            </a:avLst>
          </a:prstGeom>
          <a:noFill/>
          <a:ln w="47625" algn="ctr">
            <a:solidFill>
              <a:schemeClr val="accent3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408" grpId="0"/>
      <p:bldP spid="396" grpId="0" animBg="1"/>
      <p:bldP spid="4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Reality</a:t>
            </a:r>
            <a:endParaRPr lang="en-US" dirty="0"/>
          </a:p>
        </p:txBody>
      </p:sp>
      <p:grpSp>
        <p:nvGrpSpPr>
          <p:cNvPr id="3" name="Group 751"/>
          <p:cNvGrpSpPr/>
          <p:nvPr/>
        </p:nvGrpSpPr>
        <p:grpSpPr>
          <a:xfrm>
            <a:off x="5400748" y="1956367"/>
            <a:ext cx="3433317" cy="3396671"/>
            <a:chOff x="7062399" y="1639030"/>
            <a:chExt cx="1907445" cy="1619625"/>
          </a:xfrm>
        </p:grpSpPr>
        <p:sp>
          <p:nvSpPr>
            <p:cNvPr id="4" name="Line 312"/>
            <p:cNvSpPr>
              <a:spLocks noChangeShapeType="1"/>
            </p:cNvSpPr>
            <p:nvPr/>
          </p:nvSpPr>
          <p:spPr bwMode="ltGray">
            <a:xfrm flipV="1">
              <a:off x="7238606" y="1728356"/>
              <a:ext cx="694547" cy="35419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323"/>
            <p:cNvSpPr>
              <a:spLocks noChangeShapeType="1"/>
            </p:cNvSpPr>
            <p:nvPr/>
          </p:nvSpPr>
          <p:spPr bwMode="ltGray">
            <a:xfrm flipV="1">
              <a:off x="7543879" y="1717845"/>
              <a:ext cx="369810" cy="112459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24"/>
            <p:cNvSpPr>
              <a:spLocks noChangeShapeType="1"/>
            </p:cNvSpPr>
            <p:nvPr/>
          </p:nvSpPr>
          <p:spPr bwMode="ltGray">
            <a:xfrm flipV="1">
              <a:off x="7552074" y="1742019"/>
              <a:ext cx="751913" cy="8828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34"/>
            <p:cNvSpPr>
              <a:spLocks noChangeShapeType="1"/>
            </p:cNvSpPr>
            <p:nvPr/>
          </p:nvSpPr>
          <p:spPr bwMode="ltGray">
            <a:xfrm>
              <a:off x="7933153" y="1712590"/>
              <a:ext cx="370835" cy="4309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35"/>
            <p:cNvSpPr>
              <a:spLocks noChangeShapeType="1"/>
            </p:cNvSpPr>
            <p:nvPr/>
          </p:nvSpPr>
          <p:spPr bwMode="ltGray">
            <a:xfrm>
              <a:off x="7933153" y="1726254"/>
              <a:ext cx="714010" cy="18813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36"/>
            <p:cNvSpPr>
              <a:spLocks noChangeShapeType="1"/>
            </p:cNvSpPr>
            <p:nvPr/>
          </p:nvSpPr>
          <p:spPr bwMode="ltGray">
            <a:xfrm>
              <a:off x="7924958" y="1726254"/>
              <a:ext cx="958843" cy="477163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37"/>
            <p:cNvSpPr>
              <a:spLocks noChangeShapeType="1"/>
            </p:cNvSpPr>
            <p:nvPr/>
          </p:nvSpPr>
          <p:spPr bwMode="ltGray">
            <a:xfrm>
              <a:off x="7916763" y="1712590"/>
              <a:ext cx="984453" cy="90597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38"/>
            <p:cNvSpPr>
              <a:spLocks noChangeShapeType="1"/>
            </p:cNvSpPr>
            <p:nvPr/>
          </p:nvSpPr>
          <p:spPr bwMode="ltGray">
            <a:xfrm>
              <a:off x="7913689" y="1712590"/>
              <a:ext cx="798012" cy="1208672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39"/>
            <p:cNvSpPr>
              <a:spLocks noChangeShapeType="1"/>
            </p:cNvSpPr>
            <p:nvPr/>
          </p:nvSpPr>
          <p:spPr bwMode="ltGray">
            <a:xfrm>
              <a:off x="7924958" y="1712590"/>
              <a:ext cx="437421" cy="1420978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40"/>
            <p:cNvSpPr>
              <a:spLocks noChangeShapeType="1"/>
            </p:cNvSpPr>
            <p:nvPr/>
          </p:nvSpPr>
          <p:spPr bwMode="ltGray">
            <a:xfrm>
              <a:off x="7924958" y="1728356"/>
              <a:ext cx="72733" cy="145566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41"/>
            <p:cNvSpPr>
              <a:spLocks noChangeShapeType="1"/>
            </p:cNvSpPr>
            <p:nvPr/>
          </p:nvSpPr>
          <p:spPr bwMode="ltGray">
            <a:xfrm flipH="1">
              <a:off x="7619685" y="1728356"/>
              <a:ext cx="313468" cy="1378937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42"/>
            <p:cNvSpPr>
              <a:spLocks noChangeShapeType="1"/>
            </p:cNvSpPr>
            <p:nvPr/>
          </p:nvSpPr>
          <p:spPr bwMode="ltGray">
            <a:xfrm flipH="1">
              <a:off x="7335925" y="1738866"/>
              <a:ext cx="597228" cy="1182396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43"/>
            <p:cNvSpPr>
              <a:spLocks noChangeShapeType="1"/>
            </p:cNvSpPr>
            <p:nvPr/>
          </p:nvSpPr>
          <p:spPr bwMode="ltGray">
            <a:xfrm flipH="1">
              <a:off x="7144361" y="1726254"/>
              <a:ext cx="780597" cy="806131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44"/>
            <p:cNvSpPr>
              <a:spLocks noChangeShapeType="1"/>
            </p:cNvSpPr>
            <p:nvPr/>
          </p:nvSpPr>
          <p:spPr bwMode="ltGray">
            <a:xfrm>
              <a:off x="8296817" y="1738866"/>
              <a:ext cx="338054" cy="175520"/>
            </a:xfrm>
            <a:prstGeom prst="line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748"/>
            <p:cNvGrpSpPr/>
            <p:nvPr/>
          </p:nvGrpSpPr>
          <p:grpSpPr>
            <a:xfrm>
              <a:off x="7118751" y="1755682"/>
              <a:ext cx="1796422" cy="1431488"/>
              <a:chOff x="7118751" y="1755682"/>
              <a:chExt cx="1796422" cy="1431488"/>
            </a:xfrm>
          </p:grpSpPr>
          <p:sp>
            <p:nvSpPr>
              <p:cNvPr id="33" name="Line 311"/>
              <p:cNvSpPr>
                <a:spLocks noChangeShapeType="1"/>
              </p:cNvSpPr>
              <p:nvPr/>
            </p:nvSpPr>
            <p:spPr bwMode="ltGray">
              <a:xfrm flipV="1">
                <a:off x="7238606" y="1842917"/>
                <a:ext cx="295029" cy="2396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13"/>
              <p:cNvSpPr>
                <a:spLocks noChangeShapeType="1"/>
              </p:cNvSpPr>
              <p:nvPr/>
            </p:nvSpPr>
            <p:spPr bwMode="ltGray">
              <a:xfrm flipV="1">
                <a:off x="7238606" y="1755682"/>
                <a:ext cx="1075625" cy="32686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14"/>
              <p:cNvSpPr>
                <a:spLocks noChangeShapeType="1"/>
              </p:cNvSpPr>
              <p:nvPr/>
            </p:nvSpPr>
            <p:spPr bwMode="ltGray">
              <a:xfrm flipV="1">
                <a:off x="7238606" y="1920692"/>
                <a:ext cx="1401386" cy="15029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15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634951" cy="1376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16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652365" cy="5475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17"/>
              <p:cNvSpPr>
                <a:spLocks noChangeShapeType="1"/>
              </p:cNvSpPr>
              <p:nvPr/>
            </p:nvSpPr>
            <p:spPr bwMode="ltGray">
              <a:xfrm>
                <a:off x="7248851" y="2070988"/>
                <a:ext cx="1462851" cy="84081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18"/>
              <p:cNvSpPr>
                <a:spLocks noChangeShapeType="1"/>
              </p:cNvSpPr>
              <p:nvPr/>
            </p:nvSpPr>
            <p:spPr bwMode="ltGray">
              <a:xfrm>
                <a:off x="7248851" y="2082549"/>
                <a:ext cx="1113528" cy="104050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19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759084" cy="108990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20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390298" cy="104050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21"/>
              <p:cNvSpPr>
                <a:spLocks noChangeShapeType="1"/>
              </p:cNvSpPr>
              <p:nvPr/>
            </p:nvSpPr>
            <p:spPr bwMode="ltGray">
              <a:xfrm>
                <a:off x="7238606" y="2082549"/>
                <a:ext cx="86050" cy="85132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22"/>
              <p:cNvSpPr>
                <a:spLocks noChangeShapeType="1"/>
              </p:cNvSpPr>
              <p:nvPr/>
            </p:nvSpPr>
            <p:spPr bwMode="ltGray">
              <a:xfrm flipH="1">
                <a:off x="7124897" y="2082549"/>
                <a:ext cx="113709" cy="4634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325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095089" cy="767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26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322507" cy="36575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27"/>
              <p:cNvSpPr>
                <a:spLocks noChangeShapeType="1"/>
              </p:cNvSpPr>
              <p:nvPr/>
            </p:nvSpPr>
            <p:spPr bwMode="ltGray">
              <a:xfrm>
                <a:off x="7552074" y="1830304"/>
                <a:ext cx="1349142" cy="77880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28"/>
              <p:cNvSpPr>
                <a:spLocks noChangeShapeType="1"/>
              </p:cNvSpPr>
              <p:nvPr/>
            </p:nvSpPr>
            <p:spPr bwMode="ltGray">
              <a:xfrm>
                <a:off x="7555148" y="1830304"/>
                <a:ext cx="1167822" cy="108149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29"/>
              <p:cNvSpPr>
                <a:spLocks noChangeShapeType="1"/>
              </p:cNvSpPr>
              <p:nvPr/>
            </p:nvSpPr>
            <p:spPr bwMode="ltGray">
              <a:xfrm>
                <a:off x="7563343" y="1842917"/>
                <a:ext cx="788792" cy="1268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30"/>
              <p:cNvSpPr>
                <a:spLocks noChangeShapeType="1"/>
              </p:cNvSpPr>
              <p:nvPr/>
            </p:nvSpPr>
            <p:spPr bwMode="ltGray">
              <a:xfrm>
                <a:off x="7563343" y="1830304"/>
                <a:ext cx="434348" cy="134215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31"/>
              <p:cNvSpPr>
                <a:spLocks noChangeShapeType="1"/>
              </p:cNvSpPr>
              <p:nvPr/>
            </p:nvSpPr>
            <p:spPr bwMode="ltGray">
              <a:xfrm>
                <a:off x="7563343" y="1830304"/>
                <a:ext cx="67611" cy="126858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32"/>
              <p:cNvSpPr>
                <a:spLocks noChangeShapeType="1"/>
              </p:cNvSpPr>
              <p:nvPr/>
            </p:nvSpPr>
            <p:spPr bwMode="ltGray">
              <a:xfrm flipH="1">
                <a:off x="7335925" y="1830304"/>
                <a:ext cx="216149" cy="11172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33"/>
              <p:cNvSpPr>
                <a:spLocks noChangeShapeType="1"/>
              </p:cNvSpPr>
              <p:nvPr/>
            </p:nvSpPr>
            <p:spPr bwMode="ltGray">
              <a:xfrm flipH="1">
                <a:off x="7124897" y="1839764"/>
                <a:ext cx="408738" cy="71574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45"/>
              <p:cNvSpPr>
                <a:spLocks noChangeShapeType="1"/>
              </p:cNvSpPr>
              <p:nvPr/>
            </p:nvSpPr>
            <p:spPr bwMode="ltGray">
              <a:xfrm>
                <a:off x="8312183" y="1755682"/>
                <a:ext cx="581862" cy="4372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346"/>
              <p:cNvSpPr>
                <a:spLocks noChangeShapeType="1"/>
              </p:cNvSpPr>
              <p:nvPr/>
            </p:nvSpPr>
            <p:spPr bwMode="ltGray">
              <a:xfrm>
                <a:off x="8312183" y="1764090"/>
                <a:ext cx="592106" cy="85447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47"/>
              <p:cNvSpPr>
                <a:spLocks noChangeShapeType="1"/>
              </p:cNvSpPr>
              <p:nvPr/>
            </p:nvSpPr>
            <p:spPr bwMode="ltGray">
              <a:xfrm>
                <a:off x="8303988" y="1764090"/>
                <a:ext cx="407713" cy="115717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348"/>
              <p:cNvSpPr>
                <a:spLocks noChangeShapeType="1"/>
              </p:cNvSpPr>
              <p:nvPr/>
            </p:nvSpPr>
            <p:spPr bwMode="ltGray">
              <a:xfrm>
                <a:off x="8323451" y="1764090"/>
                <a:ext cx="27659" cy="135896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49"/>
              <p:cNvSpPr>
                <a:spLocks noChangeShapeType="1"/>
              </p:cNvSpPr>
              <p:nvPr/>
            </p:nvSpPr>
            <p:spPr bwMode="ltGray">
              <a:xfrm flipH="1">
                <a:off x="7997691" y="1755682"/>
                <a:ext cx="316541" cy="141677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350"/>
              <p:cNvSpPr>
                <a:spLocks noChangeShapeType="1"/>
              </p:cNvSpPr>
              <p:nvPr/>
            </p:nvSpPr>
            <p:spPr bwMode="ltGray">
              <a:xfrm flipH="1">
                <a:off x="7628905" y="1755682"/>
                <a:ext cx="675083" cy="136737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351"/>
              <p:cNvSpPr>
                <a:spLocks noChangeShapeType="1"/>
              </p:cNvSpPr>
              <p:nvPr/>
            </p:nvSpPr>
            <p:spPr bwMode="ltGray">
              <a:xfrm flipH="1">
                <a:off x="7326705" y="1764090"/>
                <a:ext cx="977282" cy="116978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352"/>
              <p:cNvSpPr>
                <a:spLocks noChangeShapeType="1"/>
              </p:cNvSpPr>
              <p:nvPr/>
            </p:nvSpPr>
            <p:spPr bwMode="ltGray">
              <a:xfrm flipH="1">
                <a:off x="7124897" y="1755682"/>
                <a:ext cx="1187286" cy="7903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353"/>
              <p:cNvSpPr>
                <a:spLocks noChangeShapeType="1"/>
              </p:cNvSpPr>
              <p:nvPr/>
            </p:nvSpPr>
            <p:spPr bwMode="ltGray">
              <a:xfrm>
                <a:off x="8634871" y="1907029"/>
                <a:ext cx="248930" cy="3016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354"/>
              <p:cNvSpPr>
                <a:spLocks noChangeShapeType="1"/>
              </p:cNvSpPr>
              <p:nvPr/>
            </p:nvSpPr>
            <p:spPr bwMode="ltGray">
              <a:xfrm>
                <a:off x="8639993" y="1914386"/>
                <a:ext cx="261223" cy="70418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55"/>
              <p:cNvSpPr>
                <a:spLocks noChangeShapeType="1"/>
              </p:cNvSpPr>
              <p:nvPr/>
            </p:nvSpPr>
            <p:spPr bwMode="ltGray">
              <a:xfrm>
                <a:off x="8647164" y="1930151"/>
                <a:ext cx="66586" cy="99111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56"/>
              <p:cNvSpPr>
                <a:spLocks noChangeShapeType="1"/>
              </p:cNvSpPr>
              <p:nvPr/>
            </p:nvSpPr>
            <p:spPr bwMode="ltGray">
              <a:xfrm flipH="1">
                <a:off x="8362379" y="1930151"/>
                <a:ext cx="272492" cy="119290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57"/>
              <p:cNvSpPr>
                <a:spLocks noChangeShapeType="1"/>
              </p:cNvSpPr>
              <p:nvPr/>
            </p:nvSpPr>
            <p:spPr bwMode="ltGray">
              <a:xfrm flipH="1">
                <a:off x="7997691" y="1914386"/>
                <a:ext cx="631034" cy="125807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58"/>
              <p:cNvSpPr>
                <a:spLocks noChangeShapeType="1"/>
              </p:cNvSpPr>
              <p:nvPr/>
            </p:nvSpPr>
            <p:spPr bwMode="ltGray">
              <a:xfrm flipH="1">
                <a:off x="7630954" y="1914386"/>
                <a:ext cx="1009039" cy="121918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59"/>
              <p:cNvSpPr>
                <a:spLocks noChangeShapeType="1"/>
              </p:cNvSpPr>
              <p:nvPr/>
            </p:nvSpPr>
            <p:spPr bwMode="ltGray">
              <a:xfrm flipH="1">
                <a:off x="7326705" y="1930151"/>
                <a:ext cx="1308165" cy="10173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60"/>
              <p:cNvSpPr>
                <a:spLocks noChangeShapeType="1"/>
              </p:cNvSpPr>
              <p:nvPr/>
            </p:nvSpPr>
            <p:spPr bwMode="ltGray">
              <a:xfrm flipH="1">
                <a:off x="7136166" y="1930151"/>
                <a:ext cx="1503827" cy="61589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61"/>
              <p:cNvSpPr>
                <a:spLocks noChangeShapeType="1"/>
              </p:cNvSpPr>
              <p:nvPr/>
            </p:nvSpPr>
            <p:spPr bwMode="ltGray">
              <a:xfrm>
                <a:off x="8883801" y="2192906"/>
                <a:ext cx="10244" cy="4130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362"/>
              <p:cNvSpPr>
                <a:spLocks noChangeShapeType="1"/>
              </p:cNvSpPr>
              <p:nvPr/>
            </p:nvSpPr>
            <p:spPr bwMode="ltGray">
              <a:xfrm flipH="1">
                <a:off x="8713750" y="2192906"/>
                <a:ext cx="180295" cy="73886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363"/>
              <p:cNvSpPr>
                <a:spLocks noChangeShapeType="1"/>
              </p:cNvSpPr>
              <p:nvPr/>
            </p:nvSpPr>
            <p:spPr bwMode="ltGray">
              <a:xfrm flipH="1">
                <a:off x="8362379" y="2192906"/>
                <a:ext cx="521422" cy="93015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364"/>
              <p:cNvSpPr>
                <a:spLocks noChangeShapeType="1"/>
              </p:cNvSpPr>
              <p:nvPr/>
            </p:nvSpPr>
            <p:spPr bwMode="ltGray">
              <a:xfrm flipH="1">
                <a:off x="7992569" y="2192906"/>
                <a:ext cx="891232" cy="99111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365"/>
              <p:cNvSpPr>
                <a:spLocks noChangeShapeType="1"/>
              </p:cNvSpPr>
              <p:nvPr/>
            </p:nvSpPr>
            <p:spPr bwMode="ltGray">
              <a:xfrm flipH="1">
                <a:off x="7619685" y="2192906"/>
                <a:ext cx="1264116" cy="914386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366"/>
              <p:cNvSpPr>
                <a:spLocks noChangeShapeType="1"/>
              </p:cNvSpPr>
              <p:nvPr/>
            </p:nvSpPr>
            <p:spPr bwMode="ltGray">
              <a:xfrm flipH="1">
                <a:off x="7335925" y="2192906"/>
                <a:ext cx="1538656" cy="75463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367"/>
              <p:cNvSpPr>
                <a:spLocks noChangeShapeType="1"/>
              </p:cNvSpPr>
              <p:nvPr/>
            </p:nvSpPr>
            <p:spPr bwMode="ltGray">
              <a:xfrm flipH="1">
                <a:off x="7124897" y="2208671"/>
                <a:ext cx="1749684" cy="3373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68"/>
              <p:cNvSpPr>
                <a:spLocks noChangeShapeType="1"/>
              </p:cNvSpPr>
              <p:nvPr/>
            </p:nvSpPr>
            <p:spPr bwMode="ltGray">
              <a:xfrm flipH="1">
                <a:off x="8705555" y="2618569"/>
                <a:ext cx="195661" cy="31320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69"/>
              <p:cNvSpPr>
                <a:spLocks noChangeShapeType="1"/>
              </p:cNvSpPr>
              <p:nvPr/>
            </p:nvSpPr>
            <p:spPr bwMode="ltGray">
              <a:xfrm flipH="1">
                <a:off x="8362379" y="2618569"/>
                <a:ext cx="531666" cy="48872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70"/>
              <p:cNvSpPr>
                <a:spLocks noChangeShapeType="1"/>
              </p:cNvSpPr>
              <p:nvPr/>
            </p:nvSpPr>
            <p:spPr bwMode="ltGray">
              <a:xfrm flipH="1">
                <a:off x="7997691" y="2618569"/>
                <a:ext cx="903525" cy="55388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371"/>
              <p:cNvSpPr>
                <a:spLocks noChangeShapeType="1"/>
              </p:cNvSpPr>
              <p:nvPr/>
            </p:nvSpPr>
            <p:spPr bwMode="ltGray">
              <a:xfrm flipH="1">
                <a:off x="7650033" y="2618569"/>
                <a:ext cx="1265140" cy="49292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372"/>
              <p:cNvSpPr>
                <a:spLocks noChangeShapeType="1"/>
              </p:cNvSpPr>
              <p:nvPr/>
            </p:nvSpPr>
            <p:spPr bwMode="ltGray">
              <a:xfrm flipH="1">
                <a:off x="7335925" y="2630130"/>
                <a:ext cx="1568364" cy="30164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373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776318" cy="8618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74"/>
              <p:cNvSpPr>
                <a:spLocks noChangeShapeType="1"/>
              </p:cNvSpPr>
              <p:nvPr/>
            </p:nvSpPr>
            <p:spPr bwMode="ltGray">
              <a:xfrm flipH="1">
                <a:off x="8383891" y="2911803"/>
                <a:ext cx="350347" cy="1996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375"/>
              <p:cNvSpPr>
                <a:spLocks noChangeShapeType="1"/>
              </p:cNvSpPr>
              <p:nvPr/>
            </p:nvSpPr>
            <p:spPr bwMode="ltGray">
              <a:xfrm flipH="1">
                <a:off x="7997691" y="2921262"/>
                <a:ext cx="725279" cy="25119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76"/>
              <p:cNvSpPr>
                <a:spLocks noChangeShapeType="1"/>
              </p:cNvSpPr>
              <p:nvPr/>
            </p:nvSpPr>
            <p:spPr bwMode="ltGray">
              <a:xfrm flipH="1">
                <a:off x="7663735" y="2921262"/>
                <a:ext cx="1059235" cy="19023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77"/>
              <p:cNvSpPr>
                <a:spLocks noChangeShapeType="1"/>
              </p:cNvSpPr>
              <p:nvPr/>
            </p:nvSpPr>
            <p:spPr bwMode="ltGray">
              <a:xfrm flipH="1">
                <a:off x="7314412" y="2921262"/>
                <a:ext cx="1408557" cy="126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78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598072" cy="37521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79"/>
              <p:cNvSpPr>
                <a:spLocks noChangeShapeType="1"/>
              </p:cNvSpPr>
              <p:nvPr/>
            </p:nvSpPr>
            <p:spPr bwMode="ltGray">
              <a:xfrm flipV="1">
                <a:off x="7997691" y="3136721"/>
                <a:ext cx="365713" cy="3573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80"/>
              <p:cNvSpPr>
                <a:spLocks noChangeShapeType="1"/>
              </p:cNvSpPr>
              <p:nvPr/>
            </p:nvSpPr>
            <p:spPr bwMode="ltGray">
              <a:xfrm flipH="1" flipV="1">
                <a:off x="7630954" y="3123058"/>
                <a:ext cx="366737" cy="64112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381"/>
              <p:cNvSpPr>
                <a:spLocks noChangeShapeType="1"/>
              </p:cNvSpPr>
              <p:nvPr/>
            </p:nvSpPr>
            <p:spPr bwMode="ltGray">
              <a:xfrm flipH="1" flipV="1">
                <a:off x="7326705" y="2933874"/>
                <a:ext cx="670985" cy="23858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382"/>
              <p:cNvSpPr>
                <a:spLocks noChangeShapeType="1"/>
              </p:cNvSpPr>
              <p:nvPr/>
            </p:nvSpPr>
            <p:spPr bwMode="ltGray">
              <a:xfrm flipH="1" flipV="1">
                <a:off x="7136166" y="2558661"/>
                <a:ext cx="861525" cy="61379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383"/>
              <p:cNvSpPr>
                <a:spLocks noChangeShapeType="1"/>
              </p:cNvSpPr>
              <p:nvPr/>
            </p:nvSpPr>
            <p:spPr bwMode="ltGray">
              <a:xfrm flipH="1" flipV="1">
                <a:off x="7326705" y="2933874"/>
                <a:ext cx="312444" cy="20284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384"/>
              <p:cNvSpPr>
                <a:spLocks noChangeShapeType="1"/>
              </p:cNvSpPr>
              <p:nvPr/>
            </p:nvSpPr>
            <p:spPr bwMode="ltGray">
              <a:xfrm flipH="1" flipV="1">
                <a:off x="7118751" y="2546048"/>
                <a:ext cx="510154" cy="59067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385"/>
              <p:cNvSpPr>
                <a:spLocks noChangeShapeType="1"/>
              </p:cNvSpPr>
              <p:nvPr/>
            </p:nvSpPr>
            <p:spPr bwMode="ltGray">
              <a:xfrm flipH="1" flipV="1">
                <a:off x="7124897" y="2546048"/>
                <a:ext cx="189515" cy="4014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386"/>
            <p:cNvGrpSpPr>
              <a:grpSpLocks/>
            </p:cNvGrpSpPr>
            <p:nvPr/>
          </p:nvGrpSpPr>
          <p:grpSpPr bwMode="auto">
            <a:xfrm>
              <a:off x="7062399" y="1639030"/>
              <a:ext cx="1907445" cy="1619625"/>
              <a:chOff x="1688" y="1784"/>
              <a:chExt cx="2358" cy="1710"/>
            </a:xfrm>
          </p:grpSpPr>
          <p:pic>
            <p:nvPicPr>
              <p:cNvPr id="20" name="Picture 387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554" y="19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1" name="Picture 388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155" y="182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2" name="Picture 389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678" y="178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" name="Picture 390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204" y="189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4" name="Picture 391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823" y="21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5" name="Picture 392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688" y="266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934" y="3083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7" name="Picture 394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312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8" name="Picture 395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774" y="3332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9" name="Picture 396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09" y="3278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0" name="Picture 397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653" y="305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1" name="Picture 398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884" y="2744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2" name="Picture 399" descr="08-014_HPM-PS_who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857" y="2297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94" name="TextBox 93"/>
          <p:cNvSpPr txBox="1"/>
          <p:nvPr/>
        </p:nvSpPr>
        <p:spPr>
          <a:xfrm>
            <a:off x="362306" y="5780116"/>
            <a:ext cx="3493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The Limits of Scale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67174" y="5497953"/>
            <a:ext cx="437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Economies of Scale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Greater Efficiency, Elasticity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2306" y="1051758"/>
            <a:ext cx="3493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a typeface="ＭＳ Ｐゴシック" charset="-128"/>
              </a:rPr>
              <a:t>Three Tier Networks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08739" y="1040183"/>
            <a:ext cx="3493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a typeface="ＭＳ Ｐゴシック" charset="-128"/>
              </a:rPr>
              <a:t>One Data Center Network</a:t>
            </a:r>
            <a:endParaRPr lang="en-US" sz="2000" dirty="0">
              <a:ea typeface="ＭＳ Ｐゴシック" charset="-128"/>
            </a:endParaRPr>
          </a:p>
        </p:txBody>
      </p:sp>
      <p:grpSp>
        <p:nvGrpSpPr>
          <p:cNvPr id="228" name="Group 692"/>
          <p:cNvGrpSpPr/>
          <p:nvPr/>
        </p:nvGrpSpPr>
        <p:grpSpPr>
          <a:xfrm>
            <a:off x="805982" y="1903445"/>
            <a:ext cx="821094" cy="778216"/>
            <a:chOff x="382009" y="1514581"/>
            <a:chExt cx="1369023" cy="1405187"/>
          </a:xfrm>
        </p:grpSpPr>
        <p:sp>
          <p:nvSpPr>
            <p:cNvPr id="100" name="Dodecagon 99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232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125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116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234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10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248" name="Right Arrow 247"/>
          <p:cNvSpPr/>
          <p:nvPr/>
        </p:nvSpPr>
        <p:spPr>
          <a:xfrm>
            <a:off x="3616037" y="3314699"/>
            <a:ext cx="1652154" cy="852055"/>
          </a:xfrm>
          <a:prstGeom prst="rightArrow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Group 692"/>
          <p:cNvGrpSpPr/>
          <p:nvPr/>
        </p:nvGrpSpPr>
        <p:grpSpPr>
          <a:xfrm>
            <a:off x="522688" y="1565723"/>
            <a:ext cx="1369023" cy="1405187"/>
            <a:chOff x="382009" y="1514581"/>
            <a:chExt cx="1369023" cy="1405187"/>
          </a:xfrm>
        </p:grpSpPr>
        <p:sp>
          <p:nvSpPr>
            <p:cNvPr id="341" name="Dodecagon 340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342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366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3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357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344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34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4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4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4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4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5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372" name="Group 692"/>
          <p:cNvGrpSpPr/>
          <p:nvPr/>
        </p:nvGrpSpPr>
        <p:grpSpPr>
          <a:xfrm>
            <a:off x="519843" y="3688702"/>
            <a:ext cx="821094" cy="778216"/>
            <a:chOff x="382009" y="1514581"/>
            <a:chExt cx="1369023" cy="1405187"/>
          </a:xfrm>
        </p:grpSpPr>
        <p:sp>
          <p:nvSpPr>
            <p:cNvPr id="373" name="Dodecagon 372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374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398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5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389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376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37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7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7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8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404" name="Group 692"/>
          <p:cNvGrpSpPr/>
          <p:nvPr/>
        </p:nvGrpSpPr>
        <p:grpSpPr>
          <a:xfrm>
            <a:off x="1906727" y="2511226"/>
            <a:ext cx="1369023" cy="1405187"/>
            <a:chOff x="382009" y="1514581"/>
            <a:chExt cx="1369023" cy="1405187"/>
          </a:xfrm>
        </p:grpSpPr>
        <p:sp>
          <p:nvSpPr>
            <p:cNvPr id="405" name="Dodecagon 404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406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430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421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408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40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1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2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436" name="Group 692"/>
          <p:cNvGrpSpPr/>
          <p:nvPr/>
        </p:nvGrpSpPr>
        <p:grpSpPr>
          <a:xfrm>
            <a:off x="2065480" y="4531578"/>
            <a:ext cx="821094" cy="778216"/>
            <a:chOff x="382009" y="1514581"/>
            <a:chExt cx="1369023" cy="1405187"/>
          </a:xfrm>
        </p:grpSpPr>
        <p:sp>
          <p:nvSpPr>
            <p:cNvPr id="437" name="Dodecagon 436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438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462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9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453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440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44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5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5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5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468" name="Group 692"/>
          <p:cNvGrpSpPr/>
          <p:nvPr/>
        </p:nvGrpSpPr>
        <p:grpSpPr>
          <a:xfrm>
            <a:off x="1810178" y="4240498"/>
            <a:ext cx="1369023" cy="1405187"/>
            <a:chOff x="382009" y="1514581"/>
            <a:chExt cx="1369023" cy="1405187"/>
          </a:xfrm>
        </p:grpSpPr>
        <p:sp>
          <p:nvSpPr>
            <p:cNvPr id="469" name="Dodecagon 468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470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494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485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472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47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7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7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7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7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7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7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8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8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8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8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8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500" name="Group 692"/>
          <p:cNvGrpSpPr/>
          <p:nvPr/>
        </p:nvGrpSpPr>
        <p:grpSpPr>
          <a:xfrm>
            <a:off x="2158919" y="2808513"/>
            <a:ext cx="821094" cy="778216"/>
            <a:chOff x="382009" y="1514581"/>
            <a:chExt cx="1369023" cy="1405187"/>
          </a:xfrm>
        </p:grpSpPr>
        <p:sp>
          <p:nvSpPr>
            <p:cNvPr id="501" name="Dodecagon 500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502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526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3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517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504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50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0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0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0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0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532" name="Group 692"/>
          <p:cNvGrpSpPr/>
          <p:nvPr/>
        </p:nvGrpSpPr>
        <p:grpSpPr>
          <a:xfrm>
            <a:off x="242765" y="3413184"/>
            <a:ext cx="1369023" cy="1405187"/>
            <a:chOff x="382009" y="1514581"/>
            <a:chExt cx="1369023" cy="1405187"/>
          </a:xfrm>
        </p:grpSpPr>
        <p:sp>
          <p:nvSpPr>
            <p:cNvPr id="533" name="Dodecagon 532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534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558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5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549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536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53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3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3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564" name="Group 692"/>
          <p:cNvGrpSpPr/>
          <p:nvPr/>
        </p:nvGrpSpPr>
        <p:grpSpPr>
          <a:xfrm>
            <a:off x="1564869" y="3614086"/>
            <a:ext cx="821094" cy="778216"/>
            <a:chOff x="382009" y="1514581"/>
            <a:chExt cx="1369023" cy="1405187"/>
          </a:xfrm>
        </p:grpSpPr>
        <p:sp>
          <p:nvSpPr>
            <p:cNvPr id="565" name="Dodecagon 564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566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590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7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581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7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568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56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8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628" name="Group 692"/>
          <p:cNvGrpSpPr/>
          <p:nvPr/>
        </p:nvGrpSpPr>
        <p:grpSpPr>
          <a:xfrm>
            <a:off x="2370413" y="1480486"/>
            <a:ext cx="821094" cy="778216"/>
            <a:chOff x="382009" y="1514581"/>
            <a:chExt cx="1369023" cy="1405187"/>
          </a:xfrm>
        </p:grpSpPr>
        <p:sp>
          <p:nvSpPr>
            <p:cNvPr id="629" name="Dodecagon 628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630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654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1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645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632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63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4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4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4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4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4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660" name="Group 692"/>
          <p:cNvGrpSpPr/>
          <p:nvPr/>
        </p:nvGrpSpPr>
        <p:grpSpPr>
          <a:xfrm>
            <a:off x="712673" y="4973246"/>
            <a:ext cx="821094" cy="778216"/>
            <a:chOff x="382009" y="1514581"/>
            <a:chExt cx="1369023" cy="1405187"/>
          </a:xfrm>
        </p:grpSpPr>
        <p:sp>
          <p:nvSpPr>
            <p:cNvPr id="661" name="Dodecagon 660"/>
            <p:cNvSpPr/>
            <p:nvPr/>
          </p:nvSpPr>
          <p:spPr>
            <a:xfrm>
              <a:off x="431548" y="1578321"/>
              <a:ext cx="1276538" cy="1276538"/>
            </a:xfrm>
            <a:prstGeom prst="dodecagon">
              <a:avLst/>
            </a:prstGeom>
            <a:noFill/>
            <a:ln w="6350">
              <a:solidFill>
                <a:srgbClr val="79D2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662" name="Group 665"/>
            <p:cNvGrpSpPr/>
            <p:nvPr/>
          </p:nvGrpSpPr>
          <p:grpSpPr>
            <a:xfrm>
              <a:off x="428531" y="1587373"/>
              <a:ext cx="1282573" cy="1267485"/>
              <a:chOff x="428531" y="1587373"/>
              <a:chExt cx="1282573" cy="1267485"/>
            </a:xfrm>
          </p:grpSpPr>
          <p:sp>
            <p:nvSpPr>
              <p:cNvPr id="686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0557" y="1752260"/>
                <a:ext cx="932496" cy="93360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6293" y="1587374"/>
                <a:ext cx="350067" cy="126145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" name="Line 371"/>
              <p:cNvSpPr>
                <a:spLocks noChangeShapeType="1"/>
              </p:cNvSpPr>
              <p:nvPr/>
            </p:nvSpPr>
            <p:spPr bwMode="ltGray">
              <a:xfrm flipV="1">
                <a:off x="902329" y="1587373"/>
                <a:ext cx="334978" cy="126748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" name="Line 371"/>
              <p:cNvSpPr>
                <a:spLocks noChangeShapeType="1"/>
              </p:cNvSpPr>
              <p:nvPr/>
            </p:nvSpPr>
            <p:spPr bwMode="ltGray">
              <a:xfrm flipV="1">
                <a:off x="606583" y="1750335"/>
                <a:ext cx="926470" cy="941561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" name="Line 371"/>
              <p:cNvSpPr>
                <a:spLocks noChangeShapeType="1"/>
              </p:cNvSpPr>
              <p:nvPr/>
            </p:nvSpPr>
            <p:spPr bwMode="ltGray">
              <a:xfrm flipV="1">
                <a:off x="428531" y="2040045"/>
                <a:ext cx="1282573" cy="35006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" name="Line 371"/>
              <p:cNvSpPr>
                <a:spLocks noChangeShapeType="1"/>
              </p:cNvSpPr>
              <p:nvPr/>
            </p:nvSpPr>
            <p:spPr bwMode="ltGray">
              <a:xfrm>
                <a:off x="434566" y="2049101"/>
                <a:ext cx="1267486" cy="33497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" name="Group 691"/>
            <p:cNvGrpSpPr/>
            <p:nvPr/>
          </p:nvGrpSpPr>
          <p:grpSpPr>
            <a:xfrm>
              <a:off x="438411" y="1590805"/>
              <a:ext cx="1258866" cy="1269148"/>
              <a:chOff x="438411" y="1590805"/>
              <a:chExt cx="1258866" cy="1269148"/>
            </a:xfrm>
          </p:grpSpPr>
          <p:sp>
            <p:nvSpPr>
              <p:cNvPr id="677" name="Line 371"/>
              <p:cNvSpPr>
                <a:spLocks noChangeShapeType="1"/>
              </p:cNvSpPr>
              <p:nvPr/>
            </p:nvSpPr>
            <p:spPr bwMode="ltGray">
              <a:xfrm flipH="1" flipV="1">
                <a:off x="895611" y="1590805"/>
                <a:ext cx="1159" cy="1269148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" name="Line 371"/>
              <p:cNvSpPr>
                <a:spLocks noChangeShapeType="1"/>
              </p:cNvSpPr>
              <p:nvPr/>
            </p:nvSpPr>
            <p:spPr bwMode="ltGray">
              <a:xfrm flipH="1" flipV="1">
                <a:off x="604382" y="1763038"/>
                <a:ext cx="641958" cy="1089764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" name="Line 371"/>
              <p:cNvSpPr>
                <a:spLocks noChangeShapeType="1"/>
              </p:cNvSpPr>
              <p:nvPr/>
            </p:nvSpPr>
            <p:spPr bwMode="ltGray">
              <a:xfrm flipH="1" flipV="1">
                <a:off x="438411" y="2054267"/>
                <a:ext cx="1102290" cy="6294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" name="Line 371"/>
              <p:cNvSpPr>
                <a:spLocks noChangeShapeType="1"/>
              </p:cNvSpPr>
              <p:nvPr/>
            </p:nvSpPr>
            <p:spPr bwMode="ltGray">
              <a:xfrm flipH="1" flipV="1">
                <a:off x="1233814" y="1590805"/>
                <a:ext cx="9393" cy="1258865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" name="Line 371"/>
              <p:cNvSpPr>
                <a:spLocks noChangeShapeType="1"/>
              </p:cNvSpPr>
              <p:nvPr/>
            </p:nvSpPr>
            <p:spPr bwMode="ltGray">
              <a:xfrm flipV="1">
                <a:off x="616907" y="1756775"/>
                <a:ext cx="917531" cy="0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" name="Line 371"/>
              <p:cNvSpPr>
                <a:spLocks noChangeShapeType="1"/>
              </p:cNvSpPr>
              <p:nvPr/>
            </p:nvSpPr>
            <p:spPr bwMode="ltGray">
              <a:xfrm flipV="1">
                <a:off x="1537570" y="1753644"/>
                <a:ext cx="0" cy="930057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" name="Line 371"/>
              <p:cNvSpPr>
                <a:spLocks noChangeShapeType="1"/>
              </p:cNvSpPr>
              <p:nvPr/>
            </p:nvSpPr>
            <p:spPr bwMode="ltGray">
              <a:xfrm flipV="1">
                <a:off x="616907" y="2689962"/>
                <a:ext cx="917532" cy="3133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" name="Line 371"/>
              <p:cNvSpPr>
                <a:spLocks noChangeShapeType="1"/>
              </p:cNvSpPr>
              <p:nvPr/>
            </p:nvSpPr>
            <p:spPr bwMode="ltGray">
              <a:xfrm flipH="1" flipV="1">
                <a:off x="598118" y="1763038"/>
                <a:ext cx="0" cy="93318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" name="Line 371"/>
              <p:cNvSpPr>
                <a:spLocks noChangeShapeType="1"/>
              </p:cNvSpPr>
              <p:nvPr/>
            </p:nvSpPr>
            <p:spPr bwMode="ltGray">
              <a:xfrm>
                <a:off x="607513" y="1756774"/>
                <a:ext cx="1089764" cy="288099"/>
              </a:xfrm>
              <a:prstGeom prst="line">
                <a:avLst/>
              </a:prstGeom>
              <a:noFill/>
              <a:ln w="6350">
                <a:solidFill>
                  <a:srgbClr val="79D2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0" dirty="0"/>
              </a:p>
            </p:txBody>
          </p:sp>
        </p:grpSp>
        <p:grpSp>
          <p:nvGrpSpPr>
            <p:cNvPr id="664" name="Group 666"/>
            <p:cNvGrpSpPr/>
            <p:nvPr/>
          </p:nvGrpSpPr>
          <p:grpSpPr>
            <a:xfrm>
              <a:off x="382009" y="1514581"/>
              <a:ext cx="1369023" cy="1405187"/>
              <a:chOff x="382009" y="1514581"/>
              <a:chExt cx="1369023" cy="1405187"/>
            </a:xfrm>
          </p:grpSpPr>
          <p:pic>
            <p:nvPicPr>
              <p:cNvPr id="66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1064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6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54026" y="1686597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67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46755" y="1514581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68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84751" y="1517599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69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168358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0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5532" y="1979326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1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652514" y="23143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2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89551" y="2619104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3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199840" y="2788102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4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855808" y="279112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5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60061" y="26251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76" name="Picture 393" descr="08-014_HPM-PS_who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82009" y="2320340"/>
                <a:ext cx="95500" cy="12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692" name="TextBox 691"/>
          <p:cNvSpPr txBox="1"/>
          <p:nvPr/>
        </p:nvSpPr>
        <p:spPr>
          <a:xfrm>
            <a:off x="468044" y="1045538"/>
            <a:ext cx="3493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a typeface="ＭＳ Ｐゴシック" charset="-128"/>
              </a:rPr>
              <a:t>Two Tier Networks</a:t>
            </a:r>
            <a:endParaRPr lang="en-US" sz="2000" dirty="0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1"/>
      <p:bldP spid="98" grpId="0"/>
      <p:bldP spid="2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0538" y="2396829"/>
            <a:ext cx="8182407" cy="2202873"/>
          </a:xfrm>
          <a:prstGeom prst="roundRect">
            <a:avLst>
              <a:gd name="adj" fmla="val 4371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flatten the Network</a:t>
            </a:r>
          </a:p>
        </p:txBody>
      </p:sp>
      <p:sp>
        <p:nvSpPr>
          <p:cNvPr id="1616900" name="Text Box 259"/>
          <p:cNvSpPr txBox="1">
            <a:spLocks noChangeArrowheads="1"/>
          </p:cNvSpPr>
          <p:nvPr/>
        </p:nvSpPr>
        <p:spPr bwMode="auto">
          <a:xfrm>
            <a:off x="1595438" y="3417588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Aggregation</a:t>
            </a:r>
          </a:p>
        </p:txBody>
      </p:sp>
      <p:sp>
        <p:nvSpPr>
          <p:cNvPr id="1616901" name="AutoShape 5"/>
          <p:cNvSpPr>
            <a:spLocks noChangeArrowheads="1"/>
          </p:cNvSpPr>
          <p:nvPr/>
        </p:nvSpPr>
        <p:spPr bwMode="auto">
          <a:xfrm>
            <a:off x="3352800" y="331122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2" name="AutoShape 6"/>
          <p:cNvSpPr>
            <a:spLocks noChangeArrowheads="1"/>
          </p:cNvSpPr>
          <p:nvPr/>
        </p:nvSpPr>
        <p:spPr bwMode="auto">
          <a:xfrm>
            <a:off x="3352800" y="285402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3" name="AutoShape 7"/>
          <p:cNvSpPr>
            <a:spLocks noChangeArrowheads="1"/>
          </p:cNvSpPr>
          <p:nvPr/>
        </p:nvSpPr>
        <p:spPr bwMode="auto">
          <a:xfrm>
            <a:off x="3352800" y="376842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4" name="Text Box 259"/>
          <p:cNvSpPr txBox="1">
            <a:spLocks noChangeArrowheads="1"/>
          </p:cNvSpPr>
          <p:nvPr/>
        </p:nvSpPr>
        <p:spPr bwMode="auto">
          <a:xfrm>
            <a:off x="1595438" y="2930225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Core</a:t>
            </a:r>
          </a:p>
        </p:txBody>
      </p:sp>
      <p:sp>
        <p:nvSpPr>
          <p:cNvPr id="1616905" name="Text Box 259"/>
          <p:cNvSpPr txBox="1">
            <a:spLocks noChangeArrowheads="1"/>
          </p:cNvSpPr>
          <p:nvPr/>
        </p:nvSpPr>
        <p:spPr bwMode="auto">
          <a:xfrm>
            <a:off x="1595438" y="3920825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ea typeface="MS PGothic" pitchFamily="34" charset="-128"/>
              </a:rPr>
              <a:t>Access</a:t>
            </a:r>
          </a:p>
        </p:txBody>
      </p:sp>
      <p:sp>
        <p:nvSpPr>
          <p:cNvPr id="1616906" name="AutoShape 10"/>
          <p:cNvSpPr>
            <a:spLocks noChangeArrowheads="1"/>
          </p:cNvSpPr>
          <p:nvPr/>
        </p:nvSpPr>
        <p:spPr bwMode="auto">
          <a:xfrm>
            <a:off x="3330575" y="352077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7" name="AutoShape 11"/>
          <p:cNvSpPr>
            <a:spLocks noChangeArrowheads="1"/>
          </p:cNvSpPr>
          <p:nvPr/>
        </p:nvSpPr>
        <p:spPr bwMode="auto">
          <a:xfrm>
            <a:off x="3330575" y="3063575"/>
            <a:ext cx="2438400" cy="400050"/>
          </a:xfrm>
          <a:prstGeom prst="parallelogram">
            <a:avLst>
              <a:gd name="adj" fmla="val 206956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6908" name="Text Box 259"/>
          <p:cNvSpPr txBox="1">
            <a:spLocks noChangeArrowheads="1"/>
          </p:cNvSpPr>
          <p:nvPr/>
        </p:nvSpPr>
        <p:spPr bwMode="auto">
          <a:xfrm>
            <a:off x="1747838" y="3096039"/>
            <a:ext cx="1528762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ea typeface="MS PGothic" pitchFamily="34" charset="-128"/>
              </a:rPr>
              <a:t>Core</a:t>
            </a:r>
            <a:endParaRPr lang="en-US" sz="16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616909" name="Text Box 259"/>
          <p:cNvSpPr txBox="1">
            <a:spLocks noChangeArrowheads="1"/>
          </p:cNvSpPr>
          <p:nvPr/>
        </p:nvSpPr>
        <p:spPr bwMode="auto">
          <a:xfrm>
            <a:off x="1595438" y="3760488"/>
            <a:ext cx="152876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MS PGothic" pitchFamily="34" charset="-128"/>
              </a:rPr>
              <a:t>Access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9027" y="6241145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accent6"/>
                </a:solidFill>
                <a:latin typeface="Arial" charset="0"/>
                <a:ea typeface="ＭＳ Ｐゴシック" charset="-128"/>
                <a:cs typeface="+mn-cs"/>
              </a:rPr>
              <a:t>Juniper Confidential</a:t>
            </a:r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16" name="Text Box 259"/>
          <p:cNvSpPr txBox="1">
            <a:spLocks noChangeArrowheads="1"/>
          </p:cNvSpPr>
          <p:nvPr/>
        </p:nvSpPr>
        <p:spPr bwMode="auto">
          <a:xfrm>
            <a:off x="2344738" y="5646738"/>
            <a:ext cx="4449762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000" dirty="0">
                <a:solidFill>
                  <a:srgbClr val="002850"/>
                </a:solidFill>
                <a:ea typeface="MS PGothic" pitchFamily="34" charset="-128"/>
              </a:rPr>
              <a:t>Eliminate the aggregation layer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460741" y="2941606"/>
            <a:ext cx="6510067" cy="1086599"/>
          </a:xfrm>
          <a:prstGeom prst="parallelogram">
            <a:avLst>
              <a:gd name="adj" fmla="val 207351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 w="190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 lIns="0" tIns="0" rIns="0" bIns="0" anchor="ctr">
            <a:spAutoFit/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Box 259"/>
          <p:cNvSpPr txBox="1">
            <a:spLocks noChangeArrowheads="1"/>
          </p:cNvSpPr>
          <p:nvPr/>
        </p:nvSpPr>
        <p:spPr bwMode="auto">
          <a:xfrm>
            <a:off x="304800" y="3354357"/>
            <a:ext cx="1528763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MS PGothic" pitchFamily="34" charset="-128"/>
              </a:rPr>
              <a:t>Access</a:t>
            </a:r>
          </a:p>
        </p:txBody>
      </p:sp>
      <p:sp>
        <p:nvSpPr>
          <p:cNvPr id="19" name="Text Box 259"/>
          <p:cNvSpPr txBox="1">
            <a:spLocks noChangeArrowheads="1"/>
          </p:cNvSpPr>
          <p:nvPr/>
        </p:nvSpPr>
        <p:spPr bwMode="auto">
          <a:xfrm>
            <a:off x="2341870" y="5652496"/>
            <a:ext cx="4449762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7" dist="17961" dir="2700000">
              <a:srgbClr val="000F1E">
                <a:alpha val="74997"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2850"/>
                </a:solidFill>
                <a:ea typeface="MS PGothic" pitchFamily="34" charset="-128"/>
              </a:rPr>
              <a:t>Flat Data Center Fabric</a:t>
            </a:r>
            <a:endParaRPr lang="en-US" sz="2000" dirty="0">
              <a:solidFill>
                <a:srgbClr val="002850"/>
              </a:solidFill>
              <a:ea typeface="MS PGothic" pitchFamily="34" charset="-128"/>
            </a:endParaRPr>
          </a:p>
        </p:txBody>
      </p:sp>
      <p:grpSp>
        <p:nvGrpSpPr>
          <p:cNvPr id="2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21" name="Picture 364" descr="08-014_HPM-JUNOS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solidFill>
                  <a:srgbClr val="0067AC"/>
                </a:solidFill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23" name="Picture 21" descr="Simpl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 descr="Simpl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 descr="Simpl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1" descr="Simpl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 0.0486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L 0.0 -0.06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16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1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1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16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16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16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806 L 0.00243 0.06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16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639 L -0.00035 -0.0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16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1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16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16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900" grpId="0"/>
      <p:bldP spid="1616901" grpId="0" animBg="1"/>
      <p:bldP spid="1616902" grpId="0" animBg="1"/>
      <p:bldP spid="1616902" grpId="1" animBg="1"/>
      <p:bldP spid="1616903" grpId="0" animBg="1"/>
      <p:bldP spid="1616903" grpId="1" animBg="1"/>
      <p:bldP spid="1616904" grpId="0"/>
      <p:bldP spid="1616905" grpId="0"/>
      <p:bldP spid="1616906" grpId="0" animBg="1"/>
      <p:bldP spid="1616906" grpId="1" animBg="1"/>
      <p:bldP spid="1616906" grpId="2" animBg="1"/>
      <p:bldP spid="1616907" grpId="0" animBg="1"/>
      <p:bldP spid="1616907" grpId="1" animBg="1"/>
      <p:bldP spid="1616907" grpId="2" animBg="1"/>
      <p:bldP spid="1616908" grpId="0"/>
      <p:bldP spid="1616908" grpId="1"/>
      <p:bldP spid="1616909" grpId="0"/>
      <p:bldP spid="1616909" grpId="1"/>
      <p:bldP spid="16" grpId="0"/>
      <p:bldP spid="16" grpId="1"/>
      <p:bldP spid="17" grpId="0" animBg="1"/>
      <p:bldP spid="18" grpId="0"/>
      <p:bldP spid="19" grpId="0"/>
      <p:bldP spid="1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 3"/>
          <p:cNvSpPr>
            <a:spLocks noChangeArrowheads="1"/>
          </p:cNvSpPr>
          <p:nvPr/>
        </p:nvSpPr>
        <p:spPr bwMode="invGray">
          <a:xfrm>
            <a:off x="97720" y="981075"/>
            <a:ext cx="6118432" cy="976472"/>
          </a:xfrm>
          <a:prstGeom prst="roundRect">
            <a:avLst>
              <a:gd name="adj" fmla="val 8875"/>
            </a:avLst>
          </a:prstGeom>
          <a:solidFill>
            <a:srgbClr val="5D87A1">
              <a:alpha val="3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578" name="Rectangle 4"/>
          <p:cNvSpPr>
            <a:spLocks noChangeArrowheads="1"/>
          </p:cNvSpPr>
          <p:nvPr/>
        </p:nvSpPr>
        <p:spPr bwMode="invGray">
          <a:xfrm>
            <a:off x="98268" y="3545113"/>
            <a:ext cx="6117336" cy="1531712"/>
          </a:xfrm>
          <a:prstGeom prst="roundRect">
            <a:avLst>
              <a:gd name="adj" fmla="val 4900"/>
            </a:avLst>
          </a:prstGeom>
          <a:solidFill>
            <a:srgbClr val="5D87A1">
              <a:alpha val="5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579" name="Rectangle 5"/>
          <p:cNvSpPr>
            <a:spLocks noChangeArrowheads="1"/>
          </p:cNvSpPr>
          <p:nvPr/>
        </p:nvSpPr>
        <p:spPr bwMode="invGray">
          <a:xfrm>
            <a:off x="98268" y="2010063"/>
            <a:ext cx="6117336" cy="1482533"/>
          </a:xfrm>
          <a:prstGeom prst="roundRect">
            <a:avLst>
              <a:gd name="adj" fmla="val 6537"/>
            </a:avLst>
          </a:prstGeom>
          <a:solidFill>
            <a:srgbClr val="5D87A1">
              <a:alpha val="40000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488" name="Text Box 198"/>
          <p:cNvSpPr txBox="1">
            <a:spLocks noChangeAspect="1" noChangeArrowheads="1"/>
          </p:cNvSpPr>
          <p:nvPr/>
        </p:nvSpPr>
        <p:spPr bwMode="auto">
          <a:xfrm>
            <a:off x="1116550" y="3325842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1200" dirty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SRX5800</a:t>
            </a:r>
          </a:p>
        </p:txBody>
      </p:sp>
      <p:sp>
        <p:nvSpPr>
          <p:cNvPr id="237" name="Text Box 198"/>
          <p:cNvSpPr txBox="1">
            <a:spLocks noChangeAspect="1" noChangeArrowheads="1"/>
          </p:cNvSpPr>
          <p:nvPr/>
        </p:nvSpPr>
        <p:spPr bwMode="auto">
          <a:xfrm>
            <a:off x="3015775" y="4893842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1200" dirty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SERVERS</a:t>
            </a:r>
          </a:p>
        </p:txBody>
      </p:sp>
      <p:sp>
        <p:nvSpPr>
          <p:cNvPr id="238" name="Text Box 198"/>
          <p:cNvSpPr txBox="1">
            <a:spLocks noChangeAspect="1" noChangeArrowheads="1"/>
          </p:cNvSpPr>
          <p:nvPr/>
        </p:nvSpPr>
        <p:spPr bwMode="auto">
          <a:xfrm>
            <a:off x="7270251" y="4884510"/>
            <a:ext cx="539475" cy="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1200" dirty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STORAGE</a:t>
            </a:r>
          </a:p>
        </p:txBody>
      </p:sp>
      <p:sp>
        <p:nvSpPr>
          <p:cNvPr id="239" name="Text Box 198"/>
          <p:cNvSpPr txBox="1">
            <a:spLocks noChangeAspect="1" noChangeArrowheads="1"/>
          </p:cNvSpPr>
          <p:nvPr/>
        </p:nvSpPr>
        <p:spPr bwMode="auto">
          <a:xfrm>
            <a:off x="2058474" y="1325331"/>
            <a:ext cx="577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D4D4D"/>
                </a:solidFill>
                <a:latin typeface="Arial" charset="0"/>
                <a:ea typeface="ヒラギノ角ゴ Pro W3" charset="-128"/>
                <a:cs typeface="Arial" charset="0"/>
              </a:rPr>
              <a:t>WAN</a:t>
            </a:r>
            <a:endParaRPr lang="en-US" sz="900" b="1" kern="1200" dirty="0">
              <a:solidFill>
                <a:srgbClr val="4D4D4D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40" name="Line 157"/>
          <p:cNvSpPr>
            <a:spLocks noChangeShapeType="1"/>
          </p:cNvSpPr>
          <p:nvPr/>
        </p:nvSpPr>
        <p:spPr bwMode="auto">
          <a:xfrm>
            <a:off x="3049074" y="1420581"/>
            <a:ext cx="10668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1" name="Line 184"/>
          <p:cNvSpPr>
            <a:spLocks noChangeShapeType="1"/>
          </p:cNvSpPr>
          <p:nvPr/>
        </p:nvSpPr>
        <p:spPr bwMode="auto">
          <a:xfrm>
            <a:off x="2972874" y="1420581"/>
            <a:ext cx="106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2" name="Line 186"/>
          <p:cNvSpPr>
            <a:spLocks noChangeShapeType="1"/>
          </p:cNvSpPr>
          <p:nvPr/>
        </p:nvSpPr>
        <p:spPr bwMode="auto">
          <a:xfrm flipH="1">
            <a:off x="2988749" y="1493949"/>
            <a:ext cx="12028" cy="147570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3" name="Line 187"/>
          <p:cNvSpPr>
            <a:spLocks noChangeShapeType="1"/>
          </p:cNvSpPr>
          <p:nvPr/>
        </p:nvSpPr>
        <p:spPr bwMode="auto">
          <a:xfrm flipH="1">
            <a:off x="4001573" y="1571223"/>
            <a:ext cx="29513" cy="149368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4" name="Freeform 150"/>
          <p:cNvSpPr>
            <a:spLocks/>
          </p:cNvSpPr>
          <p:nvPr/>
        </p:nvSpPr>
        <p:spPr bwMode="auto">
          <a:xfrm>
            <a:off x="1468192" y="2697051"/>
            <a:ext cx="2303172" cy="548425"/>
          </a:xfrm>
          <a:custGeom>
            <a:avLst/>
            <a:gdLst/>
            <a:ahLst/>
            <a:cxnLst>
              <a:cxn ang="0">
                <a:pos x="2064" y="144"/>
              </a:cxn>
              <a:cxn ang="0">
                <a:pos x="2064" y="0"/>
              </a:cxn>
              <a:cxn ang="0">
                <a:pos x="0" y="0"/>
              </a:cxn>
              <a:cxn ang="0">
                <a:pos x="0" y="384"/>
              </a:cxn>
            </a:cxnLst>
            <a:rect l="0" t="0" r="r" b="b"/>
            <a:pathLst>
              <a:path w="2064" h="384">
                <a:moveTo>
                  <a:pt x="2064" y="144"/>
                </a:moveTo>
                <a:lnTo>
                  <a:pt x="2064" y="0"/>
                </a:lnTo>
                <a:lnTo>
                  <a:pt x="0" y="0"/>
                </a:lnTo>
                <a:lnTo>
                  <a:pt x="0" y="384"/>
                </a:lnTo>
              </a:path>
            </a:pathLst>
          </a:custGeom>
          <a:noFill/>
          <a:ln w="57150" cap="flat" cmpd="sng">
            <a:solidFill>
              <a:srgbClr val="006F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5" name="Freeform 151"/>
          <p:cNvSpPr>
            <a:spLocks/>
          </p:cNvSpPr>
          <p:nvPr/>
        </p:nvSpPr>
        <p:spPr bwMode="auto">
          <a:xfrm>
            <a:off x="1532585" y="3093076"/>
            <a:ext cx="1388773" cy="191037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0" y="0"/>
              </a:cxn>
              <a:cxn ang="0">
                <a:pos x="0" y="240"/>
              </a:cxn>
            </a:cxnLst>
            <a:rect l="0" t="0" r="r" b="b"/>
            <a:pathLst>
              <a:path w="1392" h="240">
                <a:moveTo>
                  <a:pt x="1392" y="0"/>
                </a:move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57150" cap="flat" cmpd="sng">
            <a:solidFill>
              <a:srgbClr val="006F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pic>
        <p:nvPicPr>
          <p:cNvPr id="246" name="Picture 2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invGray">
          <a:xfrm>
            <a:off x="2705381" y="1039581"/>
            <a:ext cx="557212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47" name="Picture 2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invGray">
          <a:xfrm>
            <a:off x="3721381" y="1039581"/>
            <a:ext cx="557212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248" name="Line 184"/>
          <p:cNvSpPr>
            <a:spLocks noChangeShapeType="1"/>
          </p:cNvSpPr>
          <p:nvPr/>
        </p:nvSpPr>
        <p:spPr bwMode="auto">
          <a:xfrm flipV="1">
            <a:off x="879894" y="3554857"/>
            <a:ext cx="1698919" cy="99988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9" name="Line 184"/>
          <p:cNvSpPr>
            <a:spLocks noChangeShapeType="1"/>
          </p:cNvSpPr>
          <p:nvPr/>
        </p:nvSpPr>
        <p:spPr bwMode="auto">
          <a:xfrm flipV="1">
            <a:off x="1604513" y="3780889"/>
            <a:ext cx="1118140" cy="77385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0" name="Line 184"/>
          <p:cNvSpPr>
            <a:spLocks noChangeShapeType="1"/>
          </p:cNvSpPr>
          <p:nvPr/>
        </p:nvSpPr>
        <p:spPr bwMode="auto">
          <a:xfrm flipV="1">
            <a:off x="2219864" y="3976097"/>
            <a:ext cx="646627" cy="57864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1" name="Line 184"/>
          <p:cNvSpPr>
            <a:spLocks noChangeShapeType="1"/>
          </p:cNvSpPr>
          <p:nvPr/>
        </p:nvSpPr>
        <p:spPr bwMode="auto">
          <a:xfrm flipV="1">
            <a:off x="2915729" y="4130211"/>
            <a:ext cx="238438" cy="44754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2" name="Line 184"/>
          <p:cNvSpPr>
            <a:spLocks noChangeShapeType="1"/>
          </p:cNvSpPr>
          <p:nvPr/>
        </p:nvSpPr>
        <p:spPr bwMode="auto">
          <a:xfrm flipH="1" flipV="1">
            <a:off x="4561726" y="3000054"/>
            <a:ext cx="4300478" cy="139941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3" name="Line 184"/>
          <p:cNvSpPr>
            <a:spLocks noChangeShapeType="1"/>
          </p:cNvSpPr>
          <p:nvPr/>
        </p:nvSpPr>
        <p:spPr bwMode="auto">
          <a:xfrm flipH="1" flipV="1">
            <a:off x="4592548" y="3154165"/>
            <a:ext cx="3694561" cy="125105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4" name="Line 184"/>
          <p:cNvSpPr>
            <a:spLocks noChangeShapeType="1"/>
          </p:cNvSpPr>
          <p:nvPr/>
        </p:nvSpPr>
        <p:spPr bwMode="auto">
          <a:xfrm flipH="1" flipV="1">
            <a:off x="4572000" y="3287730"/>
            <a:ext cx="3283789" cy="112324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5" name="Line 184"/>
          <p:cNvSpPr>
            <a:spLocks noChangeShapeType="1"/>
          </p:cNvSpPr>
          <p:nvPr/>
        </p:nvSpPr>
        <p:spPr bwMode="auto">
          <a:xfrm flipH="1" flipV="1">
            <a:off x="4520627" y="3411020"/>
            <a:ext cx="2875085" cy="99420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6" name="Line 184"/>
          <p:cNvSpPr>
            <a:spLocks noChangeShapeType="1"/>
          </p:cNvSpPr>
          <p:nvPr/>
        </p:nvSpPr>
        <p:spPr bwMode="auto">
          <a:xfrm flipH="1" flipV="1">
            <a:off x="4520627" y="3554858"/>
            <a:ext cx="2449515" cy="85036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7" name="Line 184"/>
          <p:cNvSpPr>
            <a:spLocks noChangeShapeType="1"/>
          </p:cNvSpPr>
          <p:nvPr/>
        </p:nvSpPr>
        <p:spPr bwMode="auto">
          <a:xfrm flipH="1" flipV="1">
            <a:off x="4428162" y="3678148"/>
            <a:ext cx="1920880" cy="7270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8" name="Line 184"/>
          <p:cNvSpPr>
            <a:spLocks noChangeShapeType="1"/>
          </p:cNvSpPr>
          <p:nvPr/>
        </p:nvSpPr>
        <p:spPr bwMode="auto">
          <a:xfrm flipH="1" flipV="1">
            <a:off x="4345969" y="3811711"/>
            <a:ext cx="1439480" cy="73153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59" name="Line 184"/>
          <p:cNvSpPr>
            <a:spLocks noChangeShapeType="1"/>
          </p:cNvSpPr>
          <p:nvPr/>
        </p:nvSpPr>
        <p:spPr bwMode="auto">
          <a:xfrm flipH="1" flipV="1">
            <a:off x="4202130" y="3945275"/>
            <a:ext cx="875953" cy="62097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306" name="Line 184"/>
          <p:cNvSpPr>
            <a:spLocks noChangeShapeType="1"/>
          </p:cNvSpPr>
          <p:nvPr/>
        </p:nvSpPr>
        <p:spPr bwMode="auto">
          <a:xfrm flipH="1" flipV="1">
            <a:off x="4037742" y="4068565"/>
            <a:ext cx="327223" cy="49768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307" name="Line 184"/>
          <p:cNvSpPr>
            <a:spLocks noChangeShapeType="1"/>
          </p:cNvSpPr>
          <p:nvPr/>
        </p:nvSpPr>
        <p:spPr bwMode="auto">
          <a:xfrm flipH="1" flipV="1">
            <a:off x="3647326" y="4181581"/>
            <a:ext cx="4523" cy="378916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6A01A"/>
              </a:solidFill>
              <a:latin typeface="Arial" charset="0"/>
              <a:ea typeface="ＭＳ Ｐゴシック"/>
              <a:cs typeface="Arial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445251" y="2073350"/>
            <a:ext cx="2150884" cy="2128780"/>
            <a:chOff x="2663" y="1669"/>
            <a:chExt cx="1763" cy="1765"/>
          </a:xfrm>
        </p:grpSpPr>
        <p:sp>
          <p:nvSpPr>
            <p:cNvPr id="313" name="Oval 38"/>
            <p:cNvSpPr>
              <a:spLocks noChangeArrowheads="1"/>
            </p:cNvSpPr>
            <p:nvPr/>
          </p:nvSpPr>
          <p:spPr bwMode="auto">
            <a:xfrm>
              <a:off x="2663" y="1669"/>
              <a:ext cx="1763" cy="1765"/>
            </a:xfrm>
            <a:prstGeom prst="ellipse">
              <a:avLst/>
            </a:prstGeom>
            <a:solidFill>
              <a:schemeClr val="hlink">
                <a:alpha val="89999"/>
              </a:schemeClr>
            </a:solidFill>
            <a:ln w="28575">
              <a:solidFill>
                <a:srgbClr val="FFAF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314" name="Oval 183"/>
            <p:cNvSpPr>
              <a:spLocks noChangeArrowheads="1"/>
            </p:cNvSpPr>
            <p:nvPr/>
          </p:nvSpPr>
          <p:spPr bwMode="invGray">
            <a:xfrm>
              <a:off x="2777" y="1780"/>
              <a:ext cx="1530" cy="153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F6A01A"/>
                </a:solidFill>
                <a:latin typeface="Arial" charset="0"/>
                <a:ea typeface="ＭＳ Ｐゴシック"/>
                <a:cs typeface="Arial"/>
              </a:endParaRPr>
            </a:p>
          </p:txBody>
        </p:sp>
        <p:grpSp>
          <p:nvGrpSpPr>
            <p:cNvPr id="3" name="Group 386"/>
            <p:cNvGrpSpPr>
              <a:grpSpLocks/>
            </p:cNvGrpSpPr>
            <p:nvPr/>
          </p:nvGrpSpPr>
          <p:grpSpPr bwMode="auto">
            <a:xfrm>
              <a:off x="2868" y="1856"/>
              <a:ext cx="1341" cy="1385"/>
              <a:chOff x="9144002" y="2590807"/>
              <a:chExt cx="1787552" cy="1627879"/>
            </a:xfrm>
          </p:grpSpPr>
          <p:sp>
            <p:nvSpPr>
              <p:cNvPr id="316" name="Line 363"/>
              <p:cNvSpPr>
                <a:spLocks noChangeShapeType="1"/>
              </p:cNvSpPr>
              <p:nvPr/>
            </p:nvSpPr>
            <p:spPr bwMode="ltGray">
              <a:xfrm flipV="1">
                <a:off x="9323677" y="2795531"/>
                <a:ext cx="275862" cy="24289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1" name="Line 364"/>
              <p:cNvSpPr>
                <a:spLocks noChangeShapeType="1"/>
              </p:cNvSpPr>
              <p:nvPr/>
            </p:nvSpPr>
            <p:spPr bwMode="ltGray">
              <a:xfrm flipV="1">
                <a:off x="9323677" y="2681336"/>
                <a:ext cx="653144" cy="35708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2" name="Line 365"/>
              <p:cNvSpPr>
                <a:spLocks noChangeShapeType="1"/>
              </p:cNvSpPr>
              <p:nvPr/>
            </p:nvSpPr>
            <p:spPr bwMode="ltGray">
              <a:xfrm flipV="1">
                <a:off x="9323677" y="2706713"/>
                <a:ext cx="1010141" cy="33171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3" name="Line 366"/>
              <p:cNvSpPr>
                <a:spLocks noChangeShapeType="1"/>
              </p:cNvSpPr>
              <p:nvPr/>
            </p:nvSpPr>
            <p:spPr bwMode="ltGray">
              <a:xfrm flipV="1">
                <a:off x="9323677" y="2873475"/>
                <a:ext cx="1314401" cy="15226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5" name="Line 367"/>
              <p:cNvSpPr>
                <a:spLocks noChangeShapeType="1"/>
              </p:cNvSpPr>
              <p:nvPr/>
            </p:nvSpPr>
            <p:spPr bwMode="ltGray">
              <a:xfrm>
                <a:off x="9331791" y="3025736"/>
                <a:ext cx="1537524" cy="13957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6" name="Line 368"/>
              <p:cNvSpPr>
                <a:spLocks noChangeShapeType="1"/>
              </p:cNvSpPr>
              <p:nvPr/>
            </p:nvSpPr>
            <p:spPr bwMode="ltGray">
              <a:xfrm>
                <a:off x="9331791" y="3025736"/>
                <a:ext cx="1553752" cy="55104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7" name="Line 369"/>
              <p:cNvSpPr>
                <a:spLocks noChangeShapeType="1"/>
              </p:cNvSpPr>
              <p:nvPr/>
            </p:nvSpPr>
            <p:spPr bwMode="ltGray">
              <a:xfrm>
                <a:off x="9331791" y="3025736"/>
                <a:ext cx="1375253" cy="84649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8" name="Line 370"/>
              <p:cNvSpPr>
                <a:spLocks noChangeShapeType="1"/>
              </p:cNvSpPr>
              <p:nvPr/>
            </p:nvSpPr>
            <p:spPr bwMode="ltGray">
              <a:xfrm>
                <a:off x="9331791" y="3038424"/>
                <a:ext cx="1046652" cy="104589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29" name="Line 371"/>
              <p:cNvSpPr>
                <a:spLocks noChangeShapeType="1"/>
              </p:cNvSpPr>
              <p:nvPr/>
            </p:nvSpPr>
            <p:spPr bwMode="ltGray">
              <a:xfrm>
                <a:off x="9323677" y="3038424"/>
                <a:ext cx="711968" cy="109664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0" name="Line 372"/>
              <p:cNvSpPr>
                <a:spLocks noChangeShapeType="1"/>
              </p:cNvSpPr>
              <p:nvPr/>
            </p:nvSpPr>
            <p:spPr bwMode="ltGray">
              <a:xfrm>
                <a:off x="9323677" y="3038424"/>
                <a:ext cx="365111" cy="104589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1" name="Line 373"/>
              <p:cNvSpPr>
                <a:spLocks noChangeShapeType="1"/>
              </p:cNvSpPr>
              <p:nvPr/>
            </p:nvSpPr>
            <p:spPr bwMode="ltGray">
              <a:xfrm>
                <a:off x="9323677" y="3038424"/>
                <a:ext cx="79108" cy="85556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2" name="Line 374"/>
              <p:cNvSpPr>
                <a:spLocks noChangeShapeType="1"/>
              </p:cNvSpPr>
              <p:nvPr/>
            </p:nvSpPr>
            <p:spPr bwMode="ltGray">
              <a:xfrm flipH="1">
                <a:off x="9214144" y="3038424"/>
                <a:ext cx="109533" cy="465847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3" name="Line 375"/>
              <p:cNvSpPr>
                <a:spLocks noChangeShapeType="1"/>
              </p:cNvSpPr>
              <p:nvPr/>
            </p:nvSpPr>
            <p:spPr bwMode="ltGray">
              <a:xfrm flipV="1">
                <a:off x="9609681" y="2668647"/>
                <a:ext cx="348884" cy="114196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4" name="Line 376"/>
              <p:cNvSpPr>
                <a:spLocks noChangeShapeType="1"/>
              </p:cNvSpPr>
              <p:nvPr/>
            </p:nvSpPr>
            <p:spPr bwMode="ltGray">
              <a:xfrm flipV="1">
                <a:off x="9617795" y="2694024"/>
                <a:ext cx="705882" cy="8882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5" name="Line 377"/>
              <p:cNvSpPr>
                <a:spLocks noChangeShapeType="1"/>
              </p:cNvSpPr>
              <p:nvPr/>
            </p:nvSpPr>
            <p:spPr bwMode="ltGray">
              <a:xfrm>
                <a:off x="9617795" y="2782843"/>
                <a:ext cx="1026369" cy="7794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6" name="Line 378"/>
              <p:cNvSpPr>
                <a:spLocks noChangeShapeType="1"/>
              </p:cNvSpPr>
              <p:nvPr/>
            </p:nvSpPr>
            <p:spPr bwMode="ltGray">
              <a:xfrm>
                <a:off x="9617795" y="2782843"/>
                <a:ext cx="1243406" cy="369777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7" name="Line 379"/>
              <p:cNvSpPr>
                <a:spLocks noChangeShapeType="1"/>
              </p:cNvSpPr>
              <p:nvPr/>
            </p:nvSpPr>
            <p:spPr bwMode="ltGray">
              <a:xfrm>
                <a:off x="9617795" y="2782843"/>
                <a:ext cx="1267747" cy="78486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38" name="Line 380"/>
              <p:cNvSpPr>
                <a:spLocks noChangeShapeType="1"/>
              </p:cNvSpPr>
              <p:nvPr/>
            </p:nvSpPr>
            <p:spPr bwMode="ltGray">
              <a:xfrm>
                <a:off x="9619823" y="2782843"/>
                <a:ext cx="1097363" cy="108939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42" name="Line 381"/>
              <p:cNvSpPr>
                <a:spLocks noChangeShapeType="1"/>
              </p:cNvSpPr>
              <p:nvPr/>
            </p:nvSpPr>
            <p:spPr bwMode="ltGray">
              <a:xfrm>
                <a:off x="9627936" y="2795531"/>
                <a:ext cx="740365" cy="127971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43" name="Line 382"/>
              <p:cNvSpPr>
                <a:spLocks noChangeShapeType="1"/>
              </p:cNvSpPr>
              <p:nvPr/>
            </p:nvSpPr>
            <p:spPr bwMode="ltGray">
              <a:xfrm>
                <a:off x="9627936" y="2782843"/>
                <a:ext cx="407708" cy="1352224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344" name="Line 383"/>
              <p:cNvSpPr>
                <a:spLocks noChangeShapeType="1"/>
              </p:cNvSpPr>
              <p:nvPr/>
            </p:nvSpPr>
            <p:spPr bwMode="ltGray">
              <a:xfrm>
                <a:off x="9627936" y="2782843"/>
                <a:ext cx="62881" cy="1277905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0" name="Line 384"/>
              <p:cNvSpPr>
                <a:spLocks noChangeShapeType="1"/>
              </p:cNvSpPr>
              <p:nvPr/>
            </p:nvSpPr>
            <p:spPr bwMode="ltGray">
              <a:xfrm flipH="1">
                <a:off x="9414955" y="2782843"/>
                <a:ext cx="202840" cy="1125644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1" name="Line 385"/>
              <p:cNvSpPr>
                <a:spLocks noChangeShapeType="1"/>
              </p:cNvSpPr>
              <p:nvPr/>
            </p:nvSpPr>
            <p:spPr bwMode="ltGray">
              <a:xfrm flipH="1">
                <a:off x="9214144" y="2793719"/>
                <a:ext cx="385395" cy="719615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2" name="Line 386"/>
              <p:cNvSpPr>
                <a:spLocks noChangeShapeType="1"/>
              </p:cNvSpPr>
              <p:nvPr/>
            </p:nvSpPr>
            <p:spPr bwMode="ltGray">
              <a:xfrm>
                <a:off x="9976821" y="2665021"/>
                <a:ext cx="346856" cy="4169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3" name="Line 387"/>
              <p:cNvSpPr>
                <a:spLocks noChangeShapeType="1"/>
              </p:cNvSpPr>
              <p:nvPr/>
            </p:nvSpPr>
            <p:spPr bwMode="ltGray">
              <a:xfrm>
                <a:off x="9976821" y="2679523"/>
                <a:ext cx="667343" cy="188514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4" name="Line 388"/>
              <p:cNvSpPr>
                <a:spLocks noChangeShapeType="1"/>
              </p:cNvSpPr>
              <p:nvPr/>
            </p:nvSpPr>
            <p:spPr bwMode="ltGray">
              <a:xfrm>
                <a:off x="9966679" y="2679523"/>
                <a:ext cx="902636" cy="478535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5" name="Line 389"/>
              <p:cNvSpPr>
                <a:spLocks noChangeShapeType="1"/>
              </p:cNvSpPr>
              <p:nvPr/>
            </p:nvSpPr>
            <p:spPr bwMode="ltGray">
              <a:xfrm>
                <a:off x="9960593" y="2665021"/>
                <a:ext cx="924949" cy="911755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6" name="Line 390"/>
              <p:cNvSpPr>
                <a:spLocks noChangeShapeType="1"/>
              </p:cNvSpPr>
              <p:nvPr/>
            </p:nvSpPr>
            <p:spPr bwMode="ltGray">
              <a:xfrm>
                <a:off x="9958566" y="2665021"/>
                <a:ext cx="748478" cy="121808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7" name="Line 391"/>
              <p:cNvSpPr>
                <a:spLocks noChangeShapeType="1"/>
              </p:cNvSpPr>
              <p:nvPr/>
            </p:nvSpPr>
            <p:spPr bwMode="ltGray">
              <a:xfrm>
                <a:off x="9966679" y="2665021"/>
                <a:ext cx="411764" cy="143016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8" name="Line 392"/>
              <p:cNvSpPr>
                <a:spLocks noChangeShapeType="1"/>
              </p:cNvSpPr>
              <p:nvPr/>
            </p:nvSpPr>
            <p:spPr bwMode="ltGray">
              <a:xfrm>
                <a:off x="9966679" y="2681336"/>
                <a:ext cx="68965" cy="1464607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19" name="Line 393"/>
              <p:cNvSpPr>
                <a:spLocks noChangeShapeType="1"/>
              </p:cNvSpPr>
              <p:nvPr/>
            </p:nvSpPr>
            <p:spPr bwMode="ltGray">
              <a:xfrm flipH="1">
                <a:off x="9680675" y="2681336"/>
                <a:ext cx="296146" cy="138666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0" name="Line 394"/>
              <p:cNvSpPr>
                <a:spLocks noChangeShapeType="1"/>
              </p:cNvSpPr>
              <p:nvPr/>
            </p:nvSpPr>
            <p:spPr bwMode="ltGray">
              <a:xfrm flipH="1">
                <a:off x="9414955" y="2690398"/>
                <a:ext cx="561865" cy="119271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1" name="Line 395"/>
              <p:cNvSpPr>
                <a:spLocks noChangeShapeType="1"/>
              </p:cNvSpPr>
              <p:nvPr/>
            </p:nvSpPr>
            <p:spPr bwMode="ltGray">
              <a:xfrm flipH="1">
                <a:off x="9234428" y="2679523"/>
                <a:ext cx="732252" cy="81205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2" name="Line 396"/>
              <p:cNvSpPr>
                <a:spLocks noChangeShapeType="1"/>
              </p:cNvSpPr>
              <p:nvPr/>
            </p:nvSpPr>
            <p:spPr bwMode="ltGray">
              <a:xfrm>
                <a:off x="10317591" y="2690398"/>
                <a:ext cx="316430" cy="17763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3" name="Line 397"/>
              <p:cNvSpPr>
                <a:spLocks noChangeShapeType="1"/>
              </p:cNvSpPr>
              <p:nvPr/>
            </p:nvSpPr>
            <p:spPr bwMode="ltGray">
              <a:xfrm>
                <a:off x="10331791" y="2706713"/>
                <a:ext cx="545638" cy="44228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4" name="Line 398"/>
              <p:cNvSpPr>
                <a:spLocks noChangeShapeType="1"/>
              </p:cNvSpPr>
              <p:nvPr/>
            </p:nvSpPr>
            <p:spPr bwMode="ltGray">
              <a:xfrm>
                <a:off x="10331791" y="2715775"/>
                <a:ext cx="555781" cy="86100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5" name="Line 399"/>
              <p:cNvSpPr>
                <a:spLocks noChangeShapeType="1"/>
              </p:cNvSpPr>
              <p:nvPr/>
            </p:nvSpPr>
            <p:spPr bwMode="ltGray">
              <a:xfrm>
                <a:off x="10323677" y="2715775"/>
                <a:ext cx="383366" cy="1167335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6" name="Line 400"/>
              <p:cNvSpPr>
                <a:spLocks noChangeShapeType="1"/>
              </p:cNvSpPr>
              <p:nvPr/>
            </p:nvSpPr>
            <p:spPr bwMode="ltGray">
              <a:xfrm>
                <a:off x="10341932" y="2715775"/>
                <a:ext cx="26370" cy="136853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7" name="Line 401"/>
              <p:cNvSpPr>
                <a:spLocks noChangeShapeType="1"/>
              </p:cNvSpPr>
              <p:nvPr/>
            </p:nvSpPr>
            <p:spPr bwMode="ltGray">
              <a:xfrm flipH="1">
                <a:off x="10035645" y="2706713"/>
                <a:ext cx="298174" cy="1428354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8" name="Line 402"/>
              <p:cNvSpPr>
                <a:spLocks noChangeShapeType="1"/>
              </p:cNvSpPr>
              <p:nvPr/>
            </p:nvSpPr>
            <p:spPr bwMode="ltGray">
              <a:xfrm flipH="1">
                <a:off x="9688788" y="2706713"/>
                <a:ext cx="634889" cy="137760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29" name="Line 403"/>
              <p:cNvSpPr>
                <a:spLocks noChangeShapeType="1"/>
              </p:cNvSpPr>
              <p:nvPr/>
            </p:nvSpPr>
            <p:spPr bwMode="ltGray">
              <a:xfrm flipH="1">
                <a:off x="9404813" y="2715775"/>
                <a:ext cx="918864" cy="117821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0" name="Line 404"/>
              <p:cNvSpPr>
                <a:spLocks noChangeShapeType="1"/>
              </p:cNvSpPr>
              <p:nvPr/>
            </p:nvSpPr>
            <p:spPr bwMode="ltGray">
              <a:xfrm flipH="1">
                <a:off x="9214144" y="2706713"/>
                <a:ext cx="1117647" cy="79755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1" name="Line 405"/>
              <p:cNvSpPr>
                <a:spLocks noChangeShapeType="1"/>
              </p:cNvSpPr>
              <p:nvPr/>
            </p:nvSpPr>
            <p:spPr bwMode="ltGray">
              <a:xfrm>
                <a:off x="10634021" y="2860786"/>
                <a:ext cx="235294" cy="30452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2" name="Line 406"/>
              <p:cNvSpPr>
                <a:spLocks noChangeShapeType="1"/>
              </p:cNvSpPr>
              <p:nvPr/>
            </p:nvSpPr>
            <p:spPr bwMode="ltGray">
              <a:xfrm>
                <a:off x="10638078" y="2868036"/>
                <a:ext cx="247464" cy="70874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3" name="Line 407"/>
              <p:cNvSpPr>
                <a:spLocks noChangeShapeType="1"/>
              </p:cNvSpPr>
              <p:nvPr/>
            </p:nvSpPr>
            <p:spPr bwMode="ltGray">
              <a:xfrm>
                <a:off x="10644164" y="2884351"/>
                <a:ext cx="64909" cy="99876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4" name="Line 408"/>
              <p:cNvSpPr>
                <a:spLocks noChangeShapeType="1"/>
              </p:cNvSpPr>
              <p:nvPr/>
            </p:nvSpPr>
            <p:spPr bwMode="ltGray">
              <a:xfrm flipH="1">
                <a:off x="10378443" y="2884351"/>
                <a:ext cx="255578" cy="119996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5" name="Line 409"/>
              <p:cNvSpPr>
                <a:spLocks noChangeShapeType="1"/>
              </p:cNvSpPr>
              <p:nvPr/>
            </p:nvSpPr>
            <p:spPr bwMode="ltGray">
              <a:xfrm flipH="1">
                <a:off x="10035645" y="2868036"/>
                <a:ext cx="592292" cy="126703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6" name="Line 410"/>
              <p:cNvSpPr>
                <a:spLocks noChangeShapeType="1"/>
              </p:cNvSpPr>
              <p:nvPr/>
            </p:nvSpPr>
            <p:spPr bwMode="ltGray">
              <a:xfrm flipH="1">
                <a:off x="9690817" y="2868036"/>
                <a:ext cx="947260" cy="122715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7" name="Line 411"/>
              <p:cNvSpPr>
                <a:spLocks noChangeShapeType="1"/>
              </p:cNvSpPr>
              <p:nvPr/>
            </p:nvSpPr>
            <p:spPr bwMode="ltGray">
              <a:xfrm flipH="1">
                <a:off x="9404813" y="2884351"/>
                <a:ext cx="1229208" cy="1024137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8" name="Line 412"/>
              <p:cNvSpPr>
                <a:spLocks noChangeShapeType="1"/>
              </p:cNvSpPr>
              <p:nvPr/>
            </p:nvSpPr>
            <p:spPr bwMode="ltGray">
              <a:xfrm flipH="1">
                <a:off x="9226314" y="2884351"/>
                <a:ext cx="1411764" cy="61992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39" name="Line 413"/>
              <p:cNvSpPr>
                <a:spLocks noChangeShapeType="1"/>
              </p:cNvSpPr>
              <p:nvPr/>
            </p:nvSpPr>
            <p:spPr bwMode="ltGray">
              <a:xfrm>
                <a:off x="10869315" y="3148995"/>
                <a:ext cx="8114" cy="41509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0" name="Line 414"/>
              <p:cNvSpPr>
                <a:spLocks noChangeShapeType="1"/>
              </p:cNvSpPr>
              <p:nvPr/>
            </p:nvSpPr>
            <p:spPr bwMode="ltGray">
              <a:xfrm flipH="1">
                <a:off x="10709072" y="3148995"/>
                <a:ext cx="168356" cy="74317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1" name="Line 415"/>
              <p:cNvSpPr>
                <a:spLocks noChangeShapeType="1"/>
              </p:cNvSpPr>
              <p:nvPr/>
            </p:nvSpPr>
            <p:spPr bwMode="ltGray">
              <a:xfrm flipH="1">
                <a:off x="10378443" y="3148995"/>
                <a:ext cx="490872" cy="93531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2" name="Line 416"/>
              <p:cNvSpPr>
                <a:spLocks noChangeShapeType="1"/>
              </p:cNvSpPr>
              <p:nvPr/>
            </p:nvSpPr>
            <p:spPr bwMode="ltGray">
              <a:xfrm flipH="1">
                <a:off x="10031588" y="3148995"/>
                <a:ext cx="837727" cy="99694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3" name="Line 417"/>
              <p:cNvSpPr>
                <a:spLocks noChangeShapeType="1"/>
              </p:cNvSpPr>
              <p:nvPr/>
            </p:nvSpPr>
            <p:spPr bwMode="ltGray">
              <a:xfrm flipH="1">
                <a:off x="9680675" y="3148995"/>
                <a:ext cx="1188640" cy="919004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4" name="Line 418"/>
              <p:cNvSpPr>
                <a:spLocks noChangeShapeType="1"/>
              </p:cNvSpPr>
              <p:nvPr/>
            </p:nvSpPr>
            <p:spPr bwMode="ltGray">
              <a:xfrm flipH="1">
                <a:off x="9414955" y="3148995"/>
                <a:ext cx="1446246" cy="75949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5" name="Line 419"/>
              <p:cNvSpPr>
                <a:spLocks noChangeShapeType="1"/>
              </p:cNvSpPr>
              <p:nvPr/>
            </p:nvSpPr>
            <p:spPr bwMode="ltGray">
              <a:xfrm flipH="1">
                <a:off x="9214144" y="3165308"/>
                <a:ext cx="1647058" cy="33896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6" name="Line 420"/>
              <p:cNvSpPr>
                <a:spLocks noChangeShapeType="1"/>
              </p:cNvSpPr>
              <p:nvPr/>
            </p:nvSpPr>
            <p:spPr bwMode="ltGray">
              <a:xfrm flipH="1">
                <a:off x="10700959" y="3576776"/>
                <a:ext cx="184583" cy="31539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7" name="Line 421"/>
              <p:cNvSpPr>
                <a:spLocks noChangeShapeType="1"/>
              </p:cNvSpPr>
              <p:nvPr/>
            </p:nvSpPr>
            <p:spPr bwMode="ltGray">
              <a:xfrm flipH="1">
                <a:off x="10378443" y="3576776"/>
                <a:ext cx="498985" cy="49122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8" name="Line 422"/>
              <p:cNvSpPr>
                <a:spLocks noChangeShapeType="1"/>
              </p:cNvSpPr>
              <p:nvPr/>
            </p:nvSpPr>
            <p:spPr bwMode="ltGray">
              <a:xfrm flipH="1">
                <a:off x="10035645" y="3576776"/>
                <a:ext cx="849897" cy="55829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49" name="Line 423"/>
              <p:cNvSpPr>
                <a:spLocks noChangeShapeType="1"/>
              </p:cNvSpPr>
              <p:nvPr/>
            </p:nvSpPr>
            <p:spPr bwMode="ltGray">
              <a:xfrm flipH="1">
                <a:off x="9688788" y="3576776"/>
                <a:ext cx="1188640" cy="49847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0" name="Line 424"/>
              <p:cNvSpPr>
                <a:spLocks noChangeShapeType="1"/>
              </p:cNvSpPr>
              <p:nvPr/>
            </p:nvSpPr>
            <p:spPr bwMode="ltGray">
              <a:xfrm flipH="1">
                <a:off x="9414955" y="3589464"/>
                <a:ext cx="1472616" cy="30271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1" name="Line 425"/>
              <p:cNvSpPr>
                <a:spLocks noChangeShapeType="1"/>
              </p:cNvSpPr>
              <p:nvPr/>
            </p:nvSpPr>
            <p:spPr bwMode="ltGray">
              <a:xfrm flipH="1" flipV="1">
                <a:off x="9214144" y="3504271"/>
                <a:ext cx="1671399" cy="87006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2" name="Line 426"/>
              <p:cNvSpPr>
                <a:spLocks noChangeShapeType="1"/>
              </p:cNvSpPr>
              <p:nvPr/>
            </p:nvSpPr>
            <p:spPr bwMode="ltGray">
              <a:xfrm flipH="1">
                <a:off x="10398727" y="3872235"/>
                <a:ext cx="328600" cy="203015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3" name="Line 427"/>
              <p:cNvSpPr>
                <a:spLocks noChangeShapeType="1"/>
              </p:cNvSpPr>
              <p:nvPr/>
            </p:nvSpPr>
            <p:spPr bwMode="ltGray">
              <a:xfrm flipH="1">
                <a:off x="10035645" y="3883110"/>
                <a:ext cx="681541" cy="251956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4" name="Line 428"/>
              <p:cNvSpPr>
                <a:spLocks noChangeShapeType="1"/>
              </p:cNvSpPr>
              <p:nvPr/>
            </p:nvSpPr>
            <p:spPr bwMode="ltGray">
              <a:xfrm flipH="1">
                <a:off x="9721243" y="3883110"/>
                <a:ext cx="995943" cy="19213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5" name="Line 429"/>
              <p:cNvSpPr>
                <a:spLocks noChangeShapeType="1"/>
              </p:cNvSpPr>
              <p:nvPr/>
            </p:nvSpPr>
            <p:spPr bwMode="ltGray">
              <a:xfrm flipH="1">
                <a:off x="9392642" y="3883110"/>
                <a:ext cx="1324543" cy="10876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6" name="Line 430"/>
              <p:cNvSpPr>
                <a:spLocks noChangeShapeType="1"/>
              </p:cNvSpPr>
              <p:nvPr/>
            </p:nvSpPr>
            <p:spPr bwMode="ltGray">
              <a:xfrm flipH="1" flipV="1">
                <a:off x="9214144" y="3504271"/>
                <a:ext cx="1503042" cy="37884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7" name="Line 431"/>
              <p:cNvSpPr>
                <a:spLocks noChangeShapeType="1"/>
              </p:cNvSpPr>
              <p:nvPr/>
            </p:nvSpPr>
            <p:spPr bwMode="ltGray">
              <a:xfrm flipV="1">
                <a:off x="10035645" y="4098814"/>
                <a:ext cx="342798" cy="3625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8" name="Line 432"/>
              <p:cNvSpPr>
                <a:spLocks noChangeShapeType="1"/>
              </p:cNvSpPr>
              <p:nvPr/>
            </p:nvSpPr>
            <p:spPr bwMode="ltGray">
              <a:xfrm flipH="1" flipV="1">
                <a:off x="9690817" y="4084313"/>
                <a:ext cx="344827" cy="67067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59" name="Line 433"/>
              <p:cNvSpPr>
                <a:spLocks noChangeShapeType="1"/>
              </p:cNvSpPr>
              <p:nvPr/>
            </p:nvSpPr>
            <p:spPr bwMode="ltGray">
              <a:xfrm flipH="1" flipV="1">
                <a:off x="9404813" y="3893986"/>
                <a:ext cx="630832" cy="24108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60" name="Line 434"/>
              <p:cNvSpPr>
                <a:spLocks noChangeShapeType="1"/>
              </p:cNvSpPr>
              <p:nvPr/>
            </p:nvSpPr>
            <p:spPr bwMode="ltGray">
              <a:xfrm flipH="1" flipV="1">
                <a:off x="9226314" y="3516959"/>
                <a:ext cx="809331" cy="61810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61" name="Line 435"/>
              <p:cNvSpPr>
                <a:spLocks noChangeShapeType="1"/>
              </p:cNvSpPr>
              <p:nvPr/>
            </p:nvSpPr>
            <p:spPr bwMode="ltGray">
              <a:xfrm flipH="1" flipV="1">
                <a:off x="9404813" y="3893986"/>
                <a:ext cx="294118" cy="204828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62" name="Line 436"/>
              <p:cNvSpPr>
                <a:spLocks noChangeShapeType="1"/>
              </p:cNvSpPr>
              <p:nvPr/>
            </p:nvSpPr>
            <p:spPr bwMode="ltGray">
              <a:xfrm flipH="1" flipV="1">
                <a:off x="9208059" y="3504271"/>
                <a:ext cx="480729" cy="59454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sp>
            <p:nvSpPr>
              <p:cNvPr id="463" name="Line 437"/>
              <p:cNvSpPr>
                <a:spLocks noChangeShapeType="1"/>
              </p:cNvSpPr>
              <p:nvPr/>
            </p:nvSpPr>
            <p:spPr bwMode="ltGray">
              <a:xfrm flipH="1" flipV="1">
                <a:off x="9214144" y="3504271"/>
                <a:ext cx="178499" cy="404216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>
                  <a:solidFill>
                    <a:srgbClr val="0067AC"/>
                  </a:solidFill>
                  <a:latin typeface="Arial" charset="0"/>
                  <a:ea typeface="ＭＳ Ｐゴシック"/>
                  <a:cs typeface="Arial"/>
                </a:endParaRPr>
              </a:p>
            </p:txBody>
          </p:sp>
          <p:grpSp>
            <p:nvGrpSpPr>
              <p:cNvPr id="4" name="Group 438"/>
              <p:cNvGrpSpPr>
                <a:grpSpLocks/>
              </p:cNvGrpSpPr>
              <p:nvPr/>
            </p:nvGrpSpPr>
            <p:grpSpPr bwMode="auto">
              <a:xfrm>
                <a:off x="9144002" y="2590807"/>
                <a:ext cx="1787552" cy="1627879"/>
                <a:chOff x="1688" y="1784"/>
                <a:chExt cx="2358" cy="1710"/>
              </a:xfrm>
            </p:grpSpPr>
            <p:pic>
              <p:nvPicPr>
                <p:cNvPr id="465" name="Picture 439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554" y="1997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6" name="Picture 440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155" y="182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" name="Picture 441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2678" y="1784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" name="Picture 442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2204" y="189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9" name="Picture 443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1823" y="215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0" name="Picture 444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1688" y="2663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1" name="Picture 445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1934" y="3083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2" name="Picture 446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2312" y="327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3" name="Picture 447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2774" y="3332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4" name="Picture 448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209" y="3278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5" name="Picture 449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653" y="3059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6" name="Picture 450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884" y="2744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7" name="Picture 451" descr="08-014_HPM-PS_who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857" y="2297"/>
                  <a:ext cx="162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479" name="Picture 71" descr="Server-Gre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669" y="4511343"/>
            <a:ext cx="96435" cy="1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" name="Picture 71" descr="Server-Gre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773" y="4511343"/>
            <a:ext cx="96435" cy="1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" name="Picture 71" descr="Server-Gre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878" y="4511343"/>
            <a:ext cx="96435" cy="1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" name="Picture 71" descr="Server-Gr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89763" y="4513756"/>
            <a:ext cx="85130" cy="1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08"/>
          <p:cNvGrpSpPr>
            <a:grpSpLocks/>
          </p:cNvGrpSpPr>
          <p:nvPr/>
        </p:nvGrpSpPr>
        <p:grpSpPr bwMode="auto">
          <a:xfrm>
            <a:off x="604669" y="4680596"/>
            <a:ext cx="471748" cy="139282"/>
            <a:chOff x="2721" y="3120"/>
            <a:chExt cx="543" cy="192"/>
          </a:xfrm>
        </p:grpSpPr>
        <p:pic>
          <p:nvPicPr>
            <p:cNvPr id="484" name="Picture 71" descr="Server-Gre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1" y="3120"/>
              <a:ext cx="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5" name="Picture 71" descr="Server-Gre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5" y="3120"/>
              <a:ext cx="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6" name="Picture 71" descr="Server-Gre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9" y="3120"/>
              <a:ext cx="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7" name="Picture 71" descr="Server-Gre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3" y="3120"/>
              <a:ext cx="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02"/>
          <p:cNvGrpSpPr>
            <a:grpSpLocks/>
          </p:cNvGrpSpPr>
          <p:nvPr/>
        </p:nvGrpSpPr>
        <p:grpSpPr bwMode="auto">
          <a:xfrm>
            <a:off x="2039194" y="4511719"/>
            <a:ext cx="472802" cy="308159"/>
            <a:chOff x="949" y="3648"/>
            <a:chExt cx="449" cy="350"/>
          </a:xfrm>
        </p:grpSpPr>
        <p:grpSp>
          <p:nvGrpSpPr>
            <p:cNvPr id="7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495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6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491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3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1302"/>
          <p:cNvGrpSpPr>
            <a:grpSpLocks/>
          </p:cNvGrpSpPr>
          <p:nvPr/>
        </p:nvGrpSpPr>
        <p:grpSpPr bwMode="auto">
          <a:xfrm>
            <a:off x="2753823" y="4512080"/>
            <a:ext cx="472802" cy="307798"/>
            <a:chOff x="949" y="3648"/>
            <a:chExt cx="449" cy="350"/>
          </a:xfrm>
        </p:grpSpPr>
        <p:grpSp>
          <p:nvGrpSpPr>
            <p:cNvPr id="10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506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9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502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3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5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02"/>
          <p:cNvGrpSpPr>
            <a:grpSpLocks/>
          </p:cNvGrpSpPr>
          <p:nvPr/>
        </p:nvGrpSpPr>
        <p:grpSpPr bwMode="auto">
          <a:xfrm>
            <a:off x="1324567" y="4511452"/>
            <a:ext cx="472802" cy="308429"/>
            <a:chOff x="949" y="3648"/>
            <a:chExt cx="449" cy="350"/>
          </a:xfrm>
        </p:grpSpPr>
        <p:grpSp>
          <p:nvGrpSpPr>
            <p:cNvPr id="13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51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513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 1302"/>
          <p:cNvGrpSpPr>
            <a:grpSpLocks/>
          </p:cNvGrpSpPr>
          <p:nvPr/>
        </p:nvGrpSpPr>
        <p:grpSpPr bwMode="auto">
          <a:xfrm>
            <a:off x="3468452" y="4511343"/>
            <a:ext cx="472802" cy="308535"/>
            <a:chOff x="949" y="3648"/>
            <a:chExt cx="449" cy="350"/>
          </a:xfrm>
        </p:grpSpPr>
        <p:grpSp>
          <p:nvGrpSpPr>
            <p:cNvPr id="16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52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9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0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1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524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5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6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Group 1302"/>
          <p:cNvGrpSpPr>
            <a:grpSpLocks/>
          </p:cNvGrpSpPr>
          <p:nvPr/>
        </p:nvGrpSpPr>
        <p:grpSpPr bwMode="auto">
          <a:xfrm>
            <a:off x="4897710" y="4511719"/>
            <a:ext cx="472802" cy="308159"/>
            <a:chOff x="949" y="3648"/>
            <a:chExt cx="449" cy="350"/>
          </a:xfrm>
        </p:grpSpPr>
        <p:grpSp>
          <p:nvGrpSpPr>
            <p:cNvPr id="19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539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0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1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535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6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Group 1302"/>
          <p:cNvGrpSpPr>
            <a:grpSpLocks/>
          </p:cNvGrpSpPr>
          <p:nvPr/>
        </p:nvGrpSpPr>
        <p:grpSpPr bwMode="auto">
          <a:xfrm>
            <a:off x="5612341" y="4512080"/>
            <a:ext cx="472802" cy="307798"/>
            <a:chOff x="949" y="3648"/>
            <a:chExt cx="449" cy="350"/>
          </a:xfrm>
        </p:grpSpPr>
        <p:grpSp>
          <p:nvGrpSpPr>
            <p:cNvPr id="22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550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1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2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546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9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Group 1302"/>
          <p:cNvGrpSpPr>
            <a:grpSpLocks/>
          </p:cNvGrpSpPr>
          <p:nvPr/>
        </p:nvGrpSpPr>
        <p:grpSpPr bwMode="auto">
          <a:xfrm>
            <a:off x="4183082" y="4511450"/>
            <a:ext cx="472802" cy="308429"/>
            <a:chOff x="949" y="3648"/>
            <a:chExt cx="449" cy="350"/>
          </a:xfrm>
        </p:grpSpPr>
        <p:grpSp>
          <p:nvGrpSpPr>
            <p:cNvPr id="25" name="Group 1303"/>
            <p:cNvGrpSpPr>
              <a:grpSpLocks/>
            </p:cNvGrpSpPr>
            <p:nvPr/>
          </p:nvGrpSpPr>
          <p:grpSpPr bwMode="auto">
            <a:xfrm>
              <a:off x="949" y="3648"/>
              <a:ext cx="449" cy="158"/>
              <a:chOff x="2721" y="3120"/>
              <a:chExt cx="543" cy="192"/>
            </a:xfrm>
          </p:grpSpPr>
          <p:pic>
            <p:nvPicPr>
              <p:cNvPr id="561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2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4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1308"/>
            <p:cNvGrpSpPr>
              <a:grpSpLocks/>
            </p:cNvGrpSpPr>
            <p:nvPr/>
          </p:nvGrpSpPr>
          <p:grpSpPr bwMode="auto">
            <a:xfrm>
              <a:off x="949" y="3840"/>
              <a:ext cx="449" cy="158"/>
              <a:chOff x="2721" y="3120"/>
              <a:chExt cx="543" cy="192"/>
            </a:xfrm>
          </p:grpSpPr>
          <p:pic>
            <p:nvPicPr>
              <p:cNvPr id="557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1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8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5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9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09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0" name="Picture 71" descr="Server-Grey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53" y="3120"/>
                <a:ext cx="1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7" name="Group 261"/>
          <p:cNvGrpSpPr>
            <a:grpSpLocks/>
          </p:cNvGrpSpPr>
          <p:nvPr/>
        </p:nvGrpSpPr>
        <p:grpSpPr bwMode="auto">
          <a:xfrm>
            <a:off x="1122961" y="2447935"/>
            <a:ext cx="664704" cy="898300"/>
            <a:chOff x="1923" y="1104"/>
            <a:chExt cx="798" cy="1140"/>
          </a:xfrm>
        </p:grpSpPr>
        <p:pic>
          <p:nvPicPr>
            <p:cNvPr id="580" name="Picture 26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invGray">
            <a:xfrm>
              <a:off x="1923" y="1104"/>
              <a:ext cx="672" cy="104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81" name="Picture 263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invGray">
            <a:xfrm>
              <a:off x="2049" y="1200"/>
              <a:ext cx="672" cy="104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588"/>
          <p:cNvGrpSpPr/>
          <p:nvPr/>
        </p:nvGrpSpPr>
        <p:grpSpPr>
          <a:xfrm>
            <a:off x="398062" y="2162170"/>
            <a:ext cx="2116538" cy="1573795"/>
            <a:chOff x="-1905746" y="1711889"/>
            <a:chExt cx="2054352" cy="1152407"/>
          </a:xfrm>
        </p:grpSpPr>
        <p:pic>
          <p:nvPicPr>
            <p:cNvPr id="584" name="Picture 583" descr="CLOUD-orang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905746" y="1711889"/>
              <a:ext cx="2054352" cy="1021477"/>
            </a:xfrm>
            <a:prstGeom prst="rect">
              <a:avLst/>
            </a:prstGeom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8" name="Rectangle 587"/>
            <p:cNvSpPr/>
            <p:nvPr/>
          </p:nvSpPr>
          <p:spPr>
            <a:xfrm>
              <a:off x="-1648395" y="1910187"/>
              <a:ext cx="1591408" cy="95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4D4D4D"/>
                  </a:solidFill>
                  <a:latin typeface="Arial" charset="0"/>
                  <a:ea typeface="ＭＳ Ｐゴシック"/>
                  <a:cs typeface="Arial"/>
                </a:rPr>
                <a:t>Virtualized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4D4D4D"/>
                  </a:solidFill>
                  <a:latin typeface="Arial" charset="0"/>
                  <a:ea typeface="ＭＳ Ｐゴシック"/>
                  <a:cs typeface="Arial"/>
                </a:rPr>
                <a:t>Security &amp;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4D4D4D"/>
                  </a:solidFill>
                  <a:latin typeface="Arial" charset="0"/>
                  <a:ea typeface="ＭＳ Ｐゴシック"/>
                  <a:cs typeface="Arial"/>
                </a:rPr>
                <a:t>Application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4D4D4D"/>
                  </a:solidFill>
                  <a:latin typeface="Arial" charset="0"/>
                  <a:ea typeface="ＭＳ Ｐゴシック"/>
                  <a:cs typeface="Arial"/>
                </a:rPr>
                <a:t>Services</a:t>
              </a:r>
            </a:p>
          </p:txBody>
        </p:sp>
      </p:grpSp>
      <p:sp>
        <p:nvSpPr>
          <p:cNvPr id="565" name="Text Box 418"/>
          <p:cNvSpPr txBox="1">
            <a:spLocks noChangeArrowheads="1"/>
          </p:cNvSpPr>
          <p:nvPr/>
        </p:nvSpPr>
        <p:spPr bwMode="auto">
          <a:xfrm>
            <a:off x="6291112" y="1115719"/>
            <a:ext cx="2719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67AC">
                    <a:lumMod val="75000"/>
                  </a:srgbClr>
                </a:solidFill>
                <a:latin typeface="Arial" charset="0"/>
                <a:ea typeface="ヒラギノ角ゴ Pro W3" charset="-128"/>
                <a:cs typeface="Arial"/>
              </a:rPr>
              <a:t>DATA CENTER FABRIC</a:t>
            </a:r>
          </a:p>
        </p:txBody>
      </p:sp>
      <p:sp>
        <p:nvSpPr>
          <p:cNvPr id="489" name="Rectangle 118"/>
          <p:cNvSpPr>
            <a:spLocks noGrp="1" noChangeArrowheads="1"/>
          </p:cNvSpPr>
          <p:nvPr>
            <p:ph type="title"/>
          </p:nvPr>
        </p:nvSpPr>
        <p:spPr>
          <a:xfrm>
            <a:off x="471488" y="355497"/>
            <a:ext cx="8220075" cy="639763"/>
          </a:xfrm>
        </p:spPr>
        <p:txBody>
          <a:bodyPr/>
          <a:lstStyle/>
          <a:p>
            <a:r>
              <a:rPr lang="en-US" cap="all" dirty="0" smtClean="0"/>
              <a:t>Simplify – Juniper’s Vision</a:t>
            </a:r>
            <a:endParaRPr lang="en-US" i="1" cap="all" dirty="0" smtClean="0"/>
          </a:p>
        </p:txBody>
      </p:sp>
      <p:grpSp>
        <p:nvGrpSpPr>
          <p:cNvPr id="29" name="Group 616"/>
          <p:cNvGrpSpPr/>
          <p:nvPr/>
        </p:nvGrpSpPr>
        <p:grpSpPr>
          <a:xfrm>
            <a:off x="8380632" y="308225"/>
            <a:ext cx="588708" cy="597384"/>
            <a:chOff x="6349772" y="3265455"/>
            <a:chExt cx="2022703" cy="2051192"/>
          </a:xfrm>
        </p:grpSpPr>
        <p:pic>
          <p:nvPicPr>
            <p:cNvPr id="483" name="Picture 364" descr="08-014_HPM-JUNOS"/>
            <p:cNvPicPr>
              <a:picLocks noChangeAspect="1" noChangeArrowheads="1"/>
            </p:cNvPicPr>
            <p:nvPr/>
          </p:nvPicPr>
          <p:blipFill>
            <a:blip r:embed="rId8" cstate="print">
              <a:lum contrast="-12000"/>
              <a:grayscl/>
            </a:blip>
            <a:srcRect/>
            <a:stretch>
              <a:fillRect/>
            </a:stretch>
          </p:blipFill>
          <p:spPr bwMode="auto">
            <a:xfrm>
              <a:off x="6349772" y="3265455"/>
              <a:ext cx="2022703" cy="205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9" name="AutoShape 7"/>
            <p:cNvSpPr>
              <a:spLocks noChangeArrowheads="1"/>
            </p:cNvSpPr>
            <p:nvPr/>
          </p:nvSpPr>
          <p:spPr bwMode="blackWhite">
            <a:xfrm>
              <a:off x="6915997" y="4114523"/>
              <a:ext cx="571164" cy="303392"/>
            </a:xfrm>
            <a:prstGeom prst="rightArrow">
              <a:avLst>
                <a:gd name="adj1" fmla="val 54102"/>
                <a:gd name="adj2" fmla="val 31496"/>
              </a:avLst>
            </a:prstGeom>
            <a:gradFill flip="none" rotWithShape="1">
              <a:gsLst>
                <a:gs pos="0">
                  <a:srgbClr val="F6A01A">
                    <a:shade val="30000"/>
                    <a:satMod val="115000"/>
                  </a:srgbClr>
                </a:gs>
                <a:gs pos="50000">
                  <a:srgbClr val="F6A01A">
                    <a:shade val="67500"/>
                    <a:satMod val="115000"/>
                  </a:srgbClr>
                </a:gs>
                <a:gs pos="100000">
                  <a:srgbClr val="F6A01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solidFill>
                  <a:srgbClr val="0067AC"/>
                </a:solidFill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500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8" y="376332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8" y="4039019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0" name="Picture 21" descr="Simple cop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9298" y="4304434"/>
              <a:ext cx="513709" cy="52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1" name="Picture 21" descr="Simple co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2464" y="3914455"/>
              <a:ext cx="703680" cy="71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" name="Picture 51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58745" y="4606724"/>
            <a:ext cx="181718" cy="195590"/>
          </a:xfrm>
          <a:prstGeom prst="rect">
            <a:avLst/>
          </a:prstGeom>
        </p:spPr>
      </p:pic>
      <p:pic>
        <p:nvPicPr>
          <p:cNvPr id="521" name="Picture 520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58745" y="4373968"/>
            <a:ext cx="181718" cy="195590"/>
          </a:xfrm>
          <a:prstGeom prst="rect">
            <a:avLst/>
          </a:prstGeom>
        </p:spPr>
      </p:pic>
      <p:pic>
        <p:nvPicPr>
          <p:cNvPr id="522" name="Picture 52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68615" y="4606724"/>
            <a:ext cx="181718" cy="195590"/>
          </a:xfrm>
          <a:prstGeom prst="rect">
            <a:avLst/>
          </a:prstGeom>
        </p:spPr>
      </p:pic>
      <p:pic>
        <p:nvPicPr>
          <p:cNvPr id="523" name="Picture 52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68615" y="4373968"/>
            <a:ext cx="181718" cy="195590"/>
          </a:xfrm>
          <a:prstGeom prst="rect">
            <a:avLst/>
          </a:prstGeom>
        </p:spPr>
      </p:pic>
      <p:pic>
        <p:nvPicPr>
          <p:cNvPr id="532" name="Picture 53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78485" y="4606724"/>
            <a:ext cx="181718" cy="195590"/>
          </a:xfrm>
          <a:prstGeom prst="rect">
            <a:avLst/>
          </a:prstGeom>
        </p:spPr>
      </p:pic>
      <p:pic>
        <p:nvPicPr>
          <p:cNvPr id="533" name="Picture 53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78485" y="4373968"/>
            <a:ext cx="181718" cy="195590"/>
          </a:xfrm>
          <a:prstGeom prst="rect">
            <a:avLst/>
          </a:prstGeom>
        </p:spPr>
      </p:pic>
      <p:pic>
        <p:nvPicPr>
          <p:cNvPr id="534" name="Picture 53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8355" y="4606724"/>
            <a:ext cx="181718" cy="195590"/>
          </a:xfrm>
          <a:prstGeom prst="rect">
            <a:avLst/>
          </a:prstGeom>
        </p:spPr>
      </p:pic>
      <p:pic>
        <p:nvPicPr>
          <p:cNvPr id="543" name="Picture 54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8355" y="4373968"/>
            <a:ext cx="181718" cy="195590"/>
          </a:xfrm>
          <a:prstGeom prst="rect">
            <a:avLst/>
          </a:prstGeom>
        </p:spPr>
      </p:pic>
      <p:pic>
        <p:nvPicPr>
          <p:cNvPr id="544" name="Picture 54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8225" y="4606724"/>
            <a:ext cx="181718" cy="195590"/>
          </a:xfrm>
          <a:prstGeom prst="rect">
            <a:avLst/>
          </a:prstGeom>
        </p:spPr>
      </p:pic>
      <p:pic>
        <p:nvPicPr>
          <p:cNvPr id="545" name="Picture 54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8225" y="4373968"/>
            <a:ext cx="181718" cy="195590"/>
          </a:xfrm>
          <a:prstGeom prst="rect">
            <a:avLst/>
          </a:prstGeom>
        </p:spPr>
      </p:pic>
      <p:pic>
        <p:nvPicPr>
          <p:cNvPr id="554" name="Picture 55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094" y="4606724"/>
            <a:ext cx="181718" cy="195590"/>
          </a:xfrm>
          <a:prstGeom prst="rect">
            <a:avLst/>
          </a:prstGeom>
        </p:spPr>
      </p:pic>
      <p:pic>
        <p:nvPicPr>
          <p:cNvPr id="555" name="Picture 55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094" y="4373968"/>
            <a:ext cx="181718" cy="195590"/>
          </a:xfrm>
          <a:prstGeom prst="rect">
            <a:avLst/>
          </a:prstGeom>
        </p:spPr>
      </p:pic>
      <p:pic>
        <p:nvPicPr>
          <p:cNvPr id="556" name="Picture 555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23057" y="4606724"/>
            <a:ext cx="181718" cy="195590"/>
          </a:xfrm>
          <a:prstGeom prst="rect">
            <a:avLst/>
          </a:prstGeom>
        </p:spPr>
      </p:pic>
      <p:pic>
        <p:nvPicPr>
          <p:cNvPr id="566" name="Picture 565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23057" y="4373968"/>
            <a:ext cx="181718" cy="195590"/>
          </a:xfrm>
          <a:prstGeom prst="rect">
            <a:avLst/>
          </a:prstGeom>
        </p:spPr>
      </p:pic>
      <p:pic>
        <p:nvPicPr>
          <p:cNvPr id="567" name="Picture 566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2927" y="4606724"/>
            <a:ext cx="181718" cy="195590"/>
          </a:xfrm>
          <a:prstGeom prst="rect">
            <a:avLst/>
          </a:prstGeom>
        </p:spPr>
      </p:pic>
      <p:pic>
        <p:nvPicPr>
          <p:cNvPr id="568" name="Picture 567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2927" y="4373968"/>
            <a:ext cx="181718" cy="195590"/>
          </a:xfrm>
          <a:prstGeom prst="rect">
            <a:avLst/>
          </a:prstGeom>
        </p:spPr>
      </p:pic>
      <p:pic>
        <p:nvPicPr>
          <p:cNvPr id="569" name="Picture 568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42797" y="4606724"/>
            <a:ext cx="181718" cy="195590"/>
          </a:xfrm>
          <a:prstGeom prst="rect">
            <a:avLst/>
          </a:prstGeom>
        </p:spPr>
      </p:pic>
      <p:pic>
        <p:nvPicPr>
          <p:cNvPr id="570" name="Picture 569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42797" y="4373968"/>
            <a:ext cx="181718" cy="195590"/>
          </a:xfrm>
          <a:prstGeom prst="rect">
            <a:avLst/>
          </a:prstGeom>
        </p:spPr>
      </p:pic>
      <p:pic>
        <p:nvPicPr>
          <p:cNvPr id="571" name="Picture 570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52667" y="4606724"/>
            <a:ext cx="181718" cy="195590"/>
          </a:xfrm>
          <a:prstGeom prst="rect">
            <a:avLst/>
          </a:prstGeom>
        </p:spPr>
      </p:pic>
      <p:pic>
        <p:nvPicPr>
          <p:cNvPr id="572" name="Picture 571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52667" y="4373968"/>
            <a:ext cx="181718" cy="195590"/>
          </a:xfrm>
          <a:prstGeom prst="rect">
            <a:avLst/>
          </a:prstGeom>
        </p:spPr>
      </p:pic>
      <p:pic>
        <p:nvPicPr>
          <p:cNvPr id="573" name="Picture 572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62537" y="4606724"/>
            <a:ext cx="181718" cy="195590"/>
          </a:xfrm>
          <a:prstGeom prst="rect">
            <a:avLst/>
          </a:prstGeom>
        </p:spPr>
      </p:pic>
      <p:pic>
        <p:nvPicPr>
          <p:cNvPr id="574" name="Picture 573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62537" y="4373968"/>
            <a:ext cx="181718" cy="195590"/>
          </a:xfrm>
          <a:prstGeom prst="rect">
            <a:avLst/>
          </a:prstGeom>
        </p:spPr>
      </p:pic>
      <p:pic>
        <p:nvPicPr>
          <p:cNvPr id="575" name="Picture 574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2406" y="4606724"/>
            <a:ext cx="181718" cy="195590"/>
          </a:xfrm>
          <a:prstGeom prst="rect">
            <a:avLst/>
          </a:prstGeom>
        </p:spPr>
      </p:pic>
      <p:pic>
        <p:nvPicPr>
          <p:cNvPr id="576" name="Picture 575" descr="Database 1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2406" y="4373968"/>
            <a:ext cx="181718" cy="1955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 animBg="1"/>
      <p:bldP spid="578" grpId="0" animBg="1"/>
      <p:bldP spid="579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306" grpId="0" animBg="1"/>
      <p:bldP spid="3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03557" y="5537397"/>
            <a:ext cx="1437831" cy="707886"/>
          </a:xfrm>
          <a:prstGeom prst="rect">
            <a:avLst/>
          </a:prstGeom>
          <a:noFill/>
          <a:ln>
            <a:noFill/>
          </a:ln>
        </p:spPr>
        <p:txBody>
          <a:bodyPr wrap="none" lIns="274320" rIns="274320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5809" y="5537397"/>
            <a:ext cx="5231560" cy="707886"/>
          </a:xfrm>
          <a:prstGeom prst="rect">
            <a:avLst/>
          </a:prstGeom>
          <a:noFill/>
          <a:ln>
            <a:noFill/>
          </a:ln>
        </p:spPr>
        <p:txBody>
          <a:bodyPr wrap="none" lIns="274320" rIns="274320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Can the Cloud help?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1510019" y="3322042"/>
            <a:ext cx="1702965" cy="1493241"/>
          </a:xfrm>
          <a:prstGeom prst="upArrow">
            <a:avLst>
              <a:gd name="adj1" fmla="val 57882"/>
              <a:gd name="adj2" fmla="val 38716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574675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lang="en-US" sz="2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5940805" y="3317433"/>
            <a:ext cx="1702965" cy="1493241"/>
          </a:xfrm>
          <a:prstGeom prst="upArrow">
            <a:avLst>
              <a:gd name="adj1" fmla="val 57882"/>
              <a:gd name="adj2" fmla="val 38716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574675">
              <a:spcBef>
                <a:spcPct val="50000"/>
              </a:spcBef>
            </a:pPr>
            <a:endParaRPr lang="en-US" sz="2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2738" y="151002"/>
            <a:ext cx="8546036" cy="9899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746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099" y="3512620"/>
            <a:ext cx="3486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EXPERIENCE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6008" y="3514018"/>
            <a:ext cx="3347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ECONOMICS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5518" y="3616084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vs</a:t>
            </a:r>
            <a:endParaRPr lang="en-US" sz="4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pic>
        <p:nvPicPr>
          <p:cNvPr id="17" name="Picture 3" descr="\\.PSF\Host\Volumes\EP File Share\Touch\Project Juniper\Development\T515\Artwork\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2020" y="398369"/>
            <a:ext cx="9144000" cy="2009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5862" y="4961942"/>
            <a:ext cx="38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Improve Performance and Scale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0" y="4961942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Drive Out Cost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4746E-6 L 5.55556E-7 -0.14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6713E-6 L 0.0007 -0.148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1" grpId="0" animBg="1"/>
      <p:bldP spid="14" grpId="0" animBg="1"/>
      <p:bldP spid="6" grpId="0"/>
      <p:bldP spid="7" grpId="0"/>
      <p:bldP spid="9" grpId="0"/>
      <p:bldP spid="12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" y="0"/>
            <a:ext cx="861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\\.PSF\Host\Volumes\EP File Share\Touch\Project Juniper\Development\T515\Artwork\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2020" y="398369"/>
            <a:ext cx="9144000" cy="200939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9680" y="1028093"/>
            <a:ext cx="5286062" cy="769441"/>
          </a:xfrm>
          <a:prstGeom prst="rect">
            <a:avLst/>
          </a:prstGeom>
          <a:noFill/>
          <a:ln>
            <a:noFill/>
          </a:ln>
        </p:spPr>
        <p:txBody>
          <a:bodyPr wrap="none" lIns="274320" rIns="27432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50800"/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rPr>
              <a:t>Cloud Computing</a:t>
            </a:r>
            <a:endParaRPr kumimoji="0" lang="en-US" sz="4400" b="0" i="0" u="none" strike="noStrike" kern="1200" cap="none" spc="0" normalizeH="0" baseline="0" noProof="0" dirty="0">
              <a:ln w="50800"/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2333" y="1726336"/>
            <a:ext cx="3311163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114300">
            <a:extrusionClr>
              <a:srgbClr val="000000">
                <a:lumMod val="85000"/>
              </a:srgbClr>
            </a:extrusionClr>
          </a:sp3d>
        </p:spPr>
        <p:txBody>
          <a:bodyPr wrap="none" lIns="274320" rIns="2743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charset="-128"/>
              </a:rPr>
              <a:t>Cloud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ＭＳ Ｐゴシック" charset="-128"/>
              </a:rPr>
              <a:t>Services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181" y="3212068"/>
            <a:ext cx="4247317" cy="369332"/>
          </a:xfrm>
          <a:prstGeom prst="rect">
            <a:avLst/>
          </a:prstGeom>
          <a:noFill/>
          <a:ln>
            <a:noFill/>
          </a:ln>
        </p:spPr>
        <p:txBody>
          <a:bodyPr wrap="none" lIns="274320" rIns="274320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Services delivered over the Network</a:t>
            </a:r>
          </a:p>
        </p:txBody>
      </p:sp>
      <p:sp>
        <p:nvSpPr>
          <p:cNvPr id="25" name="AutoShape 48"/>
          <p:cNvSpPr>
            <a:spLocks noChangeArrowheads="1"/>
          </p:cNvSpPr>
          <p:nvPr/>
        </p:nvSpPr>
        <p:spPr bwMode="auto">
          <a:xfrm>
            <a:off x="402502" y="3997735"/>
            <a:ext cx="3876675" cy="1803400"/>
          </a:xfrm>
          <a:prstGeom prst="roundRect">
            <a:avLst>
              <a:gd name="adj" fmla="val 7173"/>
            </a:avLst>
          </a:prstGeom>
          <a:gradFill flip="none" rotWithShape="1">
            <a:gsLst>
              <a:gs pos="0">
                <a:srgbClr val="5D87A1">
                  <a:shade val="30000"/>
                  <a:satMod val="115000"/>
                </a:srgbClr>
              </a:gs>
              <a:gs pos="50000">
                <a:srgbClr val="5D87A1">
                  <a:shade val="67500"/>
                  <a:satMod val="115000"/>
                </a:srgbClr>
              </a:gs>
              <a:gs pos="100000">
                <a:srgbClr val="5D87A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auto">
          <a:xfrm>
            <a:off x="561251" y="4543835"/>
            <a:ext cx="3559176" cy="1257300"/>
          </a:xfrm>
          <a:prstGeom prst="roundRect">
            <a:avLst>
              <a:gd name="adj" fmla="val 7173"/>
            </a:avLst>
          </a:prstGeom>
          <a:solidFill>
            <a:srgbClr val="0067AC">
              <a:lumMod val="75000"/>
            </a:srgbClr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15" y="4098863"/>
            <a:ext cx="3654249" cy="338554"/>
          </a:xfrm>
          <a:prstGeom prst="rect">
            <a:avLst/>
          </a:prstGeom>
          <a:noFill/>
          <a:ln>
            <a:noFill/>
          </a:ln>
        </p:spPr>
        <p:txBody>
          <a:bodyPr wrap="square" lIns="274320" rIns="2743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Application Services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154" y="4665704"/>
            <a:ext cx="3427370" cy="338554"/>
          </a:xfrm>
          <a:prstGeom prst="rect">
            <a:avLst/>
          </a:prstGeom>
          <a:noFill/>
          <a:ln>
            <a:noFill/>
          </a:ln>
        </p:spPr>
        <p:txBody>
          <a:bodyPr wrap="square" lIns="274320" rIns="2743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Platform Services</a:t>
            </a:r>
          </a:p>
        </p:txBody>
      </p:sp>
      <p:sp>
        <p:nvSpPr>
          <p:cNvPr id="29" name="AutoShape 48"/>
          <p:cNvSpPr>
            <a:spLocks noChangeArrowheads="1"/>
          </p:cNvSpPr>
          <p:nvPr/>
        </p:nvSpPr>
        <p:spPr bwMode="auto">
          <a:xfrm>
            <a:off x="761277" y="5115335"/>
            <a:ext cx="3159124" cy="685800"/>
          </a:xfrm>
          <a:prstGeom prst="roundRect">
            <a:avLst>
              <a:gd name="adj" fmla="val 7173"/>
            </a:avLst>
          </a:prstGeom>
          <a:solidFill>
            <a:srgbClr val="0067AC">
              <a:lumMod val="50000"/>
            </a:srgbClr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3032" y="5294178"/>
            <a:ext cx="3075615" cy="3385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274320" rIns="2743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Infrastructure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1100" y="3665220"/>
            <a:ext cx="3703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Providers</a:t>
            </a:r>
          </a:p>
          <a:p>
            <a:pPr lvl="1" indent="-174625">
              <a:buFont typeface="Arial" pitchFamily="34" charset="0"/>
              <a:buChar char="•"/>
            </a:pPr>
            <a:r>
              <a:rPr lang="en-US" dirty="0" smtClean="0"/>
              <a:t>New business opportunity</a:t>
            </a:r>
          </a:p>
          <a:p>
            <a:pPr lvl="1" indent="-174625">
              <a:buFont typeface="Arial" pitchFamily="34" charset="0"/>
              <a:buChar char="•"/>
            </a:pPr>
            <a:r>
              <a:rPr lang="en-US" dirty="0" smtClean="0"/>
              <a:t>Pay-as-you-go 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91100" y="4648200"/>
            <a:ext cx="3703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Corporate IT</a:t>
            </a:r>
          </a:p>
          <a:p>
            <a:pPr lvl="1" indent="-174625">
              <a:buFont typeface="Arial" pitchFamily="34" charset="0"/>
              <a:buChar char="•"/>
            </a:pPr>
            <a:r>
              <a:rPr lang="en-US" dirty="0" smtClean="0"/>
              <a:t>New provisioning model</a:t>
            </a:r>
          </a:p>
          <a:p>
            <a:pPr lvl="1" indent="-174625">
              <a:buFont typeface="Arial" pitchFamily="34" charset="0"/>
              <a:buChar char="•"/>
            </a:pPr>
            <a:r>
              <a:rPr lang="en-US" dirty="0" smtClean="0"/>
              <a:t>New infrastructure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0981E-6 L -0.21146 0.12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5" grpId="0" animBg="1"/>
      <p:bldP spid="26" grpId="0" animBg="1"/>
      <p:bldP spid="27" grpId="0"/>
      <p:bldP spid="28" grpId="0"/>
      <p:bldP spid="29" grpId="0" animBg="1"/>
      <p:bldP spid="30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" y="0"/>
            <a:ext cx="861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\\.PSF\Host\Volumes\EP File Share\Touch\Project Juniper\Development\T515\Artwork\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2020" y="398369"/>
            <a:ext cx="9144000" cy="200939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726669" y="1028093"/>
            <a:ext cx="5512086" cy="769441"/>
          </a:xfrm>
          <a:prstGeom prst="rect">
            <a:avLst/>
          </a:prstGeom>
          <a:noFill/>
          <a:ln>
            <a:noFill/>
          </a:ln>
        </p:spPr>
        <p:txBody>
          <a:bodyPr wrap="none" lIns="274320" rIns="27432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50800"/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</a:rPr>
              <a:t>Cloud Infrastructure</a:t>
            </a:r>
            <a:endParaRPr kumimoji="0" lang="en-US" sz="4400" b="0" i="0" u="none" strike="noStrike" kern="1200" cap="none" spc="0" normalizeH="0" baseline="0" noProof="0" dirty="0">
              <a:ln w="50800"/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513821" y="5747043"/>
            <a:ext cx="3959603" cy="3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rgbClr val="4D4D4D"/>
              </a:buClr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Dynamically shared resource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pools</a:t>
            </a:r>
            <a:endParaRPr lang="en-US" sz="18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2730174" y="3475201"/>
            <a:ext cx="3383280" cy="822960"/>
          </a:xfrm>
          <a:prstGeom prst="roundRect">
            <a:avLst>
              <a:gd name="adj" fmla="val 7173"/>
            </a:avLst>
          </a:prstGeom>
          <a:solidFill>
            <a:srgbClr val="0067AC">
              <a:lumMod val="50000"/>
            </a:srgbClr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84007" y="3674403"/>
            <a:ext cx="3075615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274320" rIns="2743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Efficiency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33" name="AutoShape 48"/>
          <p:cNvSpPr>
            <a:spLocks noChangeArrowheads="1"/>
          </p:cNvSpPr>
          <p:nvPr/>
        </p:nvSpPr>
        <p:spPr bwMode="auto">
          <a:xfrm>
            <a:off x="2720529" y="4455641"/>
            <a:ext cx="3383280" cy="822960"/>
          </a:xfrm>
          <a:prstGeom prst="roundRect">
            <a:avLst>
              <a:gd name="adj" fmla="val 7173"/>
            </a:avLst>
          </a:prstGeom>
          <a:solidFill>
            <a:srgbClr val="0067AC">
              <a:lumMod val="50000"/>
            </a:srgbClr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4362" y="4633641"/>
            <a:ext cx="307561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274320" rIns="2743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Agility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6747" y="3035754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on, Always responsive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826747" y="5366763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Economic, Scalable, Secure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Types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47862" y="2128837"/>
            <a:ext cx="819150" cy="466725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424112" y="2319338"/>
            <a:ext cx="981079" cy="1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6" descr="TDM clou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60991" y="2231394"/>
            <a:ext cx="2493931" cy="1644479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838325" y="291465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4718516" y="1866899"/>
            <a:ext cx="2493931" cy="2047074"/>
            <a:chOff x="4718516" y="1866899"/>
            <a:chExt cx="2493931" cy="2047074"/>
          </a:xfrm>
        </p:grpSpPr>
        <p:grpSp>
          <p:nvGrpSpPr>
            <p:cNvPr id="5" name="Group 35"/>
            <p:cNvGrpSpPr/>
            <p:nvPr/>
          </p:nvGrpSpPr>
          <p:grpSpPr>
            <a:xfrm>
              <a:off x="4718516" y="1866899"/>
              <a:ext cx="2493931" cy="2047074"/>
              <a:chOff x="1099016" y="1828799"/>
              <a:chExt cx="2493931" cy="204707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1862137" y="2319338"/>
                <a:ext cx="981079" cy="1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452688" y="2128838"/>
                <a:ext cx="828675" cy="438150"/>
              </a:xfrm>
              <a:prstGeom prst="line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Picture 16" descr="TDM cloud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1099016" y="2231394"/>
                <a:ext cx="2493931" cy="1644479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5400675" y="2952750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Private</a:t>
              </a:r>
              <a:endParaRPr lang="en-US" dirty="0"/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3228975" y="1666875"/>
            <a:ext cx="4002523" cy="2351873"/>
            <a:chOff x="3629025" y="3848100"/>
            <a:chExt cx="4002523" cy="2351873"/>
          </a:xfrm>
        </p:grpSpPr>
        <p:grpSp>
          <p:nvGrpSpPr>
            <p:cNvPr id="7" name="Group 40"/>
            <p:cNvGrpSpPr/>
            <p:nvPr/>
          </p:nvGrpSpPr>
          <p:grpSpPr>
            <a:xfrm>
              <a:off x="3629025" y="3848100"/>
              <a:ext cx="4002523" cy="2351873"/>
              <a:chOff x="1099016" y="1828799"/>
              <a:chExt cx="2493931" cy="204707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1862137" y="2319338"/>
                <a:ext cx="981079" cy="1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2452688" y="2128838"/>
                <a:ext cx="828675" cy="438150"/>
              </a:xfrm>
              <a:prstGeom prst="line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16" descr="TDM cloud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1099016" y="2231394"/>
                <a:ext cx="2493931" cy="1644479"/>
              </a:xfrm>
              <a:prstGeom prst="rect">
                <a:avLst/>
              </a:prstGeom>
              <a:noFill/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114925" y="5038725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Hybrid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495425" y="12192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Subscribers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391150" y="1266825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End Users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 are always in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66616" y="1134374"/>
            <a:ext cx="8469474" cy="4852358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constantly introduced, updated, retired</a:t>
            </a:r>
          </a:p>
          <a:p>
            <a:r>
              <a:rPr lang="en-US" dirty="0" smtClean="0"/>
              <a:t>Demand constantly changing</a:t>
            </a:r>
          </a:p>
          <a:p>
            <a:endParaRPr lang="en-US" dirty="0" smtClean="0"/>
          </a:p>
          <a:p>
            <a:r>
              <a:rPr lang="en-US" dirty="0" smtClean="0"/>
              <a:t>Resource management challenge</a:t>
            </a:r>
          </a:p>
          <a:p>
            <a:pPr lvl="1"/>
            <a:r>
              <a:rPr lang="en-US" dirty="0" smtClean="0"/>
              <a:t>Minimize the need for </a:t>
            </a:r>
            <a:r>
              <a:rPr lang="en-US" dirty="0" err="1" smtClean="0"/>
              <a:t>overprovisioning</a:t>
            </a:r>
            <a:endParaRPr lang="en-US" dirty="0" smtClean="0"/>
          </a:p>
          <a:p>
            <a:pPr lvl="2"/>
            <a:r>
              <a:rPr lang="en-US" dirty="0" smtClean="0"/>
              <a:t>Reconfigure</a:t>
            </a:r>
          </a:p>
          <a:p>
            <a:pPr lvl="2"/>
            <a:r>
              <a:rPr lang="en-US" dirty="0" smtClean="0"/>
              <a:t>Reclaim/Reuse</a:t>
            </a:r>
          </a:p>
          <a:p>
            <a:pPr lvl="1"/>
            <a:r>
              <a:rPr lang="en-US" dirty="0" smtClean="0"/>
              <a:t>Adding resources is last resort</a:t>
            </a:r>
          </a:p>
          <a:p>
            <a:pPr lvl="1"/>
            <a:endParaRPr lang="en-US" dirty="0" smtClean="0"/>
          </a:p>
          <a:p>
            <a:pPr marL="339725" lvl="1">
              <a:buNone/>
            </a:pPr>
            <a:r>
              <a:rPr lang="en-US" dirty="0" smtClean="0"/>
              <a:t>Dynamic shared resource pooling addresses these issues</a:t>
            </a:r>
          </a:p>
          <a:p>
            <a:r>
              <a:rPr lang="en-US" dirty="0" smtClean="0"/>
              <a:t>Virtualization + Networks make this possible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6" y="2215082"/>
            <a:ext cx="2928938" cy="24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204857" y="2388637"/>
            <a:ext cx="2621902" cy="206206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6214188" y="2379305"/>
            <a:ext cx="2472612" cy="208072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149"/>
          <p:cNvSpPr/>
          <p:nvPr/>
        </p:nvSpPr>
        <p:spPr>
          <a:xfrm>
            <a:off x="2483141" y="1510018"/>
            <a:ext cx="4110606" cy="2172749"/>
          </a:xfrm>
          <a:custGeom>
            <a:avLst/>
            <a:gdLst>
              <a:gd name="connsiteX0" fmla="*/ 0 w 4110606"/>
              <a:gd name="connsiteY0" fmla="*/ 2139193 h 2172749"/>
              <a:gd name="connsiteX1" fmla="*/ 0 w 4110606"/>
              <a:gd name="connsiteY1" fmla="*/ 2139193 h 2172749"/>
              <a:gd name="connsiteX2" fmla="*/ 0 w 4110606"/>
              <a:gd name="connsiteY2" fmla="*/ 0 h 2172749"/>
              <a:gd name="connsiteX3" fmla="*/ 4110606 w 4110606"/>
              <a:gd name="connsiteY3" fmla="*/ 0 h 2172749"/>
              <a:gd name="connsiteX4" fmla="*/ 4110606 w 4110606"/>
              <a:gd name="connsiteY4" fmla="*/ 2172749 h 21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6" h="2172749">
                <a:moveTo>
                  <a:pt x="0" y="2139193"/>
                </a:moveTo>
                <a:lnTo>
                  <a:pt x="0" y="2139193"/>
                </a:lnTo>
                <a:lnTo>
                  <a:pt x="0" y="0"/>
                </a:lnTo>
                <a:lnTo>
                  <a:pt x="4110606" y="0"/>
                </a:lnTo>
                <a:lnTo>
                  <a:pt x="4110606" y="217274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ine 224"/>
          <p:cNvSpPr>
            <a:spLocks noChangeShapeType="1"/>
          </p:cNvSpPr>
          <p:nvPr/>
        </p:nvSpPr>
        <p:spPr bwMode="invGray">
          <a:xfrm flipH="1">
            <a:off x="0" y="1298677"/>
            <a:ext cx="3460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and Clouds</a:t>
            </a:r>
            <a:br>
              <a:rPr lang="en-US" dirty="0" smtClean="0"/>
            </a:br>
            <a:r>
              <a:rPr lang="en-US" sz="1800" dirty="0" smtClean="0"/>
              <a:t>Resource Pooling – Efficiency and Agility</a:t>
            </a:r>
            <a:endParaRPr lang="en-US" dirty="0" smtClean="0"/>
          </a:p>
        </p:txBody>
      </p:sp>
      <p:sp>
        <p:nvSpPr>
          <p:cNvPr id="215" name="Oval 214"/>
          <p:cNvSpPr/>
          <p:nvPr/>
        </p:nvSpPr>
        <p:spPr>
          <a:xfrm>
            <a:off x="-409572" y="1121295"/>
            <a:ext cx="376016" cy="376016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Rectangle 219"/>
          <p:cNvSpPr>
            <a:spLocks noChangeArrowheads="1"/>
          </p:cNvSpPr>
          <p:nvPr/>
        </p:nvSpPr>
        <p:spPr bwMode="invGray">
          <a:xfrm>
            <a:off x="1649135" y="2012513"/>
            <a:ext cx="1681163" cy="685800"/>
          </a:xfrm>
          <a:prstGeom prst="rect">
            <a:avLst/>
          </a:prstGeom>
          <a:solidFill>
            <a:srgbClr val="80808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Access Switch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0" name="Rectangle 72"/>
          <p:cNvSpPr>
            <a:spLocks noChangeArrowheads="1"/>
          </p:cNvSpPr>
          <p:nvPr/>
        </p:nvSpPr>
        <p:spPr bwMode="invGray">
          <a:xfrm>
            <a:off x="5762859" y="2012513"/>
            <a:ext cx="1681163" cy="685800"/>
          </a:xfrm>
          <a:prstGeom prst="rect">
            <a:avLst/>
          </a:prstGeom>
          <a:solidFill>
            <a:srgbClr val="80808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Access Switch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5" name="Rectangle 148"/>
          <p:cNvSpPr>
            <a:spLocks noChangeArrowheads="1"/>
          </p:cNvSpPr>
          <p:nvPr/>
        </p:nvSpPr>
        <p:spPr bwMode="invGray">
          <a:xfrm>
            <a:off x="3473232" y="1066800"/>
            <a:ext cx="2130425" cy="685800"/>
          </a:xfrm>
          <a:prstGeom prst="rect">
            <a:avLst/>
          </a:prstGeom>
          <a:solidFill>
            <a:srgbClr val="80808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Routers/Switches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2" name="Text Box 76"/>
          <p:cNvSpPr txBox="1">
            <a:spLocks noChangeArrowheads="1"/>
          </p:cNvSpPr>
          <p:nvPr/>
        </p:nvSpPr>
        <p:spPr bwMode="invGray">
          <a:xfrm>
            <a:off x="277613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</a:t>
            </a:r>
            <a:r>
              <a:rPr lang="en-US" sz="1400" dirty="0" smtClean="0">
                <a:solidFill>
                  <a:schemeClr val="tx1"/>
                </a:solidFill>
              </a:rPr>
              <a:t>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Text Box 76"/>
          <p:cNvSpPr txBox="1">
            <a:spLocks noChangeArrowheads="1"/>
          </p:cNvSpPr>
          <p:nvPr/>
        </p:nvSpPr>
        <p:spPr bwMode="invGray">
          <a:xfrm>
            <a:off x="2776133" y="5807073"/>
            <a:ext cx="418383" cy="215444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3</a:t>
            </a:r>
          </a:p>
        </p:txBody>
      </p:sp>
      <p:sp>
        <p:nvSpPr>
          <p:cNvPr id="214" name="Oval 213"/>
          <p:cNvSpPr/>
          <p:nvPr/>
        </p:nvSpPr>
        <p:spPr>
          <a:xfrm>
            <a:off x="2295459" y="3426870"/>
            <a:ext cx="376016" cy="376016"/>
          </a:xfrm>
          <a:prstGeom prst="ellips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3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39" name="Text Box 47"/>
          <p:cNvSpPr txBox="1">
            <a:spLocks noChangeArrowheads="1"/>
          </p:cNvSpPr>
          <p:nvPr/>
        </p:nvSpPr>
        <p:spPr bwMode="invGray">
          <a:xfrm>
            <a:off x="494682" y="2700231"/>
            <a:ext cx="872034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defTabSz="574675"/>
            <a:r>
              <a:rPr lang="en-US" sz="1800" dirty="0">
                <a:ea typeface="ヒラギノ角ゴ Pro W3" charset="-128"/>
              </a:rPr>
              <a:t>Server </a:t>
            </a:r>
            <a:r>
              <a:rPr lang="en-US" sz="1800" dirty="0" smtClean="0">
                <a:ea typeface="ヒラギノ角ゴ Pro W3" charset="-128"/>
              </a:rPr>
              <a:t>1</a:t>
            </a:r>
          </a:p>
          <a:p>
            <a:pPr defTabSz="574675"/>
            <a:r>
              <a:rPr lang="en-US" sz="1800" dirty="0" smtClean="0">
                <a:ea typeface="ヒラギノ角ゴ Pro W3" charset="-128"/>
              </a:rPr>
              <a:t>Rack </a:t>
            </a:r>
            <a:r>
              <a:rPr lang="en-US" sz="1800" dirty="0">
                <a:ea typeface="ヒラギノ角ゴ Pro W3" charset="-128"/>
              </a:rPr>
              <a:t>1</a:t>
            </a:r>
          </a:p>
        </p:txBody>
      </p:sp>
      <p:sp>
        <p:nvSpPr>
          <p:cNvPr id="80" name="Rectangle 61"/>
          <p:cNvSpPr>
            <a:spLocks noChangeArrowheads="1"/>
          </p:cNvSpPr>
          <p:nvPr>
            <p:custDataLst>
              <p:tags r:id="rId2"/>
            </p:custDataLst>
          </p:nvPr>
        </p:nvSpPr>
        <p:spPr bwMode="invGray">
          <a:xfrm>
            <a:off x="880135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81" name="Rectangle 64"/>
          <p:cNvSpPr>
            <a:spLocks noChangeArrowheads="1"/>
          </p:cNvSpPr>
          <p:nvPr/>
        </p:nvSpPr>
        <p:spPr bwMode="invGray">
          <a:xfrm>
            <a:off x="883081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invGray">
          <a:xfrm>
            <a:off x="883081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 (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Rectangle 92"/>
          <p:cNvSpPr>
            <a:spLocks noChangeArrowheads="1"/>
          </p:cNvSpPr>
          <p:nvPr/>
        </p:nvSpPr>
        <p:spPr bwMode="invGray">
          <a:xfrm>
            <a:off x="883081" y="4422102"/>
            <a:ext cx="1060404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4" name="Rectangle 95"/>
          <p:cNvSpPr>
            <a:spLocks noChangeArrowheads="1"/>
          </p:cNvSpPr>
          <p:nvPr/>
        </p:nvSpPr>
        <p:spPr bwMode="invGray">
          <a:xfrm>
            <a:off x="883081" y="4428814"/>
            <a:ext cx="1048032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5" name="Rectangle 92"/>
          <p:cNvSpPr>
            <a:spLocks noChangeArrowheads="1"/>
          </p:cNvSpPr>
          <p:nvPr/>
        </p:nvSpPr>
        <p:spPr bwMode="invGray">
          <a:xfrm>
            <a:off x="1929346" y="4422102"/>
            <a:ext cx="63694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86" name="Rectangle 95"/>
          <p:cNvSpPr>
            <a:spLocks noChangeArrowheads="1"/>
          </p:cNvSpPr>
          <p:nvPr/>
        </p:nvSpPr>
        <p:spPr bwMode="invGray">
          <a:xfrm>
            <a:off x="1929346" y="4428814"/>
            <a:ext cx="629517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87" name="Rectangle 92"/>
          <p:cNvSpPr>
            <a:spLocks noChangeArrowheads="1"/>
          </p:cNvSpPr>
          <p:nvPr/>
        </p:nvSpPr>
        <p:spPr bwMode="invGray">
          <a:xfrm>
            <a:off x="2565588" y="4422102"/>
            <a:ext cx="84161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8" name="Rectangle 95"/>
          <p:cNvSpPr>
            <a:spLocks noChangeArrowheads="1"/>
          </p:cNvSpPr>
          <p:nvPr/>
        </p:nvSpPr>
        <p:spPr bwMode="invGray">
          <a:xfrm>
            <a:off x="2565588" y="4428814"/>
            <a:ext cx="831799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>
            <p:custDataLst>
              <p:tags r:id="rId3"/>
            </p:custDataLst>
          </p:nvPr>
        </p:nvSpPr>
        <p:spPr>
          <a:xfrm>
            <a:off x="3606551" y="4589910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90" name="Text Box 74"/>
          <p:cNvSpPr txBox="1">
            <a:spLocks noChangeArrowheads="1"/>
          </p:cNvSpPr>
          <p:nvPr/>
        </p:nvSpPr>
        <p:spPr bwMode="invGray">
          <a:xfrm>
            <a:off x="121174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1</a:t>
            </a:r>
          </a:p>
        </p:txBody>
      </p:sp>
      <p:sp>
        <p:nvSpPr>
          <p:cNvPr id="91" name="Text Box 75"/>
          <p:cNvSpPr txBox="1">
            <a:spLocks noChangeArrowheads="1"/>
          </p:cNvSpPr>
          <p:nvPr/>
        </p:nvSpPr>
        <p:spPr bwMode="invGray">
          <a:xfrm>
            <a:off x="2035210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94" name="Rectangle 61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880135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95" name="Rectangle 64"/>
          <p:cNvSpPr>
            <a:spLocks noChangeArrowheads="1"/>
          </p:cNvSpPr>
          <p:nvPr/>
        </p:nvSpPr>
        <p:spPr bwMode="invGray">
          <a:xfrm>
            <a:off x="883081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96" name="Rectangle 78"/>
          <p:cNvSpPr>
            <a:spLocks noChangeArrowheads="1"/>
          </p:cNvSpPr>
          <p:nvPr/>
        </p:nvSpPr>
        <p:spPr bwMode="invGray">
          <a:xfrm>
            <a:off x="883081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invGray">
          <a:xfrm>
            <a:off x="883081" y="4422102"/>
            <a:ext cx="1060404" cy="13130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invGray">
          <a:xfrm>
            <a:off x="883081" y="4428814"/>
            <a:ext cx="1048032" cy="373372"/>
          </a:xfrm>
          <a:prstGeom prst="rect">
            <a:avLst/>
          </a:prstGeom>
          <a:solidFill>
            <a:schemeClr val="accent2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9" name="Rectangle 92"/>
          <p:cNvSpPr>
            <a:spLocks noChangeArrowheads="1"/>
          </p:cNvSpPr>
          <p:nvPr/>
        </p:nvSpPr>
        <p:spPr bwMode="invGray">
          <a:xfrm>
            <a:off x="1929346" y="4422102"/>
            <a:ext cx="636949" cy="13130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invGray">
          <a:xfrm>
            <a:off x="1929346" y="4428814"/>
            <a:ext cx="629517" cy="373372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101" name="TextBox 100"/>
          <p:cNvSpPr txBox="1"/>
          <p:nvPr>
            <p:custDataLst>
              <p:tags r:id="rId5"/>
            </p:custDataLst>
          </p:nvPr>
        </p:nvSpPr>
        <p:spPr>
          <a:xfrm>
            <a:off x="3606551" y="4589910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102" name="Text Box 74"/>
          <p:cNvSpPr txBox="1">
            <a:spLocks noChangeArrowheads="1"/>
          </p:cNvSpPr>
          <p:nvPr/>
        </p:nvSpPr>
        <p:spPr bwMode="invGray">
          <a:xfrm>
            <a:off x="121174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1</a:t>
            </a:r>
          </a:p>
        </p:txBody>
      </p:sp>
      <p:sp>
        <p:nvSpPr>
          <p:cNvPr id="103" name="Text Box 75"/>
          <p:cNvSpPr txBox="1">
            <a:spLocks noChangeArrowheads="1"/>
          </p:cNvSpPr>
          <p:nvPr/>
        </p:nvSpPr>
        <p:spPr bwMode="invGray">
          <a:xfrm>
            <a:off x="2035210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421858" y="4436661"/>
            <a:ext cx="657223" cy="128349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>
            <p:custDataLst>
              <p:tags r:id="rId6"/>
            </p:custDataLst>
          </p:nvPr>
        </p:nvSpPr>
        <p:spPr>
          <a:xfrm>
            <a:off x="3606567" y="4589916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grpSp>
        <p:nvGrpSpPr>
          <p:cNvPr id="2" name="Group 218"/>
          <p:cNvGrpSpPr/>
          <p:nvPr/>
        </p:nvGrpSpPr>
        <p:grpSpPr>
          <a:xfrm>
            <a:off x="2565588" y="4422102"/>
            <a:ext cx="841619" cy="1313094"/>
            <a:chOff x="2565588" y="2350022"/>
            <a:chExt cx="841619" cy="1313094"/>
          </a:xfrm>
        </p:grpSpPr>
        <p:sp>
          <p:nvSpPr>
            <p:cNvPr id="220" name="Rectangle 92"/>
            <p:cNvSpPr>
              <a:spLocks noChangeArrowheads="1"/>
            </p:cNvSpPr>
            <p:nvPr/>
          </p:nvSpPr>
          <p:spPr bwMode="invGray">
            <a:xfrm>
              <a:off x="2565588" y="2350022"/>
              <a:ext cx="841619" cy="131309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274320" rIns="0" bIns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App 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1" name="Rectangle 95"/>
            <p:cNvSpPr>
              <a:spLocks noChangeArrowheads="1"/>
            </p:cNvSpPr>
            <p:nvPr/>
          </p:nvSpPr>
          <p:spPr bwMode="invGray">
            <a:xfrm>
              <a:off x="2565588" y="2356734"/>
              <a:ext cx="831799" cy="373372"/>
            </a:xfrm>
            <a:prstGeom prst="rect">
              <a:avLst/>
            </a:prstGeom>
            <a:solidFill>
              <a:schemeClr val="tx2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O/S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6" name="Text Box 27"/>
          <p:cNvSpPr txBox="1">
            <a:spLocks noChangeArrowheads="1"/>
          </p:cNvSpPr>
          <p:nvPr/>
        </p:nvSpPr>
        <p:spPr bwMode="invGray">
          <a:xfrm>
            <a:off x="7752117" y="2700231"/>
            <a:ext cx="872034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algn="r" defTabSz="574675"/>
            <a:r>
              <a:rPr lang="en-US" sz="1800" dirty="0">
                <a:ea typeface="ヒラギノ角ゴ Pro W3" charset="-128"/>
              </a:rPr>
              <a:t>Server </a:t>
            </a:r>
            <a:r>
              <a:rPr lang="en-US" sz="1800" dirty="0" smtClean="0">
                <a:ea typeface="ヒラギノ角ゴ Pro W3" charset="-128"/>
              </a:rPr>
              <a:t>2</a:t>
            </a:r>
          </a:p>
          <a:p>
            <a:pPr algn="r" defTabSz="574675"/>
            <a:r>
              <a:rPr lang="en-US" sz="1800" dirty="0" smtClean="0">
                <a:ea typeface="ヒラギノ角ゴ Pro W3" charset="-128"/>
              </a:rPr>
              <a:t>Rack </a:t>
            </a:r>
            <a:r>
              <a:rPr lang="en-US" sz="1800" dirty="0">
                <a:ea typeface="ヒラギノ角ゴ Pro W3" charset="-128"/>
              </a:rPr>
              <a:t>2</a:t>
            </a:r>
          </a:p>
        </p:txBody>
      </p:sp>
      <p:sp>
        <p:nvSpPr>
          <p:cNvPr id="198" name="Rectangle 61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4989240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199" name="Rectangle 64"/>
          <p:cNvSpPr>
            <a:spLocks noChangeArrowheads="1"/>
          </p:cNvSpPr>
          <p:nvPr/>
        </p:nvSpPr>
        <p:spPr bwMode="invGray">
          <a:xfrm>
            <a:off x="4992186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200" name="Rectangle 78"/>
          <p:cNvSpPr>
            <a:spLocks noChangeArrowheads="1"/>
          </p:cNvSpPr>
          <p:nvPr/>
        </p:nvSpPr>
        <p:spPr bwMode="invGray">
          <a:xfrm>
            <a:off x="4992186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 (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1" name="Rectangle 92"/>
          <p:cNvSpPr>
            <a:spLocks noChangeArrowheads="1"/>
          </p:cNvSpPr>
          <p:nvPr/>
        </p:nvSpPr>
        <p:spPr bwMode="invGray">
          <a:xfrm>
            <a:off x="4992186" y="4422102"/>
            <a:ext cx="1060404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2" name="Rectangle 95"/>
          <p:cNvSpPr>
            <a:spLocks noChangeArrowheads="1"/>
          </p:cNvSpPr>
          <p:nvPr/>
        </p:nvSpPr>
        <p:spPr bwMode="invGray">
          <a:xfrm>
            <a:off x="4992186" y="4428814"/>
            <a:ext cx="1048032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3" name="Rectangle 92"/>
          <p:cNvSpPr>
            <a:spLocks noChangeArrowheads="1"/>
          </p:cNvSpPr>
          <p:nvPr/>
        </p:nvSpPr>
        <p:spPr bwMode="invGray">
          <a:xfrm>
            <a:off x="5683150" y="4422102"/>
            <a:ext cx="63694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204" name="Rectangle 95"/>
          <p:cNvSpPr>
            <a:spLocks noChangeArrowheads="1"/>
          </p:cNvSpPr>
          <p:nvPr/>
        </p:nvSpPr>
        <p:spPr bwMode="invGray">
          <a:xfrm>
            <a:off x="5686866" y="4428814"/>
            <a:ext cx="629517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205" name="Rectangle 92"/>
          <p:cNvSpPr>
            <a:spLocks noChangeArrowheads="1"/>
          </p:cNvSpPr>
          <p:nvPr/>
        </p:nvSpPr>
        <p:spPr bwMode="invGray">
          <a:xfrm>
            <a:off x="6610145" y="4422102"/>
            <a:ext cx="841619" cy="1313094"/>
          </a:xfrm>
          <a:prstGeom prst="rect">
            <a:avLst/>
          </a:prstGeom>
          <a:solidFill>
            <a:srgbClr val="003B5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6" name="Rectangle 95"/>
          <p:cNvSpPr>
            <a:spLocks noChangeArrowheads="1"/>
          </p:cNvSpPr>
          <p:nvPr/>
        </p:nvSpPr>
        <p:spPr bwMode="invGray">
          <a:xfrm>
            <a:off x="6610145" y="4428814"/>
            <a:ext cx="831799" cy="373372"/>
          </a:xfrm>
          <a:prstGeom prst="rect">
            <a:avLst/>
          </a:prstGeom>
          <a:solidFill>
            <a:srgbClr val="00558E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7" name="TextBox 206"/>
          <p:cNvSpPr txBox="1"/>
          <p:nvPr>
            <p:custDataLst>
              <p:tags r:id="rId8"/>
            </p:custDataLst>
          </p:nvPr>
        </p:nvSpPr>
        <p:spPr>
          <a:xfrm>
            <a:off x="7661866" y="4589910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sp>
        <p:nvSpPr>
          <p:cNvPr id="208" name="Text Box 74"/>
          <p:cNvSpPr txBox="1">
            <a:spLocks noChangeArrowheads="1"/>
          </p:cNvSpPr>
          <p:nvPr/>
        </p:nvSpPr>
        <p:spPr bwMode="invGray">
          <a:xfrm>
            <a:off x="5123349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</a:t>
            </a:r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Text Box 75"/>
          <p:cNvSpPr txBox="1">
            <a:spLocks noChangeArrowheads="1"/>
          </p:cNvSpPr>
          <p:nvPr/>
        </p:nvSpPr>
        <p:spPr bwMode="invGray">
          <a:xfrm>
            <a:off x="579243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</a:t>
            </a:r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7" name="Rectangle 61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989240" y="3514846"/>
            <a:ext cx="3228340" cy="2230441"/>
          </a:xfrm>
          <a:prstGeom prst="rect">
            <a:avLst/>
          </a:prstGeom>
          <a:gradFill rotWithShape="1">
            <a:gsLst>
              <a:gs pos="0">
                <a:srgbClr val="003B5C"/>
              </a:gs>
              <a:gs pos="100000">
                <a:srgbClr val="002850"/>
              </a:gs>
            </a:gsLst>
            <a:lin ang="2700000" scaled="1"/>
          </a:gradFill>
          <a:ln w="2857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B5C"/>
            </a:extrusionClr>
          </a:sp3d>
        </p:spPr>
        <p:txBody>
          <a:bodyPr wrap="none" tIns="0" rIns="0" bIns="0" anchor="ctr">
            <a:flatTx/>
          </a:bodyPr>
          <a:lstStyle/>
          <a:p>
            <a:endParaRPr lang="en-US"/>
          </a:p>
        </p:txBody>
      </p:sp>
      <p:sp>
        <p:nvSpPr>
          <p:cNvPr id="188" name="Rectangle 64"/>
          <p:cNvSpPr>
            <a:spLocks noChangeArrowheads="1"/>
          </p:cNvSpPr>
          <p:nvPr/>
        </p:nvSpPr>
        <p:spPr bwMode="invGray">
          <a:xfrm>
            <a:off x="4992186" y="3527129"/>
            <a:ext cx="3213612" cy="220806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/>
          </a:p>
        </p:txBody>
      </p:sp>
      <p:sp>
        <p:nvSpPr>
          <p:cNvPr id="189" name="Rectangle 78"/>
          <p:cNvSpPr>
            <a:spLocks noChangeArrowheads="1"/>
          </p:cNvSpPr>
          <p:nvPr/>
        </p:nvSpPr>
        <p:spPr bwMode="invGray">
          <a:xfrm>
            <a:off x="4992186" y="3528528"/>
            <a:ext cx="3213612" cy="893574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190" name="Rectangle 92"/>
          <p:cNvSpPr>
            <a:spLocks noChangeArrowheads="1"/>
          </p:cNvSpPr>
          <p:nvPr/>
        </p:nvSpPr>
        <p:spPr bwMode="invGray">
          <a:xfrm>
            <a:off x="4992186" y="4422102"/>
            <a:ext cx="680709" cy="1313094"/>
          </a:xfrm>
          <a:prstGeom prst="rect">
            <a:avLst/>
          </a:prstGeom>
          <a:solidFill>
            <a:srgbClr val="00598A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invGray">
          <a:xfrm>
            <a:off x="4996157" y="4428814"/>
            <a:ext cx="672767" cy="373372"/>
          </a:xfrm>
          <a:prstGeom prst="rect">
            <a:avLst/>
          </a:prstGeom>
          <a:solidFill>
            <a:srgbClr val="0079C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2" name="Rectangle 92"/>
          <p:cNvSpPr>
            <a:spLocks noChangeArrowheads="1"/>
          </p:cNvSpPr>
          <p:nvPr/>
        </p:nvSpPr>
        <p:spPr bwMode="invGray">
          <a:xfrm>
            <a:off x="5673944" y="4422102"/>
            <a:ext cx="655361" cy="1313094"/>
          </a:xfrm>
          <a:prstGeom prst="rect">
            <a:avLst/>
          </a:prstGeom>
          <a:solidFill>
            <a:srgbClr val="00598A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274320" rIns="0" bIns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App 5</a:t>
            </a:r>
          </a:p>
        </p:txBody>
      </p:sp>
      <p:sp>
        <p:nvSpPr>
          <p:cNvPr id="193" name="Rectangle 95"/>
          <p:cNvSpPr>
            <a:spLocks noChangeArrowheads="1"/>
          </p:cNvSpPr>
          <p:nvPr/>
        </p:nvSpPr>
        <p:spPr bwMode="invGray">
          <a:xfrm>
            <a:off x="5673944" y="4428814"/>
            <a:ext cx="655361" cy="373372"/>
          </a:xfrm>
          <a:prstGeom prst="rect">
            <a:avLst/>
          </a:prstGeom>
          <a:solidFill>
            <a:srgbClr val="0079CC"/>
          </a:solidFill>
          <a:ln w="28575" algn="ctr">
            <a:solidFill>
              <a:srgbClr val="A5A9A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O/S</a:t>
            </a:r>
          </a:p>
        </p:txBody>
      </p:sp>
      <p:sp>
        <p:nvSpPr>
          <p:cNvPr id="197" name="Text Box 76"/>
          <p:cNvSpPr txBox="1">
            <a:spLocks noChangeArrowheads="1"/>
          </p:cNvSpPr>
          <p:nvPr/>
        </p:nvSpPr>
        <p:spPr bwMode="invGray">
          <a:xfrm>
            <a:off x="6867093" y="5807073"/>
            <a:ext cx="418383" cy="2154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spAutoFit/>
          </a:bodyPr>
          <a:lstStyle/>
          <a:p>
            <a:pPr algn="ctr" defTabSz="574675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VM 3</a:t>
            </a:r>
          </a:p>
        </p:txBody>
      </p:sp>
      <p:sp>
        <p:nvSpPr>
          <p:cNvPr id="184" name="TextBox 183"/>
          <p:cNvSpPr txBox="1"/>
          <p:nvPr>
            <p:custDataLst>
              <p:tags r:id="rId10"/>
            </p:custDataLst>
          </p:nvPr>
        </p:nvSpPr>
        <p:spPr>
          <a:xfrm>
            <a:off x="7165101" y="4589916"/>
            <a:ext cx="335028" cy="10573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00" b="1" dirty="0" smtClean="0"/>
              <a:t>Unused</a:t>
            </a:r>
            <a:endParaRPr lang="en-US" sz="1200" b="1" dirty="0"/>
          </a:p>
        </p:txBody>
      </p:sp>
      <p:grpSp>
        <p:nvGrpSpPr>
          <p:cNvPr id="3" name="Group 110"/>
          <p:cNvGrpSpPr/>
          <p:nvPr/>
        </p:nvGrpSpPr>
        <p:grpSpPr>
          <a:xfrm>
            <a:off x="2563208" y="4422102"/>
            <a:ext cx="1530162" cy="1313094"/>
            <a:chOff x="2565588" y="2350022"/>
            <a:chExt cx="841619" cy="1313094"/>
          </a:xfrm>
        </p:grpSpPr>
        <p:sp>
          <p:nvSpPr>
            <p:cNvPr id="112" name="Rectangle 92"/>
            <p:cNvSpPr>
              <a:spLocks noChangeArrowheads="1"/>
            </p:cNvSpPr>
            <p:nvPr/>
          </p:nvSpPr>
          <p:spPr bwMode="invGray">
            <a:xfrm>
              <a:off x="2565588" y="2350022"/>
              <a:ext cx="841619" cy="1313094"/>
            </a:xfrm>
            <a:prstGeom prst="rect">
              <a:avLst/>
            </a:prstGeom>
            <a:solidFill>
              <a:srgbClr val="003B5C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274320" rIns="0" bIns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App 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95"/>
            <p:cNvSpPr>
              <a:spLocks noChangeArrowheads="1"/>
            </p:cNvSpPr>
            <p:nvPr/>
          </p:nvSpPr>
          <p:spPr bwMode="invGray">
            <a:xfrm>
              <a:off x="2565588" y="2356734"/>
              <a:ext cx="841619" cy="373372"/>
            </a:xfrm>
            <a:prstGeom prst="rect">
              <a:avLst/>
            </a:prstGeom>
            <a:solidFill>
              <a:srgbClr val="00558E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O/S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68"/>
          <p:cNvGrpSpPr/>
          <p:nvPr/>
        </p:nvGrpSpPr>
        <p:grpSpPr>
          <a:xfrm>
            <a:off x="6311203" y="4422102"/>
            <a:ext cx="1530162" cy="1313094"/>
            <a:chOff x="2565588" y="2350022"/>
            <a:chExt cx="841619" cy="1313094"/>
          </a:xfrm>
        </p:grpSpPr>
        <p:sp>
          <p:nvSpPr>
            <p:cNvPr id="70" name="Rectangle 92"/>
            <p:cNvSpPr>
              <a:spLocks noChangeArrowheads="1"/>
            </p:cNvSpPr>
            <p:nvPr/>
          </p:nvSpPr>
          <p:spPr bwMode="invGray">
            <a:xfrm>
              <a:off x="2565588" y="2350022"/>
              <a:ext cx="841619" cy="1313094"/>
            </a:xfrm>
            <a:prstGeom prst="rect">
              <a:avLst/>
            </a:prstGeom>
            <a:solidFill>
              <a:srgbClr val="003B5C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274320" rIns="0" bIns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App 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95"/>
            <p:cNvSpPr>
              <a:spLocks noChangeArrowheads="1"/>
            </p:cNvSpPr>
            <p:nvPr/>
          </p:nvSpPr>
          <p:spPr bwMode="invGray">
            <a:xfrm>
              <a:off x="2565588" y="2356734"/>
              <a:ext cx="841619" cy="373372"/>
            </a:xfrm>
            <a:prstGeom prst="rect">
              <a:avLst/>
            </a:prstGeom>
            <a:solidFill>
              <a:srgbClr val="00558E"/>
            </a:solidFill>
            <a:ln w="28575" algn="ctr">
              <a:solidFill>
                <a:srgbClr val="A5A9A7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O/S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31 L 0.00087 -0.30511 L 0.45139 -0.30511 L 0.45139 -0.00139 " pathEditMode="relative" rAng="0" ptsTypes="AAAA">
                                      <p:cBhvr>
                                        <p:cTn id="34" dur="3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0537E-6 L -0.04913 1.60537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324 L 0.07674 0.00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323 0 L 0.44323 0.03169 L 0.29549 0.03169 L 0.29549 0.35207 " pathEditMode="relative" ptsTypes="AAAAA">
                                      <p:cBhvr>
                                        <p:cTn id="57" dur="3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3 1.60537E-6 L -0.00277 1.6053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16" grpId="0" animBg="1"/>
      <p:bldP spid="215" grpId="0" animBg="1"/>
      <p:bldP spid="215" grpId="1" animBg="1"/>
      <p:bldP spid="215" grpId="2" animBg="1"/>
      <p:bldP spid="121" grpId="0" animBg="1"/>
      <p:bldP spid="130" grpId="0" animBg="1"/>
      <p:bldP spid="145" grpId="0" animBg="1"/>
      <p:bldP spid="222" grpId="0"/>
      <p:bldP spid="92" grpId="0" animBg="1"/>
      <p:bldP spid="214" grpId="0" animBg="1"/>
      <p:bldP spid="214" grpId="1" animBg="1" autoUpdateAnimBg="0"/>
      <p:bldP spid="214" grpId="2" animBg="1"/>
      <p:bldP spid="110" grpId="0"/>
      <p:bldP spid="110" grpId="1"/>
      <p:bldP spid="197" grpId="0"/>
      <p:bldP spid="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Effect</a:t>
            </a:r>
            <a:endParaRPr lang="en-US" dirty="0"/>
          </a:p>
        </p:txBody>
      </p:sp>
      <p:pic>
        <p:nvPicPr>
          <p:cNvPr id="4" name="Picture 16" descr="TDM cloud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4167" y="1890399"/>
            <a:ext cx="1661892" cy="1095839"/>
          </a:xfrm>
          <a:prstGeom prst="rect">
            <a:avLst/>
          </a:prstGeom>
          <a:noFill/>
        </p:spPr>
      </p:pic>
      <p:pic>
        <p:nvPicPr>
          <p:cNvPr id="8" name="Picture 7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662" y="2269993"/>
            <a:ext cx="143503" cy="248418"/>
          </a:xfrm>
          <a:prstGeom prst="rect">
            <a:avLst/>
          </a:prstGeom>
        </p:spPr>
      </p:pic>
      <p:pic>
        <p:nvPicPr>
          <p:cNvPr id="9" name="Picture 8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942" y="2247133"/>
            <a:ext cx="143503" cy="248418"/>
          </a:xfrm>
          <a:prstGeom prst="rect">
            <a:avLst/>
          </a:prstGeom>
        </p:spPr>
      </p:pic>
      <p:pic>
        <p:nvPicPr>
          <p:cNvPr id="10" name="Picture 9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0102" y="2544313"/>
            <a:ext cx="143503" cy="248418"/>
          </a:xfrm>
          <a:prstGeom prst="rect">
            <a:avLst/>
          </a:prstGeom>
        </p:spPr>
      </p:pic>
      <p:pic>
        <p:nvPicPr>
          <p:cNvPr id="12" name="Picture 11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062" y="2422393"/>
            <a:ext cx="143503" cy="24841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46227" y="3748051"/>
            <a:ext cx="226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Reconfigure, reclaim, reuse assets to optimize resource allocations</a:t>
            </a:r>
            <a:endParaRPr lang="en-US" dirty="0"/>
          </a:p>
        </p:txBody>
      </p:sp>
      <p:pic>
        <p:nvPicPr>
          <p:cNvPr id="11" name="Picture 10" descr="Serv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5382" y="2346193"/>
            <a:ext cx="143503" cy="248418"/>
          </a:xfrm>
          <a:prstGeom prst="rect">
            <a:avLst/>
          </a:prstGeom>
        </p:spPr>
      </p:pic>
      <p:grpSp>
        <p:nvGrpSpPr>
          <p:cNvPr id="3" name="Group 61"/>
          <p:cNvGrpSpPr/>
          <p:nvPr/>
        </p:nvGrpSpPr>
        <p:grpSpPr>
          <a:xfrm>
            <a:off x="2222966" y="1593219"/>
            <a:ext cx="3434883" cy="3357282"/>
            <a:chOff x="2222966" y="2221869"/>
            <a:chExt cx="3434883" cy="3357282"/>
          </a:xfrm>
        </p:grpSpPr>
        <p:pic>
          <p:nvPicPr>
            <p:cNvPr id="7" name="Picture 16" descr="TDM cloud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22966" y="2221869"/>
              <a:ext cx="2493931" cy="1644479"/>
            </a:xfrm>
            <a:prstGeom prst="rect">
              <a:avLst/>
            </a:prstGeom>
            <a:noFill/>
          </p:spPr>
        </p:pic>
        <p:pic>
          <p:nvPicPr>
            <p:cNvPr id="13" name="Picture 1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8862" y="2746243"/>
              <a:ext cx="143503" cy="248418"/>
            </a:xfrm>
            <a:prstGeom prst="rect">
              <a:avLst/>
            </a:prstGeom>
          </p:spPr>
        </p:pic>
        <p:pic>
          <p:nvPicPr>
            <p:cNvPr id="14" name="Picture 1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3202" y="3340603"/>
              <a:ext cx="143503" cy="248418"/>
            </a:xfrm>
            <a:prstGeom prst="rect">
              <a:avLst/>
            </a:prstGeom>
          </p:spPr>
        </p:pic>
        <p:pic>
          <p:nvPicPr>
            <p:cNvPr id="15" name="Picture 1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7462" y="3081523"/>
              <a:ext cx="143503" cy="248418"/>
            </a:xfrm>
            <a:prstGeom prst="rect">
              <a:avLst/>
            </a:prstGeom>
          </p:spPr>
        </p:pic>
        <p:pic>
          <p:nvPicPr>
            <p:cNvPr id="16" name="Picture 1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7502" y="2883403"/>
              <a:ext cx="143503" cy="248418"/>
            </a:xfrm>
            <a:prstGeom prst="rect">
              <a:avLst/>
            </a:prstGeom>
          </p:spPr>
        </p:pic>
        <p:pic>
          <p:nvPicPr>
            <p:cNvPr id="17" name="Picture 1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2782" y="2860543"/>
              <a:ext cx="143503" cy="248418"/>
            </a:xfrm>
            <a:prstGeom prst="rect">
              <a:avLst/>
            </a:prstGeom>
          </p:spPr>
        </p:pic>
        <p:pic>
          <p:nvPicPr>
            <p:cNvPr id="18" name="Picture 17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942" y="3157723"/>
              <a:ext cx="143503" cy="248418"/>
            </a:xfrm>
            <a:prstGeom prst="rect">
              <a:avLst/>
            </a:prstGeom>
          </p:spPr>
        </p:pic>
        <p:pic>
          <p:nvPicPr>
            <p:cNvPr id="19" name="Picture 18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3802" y="3058663"/>
              <a:ext cx="143503" cy="248418"/>
            </a:xfrm>
            <a:prstGeom prst="rect">
              <a:avLst/>
            </a:prstGeom>
          </p:spPr>
        </p:pic>
        <p:pic>
          <p:nvPicPr>
            <p:cNvPr id="20" name="Picture 19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2722" y="2609083"/>
              <a:ext cx="143503" cy="248418"/>
            </a:xfrm>
            <a:prstGeom prst="rect">
              <a:avLst/>
            </a:prstGeom>
          </p:spPr>
        </p:pic>
        <p:pic>
          <p:nvPicPr>
            <p:cNvPr id="21" name="Picture 20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062" y="3203443"/>
              <a:ext cx="143503" cy="248418"/>
            </a:xfrm>
            <a:prstGeom prst="rect">
              <a:avLst/>
            </a:prstGeom>
          </p:spPr>
        </p:pic>
        <p:pic>
          <p:nvPicPr>
            <p:cNvPr id="22" name="Picture 21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6562" y="3401563"/>
              <a:ext cx="143503" cy="248418"/>
            </a:xfrm>
            <a:prstGeom prst="rect">
              <a:avLst/>
            </a:prstGeom>
          </p:spPr>
        </p:pic>
        <p:pic>
          <p:nvPicPr>
            <p:cNvPr id="23" name="Picture 22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942" y="2410963"/>
              <a:ext cx="143503" cy="248418"/>
            </a:xfrm>
            <a:prstGeom prst="rect">
              <a:avLst/>
            </a:prstGeom>
          </p:spPr>
        </p:pic>
        <p:pic>
          <p:nvPicPr>
            <p:cNvPr id="24" name="Picture 23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1862" y="2723383"/>
              <a:ext cx="143503" cy="248418"/>
            </a:xfrm>
            <a:prstGeom prst="rect">
              <a:avLst/>
            </a:prstGeom>
          </p:spPr>
        </p:pic>
        <p:pic>
          <p:nvPicPr>
            <p:cNvPr id="25" name="Picture 24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3622" y="3150103"/>
              <a:ext cx="143503" cy="248418"/>
            </a:xfrm>
            <a:prstGeom prst="rect">
              <a:avLst/>
            </a:prstGeom>
          </p:spPr>
        </p:pic>
        <p:pic>
          <p:nvPicPr>
            <p:cNvPr id="26" name="Picture 25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5662" y="3439663"/>
              <a:ext cx="143503" cy="248418"/>
            </a:xfrm>
            <a:prstGeom prst="rect">
              <a:avLst/>
            </a:prstGeom>
          </p:spPr>
        </p:pic>
        <p:pic>
          <p:nvPicPr>
            <p:cNvPr id="27" name="Picture 26" descr="Server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862" y="2761483"/>
              <a:ext cx="143503" cy="24841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714624" y="4378822"/>
              <a:ext cx="2943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Scale without service interruption to satisfy “always on, always responsive” requirements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915&quot;&gt;&lt;/object&gt;&lt;object type=&quot;2&quot; unique_id=&quot;10916&quot;&gt;&lt;object type=&quot;3&quot; unique_id=&quot;10950&quot;&gt;&lt;property id=&quot;20148&quot; value=&quot;5&quot;/&gt;&lt;property id=&quot;20300&quot; value=&quot;Slide 24 - &amp;quot;Flatten the Network&amp;quot;&quot;/&gt;&lt;property id=&quot;20307&quot; value=&quot;293&quot;/&gt;&lt;/object&gt;&lt;object type=&quot;3&quot; unique_id=&quot;11001&quot;&gt;&lt;property id=&quot;20148&quot; value=&quot;5&quot;/&gt;&lt;property id=&quot;20300&quot; value=&quot;Slide 49&quot;/&gt;&lt;property id=&quot;20307&quot; value=&quot;344&quot;/&gt;&lt;/object&gt;&lt;object type=&quot;3&quot; unique_id=&quot;11957&quot;&gt;&lt;property id=&quot;20148&quot; value=&quot;5&quot;/&gt;&lt;property id=&quot;20300&quot; value=&quot;Slide 22 - &amp;quot;3 steps to a cloud ready data center&amp;quot;&quot;/&gt;&lt;property id=&quot;20307&quot; value=&quot;353&quot;/&gt;&lt;/object&gt;&lt;object type=&quot;3&quot; unique_id=&quot;16270&quot;&gt;&lt;property id=&quot;20148&quot; value=&quot;5&quot;/&gt;&lt;property id=&quot;20300&quot; value=&quot;Slide 33&quot;/&gt;&lt;property id=&quot;20307&quot; value=&quot;387&quot;/&gt;&lt;/object&gt;&lt;object type=&quot;3&quot; unique_id=&quot;16272&quot;&gt;&lt;property id=&quot;20148&quot; value=&quot;5&quot;/&gt;&lt;property id=&quot;20300&quot; value=&quot;Slide 34 - &amp;quot;Share—Virtual Partitioning&amp;quot;&quot;/&gt;&lt;property id=&quot;20307&quot; value=&quot;389&quot;/&gt;&lt;/object&gt;&lt;object type=&quot;3&quot; unique_id=&quot;16273&quot;&gt;&lt;property id=&quot;20148&quot; value=&quot;5&quot;/&gt;&lt;property id=&quot;20300&quot; value=&quot;Slide 35 - &amp;quot;Share—Virtual Partitioning&amp;quot;&quot;/&gt;&lt;property id=&quot;20307&quot; value=&quot;390&quot;/&gt;&lt;/object&gt;&lt;object type=&quot;3&quot; unique_id=&quot;16274&quot;&gt;&lt;property id=&quot;20148&quot; value=&quot;5&quot;/&gt;&lt;property id=&quot;20300&quot; value=&quot;Slide 36&quot;/&gt;&lt;property id=&quot;20307&quot; value=&quot;391&quot;/&gt;&lt;/object&gt;&lt;object type=&quot;3&quot; unique_id=&quot;16276&quot;&gt;&lt;property id=&quot;20148&quot; value=&quot;5&quot;/&gt;&lt;property id=&quot;20300&quot; value=&quot;Slide 37&quot;/&gt;&lt;property id=&quot;20307&quot; value=&quot;393&quot;/&gt;&lt;/object&gt;&lt;object type=&quot;3&quot; unique_id=&quot;16277&quot;&gt;&lt;property id=&quot;20148&quot; value=&quot;5&quot;/&gt;&lt;property id=&quot;20300&quot; value=&quot;Slide 38 - &amp;quot;Secure – cloud enabled security&amp;quot;&quot;/&gt;&lt;property id=&quot;20307&quot; value=&quot;402&quot;/&gt;&lt;/object&gt;&lt;object type=&quot;3&quot; unique_id=&quot;78204&quot;&gt;&lt;property id=&quot;20148&quot; value=&quot;5&quot;/&gt;&lt;property id=&quot;20300&quot; value=&quot;Slide 40 - &amp;quot;Juniper Today&amp;quot;&quot;/&gt;&lt;property id=&quot;20307&quot; value=&quot;411&quot;/&gt;&lt;/object&gt;&lt;object type=&quot;3&quot; unique_id=&quot;78419&quot;&gt;&lt;property id=&quot;20148&quot; value=&quot;5&quot;/&gt;&lt;property id=&quot;20300&quot; value=&quot;Slide 25 - &amp;quot;Consolidate &amp;amp; virtualize security appliances&amp;quot;&quot;/&gt;&lt;property id=&quot;20307&quot; value=&quot;432&quot;/&gt;&lt;/object&gt;&lt;object type=&quot;3&quot; unique_id=&quot;78420&quot;&gt;&lt;property id=&quot;20148&quot; value=&quot;5&quot;/&gt;&lt;property id=&quot;20300&quot; value=&quot;Slide 26 - &amp;quot;Virtualize the access layer &amp;quot;&quot;/&gt;&lt;property id=&quot;20307&quot; value=&quot;433&quot;/&gt;&lt;/object&gt;&lt;object type=&quot;3&quot; unique_id=&quot;78421&quot;&gt;&lt;property id=&quot;20148&quot; value=&quot;5&quot;/&gt;&lt;property id=&quot;20300&quot; value=&quot;Slide 28 - &amp;quot;collapse core &amp;amp; aggregation layers&amp;quot;&quot;/&gt;&lt;property id=&quot;20307&quot; value=&quot;434&quot;/&gt;&lt;/object&gt;&lt;object type=&quot;3&quot; unique_id=&quot;78422&quot;&gt;&lt;property id=&quot;20148&quot; value=&quot;5&quot;/&gt;&lt;property id=&quot;20300&quot; value=&quot;Slide 29 - &amp;quot;Connect data centers &amp;quot;&quot;/&gt;&lt;property id=&quot;20307&quot; value=&quot;435&quot;/&gt;&lt;/object&gt;&lt;object type=&quot;3&quot; unique_id=&quot;78423&quot;&gt;&lt;property id=&quot;20148&quot; value=&quot;5&quot;/&gt;&lt;property id=&quot;20300&quot; value=&quot;Slide 31 - &amp;quot;Simplify management &amp;quot;&quot;/&gt;&lt;property id=&quot;20307&quot; value=&quot;436&quot;/&gt;&lt;/object&gt;&lt;object type=&quot;3&quot; unique_id=&quot;78424&quot;&gt;&lt;property id=&quot;20148&quot; value=&quot;5&quot;/&gt;&lt;property id=&quot;20300&quot; value=&quot;Slide 32 - &amp;quot;JUNOS Software: The power of one&amp;quot;&quot;/&gt;&lt;property id=&quot;20307&quot; value=&quot;425&quot;/&gt;&lt;/object&gt;&lt;object type=&quot;3&quot; unique_id=&quot;78907&quot;&gt;&lt;property id=&quot;20148&quot; value=&quot;5&quot;/&gt;&lt;property id=&quot;20300&quot; value=&quot;Slide 27 - &amp;quot;Improving Application Performance&amp;quot;&quot;/&gt;&lt;property id=&quot;20307&quot; value=&quot;446&quot;/&gt;&lt;/object&gt;&lt;object type=&quot;3&quot; unique_id=&quot;80717&quot;&gt;&lt;property id=&quot;20148&quot; value=&quot;5&quot;/&gt;&lt;property id=&quot;20300&quot; value=&quot;Slide 19 - &amp;quot;&amp;#x0D;&amp;#x0A;Traffic Flows in the Data Center&amp;quot;&quot;/&gt;&lt;property id=&quot;20307&quot; value=&quot;454&quot;/&gt;&lt;/object&gt;&lt;object type=&quot;3&quot; unique_id=&quot;80718&quot;&gt;&lt;property id=&quot;20148&quot; value=&quot;5&quot;/&gt;&lt;property id=&quot;20300&quot; value=&quot;Slide 10&quot;/&gt;&lt;property id=&quot;20307&quot; value=&quot;455&quot;/&gt;&lt;/object&gt;&lt;object type=&quot;3&quot; unique_id=&quot;80719&quot;&gt;&lt;property id=&quot;20148&quot; value=&quot;5&quot;/&gt;&lt;property id=&quot;20300&quot; value=&quot;Slide 12 - &amp;quot;Data Centers are always in flux&amp;quot;&quot;/&gt;&lt;property id=&quot;20307&quot; value=&quot;456&quot;/&gt;&lt;/object&gt;&lt;object type=&quot;3&quot; unique_id=&quot;80720&quot;&gt;&lt;property id=&quot;20148&quot; value=&quot;5&quot;/&gt;&lt;property id=&quot;20300&quot; value=&quot;Slide 13 - &amp;quot;Virtualization and Clouds&amp;#x0D;&amp;#x0A;Resource Pooling – Efficiency and Agility&amp;quot;&quot;/&gt;&lt;property id=&quot;20307&quot; value=&quot;457&quot;/&gt;&lt;/object&gt;&lt;object type=&quot;3&quot; unique_id=&quot;80725&quot;&gt;&lt;property id=&quot;20148&quot; value=&quot;5&quot;/&gt;&lt;property id=&quot;20300&quot; value=&quot;Slide 18 - &amp;quot;Challenges of Scale&amp;quot;&quot;/&gt;&lt;property id=&quot;20307&quot; value=&quot;462&quot;/&gt;&lt;/object&gt;&lt;object type=&quot;3&quot; unique_id=&quot;80726&quot;&gt;&lt;property id=&quot;20148&quot; value=&quot;5&quot;/&gt;&lt;property id=&quot;20300&quot; value=&quot;Slide 21 - &amp;quot;Today’s Data Center Networks are&amp;#x0D;&amp;#x0A;NOT cloud ready&amp;quot;&quot;/&gt;&lt;property id=&quot;20307&quot; value=&quot;463&quot;/&gt;&lt;/object&gt;&lt;object type=&quot;3&quot; unique_id=&quot;80728&quot;&gt;&lt;property id=&quot;20148&quot; value=&quot;5&quot;/&gt;&lt;property id=&quot;20300&quot; value=&quot;Slide 45 - &amp;quot;Really flatten the Network&amp;quot;&quot;/&gt;&lt;property id=&quot;20307&quot; value=&quot;465&quot;/&gt;&lt;/object&gt;&lt;object type=&quot;3&quot; unique_id=&quot;80729&quot;&gt;&lt;property id=&quot;20148&quot; value=&quot;5&quot;/&gt;&lt;property id=&quot;20300&quot; value=&quot;Slide 46 - &amp;quot;Simplify – Juniper’s Vision&amp;quot;&quot;/&gt;&lt;property id=&quot;20307&quot; value=&quot;466&quot;/&gt;&lt;/object&gt;&lt;object type=&quot;3&quot; unique_id=&quot;81350&quot;&gt;&lt;property id=&quot;20148&quot; value=&quot;5&quot;/&gt;&lt;property id=&quot;20300&quot; value=&quot;Slide 48&quot;/&gt;&lt;property id=&quot;20307&quot; value=&quot;467&quot;/&gt;&lt;/object&gt;&lt;object type=&quot;3&quot; unique_id=&quot;81822&quot;&gt;&lt;property id=&quot;20148&quot; value=&quot;5&quot;/&gt;&lt;property id=&quot;20300&quot; value=&quot;Slide 44 - &amp;quot;Today’s Reality&amp;quot;&quot;/&gt;&lt;property id=&quot;20307&quot; value=&quot;469&quot;/&gt;&lt;/object&gt;&lt;object type=&quot;3&quot; unique_id=&quot;84280&quot;&gt;&lt;property id=&quot;20148&quot; value=&quot;5&quot;/&gt;&lt;property id=&quot;20300&quot; value=&quot;Slide 17 - &amp;quot;Larger pools are more efficient but also add complexity&amp;quot;&quot;/&gt;&lt;property id=&quot;20307&quot; value=&quot;487&quot;/&gt;&lt;/object&gt;&lt;object type=&quot;3&quot; unique_id=&quot;84859&quot;&gt;&lt;property id=&quot;20148&quot; value=&quot;5&quot;/&gt;&lt;property id=&quot;20300&quot; value=&quot;Slide 14 - &amp;quot;The Cloud Effect&amp;quot;&quot;/&gt;&lt;property id=&quot;20307&quot; value=&quot;491&quot;/&gt;&lt;/object&gt;&lt;object type=&quot;3&quot; unique_id=&quot;85755&quot;&gt;&lt;property id=&quot;20148&quot; value=&quot;5&quot;/&gt;&lt;property id=&quot;20300&quot; value=&quot;Slide 20 - &amp;quot;Data Center Networks are&amp;#x0D;&amp;#x0A;Complex and Inefficient&amp;quot;&quot;/&gt;&lt;property id=&quot;20307&quot; value=&quot;494&quot;/&gt;&lt;/object&gt;&lt;object type=&quot;3&quot; unique_id=&quot;86213&quot;&gt;&lt;property id=&quot;20148&quot; value=&quot;5&quot;/&gt;&lt;property id=&quot;20300&quot; value=&quot;Slide 39 - &amp;quot;Secure—Cloud Enabled Security&amp;quot;&quot;/&gt;&lt;property id=&quot;20307&quot; value=&quot;496&quot;/&gt;&lt;/object&gt;&lt;object type=&quot;3&quot; unique_id=&quot;86556&quot;&gt;&lt;property id=&quot;20148&quot; value=&quot;5&quot;/&gt;&lt;property id=&quot;20300&quot; value=&quot;Slide 41 - &amp;quot;Case study:&amp;amp;#x09;New York Stock Exchange: &amp;#x0D;&amp;#x0A;New Services Rollout&amp;quot;&quot;/&gt;&lt;property id=&quot;20307&quot; value=&quot;497&quot;/&gt;&lt;/object&gt;&lt;object type=&quot;3&quot; unique_id=&quot;86909&quot;&gt;&lt;property id=&quot;20148&quot; value=&quot;5&quot;/&gt;&lt;property id=&quot;20300&quot; value=&quot;Slide 23 - &amp;quot;Values of Simplicity&amp;amp;#x09;&amp;quot;&quot;/&gt;&lt;property id=&quot;20307&quot; value=&quot;499&quot;/&gt;&lt;/object&gt;&lt;object type=&quot;3&quot; unique_id=&quot;86953&quot;&gt;&lt;property id=&quot;20148&quot; value=&quot;5&quot;/&gt;&lt;property id=&quot;20300&quot; value=&quot;Slide 9&quot;/&gt;&lt;property id=&quot;20307&quot; value=&quot;500&quot;/&gt;&lt;/object&gt;&lt;object type=&quot;3&quot; unique_id=&quot;87036&quot;&gt;&lt;property id=&quot;20148&quot; value=&quot;5&quot;/&gt;&lt;property id=&quot;20300&quot; value=&quot;Slide 2 - &amp;quot;Data center to cloud&amp;quot;&quot;/&gt;&lt;property id=&quot;20307&quot; value=&quot;501&quot;/&gt;&lt;/object&gt;&lt;object type=&quot;3&quot; unique_id=&quot;87037&quot;&gt;&lt;property id=&quot;20148&quot; value=&quot;5&quot;/&gt;&lt;property id=&quot;20300&quot; value=&quot;Slide 8&quot;/&gt;&lt;property id=&quot;20307&quot; value=&quot;502&quot;/&gt;&lt;/object&gt;&lt;object type=&quot;3&quot; unique_id=&quot;87167&quot;&gt;&lt;property id=&quot;20148&quot; value=&quot;5&quot;/&gt;&lt;property id=&quot;20300&quot; value=&quot;Slide 15 - &amp;quot;Use Case: livestream.com&amp;quot;&quot;/&gt;&lt;property id=&quot;20307&quot; value=&quot;503&quot;/&gt;&lt;/object&gt;&lt;object type=&quot;3&quot; unique_id=&quot;87944&quot;&gt;&lt;property id=&quot;20148&quot; value=&quot;5&quot;/&gt;&lt;property id=&quot;20300&quot; value=&quot;Slide 16 - &amp;quot;The Cloud Effect&amp;quot;&quot;/&gt;&lt;property id=&quot;20307&quot; value=&quot;508&quot;/&gt;&lt;/object&gt;&lt;object type=&quot;3&quot; unique_id=&quot;87990&quot;&gt;&lt;property id=&quot;20148&quot; value=&quot;5&quot;/&gt;&lt;property id=&quot;20300&quot; value=&quot;Slide 11 - &amp;quot;Cloud Types&amp;quot;&quot;/&gt;&lt;property id=&quot;20307&quot; value=&quot;509&quot;/&gt;&lt;/object&gt;&lt;object type=&quot;3&quot; unique_id=&quot;88036&quot;&gt;&lt;property id=&quot;20148&quot; value=&quot;5&quot;/&gt;&lt;property id=&quot;20300&quot; value=&quot;Slide 3 - &amp;quot;Agenda&amp;quot;&quot;/&gt;&lt;property id=&quot;20307&quot; value=&quot;510&quot;/&gt;&lt;/object&gt;&lt;object type=&quot;3&quot; unique_id=&quot;88221&quot;&gt;&lt;property id=&quot;20148&quot; value=&quot;5&quot;/&gt;&lt;property id=&quot;20300&quot; value=&quot;Slide 42 - &amp;quot;Case Study:&amp;amp;#x09;ocado&amp;quot;&quot;/&gt;&lt;property id=&quot;20307&quot; value=&quot;511&quot;/&gt;&lt;/object&gt;&lt;object type=&quot;3&quot; unique_id=&quot;89061&quot;&gt;&lt;property id=&quot;20148&quot; value=&quot;5&quot;/&gt;&lt;property id=&quot;20300&quot; value=&quot;Slide 1 - &amp;quot;Note&amp;quot;&quot;/&gt;&lt;property id=&quot;20307&quot; value=&quot;513&quot;/&gt;&lt;/object&gt;&lt;object type=&quot;3&quot; unique_id=&quot;89250&quot;&gt;&lt;property id=&quot;20148&quot; value=&quot;5&quot;/&gt;&lt;property id=&quot;20300&quot; value=&quot;Slide 43 - &amp;quot;Experience and economics&amp;quot;&quot;/&gt;&lt;property id=&quot;20307&quot; value=&quot;514&quot;/&gt;&lt;/object&gt;&lt;object type=&quot;3&quot; unique_id=&quot;89392&quot;&gt;&lt;property id=&quot;20148&quot; value=&quot;5&quot;/&gt;&lt;property id=&quot;20300&quot; value=&quot;Slide 47 - &amp;quot;Experience and economics&amp;quot;&quot;/&gt;&lt;property id=&quot;20307&quot; value=&quot;516&quot;/&gt;&lt;/object&gt;&lt;object type=&quot;3&quot; unique_id=&quot;89623&quot;&gt;&lt;property id=&quot;20148&quot; value=&quot;5&quot;/&gt;&lt;property id=&quot;20300&quot; value=&quot;Slide 4 - &amp;quot;Agenda&amp;quot;&quot;/&gt;&lt;property id=&quot;20307&quot; value=&quot;517&quot;/&gt;&lt;/object&gt;&lt;object type=&quot;3&quot; unique_id=&quot;89624&quot;&gt;&lt;property id=&quot;20148&quot; value=&quot;5&quot;/&gt;&lt;property id=&quot;20300&quot; value=&quot;Slide 5&quot;/&gt;&lt;property id=&quot;20307&quot; value=&quot;518&quot;/&gt;&lt;/object&gt;&lt;object type=&quot;3&quot; unique_id=&quot;89625&quot;&gt;&lt;property id=&quot;20148&quot; value=&quot;5&quot;/&gt;&lt;property id=&quot;20300&quot; value=&quot;Slide 6 - &amp;quot;Velocity of Information&amp;quot;&quot;/&gt;&lt;property id=&quot;20307&quot; value=&quot;519&quot;/&gt;&lt;/object&gt;&lt;object type=&quot;3&quot; unique_id=&quot;89626&quot;&gt;&lt;property id=&quot;20148&quot; value=&quot;5&quot;/&gt;&lt;property id=&quot;20300&quot; value=&quot;Slide 7 - &amp;quot;Big Data - Compound Growth of Information&amp;quot;&quot;/&gt;&lt;property id=&quot;20307&quot; value=&quot;520&quot;/&gt;&lt;/object&gt;&lt;object type=&quot;3&quot; unique_id=&quot;89627&quot;&gt;&lt;property id=&quot;20148&quot; value=&quot;5&quot;/&gt;&lt;property id=&quot;20300&quot; value=&quot;Slide 30 - &amp;quot;Legacy Network Management&amp;quot;&quot;/&gt;&lt;property id=&quot;20307&quot; value=&quot;52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E0DA65-97EE-413E-BD36-F7293C7586C2}&quot;/&gt;&lt;isInvalidForFieldText val=&quot;0&quot;/&gt;&lt;Image&gt;&lt;filename val=&quot;C:\DOCUME~1\cwaters\LOCALS~1\Temp\PR\data\asimages\{37E0DA65-97EE-413E-BD36-F7293C7586C2}_7.png&quot;/&gt;&lt;left val=&quot;602&quot;/&gt;&lt;top val=&quot;360&quot;/&gt;&lt;width val=&quot;31&quot;/&gt;&lt;height val=&quot;8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B51980-E8F2-404C-B4A3-436C2793465C}&quot;/&gt;&lt;isInvalidForFieldText val=&quot;0&quot;/&gt;&lt;Image&gt;&lt;filename val=&quot;C:\DOCUME~1\cwaters\LOCALS~1\Temp\PR\data\asimages\{A5B51980-E8F2-404C-B4A3-436C2793465C}_7.png&quot;/&gt;&lt;left val=&quot;390&quot;/&gt;&lt;top val=&quot;264&quot;/&gt;&lt;width val=&quot;259&quot;/&gt;&lt;height val=&quot;19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10EEF6-1069-4481-A5B8-EBE5A419A542}&quot;/&gt;&lt;isInvalidForFieldText val=&quot;0&quot;/&gt;&lt;Image&gt;&lt;filename val=&quot;C:\DOCUME~1\cwaters\LOCALS~1\Temp\PR\data\asimages\{B010EEF6-1069-4481-A5B8-EBE5A419A542}_7.png&quot;/&gt;&lt;left val=&quot;563&quot;/&gt;&lt;top val=&quot;360&quot;/&gt;&lt;width val=&quot;31&quot;/&gt;&lt;height val=&quot;8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79788819,C:\Documents and Settings\cwaters\Desktop\Customer Presentation\Dc2C Sales CW v23 cw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79788819,C:\Documents and Settings\cwaters\Desktop\Customer Presentation\Dc2C Sales CW v23 cw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79788819,C:\Documents and Settings\cwaters\Desktop\Customer Presentation\Dc2C Sales CW v23 cw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2736CE-517C-400E-88F1-BB8B96B2C4A6}&quot;/&gt;&lt;isInvalidForFieldText val=&quot;0&quot;/&gt;&lt;Image&gt;&lt;filename val=&quot;C:\DOCUME~1\cwaters\LOCALS~1\Temp\PR\data\asimages\{272736CE-517C-400E-88F1-BB8B96B2C4A6}_10.png&quot;/&gt;&lt;left val=&quot;66&quot;/&gt;&lt;top val=&quot;264&quot;/&gt;&lt;width val=&quot;259&quot;/&gt;&lt;height val=&quot;19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CACF1B-BCF9-4726-B36A-02B1532CAC6B}&quot;/&gt;&lt;isInvalidForFieldText val=&quot;0&quot;/&gt;&lt;Image&gt;&lt;filename val=&quot;C:\DOCUME~1\cwaters\LOCALS~1\Temp\PR\data\asimages\{DDCACF1B-BCF9-4726-B36A-02B1532CAC6B}_10.png&quot;/&gt;&lt;left val=&quot;248&quot;/&gt;&lt;top val=&quot;360&quot;/&gt;&lt;width val=&quot;31&quot;/&gt;&lt;height val=&quot;8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512980-0D00-422B-9D35-1F1424AE1D9C}&quot;/&gt;&lt;isInvalidForFieldText val=&quot;0&quot;/&gt;&lt;Image&gt;&lt;filename val=&quot;C:\DOCUME~1\cwaters\LOCALS~1\Temp\PR\data\asimages\{70512980-0D00-422B-9D35-1F1424AE1D9C}_10.png&quot;/&gt;&lt;left val=&quot;66&quot;/&gt;&lt;top val=&quot;264&quot;/&gt;&lt;width val=&quot;259&quot;/&gt;&lt;height val=&quot;19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EB7EA7-8AAE-4D4D-8975-DA4AE45FD07F}&quot;/&gt;&lt;isInvalidForFieldText val=&quot;0&quot;/&gt;&lt;Image&gt;&lt;filename val=&quot;C:\DOCUME~1\cwaters\LOCALS~1\Temp\PR\data\asimages\{E7EB7EA7-8AAE-4D4D-8975-DA4AE45FD07F}_10.png&quot;/&gt;&lt;left val=&quot;248&quot;/&gt;&lt;top val=&quot;360&quot;/&gt;&lt;width val=&quot;31&quot;/&gt;&lt;height val=&quot;8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79788819,C:\Documents and Settings\cwaters\Desktop\Customer Presentation\Dc2C Sales CW v23 cw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0EFF1C-026E-46EF-B972-C592005669EE}&quot;/&gt;&lt;isInvalidForFieldText val=&quot;0&quot;/&gt;&lt;Image&gt;&lt;filename val=&quot;C:\DOCUME~1\cwaters\LOCALS~1\Temp\PR\data\asimages\{B70EFF1C-026E-46EF-B972-C592005669EE}_10.png&quot;/&gt;&lt;left val=&quot;248&quot;/&gt;&lt;top val=&quot;360&quot;/&gt;&lt;width val=&quot;31&quot;/&gt;&lt;height val=&quot;8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88127E-7557-4F47-BB47-49D1B6CC6C36}&quot;/&gt;&lt;isInvalidForFieldText val=&quot;0&quot;/&gt;&lt;Image&gt;&lt;filename val=&quot;C:\DOCUME~1\cwaters\LOCALS~1\Temp\PR\data\asimages\{AE88127E-7557-4F47-BB47-49D1B6CC6C36}_10.png&quot;/&gt;&lt;left val=&quot;390&quot;/&gt;&lt;top val=&quot;264&quot;/&gt;&lt;width val=&quot;259&quot;/&gt;&lt;height val=&quot;190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F60690-8556-41FF-9986-F868B0345F9F}&quot;/&gt;&lt;isInvalidForFieldText val=&quot;0&quot;/&gt;&lt;Image&gt;&lt;filename val=&quot;C:\DOCUME~1\cwaters\LOCALS~1\Temp\PR\data\asimages\{69F60690-8556-41FF-9986-F868B0345F9F}_10.png&quot;/&gt;&lt;left val=&quot;588&quot;/&gt;&lt;top val=&quot;360&quot;/&gt;&lt;width val=&quot;31&quot;/&gt;&lt;height val=&quot;8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54C44A-D361-48E7-B0AB-54D622FFA12E}&quot;/&gt;&lt;isInvalidForFieldText val=&quot;0&quot;/&gt;&lt;Image&gt;&lt;filename val=&quot;C:\DOCUME~1\cwaters\LOCALS~1\Temp\PR\data\asimages\{C454C44A-D361-48E7-B0AB-54D622FFA12E}_10.png&quot;/&gt;&lt;left val=&quot;390&quot;/&gt;&lt;top val=&quot;264&quot;/&gt;&lt;width val=&quot;259&quot;/&gt;&lt;height val=&quot;19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A085BE-B32A-4C5C-812E-BC09BFF811FB}&quot;/&gt;&lt;isInvalidForFieldText val=&quot;0&quot;/&gt;&lt;Image&gt;&lt;filename val=&quot;C:\DOCUME~1\cwaters\LOCALS~1\Temp\PR\data\asimages\{6FA085BE-B32A-4C5C-812E-BC09BFF811FB}_10.png&quot;/&gt;&lt;left val=&quot;550&quot;/&gt;&lt;top val=&quot;360&quot;/&gt;&lt;width val=&quot;31&quot;/&gt;&lt;height val=&quot;8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79788819,C:\Documents and Settings\cwaters\Desktop\Customer Presentation\Dc2C Sales CW v23 cw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4A2457-7E26-45F2-A5D4-52CA4797621F}&quot;/&gt;&lt;isInvalidForFieldText val=&quot;0&quot;/&gt;&lt;Image&gt;&lt;filename val=&quot;C:\DOCUME~1\cwaters\LOCALS~1\Temp\PR\data\asimages\{224A2457-7E26-45F2-A5D4-52CA4797621F}_7.png&quot;/&gt;&lt;left val=&quot;66&quot;/&gt;&lt;top val=&quot;264&quot;/&gt;&lt;width val=&quot;259&quot;/&gt;&lt;height val=&quot;19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F068AC-A13A-4323-B77C-5D71796E1DE8}&quot;/&gt;&lt;isInvalidForFieldText val=&quot;0&quot;/&gt;&lt;Image&gt;&lt;filename val=&quot;C:\DOCUME~1\cwaters\LOCALS~1\Temp\PR\data\asimages\{E4F068AC-A13A-4323-B77C-5D71796E1DE8}_7.png&quot;/&gt;&lt;left val=&quot;283&quot;/&gt;&lt;top val=&quot;360&quot;/&gt;&lt;width val=&quot;30&quot;/&gt;&lt;height val=&quot;8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7F4DF9-E319-4657-B97D-BBC058F6B5B0}&quot;/&gt;&lt;isInvalidForFieldText val=&quot;0&quot;/&gt;&lt;Image&gt;&lt;filename val=&quot;C:\DOCUME~1\cwaters\LOCALS~1\Temp\PR\data\asimages\{B47F4DF9-E319-4657-B97D-BBC058F6B5B0}_7.png&quot;/&gt;&lt;left val=&quot;66&quot;/&gt;&lt;top val=&quot;264&quot;/&gt;&lt;width val=&quot;259&quot;/&gt;&lt;height val=&quot;19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5CA0E7-8E91-463F-A02C-42F6C8DB3B9B}&quot;/&gt;&lt;isInvalidForFieldText val=&quot;0&quot;/&gt;&lt;Image&gt;&lt;filename val=&quot;C:\DOCUME~1\cwaters\LOCALS~1\Temp\PR\data\asimages\{BF5CA0E7-8E91-463F-A02C-42F6C8DB3B9B}_7.png&quot;/&gt;&lt;left val=&quot;283&quot;/&gt;&lt;top val=&quot;360&quot;/&gt;&lt;width val=&quot;30&quot;/&gt;&lt;height val=&quot;8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A1A8E2-17C1-4BA5-A5AF-549FB3B67B92}&quot;/&gt;&lt;isInvalidForFieldText val=&quot;0&quot;/&gt;&lt;Image&gt;&lt;filename val=&quot;C:\DOCUME~1\cwaters\LOCALS~1\Temp\PR\data\asimages\{1CA1A8E2-17C1-4BA5-A5AF-549FB3B67B92}_7.png&quot;/&gt;&lt;left val=&quot;283&quot;/&gt;&lt;top val=&quot;360&quot;/&gt;&lt;width val=&quot;30&quot;/&gt;&lt;height val=&quot;8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A54474-840D-4E83-8CD1-7D12A66DBC68}&quot;/&gt;&lt;isInvalidForFieldText val=&quot;0&quot;/&gt;&lt;Image&gt;&lt;filename val=&quot;C:\DOCUME~1\cwaters\LOCALS~1\Temp\PR\data\asimages\{EBA54474-840D-4E83-8CD1-7D12A66DBC68}_7.png&quot;/&gt;&lt;left val=&quot;390&quot;/&gt;&lt;top val=&quot;264&quot;/&gt;&lt;width val=&quot;259&quot;/&gt;&lt;height val=&quot;190&quot;/&gt;&lt;hasText val=&quot;1&quot;/&gt;&lt;/Image&gt;&lt;/ThreeDShapeInfo&gt;"/>
</p:tagLst>
</file>

<file path=ppt/theme/theme1.xml><?xml version="1.0" encoding="utf-8"?>
<a:theme xmlns:a="http://schemas.openxmlformats.org/drawingml/2006/main" name="2007 JN template design file 102909">
  <a:themeElements>
    <a:clrScheme name="Juniper themes">
      <a:dk1>
        <a:srgbClr val="333333"/>
      </a:dk1>
      <a:lt1>
        <a:srgbClr val="FFFFFF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5D87A1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resenter title">
      <a:srgbClr val="4D4D4D"/>
    </a:custClr>
    <a:custClr name="text title">
      <a:srgbClr val="292929"/>
    </a:custClr>
    <a:custClr name="subtitle blue">
      <a:srgbClr val="5D87A1"/>
    </a:custClr>
    <a:custClr name="axis">
      <a:srgbClr val="807F8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19106</TotalTime>
  <Words>1104</Words>
  <Application>Microsoft Office PowerPoint</Application>
  <PresentationFormat>On-screen Show (4:3)</PresentationFormat>
  <Paragraphs>513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2007 JN template design file 102909</vt:lpstr>
      <vt:lpstr>Data center to cloud</vt:lpstr>
      <vt:lpstr>Big Data - Compound Growth of Information</vt:lpstr>
      <vt:lpstr>Slide 3</vt:lpstr>
      <vt:lpstr>Slide 4</vt:lpstr>
      <vt:lpstr>Slide 5</vt:lpstr>
      <vt:lpstr>Cloud Types</vt:lpstr>
      <vt:lpstr>Data Centers are always in flux</vt:lpstr>
      <vt:lpstr>Virtualization and Clouds Resource Pooling – Efficiency and Agility</vt:lpstr>
      <vt:lpstr>The Cloud Effect</vt:lpstr>
      <vt:lpstr>The Cloud Effect</vt:lpstr>
      <vt:lpstr>Larger pools are more efficient but also add complexity</vt:lpstr>
      <vt:lpstr>Challenges of Scale</vt:lpstr>
      <vt:lpstr> Traffic Flows in the Data Center</vt:lpstr>
      <vt:lpstr>Data Center Networks are Complex and Inefficient</vt:lpstr>
      <vt:lpstr>Today’s Data Center Networks are NOT cloud ready</vt:lpstr>
      <vt:lpstr>3 steps to a cloud ready data center</vt:lpstr>
      <vt:lpstr>Values of Simplicity </vt:lpstr>
      <vt:lpstr>Flatten the Network</vt:lpstr>
      <vt:lpstr>Consolidate &amp; virtualize security appliances</vt:lpstr>
      <vt:lpstr>Virtualize the access layer </vt:lpstr>
      <vt:lpstr>Improving Application Performance</vt:lpstr>
      <vt:lpstr>collapse core &amp; aggregation layers</vt:lpstr>
      <vt:lpstr>Connect data centers </vt:lpstr>
      <vt:lpstr>Legacy Network Management</vt:lpstr>
      <vt:lpstr>Simplify management </vt:lpstr>
      <vt:lpstr>Slide 26</vt:lpstr>
      <vt:lpstr>Share—Virtual Partitioning</vt:lpstr>
      <vt:lpstr>Share—Virtual Partitioning</vt:lpstr>
      <vt:lpstr>Slide 29</vt:lpstr>
      <vt:lpstr>Slide 30</vt:lpstr>
      <vt:lpstr>Secure – cloud enabled security</vt:lpstr>
      <vt:lpstr>Secure—Cloud Enabled Security</vt:lpstr>
      <vt:lpstr>Today’s Reality</vt:lpstr>
      <vt:lpstr>Really flatten the Network</vt:lpstr>
      <vt:lpstr>Simplify – Juniper’s Vision</vt:lpstr>
      <vt:lpstr>Slide 36</vt:lpstr>
      <vt:lpstr>Slide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center to cloud</dc:title>
  <dc:creator>Charlie Waters</dc:creator>
  <dc:description>Data Center to Cloud</dc:description>
  <cp:lastModifiedBy>Dave Leitzel</cp:lastModifiedBy>
  <cp:revision>724</cp:revision>
  <dcterms:created xsi:type="dcterms:W3CDTF">2009-11-03T18:00:50Z</dcterms:created>
  <dcterms:modified xsi:type="dcterms:W3CDTF">2010-05-05T17:12:59Z</dcterms:modified>
</cp:coreProperties>
</file>