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28"/>
  </p:notesMasterIdLst>
  <p:sldIdLst>
    <p:sldId id="256" r:id="rId2"/>
    <p:sldId id="274" r:id="rId3"/>
    <p:sldId id="257" r:id="rId4"/>
    <p:sldId id="273" r:id="rId5"/>
    <p:sldId id="258" r:id="rId6"/>
    <p:sldId id="259" r:id="rId7"/>
    <p:sldId id="260" r:id="rId8"/>
    <p:sldId id="261" r:id="rId9"/>
    <p:sldId id="271" r:id="rId10"/>
    <p:sldId id="262" r:id="rId11"/>
    <p:sldId id="272" r:id="rId12"/>
    <p:sldId id="270" r:id="rId13"/>
    <p:sldId id="263" r:id="rId14"/>
    <p:sldId id="264" r:id="rId15"/>
    <p:sldId id="282" r:id="rId16"/>
    <p:sldId id="278" r:id="rId17"/>
    <p:sldId id="277" r:id="rId18"/>
    <p:sldId id="279" r:id="rId19"/>
    <p:sldId id="280" r:id="rId20"/>
    <p:sldId id="281" r:id="rId21"/>
    <p:sldId id="266" r:id="rId22"/>
    <p:sldId id="275" r:id="rId23"/>
    <p:sldId id="267" r:id="rId24"/>
    <p:sldId id="268" r:id="rId25"/>
    <p:sldId id="269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DDDDDD"/>
    <a:srgbClr val="EAEAEA"/>
    <a:srgbClr val="C0C0C0"/>
    <a:srgbClr val="5F5F5F"/>
    <a:srgbClr val="969696"/>
    <a:srgbClr val="000000"/>
    <a:srgbClr val="C65D2E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D8BD64-C356-DD4D-AF0C-08F40BE01F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5E843-4A99-4C47-BCAF-25DF89CBA52E}" type="slidenum">
              <a:rPr lang="en-US"/>
              <a:pPr/>
              <a:t>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5029200"/>
            <a:ext cx="8686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86450"/>
            <a:ext cx="8686800" cy="895350"/>
          </a:xfrm>
        </p:spPr>
        <p:txBody>
          <a:bodyPr/>
          <a:lstStyle>
            <a:lvl1pPr marL="0" indent="0">
              <a:buFont typeface="Wingdings" pitchFamily="-109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C6E845-9BEE-8648-A0C4-FA539D5F8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8F2599-3C49-D947-A75C-6EBE03080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133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2484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76A63B-30E4-5B48-B343-91A95E80A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DA03D2-9C6D-1D4A-BE9A-73BAF680A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702F26-F3D3-8B43-AA6F-50583947D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B94B656-BCBB-954F-BACE-5D62E26C6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E416AE-B726-9D4E-BAA3-9C16B9848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A3B9BD-2FBF-1240-8902-C1974BF26C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268B99-2592-3B4C-9884-19F82E0F3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B5233A-FD08-6848-825A-CA011520F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2EFD4B-BA9F-F942-88A3-7D1034231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52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381000" y="12954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DBB648-8B74-6C4D-8951-AD8891299D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-10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-10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-10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-109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109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109" charset="2"/>
        <a:buChar char="n"/>
        <a:defRPr kumimoji="1"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109" charset="2"/>
        <a:buChar char="n"/>
        <a:defRPr kumimoji="1"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4" Type="http://schemas.openxmlformats.org/officeDocument/2006/relationships/image" Target="../media/image16.png"/><Relationship Id="rId10" Type="http://schemas.openxmlformats.org/officeDocument/2006/relationships/image" Target="../media/image21.jpeg"/><Relationship Id="rId5" Type="http://schemas.openxmlformats.org/officeDocument/2006/relationships/image" Target="../media/image17.png"/><Relationship Id="rId7" Type="http://schemas.openxmlformats.org/officeDocument/2006/relationships/image" Target="../media/image18.png"/><Relationship Id="rId1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9" Type="http://schemas.openxmlformats.org/officeDocument/2006/relationships/image" Target="../media/image20.jpeg"/><Relationship Id="rId3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2.jpeg"/><Relationship Id="rId4" Type="http://schemas.openxmlformats.org/officeDocument/2006/relationships/image" Target="../media/image24.png"/><Relationship Id="rId7" Type="http://schemas.openxmlformats.org/officeDocument/2006/relationships/image" Target="../media/image7.png"/><Relationship Id="rId11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6" Type="http://schemas.openxmlformats.org/officeDocument/2006/relationships/image" Target="../media/image34.jpeg"/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0" Type="http://schemas.openxmlformats.org/officeDocument/2006/relationships/image" Target="../media/image28.png"/><Relationship Id="rId5" Type="http://schemas.openxmlformats.org/officeDocument/2006/relationships/image" Target="../media/image13.png"/><Relationship Id="rId15" Type="http://schemas.openxmlformats.org/officeDocument/2006/relationships/image" Target="../media/image33.jpeg"/><Relationship Id="rId12" Type="http://schemas.openxmlformats.org/officeDocument/2006/relationships/image" Target="../media/image30.jpeg"/><Relationship Id="rId2" Type="http://schemas.openxmlformats.org/officeDocument/2006/relationships/image" Target="../media/image23.jpeg"/><Relationship Id="rId9" Type="http://schemas.openxmlformats.org/officeDocument/2006/relationships/image" Target="../media/image27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0.png"/><Relationship Id="rId5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45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0.png"/><Relationship Id="rId5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7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0.png"/><Relationship Id="rId5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5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endonsa2@llnl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9" Type="http://schemas.openxmlformats.org/officeDocument/2006/relationships/image" Target="../media/image13.png"/><Relationship Id="rId3" Type="http://schemas.openxmlformats.org/officeDocument/2006/relationships/image" Target="../media/image7.png"/><Relationship Id="rId6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843462"/>
            <a:ext cx="8686800" cy="947738"/>
          </a:xfrm>
        </p:spPr>
        <p:txBody>
          <a:bodyPr/>
          <a:lstStyle/>
          <a:p>
            <a:r>
              <a:rPr lang="en-US" dirty="0" smtClean="0"/>
              <a:t>Versatile Virtual Desktops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57850"/>
            <a:ext cx="7239000" cy="819150"/>
          </a:xfrm>
        </p:spPr>
        <p:txBody>
          <a:bodyPr/>
          <a:lstStyle/>
          <a:p>
            <a:r>
              <a:rPr lang="en-US" sz="2000" dirty="0" smtClean="0"/>
              <a:t>Lawrence Livermore National Laboratory	</a:t>
            </a:r>
          </a:p>
          <a:p>
            <a:r>
              <a:rPr lang="en-US" sz="2000" dirty="0" smtClean="0"/>
              <a:t>Don Mendonsa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38800"/>
            <a:ext cx="748942" cy="673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27337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This work performed under the auspices of the U.S. Department of Energy by Lawrence Livermore National </a:t>
            </a:r>
          </a:p>
          <a:p>
            <a:r>
              <a:rPr lang="en-US" sz="1200" b="1" dirty="0" smtClean="0"/>
              <a:t>Laboratory under Contract DE-AC52-07NA27344.</a:t>
            </a:r>
            <a:endParaRPr lang="en-US" sz="1200" b="1" dirty="0"/>
          </a:p>
        </p:txBody>
      </p:sp>
      <p:pic>
        <p:nvPicPr>
          <p:cNvPr id="10" name="Picture 9" descr="thumbnail-4.aspx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6213"/>
            <a:ext cx="966788" cy="96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Tracking</a:t>
            </a:r>
            <a:endParaRPr lang="en-US" dirty="0"/>
          </a:p>
        </p:txBody>
      </p:sp>
      <p:pic>
        <p:nvPicPr>
          <p:cNvPr id="5" name="Picture 4" descr="phpThumb_generated_thumbnail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28600"/>
            <a:ext cx="2024601" cy="1600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Systems require static image 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Dell R900 Server 128 Gigs RAM 16 Cores</a:t>
            </a:r>
          </a:p>
          <a:p>
            <a:pPr lvl="1"/>
            <a:r>
              <a:rPr lang="en-US" dirty="0" smtClean="0"/>
              <a:t>HP Thin Clients</a:t>
            </a:r>
          </a:p>
          <a:p>
            <a:pPr lvl="1"/>
            <a:r>
              <a:rPr lang="en-US" dirty="0" smtClean="0"/>
              <a:t>USB Printers, Hand Scanners and Cameras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Static image using </a:t>
            </a:r>
            <a:r>
              <a:rPr lang="en-US" dirty="0" err="1" smtClean="0"/>
              <a:t>VMWare</a:t>
            </a:r>
            <a:r>
              <a:rPr lang="en-US" dirty="0" smtClean="0"/>
              <a:t> View to support USB peripherals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573545" y="2416076"/>
            <a:ext cx="3164406" cy="19182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Tracking</a:t>
            </a:r>
            <a:endParaRPr lang="en-US" dirty="0"/>
          </a:p>
        </p:txBody>
      </p:sp>
      <p:pic>
        <p:nvPicPr>
          <p:cNvPr id="5" name="Picture 4" descr="phpThumb_generated_thumbnail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28600"/>
            <a:ext cx="2024601" cy="1600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14600" y="1828801"/>
            <a:ext cx="1107006" cy="1080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_Memory_Q408_Com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794" y="1840125"/>
            <a:ext cx="456050" cy="46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CON_CPU_Q408_Com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3277" y="2354779"/>
            <a:ext cx="273426" cy="47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CON_Gear_3D_Q109_Com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1422" y="2378849"/>
            <a:ext cx="460184" cy="53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CON_VM_desktop_Q408_Com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6440" y="5087451"/>
            <a:ext cx="509221" cy="5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GRM_Server_VMs_detail_6_ESX_Q408_Com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766057"/>
            <a:ext cx="1345374" cy="142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CON_Storage_1up_Q308_Comm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44914" y="2704112"/>
            <a:ext cx="414859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5400000" flipH="1" flipV="1">
            <a:off x="1031930" y="4133781"/>
            <a:ext cx="14990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mages-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5001" y="5873850"/>
            <a:ext cx="237692" cy="178269"/>
          </a:xfrm>
          <a:prstGeom prst="rect">
            <a:avLst/>
          </a:prstGeom>
        </p:spPr>
      </p:pic>
      <p:pic>
        <p:nvPicPr>
          <p:cNvPr id="17" name="Picture 16" descr="images-1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3450" y="5882097"/>
            <a:ext cx="235171" cy="184217"/>
          </a:xfrm>
          <a:prstGeom prst="rect">
            <a:avLst/>
          </a:prstGeom>
        </p:spPr>
      </p:pic>
      <p:pic>
        <p:nvPicPr>
          <p:cNvPr id="18" name="Picture 17" descr="images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3729" y="5918108"/>
            <a:ext cx="400469" cy="2709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06230" y="4182993"/>
            <a:ext cx="1250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Thin client running embedded OS with peripheral support</a:t>
            </a:r>
            <a:endParaRPr lang="en-US" sz="1000" dirty="0"/>
          </a:p>
        </p:txBody>
      </p:sp>
      <p:pic>
        <p:nvPicPr>
          <p:cNvPr id="20" name="Picture 19" descr="ICON_VM_desktop_Q408_Com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6066" y="5070638"/>
            <a:ext cx="509221" cy="5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images-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4627" y="5857037"/>
            <a:ext cx="237692" cy="178269"/>
          </a:xfrm>
          <a:prstGeom prst="rect">
            <a:avLst/>
          </a:prstGeom>
        </p:spPr>
      </p:pic>
      <p:pic>
        <p:nvPicPr>
          <p:cNvPr id="22" name="Picture 21" descr="images-1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3076" y="5865284"/>
            <a:ext cx="235171" cy="184217"/>
          </a:xfrm>
          <a:prstGeom prst="rect">
            <a:avLst/>
          </a:prstGeom>
        </p:spPr>
      </p:pic>
      <p:pic>
        <p:nvPicPr>
          <p:cNvPr id="23" name="Picture 22" descr="images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3355" y="5901295"/>
            <a:ext cx="400469" cy="270906"/>
          </a:xfrm>
          <a:prstGeom prst="rect">
            <a:avLst/>
          </a:prstGeom>
        </p:spPr>
      </p:pic>
      <p:pic>
        <p:nvPicPr>
          <p:cNvPr id="24" name="Picture 23" descr="ICON_VM_desktop_Q408_Com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5459" y="5134581"/>
            <a:ext cx="509221" cy="56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images-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4020" y="5920980"/>
            <a:ext cx="237692" cy="178269"/>
          </a:xfrm>
          <a:prstGeom prst="rect">
            <a:avLst/>
          </a:prstGeom>
        </p:spPr>
      </p:pic>
      <p:pic>
        <p:nvPicPr>
          <p:cNvPr id="26" name="Picture 25" descr="images-1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2469" y="5929227"/>
            <a:ext cx="235171" cy="184217"/>
          </a:xfrm>
          <a:prstGeom prst="rect">
            <a:avLst/>
          </a:prstGeom>
        </p:spPr>
      </p:pic>
      <p:pic>
        <p:nvPicPr>
          <p:cNvPr id="27" name="Picture 26" descr="images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2748" y="5965238"/>
            <a:ext cx="400469" cy="27090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1716368" y="4876800"/>
            <a:ext cx="3389032" cy="7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13751" y="2416076"/>
            <a:ext cx="3158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View Clients with Peripherals</a:t>
            </a:r>
          </a:p>
          <a:p>
            <a:endParaRPr lang="en-US" sz="1600" dirty="0" smtClean="0"/>
          </a:p>
          <a:p>
            <a:r>
              <a:rPr lang="en-US" sz="1600" dirty="0" smtClean="0"/>
              <a:t>The ESX server serves a shared desktop image with peripheral support enabling the individual end clients to utilize local, printers, cameras and hand scanners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Desktop</a:t>
            </a:r>
            <a:endParaRPr lang="en-US" dirty="0"/>
          </a:p>
        </p:txBody>
      </p:sp>
      <p:pic>
        <p:nvPicPr>
          <p:cNvPr id="4" name="Picture 3" descr="computer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28600"/>
            <a:ext cx="1828800" cy="1722120"/>
          </a:xfrm>
          <a:prstGeom prst="rect">
            <a:avLst/>
          </a:prstGeom>
        </p:spPr>
      </p:pic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LLNL end users unable to access web based mail and social networking sites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Dell R900 Server 128 Gigs RAM 16 Cores</a:t>
            </a:r>
          </a:p>
          <a:p>
            <a:pPr lvl="1"/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err="1" smtClean="0"/>
              <a:t>ESXi</a:t>
            </a:r>
            <a:r>
              <a:rPr lang="en-US" dirty="0" smtClean="0"/>
              <a:t>, Composer, View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Automated pool of provisioned virtual desktops available for web browsing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Desktop</a:t>
            </a:r>
            <a:endParaRPr lang="en-US" dirty="0"/>
          </a:p>
        </p:txBody>
      </p:sp>
      <p:pic>
        <p:nvPicPr>
          <p:cNvPr id="4" name="Picture 3" descr="computerl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28600"/>
            <a:ext cx="1828800" cy="1722120"/>
          </a:xfrm>
          <a:prstGeom prst="rect">
            <a:avLst/>
          </a:prstGeom>
        </p:spPr>
      </p:pic>
      <p:pic>
        <p:nvPicPr>
          <p:cNvPr id="5" name="Picture 4" descr="DGRM_Server_VMs_basic_6_ESX_Q408_Com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565" y="3214152"/>
            <a:ext cx="1464183" cy="154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CON_Router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6983" y="3785290"/>
            <a:ext cx="822979" cy="6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CON_Desktop_Q408_Com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559622"/>
            <a:ext cx="652748" cy="69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CON_Firewall_Q408_Com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586" y="3679260"/>
            <a:ext cx="652814" cy="60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CON_VM_desktop_Q408_Com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4176" y="3679259"/>
            <a:ext cx="762000" cy="84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CON_Desktop_Q408_Com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559622"/>
            <a:ext cx="652748" cy="69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CON_Desktop_Q408_Com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559622"/>
            <a:ext cx="652748" cy="69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20"/>
          <p:cNvGrpSpPr/>
          <p:nvPr/>
        </p:nvGrpSpPr>
        <p:grpSpPr>
          <a:xfrm>
            <a:off x="876379" y="1676400"/>
            <a:ext cx="1104821" cy="854930"/>
            <a:chOff x="4779962" y="4191000"/>
            <a:chExt cx="1163638" cy="914889"/>
          </a:xfrm>
        </p:grpSpPr>
        <p:pic>
          <p:nvPicPr>
            <p:cNvPr id="13" name="Picture 12" descr="ICON_Server_Q408_Com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79962" y="4191000"/>
              <a:ext cx="1163638" cy="914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ICON_FileFolder_yellow_Q408_Comm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45217" y="4606320"/>
              <a:ext cx="398383" cy="499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21"/>
          <p:cNvGrpSpPr/>
          <p:nvPr/>
        </p:nvGrpSpPr>
        <p:grpSpPr>
          <a:xfrm>
            <a:off x="5984112" y="2817302"/>
            <a:ext cx="2924938" cy="2135439"/>
            <a:chOff x="5984112" y="1923285"/>
            <a:chExt cx="2924938" cy="2135439"/>
          </a:xfrm>
        </p:grpSpPr>
        <p:pic>
          <p:nvPicPr>
            <p:cNvPr id="16" name="Picture 15" descr="ICON_Cloud_Q408_Com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984112" y="1923285"/>
              <a:ext cx="2924938" cy="2135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images-6.jpe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2706326"/>
              <a:ext cx="507214" cy="379412"/>
            </a:xfrm>
            <a:prstGeom prst="rect">
              <a:avLst/>
            </a:prstGeom>
          </p:spPr>
        </p:pic>
        <p:pic>
          <p:nvPicPr>
            <p:cNvPr id="18" name="Picture 17" descr="images-8.jpe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33176" y="2979708"/>
              <a:ext cx="792448" cy="361905"/>
            </a:xfrm>
            <a:prstGeom prst="rect">
              <a:avLst/>
            </a:prstGeom>
          </p:spPr>
        </p:pic>
        <p:pic>
          <p:nvPicPr>
            <p:cNvPr id="19" name="Picture 18" descr="images-7.jpe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10425" y="3208263"/>
              <a:ext cx="714375" cy="266700"/>
            </a:xfrm>
            <a:prstGeom prst="rect">
              <a:avLst/>
            </a:prstGeom>
          </p:spPr>
        </p:pic>
        <p:pic>
          <p:nvPicPr>
            <p:cNvPr id="20" name="Picture 19" descr="b97a35f5aed43c36.jpe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91400" y="2117750"/>
              <a:ext cx="533400" cy="396850"/>
            </a:xfrm>
            <a:prstGeom prst="rect">
              <a:avLst/>
            </a:prstGeom>
          </p:spPr>
        </p:pic>
        <p:pic>
          <p:nvPicPr>
            <p:cNvPr id="21" name="Picture 20" descr="fa49301af7fd4c0e.jpe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29400" y="2514600"/>
              <a:ext cx="582898" cy="233159"/>
            </a:xfrm>
            <a:prstGeom prst="rect">
              <a:avLst/>
            </a:prstGeom>
          </p:spPr>
        </p:pic>
        <p:pic>
          <p:nvPicPr>
            <p:cNvPr id="22" name="Picture 21" descr="5f76388a6d4b90ca.jpe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01000" y="2965723"/>
              <a:ext cx="714375" cy="240030"/>
            </a:xfrm>
            <a:prstGeom prst="rect">
              <a:avLst/>
            </a:prstGeom>
          </p:spPr>
        </p:pic>
      </p:grp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066800" y="6245423"/>
            <a:ext cx="2133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 LLNL Desktops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914400" y="1901131"/>
            <a:ext cx="12953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Active Directory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2804176" y="3061752"/>
            <a:ext cx="843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Virtual Desktop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3956983" y="3255522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 Router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7315200" y="2418183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Internet</a:t>
            </a:r>
          </a:p>
        </p:txBody>
      </p:sp>
      <p:cxnSp>
        <p:nvCxnSpPr>
          <p:cNvPr id="28" name="Straight Connector 27"/>
          <p:cNvCxnSpPr>
            <a:endCxn id="5" idx="2"/>
          </p:cNvCxnSpPr>
          <p:nvPr/>
        </p:nvCxnSpPr>
        <p:spPr>
          <a:xfrm rot="5400000" flipH="1" flipV="1">
            <a:off x="816955" y="5008122"/>
            <a:ext cx="877547" cy="37785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0"/>
            <a:endCxn id="5" idx="2"/>
          </p:cNvCxnSpPr>
          <p:nvPr/>
        </p:nvCxnSpPr>
        <p:spPr>
          <a:xfrm rot="16200000" flipV="1">
            <a:off x="1246843" y="4956090"/>
            <a:ext cx="801346" cy="40571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447801" y="4800601"/>
            <a:ext cx="1203185" cy="75902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163356" y="2931923"/>
            <a:ext cx="721289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17513" y="2810142"/>
            <a:ext cx="119695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505200" y="4052352"/>
            <a:ext cx="472424" cy="421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779962" y="4052352"/>
            <a:ext cx="554039" cy="251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15000" y="4039904"/>
            <a:ext cx="267525" cy="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76748" y="4039904"/>
            <a:ext cx="718852" cy="1244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rocess 36"/>
          <p:cNvSpPr/>
          <p:nvPr/>
        </p:nvSpPr>
        <p:spPr>
          <a:xfrm>
            <a:off x="5334001" y="4794647"/>
            <a:ext cx="3657599" cy="160615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u="sng" dirty="0" smtClean="0">
                <a:solidFill>
                  <a:schemeClr val="tx1"/>
                </a:solidFill>
              </a:rPr>
              <a:t>Steps in using a secure desktop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Step 1 - Request via http a secure desktop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Step 2 – Obtain authorization from Active Directory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Step 3 – Authorization gained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Step 4 – Obtain virtual desktop from available pool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Step 5 – Obtain an IP address in a defined range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Step 6 – </a:t>
            </a:r>
            <a:r>
              <a:rPr lang="en-US" sz="1000" dirty="0">
                <a:solidFill>
                  <a:srgbClr val="000000"/>
                </a:solidFill>
              </a:rPr>
              <a:t>A</a:t>
            </a:r>
            <a:r>
              <a:rPr lang="en-US" sz="1000" dirty="0" smtClean="0">
                <a:solidFill>
                  <a:srgbClr val="000000"/>
                </a:solidFill>
              </a:rPr>
              <a:t>ccess Internet with minimized Bluecoat restrictions 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Step 7 – Terminate session and desktop destroyed 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66176" y="4052352"/>
            <a:ext cx="495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Step 5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361798" y="2725960"/>
            <a:ext cx="495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Step 2</a:t>
            </a:r>
            <a:endParaRPr lang="en-US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0" y="4052352"/>
            <a:ext cx="495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Step 4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1602573" y="2833682"/>
            <a:ext cx="495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Step 3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2176748" y="4689901"/>
            <a:ext cx="495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Step 1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4838397" y="4052352"/>
            <a:ext cx="495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Step 6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133797" y="2846308"/>
            <a:ext cx="4956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Step 7</a:t>
            </a:r>
            <a:endParaRPr lang="en-US" sz="800" dirty="0"/>
          </a:p>
        </p:txBody>
      </p:sp>
      <p:pic>
        <p:nvPicPr>
          <p:cNvPr id="45" name="Picture 44" descr="ICON_VM_desktop_Q408_Comm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lum bright="-16000" contrast="-43000"/>
          </a:blip>
          <a:srcRect/>
          <a:stretch>
            <a:fillRect/>
          </a:stretch>
        </p:blipFill>
        <p:spPr bwMode="auto">
          <a:xfrm>
            <a:off x="5214586" y="2364709"/>
            <a:ext cx="762000" cy="84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/>
          <p:nvPr/>
        </p:nvCxnSpPr>
        <p:spPr>
          <a:xfrm rot="10800000">
            <a:off x="5867400" y="2941404"/>
            <a:ext cx="609600" cy="31411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Desktops</a:t>
            </a:r>
            <a:endParaRPr lang="en-US" dirty="0"/>
          </a:p>
        </p:txBody>
      </p:sp>
      <p:pic>
        <p:nvPicPr>
          <p:cNvPr id="4" name="Picture 3" descr="female_at_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2" y="228600"/>
            <a:ext cx="2071688" cy="138112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1000’s of end users system each requiring individual full system support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Dell R900 Server</a:t>
            </a:r>
          </a:p>
          <a:p>
            <a:pPr lvl="1"/>
            <a:r>
              <a:rPr lang="en-US" dirty="0" smtClean="0"/>
              <a:t>HP Thin Clients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err="1" smtClean="0"/>
              <a:t>VMWare</a:t>
            </a:r>
            <a:r>
              <a:rPr lang="en-US" dirty="0" smtClean="0"/>
              <a:t> View</a:t>
            </a:r>
          </a:p>
          <a:p>
            <a:pPr lvl="1"/>
            <a:r>
              <a:rPr lang="en-US" dirty="0" smtClean="0"/>
              <a:t>Linked Clones</a:t>
            </a:r>
          </a:p>
          <a:p>
            <a:pPr lvl="1"/>
            <a:r>
              <a:rPr lang="en-US" dirty="0" smtClean="0"/>
              <a:t>Single Image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581400"/>
            <a:ext cx="2422171" cy="2253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Desktops</a:t>
            </a:r>
            <a:endParaRPr lang="en-US" dirty="0"/>
          </a:p>
        </p:txBody>
      </p:sp>
      <p:pic>
        <p:nvPicPr>
          <p:cNvPr id="4" name="Picture 3" descr="female_at_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2" y="228600"/>
            <a:ext cx="2071688" cy="1381125"/>
          </a:xfrm>
          <a:prstGeom prst="rect">
            <a:avLst/>
          </a:prstGeom>
        </p:spPr>
      </p:pic>
      <p:pic>
        <p:nvPicPr>
          <p:cNvPr id="6" name="Picture 5" descr="DGRM_VMware_View_Composer_Q109_Comm.png"/>
          <p:cNvPicPr>
            <a:picLocks noChangeAspect="1"/>
          </p:cNvPicPr>
          <p:nvPr/>
        </p:nvPicPr>
        <p:blipFill>
          <a:blip r:embed="rId3" cstate="print"/>
          <a:srcRect t="9586"/>
          <a:stretch>
            <a:fillRect/>
          </a:stretch>
        </p:blipFill>
        <p:spPr bwMode="auto">
          <a:xfrm>
            <a:off x="1905000" y="1828800"/>
            <a:ext cx="5638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257800"/>
          </a:xfrm>
        </p:spPr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Laboratory measurement systems run on old PC hardware that runs older, un-supported, un-patched operating systems with software certified for a specific purpose of instrument systems</a:t>
            </a:r>
          </a:p>
          <a:p>
            <a:pPr lvl="3"/>
            <a:r>
              <a:rPr lang="en-US" dirty="0" smtClean="0"/>
              <a:t>Calorimeter </a:t>
            </a:r>
          </a:p>
          <a:p>
            <a:pPr lvl="3"/>
            <a:r>
              <a:rPr lang="en-US" dirty="0" smtClean="0"/>
              <a:t>Gamma Counter</a:t>
            </a:r>
          </a:p>
          <a:p>
            <a:pPr lvl="3"/>
            <a:r>
              <a:rPr lang="en-US" dirty="0" smtClean="0"/>
              <a:t>Neutron Multiplexor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600"/>
            <a:ext cx="1531657" cy="1523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343400"/>
            <a:ext cx="3810000" cy="208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28600"/>
            <a:ext cx="1531657" cy="152399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2895600"/>
          </a:xfrm>
        </p:spPr>
        <p:txBody>
          <a:bodyPr/>
          <a:lstStyle/>
          <a:p>
            <a:r>
              <a:rPr lang="en-US" dirty="0" smtClean="0"/>
              <a:t>Solution</a:t>
            </a:r>
          </a:p>
          <a:p>
            <a:pPr lvl="1"/>
            <a:r>
              <a:rPr lang="en-US" dirty="0" err="1" smtClean="0"/>
              <a:t>Virtualize</a:t>
            </a:r>
            <a:r>
              <a:rPr lang="en-US" dirty="0" smtClean="0"/>
              <a:t> existing OS instance onto redundant hardware and run certified software under exact operating environment</a:t>
            </a:r>
          </a:p>
          <a:p>
            <a:pPr lvl="1"/>
            <a:r>
              <a:rPr lang="en-US" dirty="0" smtClean="0"/>
              <a:t>Due to proprietary hardware three separate implementations have to occur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white">
          <a:xfrm>
            <a:off x="381000" y="41910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5000"/>
              <a:buFont typeface="Wingdings" pitchFamily="-109" charset="2"/>
              <a:buChar char="n"/>
              <a:tabLst/>
              <a:defRPr/>
            </a:pPr>
            <a:r>
              <a:rPr kumimoji="1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</a:t>
            </a:r>
          </a:p>
          <a:p>
            <a:pPr marL="800100" lvl="1" indent="-342900">
              <a:spcBef>
                <a:spcPct val="20000"/>
              </a:spcBef>
              <a:buClr>
                <a:srgbClr val="000066"/>
              </a:buClr>
              <a:buSzPct val="75000"/>
              <a:buFont typeface="Wingdings" pitchFamily="-109" charset="2"/>
              <a:buChar char="n"/>
            </a:pPr>
            <a:r>
              <a:rPr kumimoji="1" lang="en-US" sz="2800" kern="0" noProof="0" dirty="0" smtClean="0">
                <a:latin typeface="+mn-lt"/>
              </a:rPr>
              <a:t>OS image sustainable indefinitely </a:t>
            </a:r>
            <a:endParaRPr kumimoji="1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1828800"/>
          </a:xfrm>
        </p:spPr>
        <p:txBody>
          <a:bodyPr/>
          <a:lstStyle/>
          <a:p>
            <a:r>
              <a:rPr lang="en-US" dirty="0" smtClean="0"/>
              <a:t>Solution 1 </a:t>
            </a:r>
          </a:p>
          <a:p>
            <a:pPr lvl="1"/>
            <a:r>
              <a:rPr lang="en-US" dirty="0" smtClean="0"/>
              <a:t>Server 2008 running </a:t>
            </a:r>
            <a:r>
              <a:rPr lang="en-US" dirty="0" err="1" smtClean="0"/>
              <a:t>VMWare</a:t>
            </a:r>
            <a:r>
              <a:rPr lang="en-US" dirty="0" smtClean="0"/>
              <a:t> Workstation7 using serial or </a:t>
            </a:r>
            <a:r>
              <a:rPr lang="en-US" dirty="0" err="1" smtClean="0"/>
              <a:t>usb</a:t>
            </a:r>
            <a:r>
              <a:rPr lang="en-US" dirty="0" smtClean="0"/>
              <a:t> ports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600"/>
            <a:ext cx="1531657" cy="1523999"/>
          </a:xfrm>
          <a:prstGeom prst="rect">
            <a:avLst/>
          </a:prstGeom>
        </p:spPr>
      </p:pic>
      <p:pic>
        <p:nvPicPr>
          <p:cNvPr id="8" name="Picture 18" descr="small_ser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648200"/>
            <a:ext cx="1081088" cy="14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126091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 l="19205" r="47724"/>
          <a:stretch>
            <a:fillRect/>
          </a:stretch>
        </p:blipFill>
        <p:spPr>
          <a:xfrm>
            <a:off x="5334000" y="3581400"/>
            <a:ext cx="990600" cy="19988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600"/>
            <a:ext cx="1531657" cy="152399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1600200"/>
          </a:xfrm>
        </p:spPr>
        <p:txBody>
          <a:bodyPr/>
          <a:lstStyle/>
          <a:p>
            <a:r>
              <a:rPr lang="en-US" dirty="0" smtClean="0"/>
              <a:t>Solution 2 </a:t>
            </a:r>
          </a:p>
          <a:p>
            <a:pPr lvl="1"/>
            <a:r>
              <a:rPr lang="en-US" dirty="0" err="1" smtClean="0"/>
              <a:t>ESXi</a:t>
            </a:r>
            <a:r>
              <a:rPr lang="en-US" dirty="0" smtClean="0"/>
              <a:t> with pass-through for National Instrument GBIC Card</a:t>
            </a:r>
          </a:p>
        </p:txBody>
      </p:sp>
      <p:pic>
        <p:nvPicPr>
          <p:cNvPr id="11" name="Picture 18" descr="small_ser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648200"/>
            <a:ext cx="1081088" cy="14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352800"/>
            <a:ext cx="2198031" cy="892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505200"/>
            <a:ext cx="2032000" cy="50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572000"/>
            <a:ext cx="1546952" cy="11818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Context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3581400" cy="4419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Next Year</a:t>
            </a:r>
          </a:p>
          <a:p>
            <a:r>
              <a:rPr lang="en-US" dirty="0" smtClean="0"/>
              <a:t>Questions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601"/>
            <a:ext cx="1531657" cy="15239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1600200"/>
          </a:xfrm>
        </p:spPr>
        <p:txBody>
          <a:bodyPr/>
          <a:lstStyle/>
          <a:p>
            <a:r>
              <a:rPr lang="en-US" dirty="0" smtClean="0"/>
              <a:t>Solution 3 </a:t>
            </a:r>
          </a:p>
          <a:p>
            <a:pPr lvl="1"/>
            <a:r>
              <a:rPr lang="en-US" dirty="0" err="1" smtClean="0"/>
              <a:t>ESXi</a:t>
            </a:r>
            <a:r>
              <a:rPr lang="en-US" dirty="0" smtClean="0"/>
              <a:t> with pass-through for ISA bus expansion card to connect to a ISA chassis</a:t>
            </a:r>
          </a:p>
        </p:txBody>
      </p:sp>
      <p:pic>
        <p:nvPicPr>
          <p:cNvPr id="12" name="Picture 18" descr="small_ser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648200"/>
            <a:ext cx="1081088" cy="14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352800"/>
            <a:ext cx="2198031" cy="892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505200"/>
            <a:ext cx="1605419" cy="2403742"/>
          </a:xfrm>
          <a:prstGeom prst="rect">
            <a:avLst/>
          </a:prstGeom>
        </p:spPr>
      </p:pic>
      <p:pic>
        <p:nvPicPr>
          <p:cNvPr id="17" name="Picture 18" descr="small_ser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2" y="4648200"/>
            <a:ext cx="1081088" cy="142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429000" y="5867400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ESXi</a:t>
            </a:r>
            <a:r>
              <a:rPr lang="en-US" sz="1600" dirty="0" smtClean="0"/>
              <a:t> Server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5867400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ISA BUS</a:t>
            </a:r>
            <a:endParaRPr lang="en-US" sz="1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3352800"/>
            <a:ext cx="788670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Mac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Testing </a:t>
            </a:r>
            <a:r>
              <a:rPr lang="en-US" dirty="0" err="1" smtClean="0"/>
              <a:t>OS’s</a:t>
            </a:r>
            <a:r>
              <a:rPr lang="en-US" dirty="0" smtClean="0"/>
              <a:t>, software packages, policies, upgrades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Apple </a:t>
            </a:r>
            <a:r>
              <a:rPr lang="en-US" dirty="0" err="1" smtClean="0"/>
              <a:t>MacPro</a:t>
            </a:r>
            <a:r>
              <a:rPr lang="en-US" dirty="0" smtClean="0"/>
              <a:t> 32 Gig RAM 3 Monitors</a:t>
            </a:r>
          </a:p>
          <a:p>
            <a:pPr lvl="1"/>
            <a:r>
              <a:rPr lang="en-US" dirty="0" smtClean="0"/>
              <a:t>3 TB storage 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err="1" smtClean="0"/>
              <a:t>Vmware</a:t>
            </a:r>
            <a:r>
              <a:rPr lang="en-US" dirty="0" smtClean="0"/>
              <a:t> fusion</a:t>
            </a:r>
          </a:p>
        </p:txBody>
      </p:sp>
      <p:pic>
        <p:nvPicPr>
          <p:cNvPr id="7" name="Picture 6" descr="fusionlogo1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228601"/>
            <a:ext cx="868680" cy="923960"/>
          </a:xfrm>
          <a:prstGeom prst="rect">
            <a:avLst/>
          </a:prstGeom>
        </p:spPr>
      </p:pic>
      <p:pic>
        <p:nvPicPr>
          <p:cNvPr id="8" name="Picture 7" descr="thumbnail-2.aspx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020" y="228600"/>
            <a:ext cx="75438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Mac</a:t>
            </a:r>
            <a:endParaRPr lang="en-US" dirty="0"/>
          </a:p>
        </p:txBody>
      </p:sp>
      <p:pic>
        <p:nvPicPr>
          <p:cNvPr id="4" name="Picture 3" descr="fusionlogo1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228601"/>
            <a:ext cx="868680" cy="923960"/>
          </a:xfrm>
          <a:prstGeom prst="rect">
            <a:avLst/>
          </a:prstGeom>
        </p:spPr>
      </p:pic>
      <p:pic>
        <p:nvPicPr>
          <p:cNvPr id="5" name="Picture 4" descr="thumbnail-2.aspx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020" y="228600"/>
            <a:ext cx="754380" cy="914400"/>
          </a:xfrm>
          <a:prstGeom prst="rect">
            <a:avLst/>
          </a:prstGeom>
        </p:spPr>
      </p:pic>
      <p:pic>
        <p:nvPicPr>
          <p:cNvPr id="8" name="Picture 7" descr="vmware-fusion-m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487" y="2362200"/>
            <a:ext cx="5091113" cy="407289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3505200" cy="4114800"/>
          </a:xfrm>
        </p:spPr>
        <p:txBody>
          <a:bodyPr/>
          <a:lstStyle/>
          <a:p>
            <a:r>
              <a:rPr lang="en-US" sz="2400" dirty="0" smtClean="0"/>
              <a:t>Windows XP</a:t>
            </a:r>
          </a:p>
          <a:p>
            <a:r>
              <a:rPr lang="en-US" sz="2400" dirty="0" smtClean="0"/>
              <a:t>Windows 2003</a:t>
            </a:r>
          </a:p>
          <a:p>
            <a:r>
              <a:rPr lang="en-US" sz="2400" dirty="0" smtClean="0"/>
              <a:t>Windows 2008</a:t>
            </a:r>
          </a:p>
          <a:p>
            <a:r>
              <a:rPr lang="en-US" sz="2400" dirty="0" smtClean="0"/>
              <a:t>Windows 2008 no UI</a:t>
            </a:r>
          </a:p>
          <a:p>
            <a:r>
              <a:rPr lang="en-US" sz="2400" dirty="0" smtClean="0"/>
              <a:t>Windows Vista</a:t>
            </a:r>
          </a:p>
          <a:p>
            <a:r>
              <a:rPr lang="en-US" sz="2400" dirty="0" smtClean="0"/>
              <a:t>Windows 7</a:t>
            </a:r>
          </a:p>
          <a:p>
            <a:r>
              <a:rPr lang="en-US" sz="2400" dirty="0" err="1" smtClean="0"/>
              <a:t>RedHat</a:t>
            </a:r>
            <a:r>
              <a:rPr lang="en-US" sz="2400" dirty="0" smtClean="0"/>
              <a:t> 5</a:t>
            </a:r>
          </a:p>
          <a:p>
            <a:r>
              <a:rPr lang="en-US" sz="2400" dirty="0" err="1" smtClean="0"/>
              <a:t>Ubuntu</a:t>
            </a:r>
            <a:endParaRPr lang="en-US" sz="2400" dirty="0" smtClean="0"/>
          </a:p>
          <a:p>
            <a:r>
              <a:rPr lang="en-US" sz="2400" dirty="0" smtClean="0"/>
              <a:t>OSX 10.5 Server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white">
          <a:xfrm>
            <a:off x="381000" y="1295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5000"/>
              <a:tabLst/>
              <a:defRPr/>
            </a:pPr>
            <a:endParaRPr kumimoji="1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white">
          <a:xfrm>
            <a:off x="381000" y="1295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5000"/>
              <a:tabLst/>
              <a:defRPr/>
            </a:pPr>
            <a:r>
              <a:rPr kumimoji="1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</a:t>
            </a:r>
            <a:r>
              <a:rPr kumimoji="1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iterations of each OS </a:t>
            </a:r>
            <a:endParaRPr kumimoji="1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isn’t just for servers anymore!</a:t>
            </a:r>
          </a:p>
          <a:p>
            <a:r>
              <a:rPr lang="en-US" dirty="0" smtClean="0"/>
              <a:t>Challenges revisited</a:t>
            </a:r>
          </a:p>
          <a:p>
            <a:pPr lvl="3"/>
            <a:r>
              <a:rPr lang="en-US" dirty="0" smtClean="0"/>
              <a:t>OS Patches</a:t>
            </a:r>
          </a:p>
          <a:p>
            <a:pPr lvl="3"/>
            <a:r>
              <a:rPr lang="en-US" dirty="0" smtClean="0"/>
              <a:t>OS Upgrades</a:t>
            </a:r>
          </a:p>
          <a:p>
            <a:pPr lvl="3"/>
            <a:r>
              <a:rPr lang="en-US" dirty="0" smtClean="0"/>
              <a:t>Application Patches</a:t>
            </a:r>
          </a:p>
          <a:p>
            <a:pPr lvl="3"/>
            <a:r>
              <a:rPr lang="en-US" dirty="0" smtClean="0"/>
              <a:t>Application Upgrades</a:t>
            </a:r>
          </a:p>
          <a:p>
            <a:pPr lvl="3"/>
            <a:r>
              <a:rPr lang="en-US" dirty="0" smtClean="0"/>
              <a:t>Hardware Upgrades</a:t>
            </a:r>
          </a:p>
          <a:p>
            <a:pPr lvl="3"/>
            <a:r>
              <a:rPr lang="en-US" dirty="0" smtClean="0"/>
              <a:t>Hardware Maintenance - mostly moving parts</a:t>
            </a:r>
          </a:p>
          <a:p>
            <a:r>
              <a:rPr lang="en-US" dirty="0" smtClean="0"/>
              <a:t>Wielding a virtual image solves most of these challenges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Year…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010400" cy="91440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High Performance Computing</a:t>
            </a:r>
            <a:endParaRPr lang="en-US" sz="4000" dirty="0"/>
          </a:p>
        </p:txBody>
      </p:sp>
      <p:pic>
        <p:nvPicPr>
          <p:cNvPr id="4" name="Picture 3" descr="LLNL_clust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733800"/>
            <a:ext cx="3962400" cy="2654808"/>
          </a:xfrm>
          <a:prstGeom prst="rect">
            <a:avLst/>
          </a:prstGeom>
        </p:spPr>
      </p:pic>
      <p:pic>
        <p:nvPicPr>
          <p:cNvPr id="5" name="Picture 4" descr="red_hat_logo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90800"/>
            <a:ext cx="784185" cy="860425"/>
          </a:xfrm>
          <a:prstGeom prst="rect">
            <a:avLst/>
          </a:prstGeom>
        </p:spPr>
      </p:pic>
      <p:pic>
        <p:nvPicPr>
          <p:cNvPr id="6" name="Picture 5" descr="thumbnail-3.aspx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590800"/>
            <a:ext cx="152400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2743200"/>
            <a:ext cx="3429000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133600"/>
            <a:ext cx="4419600" cy="3314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7772400" cy="3429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Don Mendonsa</a:t>
            </a:r>
          </a:p>
          <a:p>
            <a:pPr>
              <a:buNone/>
            </a:pPr>
            <a:r>
              <a:rPr lang="en-US" dirty="0" smtClean="0"/>
              <a:t>Lawrence Livermore National Laboratory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mendonsa2@llnl.gov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925-423-2224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1524000"/>
          </a:xfrm>
        </p:spPr>
        <p:txBody>
          <a:bodyPr/>
          <a:lstStyle/>
          <a:p>
            <a:r>
              <a:rPr lang="en-US" dirty="0" smtClean="0"/>
              <a:t>Virtualization, What is it?</a:t>
            </a:r>
          </a:p>
        </p:txBody>
      </p:sp>
      <p:pic>
        <p:nvPicPr>
          <p:cNvPr id="4" name="Picture 4" descr="DGRM_ThinApp_VMware_A_Q208"/>
          <p:cNvPicPr>
            <a:picLocks noChangeAspect="1" noChangeArrowheads="1"/>
          </p:cNvPicPr>
          <p:nvPr/>
        </p:nvPicPr>
        <p:blipFill>
          <a:blip r:embed="rId2"/>
          <a:srcRect l="11158" r="10732" b="15686"/>
          <a:stretch>
            <a:fillRect/>
          </a:stretch>
        </p:blipFill>
        <p:spPr bwMode="auto">
          <a:xfrm>
            <a:off x="3048000" y="25908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widely used in the data center</a:t>
            </a:r>
          </a:p>
          <a:p>
            <a:endParaRPr lang="en-US" dirty="0" smtClean="0"/>
          </a:p>
          <a:p>
            <a:r>
              <a:rPr lang="en-US" dirty="0" smtClean="0"/>
              <a:t>Previous Presentations</a:t>
            </a:r>
          </a:p>
          <a:p>
            <a:pPr lvl="1"/>
            <a:r>
              <a:rPr lang="en-US" dirty="0" smtClean="0"/>
              <a:t>A Measured Approach to Virtualization </a:t>
            </a:r>
          </a:p>
          <a:p>
            <a:pPr lvl="1"/>
            <a:r>
              <a:rPr lang="en-US" dirty="0" smtClean="0"/>
              <a:t>Moving Towards a Virtual </a:t>
            </a:r>
            <a:r>
              <a:rPr lang="en-US" dirty="0"/>
              <a:t>W</a:t>
            </a:r>
            <a:r>
              <a:rPr lang="en-US" dirty="0" smtClean="0"/>
              <a:t>orld</a:t>
            </a:r>
          </a:p>
          <a:p>
            <a:pPr lvl="1"/>
            <a:r>
              <a:rPr lang="en-US" dirty="0" smtClean="0"/>
              <a:t>Versatile </a:t>
            </a:r>
            <a:r>
              <a:rPr lang="en-US" dirty="0"/>
              <a:t>V</a:t>
            </a:r>
            <a:r>
              <a:rPr lang="en-US" dirty="0" smtClean="0"/>
              <a:t>irtual </a:t>
            </a:r>
            <a:r>
              <a:rPr lang="en-US" dirty="0"/>
              <a:t>D</a:t>
            </a:r>
            <a:r>
              <a:rPr lang="en-US" dirty="0" smtClean="0"/>
              <a:t>esktops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Computing diversity exists on the End System</a:t>
            </a:r>
          </a:p>
          <a:p>
            <a:endParaRPr lang="en-US" sz="2800" dirty="0" smtClean="0"/>
          </a:p>
          <a:p>
            <a:r>
              <a:rPr lang="en-US" sz="2800" dirty="0" smtClean="0"/>
              <a:t>Types of End Systems</a:t>
            </a:r>
          </a:p>
          <a:p>
            <a:pPr lvl="1"/>
            <a:r>
              <a:rPr lang="en-US" sz="2000" dirty="0" smtClean="0"/>
              <a:t>User Desktops</a:t>
            </a:r>
          </a:p>
          <a:p>
            <a:pPr lvl="1"/>
            <a:r>
              <a:rPr lang="en-US" sz="2000" dirty="0" smtClean="0"/>
              <a:t>Kiosks</a:t>
            </a:r>
          </a:p>
          <a:p>
            <a:pPr lvl="1"/>
            <a:r>
              <a:rPr lang="en-US" sz="2000" dirty="0" smtClean="0"/>
              <a:t>Training Centers</a:t>
            </a:r>
          </a:p>
          <a:p>
            <a:pPr lvl="1"/>
            <a:r>
              <a:rPr lang="en-US" sz="2000" dirty="0" smtClean="0"/>
              <a:t>Machine Controllers</a:t>
            </a:r>
          </a:p>
          <a:p>
            <a:pPr lvl="1"/>
            <a:r>
              <a:rPr lang="en-US" sz="2000" dirty="0" smtClean="0"/>
              <a:t>Machine Measurement Systems</a:t>
            </a:r>
          </a:p>
          <a:p>
            <a:pPr lvl="1"/>
            <a:r>
              <a:rPr lang="en-US" sz="2000" dirty="0" smtClean="0"/>
              <a:t>Points of Sale</a:t>
            </a:r>
          </a:p>
          <a:p>
            <a:pPr lvl="1"/>
            <a:r>
              <a:rPr lang="en-US" sz="2000" dirty="0" smtClean="0"/>
              <a:t>Single use Systems – only one use for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to managing End Systems</a:t>
            </a:r>
          </a:p>
          <a:p>
            <a:pPr lvl="1"/>
            <a:r>
              <a:rPr lang="en-US" dirty="0" smtClean="0"/>
              <a:t>OS Patches</a:t>
            </a:r>
          </a:p>
          <a:p>
            <a:pPr lvl="1"/>
            <a:r>
              <a:rPr lang="en-US" dirty="0" smtClean="0"/>
              <a:t>OS Upgrades</a:t>
            </a:r>
          </a:p>
          <a:p>
            <a:pPr lvl="1"/>
            <a:r>
              <a:rPr lang="en-US" dirty="0" smtClean="0"/>
              <a:t>Application Patches</a:t>
            </a:r>
          </a:p>
          <a:p>
            <a:pPr lvl="1"/>
            <a:r>
              <a:rPr lang="en-US" dirty="0" smtClean="0"/>
              <a:t>Application Upgrades</a:t>
            </a:r>
          </a:p>
          <a:p>
            <a:pPr lvl="1"/>
            <a:r>
              <a:rPr lang="en-US" dirty="0" smtClean="0"/>
              <a:t>Hardware Upgrades</a:t>
            </a:r>
          </a:p>
          <a:p>
            <a:pPr lvl="1"/>
            <a:r>
              <a:rPr lang="en-US" dirty="0" smtClean="0"/>
              <a:t>Hardware Maintenance - mostly moving parts</a:t>
            </a:r>
          </a:p>
          <a:p>
            <a:r>
              <a:rPr lang="en-US" dirty="0" smtClean="0"/>
              <a:t>Each one can be huge projects, often with limited staff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Laboratory Training Center</a:t>
            </a:r>
          </a:p>
          <a:p>
            <a:r>
              <a:rPr lang="en-US" dirty="0" smtClean="0"/>
              <a:t>Material Tracking Infrastructure</a:t>
            </a:r>
          </a:p>
          <a:p>
            <a:r>
              <a:rPr lang="en-US" dirty="0" smtClean="0"/>
              <a:t>Safe Desktop – Institutional Web Browsing</a:t>
            </a:r>
          </a:p>
          <a:p>
            <a:r>
              <a:rPr lang="en-US" dirty="0" smtClean="0"/>
              <a:t>User Desktops</a:t>
            </a:r>
          </a:p>
          <a:p>
            <a:r>
              <a:rPr lang="en-US" dirty="0" smtClean="0"/>
              <a:t>Measurement / Machine Controller </a:t>
            </a:r>
          </a:p>
          <a:p>
            <a:r>
              <a:rPr lang="en-US" dirty="0" smtClean="0"/>
              <a:t>My Mac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center</a:t>
            </a:r>
            <a:endParaRPr lang="en-US" dirty="0"/>
          </a:p>
        </p:txBody>
      </p:sp>
      <p:pic>
        <p:nvPicPr>
          <p:cNvPr id="6" name="Picture 5" descr="paph_cl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47650"/>
            <a:ext cx="2105025" cy="15811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Diverse class schedule requires multiple configurations to classroom systems 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Dell R900 Server 128 Gigs RAM 16 Cores</a:t>
            </a:r>
          </a:p>
          <a:p>
            <a:pPr lvl="1"/>
            <a:r>
              <a:rPr lang="en-US" dirty="0" smtClean="0"/>
              <a:t>HP Thin Clients</a:t>
            </a:r>
          </a:p>
          <a:p>
            <a:pPr lvl="1"/>
            <a:r>
              <a:rPr lang="en-US" dirty="0" smtClean="0"/>
              <a:t>Mac Mini’s 4 Gigs RAM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Classes are provisioned from a read only image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center</a:t>
            </a:r>
            <a:endParaRPr lang="en-US" dirty="0"/>
          </a:p>
        </p:txBody>
      </p:sp>
      <p:pic>
        <p:nvPicPr>
          <p:cNvPr id="6" name="Picture 5" descr="paph_cl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47650"/>
            <a:ext cx="2105025" cy="15811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8216" y="4450836"/>
            <a:ext cx="4246184" cy="1873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Class with new systems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1600" y="4450836"/>
            <a:ext cx="2971800" cy="187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Class with older systems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10" name="Group 31"/>
          <p:cNvGrpSpPr/>
          <p:nvPr/>
        </p:nvGrpSpPr>
        <p:grpSpPr>
          <a:xfrm>
            <a:off x="3821168" y="5010089"/>
            <a:ext cx="802066" cy="838200"/>
            <a:chOff x="3581400" y="4876800"/>
            <a:chExt cx="1162050" cy="1295400"/>
          </a:xfrm>
        </p:grpSpPr>
        <p:pic>
          <p:nvPicPr>
            <p:cNvPr id="11" name="Picture 10" descr="ICON_VM_desktop_Q408_Com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4876800"/>
              <a:ext cx="116205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windows_xp_logo-thum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600" y="4978522"/>
              <a:ext cx="463971" cy="327509"/>
            </a:xfrm>
            <a:prstGeom prst="rect">
              <a:avLst/>
            </a:prstGeom>
          </p:spPr>
        </p:pic>
      </p:grpSp>
      <p:grpSp>
        <p:nvGrpSpPr>
          <p:cNvPr id="13" name="Group 27"/>
          <p:cNvGrpSpPr/>
          <p:nvPr/>
        </p:nvGrpSpPr>
        <p:grpSpPr>
          <a:xfrm>
            <a:off x="1066800" y="1600198"/>
            <a:ext cx="1954962" cy="2034803"/>
            <a:chOff x="1066800" y="739775"/>
            <a:chExt cx="2057400" cy="2330450"/>
          </a:xfrm>
        </p:grpSpPr>
        <p:grpSp>
          <p:nvGrpSpPr>
            <p:cNvPr id="14" name="Group 12"/>
            <p:cNvGrpSpPr/>
            <p:nvPr/>
          </p:nvGrpSpPr>
          <p:grpSpPr>
            <a:xfrm>
              <a:off x="1066800" y="739775"/>
              <a:ext cx="2057400" cy="2330450"/>
              <a:chOff x="2765077" y="1348874"/>
              <a:chExt cx="2209800" cy="2330450"/>
            </a:xfrm>
          </p:grpSpPr>
          <p:pic>
            <p:nvPicPr>
              <p:cNvPr id="20" name="Picture 19" descr="DGRM_Server_VMs_basic_6_ESX_Q408_Comm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65077" y="1348874"/>
                <a:ext cx="2209800" cy="2330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0" descr="images-3.jpe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1800" y="1734042"/>
                <a:ext cx="123713" cy="175260"/>
              </a:xfrm>
              <a:prstGeom prst="rect">
                <a:avLst/>
              </a:prstGeom>
            </p:spPr>
          </p:pic>
        </p:grpSp>
        <p:pic>
          <p:nvPicPr>
            <p:cNvPr id="15" name="Picture 14" descr="windows_xp_logo-thum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4983" y="1295901"/>
              <a:ext cx="294125" cy="222997"/>
            </a:xfrm>
            <a:prstGeom prst="rect">
              <a:avLst/>
            </a:prstGeom>
          </p:spPr>
        </p:pic>
        <p:pic>
          <p:nvPicPr>
            <p:cNvPr id="16" name="Picture 15" descr="windows_xp_logo-thum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0259" y="1072904"/>
              <a:ext cx="294125" cy="222997"/>
            </a:xfrm>
            <a:prstGeom prst="rect">
              <a:avLst/>
            </a:prstGeom>
          </p:spPr>
        </p:pic>
        <p:pic>
          <p:nvPicPr>
            <p:cNvPr id="17" name="Picture 16" descr="windows_xp_logo-thum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534" y="844304"/>
              <a:ext cx="294125" cy="222997"/>
            </a:xfrm>
            <a:prstGeom prst="rect">
              <a:avLst/>
            </a:prstGeom>
          </p:spPr>
        </p:pic>
        <p:pic>
          <p:nvPicPr>
            <p:cNvPr id="18" name="Picture 17" descr="logo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1418" y="1594334"/>
              <a:ext cx="351768" cy="165133"/>
            </a:xfrm>
            <a:prstGeom prst="rect">
              <a:avLst/>
            </a:prstGeom>
          </p:spPr>
        </p:pic>
        <p:pic>
          <p:nvPicPr>
            <p:cNvPr id="19" name="Picture 18" descr="thumbnail.aspx.jpe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4232" y="1377203"/>
              <a:ext cx="183973" cy="222997"/>
            </a:xfrm>
            <a:prstGeom prst="rect">
              <a:avLst/>
            </a:prstGeom>
          </p:spPr>
        </p:pic>
      </p:grpSp>
      <p:grpSp>
        <p:nvGrpSpPr>
          <p:cNvPr id="22" name="Group 29"/>
          <p:cNvGrpSpPr/>
          <p:nvPr/>
        </p:nvGrpSpPr>
        <p:grpSpPr>
          <a:xfrm>
            <a:off x="609600" y="5010089"/>
            <a:ext cx="802066" cy="838200"/>
            <a:chOff x="2419350" y="4876800"/>
            <a:chExt cx="1162050" cy="1295400"/>
          </a:xfrm>
        </p:grpSpPr>
        <p:pic>
          <p:nvPicPr>
            <p:cNvPr id="23" name="Picture 22" descr="ICON_VM_desktop_Q408_Com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9350" y="4876800"/>
              <a:ext cx="116205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thumbnail.aspx.jpe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9400" y="4895507"/>
              <a:ext cx="298892" cy="362293"/>
            </a:xfrm>
            <a:prstGeom prst="rect">
              <a:avLst/>
            </a:prstGeom>
          </p:spPr>
        </p:pic>
      </p:grpSp>
      <p:grpSp>
        <p:nvGrpSpPr>
          <p:cNvPr id="25" name="Group 32"/>
          <p:cNvGrpSpPr/>
          <p:nvPr/>
        </p:nvGrpSpPr>
        <p:grpSpPr>
          <a:xfrm>
            <a:off x="6833198" y="5029199"/>
            <a:ext cx="733987" cy="754282"/>
            <a:chOff x="7083673" y="3764327"/>
            <a:chExt cx="1295400" cy="1439982"/>
          </a:xfrm>
        </p:grpSpPr>
        <p:pic>
          <p:nvPicPr>
            <p:cNvPr id="26" name="Picture 25" descr="ICON_Desktop_Q408_Comm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83673" y="3764327"/>
              <a:ext cx="1295400" cy="137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windows_xp_logo-thum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5658" y="4876800"/>
              <a:ext cx="463971" cy="327509"/>
            </a:xfrm>
            <a:prstGeom prst="rect">
              <a:avLst/>
            </a:prstGeom>
          </p:spPr>
        </p:pic>
      </p:grpSp>
      <p:grpSp>
        <p:nvGrpSpPr>
          <p:cNvPr id="28" name="Group 33"/>
          <p:cNvGrpSpPr/>
          <p:nvPr/>
        </p:nvGrpSpPr>
        <p:grpSpPr>
          <a:xfrm>
            <a:off x="2735318" y="5010089"/>
            <a:ext cx="802066" cy="838200"/>
            <a:chOff x="3581400" y="4876800"/>
            <a:chExt cx="1162050" cy="1295400"/>
          </a:xfrm>
        </p:grpSpPr>
        <p:pic>
          <p:nvPicPr>
            <p:cNvPr id="29" name="Picture 28" descr="ICON_VM_desktop_Q408_Com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4876800"/>
              <a:ext cx="116205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 descr="windows_xp_logo-thum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8600" y="4978522"/>
              <a:ext cx="463971" cy="327509"/>
            </a:xfrm>
            <a:prstGeom prst="rect">
              <a:avLst/>
            </a:prstGeom>
          </p:spPr>
        </p:pic>
      </p:grpSp>
      <p:grpSp>
        <p:nvGrpSpPr>
          <p:cNvPr id="31" name="Group 36"/>
          <p:cNvGrpSpPr/>
          <p:nvPr/>
        </p:nvGrpSpPr>
        <p:grpSpPr>
          <a:xfrm>
            <a:off x="1705856" y="5010089"/>
            <a:ext cx="802066" cy="838200"/>
            <a:chOff x="2419350" y="4876800"/>
            <a:chExt cx="1162050" cy="1295400"/>
          </a:xfrm>
        </p:grpSpPr>
        <p:pic>
          <p:nvPicPr>
            <p:cNvPr id="32" name="Picture 31" descr="ICON_VM_desktop_Q408_Com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19350" y="4876800"/>
              <a:ext cx="116205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 descr="thumbnail.aspx.jpe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9400" y="4895507"/>
              <a:ext cx="298892" cy="362293"/>
            </a:xfrm>
            <a:prstGeom prst="rect">
              <a:avLst/>
            </a:prstGeom>
          </p:spPr>
        </p:pic>
      </p:grpSp>
      <p:grpSp>
        <p:nvGrpSpPr>
          <p:cNvPr id="34" name="Group 39"/>
          <p:cNvGrpSpPr/>
          <p:nvPr/>
        </p:nvGrpSpPr>
        <p:grpSpPr>
          <a:xfrm>
            <a:off x="5782401" y="5029199"/>
            <a:ext cx="733987" cy="754282"/>
            <a:chOff x="7083673" y="3764327"/>
            <a:chExt cx="1295400" cy="1439982"/>
          </a:xfrm>
        </p:grpSpPr>
        <p:pic>
          <p:nvPicPr>
            <p:cNvPr id="35" name="Picture 34" descr="ICON_Desktop_Q408_Comm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83673" y="3764327"/>
              <a:ext cx="1295400" cy="137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windows_xp_logo-thum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5658" y="4876800"/>
              <a:ext cx="463971" cy="327509"/>
            </a:xfrm>
            <a:prstGeom prst="rect">
              <a:avLst/>
            </a:prstGeom>
          </p:spPr>
        </p:pic>
      </p:grp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609600" y="5772089"/>
            <a:ext cx="1022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Mac Netboot Desktop</a:t>
            </a: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1720416" y="5772089"/>
            <a:ext cx="1022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Mac Netboot Desktop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2667000" y="5772089"/>
            <a:ext cx="1022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Windows Thin Desktop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3733800" y="5772089"/>
            <a:ext cx="1022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Windows Thin Desktop</a:t>
            </a: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5715000" y="5836972"/>
            <a:ext cx="1022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Old PXE boot Win Desktop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6620601" y="5836972"/>
            <a:ext cx="1022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Old PXE boot Win Desktop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550946" y="3290755"/>
            <a:ext cx="2859254" cy="120504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1985778" y="3855923"/>
            <a:ext cx="113192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343400" y="2362200"/>
            <a:ext cx="4340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1200" dirty="0" smtClean="0"/>
              <a:t> ESX </a:t>
            </a:r>
            <a:r>
              <a:rPr lang="en-US" sz="1200" dirty="0"/>
              <a:t>Server hosts all server OS instances and Windows, Apple and Linux desktop </a:t>
            </a:r>
            <a:r>
              <a:rPr lang="en-US" sz="1200" dirty="0" smtClean="0"/>
              <a:t>instances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Class </a:t>
            </a:r>
            <a:r>
              <a:rPr lang="en-US" sz="1200" dirty="0"/>
              <a:t>with new systems have Mac minis and Windows Thin clients for running virtual </a:t>
            </a:r>
            <a:r>
              <a:rPr lang="en-US" sz="1200" dirty="0" smtClean="0"/>
              <a:t>desktops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Class </a:t>
            </a:r>
            <a:r>
              <a:rPr lang="en-US" sz="1200" dirty="0"/>
              <a:t>with older systems will convert older pc’s to run virtual desktops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6553200"/>
            <a:ext cx="1399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LLNL-PRES-431832 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40835">
  <a:themeElements>
    <a:clrScheme name="">
      <a:dk1>
        <a:srgbClr val="080808"/>
      </a:dk1>
      <a:lt1>
        <a:srgbClr val="74C8E6"/>
      </a:lt1>
      <a:dk2>
        <a:srgbClr val="FFFFFF"/>
      </a:dk2>
      <a:lt2>
        <a:srgbClr val="080808"/>
      </a:lt2>
      <a:accent1>
        <a:srgbClr val="68A2B6"/>
      </a:accent1>
      <a:accent2>
        <a:srgbClr val="4192BF"/>
      </a:accent2>
      <a:accent3>
        <a:srgbClr val="BCE0F0"/>
      </a:accent3>
      <a:accent4>
        <a:srgbClr val="060606"/>
      </a:accent4>
      <a:accent5>
        <a:srgbClr val="B9CED7"/>
      </a:accent5>
      <a:accent6>
        <a:srgbClr val="3A84AD"/>
      </a:accent6>
      <a:hlink>
        <a:srgbClr val="3963AF"/>
      </a:hlink>
      <a:folHlink>
        <a:srgbClr val="00006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80808"/>
        </a:dk1>
        <a:lt1>
          <a:srgbClr val="74C8E6"/>
        </a:lt1>
        <a:dk2>
          <a:srgbClr val="000000"/>
        </a:dk2>
        <a:lt2>
          <a:srgbClr val="080808"/>
        </a:lt2>
        <a:accent1>
          <a:srgbClr val="68A2B6"/>
        </a:accent1>
        <a:accent2>
          <a:srgbClr val="4192BF"/>
        </a:accent2>
        <a:accent3>
          <a:srgbClr val="BCE0F0"/>
        </a:accent3>
        <a:accent4>
          <a:srgbClr val="060606"/>
        </a:accent4>
        <a:accent5>
          <a:srgbClr val="B9CED7"/>
        </a:accent5>
        <a:accent6>
          <a:srgbClr val="3A84AD"/>
        </a:accent6>
        <a:hlink>
          <a:srgbClr val="3963A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01140835.pot</Template>
  <TotalTime>2144</TotalTime>
  <Words>893</Words>
  <Application>Microsoft Macintosh PowerPoint</Application>
  <PresentationFormat>On-screen Show (4:3)</PresentationFormat>
  <Paragraphs>212</Paragraphs>
  <Slides>26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01140835</vt:lpstr>
      <vt:lpstr>Versatile Virtual Desktops</vt:lpstr>
      <vt:lpstr>Table of Context  </vt:lpstr>
      <vt:lpstr>Introduction</vt:lpstr>
      <vt:lpstr>Introduction</vt:lpstr>
      <vt:lpstr>Objective</vt:lpstr>
      <vt:lpstr>Challenges</vt:lpstr>
      <vt:lpstr>Overview of Examples</vt:lpstr>
      <vt:lpstr>Training center</vt:lpstr>
      <vt:lpstr>Training center</vt:lpstr>
      <vt:lpstr>Material Tracking</vt:lpstr>
      <vt:lpstr>Material Tracking</vt:lpstr>
      <vt:lpstr>Safe Desktop</vt:lpstr>
      <vt:lpstr>Safe Desktop</vt:lpstr>
      <vt:lpstr>User Desktops</vt:lpstr>
      <vt:lpstr>User Desktops</vt:lpstr>
      <vt:lpstr>Measurement Systems</vt:lpstr>
      <vt:lpstr>Measurement Systems</vt:lpstr>
      <vt:lpstr>Measurement Systems</vt:lpstr>
      <vt:lpstr>Measurement Systems</vt:lpstr>
      <vt:lpstr>Measurement Systems</vt:lpstr>
      <vt:lpstr>My Mac</vt:lpstr>
      <vt:lpstr>My Mac</vt:lpstr>
      <vt:lpstr>Conclusion</vt:lpstr>
      <vt:lpstr>Next Year…</vt:lpstr>
      <vt:lpstr>Questions</vt:lpstr>
      <vt:lpstr>Contact Information</vt:lpstr>
    </vt:vector>
  </TitlesOfParts>
  <Manager/>
  <Company>Lawrence Livermore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Versatile Virtual Desktops</dc:title>
  <dc:subject/>
  <dc:creator>Don Mendonsa</dc:creator>
  <cp:keywords/>
  <dc:description/>
  <cp:lastModifiedBy>Don Mendonsa</cp:lastModifiedBy>
  <cp:revision>33</cp:revision>
  <cp:lastPrinted>2010-05-07T14:56:29Z</cp:lastPrinted>
  <dcterms:created xsi:type="dcterms:W3CDTF">2010-05-13T22:50:56Z</dcterms:created>
  <dcterms:modified xsi:type="dcterms:W3CDTF">2010-05-13T22:53:10Z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TC011408351033</vt:lpwstr>
  </property>
</Properties>
</file>