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1" r:id="rId11"/>
    <p:sldId id="262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29" d="100"/>
          <a:sy n="129" d="100"/>
        </p:scale>
        <p:origin x="-564" y="-90"/>
      </p:cViewPr>
      <p:guideLst>
        <p:guide orient="horz" pos="144"/>
        <p:guide orient="horz" pos="4176"/>
        <p:guide pos="3120"/>
        <p:guide pos="56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5610225" y="0"/>
            <a:ext cx="26988" cy="6858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78" y="1085334"/>
            <a:ext cx="4454622" cy="877163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78" y="2667000"/>
            <a:ext cx="4170536" cy="424732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New_DOE_Logo_Color_042808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238875"/>
            <a:ext cx="17430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ORNL_managed by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647038" y="6201688"/>
            <a:ext cx="3505200" cy="452426"/>
          </a:xfrm>
          <a:prstGeom prst="rect">
            <a:avLst/>
          </a:prstGeom>
        </p:spPr>
      </p:pic>
      <p:pic>
        <p:nvPicPr>
          <p:cNvPr id="11" name="Picture 10" descr="template graphic_090l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734314" y="1233948"/>
            <a:ext cx="4292392" cy="42245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847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04" y="1344823"/>
            <a:ext cx="8229600" cy="202414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 flipH="1">
            <a:off x="228600" y="6402858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 defTabSz="173038" eaLnBrk="1" hangingPunct="1">
              <a:lnSpc>
                <a:spcPct val="90000"/>
              </a:lnSpc>
              <a:tabLst>
                <a:tab pos="230188" algn="l"/>
              </a:tabLst>
              <a:defRPr/>
            </a:pPr>
            <a:fld id="{5090E27C-CA13-484A-97F4-0144A35C19E2}" type="slidenum">
              <a:rPr lang="en-US" sz="900" b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l" defTabSz="173038" eaLnBrk="1" hangingPunct="1">
                <a:lnSpc>
                  <a:spcPct val="90000"/>
                </a:lnSpc>
                <a:tabLst>
                  <a:tab pos="230188" algn="l"/>
                </a:tabLst>
                <a:defRPr/>
              </a:pPr>
              <a:t>‹#›</a:t>
            </a:fld>
            <a:r>
              <a:rPr lang="en-US" sz="900" b="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Managed by UT-Battelle</a:t>
            </a:r>
            <a:br>
              <a:rPr lang="en-US" sz="900" b="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900" b="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for the U.S. Department of Energy</a:t>
            </a:r>
            <a:endParaRPr lang="en-US" sz="900" b="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10" descr="ORNL emboss_2.pn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77200" y="6216650"/>
            <a:ext cx="89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56"/>
          <p:cNvSpPr txBox="1">
            <a:spLocks noChangeArrowheads="1"/>
          </p:cNvSpPr>
          <p:nvPr userDrawn="1"/>
        </p:nvSpPr>
        <p:spPr>
          <a:xfrm>
            <a:off x="3124200" y="6476464"/>
            <a:ext cx="2895600" cy="1825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Presentation_name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9" r:id="rId3"/>
    <p:sldLayoutId id="2147483920" r:id="rId4"/>
    <p:sldLayoutId id="2147483921" r:id="rId5"/>
    <p:sldLayoutId id="2147483853" r:id="rId6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kern="1200">
          <a:solidFill>
            <a:srgbClr val="006C3A"/>
          </a:solidFill>
          <a:latin typeface="Arial Black" pitchFamily="34" charset="0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90000"/>
        </a:lnSpc>
        <a:spcBef>
          <a:spcPts val="1400"/>
        </a:spcBef>
        <a:buClr>
          <a:srgbClr val="006C3A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625475" indent="-279400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–"/>
        <a:defRPr sz="24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914400" indent="-230188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•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144588" indent="-173038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–"/>
        <a:defRPr sz="1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1482725" indent="-222250" algn="l" defTabSz="914400" rtl="0" eaLnBrk="1" latinLnBrk="0" hangingPunct="1">
        <a:lnSpc>
          <a:spcPct val="90000"/>
        </a:lnSpc>
        <a:spcBef>
          <a:spcPts val="600"/>
        </a:spcBef>
        <a:buClr>
          <a:srgbClr val="006C3A"/>
        </a:buClr>
        <a:buFont typeface="Arial" pitchFamily="34" charset="0"/>
        <a:buChar char="»"/>
        <a:defRPr sz="1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78" y="1085334"/>
            <a:ext cx="4683222" cy="1112612"/>
          </a:xfrm>
        </p:spPr>
        <p:txBody>
          <a:bodyPr/>
          <a:lstStyle/>
          <a:p>
            <a:r>
              <a:rPr lang="en-US" dirty="0" smtClean="0"/>
              <a:t>Remote User Support</a:t>
            </a:r>
            <a:br>
              <a:rPr lang="en-US" dirty="0" smtClean="0"/>
            </a:b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– Better Than Being There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78" y="2667000"/>
            <a:ext cx="4170536" cy="936667"/>
          </a:xfrm>
        </p:spPr>
        <p:txBody>
          <a:bodyPr/>
          <a:lstStyle/>
          <a:p>
            <a:r>
              <a:rPr lang="en-US" dirty="0" smtClean="0"/>
              <a:t>Bob Beane</a:t>
            </a:r>
          </a:p>
          <a:p>
            <a:r>
              <a:rPr lang="en-US" dirty="0" smtClean="0"/>
              <a:t>Tim Guilliams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2749471"/>
          </a:xfrm>
        </p:spPr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Remote Pilot</a:t>
            </a:r>
          </a:p>
          <a:p>
            <a:r>
              <a:rPr lang="en-US" dirty="0" smtClean="0"/>
              <a:t>Expansion</a:t>
            </a:r>
          </a:p>
          <a:p>
            <a:r>
              <a:rPr lang="en-US" dirty="0" smtClean="0"/>
              <a:t>Current Operation</a:t>
            </a:r>
          </a:p>
          <a:p>
            <a:r>
              <a:rPr lang="en-US" dirty="0" smtClean="0"/>
              <a:t>Future Direction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2919774"/>
          </a:xfrm>
        </p:spPr>
        <p:txBody>
          <a:bodyPr/>
          <a:lstStyle/>
          <a:p>
            <a:r>
              <a:rPr lang="en-US" dirty="0" smtClean="0"/>
              <a:t>Low call closure rate</a:t>
            </a:r>
          </a:p>
          <a:p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SCCM</a:t>
            </a:r>
          </a:p>
          <a:p>
            <a:pPr lvl="1"/>
            <a:r>
              <a:rPr lang="en-US" dirty="0" smtClean="0"/>
              <a:t>Apple Remote Desktop</a:t>
            </a:r>
          </a:p>
          <a:p>
            <a:pPr lvl="1"/>
            <a:r>
              <a:rPr lang="en-US" dirty="0" smtClean="0"/>
              <a:t>Remote Desktop</a:t>
            </a:r>
          </a:p>
          <a:p>
            <a:r>
              <a:rPr lang="en-US" dirty="0" smtClean="0"/>
              <a:t>Inefficient desk-side travel time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Pilot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451475"/>
          </a:xfrm>
        </p:spPr>
        <p:txBody>
          <a:bodyPr/>
          <a:lstStyle/>
          <a:p>
            <a:r>
              <a:rPr lang="en-US" dirty="0" smtClean="0"/>
              <a:t>New remote tool deployment</a:t>
            </a:r>
          </a:p>
          <a:p>
            <a:pPr lvl="1"/>
            <a:r>
              <a:rPr lang="en-US" dirty="0" smtClean="0"/>
              <a:t>Cross-platform support</a:t>
            </a:r>
          </a:p>
          <a:p>
            <a:r>
              <a:rPr lang="en-US" dirty="0" smtClean="0"/>
              <a:t>Culture </a:t>
            </a:r>
            <a:r>
              <a:rPr lang="en-US" dirty="0" smtClean="0"/>
              <a:t>Change for Tier </a:t>
            </a:r>
            <a:r>
              <a:rPr lang="en-US" dirty="0" smtClean="0"/>
              <a:t>2</a:t>
            </a:r>
          </a:p>
          <a:p>
            <a:r>
              <a:rPr lang="en-US" dirty="0" smtClean="0"/>
              <a:t>Daily tag-up meetings</a:t>
            </a:r>
          </a:p>
          <a:p>
            <a:r>
              <a:rPr lang="en-US" dirty="0" smtClean="0"/>
              <a:t>Call Distribution System</a:t>
            </a:r>
          </a:p>
          <a:p>
            <a:r>
              <a:rPr lang="en-US" dirty="0" smtClean="0"/>
              <a:t>Instant Messaging chat</a:t>
            </a:r>
          </a:p>
          <a:p>
            <a:r>
              <a:rPr lang="en-US" dirty="0" smtClean="0"/>
              <a:t>Super Glue</a:t>
            </a:r>
          </a:p>
          <a:p>
            <a:r>
              <a:rPr lang="en-US" dirty="0" smtClean="0"/>
              <a:t>Benefits to Users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955955"/>
          </a:xfrm>
        </p:spPr>
        <p:txBody>
          <a:bodyPr/>
          <a:lstStyle/>
          <a:p>
            <a:r>
              <a:rPr lang="en-US" dirty="0" smtClean="0"/>
              <a:t>Too much + Too fast = Problems</a:t>
            </a:r>
          </a:p>
          <a:p>
            <a:pPr lvl="1"/>
            <a:r>
              <a:rPr lang="en-US" dirty="0" smtClean="0"/>
              <a:t>Greater number of staff requires even greater amount of planning and communication</a:t>
            </a:r>
          </a:p>
          <a:p>
            <a:pPr lvl="2"/>
            <a:r>
              <a:rPr lang="en-US" dirty="0" smtClean="0"/>
              <a:t>Apple</a:t>
            </a:r>
          </a:p>
          <a:p>
            <a:pPr lvl="2"/>
            <a:r>
              <a:rPr lang="en-US" dirty="0" smtClean="0"/>
              <a:t>E-mail</a:t>
            </a:r>
          </a:p>
          <a:p>
            <a:pPr lvl="2"/>
            <a:r>
              <a:rPr lang="en-US" dirty="0" smtClean="0"/>
              <a:t>Embedded Staff</a:t>
            </a:r>
          </a:p>
          <a:p>
            <a:r>
              <a:rPr lang="en-US" dirty="0" smtClean="0"/>
              <a:t>Fall back &amp; regroup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</a:t>
            </a:r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2749471"/>
          </a:xfrm>
        </p:spPr>
        <p:txBody>
          <a:bodyPr/>
          <a:lstStyle/>
          <a:p>
            <a:r>
              <a:rPr lang="en-US" dirty="0" smtClean="0"/>
              <a:t>Customers like the immediate </a:t>
            </a:r>
            <a:r>
              <a:rPr lang="en-US" dirty="0" smtClean="0"/>
              <a:t>service</a:t>
            </a:r>
          </a:p>
          <a:p>
            <a:r>
              <a:rPr lang="en-US" dirty="0" smtClean="0"/>
              <a:t>Ease of transfer or escalation</a:t>
            </a:r>
            <a:endParaRPr lang="en-US" dirty="0" smtClean="0"/>
          </a:p>
          <a:p>
            <a:r>
              <a:rPr lang="en-US" dirty="0" smtClean="0"/>
              <a:t>Off-Site support</a:t>
            </a:r>
          </a:p>
          <a:p>
            <a:r>
              <a:rPr lang="en-US" dirty="0" smtClean="0"/>
              <a:t>Eases LUP constraints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1047466"/>
          </a:xfrm>
        </p:spPr>
        <p:txBody>
          <a:bodyPr/>
          <a:lstStyle/>
          <a:p>
            <a:r>
              <a:rPr lang="en-US" dirty="0" smtClean="0"/>
              <a:t>Multiple remote tools</a:t>
            </a:r>
          </a:p>
          <a:p>
            <a:r>
              <a:rPr lang="en-US" dirty="0" smtClean="0"/>
              <a:t>Bomgar Demo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1614801"/>
          </a:xfrm>
        </p:spPr>
        <p:txBody>
          <a:bodyPr/>
          <a:lstStyle/>
          <a:p>
            <a:r>
              <a:rPr lang="en-US" dirty="0" smtClean="0"/>
              <a:t>Blurring the lines between Tier 1 and Tier 2</a:t>
            </a:r>
          </a:p>
          <a:p>
            <a:r>
              <a:rPr lang="en-US" dirty="0" smtClean="0"/>
              <a:t>Simplifying the user interface with IT</a:t>
            </a:r>
          </a:p>
          <a:p>
            <a:r>
              <a:rPr lang="en-US" dirty="0" smtClean="0"/>
              <a:t>Same Day Service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RNL 0812 new">
      <a:dk1>
        <a:sysClr val="windowText" lastClr="000000"/>
      </a:dk1>
      <a:lt1>
        <a:sysClr val="window" lastClr="FFFFFF"/>
      </a:lt1>
      <a:dk2>
        <a:srgbClr val="006C3A"/>
      </a:dk2>
      <a:lt2>
        <a:srgbClr val="FFFFFF"/>
      </a:lt2>
      <a:accent1>
        <a:srgbClr val="4F81BD"/>
      </a:accent1>
      <a:accent2>
        <a:srgbClr val="C0504D"/>
      </a:accent2>
      <a:accent3>
        <a:srgbClr val="00B274"/>
      </a:accent3>
      <a:accent4>
        <a:srgbClr val="F79646"/>
      </a:accent4>
      <a:accent5>
        <a:srgbClr val="4BACC6"/>
      </a:accent5>
      <a:accent6>
        <a:srgbClr val="8064A2"/>
      </a:accent6>
      <a:hlink>
        <a:srgbClr val="1F497D"/>
      </a:hlink>
      <a:folHlink>
        <a:srgbClr val="006C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D44C3F2D595B419415B4147FCF5D34" ma:contentTypeVersion="0" ma:contentTypeDescription="Create a new document." ma:contentTypeScope="" ma:versionID="a07af1bbdcdcd591a36e88f96273017c">
  <xsd:schema xmlns:xsd="http://www.w3.org/2001/XMLSchema" xmlns:p="http://schemas.microsoft.com/office/2006/metadata/properties" targetNamespace="http://schemas.microsoft.com/office/2006/metadata/properties" ma:root="true" ma:fieldsID="46ce51841bcaebe75ae25adb2fb3cbe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787DA00-104B-4BC2-B5EC-99D3BB2F50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FBABDB-CD2C-4192-82AA-E6FC22D6207A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31B0510-2990-4D55-A1AD-830584FCD3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5930</TotalTime>
  <Words>131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Theme</vt:lpstr>
      <vt:lpstr>Remote User Support   – Better Than Being There</vt:lpstr>
      <vt:lpstr>Topics</vt:lpstr>
      <vt:lpstr>Background</vt:lpstr>
      <vt:lpstr>Remote Pilot</vt:lpstr>
      <vt:lpstr>Expansion</vt:lpstr>
      <vt:lpstr>User Experience</vt:lpstr>
      <vt:lpstr>Current Operation</vt:lpstr>
      <vt:lpstr>Future Direction</vt:lpstr>
    </vt:vector>
  </TitlesOfParts>
  <Company>ORNL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Jo Roy</dc:creator>
  <cp:lastModifiedBy>rbg</cp:lastModifiedBy>
  <cp:revision>57</cp:revision>
  <dcterms:created xsi:type="dcterms:W3CDTF">2008-12-10T13:33:36Z</dcterms:created>
  <dcterms:modified xsi:type="dcterms:W3CDTF">2010-05-11T19:13:47Z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0x0101001CD44C3F2D595B419415B4147FCF5D34</vt:lpwstr>
  </property>
</Properties>
</file>