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9" r:id="rId3"/>
    <p:sldId id="272" r:id="rId4"/>
    <p:sldId id="273" r:id="rId5"/>
    <p:sldId id="274" r:id="rId6"/>
    <p:sldId id="275" r:id="rId7"/>
    <p:sldId id="258" r:id="rId8"/>
    <p:sldId id="261" r:id="rId9"/>
    <p:sldId id="262" r:id="rId10"/>
    <p:sldId id="264" r:id="rId11"/>
    <p:sldId id="267" r:id="rId12"/>
    <p:sldId id="265" r:id="rId13"/>
    <p:sldId id="268" r:id="rId14"/>
    <p:sldId id="266" r:id="rId15"/>
    <p:sldId id="270" r:id="rId16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D30AA5"/>
    <a:srgbClr val="A2AB00"/>
    <a:srgbClr val="730000"/>
    <a:srgbClr val="043504"/>
    <a:srgbClr val="0099CC"/>
    <a:srgbClr val="423174"/>
    <a:srgbClr val="00279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3" autoAdjust="0"/>
    <p:restoredTop sz="80788" autoAdjust="0"/>
  </p:normalViewPr>
  <p:slideViewPr>
    <p:cSldViewPr>
      <p:cViewPr varScale="1">
        <p:scale>
          <a:sx n="69" d="100"/>
          <a:sy n="69" d="100"/>
        </p:scale>
        <p:origin x="-1363" y="-82"/>
      </p:cViewPr>
      <p:guideLst>
        <p:guide orient="horz" pos="42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4088" y="4443413"/>
            <a:ext cx="5100637" cy="4202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6" tIns="46912" rIns="92206" bIns="469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0737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ＭＳ Ｐゴシック" pitchFamily="-106" charset="-128"/>
      </a:defRPr>
    </a:lvl1pPr>
    <a:lvl2pPr marL="452438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2pPr>
    <a:lvl3pPr marL="904875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3pPr>
    <a:lvl4pPr marL="1357313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4pPr>
    <a:lvl5pPr marL="1809750" algn="l" defTabSz="9048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  <p:sp>
        <p:nvSpPr>
          <p:cNvPr id="163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Guides:</a:t>
            </a:r>
          </a:p>
          <a:p>
            <a:r>
              <a:rPr lang="en-US" dirty="0" smtClean="0"/>
              <a:t>http://docs.blackberry.com/en/admin/deliverables/12057/BlackBerry_Enterprise_Server-Planning_Guide--820441-1029090714-001-5.0.1-US.pdf</a:t>
            </a:r>
          </a:p>
          <a:p>
            <a:r>
              <a:rPr lang="en-US" dirty="0" smtClean="0"/>
              <a:t>http://docs.blackberry.com/en/admin/deliverables/12052/BlackBerry_Enterprise_Server-Upgrade_Planning_Guide-T577232-820366-1021033702-001-5.0.1-US.pdf</a:t>
            </a:r>
          </a:p>
          <a:p>
            <a:r>
              <a:rPr lang="en-US" dirty="0" smtClean="0"/>
              <a:t>http://docs.blackberry.com/en/admin/deliverables/12164/BlackBerry_Enterprise_Server_for_Microsoft_Exchange-Upgrade_Guide-T561574-819646-1029041635-001-5.0.1-US.pdf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3 x Two Node BES pairs</a:t>
            </a:r>
          </a:p>
          <a:p>
            <a:r>
              <a:rPr lang="en-US" dirty="0" smtClean="0"/>
              <a:t>Each BES node is a Virtual Machine running on ESX 4.0, Server 2008 R2 64 bit, 1cpu, 2GB ram</a:t>
            </a:r>
          </a:p>
          <a:p>
            <a:r>
              <a:rPr lang="en-US" dirty="0" smtClean="0"/>
              <a:t>Node A, All components, without BAS</a:t>
            </a:r>
          </a:p>
          <a:p>
            <a:r>
              <a:rPr lang="en-US" dirty="0" smtClean="0"/>
              <a:t>Node B, All components, with BAS</a:t>
            </a:r>
          </a:p>
          <a:p>
            <a:r>
              <a:rPr lang="en-US" dirty="0" smtClean="0"/>
              <a:t>1 x Two node SQL 2005 cluster</a:t>
            </a:r>
          </a:p>
          <a:p>
            <a:r>
              <a:rPr lang="en-US" dirty="0" smtClean="0"/>
              <a:t>Physical</a:t>
            </a:r>
            <a:r>
              <a:rPr lang="en-US" baseline="0" dirty="0" smtClean="0"/>
              <a:t> s</a:t>
            </a:r>
            <a:r>
              <a:rPr lang="en-US" dirty="0" smtClean="0"/>
              <a:t>erver 2003 R2, 4 CPU, 4 GB RAM</a:t>
            </a:r>
          </a:p>
          <a:p>
            <a:r>
              <a:rPr lang="en-US" dirty="0" smtClean="0"/>
              <a:t>2 x Foundry NLB’s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Top Chart</a:t>
            </a:r>
            <a:r>
              <a:rPr lang="en-US" baseline="0" dirty="0" smtClean="0"/>
              <a:t> - </a:t>
            </a:r>
            <a:r>
              <a:rPr lang="en-US" dirty="0" smtClean="0"/>
              <a:t>Node A</a:t>
            </a:r>
          </a:p>
          <a:p>
            <a:r>
              <a:rPr lang="en-US" dirty="0" smtClean="0"/>
              <a:t>~17%</a:t>
            </a:r>
            <a:r>
              <a:rPr lang="en-US" baseline="0" dirty="0" smtClean="0"/>
              <a:t> Memory usage before migration</a:t>
            </a:r>
          </a:p>
          <a:p>
            <a:r>
              <a:rPr lang="en-US" baseline="0" dirty="0" smtClean="0"/>
              <a:t>~35% Peak Memory usage after moving 600+ users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Bottom Chart</a:t>
            </a:r>
            <a:r>
              <a:rPr lang="en-US" baseline="0" dirty="0" smtClean="0"/>
              <a:t> - </a:t>
            </a:r>
            <a:r>
              <a:rPr lang="en-US" dirty="0" smtClean="0"/>
              <a:t>Node</a:t>
            </a:r>
            <a:r>
              <a:rPr lang="en-US" baseline="0" dirty="0" smtClean="0"/>
              <a:t> B</a:t>
            </a:r>
          </a:p>
          <a:p>
            <a:r>
              <a:rPr lang="en-US" baseline="0" dirty="0" smtClean="0"/>
              <a:t>~24% Memory usage before migration</a:t>
            </a:r>
          </a:p>
          <a:p>
            <a:r>
              <a:rPr lang="en-US" baseline="0" dirty="0" smtClean="0"/>
              <a:t>~33% Peak Memory usage after migration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Subtitle 24 pt</a:t>
            </a:r>
          </a:p>
          <a:p>
            <a:pPr lvl="1"/>
            <a:r>
              <a:rPr lang="en-US" smtClean="0"/>
              <a:t>Second level 22 pt</a:t>
            </a:r>
          </a:p>
          <a:p>
            <a:pPr lvl="2"/>
            <a:r>
              <a:rPr lang="en-US" smtClean="0"/>
              <a:t>Third level 20 pt</a:t>
            </a:r>
          </a:p>
          <a:p>
            <a:pPr lvl="3"/>
            <a:r>
              <a:rPr lang="en-US" smtClean="0"/>
              <a:t>Fourth level 18pt</a:t>
            </a:r>
          </a:p>
          <a:p>
            <a:pPr lvl="4"/>
            <a:r>
              <a:rPr lang="en-US" smtClean="0"/>
              <a:t>Fifth level 18pt</a:t>
            </a:r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2286000" cy="1301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803275" y="1447800"/>
            <a:ext cx="7616825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- 28 Point Helvetica Bold</a:t>
            </a:r>
          </a:p>
        </p:txBody>
      </p:sp>
      <p:pic>
        <p:nvPicPr>
          <p:cNvPr id="1030" name="Picture 6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924800" y="6324600"/>
            <a:ext cx="110490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-106" charset="0"/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00"/>
          </a:solidFill>
          <a:latin typeface="Arial" pitchFamily="-106" charset="0"/>
        </a:defRPr>
      </a:lvl9pPr>
    </p:titleStyle>
    <p:bodyStyle>
      <a:lvl1pPr marL="342900" indent="-17145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b="1">
          <a:solidFill>
            <a:srgbClr val="000000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200" b="1">
          <a:solidFill>
            <a:srgbClr val="000000"/>
          </a:solidFill>
          <a:latin typeface="+mn-lt"/>
          <a:ea typeface="ＭＳ Ｐゴシック" pitchFamily="-106" charset="-128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0000"/>
          </a:solidFill>
          <a:latin typeface="+mn-lt"/>
          <a:ea typeface="ＭＳ Ｐゴシック" pitchFamily="-106" charset="-128"/>
        </a:defRPr>
      </a:lvl3pPr>
      <a:lvl4pPr marL="1543050" indent="-1714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0000"/>
          </a:solidFill>
          <a:latin typeface="+mn-lt"/>
          <a:ea typeface="ＭＳ Ｐゴシック" pitchFamily="-106" charset="-128"/>
        </a:defRPr>
      </a:lvl4pPr>
      <a:lvl5pPr marL="19431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  <a:ea typeface="ＭＳ Ｐゴシック" pitchFamily="-106" charset="-128"/>
        </a:defRPr>
      </a:lvl5pPr>
      <a:lvl6pPr marL="24003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  <a:ea typeface="ＭＳ Ｐゴシック" pitchFamily="-106" charset="-128"/>
        </a:defRPr>
      </a:lvl6pPr>
      <a:lvl7pPr marL="28575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  <a:ea typeface="ＭＳ Ｐゴシック" pitchFamily="-106" charset="-128"/>
        </a:defRPr>
      </a:lvl7pPr>
      <a:lvl8pPr marL="33147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  <a:ea typeface="ＭＳ Ｐゴシック" pitchFamily="-106" charset="-128"/>
        </a:defRPr>
      </a:lvl8pPr>
      <a:lvl9pPr marL="3771900" indent="-1143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b="1">
          <a:solidFill>
            <a:srgbClr val="000000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447800"/>
          </a:xfrm>
          <a:noFill/>
        </p:spPr>
        <p:txBody>
          <a:bodyPr/>
          <a:lstStyle/>
          <a:p>
            <a:r>
              <a:rPr lang="en-US" sz="3200" dirty="0" smtClean="0"/>
              <a:t>Sandia National Laboratories </a:t>
            </a:r>
            <a:r>
              <a:rPr lang="en-US" sz="3200" dirty="0" smtClean="0"/>
              <a:t>BlackBerry </a:t>
            </a:r>
            <a:r>
              <a:rPr lang="en-US" sz="3200" dirty="0" smtClean="0"/>
              <a:t>Enterprise Server 5.0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133600"/>
            <a:ext cx="6553200" cy="3200400"/>
          </a:xfrm>
        </p:spPr>
        <p:txBody>
          <a:bodyPr/>
          <a:lstStyle/>
          <a:p>
            <a:pPr marL="342900" indent="-171450"/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171450"/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171450">
              <a:lnSpc>
                <a:spcPts val="2000"/>
              </a:lnSpc>
            </a:pPr>
            <a:r>
              <a:rPr lang="en-US" sz="2000" dirty="0" smtClean="0"/>
              <a:t>Sean McGovern</a:t>
            </a:r>
          </a:p>
          <a:p>
            <a:pPr marL="342900" indent="-171450">
              <a:lnSpc>
                <a:spcPts val="2000"/>
              </a:lnSpc>
            </a:pPr>
            <a:r>
              <a:rPr lang="en-US" sz="1800" dirty="0" smtClean="0"/>
              <a:t>BlackBerry Operations</a:t>
            </a:r>
          </a:p>
          <a:p>
            <a:pPr marL="342900" indent="-171450">
              <a:lnSpc>
                <a:spcPts val="2000"/>
              </a:lnSpc>
            </a:pPr>
            <a:endParaRPr lang="en-US" sz="1800" dirty="0" smtClean="0"/>
          </a:p>
          <a:p>
            <a:pPr marL="342900" indent="-171450">
              <a:lnSpc>
                <a:spcPts val="2000"/>
              </a:lnSpc>
            </a:pPr>
            <a:r>
              <a:rPr lang="en-US" sz="2000" dirty="0" smtClean="0"/>
              <a:t>K. Jarrod Collins</a:t>
            </a:r>
          </a:p>
          <a:p>
            <a:pPr marL="342900" indent="-171450">
              <a:lnSpc>
                <a:spcPts val="2000"/>
              </a:lnSpc>
            </a:pPr>
            <a:r>
              <a:rPr lang="en-US" sz="1800" dirty="0" smtClean="0"/>
              <a:t>Infrastructure Computing Services</a:t>
            </a:r>
          </a:p>
        </p:txBody>
      </p:sp>
      <p:pic>
        <p:nvPicPr>
          <p:cNvPr id="15364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2098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5365" name="Picture 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6324600"/>
            <a:ext cx="110490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5367" name="Picture 11" descr="C:\_Alldata\DEB WORK\Templates &amp; Logos\Other Labs.NNSA\NNSAlogo04100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6343650"/>
            <a:ext cx="914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Rectangle 5"/>
          <p:cNvSpPr>
            <a:spLocks noChangeArrowheads="1"/>
          </p:cNvSpPr>
          <p:nvPr/>
        </p:nvSpPr>
        <p:spPr bwMode="auto">
          <a:xfrm>
            <a:off x="1697038" y="6200775"/>
            <a:ext cx="5749925" cy="50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ctr"/>
            <a:r>
              <a:rPr lang="en-US" sz="900" dirty="0"/>
              <a:t>Sandia National Laboratories is a multi-program laboratory operated by Sandia Corporation, a wholly owned </a:t>
            </a:r>
            <a:br>
              <a:rPr lang="en-US" sz="900" dirty="0"/>
            </a:br>
            <a:r>
              <a:rPr lang="en-US" sz="900" dirty="0"/>
              <a:t>subsidiary of Lockheed Martin company, for the U.S. Department of Energy’s National Nuclear Security Administration </a:t>
            </a:r>
            <a:br>
              <a:rPr lang="en-US" sz="900" dirty="0"/>
            </a:br>
            <a:r>
              <a:rPr lang="en-US" sz="900" dirty="0"/>
              <a:t>under contract DE-AC04-94AL85000.</a:t>
            </a:r>
            <a:endParaRPr lang="en-US" sz="900" dirty="0">
              <a:solidFill>
                <a:srgbClr val="000000"/>
              </a:solidFill>
              <a:latin typeface="Helvetica" pitchFamily="-10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 5.0 Performance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9144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114800"/>
            <a:ext cx="8991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r>
              <a:rPr lang="en-US" dirty="0" smtClean="0"/>
              <a:t>BES configuration - November through December</a:t>
            </a:r>
          </a:p>
          <a:p>
            <a:pPr lvl="1"/>
            <a:r>
              <a:rPr lang="en-US" sz="1800" b="0" dirty="0" smtClean="0"/>
              <a:t>Testing, testing, testing…</a:t>
            </a:r>
          </a:p>
          <a:p>
            <a:pPr lvl="2"/>
            <a:r>
              <a:rPr lang="en-US" sz="1600" b="0" dirty="0" smtClean="0"/>
              <a:t>HA features</a:t>
            </a:r>
          </a:p>
          <a:p>
            <a:pPr lvl="2"/>
            <a:r>
              <a:rPr lang="en-US" sz="1600" b="0" dirty="0" smtClean="0"/>
              <a:t>Software Deployment</a:t>
            </a:r>
          </a:p>
          <a:p>
            <a:pPr lvl="2"/>
            <a:r>
              <a:rPr lang="en-US" sz="1600" b="0" dirty="0" smtClean="0"/>
              <a:t>Email / PIM synchronization</a:t>
            </a:r>
          </a:p>
          <a:p>
            <a:pPr lvl="2"/>
            <a:r>
              <a:rPr lang="en-US" sz="1600" b="0" dirty="0" smtClean="0"/>
              <a:t>New 5.0 device capabilities</a:t>
            </a:r>
          </a:p>
          <a:p>
            <a:pPr lvl="2"/>
            <a:r>
              <a:rPr lang="en-US" sz="1600" b="0" dirty="0" smtClean="0"/>
              <a:t>Enterprise Transporter</a:t>
            </a:r>
          </a:p>
          <a:p>
            <a:pPr lvl="1"/>
            <a:r>
              <a:rPr lang="en-US" sz="1800" b="0" dirty="0" smtClean="0"/>
              <a:t>Migrated Policies and Roles</a:t>
            </a:r>
          </a:p>
          <a:p>
            <a:pPr lvl="1"/>
            <a:r>
              <a:rPr lang="en-US" sz="1800" b="0" dirty="0" smtClean="0"/>
              <a:t>Developed custom programs using new BAS API’s</a:t>
            </a:r>
          </a:p>
          <a:p>
            <a:pPr lvl="2"/>
            <a:r>
              <a:rPr lang="en-US" sz="1600" b="0" dirty="0" smtClean="0"/>
              <a:t>Limited Area Credentialing</a:t>
            </a:r>
          </a:p>
          <a:p>
            <a:pPr lvl="2"/>
            <a:r>
              <a:rPr lang="en-US" sz="1600" b="0" dirty="0" smtClean="0"/>
              <a:t>Policy Enforcement</a:t>
            </a:r>
          </a:p>
          <a:p>
            <a:r>
              <a:rPr lang="en-US" dirty="0" smtClean="0"/>
              <a:t>Pilot testing conducted January through March</a:t>
            </a:r>
          </a:p>
          <a:p>
            <a:pPr lvl="1"/>
            <a:r>
              <a:rPr lang="en-US" sz="1800" b="0" dirty="0" smtClean="0"/>
              <a:t>New tools distributed to support staff</a:t>
            </a:r>
          </a:p>
          <a:p>
            <a:endParaRPr lang="en-US" sz="1800" b="0" dirty="0" smtClean="0"/>
          </a:p>
          <a:p>
            <a:pPr lvl="2"/>
            <a:endParaRPr lang="en-US" b="0" dirty="0" smtClean="0"/>
          </a:p>
          <a:p>
            <a:pPr lvl="1"/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was the migration performed?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r>
              <a:rPr lang="en-US" dirty="0" smtClean="0"/>
              <a:t>User notification sent 03/22</a:t>
            </a:r>
          </a:p>
          <a:p>
            <a:pPr lvl="1"/>
            <a:r>
              <a:rPr lang="en-US" sz="1800" b="0" dirty="0" smtClean="0"/>
              <a:t>Requested users to have their BlackBerry turned on</a:t>
            </a:r>
          </a:p>
          <a:p>
            <a:pPr lvl="2"/>
            <a:r>
              <a:rPr lang="en-US" sz="1600" b="0" dirty="0" smtClean="0"/>
              <a:t>Notification targeted to all users</a:t>
            </a:r>
          </a:p>
          <a:p>
            <a:pPr lvl="2"/>
            <a:r>
              <a:rPr lang="en-US" sz="1600" b="0" dirty="0" smtClean="0"/>
              <a:t>Notification targeted to all 4.3 users</a:t>
            </a:r>
          </a:p>
          <a:p>
            <a:r>
              <a:rPr lang="en-US" dirty="0" smtClean="0"/>
              <a:t>Migration started 03/29 using the Transporter</a:t>
            </a:r>
          </a:p>
          <a:p>
            <a:pPr lvl="1"/>
            <a:r>
              <a:rPr lang="en-US" sz="1800" b="0" dirty="0" smtClean="0"/>
              <a:t>Ran a SQL query to identify recent contact time and supported OS</a:t>
            </a:r>
          </a:p>
          <a:p>
            <a:pPr lvl="1"/>
            <a:r>
              <a:rPr lang="en-US" sz="1800" b="0" dirty="0" smtClean="0"/>
              <a:t>Imported email addresses into the transporter tool</a:t>
            </a:r>
          </a:p>
          <a:p>
            <a:pPr lvl="1"/>
            <a:r>
              <a:rPr lang="en-US" sz="1800" b="0" dirty="0" smtClean="0"/>
              <a:t>Performed test migration</a:t>
            </a:r>
          </a:p>
          <a:p>
            <a:pPr lvl="1"/>
            <a:r>
              <a:rPr lang="en-US" sz="1800" b="0" dirty="0" smtClean="0"/>
              <a:t>Removed problematic users</a:t>
            </a:r>
          </a:p>
          <a:p>
            <a:pPr lvl="1"/>
            <a:r>
              <a:rPr lang="en-US" sz="1800" b="0" dirty="0" smtClean="0"/>
              <a:t>Migrated users</a:t>
            </a:r>
          </a:p>
          <a:p>
            <a:pPr lvl="1"/>
            <a:r>
              <a:rPr lang="en-US" sz="1800" b="0" dirty="0" smtClean="0"/>
              <a:t>Wait for updated contact time</a:t>
            </a:r>
          </a:p>
          <a:p>
            <a:pPr lvl="1"/>
            <a:r>
              <a:rPr lang="en-US" sz="1800" b="0" dirty="0" smtClean="0"/>
              <a:t>Set policy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was the migration performed? Cont..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r>
              <a:rPr lang="en-US" dirty="0" smtClean="0"/>
              <a:t>Started on 03/29</a:t>
            </a:r>
          </a:p>
          <a:p>
            <a:r>
              <a:rPr lang="en-US" dirty="0" smtClean="0"/>
              <a:t>88% of users moved within first week</a:t>
            </a:r>
          </a:p>
          <a:p>
            <a:r>
              <a:rPr lang="en-US" dirty="0" smtClean="0"/>
              <a:t>200 to 600 users migrated per day</a:t>
            </a:r>
          </a:p>
          <a:p>
            <a:r>
              <a:rPr lang="en-US" dirty="0" smtClean="0"/>
              <a:t>Completed 06/01 - All remaining users will be migrated</a:t>
            </a:r>
          </a:p>
          <a:p>
            <a:pPr lvl="1"/>
            <a:endParaRPr lang="en-US" b="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 Stats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r>
              <a:rPr lang="en-US" dirty="0" smtClean="0"/>
              <a:t>BAS </a:t>
            </a:r>
            <a:r>
              <a:rPr lang="en-US" dirty="0" smtClean="0"/>
              <a:t>does not fully integrate with AD</a:t>
            </a:r>
          </a:p>
          <a:p>
            <a:r>
              <a:rPr lang="en-US" dirty="0" smtClean="0"/>
              <a:t>Policies do not </a:t>
            </a:r>
            <a:r>
              <a:rPr lang="en-US" dirty="0" smtClean="0"/>
              <a:t>migrate</a:t>
            </a:r>
            <a:endParaRPr lang="en-US" dirty="0" smtClean="0"/>
          </a:p>
          <a:p>
            <a:r>
              <a:rPr lang="en-US" dirty="0" smtClean="0"/>
              <a:t>2 or more pooled instances of </a:t>
            </a:r>
            <a:r>
              <a:rPr lang="en-US" dirty="0" smtClean="0"/>
              <a:t>BAS causes job delays</a:t>
            </a:r>
            <a:endParaRPr lang="en-US" dirty="0" smtClean="0"/>
          </a:p>
          <a:p>
            <a:r>
              <a:rPr lang="en-US" dirty="0" smtClean="0"/>
              <a:t>Some users cannot be managed via the </a:t>
            </a:r>
            <a:r>
              <a:rPr lang="en-US" dirty="0" smtClean="0"/>
              <a:t>BAS</a:t>
            </a:r>
          </a:p>
          <a:p>
            <a:r>
              <a:rPr lang="en-US" dirty="0" smtClean="0"/>
              <a:t>Moving users without the device turned on</a:t>
            </a:r>
          </a:p>
          <a:p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/ Things To Know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Sean McGovern</a:t>
            </a:r>
          </a:p>
          <a:p>
            <a:pPr lvl="1"/>
            <a:r>
              <a:rPr lang="en-US" dirty="0" smtClean="0"/>
              <a:t>5058440494</a:t>
            </a:r>
          </a:p>
          <a:p>
            <a:pPr lvl="1"/>
            <a:r>
              <a:rPr lang="en-US" dirty="0" smtClean="0"/>
              <a:t>smmcgov@sandia.gov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K. Jarrod Collins</a:t>
            </a:r>
          </a:p>
          <a:p>
            <a:pPr lvl="1"/>
            <a:r>
              <a:rPr lang="en-US" dirty="0" smtClean="0"/>
              <a:t>5052842918</a:t>
            </a:r>
            <a:endParaRPr lang="en-US" dirty="0" smtClean="0"/>
          </a:p>
          <a:p>
            <a:pPr lvl="1"/>
            <a:r>
              <a:rPr lang="en-US" dirty="0" smtClean="0"/>
              <a:t>kjcolli@sandia.gov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r>
              <a:rPr lang="en-US" dirty="0" smtClean="0"/>
              <a:t>New features:</a:t>
            </a:r>
          </a:p>
          <a:p>
            <a:pPr lvl="1"/>
            <a:r>
              <a:rPr lang="en-US" dirty="0" smtClean="0"/>
              <a:t>Support side:</a:t>
            </a:r>
          </a:p>
          <a:p>
            <a:pPr lvl="2"/>
            <a:r>
              <a:rPr lang="en-US" dirty="0" smtClean="0"/>
              <a:t>Web based administration and new API’s</a:t>
            </a:r>
          </a:p>
          <a:p>
            <a:pPr lvl="2"/>
            <a:r>
              <a:rPr lang="en-US" dirty="0" smtClean="0"/>
              <a:t>Build in High Availability</a:t>
            </a:r>
          </a:p>
          <a:p>
            <a:pPr lvl="2"/>
            <a:r>
              <a:rPr lang="en-US" dirty="0" smtClean="0"/>
              <a:t>Enhanced application deployment</a:t>
            </a:r>
          </a:p>
          <a:p>
            <a:pPr lvl="1"/>
            <a:r>
              <a:rPr lang="en-US" dirty="0" smtClean="0"/>
              <a:t>End user side:</a:t>
            </a:r>
          </a:p>
          <a:p>
            <a:pPr lvl="2"/>
            <a:r>
              <a:rPr lang="en-US" dirty="0" smtClean="0"/>
              <a:t>Remote file access</a:t>
            </a:r>
          </a:p>
          <a:p>
            <a:pPr lvl="2"/>
            <a:r>
              <a:rPr lang="en-US" dirty="0" smtClean="0"/>
              <a:t>Flag messages for follow up</a:t>
            </a:r>
          </a:p>
          <a:p>
            <a:pPr lvl="1"/>
            <a:r>
              <a:rPr lang="en-US" dirty="0" smtClean="0"/>
              <a:t>Implementation with other products:</a:t>
            </a:r>
          </a:p>
          <a:p>
            <a:pPr lvl="2"/>
            <a:r>
              <a:rPr lang="en-US" dirty="0" err="1" smtClean="0"/>
              <a:t>Boxtone</a:t>
            </a:r>
            <a:r>
              <a:rPr lang="en-US" dirty="0" smtClean="0"/>
              <a:t>, MVS, Wallace wireless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BES 5.0?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BAS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BlackBerry Administration Service is a software component in version 5.0 of the Blackberry Enterprise System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 lvl="1"/>
            <a:r>
              <a:rPr lang="en-US" sz="2400" dirty="0" smtClean="0"/>
              <a:t>Centralized, browser-based management interface</a:t>
            </a:r>
          </a:p>
          <a:p>
            <a:pPr lvl="1"/>
            <a:r>
              <a:rPr lang="en-US" sz="2400" dirty="0" smtClean="0"/>
              <a:t>Dynamic web user interface based on users role</a:t>
            </a:r>
          </a:p>
          <a:p>
            <a:pPr lvl="1"/>
            <a:r>
              <a:rPr lang="en-US" sz="2400" dirty="0" smtClean="0"/>
              <a:t>Multi-Level &amp; Multi-Tiered Group support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BAS at SNL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Activate and Support Users Wirelessly</a:t>
            </a:r>
          </a:p>
          <a:p>
            <a:pPr lvl="1"/>
            <a:r>
              <a:rPr lang="en-US" dirty="0" smtClean="0"/>
              <a:t>Set Activation Passwords</a:t>
            </a:r>
          </a:p>
          <a:p>
            <a:pPr lvl="1"/>
            <a:r>
              <a:rPr lang="en-US" dirty="0" smtClean="0"/>
              <a:t>Device Password changes</a:t>
            </a:r>
          </a:p>
          <a:p>
            <a:pPr lvl="1"/>
            <a:r>
              <a:rPr lang="en-US" dirty="0" smtClean="0"/>
              <a:t>Policy Changes</a:t>
            </a:r>
          </a:p>
          <a:p>
            <a:pPr lvl="1"/>
            <a:r>
              <a:rPr lang="en-US" dirty="0" smtClean="0"/>
              <a:t>Wipe and Disable Devices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Customizable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Tier 1</a:t>
            </a:r>
          </a:p>
          <a:p>
            <a:pPr lvl="2"/>
            <a:r>
              <a:rPr lang="en-US" sz="1800" dirty="0" smtClean="0"/>
              <a:t>Help </a:t>
            </a:r>
            <a:r>
              <a:rPr lang="en-US" sz="1800" dirty="0" smtClean="0"/>
              <a:t>desk</a:t>
            </a:r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Can view user information </a:t>
            </a:r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Resend service </a:t>
            </a:r>
            <a:r>
              <a:rPr lang="en-US" sz="1400" dirty="0" smtClean="0"/>
              <a:t>books, Device </a:t>
            </a:r>
            <a:r>
              <a:rPr lang="en-US" sz="1400" dirty="0" smtClean="0"/>
              <a:t>password </a:t>
            </a:r>
            <a:r>
              <a:rPr lang="en-US" sz="1400" dirty="0" smtClean="0"/>
              <a:t>changes, Device </a:t>
            </a:r>
            <a:r>
              <a:rPr lang="en-US" sz="1400" dirty="0" smtClean="0"/>
              <a:t>wipes</a:t>
            </a:r>
          </a:p>
          <a:p>
            <a:r>
              <a:rPr lang="en-US" sz="2000" dirty="0" smtClean="0"/>
              <a:t>Tier 2</a:t>
            </a:r>
          </a:p>
          <a:p>
            <a:pPr lvl="2"/>
            <a:r>
              <a:rPr lang="en-US" sz="1800" dirty="0" smtClean="0"/>
              <a:t>BlackBerry </a:t>
            </a:r>
            <a:r>
              <a:rPr lang="en-US" sz="1800" dirty="0" smtClean="0"/>
              <a:t>Operations</a:t>
            </a:r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Set activation passwords</a:t>
            </a:r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Add and delete users</a:t>
            </a:r>
          </a:p>
          <a:p>
            <a:r>
              <a:rPr lang="en-US" sz="2000" dirty="0" smtClean="0"/>
              <a:t>Tier 3 – delegated authorities</a:t>
            </a:r>
          </a:p>
          <a:p>
            <a:pPr lvl="2"/>
            <a:r>
              <a:rPr lang="en-US" sz="1800" dirty="0" smtClean="0"/>
              <a:t>BES Admin, Policy Admin, Applications Admin</a:t>
            </a:r>
            <a:endParaRPr lang="en-US" sz="1800" dirty="0" smtClean="0"/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Manages HA, Server configuration, Admin accounts</a:t>
            </a:r>
            <a:endParaRPr lang="en-US" sz="1400" dirty="0" smtClean="0"/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Manages Polices</a:t>
            </a:r>
            <a:endParaRPr lang="en-US" sz="1400" dirty="0" smtClean="0"/>
          </a:p>
          <a:p>
            <a:pPr lvl="3">
              <a:buFont typeface="Arial" pitchFamily="34" charset="0"/>
              <a:buChar char="•"/>
            </a:pPr>
            <a:r>
              <a:rPr lang="en-US" sz="1400" dirty="0" smtClean="0"/>
              <a:t>Manages Software Configurations</a:t>
            </a:r>
            <a:endParaRPr lang="en-US" sz="1400" dirty="0" smtClean="0"/>
          </a:p>
          <a:p>
            <a:pPr lvl="3">
              <a:buFont typeface="Arial" pitchFamily="34" charset="0"/>
              <a:buChar char="•"/>
            </a:pPr>
            <a:endParaRPr lang="en-US" sz="1400" dirty="0" smtClean="0"/>
          </a:p>
          <a:p>
            <a:pPr lvl="3">
              <a:buNone/>
            </a:pPr>
            <a:endParaRPr lang="en-US" sz="1400" dirty="0" smtClean="0"/>
          </a:p>
          <a:p>
            <a:pPr lvl="3">
              <a:buNone/>
            </a:pPr>
            <a:r>
              <a:rPr lang="en-US" sz="1400" dirty="0" smtClean="0"/>
              <a:t>				</a:t>
            </a:r>
          </a:p>
          <a:p>
            <a:pPr lvl="3">
              <a:buFont typeface="Arial" pitchFamily="34" charset="0"/>
              <a:buChar char="•"/>
            </a:pPr>
            <a:endParaRPr lang="en-US" dirty="0" smtClean="0"/>
          </a:p>
          <a:p>
            <a:pPr lvl="3">
              <a:buNone/>
            </a:pPr>
            <a:r>
              <a:rPr lang="en-US" dirty="0" smtClean="0"/>
              <a:t>	</a:t>
            </a:r>
          </a:p>
          <a:p>
            <a:pPr lvl="3">
              <a:buNone/>
            </a:pPr>
            <a:r>
              <a:rPr lang="en-US" dirty="0" smtClean="0"/>
              <a:t>											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 / Things to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 activations are faster through the web console</a:t>
            </a:r>
          </a:p>
          <a:p>
            <a:pPr lvl="3"/>
            <a:r>
              <a:rPr lang="en-US" dirty="0" smtClean="0"/>
              <a:t>Activation key is pushed directly to the device and the slow sync process begins </a:t>
            </a:r>
          </a:p>
          <a:p>
            <a:r>
              <a:rPr lang="en-US" dirty="0" smtClean="0"/>
              <a:t>Upgrades </a:t>
            </a:r>
            <a:r>
              <a:rPr lang="en-US" dirty="0" smtClean="0"/>
              <a:t>on the 9550 device with OS 5.0.0.607</a:t>
            </a:r>
          </a:p>
          <a:p>
            <a:pPr lvl="3"/>
            <a:r>
              <a:rPr lang="en-US" dirty="0" smtClean="0"/>
              <a:t>Has caused corruption in the calendar, work around has been to complete the upgrade with the user in the default policy with content protection turned </a:t>
            </a:r>
            <a:r>
              <a:rPr lang="en-US" dirty="0" smtClean="0"/>
              <a:t>off</a:t>
            </a:r>
          </a:p>
          <a:p>
            <a:r>
              <a:rPr lang="en-US" dirty="0" smtClean="0"/>
              <a:t>8800 series with 4.2 OS and .wav file </a:t>
            </a:r>
            <a:r>
              <a:rPr lang="en-US" dirty="0" smtClean="0"/>
              <a:t>compatibility</a:t>
            </a:r>
          </a:p>
          <a:p>
            <a:pPr lvl="3"/>
            <a:r>
              <a:rPr lang="en-US" dirty="0" smtClean="0"/>
              <a:t>Devices must be upgraded to OS 4.5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Evaluated migration options</a:t>
            </a:r>
          </a:p>
          <a:p>
            <a:r>
              <a:rPr lang="en-US" dirty="0" smtClean="0"/>
              <a:t>Planning and testing</a:t>
            </a:r>
          </a:p>
          <a:p>
            <a:r>
              <a:rPr lang="en-US" dirty="0" smtClean="0"/>
              <a:t>Designed architecture</a:t>
            </a:r>
          </a:p>
          <a:p>
            <a:r>
              <a:rPr lang="en-US" dirty="0" smtClean="0"/>
              <a:t>Performed migration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 Overview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389438"/>
          </a:xfrm>
          <a:noFill/>
        </p:spPr>
        <p:txBody>
          <a:bodyPr/>
          <a:lstStyle/>
          <a:p>
            <a:r>
              <a:rPr lang="en-US" dirty="0" smtClean="0"/>
              <a:t>New BlackBerry Domain</a:t>
            </a:r>
          </a:p>
          <a:p>
            <a:pPr lvl="1"/>
            <a:r>
              <a:rPr lang="en-US" dirty="0" smtClean="0"/>
              <a:t>Requirements: </a:t>
            </a:r>
          </a:p>
          <a:p>
            <a:pPr lvl="2"/>
            <a:r>
              <a:rPr lang="en-US" dirty="0" smtClean="0"/>
              <a:t>New servers</a:t>
            </a:r>
          </a:p>
          <a:p>
            <a:pPr lvl="2"/>
            <a:r>
              <a:rPr lang="en-US" dirty="0" smtClean="0"/>
              <a:t>New policies, software configurations, etc…</a:t>
            </a:r>
          </a:p>
          <a:p>
            <a:pPr lvl="1"/>
            <a:r>
              <a:rPr lang="en-US" dirty="0" smtClean="0"/>
              <a:t>Benefits:</a:t>
            </a:r>
          </a:p>
          <a:p>
            <a:pPr lvl="2"/>
            <a:r>
              <a:rPr lang="en-US" dirty="0" smtClean="0"/>
              <a:t>Least user impact, ability to move users back</a:t>
            </a:r>
          </a:p>
          <a:p>
            <a:pPr lvl="2"/>
            <a:r>
              <a:rPr lang="en-US" dirty="0" smtClean="0"/>
              <a:t>Administrator / Support teams moved first</a:t>
            </a:r>
          </a:p>
          <a:p>
            <a:pPr lvl="2"/>
            <a:r>
              <a:rPr lang="en-US" dirty="0" smtClean="0"/>
              <a:t>Pilot Group testing</a:t>
            </a:r>
          </a:p>
          <a:p>
            <a:pPr lvl="2"/>
            <a:r>
              <a:rPr lang="en-US" dirty="0" smtClean="0"/>
              <a:t>New BlackBerry Configuration Database</a:t>
            </a:r>
          </a:p>
          <a:p>
            <a:pPr lvl="2"/>
            <a:r>
              <a:rPr lang="en-US" dirty="0" smtClean="0"/>
              <a:t>New Virtual </a:t>
            </a:r>
            <a:r>
              <a:rPr lang="en-US" dirty="0" smtClean="0"/>
              <a:t>Machines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 Options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 5.0 Architecture</a:t>
            </a:r>
          </a:p>
        </p:txBody>
      </p:sp>
      <p:pic>
        <p:nvPicPr>
          <p:cNvPr id="17410" name="Picture 2" descr="C:\Users\KJCOLL~1.SAN\AppData\Local\Temp\msohtmlclip1\01\clip_image00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00200"/>
            <a:ext cx="8731668" cy="4191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675</Words>
  <Application>Microsoft Office PowerPoint</Application>
  <PresentationFormat>On-screen Show (4:3)</PresentationFormat>
  <Paragraphs>145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Sandia National Laboratories BlackBerry Enterprise Server 5.0</vt:lpstr>
      <vt:lpstr>Why BES 5.0?</vt:lpstr>
      <vt:lpstr>What Is The BAS</vt:lpstr>
      <vt:lpstr>Using The BAS at SNL</vt:lpstr>
      <vt:lpstr>Customizable Roles</vt:lpstr>
      <vt:lpstr>Lessons Learned / Things to Know</vt:lpstr>
      <vt:lpstr>Migration Overview</vt:lpstr>
      <vt:lpstr>Migration Options</vt:lpstr>
      <vt:lpstr>BES 5.0 Architecture</vt:lpstr>
      <vt:lpstr>BES 5.0 Performance</vt:lpstr>
      <vt:lpstr>How was the migration performed?</vt:lpstr>
      <vt:lpstr>How was the migration performed? Cont..</vt:lpstr>
      <vt:lpstr>Migration Stats</vt:lpstr>
      <vt:lpstr>Lessons Learned / Things To Know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32pt</dc:title>
  <dc:creator>Collins, K. Jarrod</dc:creator>
  <cp:lastModifiedBy>kjcolli</cp:lastModifiedBy>
  <cp:revision>173</cp:revision>
  <dcterms:modified xsi:type="dcterms:W3CDTF">2010-05-12T02:59:10Z</dcterms:modified>
</cp:coreProperties>
</file>