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80" r:id="rId3"/>
    <p:sldId id="379" r:id="rId4"/>
    <p:sldId id="381" r:id="rId5"/>
    <p:sldId id="389" r:id="rId6"/>
    <p:sldId id="384" r:id="rId7"/>
    <p:sldId id="386" r:id="rId8"/>
    <p:sldId id="395" r:id="rId9"/>
    <p:sldId id="396" r:id="rId10"/>
    <p:sldId id="397" r:id="rId11"/>
    <p:sldId id="383" r:id="rId12"/>
    <p:sldId id="387" r:id="rId13"/>
    <p:sldId id="390" r:id="rId14"/>
    <p:sldId id="388" r:id="rId15"/>
    <p:sldId id="391" r:id="rId16"/>
    <p:sldId id="392" r:id="rId17"/>
    <p:sldId id="393" r:id="rId18"/>
    <p:sldId id="394" r:id="rId19"/>
    <p:sldId id="398" r:id="rId20"/>
    <p:sldId id="399" r:id="rId21"/>
    <p:sldId id="378" r:id="rId22"/>
    <p:sldId id="346" r:id="rId23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99FF99"/>
    <a:srgbClr val="FF9999"/>
    <a:srgbClr val="FFCC66"/>
    <a:srgbClr val="A8C1FE"/>
    <a:srgbClr val="FFCCCC"/>
    <a:srgbClr val="DA0000"/>
    <a:srgbClr val="D30AA5"/>
    <a:srgbClr val="FFFF99"/>
    <a:srgbClr val="A2AB00"/>
    <a:srgbClr val="73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55" autoAdjust="0"/>
    <p:restoredTop sz="94903" autoAdjust="0"/>
  </p:normalViewPr>
  <p:slideViewPr>
    <p:cSldViewPr>
      <p:cViewPr>
        <p:scale>
          <a:sx n="70" d="100"/>
          <a:sy n="70" d="100"/>
        </p:scale>
        <p:origin x="-318" y="-198"/>
      </p:cViewPr>
      <p:guideLst>
        <p:guide orient="horz" pos="42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4088" y="4443413"/>
            <a:ext cx="5100637" cy="4202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6" tIns="46912" rIns="92206" bIns="469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0737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2438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04875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57313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09750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Subtitle 24 pt</a:t>
            </a:r>
          </a:p>
          <a:p>
            <a:pPr lvl="1"/>
            <a:r>
              <a:rPr lang="en-US" smtClean="0"/>
              <a:t>Second level 22 pt</a:t>
            </a:r>
          </a:p>
          <a:p>
            <a:pPr lvl="2"/>
            <a:r>
              <a:rPr lang="en-US" smtClean="0"/>
              <a:t>Third level 20 pt</a:t>
            </a:r>
          </a:p>
          <a:p>
            <a:pPr lvl="3"/>
            <a:r>
              <a:rPr lang="en-US" smtClean="0"/>
              <a:t>Fourth level 18pt</a:t>
            </a:r>
          </a:p>
          <a:p>
            <a:pPr lvl="4"/>
            <a:r>
              <a:rPr lang="en-US" smtClean="0"/>
              <a:t>Fifth level 18pt</a:t>
            </a: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2286000" cy="1301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803275" y="1447800"/>
            <a:ext cx="76168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- 28 Point Helvetica Bold</a:t>
            </a:r>
          </a:p>
        </p:txBody>
      </p:sp>
      <p:pic>
        <p:nvPicPr>
          <p:cNvPr id="1030" name="Picture 6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24800" y="6324600"/>
            <a:ext cx="110490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NLIT 2010:  Securing Virtual Directories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charset="0"/>
        </a:defRPr>
      </a:lvl9pPr>
    </p:titleStyle>
    <p:bodyStyle>
      <a:lvl1pPr marL="342900" indent="-17145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200" b="1">
          <a:solidFill>
            <a:srgbClr val="000000"/>
          </a:solidFill>
          <a:latin typeface="+mn-lt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0000"/>
          </a:solidFill>
          <a:latin typeface="+mn-lt"/>
        </a:defRPr>
      </a:lvl3pPr>
      <a:lvl4pPr marL="1543050" indent="-1714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b="1">
          <a:solidFill>
            <a:srgbClr val="000000"/>
          </a:solidFill>
          <a:latin typeface="+mn-lt"/>
        </a:defRPr>
      </a:lvl4pPr>
      <a:lvl5pPr marL="19431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0000"/>
          </a:solidFill>
          <a:latin typeface="+mn-lt"/>
        </a:defRPr>
      </a:lvl5pPr>
      <a:lvl6pPr marL="24003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</a:defRPr>
      </a:lvl6pPr>
      <a:lvl7pPr marL="28575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</a:defRPr>
      </a:lvl7pPr>
      <a:lvl8pPr marL="33147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</a:defRPr>
      </a:lvl8pPr>
      <a:lvl9pPr marL="37719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098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09600"/>
            <a:ext cx="8382000" cy="1524000"/>
          </a:xfrm>
          <a:noFill/>
        </p:spPr>
        <p:txBody>
          <a:bodyPr/>
          <a:lstStyle/>
          <a:p>
            <a:r>
              <a:rPr lang="en-US" sz="3200" dirty="0" smtClean="0"/>
              <a:t>Dynamic Node Self-Organization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8153400" cy="2057400"/>
          </a:xfrm>
        </p:spPr>
        <p:txBody>
          <a:bodyPr numCol="1"/>
          <a:lstStyle/>
          <a:p>
            <a:pPr>
              <a:lnSpc>
                <a:spcPts val="2000"/>
              </a:lnSpc>
              <a:defRPr/>
            </a:pPr>
            <a:r>
              <a:rPr lang="en-US" sz="1800" dirty="0" smtClean="0"/>
              <a:t>Bill Claycomb</a:t>
            </a:r>
          </a:p>
          <a:p>
            <a:pPr marL="342900" indent="-171450">
              <a:lnSpc>
                <a:spcPts val="2000"/>
              </a:lnSpc>
              <a:defRPr/>
            </a:pPr>
            <a:r>
              <a:rPr lang="en-US" sz="1400" dirty="0" smtClean="0"/>
              <a:t>Member of Technical Staff</a:t>
            </a:r>
          </a:p>
          <a:p>
            <a:pPr marL="342900" indent="-171450">
              <a:lnSpc>
                <a:spcPts val="2000"/>
              </a:lnSpc>
              <a:defRPr/>
            </a:pPr>
            <a:r>
              <a:rPr lang="en-US" sz="1400" dirty="0" smtClean="0"/>
              <a:t>Sandia National Laboratories</a:t>
            </a:r>
          </a:p>
          <a:p>
            <a:pPr marL="342900" indent="-171450">
              <a:lnSpc>
                <a:spcPts val="2000"/>
              </a:lnSpc>
              <a:defRPr/>
            </a:pPr>
            <a:r>
              <a:rPr lang="en-US" sz="1400" smtClean="0"/>
              <a:t>Albuquerque, New Mexico, </a:t>
            </a:r>
            <a:r>
              <a:rPr lang="en-US" sz="1400" dirty="0" smtClean="0"/>
              <a:t>USA</a:t>
            </a:r>
          </a:p>
          <a:p>
            <a:pPr marL="342900" indent="-171450">
              <a:lnSpc>
                <a:spcPts val="2000"/>
              </a:lnSpc>
              <a:defRPr/>
            </a:pPr>
            <a:endParaRPr lang="en-US" sz="1400" dirty="0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976438" y="6283325"/>
            <a:ext cx="5191125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Helvetica" pitchFamily="34" charset="0"/>
              </a:rPr>
              <a:t>Sandia is a </a:t>
            </a:r>
            <a:r>
              <a:rPr lang="en-US" sz="900" dirty="0" err="1">
                <a:solidFill>
                  <a:srgbClr val="000000"/>
                </a:solidFill>
                <a:latin typeface="Helvetica" pitchFamily="34" charset="0"/>
              </a:rPr>
              <a:t>multiprogram</a:t>
            </a:r>
            <a:r>
              <a:rPr lang="en-US" sz="900" dirty="0">
                <a:solidFill>
                  <a:srgbClr val="000000"/>
                </a:solidFill>
                <a:latin typeface="Helvetica" pitchFamily="34" charset="0"/>
              </a:rPr>
              <a:t> laboratory operated by </a:t>
            </a:r>
            <a:r>
              <a:rPr lang="en-US" sz="900">
                <a:solidFill>
                  <a:srgbClr val="000000"/>
                </a:solidFill>
                <a:latin typeface="Helvetica" pitchFamily="34" charset="0"/>
              </a:rPr>
              <a:t>Sandia </a:t>
            </a:r>
            <a:r>
              <a:rPr lang="en-US" sz="900" smtClean="0">
                <a:solidFill>
                  <a:srgbClr val="000000"/>
                </a:solidFill>
                <a:latin typeface="Helvetica" pitchFamily="34" charset="0"/>
              </a:rPr>
              <a:t>Corporation, </a:t>
            </a:r>
            <a:r>
              <a:rPr lang="en-US" sz="900" dirty="0">
                <a:solidFill>
                  <a:srgbClr val="000000"/>
                </a:solidFill>
                <a:latin typeface="Helvetica" pitchFamily="34" charset="0"/>
              </a:rPr>
              <a:t>a Lockheed </a:t>
            </a:r>
            <a:r>
              <a:rPr lang="en-US" sz="900">
                <a:solidFill>
                  <a:srgbClr val="000000"/>
                </a:solidFill>
                <a:latin typeface="Helvetica" pitchFamily="34" charset="0"/>
              </a:rPr>
              <a:t>Martin </a:t>
            </a:r>
            <a:r>
              <a:rPr lang="en-US" sz="900" smtClean="0">
                <a:solidFill>
                  <a:srgbClr val="000000"/>
                </a:solidFill>
                <a:latin typeface="Helvetica" pitchFamily="34" charset="0"/>
              </a:rPr>
              <a:t>Company,</a:t>
            </a:r>
            <a:r>
              <a:rPr lang="en-US" sz="900" dirty="0">
                <a:solidFill>
                  <a:srgbClr val="000000"/>
                </a:solidFill>
                <a:latin typeface="Helvetica" pitchFamily="34" charset="0"/>
              </a:rPr>
              <a:t/>
            </a:r>
            <a:br>
              <a:rPr lang="en-US" sz="900" dirty="0">
                <a:solidFill>
                  <a:srgbClr val="000000"/>
                </a:solidFill>
                <a:latin typeface="Helvetica" pitchFamily="34" charset="0"/>
              </a:rPr>
            </a:br>
            <a:r>
              <a:rPr lang="en-US" sz="900" dirty="0">
                <a:solidFill>
                  <a:srgbClr val="000000"/>
                </a:solidFill>
                <a:latin typeface="Helvetica" pitchFamily="34" charset="0"/>
              </a:rPr>
              <a:t>for the United States Department of Energy’s National Nuclear Security Administration</a:t>
            </a:r>
            <a:br>
              <a:rPr lang="en-US" sz="900" dirty="0">
                <a:solidFill>
                  <a:srgbClr val="000000"/>
                </a:solidFill>
                <a:latin typeface="Helvetica" pitchFamily="34" charset="0"/>
              </a:rPr>
            </a:br>
            <a:r>
              <a:rPr lang="en-US" sz="900" dirty="0">
                <a:solidFill>
                  <a:srgbClr val="000000"/>
                </a:solidFill>
                <a:latin typeface="Helvetica" pitchFamily="34" charset="0"/>
              </a:rPr>
              <a:t> under contract DE-AC04-94AL85000.</a:t>
            </a:r>
          </a:p>
        </p:txBody>
      </p:sp>
      <p:pic>
        <p:nvPicPr>
          <p:cNvPr id="2054" name="Picture 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4800" y="6324600"/>
            <a:ext cx="110490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055" name="Picture 11" descr="C:\_Alldata\DEB WORK\Templates &amp; Logos\Other Labs.NNSA\NNSAlogo041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6343650"/>
            <a:ext cx="914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657600" y="2667000"/>
            <a:ext cx="2050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May 26, 2010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Self-Organization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Easy to compute</a:t>
            </a:r>
          </a:p>
          <a:p>
            <a:pPr lvl="1"/>
            <a:r>
              <a:rPr lang="en-US" dirty="0" smtClean="0"/>
              <a:t>Communication is across the entire network</a:t>
            </a:r>
          </a:p>
          <a:p>
            <a:pPr lvl="1"/>
            <a:r>
              <a:rPr lang="en-US" dirty="0" smtClean="0"/>
              <a:t>External collaboration exists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Communication may be slower</a:t>
            </a:r>
          </a:p>
          <a:p>
            <a:pPr lvl="1"/>
            <a:r>
              <a:rPr lang="en-US" dirty="0" smtClean="0"/>
              <a:t>Networks formed are randomized – no guarantee of distance between </a:t>
            </a:r>
            <a:r>
              <a:rPr lang="en-US" dirty="0" smtClean="0"/>
              <a:t>nodes</a:t>
            </a:r>
          </a:p>
          <a:p>
            <a:pPr lvl="1"/>
            <a:r>
              <a:rPr lang="en-US" dirty="0" smtClean="0"/>
              <a:t>Communication is limited to within an individual group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Dynamic Self-Organization</a:t>
            </a:r>
            <a:endParaRPr lang="en-US" dirty="0"/>
          </a:p>
        </p:txBody>
      </p:sp>
      <p:grpSp>
        <p:nvGrpSpPr>
          <p:cNvPr id="85" name="Group 84"/>
          <p:cNvGrpSpPr/>
          <p:nvPr/>
        </p:nvGrpSpPr>
        <p:grpSpPr>
          <a:xfrm>
            <a:off x="685800" y="1600200"/>
            <a:ext cx="2438400" cy="2209800"/>
            <a:chOff x="685800" y="1600200"/>
            <a:chExt cx="2438400" cy="2209800"/>
          </a:xfrm>
        </p:grpSpPr>
        <p:sp>
          <p:nvSpPr>
            <p:cNvPr id="86" name="Oval 85"/>
            <p:cNvSpPr/>
            <p:nvPr/>
          </p:nvSpPr>
          <p:spPr bwMode="auto">
            <a:xfrm>
              <a:off x="685800" y="1600200"/>
              <a:ext cx="2438400" cy="2209800"/>
            </a:xfrm>
            <a:prstGeom prst="ellipse">
              <a:avLst/>
            </a:prstGeom>
            <a:solidFill>
              <a:srgbClr val="A8C1FE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2590800" y="2438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1981200" y="3200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1981200" y="1752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1600200" y="23622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1066800" y="2895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92" name="Oval 91"/>
          <p:cNvSpPr/>
          <p:nvPr/>
        </p:nvSpPr>
        <p:spPr bwMode="auto">
          <a:xfrm>
            <a:off x="5181600" y="1600200"/>
            <a:ext cx="2438400" cy="2209800"/>
          </a:xfrm>
          <a:prstGeom prst="ellipse">
            <a:avLst/>
          </a:prstGeom>
          <a:solidFill>
            <a:srgbClr val="FFCC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7086600" y="2438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6096000" y="3276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477000" y="175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6" name="Oval 95"/>
          <p:cNvSpPr/>
          <p:nvPr/>
        </p:nvSpPr>
        <p:spPr bwMode="auto">
          <a:xfrm>
            <a:off x="5562600" y="205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7" name="Oval 96"/>
          <p:cNvSpPr/>
          <p:nvPr/>
        </p:nvSpPr>
        <p:spPr bwMode="auto">
          <a:xfrm>
            <a:off x="5410200" y="27432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609600" y="4267200"/>
            <a:ext cx="2438400" cy="2209800"/>
          </a:xfrm>
          <a:prstGeom prst="ellipse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2514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1905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1905000" y="4419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>
            <a:off x="990600" y="4724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3" name="Oval 102"/>
          <p:cNvSpPr/>
          <p:nvPr/>
        </p:nvSpPr>
        <p:spPr bwMode="auto">
          <a:xfrm>
            <a:off x="990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181600" y="4267200"/>
            <a:ext cx="2438400" cy="2209800"/>
          </a:xfrm>
          <a:prstGeom prst="ellipse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7086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6" name="Oval 105"/>
          <p:cNvSpPr/>
          <p:nvPr/>
        </p:nvSpPr>
        <p:spPr bwMode="auto">
          <a:xfrm>
            <a:off x="6477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7" name="Oval 106"/>
          <p:cNvSpPr/>
          <p:nvPr/>
        </p:nvSpPr>
        <p:spPr bwMode="auto">
          <a:xfrm>
            <a:off x="6629400" y="46482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8" name="Oval 107"/>
          <p:cNvSpPr/>
          <p:nvPr/>
        </p:nvSpPr>
        <p:spPr bwMode="auto">
          <a:xfrm>
            <a:off x="5791200" y="4800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9" name="Oval 108"/>
          <p:cNvSpPr/>
          <p:nvPr/>
        </p:nvSpPr>
        <p:spPr bwMode="auto">
          <a:xfrm>
            <a:off x="5562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10" name="Straight Connector 109"/>
          <p:cNvCxnSpPr>
            <a:stCxn id="89" idx="6"/>
            <a:endCxn id="96" idx="2"/>
          </p:cNvCxnSpPr>
          <p:nvPr/>
        </p:nvCxnSpPr>
        <p:spPr bwMode="auto">
          <a:xfrm>
            <a:off x="2286000" y="1905000"/>
            <a:ext cx="3276600" cy="304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>
            <a:stCxn id="90" idx="4"/>
          </p:cNvCxnSpPr>
          <p:nvPr/>
        </p:nvCxnSpPr>
        <p:spPr bwMode="auto">
          <a:xfrm rot="5400000">
            <a:off x="1409700" y="2628900"/>
            <a:ext cx="304800" cy="381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>
            <a:stCxn id="93" idx="4"/>
            <a:endCxn id="105" idx="0"/>
          </p:cNvCxnSpPr>
          <p:nvPr/>
        </p:nvCxnSpPr>
        <p:spPr bwMode="auto">
          <a:xfrm rot="5400000">
            <a:off x="6057900" y="3924300"/>
            <a:ext cx="2362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>
            <a:stCxn id="94" idx="4"/>
            <a:endCxn id="107" idx="0"/>
          </p:cNvCxnSpPr>
          <p:nvPr/>
        </p:nvCxnSpPr>
        <p:spPr bwMode="auto">
          <a:xfrm rot="16200000" flipH="1">
            <a:off x="5981700" y="3848100"/>
            <a:ext cx="1066800" cy="533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stCxn id="89" idx="6"/>
            <a:endCxn id="97" idx="2"/>
          </p:cNvCxnSpPr>
          <p:nvPr/>
        </p:nvCxnSpPr>
        <p:spPr bwMode="auto">
          <a:xfrm>
            <a:off x="2286000" y="1905000"/>
            <a:ext cx="3124200" cy="990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>
            <a:stCxn id="106" idx="0"/>
            <a:endCxn id="107" idx="4"/>
          </p:cNvCxnSpPr>
          <p:nvPr/>
        </p:nvCxnSpPr>
        <p:spPr bwMode="auto">
          <a:xfrm rot="5400000" flipH="1" flipV="1">
            <a:off x="6248400" y="5334000"/>
            <a:ext cx="91440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>
            <a:stCxn id="95" idx="5"/>
            <a:endCxn id="93" idx="1"/>
          </p:cNvCxnSpPr>
          <p:nvPr/>
        </p:nvCxnSpPr>
        <p:spPr bwMode="auto">
          <a:xfrm rot="16200000" flipH="1">
            <a:off x="6699063" y="2050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>
            <a:stCxn id="109" idx="1"/>
            <a:endCxn id="99" idx="6"/>
          </p:cNvCxnSpPr>
          <p:nvPr/>
        </p:nvCxnSpPr>
        <p:spPr bwMode="auto">
          <a:xfrm rot="16200000" flipV="1">
            <a:off x="4038601" y="4038600"/>
            <a:ext cx="349437" cy="2787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>
            <a:stCxn id="105" idx="0"/>
            <a:endCxn id="95" idx="3"/>
          </p:cNvCxnSpPr>
          <p:nvPr/>
        </p:nvCxnSpPr>
        <p:spPr bwMode="auto">
          <a:xfrm rot="16200000" flipV="1">
            <a:off x="5334001" y="3200400"/>
            <a:ext cx="3092637" cy="7173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stCxn id="96" idx="4"/>
            <a:endCxn id="97" idx="7"/>
          </p:cNvCxnSpPr>
          <p:nvPr/>
        </p:nvCxnSpPr>
        <p:spPr bwMode="auto">
          <a:xfrm rot="5400000">
            <a:off x="5479864" y="2552700"/>
            <a:ext cx="425637" cy="446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01" idx="4"/>
            <a:endCxn id="103" idx="6"/>
          </p:cNvCxnSpPr>
          <p:nvPr/>
        </p:nvCxnSpPr>
        <p:spPr bwMode="auto">
          <a:xfrm rot="5400000">
            <a:off x="1181100" y="4838700"/>
            <a:ext cx="990600" cy="762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/>
          <p:cNvCxnSpPr>
            <a:endCxn id="90" idx="4"/>
          </p:cNvCxnSpPr>
          <p:nvPr/>
        </p:nvCxnSpPr>
        <p:spPr bwMode="auto">
          <a:xfrm rot="5400000" flipH="1" flipV="1">
            <a:off x="419100" y="3390900"/>
            <a:ext cx="2057400" cy="609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88" idx="4"/>
            <a:endCxn id="103" idx="7"/>
          </p:cNvCxnSpPr>
          <p:nvPr/>
        </p:nvCxnSpPr>
        <p:spPr bwMode="auto">
          <a:xfrm rot="5400000">
            <a:off x="641164" y="4114800"/>
            <a:ext cx="2102037" cy="882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00" idx="7"/>
            <a:endCxn id="99" idx="3"/>
          </p:cNvCxnSpPr>
          <p:nvPr/>
        </p:nvCxnSpPr>
        <p:spPr bwMode="auto">
          <a:xfrm rot="5400000" flipH="1" flipV="1">
            <a:off x="2088963" y="5441763"/>
            <a:ext cx="5464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>
            <a:stCxn id="94" idx="4"/>
            <a:endCxn id="106" idx="2"/>
          </p:cNvCxnSpPr>
          <p:nvPr/>
        </p:nvCxnSpPr>
        <p:spPr bwMode="auto">
          <a:xfrm rot="16200000" flipH="1">
            <a:off x="5143500" y="4686300"/>
            <a:ext cx="2438400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>
            <a:stCxn id="102" idx="0"/>
            <a:endCxn id="91" idx="4"/>
          </p:cNvCxnSpPr>
          <p:nvPr/>
        </p:nvCxnSpPr>
        <p:spPr bwMode="auto">
          <a:xfrm rot="5400000" flipH="1" flipV="1">
            <a:off x="419100" y="3924300"/>
            <a:ext cx="1524000" cy="762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Straight Connector 153"/>
          <p:cNvCxnSpPr>
            <a:stCxn id="88" idx="4"/>
            <a:endCxn id="101" idx="0"/>
          </p:cNvCxnSpPr>
          <p:nvPr/>
        </p:nvCxnSpPr>
        <p:spPr bwMode="auto">
          <a:xfrm rot="5400000">
            <a:off x="1638300" y="3924300"/>
            <a:ext cx="914400" cy="762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>
            <a:stCxn id="108" idx="2"/>
          </p:cNvCxnSpPr>
          <p:nvPr/>
        </p:nvCxnSpPr>
        <p:spPr bwMode="auto">
          <a:xfrm rot="10800000">
            <a:off x="2743202" y="2743202"/>
            <a:ext cx="3047998" cy="220979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stCxn id="100" idx="6"/>
            <a:endCxn id="109" idx="2"/>
          </p:cNvCxnSpPr>
          <p:nvPr/>
        </p:nvCxnSpPr>
        <p:spPr bwMode="auto">
          <a:xfrm flipV="1">
            <a:off x="2209800" y="5715000"/>
            <a:ext cx="3352800" cy="304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Dynamic </a:t>
            </a:r>
            <a:r>
              <a:rPr lang="en-US" dirty="0" smtClean="0"/>
              <a:t>Self-Organization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4114800"/>
          </a:xfrm>
        </p:spPr>
        <p:txBody>
          <a:bodyPr/>
          <a:lstStyle/>
          <a:p>
            <a:pPr marL="628650" indent="-457200">
              <a:buFont typeface="+mj-lt"/>
              <a:buAutoNum type="arabicPeriod"/>
            </a:pPr>
            <a:r>
              <a:rPr lang="en-US" dirty="0" smtClean="0"/>
              <a:t>Large random numbers,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en-US" sz="2800" b="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b="0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Number of groups per subnet,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 G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Number of subnets,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dirty="0" smtClean="0"/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Total number of groups is  </a:t>
            </a: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Percent of each group that should be “remote” nodes (outside local subnet),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dirty="0" smtClean="0"/>
          </a:p>
          <a:p>
            <a:pPr marL="628650" indent="-457200">
              <a:buAutoNum type="arabicPeriod" startAt="6"/>
            </a:pPr>
            <a:r>
              <a:rPr lang="en-US" dirty="0" smtClean="0"/>
              <a:t>Calculate </a:t>
            </a:r>
          </a:p>
          <a:p>
            <a:pPr marL="628650" indent="-457200">
              <a:buAutoNum type="arabicPeriod" startAt="6"/>
            </a:pPr>
            <a:r>
              <a:rPr lang="en-US" dirty="0" smtClean="0"/>
              <a:t>If                          then the node is “remote”</a:t>
            </a:r>
          </a:p>
          <a:p>
            <a:pPr marL="971550" lvl="1" indent="-457200">
              <a:buNone/>
            </a:pPr>
            <a:r>
              <a:rPr lang="en-US" dirty="0" smtClean="0"/>
              <a:t>a.	Use                   as subnet index</a:t>
            </a:r>
          </a:p>
          <a:p>
            <a:pPr marL="971550" lvl="1" indent="-457200">
              <a:buNone/>
            </a:pPr>
            <a:r>
              <a:rPr lang="en-US" dirty="0" smtClean="0"/>
              <a:t>b.	Use                   as group index (within subnet)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09888" y="4572000"/>
          <a:ext cx="2103437" cy="511175"/>
        </p:xfrm>
        <a:graphic>
          <a:graphicData uri="http://schemas.openxmlformats.org/presentationml/2006/ole">
            <p:oleObj spid="_x0000_s3074" name="Equation" r:id="rId3" imgW="888840" imgH="21564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257800" y="3276600"/>
          <a:ext cx="1411287" cy="439738"/>
        </p:xfrm>
        <a:graphic>
          <a:graphicData uri="http://schemas.openxmlformats.org/presentationml/2006/ole">
            <p:oleObj spid="_x0000_s3078" name="Equation" r:id="rId4" imgW="571320" imgH="17748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662113" y="5029200"/>
          <a:ext cx="2133600" cy="511175"/>
        </p:xfrm>
        <a:graphic>
          <a:graphicData uri="http://schemas.openxmlformats.org/presentationml/2006/ole">
            <p:oleObj spid="_x0000_s3079" name="Equation" r:id="rId5" imgW="901440" imgH="215640" progId="Equation.3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330451" y="5486400"/>
          <a:ext cx="1327149" cy="451736"/>
        </p:xfrm>
        <a:graphic>
          <a:graphicData uri="http://schemas.openxmlformats.org/presentationml/2006/ole">
            <p:oleObj spid="_x0000_s3080" name="Equation" r:id="rId6" imgW="634680" imgH="21564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286000" y="5867400"/>
          <a:ext cx="1371600" cy="448381"/>
        </p:xfrm>
        <a:graphic>
          <a:graphicData uri="http://schemas.openxmlformats.org/presentationml/2006/ole">
            <p:oleObj spid="_x0000_s3081" name="Equation" r:id="rId7" imgW="660240" imgH="21564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Dynamic </a:t>
            </a:r>
            <a:r>
              <a:rPr lang="en-US" dirty="0" smtClean="0"/>
              <a:t>Self-Organization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marL="628650" indent="-457200">
              <a:buFont typeface="+mj-lt"/>
              <a:buAutoNum type="arabicPeriod" startAt="8"/>
            </a:pPr>
            <a:r>
              <a:rPr lang="en-US" dirty="0" smtClean="0"/>
              <a:t>If the node is “local”, determine index of group membership within the subnet, </a:t>
            </a:r>
          </a:p>
          <a:p>
            <a:pPr marL="628650" indent="-457200">
              <a:buFont typeface="+mj-lt"/>
              <a:buAutoNum type="arabicPeriod" startAt="8"/>
            </a:pPr>
            <a:r>
              <a:rPr lang="en-US" dirty="0" smtClean="0"/>
              <a:t>Use index to join the appropriate multicast group (i.e. 230.0.0.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)</a:t>
            </a:r>
          </a:p>
          <a:p>
            <a:pPr marL="628650" indent="-45720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867400" y="2362200"/>
          <a:ext cx="2133600" cy="510862"/>
        </p:xfrm>
        <a:graphic>
          <a:graphicData uri="http://schemas.openxmlformats.org/presentationml/2006/ole">
            <p:oleObj spid="_x0000_s4098" name="Equation" r:id="rId3" imgW="901440" imgH="21564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Dynamic </a:t>
            </a:r>
            <a:r>
              <a:rPr lang="en-US" dirty="0" smtClean="0"/>
              <a:t>Self-Organization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Communication across subnets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Communication may not be as fast</a:t>
            </a:r>
          </a:p>
          <a:p>
            <a:pPr lvl="1"/>
            <a:r>
              <a:rPr lang="en-US" dirty="0" smtClean="0"/>
              <a:t>Need to be able to determine number of subnets in an </a:t>
            </a:r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Communication is limited to within an individual group	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Dynamic Self-Organization</a:t>
            </a:r>
            <a:endParaRPr lang="en-US" dirty="0"/>
          </a:p>
        </p:txBody>
      </p:sp>
      <p:grpSp>
        <p:nvGrpSpPr>
          <p:cNvPr id="3" name="Group 84"/>
          <p:cNvGrpSpPr/>
          <p:nvPr/>
        </p:nvGrpSpPr>
        <p:grpSpPr>
          <a:xfrm>
            <a:off x="685800" y="1600200"/>
            <a:ext cx="2438400" cy="2209800"/>
            <a:chOff x="685800" y="1600200"/>
            <a:chExt cx="2438400" cy="2209800"/>
          </a:xfrm>
        </p:grpSpPr>
        <p:sp>
          <p:nvSpPr>
            <p:cNvPr id="86" name="Oval 85"/>
            <p:cNvSpPr/>
            <p:nvPr/>
          </p:nvSpPr>
          <p:spPr bwMode="auto">
            <a:xfrm>
              <a:off x="685800" y="1600200"/>
              <a:ext cx="2438400" cy="2209800"/>
            </a:xfrm>
            <a:prstGeom prst="ellipse">
              <a:avLst/>
            </a:prstGeom>
            <a:solidFill>
              <a:srgbClr val="A8C1FE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2590800" y="2438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1981200" y="3200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1981200" y="1752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1600200" y="23622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1066800" y="2895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92" name="Oval 91"/>
          <p:cNvSpPr/>
          <p:nvPr/>
        </p:nvSpPr>
        <p:spPr bwMode="auto">
          <a:xfrm>
            <a:off x="5181600" y="1600200"/>
            <a:ext cx="2438400" cy="2209800"/>
          </a:xfrm>
          <a:prstGeom prst="ellipse">
            <a:avLst/>
          </a:prstGeom>
          <a:solidFill>
            <a:srgbClr val="FFCC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7086600" y="2438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6096000" y="3276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477000" y="175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6" name="Oval 95"/>
          <p:cNvSpPr/>
          <p:nvPr/>
        </p:nvSpPr>
        <p:spPr bwMode="auto">
          <a:xfrm>
            <a:off x="5562600" y="205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7" name="Oval 96"/>
          <p:cNvSpPr/>
          <p:nvPr/>
        </p:nvSpPr>
        <p:spPr bwMode="auto">
          <a:xfrm>
            <a:off x="5410200" y="27432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609600" y="4267200"/>
            <a:ext cx="2438400" cy="2209800"/>
          </a:xfrm>
          <a:prstGeom prst="ellipse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2514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1905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1905000" y="4419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>
            <a:off x="990600" y="4724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3" name="Oval 102"/>
          <p:cNvSpPr/>
          <p:nvPr/>
        </p:nvSpPr>
        <p:spPr bwMode="auto">
          <a:xfrm>
            <a:off x="990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181600" y="4267200"/>
            <a:ext cx="2438400" cy="2209800"/>
          </a:xfrm>
          <a:prstGeom prst="ellipse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7086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6" name="Oval 105"/>
          <p:cNvSpPr/>
          <p:nvPr/>
        </p:nvSpPr>
        <p:spPr bwMode="auto">
          <a:xfrm>
            <a:off x="6477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7" name="Oval 106"/>
          <p:cNvSpPr/>
          <p:nvPr/>
        </p:nvSpPr>
        <p:spPr bwMode="auto">
          <a:xfrm>
            <a:off x="6629400" y="46482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8" name="Oval 107"/>
          <p:cNvSpPr/>
          <p:nvPr/>
        </p:nvSpPr>
        <p:spPr bwMode="auto">
          <a:xfrm>
            <a:off x="5791200" y="4800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9" name="Oval 108"/>
          <p:cNvSpPr/>
          <p:nvPr/>
        </p:nvSpPr>
        <p:spPr bwMode="auto">
          <a:xfrm>
            <a:off x="5562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13" name="Straight Connector 112"/>
          <p:cNvCxnSpPr>
            <a:stCxn id="90" idx="6"/>
            <a:endCxn id="87" idx="2"/>
          </p:cNvCxnSpPr>
          <p:nvPr/>
        </p:nvCxnSpPr>
        <p:spPr bwMode="auto">
          <a:xfrm>
            <a:off x="1905000" y="2514600"/>
            <a:ext cx="685800" cy="762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>
            <a:stCxn id="93" idx="4"/>
            <a:endCxn id="94" idx="7"/>
          </p:cNvCxnSpPr>
          <p:nvPr/>
        </p:nvCxnSpPr>
        <p:spPr bwMode="auto">
          <a:xfrm rot="5400000">
            <a:off x="6508564" y="2590800"/>
            <a:ext cx="578037" cy="882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stCxn id="89" idx="5"/>
            <a:endCxn id="87" idx="1"/>
          </p:cNvCxnSpPr>
          <p:nvPr/>
        </p:nvCxnSpPr>
        <p:spPr bwMode="auto">
          <a:xfrm rot="16200000" flipH="1">
            <a:off x="2203263" y="2050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>
            <a:stCxn id="108" idx="6"/>
            <a:endCxn id="107" idx="2"/>
          </p:cNvCxnSpPr>
          <p:nvPr/>
        </p:nvCxnSpPr>
        <p:spPr bwMode="auto">
          <a:xfrm flipV="1">
            <a:off x="6096000" y="4800600"/>
            <a:ext cx="533400" cy="152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>
            <a:stCxn id="97" idx="5"/>
            <a:endCxn id="94" idx="1"/>
          </p:cNvCxnSpPr>
          <p:nvPr/>
        </p:nvCxnSpPr>
        <p:spPr bwMode="auto">
          <a:xfrm rot="16200000" flipH="1">
            <a:off x="5746563" y="2927163"/>
            <a:ext cx="317874" cy="4702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>
            <a:stCxn id="109" idx="0"/>
            <a:endCxn id="108" idx="4"/>
          </p:cNvCxnSpPr>
          <p:nvPr/>
        </p:nvCxnSpPr>
        <p:spPr bwMode="auto">
          <a:xfrm rot="5400000" flipH="1" flipV="1">
            <a:off x="5600700" y="5219700"/>
            <a:ext cx="457200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>
            <a:endCxn id="95" idx="4"/>
          </p:cNvCxnSpPr>
          <p:nvPr/>
        </p:nvCxnSpPr>
        <p:spPr bwMode="auto">
          <a:xfrm rot="5400000" flipH="1" flipV="1">
            <a:off x="5845080" y="2460720"/>
            <a:ext cx="1187640" cy="381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stCxn id="96" idx="4"/>
            <a:endCxn id="94" idx="0"/>
          </p:cNvCxnSpPr>
          <p:nvPr/>
        </p:nvCxnSpPr>
        <p:spPr bwMode="auto">
          <a:xfrm rot="16200000" flipH="1">
            <a:off x="5524500" y="2552700"/>
            <a:ext cx="914400" cy="533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01" idx="4"/>
            <a:endCxn id="103" idx="6"/>
          </p:cNvCxnSpPr>
          <p:nvPr/>
        </p:nvCxnSpPr>
        <p:spPr bwMode="auto">
          <a:xfrm rot="5400000">
            <a:off x="1181100" y="4838700"/>
            <a:ext cx="990600" cy="762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01" idx="5"/>
            <a:endCxn id="99" idx="1"/>
          </p:cNvCxnSpPr>
          <p:nvPr/>
        </p:nvCxnSpPr>
        <p:spPr bwMode="auto">
          <a:xfrm rot="16200000" flipH="1">
            <a:off x="2127063" y="4717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>
            <a:stCxn id="108" idx="5"/>
            <a:endCxn id="106" idx="2"/>
          </p:cNvCxnSpPr>
          <p:nvPr/>
        </p:nvCxnSpPr>
        <p:spPr bwMode="auto">
          <a:xfrm rot="16200000" flipH="1">
            <a:off x="5784663" y="5327462"/>
            <a:ext cx="959037" cy="4256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>
            <a:stCxn id="87" idx="2"/>
            <a:endCxn id="91" idx="6"/>
          </p:cNvCxnSpPr>
          <p:nvPr/>
        </p:nvCxnSpPr>
        <p:spPr bwMode="auto">
          <a:xfrm rot="10800000" flipV="1">
            <a:off x="1371600" y="2590800"/>
            <a:ext cx="1219200" cy="4572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Straight Connector 153"/>
          <p:cNvCxnSpPr>
            <a:stCxn id="88" idx="7"/>
            <a:endCxn id="87" idx="3"/>
          </p:cNvCxnSpPr>
          <p:nvPr/>
        </p:nvCxnSpPr>
        <p:spPr bwMode="auto">
          <a:xfrm rot="5400000" flipH="1" flipV="1">
            <a:off x="2165163" y="2774763"/>
            <a:ext cx="5464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stCxn id="100" idx="0"/>
            <a:endCxn id="101" idx="4"/>
          </p:cNvCxnSpPr>
          <p:nvPr/>
        </p:nvCxnSpPr>
        <p:spPr bwMode="auto">
          <a:xfrm rot="5400000" flipH="1" flipV="1">
            <a:off x="1485900" y="5295900"/>
            <a:ext cx="1143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108" idx="5"/>
            <a:endCxn id="105" idx="2"/>
          </p:cNvCxnSpPr>
          <p:nvPr/>
        </p:nvCxnSpPr>
        <p:spPr bwMode="auto">
          <a:xfrm rot="16200000" flipH="1">
            <a:off x="6470463" y="4641662"/>
            <a:ext cx="197037" cy="1035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>
            <a:stCxn id="101" idx="3"/>
            <a:endCxn id="102" idx="6"/>
          </p:cNvCxnSpPr>
          <p:nvPr/>
        </p:nvCxnSpPr>
        <p:spPr bwMode="auto">
          <a:xfrm rot="5400000">
            <a:off x="1524001" y="4451163"/>
            <a:ext cx="197037" cy="654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stCxn id="87" idx="6"/>
            <a:endCxn id="94" idx="2"/>
          </p:cNvCxnSpPr>
          <p:nvPr/>
        </p:nvCxnSpPr>
        <p:spPr bwMode="auto">
          <a:xfrm>
            <a:off x="2895600" y="2590800"/>
            <a:ext cx="3200400" cy="838200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1" idx="6"/>
            <a:endCxn id="94" idx="3"/>
          </p:cNvCxnSpPr>
          <p:nvPr/>
        </p:nvCxnSpPr>
        <p:spPr bwMode="auto">
          <a:xfrm flipV="1">
            <a:off x="2209800" y="3536763"/>
            <a:ext cx="3930837" cy="1035237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stCxn id="108" idx="0"/>
            <a:endCxn id="94" idx="4"/>
          </p:cNvCxnSpPr>
          <p:nvPr/>
        </p:nvCxnSpPr>
        <p:spPr bwMode="auto">
          <a:xfrm rot="5400000" flipH="1" flipV="1">
            <a:off x="5486400" y="4038600"/>
            <a:ext cx="1219200" cy="304800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534400" cy="1219200"/>
          </a:xfrm>
        </p:spPr>
        <p:txBody>
          <a:bodyPr/>
          <a:lstStyle/>
          <a:p>
            <a:r>
              <a:rPr lang="en-US" dirty="0" smtClean="0"/>
              <a:t>Hierarchical Dynamic </a:t>
            </a:r>
            <a:r>
              <a:rPr lang="en-US" dirty="0" smtClean="0"/>
              <a:t>Self-Organization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marL="628650" indent="-457200">
              <a:buFont typeface="+mj-lt"/>
              <a:buAutoNum type="arabicPeriod"/>
            </a:pPr>
            <a:r>
              <a:rPr lang="en-US" dirty="0" smtClean="0"/>
              <a:t>Large </a:t>
            </a:r>
            <a:r>
              <a:rPr lang="en-US" dirty="0" smtClean="0"/>
              <a:t>random number,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Number </a:t>
            </a:r>
            <a:r>
              <a:rPr lang="en-US" dirty="0" smtClean="0"/>
              <a:t>of groups per subnet,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 G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Determine index of group membership within the subnet, </a:t>
            </a: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Use index to join the appropriate </a:t>
            </a:r>
            <a:r>
              <a:rPr lang="en-US" dirty="0" smtClean="0"/>
              <a:t>local multicast </a:t>
            </a:r>
            <a:r>
              <a:rPr lang="en-US" dirty="0" smtClean="0"/>
              <a:t>group (i.e. 230.0.0.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)</a:t>
            </a: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Share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 with group members, choose node with median value to be group leader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438400" y="3352800"/>
          <a:ext cx="2057400" cy="423582"/>
        </p:xfrm>
        <a:graphic>
          <a:graphicData uri="http://schemas.openxmlformats.org/presentationml/2006/ole">
            <p:oleObj spid="_x0000_s5128" name="Equation" r:id="rId3" imgW="863280" imgH="17748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458200" cy="1219200"/>
          </a:xfrm>
        </p:spPr>
        <p:txBody>
          <a:bodyPr/>
          <a:lstStyle/>
          <a:p>
            <a:r>
              <a:rPr lang="en-US" dirty="0" smtClean="0"/>
              <a:t>Hierarchical Dynamic </a:t>
            </a:r>
            <a:r>
              <a:rPr lang="en-US" dirty="0" smtClean="0"/>
              <a:t>Self-Organization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marL="628650" indent="-457200">
              <a:buFont typeface="+mj-lt"/>
              <a:buAutoNum type="arabicPeriod" startAt="6"/>
            </a:pPr>
            <a:r>
              <a:rPr lang="en-US" dirty="0" smtClean="0"/>
              <a:t>Group leaders join local network multicast group</a:t>
            </a:r>
          </a:p>
          <a:p>
            <a:pPr marL="628650" indent="-457200">
              <a:buFont typeface="+mj-lt"/>
              <a:buAutoNum type="arabicPeriod" startAt="6"/>
            </a:pPr>
            <a:r>
              <a:rPr lang="en-US" dirty="0" smtClean="0"/>
              <a:t>If the number of group leaders exceeds the average group size, form a secondary group using steps 1-5.  </a:t>
            </a:r>
            <a:r>
              <a:rPr lang="en-US" dirty="0" smtClean="0"/>
              <a:t>Repeat as necessary</a:t>
            </a:r>
          </a:p>
          <a:p>
            <a:pPr marL="628650" indent="-457200">
              <a:buFont typeface="+mj-lt"/>
              <a:buAutoNum type="arabicPeriod" startAt="6"/>
            </a:pPr>
            <a:r>
              <a:rPr lang="en-US" dirty="0" smtClean="0"/>
              <a:t>Subnet group leaders join a network-wide multicast group.</a:t>
            </a:r>
          </a:p>
          <a:p>
            <a:pPr marL="628650" indent="-457200">
              <a:buFont typeface="+mj-lt"/>
              <a:buAutoNum type="arabicPeriod" startAt="6"/>
            </a:pPr>
            <a:r>
              <a:rPr lang="en-US" dirty="0" smtClean="0"/>
              <a:t>If number of subnet group leaders exceeds the average group size, form a higher-level group using steps 1-5.  Repeat as necessary.</a:t>
            </a:r>
          </a:p>
          <a:p>
            <a:pPr marL="628650" indent="-457200">
              <a:buFont typeface="+mj-lt"/>
              <a:buAutoNum type="arabicPeriod" startAt="6"/>
            </a:pPr>
            <a:r>
              <a:rPr lang="en-US" dirty="0" smtClean="0"/>
              <a:t>Top-level group does not need to choose group leader</a:t>
            </a:r>
            <a:endParaRPr lang="en-US" dirty="0" smtClean="0"/>
          </a:p>
          <a:p>
            <a:pPr marL="628650" indent="-457200">
              <a:buNone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219200"/>
          </a:xfrm>
        </p:spPr>
        <p:txBody>
          <a:bodyPr/>
          <a:lstStyle/>
          <a:p>
            <a:r>
              <a:rPr lang="en-US" dirty="0" smtClean="0"/>
              <a:t>Hierarchical Dynamic </a:t>
            </a:r>
            <a:r>
              <a:rPr lang="en-US" dirty="0" smtClean="0"/>
              <a:t>Self-Organization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Communication across </a:t>
            </a:r>
            <a:r>
              <a:rPr lang="en-US" dirty="0" smtClean="0"/>
              <a:t>subnets</a:t>
            </a:r>
          </a:p>
          <a:p>
            <a:pPr lvl="1"/>
            <a:r>
              <a:rPr lang="en-US" dirty="0" smtClean="0"/>
              <a:t>Communication with all nodes in the network</a:t>
            </a:r>
            <a:endParaRPr lang="en-US" dirty="0" smtClean="0"/>
          </a:p>
          <a:p>
            <a:pPr lvl="1"/>
            <a:r>
              <a:rPr lang="en-US" dirty="0" smtClean="0"/>
              <a:t>Group leaders may store/consolidate information from member nodes</a:t>
            </a:r>
          </a:p>
          <a:p>
            <a:pPr lvl="1"/>
            <a:r>
              <a:rPr lang="en-US" dirty="0" smtClean="0"/>
              <a:t>Allows collaboration with larger group using less communication overhead</a:t>
            </a:r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Communication may not be as fast</a:t>
            </a:r>
          </a:p>
          <a:p>
            <a:pPr lvl="1"/>
            <a:r>
              <a:rPr lang="en-US" dirty="0" smtClean="0"/>
              <a:t>Need to be able to determine number of subnets in an </a:t>
            </a:r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Group leader failure could result in lack of communication with group members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multicast enabled on the network?</a:t>
            </a:r>
          </a:p>
          <a:p>
            <a:r>
              <a:rPr lang="en-US" dirty="0" smtClean="0"/>
              <a:t>Are necessary multicast addresses available?</a:t>
            </a:r>
          </a:p>
          <a:p>
            <a:r>
              <a:rPr lang="en-US" dirty="0" smtClean="0"/>
              <a:t>Network communication is necessary to establish hierarchical groups</a:t>
            </a:r>
          </a:p>
          <a:p>
            <a:pPr lvl="1"/>
            <a:r>
              <a:rPr lang="en-US" dirty="0" smtClean="0"/>
              <a:t>Additional node overhead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Self-Organization?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dirty="0" smtClean="0"/>
              <a:t>Network nodes forming groups on their own</a:t>
            </a:r>
          </a:p>
          <a:p>
            <a:pPr lvl="1"/>
            <a:r>
              <a:rPr lang="en-US" dirty="0" smtClean="0"/>
              <a:t>No centralized component directing group formation</a:t>
            </a:r>
          </a:p>
          <a:p>
            <a:r>
              <a:rPr lang="en-US" dirty="0" smtClean="0"/>
              <a:t>May be ordered or </a:t>
            </a:r>
            <a:r>
              <a:rPr lang="en-US" dirty="0" smtClean="0">
                <a:solidFill>
                  <a:schemeClr val="accent1"/>
                </a:solidFill>
              </a:rPr>
              <a:t>randomized</a:t>
            </a:r>
          </a:p>
          <a:p>
            <a:r>
              <a:rPr lang="en-US" dirty="0" smtClean="0"/>
              <a:t>Group size may vary</a:t>
            </a:r>
          </a:p>
          <a:p>
            <a:r>
              <a:rPr lang="en-US" dirty="0" smtClean="0"/>
              <a:t>Group may need to re-organize</a:t>
            </a:r>
          </a:p>
          <a:p>
            <a:pPr lvl="1"/>
            <a:r>
              <a:rPr lang="en-US" dirty="0" smtClean="0"/>
              <a:t>Times may vary</a:t>
            </a:r>
          </a:p>
          <a:p>
            <a:r>
              <a:rPr lang="en-US" dirty="0" smtClean="0"/>
              <a:t>What about newly joined nodes?</a:t>
            </a:r>
          </a:p>
          <a:p>
            <a:r>
              <a:rPr lang="en-US" dirty="0" smtClean="0"/>
              <a:t>What about nodes that disappear? </a:t>
            </a:r>
            <a:endParaRPr lang="en-US" dirty="0" smtClean="0"/>
          </a:p>
          <a:p>
            <a:r>
              <a:rPr lang="en-US" dirty="0" smtClean="0"/>
              <a:t>Very similar to network formation in wireless sensor networks</a:t>
            </a:r>
          </a:p>
          <a:p>
            <a:pPr lvl="1"/>
            <a:r>
              <a:rPr lang="en-US" dirty="0" smtClean="0"/>
              <a:t>Except the domain is potentially much larger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Question to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potential applications?</a:t>
            </a:r>
            <a:endParaRPr lang="en-US" dirty="0"/>
          </a:p>
        </p:txBody>
      </p:sp>
      <p:pic>
        <p:nvPicPr>
          <p:cNvPr id="45058" name="Picture 2" descr="C:\Users\wrclayc\AppData\Local\Microsoft\Windows\Temporary Internet Files\Content.IE5\Q8MAYVGU\MC9001963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684962"/>
            <a:ext cx="4267200" cy="41730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Hybrid-Hierarchical Dynamic Self-Organization</a:t>
            </a:r>
          </a:p>
          <a:p>
            <a:r>
              <a:rPr lang="en-US" dirty="0" smtClean="0"/>
              <a:t>Simulation</a:t>
            </a:r>
          </a:p>
          <a:p>
            <a:r>
              <a:rPr lang="en-US" dirty="0" smtClean="0"/>
              <a:t>Implementation and testing</a:t>
            </a:r>
          </a:p>
          <a:p>
            <a:r>
              <a:rPr lang="en-US" dirty="0" smtClean="0"/>
              <a:t>Performance evaluation</a:t>
            </a:r>
          </a:p>
          <a:p>
            <a:r>
              <a:rPr lang="en-US" dirty="0" smtClean="0"/>
              <a:t>Application to ongoing challenges</a:t>
            </a:r>
            <a:endParaRPr lang="en-US" dirty="0"/>
          </a:p>
        </p:txBody>
      </p:sp>
      <p:pic>
        <p:nvPicPr>
          <p:cNvPr id="4" name="Picture 2" descr="C:\Users\wrclayc\AppData\Local\Microsoft\Windows\Temporary Internet Files\Content.IE5\VJJ0242Q\MPj0401400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418" y="0"/>
            <a:ext cx="2515582" cy="16764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Questions for Me</a:t>
            </a:r>
            <a:endParaRPr lang="en-US" dirty="0" smtClean="0"/>
          </a:p>
        </p:txBody>
      </p:sp>
      <p:pic>
        <p:nvPicPr>
          <p:cNvPr id="21507" name="Picture 2" descr="C:\Documents and Settings\wrclayc\Local Settings\Temporary Internet Files\Content.IE5\T37OUW1V\MPj03826740000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9200" y="1905000"/>
            <a:ext cx="2940050" cy="4114800"/>
          </a:xfrm>
          <a:noFill/>
        </p:spPr>
      </p:pic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2819400"/>
            <a:ext cx="37338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http://www.sandia.gov</a:t>
            </a:r>
          </a:p>
          <a:p>
            <a:pPr marL="34290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  <a:defRPr/>
            </a:pPr>
            <a:endParaRPr lang="en-US" b="1" kern="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wrclayc@sandia.gov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Self-Organization?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Eliminates the need for centralized management</a:t>
            </a:r>
          </a:p>
          <a:p>
            <a:r>
              <a:rPr lang="en-US" dirty="0" smtClean="0"/>
              <a:t>Randomized self-organization</a:t>
            </a:r>
          </a:p>
          <a:p>
            <a:pPr lvl="1"/>
            <a:r>
              <a:rPr lang="en-US" dirty="0" smtClean="0"/>
              <a:t>Unpredictable</a:t>
            </a:r>
          </a:p>
          <a:p>
            <a:pPr lvl="1"/>
            <a:r>
              <a:rPr lang="en-US" dirty="0" smtClean="0"/>
              <a:t>Exposes nodes to variety of different neighbors</a:t>
            </a:r>
          </a:p>
          <a:p>
            <a:pPr lvl="1"/>
            <a:r>
              <a:rPr lang="en-US" dirty="0" smtClean="0"/>
              <a:t>May allow communication/collaboration across network boundaries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</a:t>
            </a:r>
            <a:r>
              <a:rPr lang="en-US" dirty="0" smtClean="0"/>
              <a:t>Self-Organization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organize randomly across an entire network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Group membership cannot be predetermined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Communication is likely to be across subnets</a:t>
            </a:r>
          </a:p>
          <a:p>
            <a:pPr lvl="2"/>
            <a:r>
              <a:rPr lang="en-US" dirty="0" smtClean="0"/>
              <a:t>Network could be impacted</a:t>
            </a:r>
          </a:p>
          <a:p>
            <a:pPr lvl="2"/>
            <a:r>
              <a:rPr lang="en-US" dirty="0" smtClean="0"/>
              <a:t>Performance could be degraded	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Subnet Dynamic Self-Organization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685800" y="1600200"/>
            <a:ext cx="2438400" cy="2209800"/>
            <a:chOff x="685800" y="1600200"/>
            <a:chExt cx="2438400" cy="2209800"/>
          </a:xfrm>
        </p:grpSpPr>
        <p:sp>
          <p:nvSpPr>
            <p:cNvPr id="50" name="Oval 49"/>
            <p:cNvSpPr/>
            <p:nvPr/>
          </p:nvSpPr>
          <p:spPr bwMode="auto">
            <a:xfrm>
              <a:off x="685800" y="1600200"/>
              <a:ext cx="2438400" cy="2209800"/>
            </a:xfrm>
            <a:prstGeom prst="ellipse">
              <a:avLst/>
            </a:prstGeom>
            <a:solidFill>
              <a:srgbClr val="A8C1FE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2590800" y="2438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1981200" y="3200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1981200" y="1752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1066800" y="2057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1066800" y="2895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56" name="Oval 55"/>
          <p:cNvSpPr/>
          <p:nvPr/>
        </p:nvSpPr>
        <p:spPr bwMode="auto">
          <a:xfrm>
            <a:off x="5181600" y="1600200"/>
            <a:ext cx="2438400" cy="2209800"/>
          </a:xfrm>
          <a:prstGeom prst="ellipse">
            <a:avLst/>
          </a:prstGeom>
          <a:solidFill>
            <a:srgbClr val="FFCC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7086600" y="2438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6477000" y="3200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6477000" y="175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0" name="Oval 59"/>
          <p:cNvSpPr/>
          <p:nvPr/>
        </p:nvSpPr>
        <p:spPr bwMode="auto">
          <a:xfrm>
            <a:off x="5562600" y="205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1" name="Oval 60"/>
          <p:cNvSpPr/>
          <p:nvPr/>
        </p:nvSpPr>
        <p:spPr bwMode="auto">
          <a:xfrm>
            <a:off x="5562600" y="2895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2" name="Oval 61"/>
          <p:cNvSpPr/>
          <p:nvPr/>
        </p:nvSpPr>
        <p:spPr bwMode="auto">
          <a:xfrm>
            <a:off x="609600" y="4267200"/>
            <a:ext cx="2438400" cy="2209800"/>
          </a:xfrm>
          <a:prstGeom prst="ellipse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2514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1905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1905000" y="4419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6" name="Oval 65"/>
          <p:cNvSpPr/>
          <p:nvPr/>
        </p:nvSpPr>
        <p:spPr bwMode="auto">
          <a:xfrm>
            <a:off x="990600" y="4724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990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5181600" y="4267200"/>
            <a:ext cx="2438400" cy="2209800"/>
          </a:xfrm>
          <a:prstGeom prst="ellipse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9" name="Oval 68"/>
          <p:cNvSpPr/>
          <p:nvPr/>
        </p:nvSpPr>
        <p:spPr bwMode="auto">
          <a:xfrm>
            <a:off x="7086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6477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1" name="Oval 70"/>
          <p:cNvSpPr/>
          <p:nvPr/>
        </p:nvSpPr>
        <p:spPr bwMode="auto">
          <a:xfrm>
            <a:off x="6477000" y="4419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5791200" y="4800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5562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74" name="Straight Connector 73"/>
          <p:cNvCxnSpPr>
            <a:stCxn id="53" idx="5"/>
            <a:endCxn id="51" idx="1"/>
          </p:cNvCxnSpPr>
          <p:nvPr/>
        </p:nvCxnSpPr>
        <p:spPr bwMode="auto">
          <a:xfrm rot="16200000" flipH="1">
            <a:off x="2203263" y="2050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51" idx="4"/>
            <a:endCxn id="52" idx="7"/>
          </p:cNvCxnSpPr>
          <p:nvPr/>
        </p:nvCxnSpPr>
        <p:spPr bwMode="auto">
          <a:xfrm rot="5400000">
            <a:off x="2241364" y="2743200"/>
            <a:ext cx="501837" cy="501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52" idx="0"/>
            <a:endCxn id="53" idx="4"/>
          </p:cNvCxnSpPr>
          <p:nvPr/>
        </p:nvCxnSpPr>
        <p:spPr bwMode="auto">
          <a:xfrm rot="5400000" flipH="1" flipV="1">
            <a:off x="1562100" y="2628900"/>
            <a:ext cx="1143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>
            <a:stCxn id="54" idx="4"/>
            <a:endCxn id="55" idx="0"/>
          </p:cNvCxnSpPr>
          <p:nvPr/>
        </p:nvCxnSpPr>
        <p:spPr bwMode="auto">
          <a:xfrm rot="5400000">
            <a:off x="952500" y="2628900"/>
            <a:ext cx="5334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stCxn id="73" idx="7"/>
            <a:endCxn id="71" idx="4"/>
          </p:cNvCxnSpPr>
          <p:nvPr/>
        </p:nvCxnSpPr>
        <p:spPr bwMode="auto">
          <a:xfrm rot="5400000" flipH="1" flipV="1">
            <a:off x="5784663" y="4762501"/>
            <a:ext cx="882837" cy="8066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73" idx="0"/>
            <a:endCxn id="72" idx="4"/>
          </p:cNvCxnSpPr>
          <p:nvPr/>
        </p:nvCxnSpPr>
        <p:spPr bwMode="auto">
          <a:xfrm rot="5400000" flipH="1" flipV="1">
            <a:off x="5600700" y="5219700"/>
            <a:ext cx="457200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71" idx="3"/>
          </p:cNvCxnSpPr>
          <p:nvPr/>
        </p:nvCxnSpPr>
        <p:spPr bwMode="auto">
          <a:xfrm flipV="1">
            <a:off x="6096000" y="4679763"/>
            <a:ext cx="425637" cy="1970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70" idx="7"/>
            <a:endCxn id="69" idx="3"/>
          </p:cNvCxnSpPr>
          <p:nvPr/>
        </p:nvCxnSpPr>
        <p:spPr bwMode="auto">
          <a:xfrm rot="5400000" flipH="1" flipV="1">
            <a:off x="6660963" y="5441763"/>
            <a:ext cx="5464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stCxn id="59" idx="5"/>
            <a:endCxn id="57" idx="1"/>
          </p:cNvCxnSpPr>
          <p:nvPr/>
        </p:nvCxnSpPr>
        <p:spPr bwMode="auto">
          <a:xfrm rot="16200000" flipH="1">
            <a:off x="6699063" y="2050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7" idx="4"/>
            <a:endCxn id="60" idx="6"/>
          </p:cNvCxnSpPr>
          <p:nvPr/>
        </p:nvCxnSpPr>
        <p:spPr bwMode="auto">
          <a:xfrm rot="5400000" flipH="1">
            <a:off x="6286500" y="1790700"/>
            <a:ext cx="533400" cy="1371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60" idx="6"/>
            <a:endCxn id="59" idx="3"/>
          </p:cNvCxnSpPr>
          <p:nvPr/>
        </p:nvCxnSpPr>
        <p:spPr bwMode="auto">
          <a:xfrm flipV="1">
            <a:off x="5867400" y="2012763"/>
            <a:ext cx="654237" cy="1970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61" idx="6"/>
            <a:endCxn id="58" idx="2"/>
          </p:cNvCxnSpPr>
          <p:nvPr/>
        </p:nvCxnSpPr>
        <p:spPr bwMode="auto">
          <a:xfrm>
            <a:off x="5867400" y="3048000"/>
            <a:ext cx="609600" cy="304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64" idx="2"/>
            <a:endCxn id="67" idx="6"/>
          </p:cNvCxnSpPr>
          <p:nvPr/>
        </p:nvCxnSpPr>
        <p:spPr bwMode="auto">
          <a:xfrm rot="10800000">
            <a:off x="1295400" y="5715000"/>
            <a:ext cx="609600" cy="304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66" idx="7"/>
            <a:endCxn id="65" idx="2"/>
          </p:cNvCxnSpPr>
          <p:nvPr/>
        </p:nvCxnSpPr>
        <p:spPr bwMode="auto">
          <a:xfrm rot="5400000" flipH="1" flipV="1">
            <a:off x="1479363" y="4343401"/>
            <a:ext cx="197037" cy="654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>
            <a:stCxn id="63" idx="2"/>
            <a:endCxn id="67" idx="7"/>
          </p:cNvCxnSpPr>
          <p:nvPr/>
        </p:nvCxnSpPr>
        <p:spPr bwMode="auto">
          <a:xfrm rot="10800000" flipV="1">
            <a:off x="1250764" y="5257799"/>
            <a:ext cx="1263837" cy="3494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>
            <a:stCxn id="64" idx="7"/>
            <a:endCxn id="63" idx="3"/>
          </p:cNvCxnSpPr>
          <p:nvPr/>
        </p:nvCxnSpPr>
        <p:spPr bwMode="auto">
          <a:xfrm rot="5400000" flipH="1" flipV="1">
            <a:off x="2088963" y="5441763"/>
            <a:ext cx="5464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Subnet Self-Organization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indent="-457200">
              <a:buFont typeface="+mj-lt"/>
              <a:buAutoNum type="arabicPeriod"/>
            </a:pPr>
            <a:r>
              <a:rPr lang="en-US" dirty="0" smtClean="0"/>
              <a:t>Generate large random number,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Determine number of groups per subnet,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 G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Determine index of group membership within the subnet,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:</a:t>
            </a:r>
          </a:p>
          <a:p>
            <a:pPr marL="628650" indent="-457200">
              <a:buFont typeface="+mj-lt"/>
              <a:buAutoNum type="arabicPeriod"/>
            </a:pPr>
            <a:endParaRPr lang="en-US" dirty="0" smtClean="0"/>
          </a:p>
          <a:p>
            <a:pPr marL="628650" indent="-457200">
              <a:buFont typeface="+mj-lt"/>
              <a:buAutoNum type="arabicPeriod"/>
            </a:pPr>
            <a:endParaRPr lang="en-US" dirty="0" smtClean="0"/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Use index to join the appropriate multicast group (i.e. 230.0.0.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)</a:t>
            </a:r>
          </a:p>
          <a:p>
            <a:pPr marL="628650" indent="-45720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52800" y="4114800"/>
          <a:ext cx="2590800" cy="533400"/>
        </p:xfrm>
        <a:graphic>
          <a:graphicData uri="http://schemas.openxmlformats.org/presentationml/2006/ole">
            <p:oleObj spid="_x0000_s1026" name="Equation" r:id="rId3" imgW="863280" imgH="17748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Subnet Self-Organization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Easy to compute</a:t>
            </a:r>
          </a:p>
          <a:p>
            <a:pPr lvl="1"/>
            <a:r>
              <a:rPr lang="en-US" dirty="0" smtClean="0"/>
              <a:t>Communication likely to be fast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Communication is not across subnets</a:t>
            </a:r>
          </a:p>
          <a:p>
            <a:pPr lvl="1"/>
            <a:r>
              <a:rPr lang="en-US" dirty="0" smtClean="0"/>
              <a:t>Communication is limited to within an individual group	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Dynamic Self-Organization</a:t>
            </a:r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685800" y="1600200"/>
            <a:ext cx="2438400" cy="2209800"/>
            <a:chOff x="685800" y="1600200"/>
            <a:chExt cx="2438400" cy="2209800"/>
          </a:xfrm>
        </p:grpSpPr>
        <p:sp>
          <p:nvSpPr>
            <p:cNvPr id="4" name="Oval 3"/>
            <p:cNvSpPr/>
            <p:nvPr/>
          </p:nvSpPr>
          <p:spPr bwMode="auto">
            <a:xfrm>
              <a:off x="685800" y="1600200"/>
              <a:ext cx="2438400" cy="2209800"/>
            </a:xfrm>
            <a:prstGeom prst="ellipse">
              <a:avLst/>
            </a:prstGeom>
            <a:solidFill>
              <a:srgbClr val="A8C1FE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2590800" y="2438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1981200" y="3200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1981200" y="1752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1066800" y="20574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1066800" y="2895600"/>
              <a:ext cx="304800" cy="3048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22" name="Oval 21"/>
          <p:cNvSpPr/>
          <p:nvPr/>
        </p:nvSpPr>
        <p:spPr bwMode="auto">
          <a:xfrm>
            <a:off x="5181600" y="1600200"/>
            <a:ext cx="2438400" cy="2209800"/>
          </a:xfrm>
          <a:prstGeom prst="ellipse">
            <a:avLst/>
          </a:prstGeom>
          <a:solidFill>
            <a:srgbClr val="FFCC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086600" y="2438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6477000" y="3200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6477000" y="175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5562600" y="205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5562600" y="2895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609600" y="4267200"/>
            <a:ext cx="2438400" cy="2209800"/>
          </a:xfrm>
          <a:prstGeom prst="ellipse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2514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1905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1905000" y="4419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990600" y="4724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990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181600" y="4267200"/>
            <a:ext cx="2438400" cy="2209800"/>
          </a:xfrm>
          <a:prstGeom prst="ellipse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7086600" y="5105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477000" y="58674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6477000" y="4419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5791200" y="4800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5562600" y="5562600"/>
            <a:ext cx="304800" cy="3048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43" name="Straight Connector 42"/>
          <p:cNvCxnSpPr>
            <a:stCxn id="17" idx="6"/>
            <a:endCxn id="26" idx="2"/>
          </p:cNvCxnSpPr>
          <p:nvPr/>
        </p:nvCxnSpPr>
        <p:spPr bwMode="auto">
          <a:xfrm>
            <a:off x="2286000" y="1905000"/>
            <a:ext cx="3276600" cy="304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17" idx="4"/>
            <a:endCxn id="33" idx="0"/>
          </p:cNvCxnSpPr>
          <p:nvPr/>
        </p:nvCxnSpPr>
        <p:spPr bwMode="auto">
          <a:xfrm rot="5400000">
            <a:off x="304800" y="2895600"/>
            <a:ext cx="2667000" cy="990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26" idx="5"/>
            <a:endCxn id="24" idx="1"/>
          </p:cNvCxnSpPr>
          <p:nvPr/>
        </p:nvCxnSpPr>
        <p:spPr bwMode="auto">
          <a:xfrm rot="16200000" flipH="1">
            <a:off x="5708463" y="2431863"/>
            <a:ext cx="927474" cy="6988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24" idx="5"/>
            <a:endCxn id="37" idx="0"/>
          </p:cNvCxnSpPr>
          <p:nvPr/>
        </p:nvCxnSpPr>
        <p:spPr bwMode="auto">
          <a:xfrm rot="16200000" flipH="1">
            <a:off x="6165663" y="4032062"/>
            <a:ext cx="1644837" cy="501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37" idx="2"/>
            <a:endCxn id="33" idx="6"/>
          </p:cNvCxnSpPr>
          <p:nvPr/>
        </p:nvCxnSpPr>
        <p:spPr bwMode="auto">
          <a:xfrm rot="10800000">
            <a:off x="1295400" y="4876800"/>
            <a:ext cx="5791200" cy="381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8" idx="6"/>
            <a:endCxn id="13" idx="1"/>
          </p:cNvCxnSpPr>
          <p:nvPr/>
        </p:nvCxnSpPr>
        <p:spPr bwMode="auto">
          <a:xfrm>
            <a:off x="1371600" y="2209800"/>
            <a:ext cx="1263837" cy="273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18" idx="5"/>
            <a:endCxn id="31" idx="0"/>
          </p:cNvCxnSpPr>
          <p:nvPr/>
        </p:nvCxnSpPr>
        <p:spPr bwMode="auto">
          <a:xfrm rot="16200000" flipH="1">
            <a:off x="-82737" y="3727262"/>
            <a:ext cx="3549837" cy="7304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13" idx="5"/>
            <a:endCxn id="40" idx="1"/>
          </p:cNvCxnSpPr>
          <p:nvPr/>
        </p:nvCxnSpPr>
        <p:spPr bwMode="auto">
          <a:xfrm rot="16200000" flipH="1">
            <a:off x="3270063" y="2279463"/>
            <a:ext cx="2146674" cy="29848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0" idx="5"/>
            <a:endCxn id="38" idx="1"/>
          </p:cNvCxnSpPr>
          <p:nvPr/>
        </p:nvCxnSpPr>
        <p:spPr bwMode="auto">
          <a:xfrm rot="16200000" flipH="1">
            <a:off x="5860863" y="5251263"/>
            <a:ext cx="851274" cy="4702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38" idx="2"/>
            <a:endCxn id="31" idx="6"/>
          </p:cNvCxnSpPr>
          <p:nvPr/>
        </p:nvCxnSpPr>
        <p:spPr bwMode="auto">
          <a:xfrm rot="10800000">
            <a:off x="2209800" y="6019800"/>
            <a:ext cx="426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25" idx="5"/>
            <a:endCxn id="23" idx="1"/>
          </p:cNvCxnSpPr>
          <p:nvPr/>
        </p:nvCxnSpPr>
        <p:spPr bwMode="auto">
          <a:xfrm rot="16200000" flipH="1">
            <a:off x="6699063" y="2050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>
            <a:stCxn id="23" idx="4"/>
            <a:endCxn id="39" idx="0"/>
          </p:cNvCxnSpPr>
          <p:nvPr/>
        </p:nvCxnSpPr>
        <p:spPr bwMode="auto">
          <a:xfrm rot="5400000">
            <a:off x="6096000" y="3276600"/>
            <a:ext cx="1676400" cy="609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32" idx="7"/>
            <a:endCxn id="25" idx="3"/>
          </p:cNvCxnSpPr>
          <p:nvPr/>
        </p:nvCxnSpPr>
        <p:spPr bwMode="auto">
          <a:xfrm rot="5400000" flipH="1" flipV="1">
            <a:off x="3117663" y="1060263"/>
            <a:ext cx="2451474" cy="43564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30" idx="7"/>
            <a:endCxn id="39" idx="2"/>
          </p:cNvCxnSpPr>
          <p:nvPr/>
        </p:nvCxnSpPr>
        <p:spPr bwMode="auto">
          <a:xfrm rot="5400000" flipH="1" flipV="1">
            <a:off x="4336863" y="3009901"/>
            <a:ext cx="578037" cy="3702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30" idx="1"/>
            <a:endCxn id="32" idx="5"/>
          </p:cNvCxnSpPr>
          <p:nvPr/>
        </p:nvCxnSpPr>
        <p:spPr bwMode="auto">
          <a:xfrm rot="16200000" flipV="1">
            <a:off x="2127063" y="4717863"/>
            <a:ext cx="470274" cy="39407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>
            <a:stCxn id="27" idx="4"/>
            <a:endCxn id="41" idx="0"/>
          </p:cNvCxnSpPr>
          <p:nvPr/>
        </p:nvCxnSpPr>
        <p:spPr bwMode="auto">
          <a:xfrm rot="5400000">
            <a:off x="4533900" y="4381500"/>
            <a:ext cx="2362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stCxn id="41" idx="2"/>
            <a:endCxn id="34" idx="6"/>
          </p:cNvCxnSpPr>
          <p:nvPr/>
        </p:nvCxnSpPr>
        <p:spPr bwMode="auto">
          <a:xfrm rot="10800000">
            <a:off x="1295400" y="5715000"/>
            <a:ext cx="426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>
            <a:stCxn id="19" idx="6"/>
            <a:endCxn id="27" idx="1"/>
          </p:cNvCxnSpPr>
          <p:nvPr/>
        </p:nvCxnSpPr>
        <p:spPr bwMode="auto">
          <a:xfrm flipV="1">
            <a:off x="1371600" y="2940237"/>
            <a:ext cx="4235637" cy="1077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>
            <a:stCxn id="16" idx="4"/>
            <a:endCxn id="34" idx="7"/>
          </p:cNvCxnSpPr>
          <p:nvPr/>
        </p:nvCxnSpPr>
        <p:spPr bwMode="auto">
          <a:xfrm rot="5400000">
            <a:off x="641164" y="4114800"/>
            <a:ext cx="2102037" cy="8828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>
            <a:stCxn id="16" idx="1"/>
          </p:cNvCxnSpPr>
          <p:nvPr/>
        </p:nvCxnSpPr>
        <p:spPr bwMode="auto">
          <a:xfrm rot="16200000" flipV="1">
            <a:off x="1600201" y="2819400"/>
            <a:ext cx="197037" cy="6542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Self-Organization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indent="-457200">
              <a:buFont typeface="+mj-lt"/>
              <a:buAutoNum type="arabicPeriod"/>
            </a:pPr>
            <a:r>
              <a:rPr lang="en-US" dirty="0" smtClean="0"/>
              <a:t>Large random number,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Total number of groups per network,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 T</a:t>
            </a:r>
            <a:endParaRPr lang="en-US" b="0" i="1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Determine index of group membership within the network, 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:</a:t>
            </a:r>
          </a:p>
          <a:p>
            <a:pPr marL="628650" indent="-457200">
              <a:buFont typeface="+mj-lt"/>
              <a:buAutoNum type="arabicPeriod"/>
            </a:pPr>
            <a:endParaRPr lang="en-US" dirty="0" smtClean="0"/>
          </a:p>
          <a:p>
            <a:pPr marL="628650" indent="-457200">
              <a:buFont typeface="+mj-lt"/>
              <a:buAutoNum type="arabicPeriod"/>
            </a:pPr>
            <a:endParaRPr lang="en-US" dirty="0" smtClean="0"/>
          </a:p>
          <a:p>
            <a:pPr marL="628650" indent="-457200">
              <a:buFont typeface="+mj-lt"/>
              <a:buAutoNum type="arabicPeriod"/>
            </a:pPr>
            <a:r>
              <a:rPr lang="en-US" dirty="0" smtClean="0"/>
              <a:t>Use index to join the appropriate multicast group (i.e. 230.0.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b="0" i="1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0" i="1" dirty="0" smtClean="0">
                <a:latin typeface="Times New Roman" pitchFamily="18" charset="0"/>
                <a:cs typeface="Times New Roman" pitchFamily="18" charset="0"/>
              </a:rPr>
              <a:t>.Z</a:t>
            </a:r>
            <a:r>
              <a:rPr lang="en-US" sz="2800" b="0" i="1" baseline="-25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/>
              <a:t>)</a:t>
            </a:r>
          </a:p>
          <a:p>
            <a:pPr marL="628650" indent="-45720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90900" y="4114800"/>
          <a:ext cx="2514600" cy="533400"/>
        </p:xfrm>
        <a:graphic>
          <a:graphicData uri="http://schemas.openxmlformats.org/presentationml/2006/ole">
            <p:oleObj spid="_x0000_s33794" name="Equation" r:id="rId3" imgW="838080" imgH="17748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27910</TotalTime>
  <Words>694</Words>
  <Application>Microsoft Office PowerPoint</Application>
  <PresentationFormat>On-screen Show (4:3)</PresentationFormat>
  <Paragraphs>127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Equation</vt:lpstr>
      <vt:lpstr>Dynamic Node Self-Organization</vt:lpstr>
      <vt:lpstr>What is Self-Organization?</vt:lpstr>
      <vt:lpstr>Why Self-Organization?</vt:lpstr>
      <vt:lpstr>Dynamic Self-Organization Considerations</vt:lpstr>
      <vt:lpstr>Local Subnet Dynamic Self-Organization</vt:lpstr>
      <vt:lpstr>Local Subnet Self-Organization Protocol</vt:lpstr>
      <vt:lpstr>Local Subnet Self-Organization Analysis</vt:lpstr>
      <vt:lpstr>Global Dynamic Self-Organization</vt:lpstr>
      <vt:lpstr>Global Self-Organization Protocol</vt:lpstr>
      <vt:lpstr>Global Self-Organization Analysis</vt:lpstr>
      <vt:lpstr>Hybrid Dynamic Self-Organization</vt:lpstr>
      <vt:lpstr>Hybrid Dynamic Self-Organization Protocol</vt:lpstr>
      <vt:lpstr>Hybrid Dynamic Self-Organization Protocol</vt:lpstr>
      <vt:lpstr>Hybrid Dynamic Self-Organization Analysis</vt:lpstr>
      <vt:lpstr>Hierarchical Dynamic Self-Organization</vt:lpstr>
      <vt:lpstr>Hierarchical Dynamic Self-Organization Protocol</vt:lpstr>
      <vt:lpstr>Hierarchical Dynamic Self-Organization Protocol</vt:lpstr>
      <vt:lpstr>Hierarchical Dynamic Self-Organization Analysis</vt:lpstr>
      <vt:lpstr>Performance Considerations</vt:lpstr>
      <vt:lpstr>My Question to YOU</vt:lpstr>
      <vt:lpstr>Future Directions</vt:lpstr>
      <vt:lpstr>Your Questions for 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32pt</dc:title>
  <dc:creator>Bill</dc:creator>
  <cp:lastModifiedBy>wrclayc</cp:lastModifiedBy>
  <cp:revision>1030</cp:revision>
  <dcterms:modified xsi:type="dcterms:W3CDTF">2010-05-18T20:34:49Z</dcterms:modified>
</cp:coreProperties>
</file>