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4"/>
  </p:notesMasterIdLst>
  <p:handoutMasterIdLst>
    <p:handoutMasterId r:id="rId25"/>
  </p:handoutMasterIdLst>
  <p:sldIdLst>
    <p:sldId id="343" r:id="rId2"/>
    <p:sldId id="344" r:id="rId3"/>
    <p:sldId id="361" r:id="rId4"/>
    <p:sldId id="362" r:id="rId5"/>
    <p:sldId id="364" r:id="rId6"/>
    <p:sldId id="365" r:id="rId7"/>
    <p:sldId id="366" r:id="rId8"/>
    <p:sldId id="367" r:id="rId9"/>
    <p:sldId id="379" r:id="rId10"/>
    <p:sldId id="383" r:id="rId11"/>
    <p:sldId id="380" r:id="rId12"/>
    <p:sldId id="368" r:id="rId13"/>
    <p:sldId id="381" r:id="rId14"/>
    <p:sldId id="372" r:id="rId15"/>
    <p:sldId id="375" r:id="rId16"/>
    <p:sldId id="374" r:id="rId17"/>
    <p:sldId id="370" r:id="rId18"/>
    <p:sldId id="371" r:id="rId19"/>
    <p:sldId id="382" r:id="rId20"/>
    <p:sldId id="373" r:id="rId21"/>
    <p:sldId id="378" r:id="rId22"/>
    <p:sldId id="384" r:id="rId23"/>
  </p:sldIdLst>
  <p:sldSz cx="9144000" cy="6858000" type="screen4x3"/>
  <p:notesSz cx="6997700" cy="9271000"/>
  <p:defaultTextStyle>
    <a:defPPr>
      <a:defRPr lang="en-US"/>
    </a:defPPr>
    <a:lvl1pPr algn="l" rtl="0" eaLnBrk="0" fontAlgn="base" hangingPunct="0">
      <a:spcBef>
        <a:spcPct val="0"/>
      </a:spcBef>
      <a:spcAft>
        <a:spcPct val="0"/>
      </a:spcAft>
      <a:defRPr sz="1400" b="1" kern="1200">
        <a:solidFill>
          <a:schemeClr val="tx1"/>
        </a:solidFill>
        <a:latin typeface="Helvetica" pitchFamily="34" charset="0"/>
        <a:ea typeface="ＭＳ Ｐゴシック" pitchFamily="52" charset="-128"/>
        <a:cs typeface="+mn-cs"/>
      </a:defRPr>
    </a:lvl1pPr>
    <a:lvl2pPr marL="457200" algn="l" rtl="0" eaLnBrk="0" fontAlgn="base" hangingPunct="0">
      <a:spcBef>
        <a:spcPct val="0"/>
      </a:spcBef>
      <a:spcAft>
        <a:spcPct val="0"/>
      </a:spcAft>
      <a:defRPr sz="1400" b="1" kern="1200">
        <a:solidFill>
          <a:schemeClr val="tx1"/>
        </a:solidFill>
        <a:latin typeface="Helvetica" pitchFamily="34" charset="0"/>
        <a:ea typeface="ＭＳ Ｐゴシック" pitchFamily="52" charset="-128"/>
        <a:cs typeface="+mn-cs"/>
      </a:defRPr>
    </a:lvl2pPr>
    <a:lvl3pPr marL="914400" algn="l" rtl="0" eaLnBrk="0" fontAlgn="base" hangingPunct="0">
      <a:spcBef>
        <a:spcPct val="0"/>
      </a:spcBef>
      <a:spcAft>
        <a:spcPct val="0"/>
      </a:spcAft>
      <a:defRPr sz="1400" b="1" kern="1200">
        <a:solidFill>
          <a:schemeClr val="tx1"/>
        </a:solidFill>
        <a:latin typeface="Helvetica" pitchFamily="34" charset="0"/>
        <a:ea typeface="ＭＳ Ｐゴシック" pitchFamily="52" charset="-128"/>
        <a:cs typeface="+mn-cs"/>
      </a:defRPr>
    </a:lvl3pPr>
    <a:lvl4pPr marL="1371600" algn="l" rtl="0" eaLnBrk="0" fontAlgn="base" hangingPunct="0">
      <a:spcBef>
        <a:spcPct val="0"/>
      </a:spcBef>
      <a:spcAft>
        <a:spcPct val="0"/>
      </a:spcAft>
      <a:defRPr sz="1400" b="1" kern="1200">
        <a:solidFill>
          <a:schemeClr val="tx1"/>
        </a:solidFill>
        <a:latin typeface="Helvetica" pitchFamily="34" charset="0"/>
        <a:ea typeface="ＭＳ Ｐゴシック" pitchFamily="52" charset="-128"/>
        <a:cs typeface="+mn-cs"/>
      </a:defRPr>
    </a:lvl4pPr>
    <a:lvl5pPr marL="1828800" algn="l" rtl="0" eaLnBrk="0" fontAlgn="base" hangingPunct="0">
      <a:spcBef>
        <a:spcPct val="0"/>
      </a:spcBef>
      <a:spcAft>
        <a:spcPct val="0"/>
      </a:spcAft>
      <a:defRPr sz="1400" b="1" kern="1200">
        <a:solidFill>
          <a:schemeClr val="tx1"/>
        </a:solidFill>
        <a:latin typeface="Helvetica" pitchFamily="34" charset="0"/>
        <a:ea typeface="ＭＳ Ｐゴシック" pitchFamily="52" charset="-128"/>
        <a:cs typeface="+mn-cs"/>
      </a:defRPr>
    </a:lvl5pPr>
    <a:lvl6pPr marL="2286000" algn="l" defTabSz="914400" rtl="0" eaLnBrk="1" latinLnBrk="0" hangingPunct="1">
      <a:defRPr sz="1400" b="1" kern="1200">
        <a:solidFill>
          <a:schemeClr val="tx1"/>
        </a:solidFill>
        <a:latin typeface="Helvetica" pitchFamily="34" charset="0"/>
        <a:ea typeface="ＭＳ Ｐゴシック" pitchFamily="52" charset="-128"/>
        <a:cs typeface="+mn-cs"/>
      </a:defRPr>
    </a:lvl6pPr>
    <a:lvl7pPr marL="2743200" algn="l" defTabSz="914400" rtl="0" eaLnBrk="1" latinLnBrk="0" hangingPunct="1">
      <a:defRPr sz="1400" b="1" kern="1200">
        <a:solidFill>
          <a:schemeClr val="tx1"/>
        </a:solidFill>
        <a:latin typeface="Helvetica" pitchFamily="34" charset="0"/>
        <a:ea typeface="ＭＳ Ｐゴシック" pitchFamily="52" charset="-128"/>
        <a:cs typeface="+mn-cs"/>
      </a:defRPr>
    </a:lvl7pPr>
    <a:lvl8pPr marL="3200400" algn="l" defTabSz="914400" rtl="0" eaLnBrk="1" latinLnBrk="0" hangingPunct="1">
      <a:defRPr sz="1400" b="1" kern="1200">
        <a:solidFill>
          <a:schemeClr val="tx1"/>
        </a:solidFill>
        <a:latin typeface="Helvetica" pitchFamily="34" charset="0"/>
        <a:ea typeface="ＭＳ Ｐゴシック" pitchFamily="52" charset="-128"/>
        <a:cs typeface="+mn-cs"/>
      </a:defRPr>
    </a:lvl8pPr>
    <a:lvl9pPr marL="3657600" algn="l" defTabSz="914400" rtl="0" eaLnBrk="1" latinLnBrk="0" hangingPunct="1">
      <a:defRPr sz="1400" b="1" kern="1200">
        <a:solidFill>
          <a:schemeClr val="tx1"/>
        </a:solidFill>
        <a:latin typeface="Helvetica" pitchFamily="34" charset="0"/>
        <a:ea typeface="ＭＳ Ｐゴシック" pitchFamily="5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C54"/>
    <a:srgbClr val="B1101F"/>
    <a:srgbClr val="C20000"/>
    <a:srgbClr val="C01002"/>
    <a:srgbClr val="4D4D4D"/>
    <a:srgbClr val="FFFF00"/>
    <a:srgbClr val="00626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26" autoAdjust="0"/>
  </p:normalViewPr>
  <p:slideViewPr>
    <p:cSldViewPr>
      <p:cViewPr>
        <p:scale>
          <a:sx n="89" d="100"/>
          <a:sy n="89" d="100"/>
        </p:scale>
        <p:origin x="-786" y="-792"/>
      </p:cViewPr>
      <p:guideLst>
        <p:guide orient="horz" pos="6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12"/>
    </p:cViewPr>
  </p:sorterViewPr>
  <p:notesViewPr>
    <p:cSldViewPr>
      <p:cViewPr varScale="1">
        <p:scale>
          <a:sx n="95" d="100"/>
          <a:sy n="95" d="100"/>
        </p:scale>
        <p:origin x="-1302" y="-10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21507"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21508"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21509"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3BA72B01-7767-4ECE-9F60-04174F52867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1433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1434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14343"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FEA5A8DA-5126-4085-ABF5-F1EF065DEB78}"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buNone/>
            </a:pPr>
            <a:r>
              <a:rPr lang="en-US" sz="1000" dirty="0" smtClean="0"/>
              <a:t>1 – Develop Business Case Collaboration with : Telcom, Email staff, desktop techs ,and CSP</a:t>
            </a:r>
          </a:p>
          <a:p>
            <a:pPr algn="just">
              <a:buNone/>
            </a:pPr>
            <a:r>
              <a:rPr lang="en-US" sz="1000" dirty="0" smtClean="0"/>
              <a:t>2 - What to evaluate – PALM, Windows Mobile, BBs – BBS were # 1 candidate because of encryption and configuration management with BES – strong integration  </a:t>
            </a:r>
          </a:p>
          <a:p>
            <a:pPr algn="just">
              <a:buNone/>
            </a:pPr>
            <a:r>
              <a:rPr lang="en-US" sz="1000" dirty="0" smtClean="0"/>
              <a:t>     - Conduct a pilot of BlackBerry devices to identify the benefits that smart phone devices and determine the infrastructure required to provide a production service. Get Entrust working! Move to exchange server– decision on who would be initial pilot testers – managers or techs??  - Initial order- 30 BBs  and gave to techs  - set up on exchange and decided on settings and what apps.  Had to set Passwords and firewall.</a:t>
            </a:r>
          </a:p>
          <a:p>
            <a:pPr algn="just">
              <a:buNone/>
            </a:pPr>
            <a:r>
              <a:rPr lang="en-US" sz="1000" dirty="0" smtClean="0"/>
              <a:t>3 – Identify funding sources– to go production we need a LLNL wide exchange  - which meant H/W for Exchange and migration plans – on the order of $1M – and this at a time of belt tightening and layoffs so no money </a:t>
            </a:r>
          </a:p>
          <a:p>
            <a:pPr algn="just">
              <a:buNone/>
            </a:pPr>
            <a:r>
              <a:rPr lang="en-US" sz="1000" dirty="0" smtClean="0"/>
              <a:t>4 -  Deploy the managed BlackBerry Service providing managed BlackBerry devices to LLNL customers that are integrated with LLNL’s Exchange Email and Calendar system by April 1, 2010. Exchange migration and pitfalls ( Google Maps, OCS client) -Whole lab is migrating to Exchange and having problems with Mac and Entrust  </a:t>
            </a:r>
          </a:p>
          <a:p>
            <a:pPr algn="just">
              <a:buNone/>
            </a:pPr>
            <a:r>
              <a:rPr lang="en-US" sz="1000" dirty="0" smtClean="0"/>
              <a:t>5 Process Refinement –</a:t>
            </a:r>
          </a:p>
          <a:p>
            <a:pPr lvl="1" algn="just">
              <a:buNone/>
            </a:pPr>
            <a:r>
              <a:rPr lang="en-US" sz="1000" dirty="0" smtClean="0"/>
              <a:t>who pays in the long term for devices and monthly service fees – we need to refine the process about loading APPS we are part way through step 4 – the MIGRATION</a:t>
            </a:r>
          </a:p>
          <a:p>
            <a:pPr lvl="1" algn="just">
              <a:buNone/>
            </a:pPr>
            <a:r>
              <a:rPr lang="en-US" sz="1000" dirty="0" smtClean="0"/>
              <a:t>Governance Board and communication for approving APPS – Texting removed because of support issues</a:t>
            </a:r>
          </a:p>
          <a:p>
            <a:pPr lvl="1" algn="just">
              <a:buNone/>
            </a:pPr>
            <a:r>
              <a:rPr lang="en-US" sz="1000" dirty="0" smtClean="0"/>
              <a:t>current funding and support issues (4HELP, telecom, CSP, – determine applications (Front Range, Lite, Ltrain)</a:t>
            </a:r>
          </a:p>
          <a:p>
            <a:pPr algn="just">
              <a:buNone/>
            </a:pPr>
            <a:r>
              <a:rPr lang="en-US" sz="1000" dirty="0" smtClean="0"/>
              <a:t>6 – Local application development and ongoing funding and support. </a:t>
            </a:r>
          </a:p>
          <a:p>
            <a:pPr lvl="1" algn="just">
              <a:buNone/>
            </a:pPr>
            <a:r>
              <a:rPr lang="en-US" sz="1000" dirty="0" smtClean="0"/>
              <a:t>Develop institutional Apps like Epay, Lite and change the web portal for mobile devises (U-Learn already there)</a:t>
            </a:r>
          </a:p>
          <a:p>
            <a:pPr lvl="1" algn="just">
              <a:buNone/>
            </a:pPr>
            <a:r>
              <a:rPr lang="en-US" sz="1000" dirty="0" smtClean="0"/>
              <a:t>Issues in the limited area – it because apparent that it is not productive to POP batteries whenever you went in limited areas – techs wanted apps (front range and access to email all the time – Sr. managers want to be able to use phones everywhere</a:t>
            </a:r>
          </a:p>
          <a:p>
            <a:endParaRPr lang="en-US" sz="1000" dirty="0" smtClean="0"/>
          </a:p>
          <a:p>
            <a:endParaRPr lang="en-US" dirty="0"/>
          </a:p>
        </p:txBody>
      </p:sp>
      <p:sp>
        <p:nvSpPr>
          <p:cNvPr id="4" name="Slide Number Placeholder 3"/>
          <p:cNvSpPr>
            <a:spLocks noGrp="1"/>
          </p:cNvSpPr>
          <p:nvPr>
            <p:ph type="sldNum" sz="quarter" idx="10"/>
          </p:nvPr>
        </p:nvSpPr>
        <p:spPr/>
        <p:txBody>
          <a:bodyPr/>
          <a:lstStyle/>
          <a:p>
            <a:fld id="{FEA5A8DA-5126-4085-ABF5-F1EF065DEB78}"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5A8DA-5126-4085-ABF5-F1EF065DEB78}"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5A8DA-5126-4085-ABF5-F1EF065DEB78}"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1538" name="Group 2"/>
          <p:cNvGrpSpPr>
            <a:grpSpLocks/>
          </p:cNvGrpSpPr>
          <p:nvPr/>
        </p:nvGrpSpPr>
        <p:grpSpPr bwMode="auto">
          <a:xfrm>
            <a:off x="0" y="1828800"/>
            <a:ext cx="9144000" cy="1981200"/>
            <a:chOff x="0" y="0"/>
            <a:chExt cx="5760" cy="708"/>
          </a:xfrm>
        </p:grpSpPr>
        <p:sp>
          <p:nvSpPr>
            <p:cNvPr id="321539" name="Rectangle 3"/>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endParaRPr lang="en-US" dirty="0"/>
            </a:p>
          </p:txBody>
        </p:sp>
        <p:sp>
          <p:nvSpPr>
            <p:cNvPr id="321540" name="Rectangle 4"/>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endParaRPr lang="en-US" dirty="0"/>
            </a:p>
          </p:txBody>
        </p:sp>
      </p:grpSp>
      <p:grpSp>
        <p:nvGrpSpPr>
          <p:cNvPr id="321541" name="Group 5"/>
          <p:cNvGrpSpPr>
            <a:grpSpLocks/>
          </p:cNvGrpSpPr>
          <p:nvPr/>
        </p:nvGrpSpPr>
        <p:grpSpPr bwMode="auto">
          <a:xfrm>
            <a:off x="0" y="3886200"/>
            <a:ext cx="9144000" cy="76200"/>
            <a:chOff x="0" y="0"/>
            <a:chExt cx="5760" cy="708"/>
          </a:xfrm>
        </p:grpSpPr>
        <p:sp>
          <p:nvSpPr>
            <p:cNvPr id="321542" name="Rectangle 6"/>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endParaRPr lang="en-US" dirty="0"/>
            </a:p>
          </p:txBody>
        </p:sp>
        <p:sp>
          <p:nvSpPr>
            <p:cNvPr id="321543" name="Rectangle 7"/>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endParaRPr lang="en-US" dirty="0"/>
            </a:p>
          </p:txBody>
        </p:sp>
      </p:grpSp>
      <p:grpSp>
        <p:nvGrpSpPr>
          <p:cNvPr id="321544" name="Group 8"/>
          <p:cNvGrpSpPr>
            <a:grpSpLocks/>
          </p:cNvGrpSpPr>
          <p:nvPr/>
        </p:nvGrpSpPr>
        <p:grpSpPr bwMode="auto">
          <a:xfrm>
            <a:off x="0" y="1676400"/>
            <a:ext cx="9144000" cy="76200"/>
            <a:chOff x="0" y="0"/>
            <a:chExt cx="5760" cy="708"/>
          </a:xfrm>
        </p:grpSpPr>
        <p:sp>
          <p:nvSpPr>
            <p:cNvPr id="321545" name="Rectangle 9"/>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endParaRPr lang="en-US" dirty="0"/>
            </a:p>
          </p:txBody>
        </p:sp>
        <p:sp>
          <p:nvSpPr>
            <p:cNvPr id="321546" name="Rectangle 10"/>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endParaRPr lang="en-US" dirty="0"/>
            </a:p>
          </p:txBody>
        </p:sp>
      </p:grpSp>
      <p:sp>
        <p:nvSpPr>
          <p:cNvPr id="321547" name="Rectangle 11"/>
          <p:cNvSpPr>
            <a:spLocks noGrp="1" noChangeArrowheads="1"/>
          </p:cNvSpPr>
          <p:nvPr>
            <p:ph type="subTitle" idx="1"/>
          </p:nvPr>
        </p:nvSpPr>
        <p:spPr>
          <a:xfrm>
            <a:off x="1331913" y="5149850"/>
            <a:ext cx="6553200" cy="796925"/>
          </a:xfrm>
        </p:spPr>
        <p:txBody>
          <a:bodyPr anchor="ctr"/>
          <a:lstStyle>
            <a:lvl1pPr marL="0" indent="0" algn="ctr">
              <a:buFont typeface="Wingdings" pitchFamily="2" charset="2"/>
              <a:buNone/>
              <a:defRPr b="1">
                <a:solidFill>
                  <a:srgbClr val="124A91"/>
                </a:solidFill>
              </a:defRPr>
            </a:lvl1pPr>
          </a:lstStyle>
          <a:p>
            <a:r>
              <a:rPr lang="en-US"/>
              <a:t>Click to edit Master subtitle style</a:t>
            </a:r>
          </a:p>
        </p:txBody>
      </p:sp>
      <p:sp>
        <p:nvSpPr>
          <p:cNvPr id="321548" name="Rectangle 12"/>
          <p:cNvSpPr>
            <a:spLocks noGrp="1" noChangeArrowheads="1"/>
          </p:cNvSpPr>
          <p:nvPr>
            <p:ph type="ctrTitle"/>
          </p:nvPr>
        </p:nvSpPr>
        <p:spPr>
          <a:xfrm>
            <a:off x="627063" y="1892300"/>
            <a:ext cx="7772400" cy="1828800"/>
          </a:xfrm>
        </p:spPr>
        <p:txBody>
          <a:bodyPr anchor="ctr"/>
          <a:lstStyle>
            <a:lvl1pPr algn="ctr">
              <a:defRPr sz="3200" b="0">
                <a:solidFill>
                  <a:schemeClr val="bg1"/>
                </a:solidFill>
              </a:defRPr>
            </a:lvl1pPr>
          </a:lstStyle>
          <a:p>
            <a:r>
              <a:rPr lang="en-US" dirty="0"/>
              <a:t>Click to edit Master title style</a:t>
            </a:r>
          </a:p>
        </p:txBody>
      </p:sp>
      <p:sp>
        <p:nvSpPr>
          <p:cNvPr id="321549" name="Rectangle 13"/>
          <p:cNvSpPr>
            <a:spLocks noChangeArrowheads="1"/>
          </p:cNvSpPr>
          <p:nvPr/>
        </p:nvSpPr>
        <p:spPr bwMode="auto">
          <a:xfrm>
            <a:off x="1295400" y="6019800"/>
            <a:ext cx="6477000" cy="609600"/>
          </a:xfrm>
          <a:prstGeom prst="rect">
            <a:avLst/>
          </a:prstGeom>
          <a:noFill/>
          <a:ln w="9525">
            <a:noFill/>
            <a:miter lim="800000"/>
            <a:headEnd/>
            <a:tailEnd/>
          </a:ln>
          <a:effectLst>
            <a:outerShdw dist="17961" dir="2700000" algn="ctr" rotWithShape="0">
              <a:schemeClr val="bg2">
                <a:alpha val="50000"/>
              </a:schemeClr>
            </a:outerShdw>
          </a:effectLst>
        </p:spPr>
        <p:txBody>
          <a:bodyPr lIns="0" anchor="ctr"/>
          <a:lstStyle/>
          <a:p>
            <a:endParaRPr lang="en-US" sz="2400" b="0" dirty="0">
              <a:latin typeface="Arial" charset="0"/>
            </a:endParaRPr>
          </a:p>
        </p:txBody>
      </p:sp>
      <p:sp>
        <p:nvSpPr>
          <p:cNvPr id="321550" name="Text Box 14"/>
          <p:cNvSpPr txBox="1">
            <a:spLocks noChangeArrowheads="1"/>
          </p:cNvSpPr>
          <p:nvPr/>
        </p:nvSpPr>
        <p:spPr bwMode="auto">
          <a:xfrm>
            <a:off x="3228975" y="6573838"/>
            <a:ext cx="2654300" cy="244475"/>
          </a:xfrm>
          <a:prstGeom prst="rect">
            <a:avLst/>
          </a:prstGeom>
          <a:noFill/>
          <a:ln w="9525">
            <a:noFill/>
            <a:miter lim="800000"/>
            <a:headEnd/>
            <a:tailEnd/>
          </a:ln>
          <a:effectLst/>
        </p:spPr>
        <p:txBody>
          <a:bodyPr>
            <a:spAutoFit/>
          </a:bodyPr>
          <a:lstStyle/>
          <a:p>
            <a:pPr eaLnBrk="1" hangingPunct="1"/>
            <a:r>
              <a:rPr lang="en-US" sz="1000" dirty="0">
                <a:solidFill>
                  <a:srgbClr val="124A91"/>
                </a:solidFill>
                <a:latin typeface="Arial" charset="0"/>
              </a:rPr>
              <a:t>Lawrence Livermore National Laboratory</a:t>
            </a:r>
          </a:p>
        </p:txBody>
      </p:sp>
      <p:sp>
        <p:nvSpPr>
          <p:cNvPr id="321551" name="Rectangle 15"/>
          <p:cNvSpPr>
            <a:spLocks noGrp="1" noChangeArrowheads="1"/>
          </p:cNvSpPr>
          <p:nvPr>
            <p:ph type="ftr" sz="quarter" idx="3"/>
          </p:nvPr>
        </p:nvSpPr>
        <p:spPr>
          <a:xfrm>
            <a:off x="304800" y="6016625"/>
            <a:ext cx="8458200" cy="366713"/>
          </a:xfrm>
        </p:spPr>
        <p:txBody>
          <a:bodyPr/>
          <a:lstStyle>
            <a:lvl1pPr algn="ctr">
              <a:defRPr sz="1800"/>
            </a:lvl1pPr>
          </a:lstStyle>
          <a:p>
            <a:endParaRPr lang="en-US" dirty="0"/>
          </a:p>
        </p:txBody>
      </p:sp>
      <p:sp>
        <p:nvSpPr>
          <p:cNvPr id="321553" name="Rectangle 17"/>
          <p:cNvSpPr>
            <a:spLocks noChangeArrowheads="1"/>
          </p:cNvSpPr>
          <p:nvPr userDrawn="1"/>
        </p:nvSpPr>
        <p:spPr bwMode="auto">
          <a:xfrm>
            <a:off x="152400" y="6630988"/>
            <a:ext cx="1335622" cy="253916"/>
          </a:xfrm>
          <a:prstGeom prst="rect">
            <a:avLst/>
          </a:prstGeom>
          <a:noFill/>
          <a:ln w="9525">
            <a:noFill/>
            <a:miter lim="800000"/>
            <a:headEnd/>
            <a:tailEnd/>
          </a:ln>
          <a:effectLst/>
        </p:spPr>
        <p:txBody>
          <a:bodyPr wrap="none">
            <a:spAutoFit/>
          </a:bodyPr>
          <a:lstStyle/>
          <a:p>
            <a:r>
              <a:rPr lang="en-US" sz="900" b="0" dirty="0" smtClean="0"/>
              <a:t>LLNL-PRES-</a:t>
            </a:r>
            <a:r>
              <a:rPr lang="en-US" sz="900" dirty="0" smtClean="0"/>
              <a:t> </a:t>
            </a:r>
            <a:r>
              <a:rPr lang="en-US" sz="1050" b="0" kern="1200" dirty="0" smtClean="0">
                <a:solidFill>
                  <a:schemeClr val="tx1"/>
                </a:solidFill>
                <a:latin typeface="Helvetica" pitchFamily="34" charset="0"/>
                <a:ea typeface="ＭＳ Ｐゴシック" pitchFamily="52" charset="-128"/>
                <a:cs typeface="+mn-cs"/>
              </a:rPr>
              <a:t>430696</a:t>
            </a:r>
            <a:endParaRPr lang="en-US" sz="1050" b="0" dirty="0"/>
          </a:p>
        </p:txBody>
      </p:sp>
      <p:pic>
        <p:nvPicPr>
          <p:cNvPr id="376835" name="Picture 3" descr="C:\Documents and Settings\shuler1\My Documents\BlackBerry\llnl_blue_words.jpg"/>
          <p:cNvPicPr>
            <a:picLocks noChangeAspect="1" noChangeArrowheads="1"/>
          </p:cNvPicPr>
          <p:nvPr userDrawn="1"/>
        </p:nvPicPr>
        <p:blipFill>
          <a:blip r:embed="rId2" cstate="print"/>
          <a:srcRect/>
          <a:stretch>
            <a:fillRect/>
          </a:stretch>
        </p:blipFill>
        <p:spPr bwMode="auto">
          <a:xfrm>
            <a:off x="3048000" y="838200"/>
            <a:ext cx="3175000" cy="558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02513" cy="4286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pic>
        <p:nvPicPr>
          <p:cNvPr id="375809" name="Picture 1" descr="C:\Documents and Settings\shuler1\My Documents\BlackBerry\css_blue.jpg"/>
          <p:cNvPicPr>
            <a:picLocks noChangeAspect="1" noChangeArrowheads="1"/>
          </p:cNvPicPr>
          <p:nvPr userDrawn="1"/>
        </p:nvPicPr>
        <p:blipFill>
          <a:blip r:embed="rId2" cstate="print"/>
          <a:srcRect/>
          <a:stretch>
            <a:fillRect/>
          </a:stretch>
        </p:blipFill>
        <p:spPr bwMode="auto">
          <a:xfrm>
            <a:off x="7620000" y="304800"/>
            <a:ext cx="1095376" cy="51147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5" name="Rectangle 3"/>
          <p:cNvSpPr>
            <a:spLocks noGrp="1" noChangeArrowheads="1"/>
          </p:cNvSpPr>
          <p:nvPr>
            <p:ph type="body" idx="1"/>
          </p:nvPr>
        </p:nvSpPr>
        <p:spPr bwMode="auto">
          <a:xfrm>
            <a:off x="533400" y="1371600"/>
            <a:ext cx="8077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20516" name="Group 4"/>
          <p:cNvGrpSpPr>
            <a:grpSpLocks/>
          </p:cNvGrpSpPr>
          <p:nvPr/>
        </p:nvGrpSpPr>
        <p:grpSpPr bwMode="auto">
          <a:xfrm>
            <a:off x="0" y="990600"/>
            <a:ext cx="9142413" cy="152400"/>
            <a:chOff x="0" y="0"/>
            <a:chExt cx="5760" cy="708"/>
          </a:xfrm>
        </p:grpSpPr>
        <p:sp>
          <p:nvSpPr>
            <p:cNvPr id="320517"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endParaRPr lang="en-US" dirty="0"/>
            </a:p>
          </p:txBody>
        </p:sp>
        <p:sp>
          <p:nvSpPr>
            <p:cNvPr id="320518"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endParaRPr lang="en-US" dirty="0"/>
            </a:p>
          </p:txBody>
        </p:sp>
      </p:grpSp>
      <p:sp>
        <p:nvSpPr>
          <p:cNvPr id="320519" name="Line 7"/>
          <p:cNvSpPr>
            <a:spLocks noChangeShapeType="1"/>
          </p:cNvSpPr>
          <p:nvPr/>
        </p:nvSpPr>
        <p:spPr bwMode="auto">
          <a:xfrm flipV="1">
            <a:off x="4287838" y="6477000"/>
            <a:ext cx="3789362" cy="6350"/>
          </a:xfrm>
          <a:prstGeom prst="line">
            <a:avLst/>
          </a:prstGeom>
          <a:noFill/>
          <a:ln w="6350">
            <a:solidFill>
              <a:srgbClr val="004483"/>
            </a:solidFill>
            <a:round/>
            <a:headEnd/>
            <a:tailEnd/>
          </a:ln>
          <a:effectLst/>
        </p:spPr>
        <p:txBody>
          <a:bodyPr/>
          <a:lstStyle/>
          <a:p>
            <a:endParaRPr lang="en-US" dirty="0"/>
          </a:p>
        </p:txBody>
      </p:sp>
      <p:sp>
        <p:nvSpPr>
          <p:cNvPr id="320520" name="Text Box 8"/>
          <p:cNvSpPr txBox="1">
            <a:spLocks noChangeArrowheads="1"/>
          </p:cNvSpPr>
          <p:nvPr/>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a:lnSpc>
                <a:spcPct val="75000"/>
              </a:lnSpc>
            </a:pPr>
            <a:fld id="{A97E1C9A-2276-4405-854A-F0D7DC02CE0D}" type="slidenum">
              <a:rPr lang="en-US" sz="900" b="0">
                <a:latin typeface="Arial Narrow" pitchFamily="34" charset="0"/>
              </a:rPr>
              <a:pPr algn="r">
                <a:lnSpc>
                  <a:spcPct val="75000"/>
                </a:lnSpc>
              </a:pPr>
              <a:t>‹#›</a:t>
            </a:fld>
            <a:endParaRPr lang="en-US" sz="900" b="0" dirty="0">
              <a:latin typeface="Arial Narrow" pitchFamily="34" charset="0"/>
            </a:endParaRPr>
          </a:p>
        </p:txBody>
      </p:sp>
      <p:sp>
        <p:nvSpPr>
          <p:cNvPr id="320521" name="Rectangle 9"/>
          <p:cNvSpPr>
            <a:spLocks noGrp="1" noChangeArrowheads="1"/>
          </p:cNvSpPr>
          <p:nvPr>
            <p:ph type="title"/>
          </p:nvPr>
        </p:nvSpPr>
        <p:spPr bwMode="auto">
          <a:xfrm>
            <a:off x="609600" y="152400"/>
            <a:ext cx="7402513" cy="809625"/>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p>
            <a:pPr lvl="0"/>
            <a:r>
              <a:rPr lang="en-US" smtClean="0"/>
              <a:t>Click to edit Master title style</a:t>
            </a:r>
          </a:p>
        </p:txBody>
      </p:sp>
      <p:sp>
        <p:nvSpPr>
          <p:cNvPr id="320522" name="Rectangle 10"/>
          <p:cNvSpPr>
            <a:spLocks noChangeArrowheads="1"/>
          </p:cNvSpPr>
          <p:nvPr/>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eaLnBrk="1" hangingPunct="1"/>
            <a:endParaRPr lang="en-US" sz="2400" dirty="0">
              <a:solidFill>
                <a:srgbClr val="124A91"/>
              </a:solidFill>
              <a:latin typeface="Arial Narrow" pitchFamily="34" charset="0"/>
            </a:endParaRPr>
          </a:p>
        </p:txBody>
      </p:sp>
      <p:sp>
        <p:nvSpPr>
          <p:cNvPr id="320523" name="Text Box 11"/>
          <p:cNvSpPr txBox="1">
            <a:spLocks noChangeArrowheads="1"/>
          </p:cNvSpPr>
          <p:nvPr/>
        </p:nvSpPr>
        <p:spPr bwMode="auto">
          <a:xfrm>
            <a:off x="533400" y="6248400"/>
            <a:ext cx="3352800" cy="304800"/>
          </a:xfrm>
          <a:prstGeom prst="rect">
            <a:avLst/>
          </a:prstGeom>
          <a:noFill/>
          <a:ln w="9525">
            <a:noFill/>
            <a:miter lim="800000"/>
            <a:headEnd/>
            <a:tailEnd/>
          </a:ln>
          <a:effectLst/>
        </p:spPr>
        <p:txBody>
          <a:bodyPr>
            <a:spAutoFit/>
          </a:bodyPr>
          <a:lstStyle/>
          <a:p>
            <a:pPr>
              <a:spcBef>
                <a:spcPct val="50000"/>
              </a:spcBef>
            </a:pPr>
            <a:endParaRPr lang="en-US" b="0" dirty="0">
              <a:solidFill>
                <a:srgbClr val="0039A6"/>
              </a:solidFill>
              <a:latin typeface="Impact" pitchFamily="34" charset="0"/>
            </a:endParaRPr>
          </a:p>
        </p:txBody>
      </p:sp>
      <p:sp>
        <p:nvSpPr>
          <p:cNvPr id="320524" name="Text Box 12"/>
          <p:cNvSpPr txBox="1">
            <a:spLocks noChangeArrowheads="1"/>
          </p:cNvSpPr>
          <p:nvPr/>
        </p:nvSpPr>
        <p:spPr bwMode="auto">
          <a:xfrm>
            <a:off x="533400" y="6324600"/>
            <a:ext cx="3505200" cy="304800"/>
          </a:xfrm>
          <a:prstGeom prst="rect">
            <a:avLst/>
          </a:prstGeom>
          <a:noFill/>
          <a:ln w="9525">
            <a:noFill/>
            <a:miter lim="800000"/>
            <a:headEnd/>
            <a:tailEnd/>
          </a:ln>
          <a:effectLst/>
        </p:spPr>
        <p:txBody>
          <a:bodyPr>
            <a:spAutoFit/>
          </a:bodyPr>
          <a:lstStyle/>
          <a:p>
            <a:pPr>
              <a:spcBef>
                <a:spcPct val="50000"/>
              </a:spcBef>
            </a:pPr>
            <a:endParaRPr lang="en-US" b="0" dirty="0">
              <a:solidFill>
                <a:srgbClr val="0039A6"/>
              </a:solidFill>
              <a:latin typeface="Impact" pitchFamily="34" charset="0"/>
            </a:endParaRPr>
          </a:p>
        </p:txBody>
      </p:sp>
      <p:sp>
        <p:nvSpPr>
          <p:cNvPr id="320525" name="Rectangle 13"/>
          <p:cNvSpPr>
            <a:spLocks noGrp="1" noChangeArrowheads="1"/>
          </p:cNvSpPr>
          <p:nvPr>
            <p:ph type="ftr" sz="quarter" idx="3"/>
          </p:nvPr>
        </p:nvSpPr>
        <p:spPr bwMode="auto">
          <a:xfrm>
            <a:off x="533400" y="6324600"/>
            <a:ext cx="569595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50000"/>
              </a:spcBef>
              <a:defRPr>
                <a:solidFill>
                  <a:srgbClr val="124A91"/>
                </a:solidFill>
                <a:latin typeface="+mn-lt"/>
              </a:defRPr>
            </a:lvl1pPr>
          </a:lstStyle>
          <a:p>
            <a:endParaRPr lang="en-US" dirty="0"/>
          </a:p>
        </p:txBody>
      </p:sp>
      <p:sp>
        <p:nvSpPr>
          <p:cNvPr id="320526" name="Rectangle 14"/>
          <p:cNvSpPr>
            <a:spLocks noChangeArrowheads="1"/>
          </p:cNvSpPr>
          <p:nvPr/>
        </p:nvSpPr>
        <p:spPr bwMode="auto">
          <a:xfrm>
            <a:off x="533400" y="6627168"/>
            <a:ext cx="1322798" cy="253916"/>
          </a:xfrm>
          <a:prstGeom prst="rect">
            <a:avLst/>
          </a:prstGeom>
          <a:noFill/>
          <a:ln w="9525">
            <a:noFill/>
            <a:miter lim="800000"/>
            <a:headEnd/>
            <a:tailEnd/>
          </a:ln>
          <a:effectLst/>
        </p:spPr>
        <p:txBody>
          <a:bodyPr wrap="none">
            <a:spAutoFit/>
          </a:bodyPr>
          <a:lstStyle/>
          <a:p>
            <a:pPr>
              <a:spcBef>
                <a:spcPct val="50000"/>
              </a:spcBef>
            </a:pPr>
            <a:r>
              <a:rPr lang="en-US" sz="900" dirty="0" smtClean="0"/>
              <a:t>LLNL-PRES-</a:t>
            </a:r>
            <a:r>
              <a:rPr lang="en-US" sz="1050" b="0" kern="1200" dirty="0" smtClean="0">
                <a:solidFill>
                  <a:schemeClr val="tx1"/>
                </a:solidFill>
                <a:latin typeface="Helvetica" pitchFamily="34" charset="0"/>
                <a:ea typeface="ＭＳ Ｐゴシック" pitchFamily="52" charset="-128"/>
                <a:cs typeface="+mn-cs"/>
              </a:rPr>
              <a:t>430696</a:t>
            </a:r>
            <a:endParaRPr lang="en-US" sz="1050" b="0" dirty="0"/>
          </a:p>
        </p:txBody>
      </p:sp>
      <p:sp>
        <p:nvSpPr>
          <p:cNvPr id="320527" name="Rectangle 15"/>
          <p:cNvSpPr>
            <a:spLocks noChangeArrowheads="1"/>
          </p:cNvSpPr>
          <p:nvPr/>
        </p:nvSpPr>
        <p:spPr bwMode="auto">
          <a:xfrm>
            <a:off x="6438900" y="6661150"/>
            <a:ext cx="1449436" cy="184666"/>
          </a:xfrm>
          <a:prstGeom prst="rect">
            <a:avLst/>
          </a:prstGeom>
          <a:noFill/>
          <a:ln w="9525">
            <a:noFill/>
            <a:miter lim="800000"/>
            <a:headEnd/>
            <a:tailEnd/>
          </a:ln>
          <a:effectLst/>
        </p:spPr>
        <p:txBody>
          <a:bodyPr wrap="none">
            <a:spAutoFit/>
          </a:bodyPr>
          <a:lstStyle/>
          <a:p>
            <a:pPr>
              <a:spcBef>
                <a:spcPct val="50000"/>
              </a:spcBef>
            </a:pPr>
            <a:r>
              <a:rPr lang="en-US" sz="600" dirty="0"/>
              <a:t>Computation / ICCD / </a:t>
            </a:r>
            <a:r>
              <a:rPr lang="en-US" sz="600" dirty="0" smtClean="0"/>
              <a:t>CSS</a:t>
            </a:r>
            <a:r>
              <a:rPr lang="en-US" sz="600" baseline="0" dirty="0" smtClean="0"/>
              <a:t> </a:t>
            </a:r>
            <a:r>
              <a:rPr lang="en-US" sz="600" dirty="0" smtClean="0"/>
              <a:t>Division</a:t>
            </a:r>
            <a:endParaRPr lang="en-US" sz="600" dirty="0"/>
          </a:p>
        </p:txBody>
      </p:sp>
      <p:pic>
        <p:nvPicPr>
          <p:cNvPr id="320528" name="Picture 16" descr="lab_icon_no_box_blue_rgb"/>
          <p:cNvPicPr>
            <a:picLocks noChangeAspect="1" noChangeArrowheads="1"/>
          </p:cNvPicPr>
          <p:nvPr/>
        </p:nvPicPr>
        <p:blipFill>
          <a:blip r:embed="rId13" cstate="print"/>
          <a:srcRect/>
          <a:stretch>
            <a:fillRect/>
          </a:stretch>
        </p:blipFill>
        <p:spPr bwMode="auto">
          <a:xfrm>
            <a:off x="8121650" y="6235700"/>
            <a:ext cx="533400" cy="512763"/>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fontAlgn="base">
        <a:spcBef>
          <a:spcPct val="0"/>
        </a:spcBef>
        <a:spcAft>
          <a:spcPct val="0"/>
        </a:spcAft>
        <a:defRPr sz="2400" b="1">
          <a:solidFill>
            <a:srgbClr val="124A91"/>
          </a:solidFill>
          <a:latin typeface="+mj-lt"/>
          <a:ea typeface="+mj-ea"/>
          <a:cs typeface="+mj-cs"/>
        </a:defRPr>
      </a:lvl1pPr>
      <a:lvl2pPr algn="l" rtl="0" fontAlgn="base">
        <a:spcBef>
          <a:spcPct val="0"/>
        </a:spcBef>
        <a:spcAft>
          <a:spcPct val="0"/>
        </a:spcAft>
        <a:defRPr sz="2400" b="1">
          <a:solidFill>
            <a:srgbClr val="124A91"/>
          </a:solidFill>
          <a:latin typeface="Arial Narrow" pitchFamily="34" charset="0"/>
          <a:ea typeface="ＭＳ Ｐゴシック" pitchFamily="52" charset="-128"/>
        </a:defRPr>
      </a:lvl2pPr>
      <a:lvl3pPr algn="l" rtl="0" fontAlgn="base">
        <a:spcBef>
          <a:spcPct val="0"/>
        </a:spcBef>
        <a:spcAft>
          <a:spcPct val="0"/>
        </a:spcAft>
        <a:defRPr sz="2400" b="1">
          <a:solidFill>
            <a:srgbClr val="124A91"/>
          </a:solidFill>
          <a:latin typeface="Arial Narrow" pitchFamily="34" charset="0"/>
          <a:ea typeface="ＭＳ Ｐゴシック" pitchFamily="52" charset="-128"/>
        </a:defRPr>
      </a:lvl3pPr>
      <a:lvl4pPr algn="l" rtl="0" fontAlgn="base">
        <a:spcBef>
          <a:spcPct val="0"/>
        </a:spcBef>
        <a:spcAft>
          <a:spcPct val="0"/>
        </a:spcAft>
        <a:defRPr sz="2400" b="1">
          <a:solidFill>
            <a:srgbClr val="124A91"/>
          </a:solidFill>
          <a:latin typeface="Arial Narrow" pitchFamily="34" charset="0"/>
          <a:ea typeface="ＭＳ Ｐゴシック" pitchFamily="52" charset="-128"/>
        </a:defRPr>
      </a:lvl4pPr>
      <a:lvl5pPr algn="l" rtl="0" fontAlgn="base">
        <a:spcBef>
          <a:spcPct val="0"/>
        </a:spcBef>
        <a:spcAft>
          <a:spcPct val="0"/>
        </a:spcAft>
        <a:defRPr sz="2400" b="1">
          <a:solidFill>
            <a:srgbClr val="124A91"/>
          </a:solidFill>
          <a:latin typeface="Arial Narrow" pitchFamily="34" charset="0"/>
          <a:ea typeface="ＭＳ Ｐゴシック" pitchFamily="52" charset="-128"/>
        </a:defRPr>
      </a:lvl5pPr>
      <a:lvl6pPr marL="457200" algn="l" rtl="0" fontAlgn="base">
        <a:spcBef>
          <a:spcPct val="0"/>
        </a:spcBef>
        <a:spcAft>
          <a:spcPct val="0"/>
        </a:spcAft>
        <a:defRPr sz="2400" b="1">
          <a:solidFill>
            <a:srgbClr val="124A91"/>
          </a:solidFill>
          <a:latin typeface="Arial Narrow" pitchFamily="34" charset="0"/>
          <a:ea typeface="ＭＳ Ｐゴシック" pitchFamily="52"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52"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52"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52" charset="-128"/>
        </a:defRPr>
      </a:lvl9pPr>
    </p:titleStyle>
    <p:bodyStyle>
      <a:lvl1pPr marL="342900" indent="-342900" algn="l" rtl="0" fontAlgn="base">
        <a:spcBef>
          <a:spcPct val="20000"/>
        </a:spcBef>
        <a:spcAft>
          <a:spcPct val="0"/>
        </a:spcAft>
        <a:buClr>
          <a:srgbClr val="124A91"/>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124A91"/>
        </a:buClr>
        <a:buFont typeface="Times" pitchFamily="18" charset="0"/>
        <a:buChar char="•"/>
        <a:defRPr sz="2400">
          <a:solidFill>
            <a:schemeClr val="tx1"/>
          </a:solidFill>
          <a:latin typeface="+mn-lt"/>
          <a:ea typeface="+mn-ea"/>
        </a:defRPr>
      </a:lvl2pPr>
      <a:lvl3pPr marL="1143000" indent="-228600" algn="l" rtl="0" fontAlgn="base">
        <a:spcBef>
          <a:spcPct val="20000"/>
        </a:spcBef>
        <a:spcAft>
          <a:spcPct val="0"/>
        </a:spcAft>
        <a:buClr>
          <a:srgbClr val="124A91"/>
        </a:buClr>
        <a:buFont typeface="Symbol" pitchFamily="18" charset="2"/>
        <a:buChar char=""/>
        <a:defRPr sz="2400">
          <a:solidFill>
            <a:schemeClr val="tx1"/>
          </a:solidFill>
          <a:latin typeface="+mn-lt"/>
          <a:ea typeface="+mn-ea"/>
        </a:defRPr>
      </a:lvl3pPr>
      <a:lvl4pPr marL="1600200" indent="-228600" algn="l" rtl="0" fontAlgn="base">
        <a:spcBef>
          <a:spcPct val="20000"/>
        </a:spcBef>
        <a:spcAft>
          <a:spcPct val="0"/>
        </a:spcAft>
        <a:buClr>
          <a:srgbClr val="124A91"/>
        </a:buClr>
        <a:buFont typeface="Symbol" pitchFamily="18" charset="2"/>
        <a:buChar char=""/>
        <a:defRPr sz="2000">
          <a:solidFill>
            <a:schemeClr val="tx1"/>
          </a:solidFill>
          <a:latin typeface="+mn-lt"/>
          <a:ea typeface="+mn-ea"/>
        </a:defRPr>
      </a:lvl4pPr>
      <a:lvl5pPr marL="20574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5pPr>
      <a:lvl6pPr marL="25146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80"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answers.llnl.gov/supportanalyst/rassp/KPListing/view2.jsp?k2dockey=100323102202482--11&amp;showbuttons=true&amp;dontlog=true" TargetMode="External"/><Relationship Id="rId2" Type="http://schemas.openxmlformats.org/officeDocument/2006/relationships/hyperlink" Target="https://cspservices.llnl.gov/" TargetMode="External"/><Relationship Id="rId1" Type="http://schemas.openxmlformats.org/officeDocument/2006/relationships/slideLayout" Target="../slideLayouts/slideLayout2.xml"/><Relationship Id="rId4" Type="http://schemas.openxmlformats.org/officeDocument/2006/relationships/hyperlink" Target="https://answers.llnl.gov/supportanalyst/rassp/KPListing/view2.jsp?k2dockey=100323145934518--11&amp;showbuttons=true&amp;dontlog=tru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ao-int.llnl.gov/news/2010/apr/docs/041410_blackberry.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Rectangle 4"/>
          <p:cNvSpPr>
            <a:spLocks noGrp="1" noChangeArrowheads="1"/>
          </p:cNvSpPr>
          <p:nvPr>
            <p:ph type="ctrTitle"/>
          </p:nvPr>
        </p:nvSpPr>
        <p:spPr/>
        <p:txBody>
          <a:bodyPr/>
          <a:lstStyle/>
          <a:p>
            <a:r>
              <a:rPr lang="en-US" dirty="0" smtClean="0"/>
              <a:t>Blackberry Pilot and Planned Production Roll Out </a:t>
            </a:r>
            <a:br>
              <a:rPr lang="en-US" dirty="0" smtClean="0"/>
            </a:br>
            <a:r>
              <a:rPr lang="en-US" dirty="0" smtClean="0"/>
              <a:t>at</a:t>
            </a:r>
            <a:br>
              <a:rPr lang="en-US" dirty="0" smtClean="0"/>
            </a:br>
            <a:r>
              <a:rPr lang="en-US" dirty="0" smtClean="0"/>
              <a:t> LLNL</a:t>
            </a:r>
            <a:endParaRPr lang="en-US" dirty="0"/>
          </a:p>
        </p:txBody>
      </p:sp>
      <p:sp>
        <p:nvSpPr>
          <p:cNvPr id="323589" name="Rectangle 5"/>
          <p:cNvSpPr>
            <a:spLocks noGrp="1" noChangeArrowheads="1"/>
          </p:cNvSpPr>
          <p:nvPr>
            <p:ph type="subTitle" idx="1"/>
          </p:nvPr>
        </p:nvSpPr>
        <p:spPr>
          <a:xfrm>
            <a:off x="1371600" y="4343400"/>
            <a:ext cx="6705600" cy="1143000"/>
          </a:xfrm>
        </p:spPr>
        <p:txBody>
          <a:bodyPr/>
          <a:lstStyle/>
          <a:p>
            <a:pPr>
              <a:lnSpc>
                <a:spcPct val="80000"/>
              </a:lnSpc>
            </a:pPr>
            <a:r>
              <a:rPr lang="en-US" sz="1600" dirty="0"/>
              <a:t>NLIT </a:t>
            </a:r>
            <a:r>
              <a:rPr lang="en-US" sz="1600" dirty="0" smtClean="0"/>
              <a:t>2010</a:t>
            </a:r>
            <a:endParaRPr lang="en-US" sz="1600" dirty="0"/>
          </a:p>
          <a:p>
            <a:pPr>
              <a:lnSpc>
                <a:spcPct val="80000"/>
              </a:lnSpc>
            </a:pPr>
            <a:r>
              <a:rPr lang="en-US" sz="1600" dirty="0" smtClean="0"/>
              <a:t>Jean Shuler</a:t>
            </a:r>
            <a:endParaRPr lang="en-US" sz="1600" dirty="0"/>
          </a:p>
          <a:p>
            <a:pPr>
              <a:lnSpc>
                <a:spcPct val="80000"/>
              </a:lnSpc>
            </a:pPr>
            <a:r>
              <a:rPr lang="en-US" sz="1600" dirty="0" smtClean="0"/>
              <a:t>Computer Systems and Support Deputy Division Leader</a:t>
            </a:r>
          </a:p>
          <a:p>
            <a:pPr>
              <a:lnSpc>
                <a:spcPct val="80000"/>
              </a:lnSpc>
            </a:pPr>
            <a:r>
              <a:rPr lang="en-US" sz="1600" dirty="0" smtClean="0"/>
              <a:t>Lee Neely</a:t>
            </a:r>
          </a:p>
          <a:p>
            <a:pPr>
              <a:lnSpc>
                <a:spcPct val="80000"/>
              </a:lnSpc>
            </a:pPr>
            <a:r>
              <a:rPr lang="en-US" sz="1600" dirty="0" smtClean="0"/>
              <a:t>CISSP &amp; LLNL Cyber Security Program</a:t>
            </a:r>
            <a:endParaRPr lang="en-US" sz="1600" dirty="0"/>
          </a:p>
        </p:txBody>
      </p:sp>
      <p:sp>
        <p:nvSpPr>
          <p:cNvPr id="323590" name="Rectangle 6"/>
          <p:cNvSpPr>
            <a:spLocks noChangeArrowheads="1"/>
          </p:cNvSpPr>
          <p:nvPr/>
        </p:nvSpPr>
        <p:spPr bwMode="auto">
          <a:xfrm>
            <a:off x="0" y="6096000"/>
            <a:ext cx="9144000" cy="396875"/>
          </a:xfrm>
          <a:prstGeom prst="rect">
            <a:avLst/>
          </a:prstGeom>
          <a:noFill/>
          <a:ln w="9525">
            <a:noFill/>
            <a:miter lim="800000"/>
            <a:headEnd/>
            <a:tailEnd/>
          </a:ln>
          <a:effectLst/>
        </p:spPr>
        <p:txBody>
          <a:bodyPr anchor="ctr">
            <a:spAutoFit/>
          </a:bodyPr>
          <a:lstStyle/>
          <a:p>
            <a:pPr algn="ctr"/>
            <a:r>
              <a:rPr lang="en-US" sz="1000" dirty="0"/>
              <a:t>Auspices Statement</a:t>
            </a:r>
          </a:p>
          <a:p>
            <a:pPr algn="ctr"/>
            <a:r>
              <a:rPr lang="en-US" sz="1000" b="0" dirty="0"/>
              <a:t>This work performed under the auspices of the U.S. Department of Energy by Lawrence Livermore National Laboratory under Contract DE-AC52-07NA27344.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3352800" cy="457200"/>
          </a:xfrm>
        </p:spPr>
        <p:txBody>
          <a:bodyPr/>
          <a:lstStyle/>
          <a:p>
            <a:r>
              <a:rPr lang="en-US" dirty="0" smtClean="0"/>
              <a:t>Initial Deployment</a:t>
            </a:r>
            <a:endParaRPr lang="en-US" dirty="0"/>
          </a:p>
        </p:txBody>
      </p:sp>
      <p:sp>
        <p:nvSpPr>
          <p:cNvPr id="3" name="Content Placeholder 2"/>
          <p:cNvSpPr>
            <a:spLocks noGrp="1"/>
          </p:cNvSpPr>
          <p:nvPr>
            <p:ph idx="1"/>
          </p:nvPr>
        </p:nvSpPr>
        <p:spPr>
          <a:xfrm>
            <a:off x="533400" y="1371600"/>
            <a:ext cx="8001000" cy="2209800"/>
          </a:xfrm>
        </p:spPr>
        <p:txBody>
          <a:bodyPr/>
          <a:lstStyle/>
          <a:p>
            <a:r>
              <a:rPr lang="en-US" sz="1800" dirty="0" smtClean="0"/>
              <a:t>Late 2006 - Initial Deployment to 50 “techies” and some managers</a:t>
            </a:r>
          </a:p>
          <a:p>
            <a:pPr marL="342900" lvl="1" indent="-342900">
              <a:buFont typeface="Wingdings" pitchFamily="2" charset="2"/>
              <a:buChar char="§"/>
            </a:pPr>
            <a:r>
              <a:rPr lang="en-US" sz="1800" dirty="0" smtClean="0"/>
              <a:t>Mid 2009 - Second deployment of ~100 devices to High Level Managers Based on limited requests to IT</a:t>
            </a:r>
            <a:r>
              <a:rPr lang="en-US" dirty="0" smtClean="0"/>
              <a:t> </a:t>
            </a:r>
            <a:r>
              <a:rPr lang="en-US" sz="1800" dirty="0" smtClean="0"/>
              <a:t>managers</a:t>
            </a:r>
          </a:p>
          <a:p>
            <a:pPr marL="742950" lvl="2" indent="-342900">
              <a:buFont typeface="Wingdings" pitchFamily="2" charset="2"/>
              <a:buChar char="§"/>
            </a:pPr>
            <a:r>
              <a:rPr lang="en-US" sz="1800" dirty="0" smtClean="0"/>
              <a:t>Process was done manually. Input of information and personal interaction required</a:t>
            </a:r>
          </a:p>
          <a:p>
            <a:pPr marL="1200150" lvl="3" indent="-342900">
              <a:buFont typeface="Wingdings" pitchFamily="2" charset="2"/>
              <a:buChar char="§"/>
            </a:pPr>
            <a:r>
              <a:rPr lang="en-US" sz="1400" dirty="0" smtClean="0"/>
              <a:t>Telcom, CSP, email staff, and desktop support all involved</a:t>
            </a:r>
          </a:p>
          <a:p>
            <a:pPr marL="742950" lvl="2" indent="-342900">
              <a:buFont typeface="Wingdings" pitchFamily="2" charset="2"/>
              <a:buChar char="§"/>
            </a:pPr>
            <a:r>
              <a:rPr lang="en-US" sz="1800" dirty="0" smtClean="0"/>
              <a:t>Not scalable for mass deployment but issues uncovered and resolved</a:t>
            </a:r>
          </a:p>
          <a:p>
            <a:endParaRPr lang="en-US" dirty="0"/>
          </a:p>
        </p:txBody>
      </p:sp>
      <p:pic>
        <p:nvPicPr>
          <p:cNvPr id="7171" name="Picture 3" descr="C:\Documents and Settings\shuler1\My Documents\NLIT\Shr_Pnt.jpg"/>
          <p:cNvPicPr>
            <a:picLocks noChangeAspect="1" noChangeArrowheads="1"/>
          </p:cNvPicPr>
          <p:nvPr/>
        </p:nvPicPr>
        <p:blipFill>
          <a:blip r:embed="rId2" cstate="print"/>
          <a:srcRect/>
          <a:stretch>
            <a:fillRect/>
          </a:stretch>
        </p:blipFill>
        <p:spPr bwMode="auto">
          <a:xfrm>
            <a:off x="1219200" y="3746005"/>
            <a:ext cx="4572000" cy="21824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 Current Status of BlackBerry  Deployment</a:t>
            </a:r>
            <a:endParaRPr lang="en-US" dirty="0"/>
          </a:p>
        </p:txBody>
      </p:sp>
      <p:sp>
        <p:nvSpPr>
          <p:cNvPr id="3" name="Content Placeholder 2"/>
          <p:cNvSpPr>
            <a:spLocks noGrp="1"/>
          </p:cNvSpPr>
          <p:nvPr>
            <p:ph idx="1"/>
          </p:nvPr>
        </p:nvSpPr>
        <p:spPr>
          <a:xfrm>
            <a:off x="533400" y="1371600"/>
            <a:ext cx="8001000" cy="2819400"/>
          </a:xfrm>
        </p:spPr>
        <p:txBody>
          <a:bodyPr/>
          <a:lstStyle/>
          <a:p>
            <a:r>
              <a:rPr lang="en-US" dirty="0" smtClean="0"/>
              <a:t>Project run by IT Solutions Project Management Office</a:t>
            </a:r>
          </a:p>
          <a:p>
            <a:pPr lvl="1"/>
            <a:r>
              <a:rPr lang="en-US" dirty="0" smtClean="0"/>
              <a:t>A PMI based project methodology used to document and track projects</a:t>
            </a:r>
          </a:p>
          <a:p>
            <a:pPr lvl="1"/>
            <a:r>
              <a:rPr lang="en-US" dirty="0" smtClean="0"/>
              <a:t>Monthly status meetings and in-depth project reviews conducted</a:t>
            </a:r>
          </a:p>
          <a:p>
            <a:pPr lvl="1"/>
            <a:r>
              <a:rPr lang="en-US" dirty="0" smtClean="0"/>
              <a:t>Issues and risks will be managed and communicated to stakeholders</a:t>
            </a:r>
            <a:endParaRPr lang="en-US" dirty="0"/>
          </a:p>
        </p:txBody>
      </p:sp>
      <p:pic>
        <p:nvPicPr>
          <p:cNvPr id="5122" name="Picture 2" descr="C:\Documents and Settings\shuler1\Local Settings\Temporary Internet Files\Content.IE5\AVOWHZKY\MC900237952[1].wmf"/>
          <p:cNvPicPr>
            <a:picLocks noChangeAspect="1" noChangeArrowheads="1"/>
          </p:cNvPicPr>
          <p:nvPr/>
        </p:nvPicPr>
        <p:blipFill>
          <a:blip r:embed="rId2" cstate="print"/>
          <a:srcRect/>
          <a:stretch>
            <a:fillRect/>
          </a:stretch>
        </p:blipFill>
        <p:spPr bwMode="auto">
          <a:xfrm>
            <a:off x="2819400" y="4572000"/>
            <a:ext cx="2358428" cy="1486277"/>
          </a:xfrm>
          <a:prstGeom prst="rect">
            <a:avLst/>
          </a:prstGeom>
          <a:noFill/>
        </p:spPr>
      </p:pic>
      <p:pic>
        <p:nvPicPr>
          <p:cNvPr id="5123" name="Picture 3" descr="C:\Documents and Settings\shuler1\Local Settings\Temporary Internet Files\Content.IE5\4RRK8UBF\MC900040356[1].wmf"/>
          <p:cNvPicPr>
            <a:picLocks noChangeAspect="1" noChangeArrowheads="1"/>
          </p:cNvPicPr>
          <p:nvPr/>
        </p:nvPicPr>
        <p:blipFill>
          <a:blip r:embed="rId3" cstate="print"/>
          <a:srcRect/>
          <a:stretch>
            <a:fillRect/>
          </a:stretch>
        </p:blipFill>
        <p:spPr bwMode="auto">
          <a:xfrm>
            <a:off x="5943600" y="4648200"/>
            <a:ext cx="1810512" cy="10122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 and Assumptions- as refined in 2010</a:t>
            </a:r>
            <a:endParaRPr lang="en-US" dirty="0"/>
          </a:p>
        </p:txBody>
      </p:sp>
      <p:sp>
        <p:nvSpPr>
          <p:cNvPr id="3" name="Content Placeholder 2"/>
          <p:cNvSpPr>
            <a:spLocks noGrp="1"/>
          </p:cNvSpPr>
          <p:nvPr>
            <p:ph idx="1"/>
          </p:nvPr>
        </p:nvSpPr>
        <p:spPr>
          <a:xfrm>
            <a:off x="228600" y="1295400"/>
            <a:ext cx="8305800" cy="3352800"/>
          </a:xfrm>
        </p:spPr>
        <p:txBody>
          <a:bodyPr/>
          <a:lstStyle/>
          <a:p>
            <a:r>
              <a:rPr lang="en-US" sz="1800" dirty="0" smtClean="0"/>
              <a:t>The objective is to perform work required to develop and deploy a service to provide BlackBerry service to the LLNL User community by 4/1/2010</a:t>
            </a:r>
          </a:p>
          <a:p>
            <a:pPr lvl="1"/>
            <a:r>
              <a:rPr lang="en-US" sz="1800" dirty="0" smtClean="0"/>
              <a:t>Provide an institutional service for managed BlackBerry devices with connectivity to Exchange email, calendaring</a:t>
            </a:r>
          </a:p>
          <a:p>
            <a:pPr lvl="1"/>
            <a:r>
              <a:rPr lang="en-US" sz="1800" dirty="0" smtClean="0"/>
              <a:t>Define and implement BlackBerry configurations that meet security requirements while providing the necessary applications for customer productivity</a:t>
            </a:r>
          </a:p>
          <a:p>
            <a:pPr lvl="1"/>
            <a:r>
              <a:rPr lang="en-US" sz="1800" dirty="0" smtClean="0"/>
              <a:t>Define and implement support procedures for on-going provisioning, wiping, upgrading and troubleshooting of BlackBerry issues</a:t>
            </a:r>
          </a:p>
          <a:p>
            <a:r>
              <a:rPr lang="en-US" sz="1800" dirty="0" smtClean="0"/>
              <a:t>CIO Program pay for the infrastructure and the Programs/Users pay for the BlackBerry device and usage</a:t>
            </a:r>
          </a:p>
        </p:txBody>
      </p:sp>
      <p:pic>
        <p:nvPicPr>
          <p:cNvPr id="6146" name="Picture 2" descr="C:\Documents and Settings\shuler1\Local Settings\Temporary Internet Files\Content.IE5\45A3C96F\MM900365263[1].gif"/>
          <p:cNvPicPr>
            <a:picLocks noChangeAspect="1" noChangeArrowheads="1" noCrop="1"/>
          </p:cNvPicPr>
          <p:nvPr/>
        </p:nvPicPr>
        <p:blipFill>
          <a:blip r:embed="rId2" cstate="print"/>
          <a:srcRect/>
          <a:stretch>
            <a:fillRect/>
          </a:stretch>
        </p:blipFill>
        <p:spPr bwMode="auto">
          <a:xfrm>
            <a:off x="457200" y="5105400"/>
            <a:ext cx="1133475" cy="695325"/>
          </a:xfrm>
          <a:prstGeom prst="rect">
            <a:avLst/>
          </a:prstGeom>
          <a:noFill/>
        </p:spPr>
      </p:pic>
      <p:pic>
        <p:nvPicPr>
          <p:cNvPr id="6147" name="Picture 3" descr="C:\Documents and Settings\shuler1\Local Settings\Temporary Internet Files\Content.IE5\89IFKHIJ\MC900331055[1].wmf"/>
          <p:cNvPicPr>
            <a:picLocks noChangeAspect="1" noChangeArrowheads="1"/>
          </p:cNvPicPr>
          <p:nvPr/>
        </p:nvPicPr>
        <p:blipFill>
          <a:blip r:embed="rId3" cstate="print"/>
          <a:srcRect/>
          <a:stretch>
            <a:fillRect/>
          </a:stretch>
        </p:blipFill>
        <p:spPr bwMode="auto">
          <a:xfrm>
            <a:off x="6172200" y="5029200"/>
            <a:ext cx="1816729" cy="116487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 Process refinement</a:t>
            </a:r>
            <a:endParaRPr lang="en-US" dirty="0"/>
          </a:p>
        </p:txBody>
      </p:sp>
      <p:sp>
        <p:nvSpPr>
          <p:cNvPr id="3" name="Content Placeholder 2"/>
          <p:cNvSpPr>
            <a:spLocks noGrp="1"/>
          </p:cNvSpPr>
          <p:nvPr>
            <p:ph idx="1"/>
          </p:nvPr>
        </p:nvSpPr>
        <p:spPr>
          <a:xfrm>
            <a:off x="228600" y="1219200"/>
            <a:ext cx="6172200" cy="3276600"/>
          </a:xfrm>
        </p:spPr>
        <p:txBody>
          <a:bodyPr/>
          <a:lstStyle/>
          <a:p>
            <a:r>
              <a:rPr lang="en-US" sz="1800" dirty="0" smtClean="0"/>
              <a:t>Develop ongoing funding and support model</a:t>
            </a:r>
          </a:p>
          <a:p>
            <a:pPr lvl="1"/>
            <a:r>
              <a:rPr lang="en-US" sz="1800" dirty="0" smtClean="0"/>
              <a:t>Two parts:</a:t>
            </a:r>
          </a:p>
          <a:p>
            <a:pPr lvl="2"/>
            <a:r>
              <a:rPr lang="en-US" sz="1400" dirty="0" smtClean="0"/>
              <a:t>Behind the scenes infrastructure (FTEs, Exchange, BES)</a:t>
            </a:r>
          </a:p>
          <a:p>
            <a:pPr lvl="2"/>
            <a:r>
              <a:rPr lang="en-US" sz="1400" dirty="0" smtClean="0"/>
              <a:t>Device + Cell carrier fees</a:t>
            </a:r>
          </a:p>
          <a:p>
            <a:r>
              <a:rPr lang="en-US" sz="1800" dirty="0" smtClean="0"/>
              <a:t>Establish Governance Board policy</a:t>
            </a:r>
          </a:p>
          <a:p>
            <a:r>
              <a:rPr lang="en-US" sz="1800" dirty="0" smtClean="0"/>
              <a:t>Determine process for reviewing and approving applications </a:t>
            </a:r>
          </a:p>
          <a:p>
            <a:pPr lvl="1"/>
            <a:r>
              <a:rPr lang="en-US" sz="1600" dirty="0" smtClean="0"/>
              <a:t>(Social Networking apps?)</a:t>
            </a:r>
          </a:p>
          <a:p>
            <a:r>
              <a:rPr lang="en-US" sz="1800" dirty="0" smtClean="0"/>
              <a:t>Development of new LLNL apps</a:t>
            </a:r>
          </a:p>
          <a:p>
            <a:pPr lvl="1"/>
            <a:r>
              <a:rPr lang="en-US" sz="1600" dirty="0" smtClean="0"/>
              <a:t>Who will develop</a:t>
            </a:r>
          </a:p>
          <a:p>
            <a:pPr lvl="1"/>
            <a:r>
              <a:rPr lang="en-US" sz="1600" dirty="0" smtClean="0"/>
              <a:t>Who will support   (U-Learn mobile available)</a:t>
            </a:r>
          </a:p>
          <a:p>
            <a:pPr lvl="1"/>
            <a:endParaRPr lang="en-US" dirty="0"/>
          </a:p>
        </p:txBody>
      </p:sp>
      <p:pic>
        <p:nvPicPr>
          <p:cNvPr id="390146" name="Picture 2" descr="C:\Documents and Settings\shuler1\My Documents\NLIT\blackberry-kindle.jpg"/>
          <p:cNvPicPr>
            <a:picLocks noChangeAspect="1" noChangeArrowheads="1"/>
          </p:cNvPicPr>
          <p:nvPr/>
        </p:nvPicPr>
        <p:blipFill>
          <a:blip r:embed="rId2" cstate="print"/>
          <a:srcRect/>
          <a:stretch>
            <a:fillRect/>
          </a:stretch>
        </p:blipFill>
        <p:spPr bwMode="auto">
          <a:xfrm>
            <a:off x="381000" y="4855426"/>
            <a:ext cx="1752600" cy="1738351"/>
          </a:xfrm>
          <a:prstGeom prst="rect">
            <a:avLst/>
          </a:prstGeom>
          <a:noFill/>
        </p:spPr>
      </p:pic>
      <p:pic>
        <p:nvPicPr>
          <p:cNvPr id="390147" name="Picture 3"/>
          <p:cNvPicPr>
            <a:picLocks noChangeAspect="1" noChangeArrowheads="1"/>
          </p:cNvPicPr>
          <p:nvPr/>
        </p:nvPicPr>
        <p:blipFill>
          <a:blip r:embed="rId3" cstate="print"/>
          <a:srcRect/>
          <a:stretch>
            <a:fillRect/>
          </a:stretch>
        </p:blipFill>
        <p:spPr bwMode="auto">
          <a:xfrm>
            <a:off x="5638800" y="4572000"/>
            <a:ext cx="2895600" cy="1723444"/>
          </a:xfrm>
          <a:prstGeom prst="rect">
            <a:avLst/>
          </a:prstGeom>
          <a:noFill/>
          <a:ln w="9525">
            <a:noFill/>
            <a:miter lim="800000"/>
            <a:headEnd/>
            <a:tailEnd/>
          </a:ln>
          <a:effectLst/>
        </p:spPr>
      </p:pic>
      <p:pic>
        <p:nvPicPr>
          <p:cNvPr id="390148" name="Picture 4"/>
          <p:cNvPicPr>
            <a:picLocks noChangeAspect="1" noChangeArrowheads="1"/>
          </p:cNvPicPr>
          <p:nvPr/>
        </p:nvPicPr>
        <p:blipFill>
          <a:blip r:embed="rId4" cstate="print"/>
          <a:srcRect/>
          <a:stretch>
            <a:fillRect/>
          </a:stretch>
        </p:blipFill>
        <p:spPr bwMode="auto">
          <a:xfrm>
            <a:off x="6629400" y="1828800"/>
            <a:ext cx="2184442" cy="1638499"/>
          </a:xfrm>
          <a:prstGeom prst="rect">
            <a:avLst/>
          </a:prstGeom>
          <a:noFill/>
          <a:ln w="9525">
            <a:noFill/>
            <a:miter lim="800000"/>
            <a:headEnd/>
            <a:tailEnd/>
          </a:ln>
          <a:effectLst/>
        </p:spPr>
      </p:pic>
      <p:pic>
        <p:nvPicPr>
          <p:cNvPr id="390149" name="Picture 5"/>
          <p:cNvPicPr>
            <a:picLocks noChangeAspect="1" noChangeArrowheads="1"/>
          </p:cNvPicPr>
          <p:nvPr/>
        </p:nvPicPr>
        <p:blipFill>
          <a:blip r:embed="rId5" cstate="print"/>
          <a:srcRect/>
          <a:stretch>
            <a:fillRect/>
          </a:stretch>
        </p:blipFill>
        <p:spPr bwMode="auto">
          <a:xfrm>
            <a:off x="2895600" y="4572000"/>
            <a:ext cx="1828800" cy="1828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Entrust Issues</a:t>
            </a:r>
            <a:endParaRPr lang="en-US" dirty="0"/>
          </a:p>
        </p:txBody>
      </p:sp>
      <p:sp>
        <p:nvSpPr>
          <p:cNvPr id="3" name="Content Placeholder 2"/>
          <p:cNvSpPr>
            <a:spLocks noGrp="1"/>
          </p:cNvSpPr>
          <p:nvPr>
            <p:ph idx="1"/>
          </p:nvPr>
        </p:nvSpPr>
        <p:spPr>
          <a:xfrm>
            <a:off x="609600" y="1295400"/>
            <a:ext cx="8153400" cy="2819400"/>
          </a:xfrm>
        </p:spPr>
        <p:txBody>
          <a:bodyPr/>
          <a:lstStyle/>
          <a:p>
            <a:r>
              <a:rPr lang="en-US" sz="1600" dirty="0" smtClean="0"/>
              <a:t>Getting Entrust (encrypted email) to work on the BlackBerrys was a big effort!</a:t>
            </a:r>
          </a:p>
          <a:p>
            <a:pPr lvl="1"/>
            <a:r>
              <a:rPr lang="en-US" sz="1600" dirty="0" smtClean="0"/>
              <a:t>Expertise was developed</a:t>
            </a:r>
          </a:p>
          <a:p>
            <a:pPr lvl="1"/>
            <a:r>
              <a:rPr lang="en-US" sz="1600" dirty="0" smtClean="0"/>
              <a:t>No actual Entrust Client on the BlackBerry</a:t>
            </a:r>
          </a:p>
          <a:p>
            <a:pPr lvl="1"/>
            <a:r>
              <a:rPr lang="en-US" sz="1600" dirty="0" smtClean="0"/>
              <a:t>Steps taken to go from Entrust to S/MIME</a:t>
            </a:r>
          </a:p>
          <a:p>
            <a:pPr lvl="1"/>
            <a:r>
              <a:rPr lang="en-US" sz="1600" dirty="0" smtClean="0"/>
              <a:t>Many people got together to test the process and refine documentation</a:t>
            </a:r>
          </a:p>
          <a:p>
            <a:pPr lvl="1"/>
            <a:r>
              <a:rPr lang="en-US" sz="1600" dirty="0" smtClean="0"/>
              <a:t>Staff was trained (both managers and techs)</a:t>
            </a:r>
          </a:p>
          <a:p>
            <a:pPr lvl="1"/>
            <a:r>
              <a:rPr lang="en-US" sz="1600" dirty="0" smtClean="0"/>
              <a:t>Instructions went through several iterations</a:t>
            </a:r>
          </a:p>
          <a:p>
            <a:r>
              <a:rPr lang="en-US" sz="1600" dirty="0" smtClean="0"/>
              <a:t>January 2010 - Started with a 36 page document of instructions that began with explaining how to Export your Entrust credentials in P12 format and install them on your local system. </a:t>
            </a:r>
            <a:endParaRPr lang="en-US" sz="1600" dirty="0"/>
          </a:p>
        </p:txBody>
      </p:sp>
      <p:pic>
        <p:nvPicPr>
          <p:cNvPr id="4" name="Picture 3" descr="C:\Documents and Settings\shuler1\My Documents\BlackBerry\MSCAP.jpg"/>
          <p:cNvPicPr>
            <a:picLocks noChangeAspect="1" noChangeArrowheads="1"/>
          </p:cNvPicPr>
          <p:nvPr/>
        </p:nvPicPr>
        <p:blipFill>
          <a:blip r:embed="rId2" cstate="print"/>
          <a:srcRect/>
          <a:stretch>
            <a:fillRect/>
          </a:stretch>
        </p:blipFill>
        <p:spPr bwMode="auto">
          <a:xfrm>
            <a:off x="3048000" y="4114800"/>
            <a:ext cx="2819400" cy="198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609600"/>
          </a:xfrm>
        </p:spPr>
        <p:txBody>
          <a:bodyPr/>
          <a:lstStyle/>
          <a:p>
            <a:r>
              <a:rPr lang="en-US" sz="2000" dirty="0" smtClean="0"/>
              <a:t>Documentation to install Entrust</a:t>
            </a:r>
            <a:endParaRPr lang="en-US" sz="2000" dirty="0"/>
          </a:p>
        </p:txBody>
      </p:sp>
      <p:sp>
        <p:nvSpPr>
          <p:cNvPr id="3" name="Content Placeholder 2"/>
          <p:cNvSpPr>
            <a:spLocks noGrp="1"/>
          </p:cNvSpPr>
          <p:nvPr>
            <p:ph idx="1"/>
          </p:nvPr>
        </p:nvSpPr>
        <p:spPr>
          <a:xfrm>
            <a:off x="228600" y="1371600"/>
            <a:ext cx="7620000" cy="3352800"/>
          </a:xfrm>
        </p:spPr>
        <p:txBody>
          <a:bodyPr/>
          <a:lstStyle/>
          <a:p>
            <a:pPr lvl="0"/>
            <a:r>
              <a:rPr lang="en-US" sz="1600" dirty="0" smtClean="0"/>
              <a:t>Jan 2010 document was 36 pages!</a:t>
            </a:r>
            <a:endParaRPr lang="en-US" sz="1200" dirty="0" smtClean="0"/>
          </a:p>
          <a:p>
            <a:pPr lvl="0"/>
            <a:r>
              <a:rPr lang="en-US" sz="1200" dirty="0" smtClean="0"/>
              <a:t>Export your credentials in PCKS#12 format</a:t>
            </a:r>
          </a:p>
          <a:p>
            <a:pPr lvl="1"/>
            <a:r>
              <a:rPr lang="en-US" sz="1200" dirty="0" smtClean="0"/>
              <a:t>Go to Entrust Options – either via the Entrust program group or right-click on the entrust key in the task bar and select “Entrust Options…” </a:t>
            </a:r>
            <a:endParaRPr lang="en-US" sz="1200" b="1" dirty="0" smtClean="0"/>
          </a:p>
          <a:p>
            <a:pPr lvl="1"/>
            <a:r>
              <a:rPr lang="en-US" sz="1200" b="1" dirty="0" smtClean="0"/>
              <a:t>………and 36 pages later -  </a:t>
            </a:r>
          </a:p>
          <a:p>
            <a:pPr lvl="1"/>
            <a:r>
              <a:rPr lang="en-US" sz="1200" dirty="0" smtClean="0"/>
              <a:t>Your certificates are now synchronized with your device and S/MIME is installed. </a:t>
            </a:r>
            <a:endParaRPr lang="en-US" dirty="0" smtClean="0"/>
          </a:p>
          <a:p>
            <a:r>
              <a:rPr lang="en-US" sz="1600" dirty="0" smtClean="0"/>
              <a:t>March 2010 document was only 24 pages long</a:t>
            </a:r>
          </a:p>
          <a:p>
            <a:pPr lvl="1"/>
            <a:r>
              <a:rPr lang="en-US" sz="1200" b="1" dirty="0" smtClean="0"/>
              <a:t>Verify S/MIME software is installed on your BlackBerry</a:t>
            </a:r>
          </a:p>
          <a:p>
            <a:pPr lvl="1"/>
            <a:r>
              <a:rPr lang="en-US" sz="1200" dirty="0" smtClean="0"/>
              <a:t> On your device, go to Options-&gt;Advanced Options-&gt;Applications and validate “</a:t>
            </a:r>
            <a:r>
              <a:rPr lang="en-US" sz="1200" b="1" dirty="0" smtClean="0"/>
              <a:t>BlackBerry S/MIME Support Package</a:t>
            </a:r>
            <a:r>
              <a:rPr lang="en-US" sz="1200" dirty="0" smtClean="0"/>
              <a:t>” is listed</a:t>
            </a:r>
          </a:p>
          <a:p>
            <a:pPr lvl="1"/>
            <a:r>
              <a:rPr lang="en-US" sz="1200" dirty="0" smtClean="0"/>
              <a:t>If it is not installed, contact The Cellular Administration Team x3-1815</a:t>
            </a:r>
          </a:p>
          <a:p>
            <a:pPr lvl="1"/>
            <a:r>
              <a:rPr lang="en-US" sz="1200" b="1" dirty="0" smtClean="0"/>
              <a:t>Download and install BlackBerry Desktop Software on your desktop</a:t>
            </a:r>
          </a:p>
          <a:p>
            <a:pPr lvl="1"/>
            <a:r>
              <a:rPr lang="en-US" sz="1200" b="1" dirty="0" smtClean="0"/>
              <a:t>……..and 24 pages later</a:t>
            </a:r>
            <a:endParaRPr lang="en-US" sz="1600" dirty="0" smtClean="0"/>
          </a:p>
          <a:p>
            <a:r>
              <a:rPr lang="en-US" sz="1600" dirty="0" smtClean="0"/>
              <a:t>April 2010 documentation was an email with links to Right Answers</a:t>
            </a:r>
          </a:p>
          <a:p>
            <a:pPr lvl="1"/>
            <a:endParaRPr lang="en-US" sz="1200" b="1" dirty="0" smtClean="0"/>
          </a:p>
          <a:p>
            <a:endParaRPr lang="en-US" sz="1600" dirty="0"/>
          </a:p>
        </p:txBody>
      </p:sp>
      <p:pic>
        <p:nvPicPr>
          <p:cNvPr id="4" name="Picture 3"/>
          <p:cNvPicPr/>
          <p:nvPr/>
        </p:nvPicPr>
        <p:blipFill>
          <a:blip r:embed="rId2" cstate="print"/>
          <a:srcRect l="26662" t="22581" r="50852" b="45161"/>
          <a:stretch>
            <a:fillRect/>
          </a:stretch>
        </p:blipFill>
        <p:spPr bwMode="auto">
          <a:xfrm>
            <a:off x="7806861" y="1295400"/>
            <a:ext cx="1337139" cy="143838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7010400" y="4800600"/>
            <a:ext cx="1905000" cy="1312349"/>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7086600" y="3505200"/>
            <a:ext cx="1669503" cy="839614"/>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09600" y="4876800"/>
            <a:ext cx="2133600" cy="1286955"/>
          </a:xfrm>
          <a:prstGeom prst="rect">
            <a:avLst/>
          </a:prstGeom>
          <a:noFill/>
          <a:ln w="9525">
            <a:noFill/>
            <a:miter lim="800000"/>
            <a:headEnd/>
            <a:tailEnd/>
          </a:ln>
        </p:spPr>
      </p:pic>
      <p:pic>
        <p:nvPicPr>
          <p:cNvPr id="8" name="Picture 4" descr="C:\Documents and Settings\shuler1\My Documents\BlackBerry\succes-import.jpg"/>
          <p:cNvPicPr>
            <a:picLocks noChangeAspect="1" noChangeArrowheads="1"/>
          </p:cNvPicPr>
          <p:nvPr/>
        </p:nvPicPr>
        <p:blipFill>
          <a:blip r:embed="rId6" cstate="print"/>
          <a:srcRect/>
          <a:stretch>
            <a:fillRect/>
          </a:stretch>
        </p:blipFill>
        <p:spPr bwMode="auto">
          <a:xfrm>
            <a:off x="3581400" y="4800600"/>
            <a:ext cx="2336800" cy="145453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Email to new BB users – March 31, 2010</a:t>
            </a:r>
            <a:endParaRPr lang="en-US" sz="2000" dirty="0"/>
          </a:p>
        </p:txBody>
      </p:sp>
      <p:sp>
        <p:nvSpPr>
          <p:cNvPr id="3" name="Content Placeholder 2"/>
          <p:cNvSpPr>
            <a:spLocks noGrp="1"/>
          </p:cNvSpPr>
          <p:nvPr>
            <p:ph idx="1"/>
          </p:nvPr>
        </p:nvSpPr>
        <p:spPr/>
        <p:txBody>
          <a:bodyPr/>
          <a:lstStyle/>
          <a:p>
            <a:pPr>
              <a:buNone/>
            </a:pPr>
            <a:r>
              <a:rPr lang="en-US" sz="1000" dirty="0" smtClean="0"/>
              <a:t>Hello, </a:t>
            </a:r>
            <a:br>
              <a:rPr lang="en-US" sz="1000" dirty="0" smtClean="0"/>
            </a:br>
            <a:r>
              <a:rPr lang="en-US" sz="1000" dirty="0" smtClean="0"/>
              <a:t>Your Blackberry phone is </a:t>
            </a:r>
            <a:r>
              <a:rPr lang="en-US" sz="1000" u="sng" dirty="0" smtClean="0"/>
              <a:t>almost ready </a:t>
            </a:r>
            <a:r>
              <a:rPr lang="en-US" sz="1000" dirty="0" smtClean="0"/>
              <a:t>for pick up.  To complete the process and pick up your new Blackberry you must complete the following five tasks: </a:t>
            </a:r>
          </a:p>
          <a:p>
            <a:pPr lvl="0">
              <a:buFont typeface="+mj-lt"/>
              <a:buAutoNum type="arabicPeriod"/>
            </a:pPr>
            <a:r>
              <a:rPr lang="en-US" sz="1000" dirty="0" smtClean="0"/>
              <a:t>Log on to the CSP web-site (enter web-site) and update your authentication questions.  This must be done so we can authenticate your identity should you call to get your password reset or have your device wiped.  We will need to validate the completion of this prior to distribution of your Blackberry.</a:t>
            </a:r>
          </a:p>
          <a:p>
            <a:pPr lvl="1"/>
            <a:r>
              <a:rPr lang="en-US" sz="1000" u="sng" dirty="0" smtClean="0">
                <a:hlinkClick r:id="rId2"/>
              </a:rPr>
              <a:t>https://cspservices.llnl.gov/</a:t>
            </a:r>
            <a:endParaRPr lang="en-US" sz="1000" dirty="0" smtClean="0"/>
          </a:p>
          <a:p>
            <a:pPr lvl="1"/>
            <a:r>
              <a:rPr lang="en-US" sz="1000" dirty="0" smtClean="0"/>
              <a:t>Select Q&amp;A from the left side under Identity Management</a:t>
            </a:r>
          </a:p>
          <a:p>
            <a:pPr lvl="1"/>
            <a:r>
              <a:rPr lang="en-US" sz="1000" dirty="0" smtClean="0"/>
              <a:t>Click on Security Questions &amp; Answers</a:t>
            </a:r>
          </a:p>
          <a:p>
            <a:pPr lvl="1"/>
            <a:r>
              <a:rPr lang="en-US" sz="1000" dirty="0" smtClean="0"/>
              <a:t>Enter OUN</a:t>
            </a:r>
          </a:p>
          <a:p>
            <a:pPr lvl="1"/>
            <a:r>
              <a:rPr lang="en-US" sz="1000" dirty="0" smtClean="0"/>
              <a:t>Action allows you to delete or change your answers if you don’t have five questions you can additional questions.</a:t>
            </a:r>
          </a:p>
          <a:p>
            <a:pPr lvl="0">
              <a:buFont typeface="+mj-lt"/>
              <a:buAutoNum type="arabicPeriod"/>
            </a:pPr>
            <a:r>
              <a:rPr lang="en-US" sz="1000" dirty="0" smtClean="0"/>
              <a:t>Read and sign the attached Cell Phone/Blackberry Security Rules and Cellular Information Acknowledgement Sheet</a:t>
            </a:r>
          </a:p>
          <a:p>
            <a:pPr lvl="0">
              <a:buFont typeface="+mj-lt"/>
              <a:buAutoNum type="arabicPeriod"/>
            </a:pPr>
            <a:r>
              <a:rPr lang="en-US" sz="1000" dirty="0" smtClean="0"/>
              <a:t>Print and sign your Property Record Change Form.  VALIDATE the property number when you pick up your device.  A copy of this email is being sent to your Property Representative to let them know you are about to receive a new property tagged item.</a:t>
            </a:r>
          </a:p>
          <a:p>
            <a:pPr lvl="0">
              <a:buFont typeface="+mj-lt"/>
              <a:buAutoNum type="arabicPeriod"/>
            </a:pPr>
            <a:r>
              <a:rPr lang="en-US" sz="1000" dirty="0" smtClean="0"/>
              <a:t>To complete your Entrust certification - AFTER you have picked up your Blackberry visit </a:t>
            </a:r>
            <a:r>
              <a:rPr lang="en-US" sz="1000" u="sng" dirty="0" smtClean="0">
                <a:hlinkClick r:id="rId3"/>
              </a:rPr>
              <a:t>How to: Configure your BlackBerry device to work with encrypted e-mail</a:t>
            </a:r>
            <a:r>
              <a:rPr lang="en-US" sz="1000" dirty="0" smtClean="0"/>
              <a:t>. Also visit </a:t>
            </a:r>
            <a:r>
              <a:rPr lang="en-US" sz="1000" u="sng" dirty="0" smtClean="0">
                <a:hlinkClick r:id="rId4"/>
              </a:rPr>
              <a:t>How to: Get help with my BlackBerry</a:t>
            </a:r>
            <a:r>
              <a:rPr lang="en-US" sz="1000" dirty="0" smtClean="0"/>
              <a:t> for other general information.</a:t>
            </a:r>
          </a:p>
          <a:p>
            <a:pPr lvl="0">
              <a:buFont typeface="+mj-lt"/>
              <a:buAutoNum type="arabicPeriod"/>
            </a:pPr>
            <a:r>
              <a:rPr lang="en-US" sz="1000" dirty="0" smtClean="0"/>
              <a:t>Take a look at a great link to help you with frequently asked questions.  Type “Answers” in your browser bar and visit the RightAnswers home page.  </a:t>
            </a:r>
          </a:p>
          <a:p>
            <a:r>
              <a:rPr lang="en-US" sz="1000" dirty="0" smtClean="0"/>
              <a:t> </a:t>
            </a:r>
          </a:p>
          <a:p>
            <a:r>
              <a:rPr lang="en-US" sz="1000" dirty="0" smtClean="0"/>
              <a:t>Once these items have been completed you may pick up your Blackberry in the Phone Store, Bldg 571 room 1231. The Phone Store hours are </a:t>
            </a:r>
            <a:r>
              <a:rPr lang="en-US" sz="1000" b="1" dirty="0" smtClean="0"/>
              <a:t>9:00am to 11:30am and 1:00pm to 3:30pm</a:t>
            </a:r>
            <a:r>
              <a:rPr lang="en-US" sz="1000" dirty="0" smtClean="0"/>
              <a:t>.  </a:t>
            </a:r>
          </a:p>
          <a:p>
            <a:r>
              <a:rPr lang="en-US" sz="1000" dirty="0" smtClean="0"/>
              <a:t> </a:t>
            </a:r>
          </a:p>
          <a:p>
            <a:r>
              <a:rPr lang="en-US" sz="1000" b="1" dirty="0" smtClean="0"/>
              <a:t>If someone other than the custodian is planning on picking up the device they must have the signed copies of the Acknowledgement Sheet and the Property Record Change Form with them AND the custodian must have completed the authentication questions.  </a:t>
            </a:r>
            <a:endParaRPr lang="en-US" sz="1000" dirty="0" smtClean="0"/>
          </a:p>
          <a:p>
            <a:r>
              <a:rPr lang="en-US" sz="1000" dirty="0" smtClean="0"/>
              <a:t> </a:t>
            </a:r>
          </a:p>
          <a:p>
            <a:r>
              <a:rPr lang="en-US" sz="1000" b="1" u="sng" dirty="0" smtClean="0"/>
              <a:t>If the attached documents are not signed and the authentication through CSP has not been completed by the custodian, the phone will not be available for pickup</a:t>
            </a:r>
            <a:r>
              <a:rPr lang="en-US" sz="1000" dirty="0" smtClean="0"/>
              <a:t>.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Milestones and Accomplishments</a:t>
            </a:r>
            <a:endParaRPr lang="en-US" dirty="0"/>
          </a:p>
        </p:txBody>
      </p:sp>
      <p:sp>
        <p:nvSpPr>
          <p:cNvPr id="3" name="Content Placeholder 2"/>
          <p:cNvSpPr>
            <a:spLocks noGrp="1"/>
          </p:cNvSpPr>
          <p:nvPr>
            <p:ph idx="1"/>
          </p:nvPr>
        </p:nvSpPr>
        <p:spPr>
          <a:xfrm>
            <a:off x="457200" y="1219200"/>
            <a:ext cx="8229600" cy="5257800"/>
          </a:xfrm>
        </p:spPr>
        <p:txBody>
          <a:bodyPr/>
          <a:lstStyle/>
          <a:p>
            <a:r>
              <a:rPr lang="en-US" sz="1100" dirty="0" smtClean="0"/>
              <a:t>Pre-Project Technical Investigation and Business Case Development</a:t>
            </a:r>
          </a:p>
          <a:p>
            <a:r>
              <a:rPr lang="en-US" sz="1100" dirty="0" smtClean="0"/>
              <a:t>8/15/08</a:t>
            </a:r>
            <a:r>
              <a:rPr lang="en-US" sz="1100" i="1" dirty="0" smtClean="0"/>
              <a:t> </a:t>
            </a:r>
            <a:r>
              <a:rPr lang="en-US" sz="1100" dirty="0" smtClean="0"/>
              <a:t>Project Proposal and Approval </a:t>
            </a:r>
            <a:endParaRPr lang="en-US" sz="1100" i="1" dirty="0" smtClean="0"/>
          </a:p>
          <a:p>
            <a:r>
              <a:rPr lang="en-US" sz="1100" dirty="0" smtClean="0"/>
              <a:t>10/1/09</a:t>
            </a:r>
            <a:r>
              <a:rPr lang="en-US" sz="1100" i="1" dirty="0" smtClean="0"/>
              <a:t> </a:t>
            </a:r>
            <a:r>
              <a:rPr lang="en-US" sz="1100" dirty="0" smtClean="0"/>
              <a:t>Funding Received</a:t>
            </a:r>
          </a:p>
          <a:p>
            <a:r>
              <a:rPr lang="en-US" sz="1100" dirty="0" smtClean="0"/>
              <a:t>3/23/10 Documentation</a:t>
            </a:r>
          </a:p>
          <a:p>
            <a:pPr lvl="1"/>
            <a:r>
              <a:rPr lang="en-US" sz="1050" dirty="0" smtClean="0"/>
              <a:t>Operational documents</a:t>
            </a:r>
            <a:endParaRPr lang="en-US" sz="1050" i="1" dirty="0" smtClean="0"/>
          </a:p>
          <a:p>
            <a:pPr lvl="1"/>
            <a:r>
              <a:rPr lang="en-US" sz="1050" dirty="0" smtClean="0"/>
              <a:t>Help Desk documents</a:t>
            </a:r>
            <a:endParaRPr lang="en-US" sz="1050" i="1" dirty="0" smtClean="0"/>
          </a:p>
          <a:p>
            <a:pPr lvl="1"/>
            <a:r>
              <a:rPr lang="en-US" sz="1050" dirty="0" smtClean="0"/>
              <a:t>Knowledgebase entries</a:t>
            </a:r>
            <a:endParaRPr lang="en-US" sz="1050" i="1" dirty="0" smtClean="0"/>
          </a:p>
          <a:p>
            <a:pPr lvl="1"/>
            <a:r>
              <a:rPr lang="en-US" sz="1050" dirty="0" smtClean="0"/>
              <a:t>Roles and Responsibilities document</a:t>
            </a:r>
            <a:endParaRPr lang="en-US" sz="1050" i="1" dirty="0" smtClean="0"/>
          </a:p>
          <a:p>
            <a:r>
              <a:rPr lang="en-US" sz="1100" dirty="0" smtClean="0"/>
              <a:t>3/25/10 Application and Policies Complete</a:t>
            </a:r>
          </a:p>
          <a:p>
            <a:pPr lvl="1"/>
            <a:r>
              <a:rPr lang="en-US" sz="1050" dirty="0" smtClean="0"/>
              <a:t>Google Maps, OCS client complete for installation</a:t>
            </a:r>
            <a:endParaRPr lang="en-US" sz="1050" i="1" dirty="0" smtClean="0"/>
          </a:p>
          <a:p>
            <a:pPr lvl="1"/>
            <a:r>
              <a:rPr lang="en-US" sz="1050" dirty="0" smtClean="0"/>
              <a:t>Policies for operational roles created and tested</a:t>
            </a:r>
          </a:p>
          <a:p>
            <a:r>
              <a:rPr lang="en-US" sz="1100" dirty="0" smtClean="0"/>
              <a:t>3/26/10 Entrust Support Complete and Production Infrastructure Complete</a:t>
            </a:r>
          </a:p>
          <a:p>
            <a:pPr lvl="1"/>
            <a:r>
              <a:rPr lang="en-US" sz="1050" dirty="0" smtClean="0"/>
              <a:t>Hardware and software in place and configured</a:t>
            </a:r>
            <a:endParaRPr lang="en-US" sz="1050" i="1" dirty="0" smtClean="0"/>
          </a:p>
          <a:p>
            <a:pPr lvl="1"/>
            <a:r>
              <a:rPr lang="en-US" sz="1050" dirty="0" smtClean="0"/>
              <a:t>Monitoring and alerting configured</a:t>
            </a:r>
            <a:endParaRPr lang="en-US" sz="1050" i="1" dirty="0" smtClean="0"/>
          </a:p>
          <a:p>
            <a:pPr lvl="1"/>
            <a:r>
              <a:rPr lang="en-US" sz="1050" dirty="0" smtClean="0"/>
              <a:t>Redundancy / Failover tested</a:t>
            </a:r>
            <a:endParaRPr lang="en-US" sz="1050" i="1" dirty="0" smtClean="0"/>
          </a:p>
          <a:p>
            <a:pPr lvl="1"/>
            <a:r>
              <a:rPr lang="en-US" sz="1050" dirty="0" smtClean="0"/>
              <a:t>Procedure to import Entrust Certificates documented and tested for Windows and Macs</a:t>
            </a:r>
            <a:endParaRPr lang="en-US" sz="1050" i="1" dirty="0" smtClean="0"/>
          </a:p>
          <a:p>
            <a:pPr lvl="1"/>
            <a:r>
              <a:rPr lang="en-US" sz="1050" dirty="0" smtClean="0"/>
              <a:t>Blackberry Desktop Manager for Windows and Macs packaged and available in the LANDesk software portal</a:t>
            </a:r>
            <a:endParaRPr lang="en-US" sz="1050" i="1" dirty="0" smtClean="0"/>
          </a:p>
          <a:p>
            <a:r>
              <a:rPr lang="en-US" sz="1100" i="1" dirty="0" smtClean="0"/>
              <a:t>3/31/10 Training</a:t>
            </a:r>
          </a:p>
          <a:p>
            <a:pPr lvl="1"/>
            <a:r>
              <a:rPr lang="en-US" sz="1050" i="1" dirty="0" smtClean="0"/>
              <a:t>Training for LC Operations, 4Help and Telecom</a:t>
            </a:r>
          </a:p>
          <a:p>
            <a:r>
              <a:rPr lang="en-US" sz="1100" dirty="0" smtClean="0"/>
              <a:t>4/1/10  Service Overview Complete and approved by Computer Security</a:t>
            </a:r>
            <a:endParaRPr lang="en-US" sz="1100" i="1" dirty="0" smtClean="0"/>
          </a:p>
          <a:p>
            <a:r>
              <a:rPr lang="en-US" sz="1100" dirty="0" smtClean="0"/>
              <a:t>4/1/10 – Communication Service in Production Project Conclusion!</a:t>
            </a:r>
          </a:p>
          <a:p>
            <a:pPr lvl="0"/>
            <a:r>
              <a:rPr lang="en-US" sz="1100" dirty="0" smtClean="0"/>
              <a:t>New phone deployments begin as prioritized and approved</a:t>
            </a:r>
            <a:endParaRPr lang="en-US" sz="1100" i="1" dirty="0" smtClean="0"/>
          </a:p>
          <a:p>
            <a:pPr lvl="1"/>
            <a:r>
              <a:rPr lang="en-US" sz="1050" dirty="0" smtClean="0"/>
              <a:t>Migration from pre-production to production for pilot users complete</a:t>
            </a:r>
            <a:endParaRPr lang="en-US" sz="1050" i="1" dirty="0" smtClean="0"/>
          </a:p>
          <a:p>
            <a:pPr lvl="1"/>
            <a:r>
              <a:rPr lang="en-US" sz="1050" dirty="0" smtClean="0"/>
              <a:t>Communication to stakeholders and support organizations complete</a:t>
            </a:r>
            <a:endParaRPr lang="en-US" sz="1050" i="1" dirty="0" smtClean="0"/>
          </a:p>
          <a:p>
            <a:r>
              <a:rPr lang="en-US" sz="1100" dirty="0" smtClean="0"/>
              <a:t>5/31/10 Migration from Pre-production to production for pilot users complete</a:t>
            </a:r>
            <a:endParaRPr lang="en-US" sz="1100" i="1" dirty="0" smtClean="0"/>
          </a:p>
          <a:p>
            <a:pPr lvl="1"/>
            <a:r>
              <a:rPr lang="en-US" sz="1050" dirty="0" smtClean="0"/>
              <a:t>Prioritize and bin users for migration</a:t>
            </a:r>
            <a:endParaRPr lang="en-US" sz="1050" i="1" dirty="0" smtClean="0"/>
          </a:p>
          <a:p>
            <a:pPr lvl="1"/>
            <a:r>
              <a:rPr lang="en-US" sz="1050" dirty="0" smtClean="0"/>
              <a:t>Schedule and migrate users to new environment</a:t>
            </a:r>
            <a:endParaRPr lang="en-US" sz="1050" i="1" dirty="0" smtClean="0"/>
          </a:p>
          <a:p>
            <a:r>
              <a:rPr lang="en-US" sz="1100" dirty="0" smtClean="0"/>
              <a:t> </a:t>
            </a:r>
            <a:endParaRPr lang="en-US" sz="1100" i="1" dirty="0" smtClean="0"/>
          </a:p>
          <a:p>
            <a:endParaRPr lang="en-US" dirty="0"/>
          </a:p>
        </p:txBody>
      </p:sp>
      <p:pic>
        <p:nvPicPr>
          <p:cNvPr id="10242" name="Picture 2" descr="C:\Documents and Settings\shuler1\Local Settings\Temporary Internet Files\Content.IE5\89IFKHIJ\MC900055157[1].wmf"/>
          <p:cNvPicPr>
            <a:picLocks noChangeAspect="1" noChangeArrowheads="1"/>
          </p:cNvPicPr>
          <p:nvPr/>
        </p:nvPicPr>
        <p:blipFill>
          <a:blip r:embed="rId2" cstate="print"/>
          <a:srcRect/>
          <a:stretch>
            <a:fillRect/>
          </a:stretch>
        </p:blipFill>
        <p:spPr bwMode="auto">
          <a:xfrm>
            <a:off x="5638800" y="1295400"/>
            <a:ext cx="2924269" cy="219244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5181600" cy="533400"/>
          </a:xfrm>
        </p:spPr>
        <p:txBody>
          <a:bodyPr/>
          <a:lstStyle/>
          <a:p>
            <a:r>
              <a:rPr lang="en-US" sz="1800" dirty="0" smtClean="0"/>
              <a:t>BlackBerrys to be made available to Laboratory users!</a:t>
            </a:r>
            <a:endParaRPr lang="en-US" sz="1800" dirty="0"/>
          </a:p>
        </p:txBody>
      </p:sp>
      <p:sp>
        <p:nvSpPr>
          <p:cNvPr id="3" name="Content Placeholder 2"/>
          <p:cNvSpPr>
            <a:spLocks noGrp="1"/>
          </p:cNvSpPr>
          <p:nvPr>
            <p:ph idx="1"/>
          </p:nvPr>
        </p:nvSpPr>
        <p:spPr>
          <a:xfrm>
            <a:off x="533400" y="1295400"/>
            <a:ext cx="8077200" cy="4724400"/>
          </a:xfrm>
        </p:spPr>
        <p:txBody>
          <a:bodyPr/>
          <a:lstStyle/>
          <a:p>
            <a:r>
              <a:rPr lang="en-US" sz="1200" dirty="0" smtClean="0">
                <a:hlinkClick r:id="rId2"/>
              </a:rPr>
              <a:t>April 14, 2010</a:t>
            </a:r>
            <a:r>
              <a:rPr lang="en-US" sz="1200" dirty="0" smtClean="0"/>
              <a:t> – Announcement in LLNL NewsOnLine</a:t>
            </a:r>
            <a:r>
              <a:rPr lang="en-US" sz="1200" b="1" dirty="0" smtClean="0"/>
              <a:t/>
            </a:r>
            <a:br>
              <a:rPr lang="en-US" sz="1200" b="1" dirty="0" smtClean="0"/>
            </a:br>
            <a:r>
              <a:rPr lang="en-US" sz="1200" dirty="0" smtClean="0"/>
              <a:t>The CIO program will soon offer managed BlackBerry “SmartPhones” to Laboratory users. These phones offer users access to their LLNL e-mail from the Exchange server and will offer access to the Exchange Calendar when LLNL converts from Meeting Maker this summer.</a:t>
            </a:r>
            <a:br>
              <a:rPr lang="en-US" sz="1200" dirty="0" smtClean="0"/>
            </a:br>
            <a:r>
              <a:rPr lang="en-US" sz="1200" dirty="0" smtClean="0"/>
              <a:t/>
            </a:r>
            <a:br>
              <a:rPr lang="en-US" sz="1200" dirty="0" smtClean="0"/>
            </a:br>
            <a:r>
              <a:rPr lang="en-US" sz="1200" dirty="0" smtClean="0"/>
              <a:t>SmartPhones offer increased security of information and, if lost or stolen, the phone can be completely erased from a central console ensuring the security of LLNL information. While BlackBerry devices cost more than standard cellular phones, they offer greater productivity features and, in many cases, can replace pagers and cellular data cards.  </a:t>
            </a:r>
            <a:br>
              <a:rPr lang="en-US" sz="1200" dirty="0" smtClean="0"/>
            </a:br>
            <a:r>
              <a:rPr lang="en-US" sz="1200" b="1" dirty="0" smtClean="0"/>
              <a:t>How do I get a BlackBerry?</a:t>
            </a:r>
            <a:r>
              <a:rPr lang="en-US" sz="1200" dirty="0" smtClean="0"/>
              <a:t/>
            </a:r>
            <a:br>
              <a:rPr lang="en-US" sz="1200" dirty="0" smtClean="0"/>
            </a:br>
            <a:r>
              <a:rPr lang="en-US" sz="1200" dirty="0" smtClean="0"/>
              <a:t>To request a BlackBerry, users will be asked to complete a cellular order form and send it to the principal directorate-designated approver listed on the form. Contact information will be provided when the phones become generally available.</a:t>
            </a:r>
            <a:br>
              <a:rPr lang="en-US" sz="1200" dirty="0" smtClean="0"/>
            </a:br>
            <a:r>
              <a:rPr lang="en-US" sz="1200" dirty="0" smtClean="0"/>
              <a:t/>
            </a:r>
            <a:br>
              <a:rPr lang="en-US" sz="1200" dirty="0" smtClean="0"/>
            </a:br>
            <a:r>
              <a:rPr lang="en-US" sz="1200" dirty="0" smtClean="0"/>
              <a:t>Principal directorate representatives have already submitted an initial list of priority requests. This initial deployment is expected to take several months to complete.  Additional individual user requests will be addressed after the principal directorate priority requests have been fulfilled. All users are required to migrate to Exchange prior to receiving a BlackBerry.  </a:t>
            </a:r>
          </a:p>
          <a:p>
            <a:r>
              <a:rPr lang="en-US" sz="1200" b="1" dirty="0" smtClean="0"/>
              <a:t>Security rules</a:t>
            </a:r>
            <a:endParaRPr lang="en-US" sz="1200" dirty="0" smtClean="0"/>
          </a:p>
          <a:p>
            <a:r>
              <a:rPr lang="en-US" sz="1200" dirty="0" smtClean="0"/>
              <a:t>BlackBerry devices are to be handled the same as Laboratory cell phones when entering limited areas. They are not allowed in classified areas unless the battery is removed, or BlackBerrys should be left in “cell garages” outside limited area buildings. </a:t>
            </a:r>
            <a:br>
              <a:rPr lang="en-US" sz="1200" dirty="0" smtClean="0"/>
            </a:br>
            <a:r>
              <a:rPr lang="en-US" sz="1200" dirty="0" smtClean="0"/>
              <a:t/>
            </a:r>
            <a:br>
              <a:rPr lang="en-US" sz="1200" dirty="0" smtClean="0"/>
            </a:br>
            <a:r>
              <a:rPr lang="en-US" sz="1200" dirty="0" smtClean="0"/>
              <a:t>The CIO program is aware of the demand for various other devices and, as a result, will explore options for a managed iPhone service and other possible devices. The delivery timeframe will depend upon the Laboratory’s budget, IT priorities and security considerations.</a:t>
            </a:r>
            <a:br>
              <a:rPr lang="en-US" sz="1200" dirty="0" smtClean="0"/>
            </a:br>
            <a:r>
              <a:rPr lang="en-US" sz="1200" b="1" dirty="0" smtClean="0"/>
              <a:t/>
            </a:r>
            <a:br>
              <a:rPr lang="en-US" sz="1200" b="1" dirty="0" smtClean="0"/>
            </a:br>
            <a:r>
              <a:rPr lang="en-US" dirty="0" smtClean="0"/>
              <a:t/>
            </a:r>
            <a:br>
              <a:rPr lang="en-US" dirty="0" smtClean="0"/>
            </a:br>
            <a:endParaRPr lang="en-US" dirty="0" smtClean="0"/>
          </a:p>
          <a:p>
            <a:endParaRPr lang="en-US" sz="1200" dirty="0"/>
          </a:p>
        </p:txBody>
      </p:sp>
      <p:pic>
        <p:nvPicPr>
          <p:cNvPr id="4" name="Picture 3" descr="BlackBerry"/>
          <p:cNvPicPr/>
          <p:nvPr/>
        </p:nvPicPr>
        <p:blipFill>
          <a:blip r:embed="rId3" cstate="print"/>
          <a:srcRect/>
          <a:stretch>
            <a:fillRect/>
          </a:stretch>
        </p:blipFill>
        <p:spPr bwMode="auto">
          <a:xfrm>
            <a:off x="152400" y="304800"/>
            <a:ext cx="2209800" cy="5048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 Future development</a:t>
            </a:r>
            <a:endParaRPr lang="en-US" dirty="0"/>
          </a:p>
        </p:txBody>
      </p:sp>
      <p:sp>
        <p:nvSpPr>
          <p:cNvPr id="3" name="Content Placeholder 2"/>
          <p:cNvSpPr>
            <a:spLocks noGrp="1"/>
          </p:cNvSpPr>
          <p:nvPr>
            <p:ph idx="1"/>
          </p:nvPr>
        </p:nvSpPr>
        <p:spPr>
          <a:xfrm>
            <a:off x="533400" y="1371600"/>
            <a:ext cx="7772400" cy="2819400"/>
          </a:xfrm>
        </p:spPr>
        <p:txBody>
          <a:bodyPr/>
          <a:lstStyle/>
          <a:p>
            <a:r>
              <a:rPr lang="en-US" dirty="0" smtClean="0"/>
              <a:t>BBs in Limited areas</a:t>
            </a:r>
          </a:p>
          <a:p>
            <a:pPr lvl="1"/>
            <a:r>
              <a:rPr lang="en-US" dirty="0" smtClean="0"/>
              <a:t>Risks and mitigations</a:t>
            </a:r>
          </a:p>
          <a:p>
            <a:r>
              <a:rPr lang="en-US" dirty="0" smtClean="0"/>
              <a:t>Training</a:t>
            </a:r>
          </a:p>
          <a:p>
            <a:r>
              <a:rPr lang="en-US" dirty="0" smtClean="0"/>
              <a:t>Upgrades to new models</a:t>
            </a:r>
          </a:p>
          <a:p>
            <a:r>
              <a:rPr lang="en-US" dirty="0" smtClean="0"/>
              <a:t>User support</a:t>
            </a:r>
          </a:p>
          <a:p>
            <a:r>
              <a:rPr lang="en-US" dirty="0" smtClean="0"/>
              <a:t>New application porting, development, installation and support</a:t>
            </a:r>
          </a:p>
          <a:p>
            <a:endParaRPr lang="en-US" dirty="0" smtClean="0"/>
          </a:p>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685800" y="4648200"/>
            <a:ext cx="2438400" cy="1389888"/>
          </a:xfrm>
          <a:prstGeom prst="rect">
            <a:avLst/>
          </a:prstGeom>
          <a:noFill/>
          <a:ln w="9525">
            <a:noFill/>
            <a:miter lim="800000"/>
            <a:headEnd/>
            <a:tailEnd/>
          </a:ln>
          <a:effectLst/>
        </p:spPr>
      </p:pic>
      <p:pic>
        <p:nvPicPr>
          <p:cNvPr id="5" name="Picture 6" descr="C:\Documents and Settings\shuler1\My Documents\BlackBerry\BB1.jpg"/>
          <p:cNvPicPr>
            <a:picLocks noChangeAspect="1" noChangeArrowheads="1"/>
          </p:cNvPicPr>
          <p:nvPr/>
        </p:nvPicPr>
        <p:blipFill>
          <a:blip r:embed="rId3" cstate="print"/>
          <a:srcRect/>
          <a:stretch>
            <a:fillRect/>
          </a:stretch>
        </p:blipFill>
        <p:spPr bwMode="auto">
          <a:xfrm>
            <a:off x="5943600" y="4495800"/>
            <a:ext cx="1257300" cy="12001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dirty="0"/>
              <a:t>Overview</a:t>
            </a:r>
          </a:p>
        </p:txBody>
      </p:sp>
      <p:sp>
        <p:nvSpPr>
          <p:cNvPr id="325635" name="Rectangle 3"/>
          <p:cNvSpPr>
            <a:spLocks noGrp="1" noChangeArrowheads="1"/>
          </p:cNvSpPr>
          <p:nvPr>
            <p:ph idx="1"/>
          </p:nvPr>
        </p:nvSpPr>
        <p:spPr>
          <a:xfrm>
            <a:off x="533400" y="1524000"/>
            <a:ext cx="6705600" cy="4572000"/>
          </a:xfrm>
        </p:spPr>
        <p:txBody>
          <a:bodyPr/>
          <a:lstStyle/>
          <a:p>
            <a:r>
              <a:rPr lang="en-US" dirty="0" smtClean="0"/>
              <a:t>Abstract </a:t>
            </a:r>
          </a:p>
          <a:p>
            <a:r>
              <a:rPr lang="en-US" dirty="0" smtClean="0"/>
              <a:t>Steps from Pilot to Production in three years</a:t>
            </a:r>
          </a:p>
          <a:p>
            <a:r>
              <a:rPr lang="en-US" dirty="0" smtClean="0"/>
              <a:t>Project Objectives and Assumptions</a:t>
            </a:r>
          </a:p>
          <a:p>
            <a:r>
              <a:rPr lang="en-US" dirty="0" smtClean="0"/>
              <a:t>Entrust a BIG issue!</a:t>
            </a:r>
          </a:p>
          <a:p>
            <a:r>
              <a:rPr lang="en-US" dirty="0" smtClean="0"/>
              <a:t>Review of Milestones and Accomplishments</a:t>
            </a:r>
          </a:p>
          <a:p>
            <a:r>
              <a:rPr lang="en-US" dirty="0" smtClean="0"/>
              <a:t>Roll out announced on April 14!</a:t>
            </a:r>
            <a:endParaRPr lang="en-US" dirty="0"/>
          </a:p>
          <a:p>
            <a:r>
              <a:rPr lang="en-US" dirty="0" smtClean="0"/>
              <a:t>What Next? </a:t>
            </a:r>
          </a:p>
          <a:p>
            <a:pPr lvl="1"/>
            <a:r>
              <a:rPr lang="en-US" dirty="0" smtClean="0"/>
              <a:t>BlackBerrys in Limited Areas</a:t>
            </a:r>
          </a:p>
          <a:p>
            <a:pPr lvl="1"/>
            <a:r>
              <a:rPr lang="en-US" dirty="0" smtClean="0"/>
              <a:t>Development of LLNL Apps</a:t>
            </a:r>
          </a:p>
          <a:p>
            <a:pPr lvl="1"/>
            <a:r>
              <a:rPr lang="en-US" dirty="0" smtClean="0"/>
              <a:t>……</a:t>
            </a:r>
          </a:p>
          <a:p>
            <a:pPr lvl="1">
              <a:buNone/>
            </a:pPr>
            <a:endParaRPr lang="en-US" dirty="0"/>
          </a:p>
        </p:txBody>
      </p:sp>
      <p:pic>
        <p:nvPicPr>
          <p:cNvPr id="399361" name="Picture 1"/>
          <p:cNvPicPr>
            <a:picLocks noChangeAspect="1" noChangeArrowheads="1"/>
          </p:cNvPicPr>
          <p:nvPr/>
        </p:nvPicPr>
        <p:blipFill>
          <a:blip r:embed="rId2" cstate="print"/>
          <a:srcRect/>
          <a:stretch>
            <a:fillRect/>
          </a:stretch>
        </p:blipFill>
        <p:spPr bwMode="auto">
          <a:xfrm>
            <a:off x="7315200" y="3429000"/>
            <a:ext cx="1428750" cy="248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10399" cy="457200"/>
          </a:xfrm>
        </p:spPr>
        <p:txBody>
          <a:bodyPr/>
          <a:lstStyle/>
          <a:p>
            <a:r>
              <a:rPr lang="en-US" dirty="0" smtClean="0"/>
              <a:t>BlackBerrys in Limited areas – determination to be made</a:t>
            </a:r>
            <a:endParaRPr lang="en-US" dirty="0"/>
          </a:p>
        </p:txBody>
      </p:sp>
      <p:sp>
        <p:nvSpPr>
          <p:cNvPr id="3" name="Content Placeholder 2"/>
          <p:cNvSpPr>
            <a:spLocks noGrp="1"/>
          </p:cNvSpPr>
          <p:nvPr>
            <p:ph idx="1"/>
          </p:nvPr>
        </p:nvSpPr>
        <p:spPr>
          <a:xfrm>
            <a:off x="0" y="4876800"/>
            <a:ext cx="2819400" cy="1371600"/>
          </a:xfrm>
        </p:spPr>
        <p:txBody>
          <a:bodyPr/>
          <a:lstStyle/>
          <a:p>
            <a:pPr lvl="1" algn="just"/>
            <a:r>
              <a:rPr lang="en-US" sz="1200" dirty="0" smtClean="0"/>
              <a:t>Simple Mitigations</a:t>
            </a:r>
          </a:p>
          <a:p>
            <a:pPr lvl="2" algn="just"/>
            <a:r>
              <a:rPr lang="en-US" sz="1200" dirty="0" smtClean="0"/>
              <a:t>Signage</a:t>
            </a:r>
          </a:p>
          <a:p>
            <a:pPr lvl="2" algn="just"/>
            <a:r>
              <a:rPr lang="en-US" sz="1200" dirty="0" smtClean="0"/>
              <a:t>User training</a:t>
            </a:r>
          </a:p>
          <a:p>
            <a:pPr lvl="3" algn="just"/>
            <a:r>
              <a:rPr lang="en-US" sz="800" dirty="0" smtClean="0"/>
              <a:t>Battery “pop”</a:t>
            </a:r>
          </a:p>
          <a:p>
            <a:pPr lvl="3" algn="just"/>
            <a:r>
              <a:rPr lang="en-US" sz="800" dirty="0" smtClean="0"/>
              <a:t>RF Shielded Pouch</a:t>
            </a:r>
          </a:p>
          <a:p>
            <a:pPr lvl="3" algn="just"/>
            <a:r>
              <a:rPr lang="en-US" sz="800" dirty="0" smtClean="0"/>
              <a:t>Conference RF Cell Phone /PDA Box</a:t>
            </a:r>
          </a:p>
          <a:p>
            <a:pPr lvl="2" algn="just"/>
            <a:endParaRPr lang="en-US" sz="1200" dirty="0"/>
          </a:p>
        </p:txBody>
      </p:sp>
      <p:sp>
        <p:nvSpPr>
          <p:cNvPr id="4" name="Rectangle 3"/>
          <p:cNvSpPr/>
          <p:nvPr/>
        </p:nvSpPr>
        <p:spPr>
          <a:xfrm>
            <a:off x="304800" y="1219200"/>
            <a:ext cx="6858000" cy="2554545"/>
          </a:xfrm>
          <a:prstGeom prst="rect">
            <a:avLst/>
          </a:prstGeom>
        </p:spPr>
        <p:txBody>
          <a:bodyPr wrap="square">
            <a:spAutoFit/>
          </a:bodyPr>
          <a:lstStyle/>
          <a:p>
            <a:r>
              <a:rPr lang="en-US" sz="1600" dirty="0" smtClean="0">
                <a:latin typeface="+mn-lt"/>
              </a:rPr>
              <a:t>Where we are now</a:t>
            </a:r>
          </a:p>
          <a:p>
            <a:r>
              <a:rPr lang="en-US" b="0" dirty="0" smtClean="0">
                <a:latin typeface="+mn-lt"/>
              </a:rPr>
              <a:t>Three hurdles to get across:</a:t>
            </a:r>
          </a:p>
          <a:p>
            <a:pPr marL="342900" indent="-342900">
              <a:buFont typeface="+mj-lt"/>
              <a:buAutoNum type="arabicPeriod"/>
            </a:pPr>
            <a:r>
              <a:rPr lang="en-US" b="0" dirty="0" smtClean="0">
                <a:latin typeface="+mn-lt"/>
              </a:rPr>
              <a:t>Technical Security and Countermeasures approval</a:t>
            </a:r>
          </a:p>
          <a:p>
            <a:pPr marL="342900" indent="-342900">
              <a:buFont typeface="+mj-lt"/>
              <a:buAutoNum type="arabicPeriod"/>
            </a:pPr>
            <a:r>
              <a:rPr lang="en-US" b="0" dirty="0" smtClean="0">
                <a:latin typeface="+mn-lt"/>
              </a:rPr>
              <a:t>Computer Security Program approval</a:t>
            </a:r>
          </a:p>
          <a:p>
            <a:pPr marL="342900" indent="-342900">
              <a:buAutoNum type="arabicPeriod"/>
            </a:pPr>
            <a:r>
              <a:rPr lang="en-US" b="0" dirty="0" smtClean="0">
                <a:latin typeface="+mn-lt"/>
              </a:rPr>
              <a:t>Sr. Managers want to ensure safe IT environment</a:t>
            </a:r>
          </a:p>
          <a:p>
            <a:pPr marL="800100" lvl="1" indent="-342900">
              <a:buFont typeface="Arial" pitchFamily="34" charset="0"/>
              <a:buChar char="•"/>
            </a:pPr>
            <a:r>
              <a:rPr lang="en-US" sz="1200" b="0" dirty="0" smtClean="0">
                <a:latin typeface="+mn-lt"/>
              </a:rPr>
              <a:t>Concern over increased infractions if users not thoughtful on new rules</a:t>
            </a:r>
          </a:p>
          <a:p>
            <a:pPr marL="800100" lvl="1" indent="-342900">
              <a:buFont typeface="Arial" pitchFamily="34" charset="0"/>
              <a:buChar char="•"/>
            </a:pPr>
            <a:r>
              <a:rPr lang="en-US" sz="1200" b="0" dirty="0" smtClean="0">
                <a:latin typeface="+mn-lt"/>
              </a:rPr>
              <a:t>Having BlackBerrys in Limited Areas means retraining users on “any cell phone in classified area = bad”</a:t>
            </a:r>
          </a:p>
          <a:p>
            <a:pPr marL="800100" lvl="1" indent="-342900">
              <a:buFont typeface="Arial" pitchFamily="34" charset="0"/>
              <a:buChar char="•"/>
            </a:pPr>
            <a:r>
              <a:rPr lang="en-US" sz="1200" b="0" dirty="0" smtClean="0">
                <a:latin typeface="+mn-lt"/>
              </a:rPr>
              <a:t>Managers concerned about data and cell phones left on. Need to protect classified data and discussions</a:t>
            </a:r>
          </a:p>
          <a:p>
            <a:pPr marL="800100" lvl="1" indent="-342900">
              <a:buFont typeface="Arial" pitchFamily="34" charset="0"/>
              <a:buChar char="•"/>
            </a:pPr>
            <a:r>
              <a:rPr lang="en-US" sz="1200" b="0" dirty="0" smtClean="0">
                <a:latin typeface="+mn-lt"/>
              </a:rPr>
              <a:t>Additional user training required– </a:t>
            </a:r>
          </a:p>
          <a:p>
            <a:pPr marL="800100" lvl="1" indent="-342900">
              <a:buFont typeface="Arial" pitchFamily="34" charset="0"/>
              <a:buChar char="•"/>
            </a:pPr>
            <a:r>
              <a:rPr lang="en-US" sz="1200" b="0" dirty="0" smtClean="0">
                <a:latin typeface="+mn-lt"/>
              </a:rPr>
              <a:t>How do we accept these risks and manage End User behavior??</a:t>
            </a:r>
            <a:endParaRPr lang="en-US" sz="1200" b="0" dirty="0">
              <a:latin typeface="+mn-lt"/>
            </a:endParaRPr>
          </a:p>
        </p:txBody>
      </p:sp>
      <p:pic>
        <p:nvPicPr>
          <p:cNvPr id="380929" name="Picture 1"/>
          <p:cNvPicPr>
            <a:picLocks noChangeAspect="1" noChangeArrowheads="1"/>
          </p:cNvPicPr>
          <p:nvPr/>
        </p:nvPicPr>
        <p:blipFill>
          <a:blip r:embed="rId2" cstate="print"/>
          <a:srcRect/>
          <a:stretch>
            <a:fillRect/>
          </a:stretch>
        </p:blipFill>
        <p:spPr bwMode="auto">
          <a:xfrm>
            <a:off x="6248400" y="4191000"/>
            <a:ext cx="1219200" cy="1726301"/>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7391400" y="2286000"/>
            <a:ext cx="1524000" cy="2029447"/>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rot="10800000" flipV="1">
            <a:off x="3886200" y="4953000"/>
            <a:ext cx="1447800" cy="1121360"/>
          </a:xfrm>
          <a:prstGeom prst="rect">
            <a:avLst/>
          </a:prstGeom>
          <a:noFill/>
          <a:ln w="9525">
            <a:noFill/>
            <a:miter lim="800000"/>
            <a:headEnd/>
            <a:tailEnd/>
          </a:ln>
        </p:spPr>
      </p:pic>
      <p:sp>
        <p:nvSpPr>
          <p:cNvPr id="8" name="TextBox 7"/>
          <p:cNvSpPr txBox="1"/>
          <p:nvPr/>
        </p:nvSpPr>
        <p:spPr>
          <a:xfrm>
            <a:off x="228600" y="3886200"/>
            <a:ext cx="5943600" cy="1015663"/>
          </a:xfrm>
          <a:prstGeom prst="rect">
            <a:avLst/>
          </a:prstGeom>
          <a:noFill/>
        </p:spPr>
        <p:txBody>
          <a:bodyPr wrap="square" rtlCol="0">
            <a:spAutoFit/>
          </a:bodyPr>
          <a:lstStyle/>
          <a:p>
            <a:r>
              <a:rPr lang="en-US" sz="1200" b="0" dirty="0" smtClean="0">
                <a:latin typeface="+mn-lt"/>
              </a:rPr>
              <a:t>Working group reviewed current BES configuration policies based on NSA and DISA guidelines, and Sandia’s policy for allowing BlackBerrys in limited areas.</a:t>
            </a:r>
          </a:p>
          <a:p>
            <a:r>
              <a:rPr lang="en-US" sz="1200" b="0" dirty="0" smtClean="0">
                <a:latin typeface="+mn-lt"/>
              </a:rPr>
              <a:t>LLNL experts were solicited for input on the risk assessment and a report will be presented describing possible threats, impact, likelihood, mitigation, and residual risks.</a:t>
            </a:r>
            <a:endParaRPr lang="en-US" sz="1200" b="0" dirty="0">
              <a:latin typeface="+mn-lt"/>
            </a:endParaRPr>
          </a:p>
        </p:txBody>
      </p:sp>
      <p:pic>
        <p:nvPicPr>
          <p:cNvPr id="1026" name="Picture 2" descr="C:\Program Files\Microsoft Office\MEDIA\OFFICE12\Bullets\BD21301_.gif"/>
          <p:cNvPicPr>
            <a:picLocks noChangeAspect="1" noChangeArrowheads="1"/>
          </p:cNvPicPr>
          <p:nvPr/>
        </p:nvPicPr>
        <p:blipFill>
          <a:blip r:embed="rId5" cstate="print"/>
          <a:srcRect/>
          <a:stretch>
            <a:fillRect/>
          </a:stretch>
        </p:blipFill>
        <p:spPr bwMode="auto">
          <a:xfrm>
            <a:off x="5257800" y="1600200"/>
            <a:ext cx="304800" cy="304800"/>
          </a:xfrm>
          <a:prstGeom prst="rect">
            <a:avLst/>
          </a:prstGeom>
          <a:noFill/>
        </p:spPr>
      </p:pic>
      <p:pic>
        <p:nvPicPr>
          <p:cNvPr id="1028" name="Picture 4" descr="C:\Program Files\Microsoft Office\MEDIA\OFFICE12\Bullets\BD21301_.gif"/>
          <p:cNvPicPr>
            <a:picLocks noChangeAspect="1" noChangeArrowheads="1"/>
          </p:cNvPicPr>
          <p:nvPr/>
        </p:nvPicPr>
        <p:blipFill>
          <a:blip r:embed="rId5" cstate="print"/>
          <a:srcRect/>
          <a:stretch>
            <a:fillRect/>
          </a:stretch>
        </p:blipFill>
        <p:spPr bwMode="auto">
          <a:xfrm>
            <a:off x="5257800" y="1905000"/>
            <a:ext cx="304800" cy="304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Possibility of BlackBerrys in Limited areas</a:t>
            </a:r>
            <a:endParaRPr lang="en-US" dirty="0"/>
          </a:p>
        </p:txBody>
      </p:sp>
      <p:sp>
        <p:nvSpPr>
          <p:cNvPr id="8" name="Content Placeholder 7"/>
          <p:cNvSpPr>
            <a:spLocks noGrp="1"/>
          </p:cNvSpPr>
          <p:nvPr>
            <p:ph idx="1"/>
          </p:nvPr>
        </p:nvSpPr>
        <p:spPr>
          <a:xfrm>
            <a:off x="533400" y="1371600"/>
            <a:ext cx="2590800" cy="685800"/>
          </a:xfrm>
        </p:spPr>
        <p:txBody>
          <a:bodyPr/>
          <a:lstStyle/>
          <a:p>
            <a:pPr>
              <a:buNone/>
            </a:pPr>
            <a:r>
              <a:rPr lang="en-US" dirty="0" smtClean="0"/>
              <a:t>From this:</a:t>
            </a:r>
          </a:p>
          <a:p>
            <a:pPr>
              <a:buNone/>
            </a:pPr>
            <a:endParaRPr lang="en-US" dirty="0" smtClean="0"/>
          </a:p>
        </p:txBody>
      </p:sp>
      <p:pic>
        <p:nvPicPr>
          <p:cNvPr id="385031" name="Picture 7" descr="C:\Documents and Settings\shuler1\My Documents\BlackBerry\no_cell_ph1.jpg"/>
          <p:cNvPicPr>
            <a:picLocks noChangeAspect="1" noChangeArrowheads="1"/>
          </p:cNvPicPr>
          <p:nvPr/>
        </p:nvPicPr>
        <p:blipFill>
          <a:blip r:embed="rId2" cstate="print"/>
          <a:srcRect/>
          <a:stretch>
            <a:fillRect/>
          </a:stretch>
        </p:blipFill>
        <p:spPr bwMode="auto">
          <a:xfrm>
            <a:off x="1066800" y="2133600"/>
            <a:ext cx="704850" cy="1057275"/>
          </a:xfrm>
          <a:prstGeom prst="rect">
            <a:avLst/>
          </a:prstGeom>
          <a:noFill/>
        </p:spPr>
      </p:pic>
      <p:pic>
        <p:nvPicPr>
          <p:cNvPr id="385032" name="Picture 8" descr="C:\Documents and Settings\shuler1\My Documents\BlackBerry\dont_talk.jpg"/>
          <p:cNvPicPr>
            <a:picLocks noChangeAspect="1" noChangeArrowheads="1"/>
          </p:cNvPicPr>
          <p:nvPr/>
        </p:nvPicPr>
        <p:blipFill>
          <a:blip r:embed="rId3" cstate="print"/>
          <a:srcRect/>
          <a:stretch>
            <a:fillRect/>
          </a:stretch>
        </p:blipFill>
        <p:spPr bwMode="auto">
          <a:xfrm>
            <a:off x="3048000" y="1981200"/>
            <a:ext cx="1828800" cy="1692275"/>
          </a:xfrm>
          <a:prstGeom prst="rect">
            <a:avLst/>
          </a:prstGeom>
          <a:noFill/>
        </p:spPr>
      </p:pic>
      <p:pic>
        <p:nvPicPr>
          <p:cNvPr id="385033" name="Picture 9" descr="C:\Documents and Settings\shuler1\My Documents\BlackBerry\Uncle Sam.jpg"/>
          <p:cNvPicPr>
            <a:picLocks noChangeAspect="1" noChangeArrowheads="1"/>
          </p:cNvPicPr>
          <p:nvPr/>
        </p:nvPicPr>
        <p:blipFill>
          <a:blip r:embed="rId4" cstate="print"/>
          <a:srcRect/>
          <a:stretch>
            <a:fillRect/>
          </a:stretch>
        </p:blipFill>
        <p:spPr bwMode="auto">
          <a:xfrm>
            <a:off x="914400" y="4724400"/>
            <a:ext cx="914400" cy="1219200"/>
          </a:xfrm>
          <a:prstGeom prst="rect">
            <a:avLst/>
          </a:prstGeom>
          <a:noFill/>
        </p:spPr>
      </p:pic>
      <p:pic>
        <p:nvPicPr>
          <p:cNvPr id="385034" name="Picture 10" descr="C:\Documents and Settings\shuler1\My Documents\BlackBerry\Coffin.jpg"/>
          <p:cNvPicPr>
            <a:picLocks noChangeAspect="1" noChangeArrowheads="1"/>
          </p:cNvPicPr>
          <p:nvPr/>
        </p:nvPicPr>
        <p:blipFill>
          <a:blip r:embed="rId5" cstate="print"/>
          <a:srcRect/>
          <a:stretch>
            <a:fillRect/>
          </a:stretch>
        </p:blipFill>
        <p:spPr bwMode="auto">
          <a:xfrm>
            <a:off x="5791200" y="1981200"/>
            <a:ext cx="1447800" cy="1573090"/>
          </a:xfrm>
          <a:prstGeom prst="rect">
            <a:avLst/>
          </a:prstGeom>
          <a:noFill/>
        </p:spPr>
      </p:pic>
      <p:sp>
        <p:nvSpPr>
          <p:cNvPr id="9" name="TextBox 8"/>
          <p:cNvSpPr txBox="1"/>
          <p:nvPr/>
        </p:nvSpPr>
        <p:spPr>
          <a:xfrm>
            <a:off x="609600" y="3962400"/>
            <a:ext cx="1158843" cy="461665"/>
          </a:xfrm>
          <a:prstGeom prst="rect">
            <a:avLst/>
          </a:prstGeom>
          <a:noFill/>
        </p:spPr>
        <p:txBody>
          <a:bodyPr wrap="none" rtlCol="0">
            <a:spAutoFit/>
          </a:bodyPr>
          <a:lstStyle/>
          <a:p>
            <a:r>
              <a:rPr lang="en-US" sz="2400" b="0" dirty="0" smtClean="0"/>
              <a:t>To this:</a:t>
            </a:r>
            <a:endParaRPr lang="en-US" sz="2400" b="0" dirty="0"/>
          </a:p>
        </p:txBody>
      </p:sp>
      <p:pic>
        <p:nvPicPr>
          <p:cNvPr id="10" name="Picture 5"/>
          <p:cNvPicPr>
            <a:picLocks noChangeAspect="1" noChangeArrowheads="1"/>
          </p:cNvPicPr>
          <p:nvPr/>
        </p:nvPicPr>
        <p:blipFill>
          <a:blip r:embed="rId6" cstate="print"/>
          <a:srcRect/>
          <a:stretch>
            <a:fillRect/>
          </a:stretch>
        </p:blipFill>
        <p:spPr bwMode="auto">
          <a:xfrm>
            <a:off x="3124200" y="4343400"/>
            <a:ext cx="1208812" cy="1609725"/>
          </a:xfrm>
          <a:prstGeom prst="rect">
            <a:avLst/>
          </a:prstGeom>
          <a:noFill/>
          <a:ln w="9525">
            <a:noFill/>
            <a:miter lim="800000"/>
            <a:headEnd/>
            <a:tailEnd/>
          </a:ln>
        </p:spPr>
      </p:pic>
      <p:pic>
        <p:nvPicPr>
          <p:cNvPr id="11" name="Picture 4"/>
          <p:cNvPicPr>
            <a:picLocks noChangeAspect="1" noChangeArrowheads="1"/>
          </p:cNvPicPr>
          <p:nvPr/>
        </p:nvPicPr>
        <p:blipFill>
          <a:blip r:embed="rId7" cstate="print"/>
          <a:srcRect/>
          <a:stretch>
            <a:fillRect/>
          </a:stretch>
        </p:blipFill>
        <p:spPr bwMode="auto">
          <a:xfrm rot="10800000" flipV="1">
            <a:off x="5562600" y="4343400"/>
            <a:ext cx="1905000" cy="147547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time!</a:t>
            </a:r>
            <a:endParaRPr lang="en-US" dirty="0"/>
          </a:p>
        </p:txBody>
      </p:sp>
      <p:pic>
        <p:nvPicPr>
          <p:cNvPr id="8195" name="Picture 3" descr="C:\Documents and Settings\shuler1\Local Settings\Temporary Internet Files\Content.IE5\01YZ0163\MC900383308[1].wmf"/>
          <p:cNvPicPr>
            <a:picLocks noChangeAspect="1" noChangeArrowheads="1"/>
          </p:cNvPicPr>
          <p:nvPr/>
        </p:nvPicPr>
        <p:blipFill>
          <a:blip r:embed="rId2" cstate="print"/>
          <a:srcRect/>
          <a:stretch>
            <a:fillRect/>
          </a:stretch>
        </p:blipFill>
        <p:spPr bwMode="auto">
          <a:xfrm>
            <a:off x="1524000" y="2743200"/>
            <a:ext cx="5715000" cy="2906878"/>
          </a:xfrm>
          <a:prstGeom prst="rect">
            <a:avLst/>
          </a:prstGeom>
          <a:noFill/>
        </p:spPr>
      </p:pic>
      <p:sp>
        <p:nvSpPr>
          <p:cNvPr id="6" name="Content Placeholder 5"/>
          <p:cNvSpPr>
            <a:spLocks noGrp="1"/>
          </p:cNvSpPr>
          <p:nvPr>
            <p:ph idx="1"/>
          </p:nvPr>
        </p:nvSpPr>
        <p:spPr>
          <a:xfrm>
            <a:off x="533400" y="1371600"/>
            <a:ext cx="2133600" cy="1219200"/>
          </a:xfrm>
        </p:spPr>
        <p:txBody>
          <a:bodyPr/>
          <a:lstStyle/>
          <a:p>
            <a:r>
              <a:rPr lang="en-US" dirty="0" smtClean="0"/>
              <a:t>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228600" y="1219200"/>
            <a:ext cx="8610600" cy="3429000"/>
          </a:xfrm>
        </p:spPr>
        <p:txBody>
          <a:bodyPr/>
          <a:lstStyle/>
          <a:p>
            <a:r>
              <a:rPr lang="en-US" sz="1400" dirty="0" smtClean="0"/>
              <a:t>LLNL initiated the Blackberry Pilot program  over 3 years ago to determine the feasibility of issuing LLNL purchased and managed  Blackberry mobile devices to Lab employees  </a:t>
            </a:r>
          </a:p>
          <a:p>
            <a:r>
              <a:rPr lang="en-US" sz="1400" dirty="0" smtClean="0"/>
              <a:t>The  possibility of allowing Blackberrys in Limited Areas in the future was a desired outcome based on  Sandia National Lab and Y-12 efforts </a:t>
            </a:r>
          </a:p>
          <a:p>
            <a:r>
              <a:rPr lang="en-US" sz="1400" dirty="0" smtClean="0"/>
              <a:t>Pros and Cons of the results of allowing the use of  Blackberrys on-site in Property Protected Areas at LLNL will be presented along with issues and problems encountered and how they were addressed  </a:t>
            </a:r>
          </a:p>
          <a:p>
            <a:r>
              <a:rPr lang="en-US" sz="1400" dirty="0" smtClean="0"/>
              <a:t>Initially, 50 Blackberrys were issued to IT and Computer Security managers on a case-by-case request based on business need </a:t>
            </a:r>
          </a:p>
          <a:p>
            <a:r>
              <a:rPr lang="en-US" sz="1400" dirty="0" smtClean="0"/>
              <a:t>Demand for iPhones and BBs grew because of their convenience, popularity, and use by other organizations, so policies and procedures needed to be written to address who was eligible, how they were managed, and who would support them </a:t>
            </a:r>
          </a:p>
          <a:p>
            <a:r>
              <a:rPr lang="en-US" sz="1400" dirty="0" smtClean="0"/>
              <a:t>A major issue was getting encryption set up on the BBs.  Entrust is the encryption solution provided at LLNL and an effort was started to develop  documentation and train IT staff to install and activate Entrust on  the BB mobile devices.  This process will be presented along with the problems and solutions</a:t>
            </a:r>
            <a:endParaRPr lang="en-US" sz="1400" dirty="0"/>
          </a:p>
        </p:txBody>
      </p:sp>
      <p:pic>
        <p:nvPicPr>
          <p:cNvPr id="9218" name="Picture 2" descr="C:\Documents and Settings\shuler1\My Documents\NLIT\mobile-phones_cmyk.jpg"/>
          <p:cNvPicPr>
            <a:picLocks noChangeAspect="1" noChangeArrowheads="1"/>
          </p:cNvPicPr>
          <p:nvPr/>
        </p:nvPicPr>
        <p:blipFill>
          <a:blip r:embed="rId2" cstate="print"/>
          <a:srcRect/>
          <a:stretch>
            <a:fillRect/>
          </a:stretch>
        </p:blipFill>
        <p:spPr bwMode="auto">
          <a:xfrm>
            <a:off x="1676400" y="4648200"/>
            <a:ext cx="2362200" cy="1474787"/>
          </a:xfrm>
          <a:prstGeom prst="rect">
            <a:avLst/>
          </a:prstGeom>
          <a:noFill/>
        </p:spPr>
      </p:pic>
      <p:pic>
        <p:nvPicPr>
          <p:cNvPr id="9219" name="Picture 3" descr="C:\Documents and Settings\shuler1\Local Settings\Temporary Internet Files\Content.IE5\VIKM2W37\MC900300011[1].wmf"/>
          <p:cNvPicPr>
            <a:picLocks noChangeAspect="1" noChangeArrowheads="1"/>
          </p:cNvPicPr>
          <p:nvPr/>
        </p:nvPicPr>
        <p:blipFill>
          <a:blip r:embed="rId3" cstate="print"/>
          <a:srcRect/>
          <a:stretch>
            <a:fillRect/>
          </a:stretch>
        </p:blipFill>
        <p:spPr bwMode="auto">
          <a:xfrm>
            <a:off x="5715001" y="4714064"/>
            <a:ext cx="1142999" cy="13590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from Pilot to Production</a:t>
            </a:r>
            <a:endParaRPr lang="en-US" dirty="0"/>
          </a:p>
        </p:txBody>
      </p:sp>
      <p:sp>
        <p:nvSpPr>
          <p:cNvPr id="3" name="Content Placeholder 2"/>
          <p:cNvSpPr>
            <a:spLocks noGrp="1"/>
          </p:cNvSpPr>
          <p:nvPr>
            <p:ph idx="1"/>
          </p:nvPr>
        </p:nvSpPr>
        <p:spPr>
          <a:xfrm>
            <a:off x="1066800" y="1371600"/>
            <a:ext cx="7848600" cy="4800600"/>
          </a:xfrm>
        </p:spPr>
        <p:txBody>
          <a:bodyPr/>
          <a:lstStyle/>
          <a:p>
            <a:r>
              <a:rPr lang="en-US" dirty="0" smtClean="0"/>
              <a:t>Steps </a:t>
            </a:r>
          </a:p>
          <a:p>
            <a:pPr marL="914400" lvl="1" indent="-457200">
              <a:buFont typeface="+mj-lt"/>
              <a:buAutoNum type="arabicPeriod"/>
            </a:pPr>
            <a:r>
              <a:rPr lang="en-US" dirty="0" smtClean="0"/>
              <a:t>Business case developed in late 2006</a:t>
            </a:r>
          </a:p>
          <a:p>
            <a:pPr marL="914400" lvl="1" indent="-457200">
              <a:buFont typeface="+mj-lt"/>
              <a:buAutoNum type="arabicPeriod"/>
            </a:pPr>
            <a:r>
              <a:rPr lang="en-US" dirty="0" smtClean="0"/>
              <a:t>Evaluation of mobile devices </a:t>
            </a:r>
          </a:p>
          <a:p>
            <a:pPr marL="914400" lvl="1" indent="-457200">
              <a:buFont typeface="+mj-lt"/>
              <a:buAutoNum type="arabicPeriod"/>
            </a:pPr>
            <a:r>
              <a:rPr lang="en-US" dirty="0" smtClean="0"/>
              <a:t>$$ funding issues</a:t>
            </a:r>
          </a:p>
          <a:p>
            <a:pPr marL="914400" lvl="1" indent="-457200">
              <a:buFont typeface="+mj-lt"/>
              <a:buAutoNum type="arabicPeriod"/>
            </a:pPr>
            <a:r>
              <a:rPr lang="en-US" dirty="0" smtClean="0"/>
              <a:t>Deploy managed BlackBerry Service </a:t>
            </a:r>
          </a:p>
          <a:p>
            <a:pPr marL="1314450" lvl="2" indent="-457200"/>
            <a:r>
              <a:rPr lang="en-US" sz="1800" dirty="0" smtClean="0"/>
              <a:t> Exchange migration and pitfalls</a:t>
            </a:r>
          </a:p>
          <a:p>
            <a:pPr marL="914400" lvl="1" indent="-457200">
              <a:buFont typeface="+mj-lt"/>
              <a:buAutoNum type="arabicPeriod"/>
            </a:pPr>
            <a:r>
              <a:rPr lang="en-US" dirty="0" smtClean="0"/>
              <a:t>Process Refinement</a:t>
            </a:r>
          </a:p>
          <a:p>
            <a:pPr marL="1314450" lvl="2" indent="-457200"/>
            <a:r>
              <a:rPr lang="en-US" sz="1800" dirty="0" smtClean="0"/>
              <a:t>Funding, Apps determination, Governance Board interactions</a:t>
            </a:r>
          </a:p>
          <a:p>
            <a:pPr marL="914400" lvl="1" indent="-457200">
              <a:buFont typeface="+mj-lt"/>
              <a:buAutoNum type="arabicPeriod"/>
            </a:pPr>
            <a:r>
              <a:rPr lang="en-US" dirty="0" smtClean="0"/>
              <a:t>Future  	</a:t>
            </a:r>
          </a:p>
          <a:p>
            <a:pPr marL="1314450" lvl="2" indent="-457200"/>
            <a:r>
              <a:rPr lang="en-US" sz="1800" dirty="0" smtClean="0"/>
              <a:t>Limited Area access </a:t>
            </a:r>
          </a:p>
          <a:p>
            <a:pPr marL="1314450" lvl="2" indent="-457200"/>
            <a:r>
              <a:rPr lang="en-US" sz="1800" dirty="0" smtClean="0"/>
              <a:t>Develop/Port LLNL applications </a:t>
            </a:r>
          </a:p>
          <a:p>
            <a:pPr marL="1314450" lvl="2" indent="-457200"/>
            <a:r>
              <a:rPr lang="en-US" sz="1800" dirty="0" smtClean="0"/>
              <a:t>Ongoing support</a:t>
            </a:r>
          </a:p>
          <a:p>
            <a:pPr marL="914400" lvl="1" indent="-457200">
              <a:buFont typeface="+mj-lt"/>
              <a:buAutoNum type="arabicPeriod"/>
            </a:pPr>
            <a:endParaRPr lang="en-US" dirty="0" smtClean="0"/>
          </a:p>
          <a:p>
            <a:pPr lvl="1"/>
            <a:endParaRPr lang="en-US" dirty="0" smtClean="0"/>
          </a:p>
          <a:p>
            <a:pPr lvl="1"/>
            <a:endParaRPr lang="en-US" dirty="0"/>
          </a:p>
        </p:txBody>
      </p:sp>
      <p:pic>
        <p:nvPicPr>
          <p:cNvPr id="1026" name="Picture 2" descr="C:\Documents and Settings\shuler1\Local Settings\Temporary Internet Files\Content.IE5\89IFKHIJ\MC900056986[1].wmf"/>
          <p:cNvPicPr>
            <a:picLocks noChangeAspect="1" noChangeArrowheads="1"/>
          </p:cNvPicPr>
          <p:nvPr/>
        </p:nvPicPr>
        <p:blipFill>
          <a:blip r:embed="rId2" cstate="print"/>
          <a:srcRect/>
          <a:stretch>
            <a:fillRect/>
          </a:stretch>
        </p:blipFill>
        <p:spPr bwMode="auto">
          <a:xfrm>
            <a:off x="304800" y="2286000"/>
            <a:ext cx="1190549" cy="23484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Step Plan</a:t>
            </a:r>
            <a:endParaRPr lang="en-US" dirty="0"/>
          </a:p>
        </p:txBody>
      </p:sp>
      <p:sp>
        <p:nvSpPr>
          <p:cNvPr id="3" name="Content Placeholder 2"/>
          <p:cNvSpPr>
            <a:spLocks noGrp="1"/>
          </p:cNvSpPr>
          <p:nvPr>
            <p:ph idx="1"/>
          </p:nvPr>
        </p:nvSpPr>
        <p:spPr>
          <a:xfrm>
            <a:off x="2133600" y="1143000"/>
            <a:ext cx="6705600" cy="3886200"/>
          </a:xfrm>
        </p:spPr>
        <p:txBody>
          <a:bodyPr/>
          <a:lstStyle/>
          <a:p>
            <a:pPr algn="just">
              <a:buNone/>
            </a:pPr>
            <a:r>
              <a:rPr lang="en-US" sz="1800" dirty="0" smtClean="0"/>
              <a:t>1– Develop Business Case</a:t>
            </a:r>
          </a:p>
          <a:p>
            <a:pPr algn="just">
              <a:buNone/>
            </a:pPr>
            <a:r>
              <a:rPr lang="en-US" sz="1800" dirty="0" smtClean="0"/>
              <a:t>2 – Evaluation of devices– PALM, Windows Mobile, BBs</a:t>
            </a:r>
          </a:p>
          <a:p>
            <a:pPr algn="just">
              <a:buNone/>
            </a:pPr>
            <a:r>
              <a:rPr lang="en-US" sz="1800" dirty="0" smtClean="0"/>
              <a:t>	BlackBerry smart phone device chosen</a:t>
            </a:r>
          </a:p>
          <a:p>
            <a:pPr algn="just">
              <a:buNone/>
            </a:pPr>
            <a:r>
              <a:rPr lang="en-US" sz="1800" dirty="0" smtClean="0"/>
              <a:t>	Conduct Pilot</a:t>
            </a:r>
          </a:p>
          <a:p>
            <a:pPr algn="just">
              <a:buNone/>
            </a:pPr>
            <a:r>
              <a:rPr lang="en-US" sz="1800" dirty="0" smtClean="0"/>
              <a:t>	Get Entrust working  </a:t>
            </a:r>
          </a:p>
          <a:p>
            <a:pPr algn="just">
              <a:buNone/>
            </a:pPr>
            <a:r>
              <a:rPr lang="en-US" sz="1800" dirty="0" smtClean="0"/>
              <a:t>3 – Identify funding sources</a:t>
            </a:r>
          </a:p>
          <a:p>
            <a:pPr algn="just">
              <a:buNone/>
            </a:pPr>
            <a:endParaRPr lang="en-US" sz="1800" dirty="0" smtClean="0"/>
          </a:p>
          <a:p>
            <a:pPr algn="just">
              <a:buNone/>
            </a:pPr>
            <a:r>
              <a:rPr lang="en-US" sz="1800" dirty="0" smtClean="0"/>
              <a:t>4 -  Deploy the managed BlackBerry Service providing managed BlackBerry devices to LLNL customers</a:t>
            </a:r>
          </a:p>
          <a:p>
            <a:pPr algn="just">
              <a:buNone/>
            </a:pPr>
            <a:r>
              <a:rPr lang="en-US" sz="1800" dirty="0" smtClean="0"/>
              <a:t>5 - Process Refinement </a:t>
            </a:r>
          </a:p>
          <a:p>
            <a:pPr algn="just">
              <a:buNone/>
            </a:pPr>
            <a:r>
              <a:rPr lang="en-US" sz="1800" dirty="0" smtClean="0"/>
              <a:t>6 – Local application development and ongoing funding and support. </a:t>
            </a:r>
          </a:p>
          <a:p>
            <a:endParaRPr lang="en-US" sz="1000" dirty="0" smtClean="0"/>
          </a:p>
          <a:p>
            <a:pPr>
              <a:buNone/>
            </a:pPr>
            <a:endParaRPr lang="en-US" sz="1000" dirty="0"/>
          </a:p>
        </p:txBody>
      </p:sp>
      <p:sp>
        <p:nvSpPr>
          <p:cNvPr id="5" name="Left Brace 4"/>
          <p:cNvSpPr/>
          <p:nvPr/>
        </p:nvSpPr>
        <p:spPr bwMode="auto">
          <a:xfrm>
            <a:off x="1905000" y="1447800"/>
            <a:ext cx="228600" cy="12192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Helvetica" pitchFamily="34" charset="0"/>
              <a:ea typeface="ＭＳ Ｐゴシック" pitchFamily="52" charset="-128"/>
            </a:endParaRPr>
          </a:p>
        </p:txBody>
      </p:sp>
      <p:sp>
        <p:nvSpPr>
          <p:cNvPr id="6" name="Left Brace 5"/>
          <p:cNvSpPr/>
          <p:nvPr/>
        </p:nvSpPr>
        <p:spPr bwMode="auto">
          <a:xfrm>
            <a:off x="1905000" y="2667000"/>
            <a:ext cx="228600" cy="7620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Helvetica" pitchFamily="34" charset="0"/>
              <a:ea typeface="ＭＳ Ｐゴシック" pitchFamily="52" charset="-128"/>
            </a:endParaRPr>
          </a:p>
        </p:txBody>
      </p:sp>
      <p:sp>
        <p:nvSpPr>
          <p:cNvPr id="7" name="Left Brace 6"/>
          <p:cNvSpPr/>
          <p:nvPr/>
        </p:nvSpPr>
        <p:spPr bwMode="auto">
          <a:xfrm>
            <a:off x="1905000" y="3505200"/>
            <a:ext cx="228600" cy="6096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Helvetica" pitchFamily="34" charset="0"/>
              <a:ea typeface="ＭＳ Ｐゴシック" pitchFamily="52" charset="-128"/>
            </a:endParaRPr>
          </a:p>
        </p:txBody>
      </p:sp>
      <p:sp>
        <p:nvSpPr>
          <p:cNvPr id="8" name="TextBox 7"/>
          <p:cNvSpPr txBox="1"/>
          <p:nvPr/>
        </p:nvSpPr>
        <p:spPr>
          <a:xfrm>
            <a:off x="914400" y="1905000"/>
            <a:ext cx="891591" cy="307777"/>
          </a:xfrm>
          <a:prstGeom prst="rect">
            <a:avLst/>
          </a:prstGeom>
          <a:noFill/>
        </p:spPr>
        <p:txBody>
          <a:bodyPr wrap="none" rtlCol="0">
            <a:spAutoFit/>
          </a:bodyPr>
          <a:lstStyle/>
          <a:p>
            <a:r>
              <a:rPr lang="en-US" dirty="0" smtClean="0"/>
              <a:t>Security</a:t>
            </a:r>
            <a:endParaRPr lang="en-US" dirty="0"/>
          </a:p>
        </p:txBody>
      </p:sp>
      <p:sp>
        <p:nvSpPr>
          <p:cNvPr id="10" name="TextBox 9"/>
          <p:cNvSpPr txBox="1"/>
          <p:nvPr/>
        </p:nvSpPr>
        <p:spPr>
          <a:xfrm>
            <a:off x="457200" y="1143000"/>
            <a:ext cx="1426994" cy="307777"/>
          </a:xfrm>
          <a:prstGeom prst="rect">
            <a:avLst/>
          </a:prstGeom>
          <a:noFill/>
        </p:spPr>
        <p:txBody>
          <a:bodyPr wrap="none" rtlCol="0">
            <a:spAutoFit/>
          </a:bodyPr>
          <a:lstStyle/>
          <a:p>
            <a:r>
              <a:rPr lang="en-US" dirty="0" smtClean="0"/>
              <a:t>Business case</a:t>
            </a:r>
            <a:endParaRPr lang="en-US" dirty="0"/>
          </a:p>
        </p:txBody>
      </p:sp>
      <p:sp>
        <p:nvSpPr>
          <p:cNvPr id="11" name="TextBox 10"/>
          <p:cNvSpPr txBox="1"/>
          <p:nvPr/>
        </p:nvSpPr>
        <p:spPr>
          <a:xfrm>
            <a:off x="914400" y="2895600"/>
            <a:ext cx="888385" cy="307777"/>
          </a:xfrm>
          <a:prstGeom prst="rect">
            <a:avLst/>
          </a:prstGeom>
          <a:noFill/>
        </p:spPr>
        <p:txBody>
          <a:bodyPr wrap="none" rtlCol="0">
            <a:spAutoFit/>
          </a:bodyPr>
          <a:lstStyle/>
          <a:p>
            <a:r>
              <a:rPr lang="en-US" dirty="0" smtClean="0"/>
              <a:t>Funding</a:t>
            </a:r>
            <a:endParaRPr lang="en-US" dirty="0"/>
          </a:p>
        </p:txBody>
      </p:sp>
      <p:sp>
        <p:nvSpPr>
          <p:cNvPr id="12" name="TextBox 11"/>
          <p:cNvSpPr txBox="1"/>
          <p:nvPr/>
        </p:nvSpPr>
        <p:spPr>
          <a:xfrm>
            <a:off x="0" y="3657600"/>
            <a:ext cx="1805302" cy="307777"/>
          </a:xfrm>
          <a:prstGeom prst="rect">
            <a:avLst/>
          </a:prstGeom>
          <a:noFill/>
        </p:spPr>
        <p:txBody>
          <a:bodyPr wrap="none" rtlCol="0">
            <a:spAutoFit/>
          </a:bodyPr>
          <a:lstStyle/>
          <a:p>
            <a:r>
              <a:rPr lang="en-US" dirty="0" smtClean="0"/>
              <a:t>Migration &amp; Pitfalls</a:t>
            </a:r>
            <a:endParaRPr lang="en-US" dirty="0"/>
          </a:p>
        </p:txBody>
      </p:sp>
      <p:pic>
        <p:nvPicPr>
          <p:cNvPr id="2053" name="Picture 5" descr="C:\Documents and Settings\shuler1\Local Settings\Temporary Internet Files\Content.IE5\45A3C96F\MC900053562[1].wmf"/>
          <p:cNvPicPr>
            <a:picLocks noChangeAspect="1" noChangeArrowheads="1"/>
          </p:cNvPicPr>
          <p:nvPr/>
        </p:nvPicPr>
        <p:blipFill>
          <a:blip r:embed="rId3" cstate="print"/>
          <a:srcRect/>
          <a:stretch>
            <a:fillRect/>
          </a:stretch>
        </p:blipFill>
        <p:spPr bwMode="auto">
          <a:xfrm>
            <a:off x="7391400" y="2057400"/>
            <a:ext cx="1255244" cy="1242974"/>
          </a:xfrm>
          <a:prstGeom prst="rect">
            <a:avLst/>
          </a:prstGeom>
          <a:noFill/>
        </p:spPr>
      </p:pic>
      <p:sp>
        <p:nvSpPr>
          <p:cNvPr id="13" name="Left Brace 12"/>
          <p:cNvSpPr/>
          <p:nvPr/>
        </p:nvSpPr>
        <p:spPr bwMode="auto">
          <a:xfrm>
            <a:off x="1905000" y="4114800"/>
            <a:ext cx="228600" cy="6096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Helvetica" pitchFamily="34" charset="0"/>
              <a:ea typeface="ＭＳ Ｐゴシック" pitchFamily="52" charset="-128"/>
            </a:endParaRPr>
          </a:p>
        </p:txBody>
      </p:sp>
      <p:sp>
        <p:nvSpPr>
          <p:cNvPr id="16" name="TextBox 15"/>
          <p:cNvSpPr txBox="1"/>
          <p:nvPr/>
        </p:nvSpPr>
        <p:spPr>
          <a:xfrm>
            <a:off x="304800" y="4267200"/>
            <a:ext cx="1608133" cy="307777"/>
          </a:xfrm>
          <a:prstGeom prst="rect">
            <a:avLst/>
          </a:prstGeom>
          <a:noFill/>
        </p:spPr>
        <p:txBody>
          <a:bodyPr wrap="none" rtlCol="0">
            <a:spAutoFit/>
          </a:bodyPr>
          <a:lstStyle/>
          <a:p>
            <a:r>
              <a:rPr lang="en-US" dirty="0" smtClean="0"/>
              <a:t>Maximize Return</a:t>
            </a:r>
            <a:endParaRPr lang="en-US" dirty="0"/>
          </a:p>
        </p:txBody>
      </p:sp>
      <p:sp>
        <p:nvSpPr>
          <p:cNvPr id="17" name="Left Brace 16"/>
          <p:cNvSpPr/>
          <p:nvPr/>
        </p:nvSpPr>
        <p:spPr bwMode="auto">
          <a:xfrm>
            <a:off x="1905000" y="1143000"/>
            <a:ext cx="228600" cy="304800"/>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Helvetica" pitchFamily="34" charset="0"/>
              <a:ea typeface="ＭＳ Ｐゴシック" pitchFamily="52"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Business need</a:t>
            </a:r>
            <a:endParaRPr lang="en-US" dirty="0"/>
          </a:p>
        </p:txBody>
      </p:sp>
      <p:sp>
        <p:nvSpPr>
          <p:cNvPr id="3" name="Content Placeholder 2"/>
          <p:cNvSpPr>
            <a:spLocks noGrp="1"/>
          </p:cNvSpPr>
          <p:nvPr>
            <p:ph idx="1"/>
          </p:nvPr>
        </p:nvSpPr>
        <p:spPr>
          <a:xfrm>
            <a:off x="1752600" y="1371600"/>
            <a:ext cx="7239000" cy="4419600"/>
          </a:xfrm>
        </p:spPr>
        <p:txBody>
          <a:bodyPr/>
          <a:lstStyle/>
          <a:p>
            <a:r>
              <a:rPr lang="en-US" sz="1600" dirty="0" smtClean="0"/>
              <a:t>Recommend deploying BlackBerrys to enable immediate mobile collaboration</a:t>
            </a:r>
          </a:p>
          <a:p>
            <a:r>
              <a:rPr lang="en-US" sz="1600" dirty="0" smtClean="0"/>
              <a:t>Pilot identified these key benefits</a:t>
            </a:r>
          </a:p>
          <a:p>
            <a:pPr lvl="1"/>
            <a:r>
              <a:rPr lang="en-US" sz="1600" dirty="0" smtClean="0"/>
              <a:t>Immediate, 24x7, Exchange email access, calendaring, Instant Messaging, phone, web browsing, paging, cellular modem service, applications, collaboration tools.</a:t>
            </a:r>
          </a:p>
          <a:p>
            <a:pPr lvl="1"/>
            <a:r>
              <a:rPr lang="en-US" sz="1600" dirty="0" smtClean="0"/>
              <a:t>Remediation of security risks –(If lost, can be remotely wiped)</a:t>
            </a:r>
          </a:p>
          <a:p>
            <a:pPr lvl="1"/>
            <a:r>
              <a:rPr lang="en-US" sz="1600" dirty="0" smtClean="0"/>
              <a:t>Competitive cost versus existing LLNL cell phones</a:t>
            </a:r>
          </a:p>
          <a:p>
            <a:pPr lvl="1"/>
            <a:r>
              <a:rPr lang="en-US" sz="1600" dirty="0" smtClean="0"/>
              <a:t>Conversion of number of hrs/person/yr in downtime into productive time per industry ROI analysis</a:t>
            </a:r>
          </a:p>
          <a:p>
            <a:pPr lvl="2"/>
            <a:r>
              <a:rPr lang="en-US" sz="1200" dirty="0" smtClean="0"/>
              <a:t>15 min/day=1/32</a:t>
            </a:r>
            <a:r>
              <a:rPr lang="en-US" sz="1200" baseline="30000" dirty="0" smtClean="0"/>
              <a:t>nd</a:t>
            </a:r>
            <a:r>
              <a:rPr lang="en-US" sz="1200" dirty="0" smtClean="0"/>
              <a:t> of workday=1/32</a:t>
            </a:r>
            <a:r>
              <a:rPr lang="en-US" sz="1200" baseline="30000" dirty="0" smtClean="0"/>
              <a:t>nd</a:t>
            </a:r>
            <a:r>
              <a:rPr lang="en-US" sz="1200" dirty="0" smtClean="0"/>
              <a:t> of annual labor=1/32</a:t>
            </a:r>
            <a:r>
              <a:rPr lang="en-US" sz="1200" baseline="30000" dirty="0" smtClean="0"/>
              <a:t>nd</a:t>
            </a:r>
            <a:r>
              <a:rPr lang="en-US" sz="1200" dirty="0" smtClean="0"/>
              <a:t> of $1B = ~ $30M savings</a:t>
            </a:r>
          </a:p>
          <a:p>
            <a:pPr lvl="1"/>
            <a:r>
              <a:rPr lang="en-US" sz="1600" dirty="0" smtClean="0"/>
              <a:t>Allows users to keep working when out of office</a:t>
            </a:r>
          </a:p>
          <a:p>
            <a:pPr lvl="1"/>
            <a:r>
              <a:rPr lang="en-US" sz="1600" dirty="0" smtClean="0"/>
              <a:t>Study to determine use of phones in Limited Areas</a:t>
            </a:r>
          </a:p>
          <a:p>
            <a:pPr lvl="1"/>
            <a:r>
              <a:rPr lang="en-US" sz="1600" dirty="0" smtClean="0"/>
              <a:t>Attract new hires because of up-to-date technology</a:t>
            </a:r>
          </a:p>
          <a:p>
            <a:pPr lvl="1"/>
            <a:r>
              <a:rPr lang="en-US" sz="1600" dirty="0" smtClean="0"/>
              <a:t>Executives/managers require rapid, secure communications regardless of location and increased productivity</a:t>
            </a:r>
          </a:p>
          <a:p>
            <a:pPr lvl="1"/>
            <a:endParaRPr lang="en-US" sz="1800" dirty="0"/>
          </a:p>
        </p:txBody>
      </p:sp>
      <p:pic>
        <p:nvPicPr>
          <p:cNvPr id="4" name="Picture 8"/>
          <p:cNvPicPr>
            <a:picLocks noChangeAspect="1" noChangeArrowheads="1"/>
          </p:cNvPicPr>
          <p:nvPr/>
        </p:nvPicPr>
        <p:blipFill>
          <a:blip r:embed="rId3" cstate="print"/>
          <a:srcRect/>
          <a:stretch>
            <a:fillRect/>
          </a:stretch>
        </p:blipFill>
        <p:spPr bwMode="auto">
          <a:xfrm>
            <a:off x="304800" y="2362200"/>
            <a:ext cx="1905000" cy="1085850"/>
          </a:xfrm>
          <a:prstGeom prst="rect">
            <a:avLst/>
          </a:prstGeom>
          <a:noFill/>
          <a:ln w="9525">
            <a:noFill/>
            <a:miter lim="800000"/>
            <a:headEnd/>
            <a:tailEnd/>
          </a:ln>
          <a:effectLst/>
        </p:spPr>
      </p:pic>
      <p:pic>
        <p:nvPicPr>
          <p:cNvPr id="5" name="Picture 2" descr="C:\Documents and Settings\shuler1\My Documents\NLIT\blackberry-kindle.jpg"/>
          <p:cNvPicPr>
            <a:picLocks noChangeAspect="1" noChangeArrowheads="1"/>
          </p:cNvPicPr>
          <p:nvPr/>
        </p:nvPicPr>
        <p:blipFill>
          <a:blip r:embed="rId4" cstate="print"/>
          <a:srcRect/>
          <a:stretch>
            <a:fillRect/>
          </a:stretch>
        </p:blipFill>
        <p:spPr bwMode="auto">
          <a:xfrm>
            <a:off x="228600" y="3962400"/>
            <a:ext cx="1766966" cy="1752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3505200" cy="762000"/>
          </a:xfrm>
        </p:spPr>
        <p:txBody>
          <a:bodyPr/>
          <a:lstStyle/>
          <a:p>
            <a:r>
              <a:rPr lang="en-US" dirty="0" smtClean="0"/>
              <a:t>    Step 2      Evaluation</a:t>
            </a:r>
            <a:endParaRPr lang="en-US" dirty="0"/>
          </a:p>
        </p:txBody>
      </p:sp>
      <p:sp>
        <p:nvSpPr>
          <p:cNvPr id="3" name="Content Placeholder 2"/>
          <p:cNvSpPr>
            <a:spLocks noGrp="1"/>
          </p:cNvSpPr>
          <p:nvPr>
            <p:ph idx="1"/>
          </p:nvPr>
        </p:nvSpPr>
        <p:spPr>
          <a:xfrm>
            <a:off x="457200" y="1600200"/>
            <a:ext cx="8077200" cy="4724400"/>
          </a:xfrm>
          <a:effectLst>
            <a:outerShdw blurRad="50800" dist="38100" dir="5400000" algn="t" rotWithShape="0">
              <a:prstClr val="black">
                <a:alpha val="40000"/>
              </a:prstClr>
            </a:outerShdw>
          </a:effectLst>
        </p:spPr>
        <p:txBody>
          <a:bodyPr/>
          <a:lstStyle/>
          <a:p>
            <a:r>
              <a:rPr lang="en-US" sz="1800" dirty="0" smtClean="0"/>
              <a:t>Evaluation of mobile devices:</a:t>
            </a:r>
          </a:p>
          <a:p>
            <a:pPr lvl="1"/>
            <a:r>
              <a:rPr lang="en-US" sz="1800" dirty="0" smtClean="0"/>
              <a:t>Palm/Treo</a:t>
            </a:r>
          </a:p>
          <a:p>
            <a:pPr lvl="1"/>
            <a:r>
              <a:rPr lang="en-US" sz="1800" dirty="0" smtClean="0"/>
              <a:t>Windows mobile</a:t>
            </a:r>
          </a:p>
          <a:p>
            <a:pPr lvl="1"/>
            <a:r>
              <a:rPr lang="en-US" sz="1800" dirty="0" smtClean="0"/>
              <a:t>Other devices based on Gartner Magic Quadrant</a:t>
            </a:r>
          </a:p>
          <a:p>
            <a:pPr lvl="1"/>
            <a:r>
              <a:rPr lang="en-US" sz="1800" dirty="0" smtClean="0"/>
              <a:t>Blackberry – BlackBerry # 1 choice</a:t>
            </a:r>
          </a:p>
          <a:p>
            <a:pPr lvl="2"/>
            <a:r>
              <a:rPr lang="en-US" sz="1600" dirty="0" smtClean="0"/>
              <a:t>Dominant leader rated by Gartner, commercially and at Bechtel, DOE/NNSA complex</a:t>
            </a:r>
          </a:p>
          <a:p>
            <a:pPr lvl="2"/>
            <a:r>
              <a:rPr lang="en-US" sz="1600" dirty="0" smtClean="0"/>
              <a:t>Exchange coming soon</a:t>
            </a:r>
          </a:p>
          <a:p>
            <a:pPr lvl="2"/>
            <a:r>
              <a:rPr lang="en-US" sz="1600" dirty="0" smtClean="0"/>
              <a:t>Tightly manages security settings</a:t>
            </a:r>
          </a:p>
          <a:p>
            <a:pPr lvl="2"/>
            <a:r>
              <a:rPr lang="en-US" sz="1600" dirty="0" smtClean="0"/>
              <a:t>Settings and Applications needed</a:t>
            </a:r>
          </a:p>
          <a:p>
            <a:pPr lvl="2"/>
            <a:r>
              <a:rPr lang="en-US" sz="1600" dirty="0" smtClean="0"/>
              <a:t>Most complete solution 	</a:t>
            </a:r>
          </a:p>
          <a:p>
            <a:pPr lvl="3"/>
            <a:r>
              <a:rPr lang="en-US" sz="1200" dirty="0" smtClean="0"/>
              <a:t>End-to-End from single vendor</a:t>
            </a:r>
          </a:p>
          <a:p>
            <a:pPr lvl="2"/>
            <a:r>
              <a:rPr lang="en-US" sz="1600" dirty="0" smtClean="0"/>
              <a:t>Best integrated with cell phone vendors</a:t>
            </a:r>
          </a:p>
          <a:p>
            <a:pPr lvl="2"/>
            <a:endParaRPr lang="en-US" dirty="0" smtClean="0"/>
          </a:p>
        </p:txBody>
      </p:sp>
      <p:pic>
        <p:nvPicPr>
          <p:cNvPr id="4" name="Picture 5"/>
          <p:cNvPicPr>
            <a:picLocks noChangeAspect="1" noChangeArrowheads="1"/>
          </p:cNvPicPr>
          <p:nvPr/>
        </p:nvPicPr>
        <p:blipFill>
          <a:blip r:embed="rId3" cstate="print"/>
          <a:srcRect/>
          <a:stretch>
            <a:fillRect/>
          </a:stretch>
        </p:blipFill>
        <p:spPr bwMode="auto">
          <a:xfrm>
            <a:off x="6400800" y="1219200"/>
            <a:ext cx="1752600" cy="1487417"/>
          </a:xfrm>
          <a:prstGeom prst="rect">
            <a:avLst/>
          </a:prstGeom>
          <a:solidFill>
            <a:srgbClr val="E4FC54"/>
          </a:solidFill>
          <a:ln w="9525">
            <a:solidFill>
              <a:srgbClr val="B1101F"/>
            </a:solidFill>
            <a:miter lim="800000"/>
            <a:headEnd/>
            <a:tailEnd/>
          </a:ln>
          <a:effectLst/>
        </p:spPr>
      </p:pic>
      <p:pic>
        <p:nvPicPr>
          <p:cNvPr id="381954" name="Picture 2"/>
          <p:cNvPicPr>
            <a:picLocks noChangeAspect="1" noChangeArrowheads="1"/>
          </p:cNvPicPr>
          <p:nvPr/>
        </p:nvPicPr>
        <p:blipFill>
          <a:blip r:embed="rId4" cstate="print"/>
          <a:srcRect/>
          <a:stretch>
            <a:fillRect/>
          </a:stretch>
        </p:blipFill>
        <p:spPr bwMode="auto">
          <a:xfrm>
            <a:off x="5486400" y="533400"/>
            <a:ext cx="1524000" cy="304800"/>
          </a:xfrm>
          <a:prstGeom prst="rect">
            <a:avLst/>
          </a:prstGeom>
          <a:noFill/>
          <a:ln w="9525">
            <a:noFill/>
            <a:miter lim="800000"/>
            <a:headEnd/>
            <a:tailEnd/>
          </a:ln>
          <a:effectLst/>
        </p:spPr>
      </p:pic>
      <p:pic>
        <p:nvPicPr>
          <p:cNvPr id="3075" name="Picture 3" descr="C:\Documents and Settings\shuler1\Local Settings\Temporary Internet Files\Content.IE5\4RRK8UBF\MC900440259[1].wmf"/>
          <p:cNvPicPr>
            <a:picLocks noChangeAspect="1" noChangeArrowheads="1"/>
          </p:cNvPicPr>
          <p:nvPr/>
        </p:nvPicPr>
        <p:blipFill>
          <a:blip r:embed="rId5" cstate="print"/>
          <a:srcRect/>
          <a:stretch>
            <a:fillRect/>
          </a:stretch>
        </p:blipFill>
        <p:spPr bwMode="auto">
          <a:xfrm>
            <a:off x="6477000" y="4267200"/>
            <a:ext cx="1676400" cy="16999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4495800" cy="838200"/>
          </a:xfrm>
        </p:spPr>
        <p:txBody>
          <a:bodyPr/>
          <a:lstStyle/>
          <a:p>
            <a:r>
              <a:rPr lang="en-US" dirty="0" smtClean="0"/>
              <a:t>Pilot </a:t>
            </a:r>
            <a:endParaRPr lang="en-US" dirty="0"/>
          </a:p>
        </p:txBody>
      </p:sp>
      <p:sp>
        <p:nvSpPr>
          <p:cNvPr id="3" name="Content Placeholder 2"/>
          <p:cNvSpPr>
            <a:spLocks noGrp="1"/>
          </p:cNvSpPr>
          <p:nvPr>
            <p:ph idx="1"/>
          </p:nvPr>
        </p:nvSpPr>
        <p:spPr>
          <a:xfrm>
            <a:off x="533400" y="1371600"/>
            <a:ext cx="8229600" cy="4724400"/>
          </a:xfrm>
        </p:spPr>
        <p:txBody>
          <a:bodyPr/>
          <a:lstStyle/>
          <a:p>
            <a:r>
              <a:rPr lang="en-US" sz="1800" dirty="0" smtClean="0"/>
              <a:t>In late 2006 fifty BlackBerrys were purchased – who should get them? Managers or “techies”</a:t>
            </a:r>
          </a:p>
          <a:p>
            <a:pPr lvl="1"/>
            <a:r>
              <a:rPr lang="en-US" sz="1600" dirty="0" smtClean="0"/>
              <a:t>Techies won out! Concern that Managers would have expectations of 24x7 support before they were ready for production. Techies could troubleshoot issues and report them</a:t>
            </a:r>
          </a:p>
          <a:p>
            <a:r>
              <a:rPr lang="en-US" sz="1800" dirty="0" smtClean="0"/>
              <a:t>From 2007 through 2010 LLNL conducted a pilot of Blackberry devices with the goal of identifying the benefits smart-phones provide and determine the infrastructure required to provide a production service</a:t>
            </a:r>
          </a:p>
          <a:p>
            <a:pPr lvl="1"/>
            <a:r>
              <a:rPr lang="en-US" sz="1600" dirty="0" smtClean="0"/>
              <a:t>Initial offering was by IT manager selection based on requests</a:t>
            </a:r>
          </a:p>
          <a:p>
            <a:pPr lvl="1"/>
            <a:r>
              <a:rPr lang="en-US" sz="1600" dirty="0" smtClean="0"/>
              <a:t>Most capabilities were tested</a:t>
            </a:r>
          </a:p>
          <a:p>
            <a:pPr lvl="1"/>
            <a:r>
              <a:rPr lang="en-US" sz="1600" dirty="0" smtClean="0"/>
              <a:t>Stable, performed well, and secure (but Entrust difficult to install)</a:t>
            </a:r>
          </a:p>
          <a:p>
            <a:pPr lvl="1"/>
            <a:r>
              <a:rPr lang="en-US" sz="1600" dirty="0" smtClean="0"/>
              <a:t>Identified strong dependency on robust Exchange infrastructure</a:t>
            </a:r>
          </a:p>
          <a:p>
            <a:pPr lvl="1"/>
            <a:r>
              <a:rPr lang="en-US" sz="1600" dirty="0" smtClean="0"/>
              <a:t>Easy to use</a:t>
            </a:r>
          </a:p>
          <a:p>
            <a:pPr lvl="1"/>
            <a:r>
              <a:rPr lang="en-US" sz="1600" dirty="0" smtClean="0"/>
              <a:t>Tested by all levels of management (not all techies!)</a:t>
            </a:r>
          </a:p>
          <a:p>
            <a:r>
              <a:rPr lang="en-US" sz="1800" dirty="0" smtClean="0"/>
              <a:t>The pilot resulted in the initiation of this project to deploy the managed BlackBerry Service providing managed BlackBerry devices to LLNL customers that are integrated with LLNL’s Exchange and Calendar system</a:t>
            </a:r>
            <a:endParaRPr lang="en-US" sz="1800" dirty="0"/>
          </a:p>
        </p:txBody>
      </p:sp>
      <p:pic>
        <p:nvPicPr>
          <p:cNvPr id="382978" name="Picture 2"/>
          <p:cNvPicPr>
            <a:picLocks noChangeAspect="1" noChangeArrowheads="1"/>
          </p:cNvPicPr>
          <p:nvPr/>
        </p:nvPicPr>
        <p:blipFill>
          <a:blip r:embed="rId2" cstate="print"/>
          <a:srcRect/>
          <a:stretch>
            <a:fillRect/>
          </a:stretch>
        </p:blipFill>
        <p:spPr bwMode="auto">
          <a:xfrm>
            <a:off x="3657600" y="533400"/>
            <a:ext cx="1860175" cy="3952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Identify funding source</a:t>
            </a:r>
            <a:endParaRPr lang="en-US" dirty="0"/>
          </a:p>
        </p:txBody>
      </p:sp>
      <p:sp>
        <p:nvSpPr>
          <p:cNvPr id="3" name="Content Placeholder 2"/>
          <p:cNvSpPr>
            <a:spLocks noGrp="1"/>
          </p:cNvSpPr>
          <p:nvPr>
            <p:ph idx="1"/>
          </p:nvPr>
        </p:nvSpPr>
        <p:spPr>
          <a:xfrm>
            <a:off x="533400" y="1371600"/>
            <a:ext cx="7924800" cy="2514600"/>
          </a:xfrm>
        </p:spPr>
        <p:txBody>
          <a:bodyPr/>
          <a:lstStyle/>
          <a:p>
            <a:r>
              <a:rPr lang="en-US" dirty="0" smtClean="0"/>
              <a:t>Initially 50 BlackBerrys were purchased </a:t>
            </a:r>
          </a:p>
          <a:p>
            <a:pPr lvl="1"/>
            <a:r>
              <a:rPr lang="en-US" sz="1600" dirty="0" smtClean="0"/>
              <a:t>Cost of devices and support person determined</a:t>
            </a:r>
          </a:p>
          <a:p>
            <a:pPr lvl="1"/>
            <a:r>
              <a:rPr lang="en-US" sz="1600" dirty="0" smtClean="0"/>
              <a:t>Started due to cost of Exchange deployment and not necessarily BlackBerry devices themselves</a:t>
            </a:r>
          </a:p>
          <a:p>
            <a:r>
              <a:rPr lang="en-US" dirty="0" smtClean="0"/>
              <a:t>Support structure determined for the pilot</a:t>
            </a:r>
          </a:p>
          <a:p>
            <a:pPr lvl="1"/>
            <a:r>
              <a:rPr lang="en-US" sz="1600" dirty="0" smtClean="0"/>
              <a:t>Collaboration with Telecom, CSP, Desktop Support, Email staff</a:t>
            </a:r>
          </a:p>
          <a:p>
            <a:pPr lvl="1"/>
            <a:r>
              <a:rPr lang="en-US" sz="1600" dirty="0" smtClean="0"/>
              <a:t>Texting was originally installed but removed because of support issues.</a:t>
            </a:r>
          </a:p>
          <a:p>
            <a:pPr>
              <a:buNone/>
            </a:pPr>
            <a:endParaRPr lang="en-US" dirty="0" smtClean="0"/>
          </a:p>
          <a:p>
            <a:endParaRPr lang="en-US" dirty="0"/>
          </a:p>
        </p:txBody>
      </p:sp>
      <p:pic>
        <p:nvPicPr>
          <p:cNvPr id="4099" name="Picture 3" descr="C:\Program Files\Microsoft Office\MEDIA\CAGCAT10\j0283209.gif"/>
          <p:cNvPicPr>
            <a:picLocks noChangeAspect="1" noChangeArrowheads="1" noCrop="1"/>
          </p:cNvPicPr>
          <p:nvPr/>
        </p:nvPicPr>
        <p:blipFill>
          <a:blip r:embed="rId2" cstate="print"/>
          <a:srcRect/>
          <a:stretch>
            <a:fillRect/>
          </a:stretch>
        </p:blipFill>
        <p:spPr bwMode="auto">
          <a:xfrm>
            <a:off x="685800" y="4648200"/>
            <a:ext cx="1323975" cy="1295400"/>
          </a:xfrm>
          <a:prstGeom prst="rect">
            <a:avLst/>
          </a:prstGeom>
          <a:noFill/>
        </p:spPr>
      </p:pic>
      <p:pic>
        <p:nvPicPr>
          <p:cNvPr id="4100" name="Picture 4" descr="C:\Documents and Settings\shuler1\Local Settings\Temporary Internet Files\Content.IE5\01YZ0163\MM900300523[1].gif"/>
          <p:cNvPicPr>
            <a:picLocks noChangeAspect="1" noChangeArrowheads="1" noCrop="1"/>
          </p:cNvPicPr>
          <p:nvPr/>
        </p:nvPicPr>
        <p:blipFill>
          <a:blip r:embed="rId3" cstate="print"/>
          <a:srcRect/>
          <a:stretch>
            <a:fillRect/>
          </a:stretch>
        </p:blipFill>
        <p:spPr bwMode="auto">
          <a:xfrm>
            <a:off x="6553200" y="4800600"/>
            <a:ext cx="933450" cy="952500"/>
          </a:xfrm>
          <a:prstGeom prst="rect">
            <a:avLst/>
          </a:prstGeom>
          <a:noFill/>
        </p:spPr>
      </p:pic>
      <p:pic>
        <p:nvPicPr>
          <p:cNvPr id="4101" name="Picture 5" descr="C:\Documents and Settings\shuler1\Local Settings\Temporary Internet Files\Content.IE5\45A3C96F\MP900390133[1].jpg"/>
          <p:cNvPicPr>
            <a:picLocks noChangeAspect="1" noChangeArrowheads="1"/>
          </p:cNvPicPr>
          <p:nvPr/>
        </p:nvPicPr>
        <p:blipFill>
          <a:blip r:embed="rId4" cstate="print"/>
          <a:srcRect/>
          <a:stretch>
            <a:fillRect/>
          </a:stretch>
        </p:blipFill>
        <p:spPr bwMode="auto">
          <a:xfrm>
            <a:off x="3200399" y="4267200"/>
            <a:ext cx="2530267" cy="1804924"/>
          </a:xfrm>
          <a:prstGeom prst="rect">
            <a:avLst/>
          </a:prstGeom>
          <a:noFill/>
        </p:spPr>
      </p:pic>
    </p:spTree>
  </p:cSld>
  <p:clrMapOvr>
    <a:masterClrMapping/>
  </p:clrMapOvr>
</p:sld>
</file>

<file path=ppt/theme/theme1.xml><?xml version="1.0" encoding="utf-8"?>
<a:theme xmlns:a="http://schemas.openxmlformats.org/drawingml/2006/main" name="1_directorate_template_vg">
  <a:themeElements>
    <a:clrScheme name="1_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rectorate_template_vg">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Helvetica" pitchFamily="34" charset="0"/>
            <a:ea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Helvetica" pitchFamily="34" charset="0"/>
            <a:ea typeface="ＭＳ Ｐゴシック" pitchFamily="52" charset="-128"/>
          </a:defRPr>
        </a:defPPr>
      </a:lstStyle>
    </a:lnDef>
  </a:objectDefaults>
  <a:extraClrSchemeLst>
    <a:extraClrScheme>
      <a:clrScheme name="1_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SOLUTIONS TEMPLATE</Template>
  <TotalTime>23463</TotalTime>
  <Words>2076</Words>
  <Application>Microsoft Office PowerPoint</Application>
  <PresentationFormat>On-screen Show (4:3)</PresentationFormat>
  <Paragraphs>246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1_directorate_template_vg</vt:lpstr>
      <vt:lpstr>Blackberry Pilot and Planned Production Roll Out  at  LLNL</vt:lpstr>
      <vt:lpstr>Overview</vt:lpstr>
      <vt:lpstr>Abstract</vt:lpstr>
      <vt:lpstr>Steps from Pilot to Production</vt:lpstr>
      <vt:lpstr>The Six Step Plan</vt:lpstr>
      <vt:lpstr>Step 1 - Business need</vt:lpstr>
      <vt:lpstr>    Step 2      Evaluation</vt:lpstr>
      <vt:lpstr>Pilot </vt:lpstr>
      <vt:lpstr>Step 3 – Identify funding source</vt:lpstr>
      <vt:lpstr>Initial Deployment</vt:lpstr>
      <vt:lpstr>Step 4 – Current Status of BlackBerry  Deployment</vt:lpstr>
      <vt:lpstr>Project Objectives and Assumptions- as refined in 2010</vt:lpstr>
      <vt:lpstr>Step 5 – Process refinement</vt:lpstr>
      <vt:lpstr>Entrust Issues</vt:lpstr>
      <vt:lpstr>Documentation to install Entrust</vt:lpstr>
      <vt:lpstr>Email to new BB users – March 31, 2010</vt:lpstr>
      <vt:lpstr>Review Milestones and Accomplishments</vt:lpstr>
      <vt:lpstr>BlackBerrys to be made available to Laboratory users!</vt:lpstr>
      <vt:lpstr>Step 6 – Future development</vt:lpstr>
      <vt:lpstr>BlackBerrys in Limited areas – determination to be made</vt:lpstr>
      <vt:lpstr>Possibility of BlackBerrys in Limited areas</vt:lpstr>
      <vt:lpstr>Thanks for your time!</vt:lpstr>
    </vt:vector>
  </TitlesOfParts>
  <Company>LLNL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Turnbeaugh</dc:creator>
  <cp:lastModifiedBy>ICC User</cp:lastModifiedBy>
  <cp:revision>480</cp:revision>
  <cp:lastPrinted>2004-02-24T20:36:28Z</cp:lastPrinted>
  <dcterms:created xsi:type="dcterms:W3CDTF">2002-01-31T23:45:32Z</dcterms:created>
  <dcterms:modified xsi:type="dcterms:W3CDTF">2010-05-07T22:59:05Z</dcterms:modified>
</cp:coreProperties>
</file>