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Default Extension="emf" ContentType="image/x-emf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notesSlides/notesSlide9.xml" ContentType="application/vnd.openxmlformats-officedocument.presentationml.notes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.xml" ContentType="application/vnd.openxmlformats-officedocument.presentationml.slideLayout+xml"/>
  <Override PartName="/docProps/app.xml" ContentType="application/vnd.openxmlformats-officedocument.extended-properties+xml"/>
  <Override PartName="/ppt/theme/theme2.xml" ContentType="application/vnd.openxmlformats-officedocument.theme+xml"/>
  <Override PartName="/ppt/slideLayouts/slideLayout1.xml" ContentType="application/vnd.openxmlformats-officedocument.presentationml.slideLayout+xml"/>
  <Default Extension="xml" ContentType="application/xml"/>
  <Override PartName="/ppt/slides/slide19.xml" ContentType="application/vnd.openxmlformats-officedocument.presentationml.slide+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theme/theme3.xml" ContentType="application/vnd.openxmlformats-officedocument.theme+xml"/>
  <Override PartName="/ppt/notesSlides/notesSlide6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0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notesSlides/notesSlide8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viewProps.xml" ContentType="application/vnd.openxmlformats-officedocument.presentationml.viewProps+xml"/>
  <Default Extension="bin" ContentType="application/vnd.openxmlformats-officedocument.presentationml.printerSettings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trictFirstAndLastChars="0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265" r:id="rId3"/>
    <p:sldId id="266" r:id="rId4"/>
    <p:sldId id="267" r:id="rId5"/>
    <p:sldId id="259" r:id="rId6"/>
    <p:sldId id="261" r:id="rId7"/>
    <p:sldId id="260" r:id="rId8"/>
    <p:sldId id="258" r:id="rId9"/>
    <p:sldId id="287" r:id="rId10"/>
    <p:sldId id="288" r:id="rId11"/>
    <p:sldId id="289" r:id="rId12"/>
    <p:sldId id="290" r:id="rId13"/>
    <p:sldId id="272" r:id="rId14"/>
    <p:sldId id="291" r:id="rId15"/>
    <p:sldId id="262" r:id="rId16"/>
    <p:sldId id="268" r:id="rId17"/>
    <p:sldId id="270" r:id="rId18"/>
    <p:sldId id="277" r:id="rId19"/>
    <p:sldId id="286" r:id="rId20"/>
    <p:sldId id="271" r:id="rId2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25485D"/>
    <a:srgbClr val="A2BFC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34606" autoAdjust="0"/>
    <p:restoredTop sz="86471" autoAdjust="0"/>
  </p:normalViewPr>
  <p:slideViewPr>
    <p:cSldViewPr>
      <p:cViewPr varScale="1">
        <p:scale>
          <a:sx n="110" d="100"/>
          <a:sy n="110" d="100"/>
        </p:scale>
        <p:origin x="-224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-1512" y="-96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handoutMaster" Target="handoutMasters/handout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ea typeface="ヒラギノ角ゴ Pro W3" pitchFamily="96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ea typeface="ヒラギノ角ゴ Pro W3" pitchFamily="96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ea typeface="ヒラギノ角ゴ Pro W3" pitchFamily="96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7F1B3D5-030A-7447-9786-32576C465C30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ea typeface="ヒラギノ角ゴ Pro W3" pitchFamily="96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ea typeface="ヒラギノ角ゴ Pro W3" pitchFamily="96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ea typeface="ヒラギノ角ゴ Pro W3" pitchFamily="96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07B9140-4305-0744-9F4A-B3C66A779491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96" charset="-128"/>
        <a:cs typeface="ヒラギノ角ゴ Pro W3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96" charset="-128"/>
        <a:cs typeface="ヒラギノ角ゴ Pro W3" charset="-128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96" charset="-128"/>
        <a:cs typeface="ヒラギノ角ゴ Pro W3" charset="-128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96" charset="-128"/>
        <a:cs typeface="ヒラギノ角ゴ Pro W3" charset="-128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96" charset="-128"/>
        <a:cs typeface="ヒラギノ角ゴ Pro W3" charset="-128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3A4C76-4A9E-D24B-8456-0870B4380F1D}" type="slidenum">
              <a:rPr lang="en-US"/>
              <a:pPr/>
              <a:t>1</a:t>
            </a:fld>
            <a:endParaRPr lang="en-US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ea typeface="ヒラギノ角ゴ Pro W3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2A3D4D4-407B-AB45-B953-7E33C832229D}" type="slidenum">
              <a:rPr lang="en-US"/>
              <a:pPr/>
              <a:t>8</a:t>
            </a:fld>
            <a:endParaRPr lang="en-US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ea typeface="ヒラギノ角ゴ Pro W3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>
                <a:ea typeface="ヒラギノ角ゴ Pro W3" charset="-128"/>
              </a:rPr>
              <a:t>The big difference over roll-your-own is that we make the decisions for you, we pick</a:t>
            </a:r>
            <a:r>
              <a:rPr lang="en-US" baseline="0" dirty="0" smtClean="0">
                <a:ea typeface="ヒラギノ角ゴ Pro W3" charset="-128"/>
              </a:rPr>
              <a:t> the components, we get it all running with your IP addresses and ship it to you ready to plug into the network and power.</a:t>
            </a:r>
            <a:endParaRPr lang="en-US" dirty="0">
              <a:ea typeface="ヒラギノ角ゴ Pro W3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ea typeface="ヒラギノ角ゴ Pro W3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ヒラギノ角ゴ Pro W3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AA9B592-3584-5346-B535-40E4BFA17567}" type="slidenum">
              <a:rPr lang="en-US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ED69DA4-2DF8-3C40-80BF-82E5E317C9C9}" type="slidenum">
              <a:rPr lang="en-US"/>
              <a:pPr/>
              <a:t>18</a:t>
            </a:fld>
            <a:endParaRPr lang="en-US"/>
          </a:p>
        </p:txBody>
      </p:sp>
      <p:sp>
        <p:nvSpPr>
          <p:cNvPr id="1945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z="1400" b="1" dirty="0" smtClean="0">
                <a:ea typeface="ヒラギノ角ゴ Pro W3" charset="-128"/>
              </a:rPr>
              <a:t>How</a:t>
            </a:r>
            <a:r>
              <a:rPr lang="en-US" sz="1400" b="1" baseline="0" dirty="0" smtClean="0">
                <a:ea typeface="ヒラギノ角ゴ Pro W3" charset="-128"/>
              </a:rPr>
              <a:t> can we do that?  By ensuring that they never get returned.</a:t>
            </a:r>
          </a:p>
          <a:p>
            <a:endParaRPr lang="en-US" sz="1400" b="1" baseline="0" dirty="0" smtClean="0">
              <a:ea typeface="ヒラギノ角ゴ Pro W3" charset="-128"/>
            </a:endParaRPr>
          </a:p>
          <a:p>
            <a:r>
              <a:rPr lang="en-US" sz="1400" b="1" baseline="0" dirty="0" err="1" smtClean="0">
                <a:ea typeface="ヒラギノ角ゴ Pro W3" charset="-128"/>
              </a:rPr>
              <a:t>Seemless</a:t>
            </a:r>
            <a:r>
              <a:rPr lang="en-US" sz="1400" b="1" baseline="0" dirty="0" smtClean="0">
                <a:ea typeface="ヒラギノ角ゴ Pro W3" charset="-128"/>
              </a:rPr>
              <a:t> support for hardware, software, assistance, training, consulting</a:t>
            </a:r>
          </a:p>
          <a:p>
            <a:endParaRPr lang="en-US" sz="1400" b="1" baseline="0" dirty="0" smtClean="0">
              <a:ea typeface="ヒラギノ角ゴ Pro W3" charset="-128"/>
            </a:endParaRPr>
          </a:p>
          <a:p>
            <a:r>
              <a:rPr lang="en-US" sz="1400" b="1" baseline="0" dirty="0" smtClean="0">
                <a:ea typeface="ヒラギノ角ゴ Pro W3" charset="-128"/>
              </a:rPr>
              <a:t>Don’t ever try to make our customers dependent on us – we try instead to make them independent.</a:t>
            </a:r>
          </a:p>
          <a:p>
            <a:endParaRPr lang="en-US" sz="1400" b="1" baseline="0" dirty="0" smtClean="0">
              <a:ea typeface="ヒラギノ角ゴ Pro W3" charset="-128"/>
            </a:endParaRPr>
          </a:p>
          <a:p>
            <a:endParaRPr lang="en-US" sz="1400" b="1" dirty="0">
              <a:ea typeface="ヒラギノ角ゴ Pro W3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D90E420-8654-FE44-B555-1CFA1AB02B05}" type="slidenum">
              <a:rPr lang="en-US"/>
              <a:pPr/>
              <a:t>20</a:t>
            </a:fld>
            <a:endParaRPr lang="en-US"/>
          </a:p>
        </p:txBody>
      </p:sp>
      <p:sp>
        <p:nvSpPr>
          <p:cNvPr id="4915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ea typeface="ヒラギノ角ゴ Pro W3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61787F-661D-8644-9734-BE15AFE7B5D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57CC06-DF1E-8940-A97F-8C29CF059AF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00800" y="107950"/>
            <a:ext cx="2057400" cy="53784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07950"/>
            <a:ext cx="6019800" cy="5378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806FA6-17D7-224C-9F05-F221CEAB758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34CC9B-7CE5-CF4F-9BC8-595AB454D43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ADF2C2-91B8-0043-B2C0-0D874BDBF24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3716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837681-299F-324C-8B08-3E93B8A8319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CF4FEE-5C2D-E04F-98AE-406046F9393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CA218C-DF66-6E44-8AAE-FB133AC146D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86E012-777B-8345-BF11-019760E8075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227EBC-984E-5D46-8652-206BD1D8CA9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A9C76A-AA9B-9945-A187-C67DB72D144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3" descr="white_2nd_top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116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ea typeface="ヒラギノ角ゴ Pro W3" pitchFamily="96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ea typeface="ヒラギノ角ゴ Pro W3" pitchFamily="96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892579B-FB3E-254E-8C8B-66287A9A447D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" name="Rectangle 1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07950"/>
            <a:ext cx="6629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31" name="Rectangle 1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3716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 Box 9"/>
          <p:cNvSpPr txBox="1">
            <a:spLocks noChangeArrowheads="1"/>
          </p:cNvSpPr>
          <p:nvPr userDrawn="1"/>
        </p:nvSpPr>
        <p:spPr bwMode="gray">
          <a:xfrm>
            <a:off x="5486400" y="6650038"/>
            <a:ext cx="31908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8000" tIns="10800" rIns="18000" bIns="10800">
            <a:prstTxWarp prst="textNoShape">
              <a:avLst/>
            </a:prstTxWarp>
          </a:bodyPr>
          <a:lstStyle/>
          <a:p>
            <a:pPr algn="r"/>
            <a:r>
              <a:rPr kumimoji="1" lang="en-US" altLang="ja-JP" sz="800">
                <a:solidFill>
                  <a:srgbClr val="25485D"/>
                </a:solidFill>
              </a:rPr>
              <a:t>Copyright © 2009, STORServer, All rights reserved.</a:t>
            </a:r>
          </a:p>
        </p:txBody>
      </p:sp>
      <p:sp>
        <p:nvSpPr>
          <p:cNvPr id="9" name="Text Box 10"/>
          <p:cNvSpPr txBox="1">
            <a:spLocks noChangeArrowheads="1"/>
          </p:cNvSpPr>
          <p:nvPr userDrawn="1"/>
        </p:nvSpPr>
        <p:spPr bwMode="auto">
          <a:xfrm>
            <a:off x="8763000" y="6629400"/>
            <a:ext cx="171450" cy="16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algn="r"/>
            <a:fld id="{8970B86E-85E8-8149-B7C3-908956649C53}" type="slidenum">
              <a:rPr kumimoji="1" lang="en-US" altLang="ja-JP" sz="1100">
                <a:solidFill>
                  <a:srgbClr val="25485D"/>
                </a:solidFill>
              </a:rPr>
              <a:pPr algn="r"/>
              <a:t>‹#›</a:t>
            </a:fld>
            <a:endParaRPr kumimoji="1" lang="en-US" altLang="ja-JP" sz="1100">
              <a:solidFill>
                <a:srgbClr val="25485D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+mj-ea"/>
          <a:cs typeface="ヒラギノ角ゴ Pro W3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ヒラギノ角ゴ Pro W3" pitchFamily="96" charset="-128"/>
          <a:cs typeface="ヒラギノ角ゴ Pro W3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ヒラギノ角ゴ Pro W3" pitchFamily="96" charset="-128"/>
          <a:cs typeface="ヒラギノ角ゴ Pro W3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ヒラギノ角ゴ Pro W3" pitchFamily="96" charset="-128"/>
          <a:cs typeface="ヒラギノ角ゴ Pro W3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ヒラギノ角ゴ Pro W3" pitchFamily="96" charset="-128"/>
          <a:cs typeface="ヒラギノ角ゴ Pro W3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ヒラギノ角ゴ Pro W3" pitchFamily="96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ヒラギノ角ゴ Pro W3" pitchFamily="96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ヒラギノ角ゴ Pro W3" pitchFamily="96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ヒラギノ角ゴ Pro W3" pitchFamily="96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A2BFCE"/>
          </a:solidFill>
          <a:latin typeface="+mn-lt"/>
          <a:ea typeface="+mn-ea"/>
          <a:cs typeface="ヒラギノ角ゴ Pro W3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A2BFCE"/>
          </a:solidFill>
          <a:latin typeface="+mn-lt"/>
          <a:ea typeface="+mn-ea"/>
          <a:cs typeface="ヒラギノ角ゴ Pro W3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A2BFCE"/>
          </a:solidFill>
          <a:latin typeface="+mn-lt"/>
          <a:ea typeface="+mn-ea"/>
          <a:cs typeface="ヒラギノ角ゴ Pro W3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A2BFCE"/>
          </a:solidFill>
          <a:latin typeface="+mn-lt"/>
          <a:ea typeface="+mn-ea"/>
          <a:cs typeface="ヒラギノ角ゴ Pro W3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A2BFCE"/>
          </a:solidFill>
          <a:latin typeface="+mn-lt"/>
          <a:ea typeface="+mn-ea"/>
          <a:cs typeface="ヒラギノ角ゴ Pro W3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A2BFCE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A2BFCE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A2BFCE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A2BFCE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4" Type="http://schemas.openxmlformats.org/officeDocument/2006/relationships/image" Target="../media/image11.emf"/><Relationship Id="rId5" Type="http://schemas.openxmlformats.org/officeDocument/2006/relationships/image" Target="../media/image9.emf"/><Relationship Id="rId6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4" Type="http://schemas.openxmlformats.org/officeDocument/2006/relationships/image" Target="../media/image11.emf"/><Relationship Id="rId5" Type="http://schemas.openxmlformats.org/officeDocument/2006/relationships/image" Target="../media/image12.emf"/><Relationship Id="rId6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4" Type="http://schemas.openxmlformats.org/officeDocument/2006/relationships/image" Target="../media/image11.emf"/><Relationship Id="rId5" Type="http://schemas.openxmlformats.org/officeDocument/2006/relationships/image" Target="../media/image12.emf"/><Relationship Id="rId6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4" Type="http://schemas.openxmlformats.org/officeDocument/2006/relationships/image" Target="../media/image9.emf"/><Relationship Id="rId5" Type="http://schemas.openxmlformats.org/officeDocument/2006/relationships/image" Target="../media/image10.emf"/><Relationship Id="rId6" Type="http://schemas.openxmlformats.org/officeDocument/2006/relationships/image" Target="../media/image13.jpeg"/><Relationship Id="rId7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5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image" Target="../media/image17.jpe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4" Type="http://schemas.openxmlformats.org/officeDocument/2006/relationships/image" Target="../media/image9.emf"/><Relationship Id="rId5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white_title_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3775075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5" descr="white_title_fullLog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77000" y="446088"/>
            <a:ext cx="2071688" cy="87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6" name="Text Box 8"/>
          <p:cNvSpPr txBox="1">
            <a:spLocks noChangeArrowheads="1"/>
          </p:cNvSpPr>
          <p:nvPr/>
        </p:nvSpPr>
        <p:spPr bwMode="auto">
          <a:xfrm>
            <a:off x="3962400" y="4419600"/>
            <a:ext cx="3886200" cy="1200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dirty="0" smtClean="0">
                <a:solidFill>
                  <a:srgbClr val="25485D"/>
                </a:solidFill>
                <a:latin typeface="+mj-lt"/>
                <a:ea typeface="ヒラギノ角ゴ Pro W3" pitchFamily="96" charset="-128"/>
                <a:cs typeface="+mn-cs"/>
              </a:rPr>
              <a:t>Bill Smoldt</a:t>
            </a:r>
          </a:p>
          <a:p>
            <a:pPr>
              <a:defRPr/>
            </a:pPr>
            <a:r>
              <a:rPr lang="en-US" dirty="0" smtClean="0">
                <a:solidFill>
                  <a:srgbClr val="25485D"/>
                </a:solidFill>
                <a:latin typeface="+mj-lt"/>
                <a:ea typeface="ヒラギノ角ゴ Pro W3" pitchFamily="96" charset="-128"/>
                <a:cs typeface="+mn-cs"/>
              </a:rPr>
              <a:t>VP R&amp;D</a:t>
            </a:r>
          </a:p>
          <a:p>
            <a:pPr>
              <a:defRPr/>
            </a:pPr>
            <a:r>
              <a:rPr lang="en-US" dirty="0" smtClean="0">
                <a:solidFill>
                  <a:srgbClr val="25485D"/>
                </a:solidFill>
                <a:latin typeface="+mj-lt"/>
                <a:ea typeface="ヒラギノ角ゴ Pro W3" pitchFamily="96" charset="-128"/>
                <a:cs typeface="+mn-cs"/>
              </a:rPr>
              <a:t>STORServer, Inc.</a:t>
            </a:r>
            <a:endParaRPr lang="en-US" dirty="0">
              <a:solidFill>
                <a:srgbClr val="25485D"/>
              </a:solidFill>
              <a:latin typeface="+mj-lt"/>
              <a:ea typeface="ヒラギノ角ゴ Pro W3" pitchFamily="96" charset="-128"/>
              <a:cs typeface="+mn-cs"/>
            </a:endParaRP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3962400" y="5692775"/>
            <a:ext cx="3886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 smtClean="0">
                <a:solidFill>
                  <a:srgbClr val="25485D"/>
                </a:solidFill>
                <a:latin typeface="+mj-lt"/>
                <a:ea typeface="ヒラギノ角ゴ Pro W3" pitchFamily="96" charset="-128"/>
                <a:cs typeface="+mn-cs"/>
              </a:rPr>
              <a:t>NLIT Conference</a:t>
            </a:r>
            <a:endParaRPr lang="en-US" sz="2000" dirty="0">
              <a:solidFill>
                <a:srgbClr val="25485D"/>
              </a:solidFill>
              <a:latin typeface="+mj-lt"/>
              <a:ea typeface="ヒラギノ角ゴ Pro W3" pitchFamily="96" charset="-128"/>
              <a:cs typeface="+mn-cs"/>
            </a:endParaRPr>
          </a:p>
        </p:txBody>
      </p:sp>
      <p:sp>
        <p:nvSpPr>
          <p:cNvPr id="3078" name="TextBox 10"/>
          <p:cNvSpPr txBox="1">
            <a:spLocks noChangeArrowheads="1"/>
          </p:cNvSpPr>
          <p:nvPr/>
        </p:nvSpPr>
        <p:spPr bwMode="auto">
          <a:xfrm>
            <a:off x="3962400" y="2667000"/>
            <a:ext cx="4952999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3600" b="1" dirty="0" smtClean="0">
                <a:solidFill>
                  <a:srgbClr val="25485D"/>
                </a:solidFill>
              </a:rPr>
              <a:t>Data Backup in an Internal Cloud</a:t>
            </a:r>
            <a:endParaRPr lang="en-US" sz="3600" dirty="0">
              <a:solidFill>
                <a:srgbClr val="25485D"/>
              </a:solidFill>
            </a:endParaRPr>
          </a:p>
        </p:txBody>
      </p:sp>
      <p:cxnSp>
        <p:nvCxnSpPr>
          <p:cNvPr id="3079" name="Straight Connector 12"/>
          <p:cNvCxnSpPr>
            <a:cxnSpLocks noChangeShapeType="1"/>
          </p:cNvCxnSpPr>
          <p:nvPr/>
        </p:nvCxnSpPr>
        <p:spPr bwMode="auto">
          <a:xfrm>
            <a:off x="4038600" y="3886200"/>
            <a:ext cx="5105400" cy="0"/>
          </a:xfrm>
          <a:prstGeom prst="line">
            <a:avLst/>
          </a:prstGeom>
          <a:noFill/>
          <a:ln w="28575">
            <a:solidFill>
              <a:srgbClr val="25485D"/>
            </a:solidFill>
            <a:round/>
            <a:headEnd/>
            <a:tailEnd/>
          </a:ln>
        </p:spPr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48400" y="1295400"/>
            <a:ext cx="2463800" cy="7807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228600" y="107950"/>
            <a:ext cx="7162800" cy="609600"/>
          </a:xfrm>
        </p:spPr>
        <p:txBody>
          <a:bodyPr/>
          <a:lstStyle/>
          <a:p>
            <a:r>
              <a:rPr lang="en-US"/>
              <a:t>Turn The Dial &amp; Change Your Storage</a:t>
            </a:r>
          </a:p>
        </p:txBody>
      </p:sp>
      <p:sp>
        <p:nvSpPr>
          <p:cNvPr id="11267" name="Content Placeholder 7"/>
          <p:cNvSpPr>
            <a:spLocks noGrp="1"/>
          </p:cNvSpPr>
          <p:nvPr>
            <p:ph sz="half" idx="4294967295"/>
          </p:nvPr>
        </p:nvSpPr>
        <p:spPr>
          <a:xfrm>
            <a:off x="3276600" y="1600200"/>
            <a:ext cx="5638800" cy="2133600"/>
          </a:xfrm>
        </p:spPr>
        <p:txBody>
          <a:bodyPr/>
          <a:lstStyle/>
          <a:p>
            <a:pPr>
              <a:buFont typeface="Wingdings" charset="2"/>
              <a:buChar char="§"/>
            </a:pPr>
            <a:r>
              <a:rPr lang="en-US" sz="2400"/>
              <a:t>Effortlessly change the makeup of your STORServer</a:t>
            </a:r>
          </a:p>
          <a:p>
            <a:pPr>
              <a:buFont typeface="Wingdings" charset="2"/>
              <a:buChar char="§"/>
            </a:pPr>
            <a:r>
              <a:rPr lang="en-US" sz="2400"/>
              <a:t>Mix and match disk and tape as your business requirements change or budget allows</a:t>
            </a:r>
          </a:p>
          <a:p>
            <a:pPr lvl="1"/>
            <a:r>
              <a:rPr lang="en-US" sz="1800"/>
              <a:t>Small Dollars = Small Disk Large Tape</a:t>
            </a:r>
          </a:p>
          <a:p>
            <a:pPr lvl="1"/>
            <a:r>
              <a:rPr lang="en-US" sz="1800"/>
              <a:t>Medium Dollars = Medium Disk Medium Tape</a:t>
            </a:r>
          </a:p>
        </p:txBody>
      </p:sp>
      <p:pic>
        <p:nvPicPr>
          <p:cNvPr id="1126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219200"/>
            <a:ext cx="21336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" y="1676400"/>
            <a:ext cx="1828800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9600" y="1371600"/>
            <a:ext cx="1828800" cy="36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1" name="Picture 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" y="2133600"/>
            <a:ext cx="1828800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2" name="Picture 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" y="2590800"/>
            <a:ext cx="182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3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9600" y="4495800"/>
            <a:ext cx="1828800" cy="146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4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9600" y="3124200"/>
            <a:ext cx="1828800" cy="146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228600" y="107950"/>
            <a:ext cx="7162800" cy="609600"/>
          </a:xfrm>
        </p:spPr>
        <p:txBody>
          <a:bodyPr/>
          <a:lstStyle/>
          <a:p>
            <a:r>
              <a:rPr lang="en-US"/>
              <a:t>Turn The Dial &amp; Change Your Storage</a:t>
            </a:r>
          </a:p>
        </p:txBody>
      </p:sp>
      <p:sp>
        <p:nvSpPr>
          <p:cNvPr id="12291" name="Content Placeholder 7"/>
          <p:cNvSpPr>
            <a:spLocks noGrp="1"/>
          </p:cNvSpPr>
          <p:nvPr>
            <p:ph sz="half" idx="4294967295"/>
          </p:nvPr>
        </p:nvSpPr>
        <p:spPr>
          <a:xfrm>
            <a:off x="3276600" y="1600200"/>
            <a:ext cx="5638800" cy="2133600"/>
          </a:xfrm>
        </p:spPr>
        <p:txBody>
          <a:bodyPr/>
          <a:lstStyle/>
          <a:p>
            <a:pPr>
              <a:buFont typeface="Wingdings" charset="2"/>
              <a:buChar char="§"/>
            </a:pPr>
            <a:r>
              <a:rPr lang="en-US" sz="2400"/>
              <a:t>Effortlessly change the makeup of your STORServer</a:t>
            </a:r>
          </a:p>
          <a:p>
            <a:pPr>
              <a:buFont typeface="Wingdings" charset="2"/>
              <a:buChar char="§"/>
            </a:pPr>
            <a:r>
              <a:rPr lang="en-US" sz="2400"/>
              <a:t>Mix and match disk and tape as your business requirements change or budget allows</a:t>
            </a:r>
          </a:p>
          <a:p>
            <a:pPr lvl="1"/>
            <a:r>
              <a:rPr lang="en-US" sz="1800"/>
              <a:t>Small Dollars = Small Disk Large Tape</a:t>
            </a:r>
          </a:p>
          <a:p>
            <a:pPr lvl="1"/>
            <a:r>
              <a:rPr lang="en-US" sz="1800"/>
              <a:t>Medium Dollars = Medium Disk Medium Tape</a:t>
            </a:r>
          </a:p>
          <a:p>
            <a:pPr lvl="1"/>
            <a:r>
              <a:rPr lang="en-US" sz="1800"/>
              <a:t>Large Dollars = Large Disk Small Tape</a:t>
            </a:r>
          </a:p>
        </p:txBody>
      </p:sp>
      <p:pic>
        <p:nvPicPr>
          <p:cNvPr id="1229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219200"/>
            <a:ext cx="21336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" y="1676400"/>
            <a:ext cx="1828800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9600" y="5334000"/>
            <a:ext cx="1828800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5" name="Picture 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9600" y="1371600"/>
            <a:ext cx="1828800" cy="36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6" name="Picture 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" y="2133600"/>
            <a:ext cx="1828800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7" name="Picture 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" y="2590800"/>
            <a:ext cx="1828800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8" name="Picture 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" y="3048000"/>
            <a:ext cx="1828800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9" name="Picture 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" y="3962400"/>
            <a:ext cx="1828800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0" name="Picture 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" y="4419600"/>
            <a:ext cx="1828800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1" name="Picture 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" y="3505200"/>
            <a:ext cx="1828800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2" name="Picture 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" y="4876800"/>
            <a:ext cx="1828800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228600" y="107950"/>
            <a:ext cx="7391400" cy="609600"/>
          </a:xfrm>
        </p:spPr>
        <p:txBody>
          <a:bodyPr/>
          <a:lstStyle/>
          <a:p>
            <a:r>
              <a:rPr lang="en-US"/>
              <a:t>Build Your STORServer Appliance</a:t>
            </a:r>
          </a:p>
        </p:txBody>
      </p:sp>
      <p:pic>
        <p:nvPicPr>
          <p:cNvPr id="9219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57200" y="1219200"/>
            <a:ext cx="2133600" cy="5181600"/>
          </a:xfrm>
        </p:spPr>
      </p:pic>
      <p:pic>
        <p:nvPicPr>
          <p:cNvPr id="9220" name="Picture 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" y="1676400"/>
            <a:ext cx="1828800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9600" y="3048000"/>
            <a:ext cx="1828800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Content Placeholder 11"/>
          <p:cNvSpPr txBox="1">
            <a:spLocks/>
          </p:cNvSpPr>
          <p:nvPr/>
        </p:nvSpPr>
        <p:spPr bwMode="auto">
          <a:xfrm>
            <a:off x="2819400" y="3932238"/>
            <a:ext cx="37338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Wingdings" pitchFamily="2" charset="2"/>
              <a:buChar char="§"/>
              <a:defRPr/>
            </a:pPr>
            <a:endParaRPr lang="en-US" sz="2000" kern="0" dirty="0">
              <a:solidFill>
                <a:srgbClr val="25485D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9223" name="Picture 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9600" y="1371600"/>
            <a:ext cx="1828800" cy="36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4" name="Picture 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" y="2133600"/>
            <a:ext cx="1828800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5" name="Picture 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" y="2590800"/>
            <a:ext cx="1828800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Content Placeholder 11"/>
          <p:cNvSpPr txBox="1">
            <a:spLocks/>
          </p:cNvSpPr>
          <p:nvPr/>
        </p:nvSpPr>
        <p:spPr bwMode="auto">
          <a:xfrm>
            <a:off x="2819400" y="3932238"/>
            <a:ext cx="37338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US" sz="2000" kern="0" dirty="0">
                <a:solidFill>
                  <a:srgbClr val="25485D"/>
                </a:solidFill>
                <a:latin typeface="+mn-lt"/>
                <a:ea typeface="+mn-ea"/>
                <a:cs typeface="+mn-cs"/>
              </a:rPr>
              <a:t>Alternatively, eliminate tape and do</a:t>
            </a:r>
            <a:r>
              <a:rPr lang="en-US" sz="2000" kern="0" dirty="0" smtClean="0">
                <a:solidFill>
                  <a:srgbClr val="25485D"/>
                </a:solidFill>
                <a:latin typeface="+mn-lt"/>
                <a:ea typeface="+mn-ea"/>
                <a:cs typeface="+mn-cs"/>
              </a:rPr>
              <a:t> Cloud Backup to </a:t>
            </a:r>
            <a:r>
              <a:rPr lang="en-US" sz="2000" kern="0" dirty="0">
                <a:solidFill>
                  <a:srgbClr val="25485D"/>
                </a:solidFill>
                <a:latin typeface="+mn-lt"/>
                <a:ea typeface="+mn-ea"/>
                <a:cs typeface="+mn-cs"/>
              </a:rPr>
              <a:t>another STORServer in your DR </a:t>
            </a:r>
            <a:r>
              <a:rPr lang="en-US" sz="2000" kern="0" dirty="0" smtClean="0">
                <a:solidFill>
                  <a:srgbClr val="25485D"/>
                </a:solidFill>
                <a:latin typeface="+mn-lt"/>
                <a:ea typeface="+mn-ea"/>
                <a:cs typeface="+mn-cs"/>
              </a:rPr>
              <a:t>facility or another Lab.</a:t>
            </a:r>
            <a:endParaRPr lang="en-US" sz="2000" kern="0" dirty="0">
              <a:solidFill>
                <a:srgbClr val="25485D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Right Arrow 14"/>
          <p:cNvSpPr>
            <a:spLocks noChangeArrowheads="1"/>
          </p:cNvSpPr>
          <p:nvPr/>
        </p:nvSpPr>
        <p:spPr bwMode="auto">
          <a:xfrm>
            <a:off x="2819400" y="2255838"/>
            <a:ext cx="3581400" cy="10668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25485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0" hangingPunct="0"/>
            <a:endParaRPr lang="en-US"/>
          </a:p>
        </p:txBody>
      </p:sp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6629400" y="1219200"/>
            <a:ext cx="2133600" cy="5181600"/>
            <a:chOff x="6629400" y="1219200"/>
            <a:chExt cx="2133600" cy="5181600"/>
          </a:xfrm>
        </p:grpSpPr>
        <p:pic>
          <p:nvPicPr>
            <p:cNvPr id="9229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629400" y="1219200"/>
              <a:ext cx="2133600" cy="5181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30" name="Picture 1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781800" y="1676400"/>
              <a:ext cx="1828800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31" name="Picture 9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6781800" y="1371600"/>
              <a:ext cx="1828800" cy="3635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32" name="Picture 1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781800" y="2133600"/>
              <a:ext cx="1828800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33" name="Picture 1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781800" y="2590800"/>
              <a:ext cx="1828800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8" name="TextBox 17"/>
          <p:cNvSpPr txBox="1"/>
          <p:nvPr/>
        </p:nvSpPr>
        <p:spPr>
          <a:xfrm>
            <a:off x="838200" y="4038600"/>
            <a:ext cx="14478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 smtClean="0"/>
              <a:t>Source data in virtual storage pools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934200" y="3962400"/>
            <a:ext cx="14478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 smtClean="0"/>
              <a:t>Target data in virtual storage pools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Create an Internal Backup Cloud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Common backup services across sites</a:t>
            </a:r>
          </a:p>
          <a:p>
            <a:pPr lvl="1"/>
            <a:r>
              <a:rPr lang="en-US" dirty="0" smtClean="0"/>
              <a:t>Can be symmetrical</a:t>
            </a:r>
          </a:p>
          <a:p>
            <a:pPr lvl="1"/>
            <a:r>
              <a:rPr lang="en-US" dirty="0" smtClean="0"/>
              <a:t>All data is in virtual storage pools stored in virtual volumes</a:t>
            </a:r>
          </a:p>
          <a:p>
            <a:pPr lvl="1"/>
            <a:r>
              <a:rPr lang="en-US" dirty="0" smtClean="0"/>
              <a:t>Full protection between storage pools</a:t>
            </a:r>
          </a:p>
          <a:p>
            <a:pPr lvl="1"/>
            <a:r>
              <a:rPr lang="en-US" dirty="0" smtClean="0"/>
              <a:t>Virtual tape library without the extra hardware</a:t>
            </a:r>
          </a:p>
          <a:p>
            <a:pPr lvl="1"/>
            <a:r>
              <a:rPr lang="en-US" dirty="0" smtClean="0"/>
              <a:t>One to one or many to many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Robust Backup and DR Cloud</a:t>
            </a:r>
            <a:endParaRPr lang="en-US" dirty="0"/>
          </a:p>
        </p:txBody>
      </p:sp>
      <p:grpSp>
        <p:nvGrpSpPr>
          <p:cNvPr id="3" name="Group 13"/>
          <p:cNvGrpSpPr/>
          <p:nvPr/>
        </p:nvGrpSpPr>
        <p:grpSpPr>
          <a:xfrm>
            <a:off x="7086600" y="1981200"/>
            <a:ext cx="609600" cy="1905000"/>
            <a:chOff x="6553200" y="1066800"/>
            <a:chExt cx="2133600" cy="5181600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553200" y="1066800"/>
              <a:ext cx="2133600" cy="5181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1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705600" y="1524000"/>
              <a:ext cx="1828800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9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705600" y="1219200"/>
              <a:ext cx="1828800" cy="3635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1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705600" y="1981200"/>
              <a:ext cx="1828800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1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705600" y="2438400"/>
              <a:ext cx="1828800" cy="60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4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705600" y="4343400"/>
              <a:ext cx="1828800" cy="1468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4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705600" y="2971800"/>
              <a:ext cx="1828800" cy="1468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5" name="Content Placeholder 14" descr="LAN_cloud.jpg"/>
          <p:cNvPicPr>
            <a:picLocks noGrp="1" noChangeAspect="1"/>
          </p:cNvPicPr>
          <p:nvPr>
            <p:ph idx="1"/>
          </p:nvPr>
        </p:nvPicPr>
        <p:blipFill>
          <a:blip r:embed="rId6"/>
          <a:srcRect t="-1691" b="-1691"/>
          <a:stretch>
            <a:fillRect/>
          </a:stretch>
        </p:blipFill>
        <p:spPr>
          <a:xfrm>
            <a:off x="3200400" y="1981200"/>
            <a:ext cx="2641600" cy="1600200"/>
          </a:xfrm>
        </p:spPr>
      </p:pic>
      <p:grpSp>
        <p:nvGrpSpPr>
          <p:cNvPr id="58" name="Group 13"/>
          <p:cNvGrpSpPr/>
          <p:nvPr/>
        </p:nvGrpSpPr>
        <p:grpSpPr>
          <a:xfrm>
            <a:off x="1371600" y="1981200"/>
            <a:ext cx="609600" cy="1905000"/>
            <a:chOff x="6553200" y="1066800"/>
            <a:chExt cx="2133600" cy="5181600"/>
          </a:xfrm>
        </p:grpSpPr>
        <p:pic>
          <p:nvPicPr>
            <p:cNvPr id="65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553200" y="1066800"/>
              <a:ext cx="2133600" cy="5181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9" name="Picture 1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705600" y="1524000"/>
              <a:ext cx="1828800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3" name="Picture 9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705600" y="1219200"/>
              <a:ext cx="1828800" cy="3635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7" name="Picture 1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705600" y="1981200"/>
              <a:ext cx="1828800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8" name="Picture 1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705600" y="2438400"/>
              <a:ext cx="1828800" cy="60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9" name="Picture 4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705600" y="4343400"/>
              <a:ext cx="1828800" cy="1468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0" name="Picture 4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705600" y="2971800"/>
              <a:ext cx="1828800" cy="1468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89" name="Group 50"/>
          <p:cNvGrpSpPr/>
          <p:nvPr/>
        </p:nvGrpSpPr>
        <p:grpSpPr>
          <a:xfrm>
            <a:off x="762000" y="4343400"/>
            <a:ext cx="1600200" cy="1275068"/>
            <a:chOff x="228600" y="3581400"/>
            <a:chExt cx="2286000" cy="1821526"/>
          </a:xfrm>
        </p:grpSpPr>
        <p:pic>
          <p:nvPicPr>
            <p:cNvPr id="90" name="Picture 89" descr="Server_rack_blue.jpg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57200" y="3581400"/>
              <a:ext cx="1524000" cy="348966"/>
            </a:xfrm>
            <a:prstGeom prst="rect">
              <a:avLst/>
            </a:prstGeom>
          </p:spPr>
        </p:pic>
        <p:pic>
          <p:nvPicPr>
            <p:cNvPr id="91" name="Picture 90" descr="Server_rack_blue.jpg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57200" y="4191000"/>
              <a:ext cx="1524000" cy="348966"/>
            </a:xfrm>
            <a:prstGeom prst="rect">
              <a:avLst/>
            </a:prstGeom>
          </p:spPr>
        </p:pic>
        <p:pic>
          <p:nvPicPr>
            <p:cNvPr id="92" name="Picture 91" descr="Server_rack_blue.jpg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57200" y="4800600"/>
              <a:ext cx="1524000" cy="348966"/>
            </a:xfrm>
            <a:prstGeom prst="rect">
              <a:avLst/>
            </a:prstGeom>
          </p:spPr>
        </p:pic>
        <p:sp>
          <p:nvSpPr>
            <p:cNvPr id="93" name="TextBox 92"/>
            <p:cNvSpPr txBox="1"/>
            <p:nvPr/>
          </p:nvSpPr>
          <p:spPr>
            <a:xfrm>
              <a:off x="609600" y="3809999"/>
              <a:ext cx="1295400" cy="3737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smtClean="0"/>
                <a:t>File Server</a:t>
              </a:r>
              <a:endParaRPr lang="en-US" sz="1100" dirty="0"/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228600" y="4419597"/>
              <a:ext cx="2286000" cy="3737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smtClean="0"/>
                <a:t>Exchange Server</a:t>
              </a:r>
              <a:endParaRPr lang="en-US" sz="1100" dirty="0"/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228600" y="5029197"/>
              <a:ext cx="2057400" cy="3737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smtClean="0"/>
                <a:t>Database Server</a:t>
              </a:r>
              <a:endParaRPr lang="en-US" sz="1100" dirty="0"/>
            </a:p>
          </p:txBody>
        </p:sp>
      </p:grpSp>
      <p:grpSp>
        <p:nvGrpSpPr>
          <p:cNvPr id="96" name="Group 50"/>
          <p:cNvGrpSpPr/>
          <p:nvPr/>
        </p:nvGrpSpPr>
        <p:grpSpPr>
          <a:xfrm>
            <a:off x="6934200" y="4343400"/>
            <a:ext cx="1600200" cy="1275068"/>
            <a:chOff x="228600" y="3581400"/>
            <a:chExt cx="2286000" cy="1821526"/>
          </a:xfrm>
        </p:grpSpPr>
        <p:pic>
          <p:nvPicPr>
            <p:cNvPr id="97" name="Picture 96" descr="Server_rack_blue.jpg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57200" y="3581400"/>
              <a:ext cx="1524000" cy="348966"/>
            </a:xfrm>
            <a:prstGeom prst="rect">
              <a:avLst/>
            </a:prstGeom>
          </p:spPr>
        </p:pic>
        <p:pic>
          <p:nvPicPr>
            <p:cNvPr id="98" name="Picture 97" descr="Server_rack_blue.jpg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57200" y="4191000"/>
              <a:ext cx="1524000" cy="348966"/>
            </a:xfrm>
            <a:prstGeom prst="rect">
              <a:avLst/>
            </a:prstGeom>
          </p:spPr>
        </p:pic>
        <p:pic>
          <p:nvPicPr>
            <p:cNvPr id="99" name="Picture 98" descr="Server_rack_blue.jpg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57200" y="4800600"/>
              <a:ext cx="1524000" cy="348966"/>
            </a:xfrm>
            <a:prstGeom prst="rect">
              <a:avLst/>
            </a:prstGeom>
          </p:spPr>
        </p:pic>
        <p:sp>
          <p:nvSpPr>
            <p:cNvPr id="100" name="TextBox 99"/>
            <p:cNvSpPr txBox="1"/>
            <p:nvPr/>
          </p:nvSpPr>
          <p:spPr>
            <a:xfrm>
              <a:off x="609600" y="3809999"/>
              <a:ext cx="1295400" cy="3737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smtClean="0"/>
                <a:t>File Server</a:t>
              </a:r>
              <a:endParaRPr lang="en-US" sz="1100" dirty="0"/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228600" y="4419597"/>
              <a:ext cx="2286000" cy="3737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smtClean="0"/>
                <a:t>Exchange Server</a:t>
              </a:r>
              <a:endParaRPr lang="en-US" sz="1100" dirty="0"/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228600" y="5029197"/>
              <a:ext cx="2057400" cy="3737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smtClean="0"/>
                <a:t>Database Server</a:t>
              </a:r>
              <a:endParaRPr lang="en-US" sz="11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Internal Cloud</a:t>
            </a:r>
            <a:r>
              <a:rPr lang="en-US" baseline="0" dirty="0" smtClean="0"/>
              <a:t> </a:t>
            </a:r>
            <a:r>
              <a:rPr lang="en-US" baseline="0" dirty="0" smtClean="0"/>
              <a:t>Backup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0" dirty="0" smtClean="0"/>
              <a:t>Doing </a:t>
            </a:r>
            <a:r>
              <a:rPr lang="en-US" baseline="0" dirty="0" smtClean="0"/>
              <a:t>lab &lt;-&gt; lab internal backup cloud now</a:t>
            </a:r>
            <a:endParaRPr lang="en-US" baseline="0" dirty="0" smtClean="0"/>
          </a:p>
          <a:p>
            <a:pPr lvl="1"/>
            <a:r>
              <a:rPr lang="en-US" dirty="0" err="1" smtClean="0"/>
              <a:t>S</a:t>
            </a:r>
            <a:r>
              <a:rPr lang="en-US" baseline="0" dirty="0" err="1" smtClean="0"/>
              <a:t>eemless</a:t>
            </a:r>
            <a:r>
              <a:rPr lang="en-US" baseline="0" dirty="0" smtClean="0"/>
              <a:t> </a:t>
            </a:r>
            <a:r>
              <a:rPr lang="en-US" baseline="0" dirty="0" smtClean="0"/>
              <a:t>and easy to set up</a:t>
            </a:r>
            <a:endParaRPr lang="en-US" baseline="0" dirty="0" smtClean="0"/>
          </a:p>
          <a:p>
            <a:pPr lvl="1"/>
            <a:r>
              <a:rPr lang="en-US" dirty="0" smtClean="0"/>
              <a:t>D</a:t>
            </a:r>
            <a:r>
              <a:rPr lang="en-US" baseline="0" dirty="0" smtClean="0"/>
              <a:t>on’t </a:t>
            </a:r>
            <a:r>
              <a:rPr lang="en-US" baseline="0" dirty="0" smtClean="0"/>
              <a:t>have to send all data, just select what you want to replicate</a:t>
            </a:r>
          </a:p>
          <a:p>
            <a:pPr lvl="1"/>
            <a:r>
              <a:rPr lang="en-US" baseline="0" dirty="0" smtClean="0"/>
              <a:t>Initial setup was easy and</a:t>
            </a:r>
            <a:r>
              <a:rPr lang="en-US" baseline="0" dirty="0" smtClean="0"/>
              <a:t> less expensive than you would </a:t>
            </a:r>
            <a:r>
              <a:rPr lang="en-US" baseline="0" dirty="0" smtClean="0"/>
              <a:t>expect</a:t>
            </a:r>
          </a:p>
          <a:p>
            <a:pPr lvl="1"/>
            <a:endParaRPr lang="en-US" baseline="0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Ohio School Districts DR Cloud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Benefits of Internal Cloud Backup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Immediate movement of data offsite with no human intervention</a:t>
            </a:r>
          </a:p>
          <a:p>
            <a:r>
              <a:rPr lang="en-US" dirty="0" smtClean="0"/>
              <a:t>Consistent set of services and management</a:t>
            </a:r>
          </a:p>
          <a:p>
            <a:r>
              <a:rPr lang="en-US" dirty="0" smtClean="0"/>
              <a:t>Easily expand, contract, reconfigure</a:t>
            </a:r>
          </a:p>
          <a:p>
            <a:r>
              <a:rPr lang="en-US" dirty="0" smtClean="0"/>
              <a:t>Any level of granularity to match WAN speeds and requirements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07950"/>
            <a:ext cx="7391400" cy="609600"/>
          </a:xfrm>
        </p:spPr>
        <p:txBody>
          <a:bodyPr/>
          <a:lstStyle/>
          <a:p>
            <a:pPr eaLnBrk="1" hangingPunct="1"/>
            <a:r>
              <a:rPr lang="en-US" sz="2800" b="1">
                <a:solidFill>
                  <a:srgbClr val="FFFF00"/>
                </a:solidFill>
              </a:rPr>
              <a:t>Overview:</a:t>
            </a:r>
            <a:r>
              <a:rPr lang="en-US" sz="2800"/>
              <a:t> STORServer with Instant Restore</a:t>
            </a:r>
          </a:p>
        </p:txBody>
      </p:sp>
      <p:pic>
        <p:nvPicPr>
          <p:cNvPr id="18435" name="Picture 3" descr="STOR_Webinar_earth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02200" y="838200"/>
            <a:ext cx="42418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295400"/>
            <a:ext cx="5029200" cy="3962400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25000"/>
              </a:spcBef>
              <a:buFont typeface="Wingdings" charset="2"/>
              <a:buChar char="§"/>
            </a:pPr>
            <a:r>
              <a:rPr lang="en-US" sz="1800"/>
              <a:t>Backup for remote and branch offices and the data center</a:t>
            </a:r>
            <a:br>
              <a:rPr lang="en-US" sz="1800"/>
            </a:br>
            <a:endParaRPr lang="en-US" sz="1800"/>
          </a:p>
          <a:p>
            <a:pPr>
              <a:lnSpc>
                <a:spcPct val="80000"/>
              </a:lnSpc>
              <a:spcBef>
                <a:spcPct val="25000"/>
              </a:spcBef>
              <a:buFont typeface="Wingdings" charset="2"/>
              <a:buChar char="§"/>
            </a:pPr>
            <a:r>
              <a:rPr lang="en-US" sz="1800"/>
              <a:t>Recovery management for Microsoft Windows and Linux servers</a:t>
            </a:r>
            <a:br>
              <a:rPr lang="en-US" sz="1800"/>
            </a:br>
            <a:r>
              <a:rPr lang="en-US" sz="1800"/>
              <a:t> </a:t>
            </a:r>
          </a:p>
          <a:p>
            <a:pPr>
              <a:lnSpc>
                <a:spcPct val="80000"/>
              </a:lnSpc>
              <a:spcBef>
                <a:spcPct val="25000"/>
              </a:spcBef>
              <a:buFont typeface="Wingdings" charset="2"/>
              <a:buChar char="§"/>
            </a:pPr>
            <a:r>
              <a:rPr lang="en-US" sz="1800"/>
              <a:t>Applications and users restored within minutes with full recovery in background</a:t>
            </a:r>
            <a:br>
              <a:rPr lang="en-US" sz="1800"/>
            </a:br>
            <a:endParaRPr lang="en-US" sz="1800"/>
          </a:p>
          <a:p>
            <a:pPr>
              <a:lnSpc>
                <a:spcPct val="80000"/>
              </a:lnSpc>
              <a:spcBef>
                <a:spcPct val="25000"/>
              </a:spcBef>
              <a:buFont typeface="Wingdings" charset="2"/>
              <a:buChar char="§"/>
            </a:pPr>
            <a:r>
              <a:rPr lang="en-US" sz="1800"/>
              <a:t>Eliminate traditional backup windows with</a:t>
            </a:r>
            <a:br>
              <a:rPr lang="en-US" sz="1800"/>
            </a:br>
            <a:r>
              <a:rPr lang="en-US" sz="1800"/>
              <a:t>continuous changed data captured at block level</a:t>
            </a:r>
          </a:p>
          <a:p>
            <a:pPr>
              <a:lnSpc>
                <a:spcPct val="80000"/>
              </a:lnSpc>
              <a:spcBef>
                <a:spcPct val="25000"/>
              </a:spcBef>
              <a:buFontTx/>
              <a:buNone/>
            </a:pPr>
            <a:r>
              <a:rPr lang="en-US" sz="1800"/>
              <a:t> </a:t>
            </a:r>
          </a:p>
          <a:p>
            <a:pPr>
              <a:lnSpc>
                <a:spcPct val="80000"/>
              </a:lnSpc>
              <a:spcBef>
                <a:spcPct val="25000"/>
              </a:spcBef>
              <a:buFont typeface="Wingdings" charset="2"/>
              <a:buChar char="§"/>
            </a:pPr>
            <a:r>
              <a:rPr lang="en-US" sz="1800"/>
              <a:t>Automate data transfers based on flexible, policy-based settings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81000" y="5715000"/>
            <a:ext cx="5181600" cy="685800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  <a:round/>
            <a:headEnd/>
            <a:tailEnd/>
          </a:ln>
          <a:effectLst>
            <a:outerShdw blurRad="63500" dist="38100" dir="2700000" algn="tl" rotWithShape="0">
              <a:srgbClr val="000000">
                <a:alpha val="39998"/>
              </a:srgbClr>
            </a:outerShdw>
          </a:effectLst>
        </p:spPr>
        <p:txBody>
          <a:bodyPr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sz="1800" b="1">
                <a:solidFill>
                  <a:srgbClr val="25485D"/>
                </a:solidFill>
                <a:cs typeface="+mn-cs"/>
              </a:rPr>
              <a:t>Affordable, effective add-on to your existing STORServer Appliance or TSM solution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Backup Appliance Summary</a:t>
            </a:r>
          </a:p>
        </p:txBody>
      </p:sp>
      <p:pic>
        <p:nvPicPr>
          <p:cNvPr id="13315" name="Picture 2" descr="WBNR_Man_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02200" y="838200"/>
            <a:ext cx="42418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TextBox 5"/>
          <p:cNvSpPr txBox="1">
            <a:spLocks noChangeArrowheads="1"/>
          </p:cNvSpPr>
          <p:nvPr/>
        </p:nvSpPr>
        <p:spPr bwMode="auto">
          <a:xfrm>
            <a:off x="228600" y="1600200"/>
            <a:ext cx="5562600" cy="271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349250" indent="-349250" eaLnBrk="0" hangingPunct="0">
              <a:spcBef>
                <a:spcPct val="20000"/>
              </a:spcBef>
              <a:buFont typeface="Wingdings" charset="2"/>
              <a:buChar char="§"/>
            </a:pPr>
            <a:r>
              <a:rPr lang="en-US" sz="2600">
                <a:solidFill>
                  <a:srgbClr val="25485D"/>
                </a:solidFill>
              </a:rPr>
              <a:t>30-day money back guarantee</a:t>
            </a:r>
          </a:p>
          <a:p>
            <a:pPr marL="349250" indent="-349250" eaLnBrk="0" hangingPunct="0">
              <a:spcBef>
                <a:spcPct val="20000"/>
              </a:spcBef>
              <a:buFont typeface="Wingdings" charset="2"/>
              <a:buChar char="§"/>
            </a:pPr>
            <a:r>
              <a:rPr lang="en-US" sz="2600">
                <a:solidFill>
                  <a:srgbClr val="25485D"/>
                </a:solidFill>
              </a:rPr>
              <a:t>One warranty for everything </a:t>
            </a:r>
          </a:p>
          <a:p>
            <a:pPr marL="349250" indent="-349250" eaLnBrk="0" hangingPunct="0">
              <a:spcBef>
                <a:spcPct val="20000"/>
              </a:spcBef>
              <a:buFont typeface="Wingdings" charset="2"/>
              <a:buChar char="§"/>
            </a:pPr>
            <a:r>
              <a:rPr lang="en-US" sz="2600">
                <a:solidFill>
                  <a:srgbClr val="25485D"/>
                </a:solidFill>
              </a:rPr>
              <a:t>One source for support</a:t>
            </a:r>
          </a:p>
          <a:p>
            <a:pPr marL="349250" indent="-349250" eaLnBrk="0" hangingPunct="0">
              <a:spcBef>
                <a:spcPct val="20000"/>
              </a:spcBef>
              <a:buFont typeface="Wingdings" charset="2"/>
              <a:buChar char="§"/>
            </a:pPr>
            <a:r>
              <a:rPr lang="en-US" sz="2600">
                <a:solidFill>
                  <a:srgbClr val="25485D"/>
                </a:solidFill>
              </a:rPr>
              <a:t>Support options that cover the entire appliance: 8x5, 24x7 and full system management available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57200" y="5410200"/>
            <a:ext cx="4724400" cy="914400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  <a:round/>
            <a:headEnd/>
            <a:tailEnd/>
          </a:ln>
          <a:effectLst>
            <a:outerShdw blurRad="63500" dist="38100" dir="2700000" algn="tl" rotWithShape="0">
              <a:srgbClr val="000000">
                <a:alpha val="39998"/>
              </a:srgbClr>
            </a:outerShdw>
          </a:effectLst>
        </p:spPr>
        <p:txBody>
          <a:bodyPr>
            <a:prstTxWarp prst="textNoShape">
              <a:avLst/>
            </a:prstTxWarp>
          </a:bodyPr>
          <a:lstStyle/>
          <a:p>
            <a:pPr eaLnBrk="0" hangingPunct="0">
              <a:defRPr/>
            </a:pPr>
            <a:endParaRPr lang="en-US">
              <a:ea typeface="ヒラギノ角ゴ Pro W3" pitchFamily="96" charset="-128"/>
              <a:cs typeface="+mn-cs"/>
            </a:endParaRPr>
          </a:p>
        </p:txBody>
      </p:sp>
      <p:sp>
        <p:nvSpPr>
          <p:cNvPr id="13318" name="TextBox 7"/>
          <p:cNvSpPr txBox="1">
            <a:spLocks noChangeArrowheads="1"/>
          </p:cNvSpPr>
          <p:nvPr/>
        </p:nvSpPr>
        <p:spPr bwMode="auto">
          <a:xfrm>
            <a:off x="457200" y="5462588"/>
            <a:ext cx="47244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b="1">
                <a:solidFill>
                  <a:srgbClr val="25485D"/>
                </a:solidFill>
              </a:rPr>
              <a:t>Quickly scales as your </a:t>
            </a:r>
            <a:br>
              <a:rPr lang="en-US" b="1">
                <a:solidFill>
                  <a:srgbClr val="25485D"/>
                </a:solidFill>
              </a:rPr>
            </a:br>
            <a:r>
              <a:rPr lang="en-US" b="1">
                <a:solidFill>
                  <a:srgbClr val="25485D"/>
                </a:solidFill>
              </a:rPr>
              <a:t>business grows.</a:t>
            </a:r>
            <a:endParaRPr lang="en-US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3" descr="STOR_PPT4_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02200" y="838200"/>
            <a:ext cx="42418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Title 1"/>
          <p:cNvSpPr>
            <a:spLocks noGrp="1"/>
          </p:cNvSpPr>
          <p:nvPr>
            <p:ph type="title"/>
          </p:nvPr>
        </p:nvSpPr>
        <p:spPr>
          <a:xfrm>
            <a:off x="228600" y="107950"/>
            <a:ext cx="7878763" cy="609600"/>
          </a:xfrm>
        </p:spPr>
        <p:txBody>
          <a:bodyPr/>
          <a:lstStyle/>
          <a:p>
            <a:r>
              <a:rPr lang="en-US" sz="3000"/>
              <a:t>Enterprise Appliance Background</a:t>
            </a:r>
          </a:p>
        </p:txBody>
      </p:sp>
      <p:sp>
        <p:nvSpPr>
          <p:cNvPr id="18436" name="TextBox 4"/>
          <p:cNvSpPr txBox="1">
            <a:spLocks noChangeArrowheads="1"/>
          </p:cNvSpPr>
          <p:nvPr/>
        </p:nvSpPr>
        <p:spPr bwMode="auto">
          <a:xfrm>
            <a:off x="381000" y="1524000"/>
            <a:ext cx="54864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400" dirty="0" smtClean="0">
                <a:solidFill>
                  <a:srgbClr val="25485D"/>
                </a:solidFill>
              </a:rPr>
              <a:t>Tivoli </a:t>
            </a:r>
            <a:r>
              <a:rPr lang="en-US" sz="2400" dirty="0">
                <a:solidFill>
                  <a:srgbClr val="25485D"/>
                </a:solidFill>
              </a:rPr>
              <a:t>Storage Manager v6.2 </a:t>
            </a:r>
            <a:r>
              <a:rPr lang="en-US" sz="2400" dirty="0" smtClean="0">
                <a:solidFill>
                  <a:srgbClr val="25485D"/>
                </a:solidFill>
              </a:rPr>
              <a:t/>
            </a:r>
            <a:br>
              <a:rPr lang="en-US" sz="2400" dirty="0" smtClean="0">
                <a:solidFill>
                  <a:srgbClr val="25485D"/>
                </a:solidFill>
              </a:rPr>
            </a:br>
            <a:r>
              <a:rPr lang="en-US" sz="2400" dirty="0" smtClean="0">
                <a:solidFill>
                  <a:srgbClr val="25485D"/>
                </a:solidFill>
              </a:rPr>
              <a:t>has </a:t>
            </a:r>
            <a:r>
              <a:rPr lang="en-US" sz="2400" dirty="0">
                <a:solidFill>
                  <a:srgbClr val="25485D"/>
                </a:solidFill>
              </a:rPr>
              <a:t>emerged as the most resilient </a:t>
            </a:r>
            <a:r>
              <a:rPr lang="en-US" sz="2400" dirty="0" smtClean="0">
                <a:solidFill>
                  <a:srgbClr val="25485D"/>
                </a:solidFill>
              </a:rPr>
              <a:t/>
            </a:r>
            <a:br>
              <a:rPr lang="en-US" sz="2400" dirty="0" smtClean="0">
                <a:solidFill>
                  <a:srgbClr val="25485D"/>
                </a:solidFill>
              </a:rPr>
            </a:br>
            <a:r>
              <a:rPr lang="en-US" sz="2400" dirty="0" smtClean="0">
                <a:solidFill>
                  <a:srgbClr val="25485D"/>
                </a:solidFill>
              </a:rPr>
              <a:t>and </a:t>
            </a:r>
            <a:r>
              <a:rPr lang="en-US" sz="2400" dirty="0">
                <a:solidFill>
                  <a:srgbClr val="25485D"/>
                </a:solidFill>
              </a:rPr>
              <a:t>robust product to lead the </a:t>
            </a:r>
            <a:r>
              <a:rPr lang="en-US" sz="2400" dirty="0" smtClean="0">
                <a:solidFill>
                  <a:srgbClr val="25485D"/>
                </a:solidFill>
              </a:rPr>
              <a:t/>
            </a:r>
            <a:br>
              <a:rPr lang="en-US" sz="2400" dirty="0" smtClean="0">
                <a:solidFill>
                  <a:srgbClr val="25485D"/>
                </a:solidFill>
              </a:rPr>
            </a:br>
            <a:r>
              <a:rPr lang="en-US" sz="2400" dirty="0" smtClean="0">
                <a:solidFill>
                  <a:srgbClr val="25485D"/>
                </a:solidFill>
              </a:rPr>
              <a:t>second </a:t>
            </a:r>
            <a:r>
              <a:rPr lang="en-US" sz="2400" dirty="0">
                <a:solidFill>
                  <a:srgbClr val="25485D"/>
                </a:solidFill>
              </a:rPr>
              <a:t>decade of the century</a:t>
            </a:r>
          </a:p>
          <a:p>
            <a:endParaRPr lang="en-US" sz="2400" dirty="0" smtClean="0">
              <a:solidFill>
                <a:srgbClr val="25485D"/>
              </a:solidFill>
            </a:endParaRPr>
          </a:p>
          <a:p>
            <a:r>
              <a:rPr lang="en-US" sz="2400" dirty="0" smtClean="0">
                <a:solidFill>
                  <a:srgbClr val="25485D"/>
                </a:solidFill>
              </a:rPr>
              <a:t>STORServer </a:t>
            </a:r>
            <a:r>
              <a:rPr lang="en-US" dirty="0" smtClean="0">
                <a:solidFill>
                  <a:srgbClr val="25485D"/>
                </a:solidFill>
              </a:rPr>
              <a:t>takes advantage of      </a:t>
            </a:r>
            <a:r>
              <a:rPr lang="en-US" dirty="0" err="1" smtClean="0">
                <a:solidFill>
                  <a:srgbClr val="25485D"/>
                </a:solidFill>
              </a:rPr>
              <a:t>TSM’s</a:t>
            </a:r>
            <a:r>
              <a:rPr lang="en-US" dirty="0" smtClean="0">
                <a:solidFill>
                  <a:srgbClr val="25485D"/>
                </a:solidFill>
              </a:rPr>
              <a:t> success and robust data movement but simplifies it in a </a:t>
            </a:r>
            <a:r>
              <a:rPr lang="en-US" sz="2400" dirty="0" smtClean="0">
                <a:solidFill>
                  <a:srgbClr val="25485D"/>
                </a:solidFill>
              </a:rPr>
              <a:t>new </a:t>
            </a:r>
            <a:r>
              <a:rPr lang="en-US" sz="2400" dirty="0">
                <a:solidFill>
                  <a:srgbClr val="25485D"/>
                </a:solidFill>
              </a:rPr>
              <a:t>Enterprise</a:t>
            </a:r>
            <a:r>
              <a:rPr lang="en-US" sz="2400" dirty="0" smtClean="0">
                <a:solidFill>
                  <a:srgbClr val="25485D"/>
                </a:solidFill>
              </a:rPr>
              <a:t>  </a:t>
            </a:r>
            <a:r>
              <a:rPr lang="en-US" sz="2400" dirty="0">
                <a:solidFill>
                  <a:srgbClr val="25485D"/>
                </a:solidFill>
              </a:rPr>
              <a:t>Appliance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81000" y="5378450"/>
            <a:ext cx="5410200" cy="1174750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  <a:round/>
            <a:headEnd/>
            <a:tailEnd/>
          </a:ln>
          <a:effectLst>
            <a:outerShdw blurRad="63500" dist="38100" dir="2700000" algn="tl" rotWithShape="0">
              <a:srgbClr val="000000">
                <a:alpha val="39999"/>
              </a:srgbClr>
            </a:outerShdw>
          </a:effectLst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 sz="2400" dirty="0">
              <a:ea typeface="ヒラギノ角ゴ Pro W3" pitchFamily="96" charset="-128"/>
              <a:cs typeface="+mn-cs"/>
            </a:endParaRPr>
          </a:p>
        </p:txBody>
      </p:sp>
      <p:sp>
        <p:nvSpPr>
          <p:cNvPr id="18438" name="TextBox 9"/>
          <p:cNvSpPr txBox="1">
            <a:spLocks noChangeArrowheads="1"/>
          </p:cNvSpPr>
          <p:nvPr/>
        </p:nvSpPr>
        <p:spPr bwMode="auto">
          <a:xfrm>
            <a:off x="381000" y="5410200"/>
            <a:ext cx="548640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200" b="1" dirty="0" smtClean="0">
                <a:solidFill>
                  <a:srgbClr val="25485D"/>
                </a:solidFill>
              </a:rPr>
              <a:t>In combination with the new FastBack/Instant Restore it has the widest range of features in the industry</a:t>
            </a:r>
            <a:endParaRPr lang="en-US" sz="2200" b="1" dirty="0">
              <a:solidFill>
                <a:srgbClr val="25485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3" descr="STOR_Webinar_earth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02200" y="838200"/>
            <a:ext cx="42418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381000" y="2362200"/>
            <a:ext cx="5334000" cy="1828800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  <a:round/>
            <a:headEnd/>
            <a:tailEnd/>
          </a:ln>
          <a:effectLst>
            <a:outerShdw blurRad="63500" dist="38100" dir="2700000" algn="tl" rotWithShape="0">
              <a:srgbClr val="000000">
                <a:alpha val="39999"/>
              </a:srgbClr>
            </a:outerShdw>
          </a:effectLst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 sz="2400" dirty="0">
              <a:ea typeface="ヒラギノ角ゴ Pro W3" pitchFamily="96" charset="-128"/>
              <a:cs typeface="+mn-cs"/>
            </a:endParaRPr>
          </a:p>
        </p:txBody>
      </p:sp>
      <p:pic>
        <p:nvPicPr>
          <p:cNvPr id="33797" name="Picture 6" descr="STOR_Excellence_L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14400" y="4419600"/>
            <a:ext cx="3886200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7" name="TextBox 7"/>
          <p:cNvSpPr txBox="1">
            <a:spLocks noChangeArrowheads="1"/>
          </p:cNvSpPr>
          <p:nvPr/>
        </p:nvSpPr>
        <p:spPr bwMode="auto">
          <a:xfrm>
            <a:off x="381000" y="3352800"/>
            <a:ext cx="5334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4000" b="1" dirty="0" err="1">
                <a:solidFill>
                  <a:srgbClr val="25485D"/>
                </a:solidFill>
              </a:rPr>
              <a:t>www.storserver.com</a:t>
            </a:r>
            <a:endParaRPr lang="en-US" sz="4000" b="1" dirty="0">
              <a:solidFill>
                <a:srgbClr val="25485D"/>
              </a:solidFill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81000" y="2514600"/>
            <a:ext cx="5334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4000" b="1" dirty="0" err="1" smtClean="0">
                <a:solidFill>
                  <a:srgbClr val="25485D"/>
                </a:solidFill>
              </a:rPr>
              <a:t>www.usicorp.com</a:t>
            </a:r>
            <a:endParaRPr lang="en-US" sz="4000" b="1" dirty="0">
              <a:solidFill>
                <a:srgbClr val="25485D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" y="914400"/>
            <a:ext cx="3606800" cy="1143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STOR_NewPPT2_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02200" y="838200"/>
            <a:ext cx="42418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Title 1"/>
          <p:cNvSpPr>
            <a:spLocks noGrp="1"/>
          </p:cNvSpPr>
          <p:nvPr>
            <p:ph type="title"/>
          </p:nvPr>
        </p:nvSpPr>
        <p:spPr>
          <a:xfrm>
            <a:off x="228600" y="107950"/>
            <a:ext cx="7878763" cy="609600"/>
          </a:xfrm>
        </p:spPr>
        <p:txBody>
          <a:bodyPr/>
          <a:lstStyle/>
          <a:p>
            <a:r>
              <a:rPr lang="en-US" sz="3000"/>
              <a:t>Tivoli Storage Manager Industry Success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81000" y="5378450"/>
            <a:ext cx="5257800" cy="914400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  <a:round/>
            <a:headEnd/>
            <a:tailEnd/>
          </a:ln>
          <a:effectLst>
            <a:outerShdw blurRad="63500" dist="38100" dir="2700000" algn="tl" rotWithShape="0">
              <a:srgbClr val="000000">
                <a:alpha val="39999"/>
              </a:srgbClr>
            </a:outerShdw>
          </a:effectLst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 sz="2400" dirty="0">
              <a:ea typeface="ヒラギノ角ゴ Pro W3" pitchFamily="96" charset="-128"/>
              <a:cs typeface="+mn-cs"/>
            </a:endParaRPr>
          </a:p>
        </p:txBody>
      </p:sp>
      <p:sp>
        <p:nvSpPr>
          <p:cNvPr id="19461" name="TextBox 9"/>
          <p:cNvSpPr txBox="1">
            <a:spLocks noChangeArrowheads="1"/>
          </p:cNvSpPr>
          <p:nvPr/>
        </p:nvSpPr>
        <p:spPr bwMode="auto">
          <a:xfrm>
            <a:off x="381000" y="5449888"/>
            <a:ext cx="52578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>
                <a:solidFill>
                  <a:srgbClr val="25485D"/>
                </a:solidFill>
              </a:rPr>
              <a:t>Four consecutive years of growing faster than the market per IDC</a:t>
            </a:r>
          </a:p>
        </p:txBody>
      </p:sp>
      <p:sp>
        <p:nvSpPr>
          <p:cNvPr id="19462" name="TextBox 8"/>
          <p:cNvSpPr txBox="1">
            <a:spLocks noChangeArrowheads="1"/>
          </p:cNvSpPr>
          <p:nvPr/>
        </p:nvSpPr>
        <p:spPr bwMode="auto">
          <a:xfrm>
            <a:off x="457200" y="2286000"/>
            <a:ext cx="54864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buFont typeface="Wingdings" charset="2"/>
              <a:buChar char="§"/>
            </a:pPr>
            <a:r>
              <a:rPr lang="en-US" sz="1800">
                <a:solidFill>
                  <a:srgbClr val="25485D"/>
                </a:solidFill>
              </a:rPr>
              <a:t> More than 20,000 loyal customers, including 60% </a:t>
            </a:r>
            <a:br>
              <a:rPr lang="en-US" sz="1800">
                <a:solidFill>
                  <a:srgbClr val="25485D"/>
                </a:solidFill>
              </a:rPr>
            </a:br>
            <a:r>
              <a:rPr lang="en-US" sz="1800">
                <a:solidFill>
                  <a:srgbClr val="25485D"/>
                </a:solidFill>
              </a:rPr>
              <a:t>   of the Fortune 500</a:t>
            </a:r>
            <a:br>
              <a:rPr lang="en-US" sz="1800">
                <a:solidFill>
                  <a:srgbClr val="25485D"/>
                </a:solidFill>
              </a:rPr>
            </a:br>
            <a:endParaRPr lang="en-US" sz="1800">
              <a:solidFill>
                <a:srgbClr val="25485D"/>
              </a:solidFill>
            </a:endParaRPr>
          </a:p>
          <a:p>
            <a:pPr>
              <a:buFont typeface="Wingdings" charset="2"/>
              <a:buChar char="§"/>
            </a:pPr>
            <a:r>
              <a:rPr lang="en-US" sz="1800">
                <a:solidFill>
                  <a:srgbClr val="25485D"/>
                </a:solidFill>
              </a:rPr>
              <a:t> The first disk-based backup solution</a:t>
            </a:r>
            <a:br>
              <a:rPr lang="en-US" sz="1800">
                <a:solidFill>
                  <a:srgbClr val="25485D"/>
                </a:solidFill>
              </a:rPr>
            </a:br>
            <a:endParaRPr lang="en-US" sz="1800">
              <a:solidFill>
                <a:srgbClr val="25485D"/>
              </a:solidFill>
            </a:endParaRPr>
          </a:p>
          <a:p>
            <a:pPr>
              <a:buFont typeface="Wingdings" charset="2"/>
              <a:buChar char="§"/>
            </a:pPr>
            <a:r>
              <a:rPr lang="en-US" sz="1800">
                <a:solidFill>
                  <a:srgbClr val="25485D"/>
                </a:solidFill>
              </a:rPr>
              <a:t> Unified recovery across the broadest range of </a:t>
            </a:r>
            <a:br>
              <a:rPr lang="en-US" sz="1800">
                <a:solidFill>
                  <a:srgbClr val="25485D"/>
                </a:solidFill>
              </a:rPr>
            </a:br>
            <a:r>
              <a:rPr lang="en-US" sz="1800">
                <a:solidFill>
                  <a:srgbClr val="25485D"/>
                </a:solidFill>
              </a:rPr>
              <a:t>  OS and HW platforms from laptop to mainframe </a:t>
            </a:r>
            <a:br>
              <a:rPr lang="en-US" sz="1800">
                <a:solidFill>
                  <a:srgbClr val="25485D"/>
                </a:solidFill>
              </a:rPr>
            </a:br>
            <a:r>
              <a:rPr lang="en-US" sz="1800">
                <a:solidFill>
                  <a:srgbClr val="25485D"/>
                </a:solidFill>
              </a:rPr>
              <a:t>  and across all storage tiers </a:t>
            </a:r>
          </a:p>
        </p:txBody>
      </p:sp>
      <p:sp>
        <p:nvSpPr>
          <p:cNvPr id="19463" name="Rectangle 9"/>
          <p:cNvSpPr>
            <a:spLocks noChangeArrowheads="1"/>
          </p:cNvSpPr>
          <p:nvPr/>
        </p:nvSpPr>
        <p:spPr bwMode="auto">
          <a:xfrm>
            <a:off x="381000" y="1219200"/>
            <a:ext cx="52578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25485D"/>
                </a:solidFill>
              </a:rPr>
              <a:t>Tivoli Storage Manager has been a leader in data protection for more than 15 years: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WBNR_ServerRoom_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02200" y="838200"/>
            <a:ext cx="42418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Title 1"/>
          <p:cNvSpPr>
            <a:spLocks noGrp="1"/>
          </p:cNvSpPr>
          <p:nvPr>
            <p:ph type="title"/>
          </p:nvPr>
        </p:nvSpPr>
        <p:spPr>
          <a:xfrm>
            <a:off x="228600" y="107950"/>
            <a:ext cx="7878763" cy="609600"/>
          </a:xfrm>
        </p:spPr>
        <p:txBody>
          <a:bodyPr/>
          <a:lstStyle/>
          <a:p>
            <a:r>
              <a:rPr lang="en-US" sz="3000" dirty="0">
                <a:solidFill>
                  <a:srgbClr val="FFFF00"/>
                </a:solidFill>
              </a:rPr>
              <a:t>Key Features:</a:t>
            </a:r>
            <a:r>
              <a:rPr lang="en-US" sz="3000" dirty="0" smtClean="0">
                <a:solidFill>
                  <a:srgbClr val="FFFF00"/>
                </a:solidFill>
              </a:rPr>
              <a:t> </a:t>
            </a:r>
            <a:r>
              <a:rPr lang="en-US" sz="3000" dirty="0" smtClean="0"/>
              <a:t>Enterprise </a:t>
            </a:r>
            <a:r>
              <a:rPr lang="en-US" sz="3000" dirty="0"/>
              <a:t>Appliance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81000" y="5378450"/>
            <a:ext cx="5257800" cy="914400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  <a:round/>
            <a:headEnd/>
            <a:tailEnd/>
          </a:ln>
          <a:effectLst>
            <a:outerShdw blurRad="63500" dist="38100" dir="2700000" algn="tl" rotWithShape="0">
              <a:srgbClr val="000000">
                <a:alpha val="39999"/>
              </a:srgbClr>
            </a:outerShdw>
          </a:effectLst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 sz="2400" dirty="0">
              <a:ea typeface="ヒラギノ角ゴ Pro W3" pitchFamily="96" charset="-128"/>
              <a:cs typeface="+mn-cs"/>
            </a:endParaRPr>
          </a:p>
        </p:txBody>
      </p:sp>
      <p:sp>
        <p:nvSpPr>
          <p:cNvPr id="20485" name="TextBox 9"/>
          <p:cNvSpPr txBox="1">
            <a:spLocks noChangeArrowheads="1"/>
          </p:cNvSpPr>
          <p:nvPr/>
        </p:nvSpPr>
        <p:spPr bwMode="auto">
          <a:xfrm>
            <a:off x="381000" y="5449888"/>
            <a:ext cx="52578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endParaRPr lang="en-US" sz="2400">
              <a:solidFill>
                <a:srgbClr val="25485D"/>
              </a:solidFill>
            </a:endParaRPr>
          </a:p>
        </p:txBody>
      </p:sp>
      <p:sp>
        <p:nvSpPr>
          <p:cNvPr id="20486" name="Rectangle 9"/>
          <p:cNvSpPr>
            <a:spLocks noChangeArrowheads="1"/>
          </p:cNvSpPr>
          <p:nvPr/>
        </p:nvSpPr>
        <p:spPr bwMode="auto">
          <a:xfrm>
            <a:off x="304800" y="1143000"/>
            <a:ext cx="6019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1" dirty="0">
                <a:solidFill>
                  <a:srgbClr val="25485D"/>
                </a:solidFill>
              </a:rPr>
              <a:t>The</a:t>
            </a:r>
            <a:r>
              <a:rPr lang="en-US" b="1" dirty="0" smtClean="0">
                <a:solidFill>
                  <a:srgbClr val="25485D"/>
                </a:solidFill>
              </a:rPr>
              <a:t> STORServer </a:t>
            </a:r>
            <a:r>
              <a:rPr lang="en-US" b="1" dirty="0">
                <a:solidFill>
                  <a:srgbClr val="25485D"/>
                </a:solidFill>
              </a:rPr>
              <a:t>Enterprise Appliance </a:t>
            </a:r>
            <a:br>
              <a:rPr lang="en-US" b="1" dirty="0">
                <a:solidFill>
                  <a:srgbClr val="25485D"/>
                </a:solidFill>
              </a:rPr>
            </a:br>
            <a:r>
              <a:rPr lang="en-US" b="1" dirty="0">
                <a:solidFill>
                  <a:srgbClr val="25485D"/>
                </a:solidFill>
              </a:rPr>
              <a:t>leverages TSM </a:t>
            </a:r>
            <a:r>
              <a:rPr lang="en-US" b="1" dirty="0" smtClean="0">
                <a:solidFill>
                  <a:srgbClr val="25485D"/>
                </a:solidFill>
              </a:rPr>
              <a:t>v6.2</a:t>
            </a:r>
            <a:endParaRPr lang="en-US" b="1" dirty="0">
              <a:solidFill>
                <a:srgbClr val="25485D"/>
              </a:solidFill>
            </a:endParaRPr>
          </a:p>
        </p:txBody>
      </p:sp>
      <p:sp>
        <p:nvSpPr>
          <p:cNvPr id="20487" name="Text Box 6"/>
          <p:cNvSpPr txBox="1">
            <a:spLocks noChangeArrowheads="1"/>
          </p:cNvSpPr>
          <p:nvPr/>
        </p:nvSpPr>
        <p:spPr bwMode="auto">
          <a:xfrm>
            <a:off x="1066800" y="2362200"/>
            <a:ext cx="42084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45720" rIns="45720">
            <a:prstTxWarp prst="textNoShape">
              <a:avLst/>
            </a:prstTxWarp>
            <a:spAutoFit/>
          </a:bodyPr>
          <a:lstStyle/>
          <a:p>
            <a:pPr rtl="1">
              <a:spcBef>
                <a:spcPct val="50000"/>
              </a:spcBef>
              <a:buClr>
                <a:schemeClr val="accent2"/>
              </a:buClr>
              <a:buFont typeface="Wingdings" charset="2"/>
              <a:buNone/>
            </a:pPr>
            <a:r>
              <a:rPr lang="en-US" sz="1800">
                <a:solidFill>
                  <a:srgbClr val="25485D"/>
                </a:solidFill>
                <a:ea typeface="Arial" charset="0"/>
                <a:cs typeface="Arial" charset="0"/>
              </a:rPr>
              <a:t>Simplified deployment and management</a:t>
            </a:r>
          </a:p>
        </p:txBody>
      </p:sp>
      <p:sp>
        <p:nvSpPr>
          <p:cNvPr id="20488" name="Text Box 8"/>
          <p:cNvSpPr txBox="1">
            <a:spLocks noChangeArrowheads="1"/>
          </p:cNvSpPr>
          <p:nvPr/>
        </p:nvSpPr>
        <p:spPr bwMode="auto">
          <a:xfrm>
            <a:off x="1143000" y="3810000"/>
            <a:ext cx="45720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45720">
            <a:prstTxWarp prst="textNoShape">
              <a:avLst/>
            </a:prstTxWarp>
            <a:spAutoFit/>
          </a:bodyPr>
          <a:lstStyle/>
          <a:p>
            <a:pPr rtl="1">
              <a:lnSpc>
                <a:spcPct val="85000"/>
              </a:lnSpc>
              <a:spcBef>
                <a:spcPct val="50000"/>
              </a:spcBef>
              <a:buClr>
                <a:schemeClr val="accent2"/>
              </a:buClr>
              <a:buFont typeface="Wingdings" charset="2"/>
              <a:buNone/>
            </a:pPr>
            <a:r>
              <a:rPr lang="en-US" sz="1800">
                <a:solidFill>
                  <a:srgbClr val="25485D"/>
                </a:solidFill>
                <a:ea typeface="Arial" charset="0"/>
                <a:cs typeface="Arial" charset="0"/>
              </a:rPr>
              <a:t>Increased scalability, availability and performance</a:t>
            </a:r>
          </a:p>
        </p:txBody>
      </p:sp>
      <p:sp>
        <p:nvSpPr>
          <p:cNvPr id="20489" name="Text Box 10"/>
          <p:cNvSpPr txBox="1">
            <a:spLocks noChangeArrowheads="1"/>
          </p:cNvSpPr>
          <p:nvPr/>
        </p:nvSpPr>
        <p:spPr bwMode="auto">
          <a:xfrm>
            <a:off x="1066800" y="3059113"/>
            <a:ext cx="27336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45720" rIns="45720">
            <a:prstTxWarp prst="textNoShape">
              <a:avLst/>
            </a:prstTxWarp>
            <a:spAutoFit/>
          </a:bodyPr>
          <a:lstStyle/>
          <a:p>
            <a:pPr rtl="1">
              <a:spcBef>
                <a:spcPct val="50000"/>
              </a:spcBef>
              <a:buClr>
                <a:schemeClr val="accent2"/>
              </a:buClr>
              <a:buFont typeface="Wingdings" charset="2"/>
              <a:buNone/>
            </a:pPr>
            <a:r>
              <a:rPr lang="en-US" sz="1800">
                <a:solidFill>
                  <a:srgbClr val="25485D"/>
                </a:solidFill>
                <a:ea typeface="Arial" charset="0"/>
                <a:cs typeface="Arial" charset="0"/>
              </a:rPr>
              <a:t>Built-in data deduplication</a:t>
            </a:r>
          </a:p>
        </p:txBody>
      </p:sp>
      <p:sp>
        <p:nvSpPr>
          <p:cNvPr id="20490" name="Text Box 12"/>
          <p:cNvSpPr txBox="1">
            <a:spLocks noChangeArrowheads="1"/>
          </p:cNvSpPr>
          <p:nvPr/>
        </p:nvSpPr>
        <p:spPr bwMode="auto">
          <a:xfrm>
            <a:off x="1138238" y="4535488"/>
            <a:ext cx="541496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45720">
            <a:prstTxWarp prst="textNoShape">
              <a:avLst/>
            </a:prstTxWarp>
            <a:spAutoFit/>
          </a:bodyPr>
          <a:lstStyle/>
          <a:p>
            <a:pPr rtl="1">
              <a:spcBef>
                <a:spcPct val="50000"/>
              </a:spcBef>
              <a:buClr>
                <a:schemeClr val="accent2"/>
              </a:buClr>
              <a:buFont typeface="Wingdings" charset="2"/>
              <a:buNone/>
            </a:pPr>
            <a:r>
              <a:rPr lang="en-US" sz="1800">
                <a:solidFill>
                  <a:srgbClr val="25485D"/>
                </a:solidFill>
                <a:ea typeface="Arial" charset="0"/>
                <a:cs typeface="Arial" charset="0"/>
              </a:rPr>
              <a:t>Enhancements achieve demanding RPO,</a:t>
            </a:r>
            <a:br>
              <a:rPr lang="en-US" sz="1800">
                <a:solidFill>
                  <a:srgbClr val="25485D"/>
                </a:solidFill>
                <a:ea typeface="Arial" charset="0"/>
                <a:cs typeface="Arial" charset="0"/>
              </a:rPr>
            </a:br>
            <a:r>
              <a:rPr lang="en-US" sz="1800">
                <a:solidFill>
                  <a:srgbClr val="25485D"/>
                </a:solidFill>
                <a:ea typeface="Arial" charset="0"/>
                <a:cs typeface="Arial" charset="0"/>
              </a:rPr>
              <a:t>RTO and business continuity requirements</a:t>
            </a:r>
          </a:p>
        </p:txBody>
      </p:sp>
      <p:sp>
        <p:nvSpPr>
          <p:cNvPr id="21" name="5-Point Star 20"/>
          <p:cNvSpPr/>
          <p:nvPr/>
        </p:nvSpPr>
        <p:spPr bwMode="auto">
          <a:xfrm>
            <a:off x="457200" y="2286000"/>
            <a:ext cx="457200" cy="457200"/>
          </a:xfrm>
          <a:prstGeom prst="star5">
            <a:avLst/>
          </a:prstGeom>
          <a:solidFill>
            <a:srgbClr val="25485D"/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2400" dirty="0">
              <a:solidFill>
                <a:srgbClr val="25485D"/>
              </a:solidFill>
              <a:ea typeface="ヒラギノ角ゴ Pro W3" pitchFamily="96" charset="-128"/>
              <a:cs typeface="+mn-cs"/>
            </a:endParaRPr>
          </a:p>
        </p:txBody>
      </p:sp>
      <p:sp>
        <p:nvSpPr>
          <p:cNvPr id="22" name="5-Point Star 21"/>
          <p:cNvSpPr/>
          <p:nvPr/>
        </p:nvSpPr>
        <p:spPr bwMode="auto">
          <a:xfrm>
            <a:off x="457200" y="2971800"/>
            <a:ext cx="457200" cy="457200"/>
          </a:xfrm>
          <a:prstGeom prst="star5">
            <a:avLst/>
          </a:prstGeom>
          <a:solidFill>
            <a:srgbClr val="25485D"/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2400" dirty="0">
              <a:solidFill>
                <a:srgbClr val="25485D"/>
              </a:solidFill>
              <a:ea typeface="ヒラギノ角ゴ Pro W3" pitchFamily="96" charset="-128"/>
              <a:cs typeface="+mn-cs"/>
            </a:endParaRPr>
          </a:p>
        </p:txBody>
      </p:sp>
      <p:sp>
        <p:nvSpPr>
          <p:cNvPr id="23" name="5-Point Star 22"/>
          <p:cNvSpPr/>
          <p:nvPr/>
        </p:nvSpPr>
        <p:spPr bwMode="auto">
          <a:xfrm>
            <a:off x="457200" y="3733800"/>
            <a:ext cx="457200" cy="457200"/>
          </a:xfrm>
          <a:prstGeom prst="star5">
            <a:avLst/>
          </a:prstGeom>
          <a:solidFill>
            <a:srgbClr val="25485D"/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2400" dirty="0">
              <a:solidFill>
                <a:srgbClr val="25485D"/>
              </a:solidFill>
              <a:ea typeface="ヒラギノ角ゴ Pro W3" pitchFamily="96" charset="-128"/>
              <a:cs typeface="+mn-cs"/>
            </a:endParaRPr>
          </a:p>
        </p:txBody>
      </p:sp>
      <p:sp>
        <p:nvSpPr>
          <p:cNvPr id="24" name="5-Point Star 23"/>
          <p:cNvSpPr/>
          <p:nvPr/>
        </p:nvSpPr>
        <p:spPr bwMode="auto">
          <a:xfrm>
            <a:off x="457200" y="4495800"/>
            <a:ext cx="457200" cy="457200"/>
          </a:xfrm>
          <a:prstGeom prst="star5">
            <a:avLst/>
          </a:prstGeom>
          <a:solidFill>
            <a:srgbClr val="25485D"/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2400" dirty="0">
              <a:solidFill>
                <a:srgbClr val="25485D"/>
              </a:solidFill>
              <a:ea typeface="ヒラギノ角ゴ Pro W3" pitchFamily="96" charset="-128"/>
              <a:cs typeface="+mn-cs"/>
            </a:endParaRPr>
          </a:p>
        </p:txBody>
      </p:sp>
      <p:sp>
        <p:nvSpPr>
          <p:cNvPr id="20495" name="TextBox 9"/>
          <p:cNvSpPr txBox="1">
            <a:spLocks noChangeArrowheads="1"/>
          </p:cNvSpPr>
          <p:nvPr/>
        </p:nvSpPr>
        <p:spPr bwMode="auto">
          <a:xfrm>
            <a:off x="228600" y="5449888"/>
            <a:ext cx="5638800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100" b="1">
                <a:solidFill>
                  <a:srgbClr val="25485D"/>
                </a:solidFill>
              </a:rPr>
              <a:t>This is the most significant STORServer appliance upgrade in three years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 in the </a:t>
            </a:r>
            <a:r>
              <a:rPr lang="en-US" dirty="0" smtClean="0"/>
              <a:t>National Labs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</a:t>
            </a:r>
            <a:r>
              <a:rPr lang="en-US" dirty="0" smtClean="0"/>
              <a:t>important is it </a:t>
            </a:r>
            <a:r>
              <a:rPr lang="en-US" dirty="0" smtClean="0"/>
              <a:t>in the Labs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“If</a:t>
            </a:r>
            <a:r>
              <a:rPr lang="en-US" baseline="0" dirty="0" smtClean="0"/>
              <a:t> </a:t>
            </a:r>
            <a:r>
              <a:rPr lang="en-US" baseline="0" dirty="0" smtClean="0"/>
              <a:t>you get data </a:t>
            </a:r>
            <a:r>
              <a:rPr lang="en-US" baseline="0" dirty="0" smtClean="0"/>
              <a:t>contamination </a:t>
            </a:r>
            <a:r>
              <a:rPr lang="en-US" baseline="0" dirty="0" smtClean="0"/>
              <a:t>to tape the product pays for </a:t>
            </a:r>
            <a:r>
              <a:rPr lang="en-US" baseline="0" dirty="0" smtClean="0"/>
              <a:t>itself”</a:t>
            </a:r>
          </a:p>
          <a:p>
            <a:r>
              <a:rPr lang="en-US" baseline="0" dirty="0" smtClean="0"/>
              <a:t>Lots of </a:t>
            </a:r>
            <a:r>
              <a:rPr lang="en-US" baseline="0" dirty="0" smtClean="0"/>
              <a:t>library </a:t>
            </a:r>
            <a:r>
              <a:rPr lang="en-US" baseline="0" dirty="0" smtClean="0"/>
              <a:t>options</a:t>
            </a:r>
          </a:p>
          <a:p>
            <a:pPr lvl="1"/>
            <a:r>
              <a:rPr lang="en-US" dirty="0" smtClean="0"/>
              <a:t>pick your </a:t>
            </a:r>
            <a:r>
              <a:rPr lang="en-US" dirty="0" smtClean="0"/>
              <a:t>library and STORServer</a:t>
            </a:r>
            <a:r>
              <a:rPr lang="en-US" baseline="0" dirty="0" smtClean="0"/>
              <a:t> </a:t>
            </a:r>
            <a:r>
              <a:rPr lang="en-US" baseline="0" dirty="0" smtClean="0"/>
              <a:t>does integration right</a:t>
            </a:r>
            <a:r>
              <a:rPr lang="en-US" baseline="0" dirty="0" smtClean="0"/>
              <a:t> </a:t>
            </a:r>
            <a:r>
              <a:rPr lang="en-US" dirty="0" smtClean="0"/>
              <a:t>– n</a:t>
            </a:r>
            <a:r>
              <a:rPr lang="en-US" baseline="0" dirty="0" smtClean="0"/>
              <a:t>o </a:t>
            </a:r>
            <a:r>
              <a:rPr lang="en-US" baseline="0" dirty="0" smtClean="0"/>
              <a:t>hassle</a:t>
            </a:r>
            <a:r>
              <a:rPr lang="en-US" baseline="0" dirty="0" smtClean="0"/>
              <a:t> </a:t>
            </a:r>
          </a:p>
          <a:p>
            <a:pPr lvl="1"/>
            <a:r>
              <a:rPr lang="en-US" baseline="0" dirty="0" smtClean="0"/>
              <a:t>Properly </a:t>
            </a:r>
            <a:r>
              <a:rPr lang="en-US" baseline="0" dirty="0" smtClean="0"/>
              <a:t>integrated</a:t>
            </a:r>
          </a:p>
          <a:p>
            <a:pPr lvl="1"/>
            <a:r>
              <a:rPr lang="en-US" baseline="0" dirty="0" smtClean="0"/>
              <a:t>Keeps </a:t>
            </a:r>
            <a:r>
              <a:rPr lang="en-US" baseline="0" dirty="0" smtClean="0"/>
              <a:t>your tapes fresh for </a:t>
            </a:r>
            <a:r>
              <a:rPr lang="en-US" baseline="0" dirty="0" smtClean="0"/>
              <a:t>you</a:t>
            </a:r>
          </a:p>
          <a:p>
            <a:r>
              <a:rPr lang="en-US" dirty="0" smtClean="0"/>
              <a:t>Keep backup a simple utility and focus on other important areas</a:t>
            </a:r>
            <a:endParaRPr lang="en-US" baseline="0" dirty="0" smtClean="0"/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</a:t>
            </a:r>
            <a:r>
              <a:rPr lang="en-US" dirty="0" smtClean="0"/>
              <a:t>Contamination Benefits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Data shredding</a:t>
            </a:r>
            <a:r>
              <a:rPr lang="en-US" baseline="0" dirty="0" smtClean="0"/>
              <a:t> for disk and tape</a:t>
            </a:r>
            <a:endParaRPr lang="en-US" baseline="0" dirty="0" smtClean="0"/>
          </a:p>
          <a:p>
            <a:r>
              <a:rPr lang="en-US" dirty="0" smtClean="0"/>
              <a:t>A</a:t>
            </a:r>
            <a:r>
              <a:rPr lang="en-US" baseline="0" dirty="0" smtClean="0"/>
              <a:t>udit </a:t>
            </a:r>
            <a:r>
              <a:rPr lang="en-US" baseline="0" dirty="0" smtClean="0"/>
              <a:t>trail and isolation</a:t>
            </a:r>
          </a:p>
          <a:p>
            <a:r>
              <a:rPr lang="en-US" baseline="0" dirty="0" smtClean="0"/>
              <a:t>Lets you get rid of previous versions in the </a:t>
            </a:r>
            <a:r>
              <a:rPr lang="en-US" baseline="0" dirty="0" smtClean="0"/>
              <a:t>backup</a:t>
            </a:r>
          </a:p>
          <a:p>
            <a:r>
              <a:rPr lang="en-US" dirty="0" smtClean="0"/>
              <a:t>Ensures destruction of data on all media</a:t>
            </a:r>
            <a:endParaRPr lang="en-US" baseline="0" dirty="0" smtClean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 Agents for Databases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Exchange,</a:t>
            </a:r>
            <a:r>
              <a:rPr lang="en-US" baseline="0" dirty="0" smtClean="0"/>
              <a:t> SQL Oracle </a:t>
            </a:r>
            <a:r>
              <a:rPr lang="en-US" baseline="0" dirty="0" err="1" smtClean="0"/>
              <a:t>MySQL</a:t>
            </a:r>
            <a:r>
              <a:rPr lang="en-US" baseline="0" dirty="0" smtClean="0"/>
              <a:t> integration modules that are priced right</a:t>
            </a:r>
          </a:p>
          <a:p>
            <a:r>
              <a:rPr lang="en-US" baseline="0" dirty="0" smtClean="0"/>
              <a:t>Supported and no surprises – what you read about is what it does</a:t>
            </a:r>
            <a:endParaRPr lang="en-US" baseline="0" dirty="0" smtClean="0"/>
          </a:p>
          <a:p>
            <a:r>
              <a:rPr lang="en-US" dirty="0" smtClean="0"/>
              <a:t>Uses </a:t>
            </a:r>
            <a:r>
              <a:rPr lang="en-US" i="1" dirty="0" smtClean="0"/>
              <a:t>only </a:t>
            </a:r>
            <a:r>
              <a:rPr lang="en-US" dirty="0" smtClean="0"/>
              <a:t>s</a:t>
            </a:r>
            <a:r>
              <a:rPr lang="en-US" baseline="0" dirty="0" smtClean="0"/>
              <a:t>upported </a:t>
            </a:r>
            <a:r>
              <a:rPr lang="en-US" baseline="0" dirty="0" smtClean="0"/>
              <a:t>interfaces only</a:t>
            </a:r>
            <a:endParaRPr lang="en-US" baseline="0" dirty="0" smtClean="0"/>
          </a:p>
          <a:p>
            <a:r>
              <a:rPr lang="en-US" baseline="0" dirty="0" smtClean="0"/>
              <a:t>“The</a:t>
            </a:r>
            <a:r>
              <a:rPr lang="en-US" dirty="0" smtClean="0"/>
              <a:t> product</a:t>
            </a:r>
            <a:r>
              <a:rPr lang="en-US" baseline="0" dirty="0" smtClean="0"/>
              <a:t> </a:t>
            </a:r>
            <a:r>
              <a:rPr lang="en-US" baseline="0" dirty="0" smtClean="0"/>
              <a:t>does what it says</a:t>
            </a:r>
            <a:r>
              <a:rPr lang="en-US" baseline="0" dirty="0" smtClean="0"/>
              <a:t> saving days of time and </a:t>
            </a:r>
            <a:r>
              <a:rPr lang="en-US" baseline="0" dirty="0" smtClean="0"/>
              <a:t>lots of </a:t>
            </a:r>
            <a:r>
              <a:rPr lang="en-US" baseline="0" dirty="0" smtClean="0"/>
              <a:t>headaches”</a:t>
            </a:r>
          </a:p>
          <a:p>
            <a:pPr>
              <a:buNone/>
            </a:pPr>
            <a:endParaRPr lang="en-US" baseline="0" dirty="0" smtClean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Virtual</a:t>
            </a:r>
            <a:r>
              <a:rPr lang="en-US" dirty="0" smtClean="0"/>
              <a:t> Machine </a:t>
            </a:r>
            <a:r>
              <a:rPr lang="en-US" dirty="0" smtClean="0"/>
              <a:t>B</a:t>
            </a:r>
            <a:r>
              <a:rPr lang="en-US" dirty="0" smtClean="0"/>
              <a:t>ackup (VMB)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STORServer adds VMB to make backup of virtual machines to our </a:t>
            </a:r>
            <a:r>
              <a:rPr lang="en-US" dirty="0" smtClean="0"/>
              <a:t>appliance </a:t>
            </a:r>
            <a:r>
              <a:rPr lang="en-US" dirty="0" smtClean="0"/>
              <a:t>simple</a:t>
            </a:r>
          </a:p>
          <a:p>
            <a:pPr lvl="1"/>
            <a:r>
              <a:rPr lang="en-US" dirty="0" smtClean="0"/>
              <a:t>Uses VMware vStorage VADP</a:t>
            </a:r>
          </a:p>
          <a:p>
            <a:pPr lvl="1"/>
            <a:r>
              <a:rPr lang="en-US" dirty="0" smtClean="0"/>
              <a:t>Incremental forever file-level</a:t>
            </a:r>
          </a:p>
          <a:p>
            <a:pPr lvl="1"/>
            <a:r>
              <a:rPr lang="en-US" dirty="0" smtClean="0"/>
              <a:t>Incremental forever block-level</a:t>
            </a:r>
          </a:p>
          <a:p>
            <a:r>
              <a:rPr lang="en-US" baseline="0" dirty="0" smtClean="0"/>
              <a:t>TSM</a:t>
            </a:r>
            <a:r>
              <a:rPr lang="en-US" dirty="0" smtClean="0"/>
              <a:t> also works with Hyper-V</a:t>
            </a:r>
          </a:p>
          <a:p>
            <a:r>
              <a:rPr lang="en-US" baseline="0" dirty="0" smtClean="0"/>
              <a:t>FastBack/Instant</a:t>
            </a:r>
            <a:r>
              <a:rPr lang="en-US" dirty="0" smtClean="0"/>
              <a:t> Restore </a:t>
            </a:r>
            <a:r>
              <a:rPr lang="en-US" dirty="0" smtClean="0"/>
              <a:t>appliance for block level</a:t>
            </a:r>
            <a:endParaRPr lang="en-US" baseline="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228600" y="107950"/>
            <a:ext cx="7162800" cy="609600"/>
          </a:xfrm>
        </p:spPr>
        <p:txBody>
          <a:bodyPr/>
          <a:lstStyle/>
          <a:p>
            <a:r>
              <a:rPr lang="en-US"/>
              <a:t>Turn The Dial &amp; Change Your Storage</a:t>
            </a:r>
          </a:p>
        </p:txBody>
      </p:sp>
      <p:sp>
        <p:nvSpPr>
          <p:cNvPr id="10243" name="Content Placeholder 7"/>
          <p:cNvSpPr>
            <a:spLocks noGrp="1"/>
          </p:cNvSpPr>
          <p:nvPr>
            <p:ph sz="half" idx="4294967295"/>
          </p:nvPr>
        </p:nvSpPr>
        <p:spPr>
          <a:xfrm>
            <a:off x="3276600" y="1600200"/>
            <a:ext cx="5638800" cy="2133600"/>
          </a:xfrm>
        </p:spPr>
        <p:txBody>
          <a:bodyPr/>
          <a:lstStyle/>
          <a:p>
            <a:pPr>
              <a:buFont typeface="Wingdings" charset="2"/>
              <a:buChar char="§"/>
            </a:pPr>
            <a:r>
              <a:rPr lang="en-US" sz="2400"/>
              <a:t>Effortlessly change the makeup of your STORServer</a:t>
            </a:r>
          </a:p>
          <a:p>
            <a:pPr>
              <a:buFont typeface="Wingdings" charset="2"/>
              <a:buChar char="§"/>
            </a:pPr>
            <a:r>
              <a:rPr lang="en-US" sz="2400"/>
              <a:t>Mix and match disk and tape as your business requirements change or budget allows</a:t>
            </a:r>
          </a:p>
          <a:p>
            <a:pPr lvl="1"/>
            <a:r>
              <a:rPr lang="en-US" sz="1800"/>
              <a:t>Small Dollars = Small Disk Large Tape</a:t>
            </a:r>
          </a:p>
        </p:txBody>
      </p:sp>
      <p:pic>
        <p:nvPicPr>
          <p:cNvPr id="1024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219200"/>
            <a:ext cx="21336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" y="1371600"/>
            <a:ext cx="1828800" cy="36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9600" y="1676400"/>
            <a:ext cx="1828800" cy="146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9600" y="3124200"/>
            <a:ext cx="1828800" cy="146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9600" y="4572000"/>
            <a:ext cx="1828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ヒラギノ角ゴ Pro W3"/>
        <a:cs typeface=""/>
      </a:majorFont>
      <a:minorFont>
        <a:latin typeface="Arial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9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96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5509</TotalTime>
  <Words>927</Words>
  <Application>Microsoft Macintosh PowerPoint</Application>
  <PresentationFormat>On-screen Show (4:3)</PresentationFormat>
  <Paragraphs>120</Paragraphs>
  <Slides>20</Slides>
  <Notes>9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Blank Presentation</vt:lpstr>
      <vt:lpstr>Slide 1</vt:lpstr>
      <vt:lpstr>Enterprise Appliance Background</vt:lpstr>
      <vt:lpstr>Tivoli Storage Manager Industry Success</vt:lpstr>
      <vt:lpstr>Key Features: Enterprise Appliance</vt:lpstr>
      <vt:lpstr>Use in the National Labs</vt:lpstr>
      <vt:lpstr>Data Contamination Benefits</vt:lpstr>
      <vt:lpstr>Backup Agents for Databases</vt:lpstr>
      <vt:lpstr>Virtual Machine Backup (VMB) </vt:lpstr>
      <vt:lpstr>Turn The Dial &amp; Change Your Storage</vt:lpstr>
      <vt:lpstr>Turn The Dial &amp; Change Your Storage</vt:lpstr>
      <vt:lpstr>Turn The Dial &amp; Change Your Storage</vt:lpstr>
      <vt:lpstr>Build Your STORServer Appliance</vt:lpstr>
      <vt:lpstr>Create an Internal Backup Cloud</vt:lpstr>
      <vt:lpstr>Robust Backup and DR Cloud</vt:lpstr>
      <vt:lpstr>Internal Cloud Backup</vt:lpstr>
      <vt:lpstr>Ohio School Districts DR Cloud</vt:lpstr>
      <vt:lpstr>Benefits of Internal Cloud Backup</vt:lpstr>
      <vt:lpstr>Overview: STORServer with Instant Restore</vt:lpstr>
      <vt:lpstr>Backup Appliance Summary</vt:lpstr>
      <vt:lpstr>Questions</vt:lpstr>
    </vt:vector>
  </TitlesOfParts>
  <Company>Sandia,Inc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Bill Smoldt</cp:lastModifiedBy>
  <cp:revision>27</cp:revision>
  <dcterms:created xsi:type="dcterms:W3CDTF">2010-05-17T22:04:44Z</dcterms:created>
  <dcterms:modified xsi:type="dcterms:W3CDTF">2010-05-18T12:56:57Z</dcterms:modified>
</cp:coreProperties>
</file>