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32"/>
  </p:notesMasterIdLst>
  <p:handoutMasterIdLst>
    <p:handoutMasterId r:id="rId33"/>
  </p:handoutMasterIdLst>
  <p:sldIdLst>
    <p:sldId id="256" r:id="rId5"/>
    <p:sldId id="300" r:id="rId6"/>
    <p:sldId id="298" r:id="rId7"/>
    <p:sldId id="290" r:id="rId8"/>
    <p:sldId id="286" r:id="rId9"/>
    <p:sldId id="287" r:id="rId10"/>
    <p:sldId id="277" r:id="rId11"/>
    <p:sldId id="278" r:id="rId12"/>
    <p:sldId id="279" r:id="rId13"/>
    <p:sldId id="280" r:id="rId14"/>
    <p:sldId id="281" r:id="rId15"/>
    <p:sldId id="282" r:id="rId16"/>
    <p:sldId id="283" r:id="rId17"/>
    <p:sldId id="284" r:id="rId18"/>
    <p:sldId id="301" r:id="rId19"/>
    <p:sldId id="302" r:id="rId20"/>
    <p:sldId id="305" r:id="rId21"/>
    <p:sldId id="306" r:id="rId22"/>
    <p:sldId id="307" r:id="rId23"/>
    <p:sldId id="308" r:id="rId24"/>
    <p:sldId id="309" r:id="rId25"/>
    <p:sldId id="310" r:id="rId26"/>
    <p:sldId id="303" r:id="rId27"/>
    <p:sldId id="304" r:id="rId28"/>
    <p:sldId id="311" r:id="rId29"/>
    <p:sldId id="312" r:id="rId30"/>
    <p:sldId id="295"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859" autoAdjust="0"/>
  </p:normalViewPr>
  <p:slideViewPr>
    <p:cSldViewPr>
      <p:cViewPr>
        <p:scale>
          <a:sx n="112" d="100"/>
          <a:sy n="112" d="100"/>
        </p:scale>
        <p:origin x="-78"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0060"/>
          </a:xfrm>
          <a:prstGeom prst="rect">
            <a:avLst/>
          </a:prstGeom>
        </p:spPr>
        <p:txBody>
          <a:bodyPr vert="horz" lIns="96186" tIns="48093" rIns="96186" bIns="48093" rtlCol="0"/>
          <a:lstStyle>
            <a:lvl1pPr algn="l">
              <a:defRPr sz="1300"/>
            </a:lvl1pPr>
          </a:lstStyle>
          <a:p>
            <a:endParaRPr lang="en-US" dirty="0"/>
          </a:p>
        </p:txBody>
      </p:sp>
      <p:sp>
        <p:nvSpPr>
          <p:cNvPr id="3" name="Date Placeholder 2"/>
          <p:cNvSpPr>
            <a:spLocks noGrp="1"/>
          </p:cNvSpPr>
          <p:nvPr>
            <p:ph type="dt" sz="quarter" idx="1"/>
          </p:nvPr>
        </p:nvSpPr>
        <p:spPr>
          <a:xfrm>
            <a:off x="4143588" y="1"/>
            <a:ext cx="3169921" cy="480060"/>
          </a:xfrm>
          <a:prstGeom prst="rect">
            <a:avLst/>
          </a:prstGeom>
        </p:spPr>
        <p:txBody>
          <a:bodyPr vert="horz" lIns="96186" tIns="48093" rIns="96186" bIns="48093" rtlCol="0"/>
          <a:lstStyle>
            <a:lvl1pPr algn="r">
              <a:defRPr sz="1300"/>
            </a:lvl1pPr>
          </a:lstStyle>
          <a:p>
            <a:fld id="{B6759168-B9BE-41C5-8DF4-F81969127258}" type="datetimeFigureOut">
              <a:rPr lang="en-US" smtClean="0"/>
              <a:pPr/>
              <a:t>5/7/2010</a:t>
            </a:fld>
            <a:endParaRPr lang="en-US" dirty="0"/>
          </a:p>
        </p:txBody>
      </p:sp>
      <p:sp>
        <p:nvSpPr>
          <p:cNvPr id="4" name="Footer Placeholder 3"/>
          <p:cNvSpPr>
            <a:spLocks noGrp="1"/>
          </p:cNvSpPr>
          <p:nvPr>
            <p:ph type="ftr" sz="quarter" idx="2"/>
          </p:nvPr>
        </p:nvSpPr>
        <p:spPr>
          <a:xfrm>
            <a:off x="0" y="9119474"/>
            <a:ext cx="3169921" cy="480060"/>
          </a:xfrm>
          <a:prstGeom prst="rect">
            <a:avLst/>
          </a:prstGeom>
        </p:spPr>
        <p:txBody>
          <a:bodyPr vert="horz" lIns="96186" tIns="48093" rIns="96186" bIns="4809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186" tIns="48093" rIns="96186" bIns="48093" rtlCol="0" anchor="b"/>
          <a:lstStyle>
            <a:lvl1pPr algn="r">
              <a:defRPr sz="1300"/>
            </a:lvl1pPr>
          </a:lstStyle>
          <a:p>
            <a:fld id="{059ACAA7-186A-4A48-AB6D-D3567B82D2A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0060"/>
          </a:xfrm>
          <a:prstGeom prst="rect">
            <a:avLst/>
          </a:prstGeom>
        </p:spPr>
        <p:txBody>
          <a:bodyPr vert="horz" lIns="96186" tIns="48093" rIns="96186" bIns="48093" rtlCol="0"/>
          <a:lstStyle>
            <a:lvl1pPr algn="l">
              <a:defRPr sz="1300"/>
            </a:lvl1pPr>
          </a:lstStyle>
          <a:p>
            <a:endParaRPr lang="en-US" dirty="0"/>
          </a:p>
        </p:txBody>
      </p:sp>
      <p:sp>
        <p:nvSpPr>
          <p:cNvPr id="3" name="Date Placeholder 2"/>
          <p:cNvSpPr>
            <a:spLocks noGrp="1"/>
          </p:cNvSpPr>
          <p:nvPr>
            <p:ph type="dt" idx="1"/>
          </p:nvPr>
        </p:nvSpPr>
        <p:spPr>
          <a:xfrm>
            <a:off x="4143588" y="1"/>
            <a:ext cx="3169921" cy="480060"/>
          </a:xfrm>
          <a:prstGeom prst="rect">
            <a:avLst/>
          </a:prstGeom>
        </p:spPr>
        <p:txBody>
          <a:bodyPr vert="horz" lIns="96186" tIns="48093" rIns="96186" bIns="48093" rtlCol="0"/>
          <a:lstStyle>
            <a:lvl1pPr algn="r">
              <a:defRPr sz="1300"/>
            </a:lvl1pPr>
          </a:lstStyle>
          <a:p>
            <a:fld id="{70C8AEA5-0952-4F65-86A6-F161A36E4671}" type="datetimeFigureOut">
              <a:rPr lang="en-US" smtClean="0"/>
              <a:pPr/>
              <a:t>5/7/2010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86" tIns="48093" rIns="96186" bIns="48093"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186" tIns="48093" rIns="96186" bIns="480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186" tIns="48093" rIns="96186" bIns="4809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186" tIns="48093" rIns="96186" bIns="48093" rtlCol="0" anchor="b"/>
          <a:lstStyle>
            <a:lvl1pPr algn="r">
              <a:defRPr sz="1300"/>
            </a:lvl1pPr>
          </a:lstStyle>
          <a:p>
            <a:fld id="{9FD00948-9BBD-4A03-9CFF-2D5EE8E359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0948-9BBD-4A03-9CFF-2D5EE8E3596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0948-9BBD-4A03-9CFF-2D5EE8E35967}"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0948-9BBD-4A03-9CFF-2D5EE8E35967}"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D00948-9BBD-4A03-9CFF-2D5EE8E35967}"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895600"/>
            <a:ext cx="6858000" cy="1905000"/>
          </a:xfrm>
        </p:spPr>
        <p:txBody>
          <a:bodyPr anchor="t" anchorCtr="0"/>
          <a:lstStyle>
            <a:lvl1pPr algn="r">
              <a:defRPr sz="32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atin typeface="Calibri" pitchFamily="34" charset="0"/>
              </a:defRPr>
            </a:lvl1pPr>
          </a:lstStyle>
          <a:p>
            <a:r>
              <a:rPr lang="en-US" dirty="0" smtClean="0"/>
              <a:t>December 7, 2009</a:t>
            </a:r>
            <a:endParaRPr lang="en-US" dirty="0"/>
          </a:p>
        </p:txBody>
      </p:sp>
      <p:sp>
        <p:nvSpPr>
          <p:cNvPr id="29" name="Slide Number Placeholder 28"/>
          <p:cNvSpPr>
            <a:spLocks noGrp="1"/>
          </p:cNvSpPr>
          <p:nvPr>
            <p:ph type="sldNum" sz="quarter" idx="12"/>
          </p:nvPr>
        </p:nvSpPr>
        <p:spPr>
          <a:xfrm>
            <a:off x="914400" y="6324600"/>
            <a:ext cx="1219200" cy="365760"/>
          </a:xfrm>
        </p:spPr>
        <p:txBody>
          <a:bodyPr/>
          <a:lstStyle>
            <a:lvl1pPr>
              <a:defRPr>
                <a:latin typeface="Calibri" pitchFamily="34" charset="0"/>
              </a:defRPr>
            </a:lvl1pPr>
          </a:lstStyle>
          <a:p>
            <a:fld id="{4EF1474D-F27E-428F-A699-0EE283E8714C}" type="slidenum">
              <a:rPr lang="en-US" smtClean="0"/>
              <a:pPr/>
              <a:t>‹#›</a:t>
            </a:fld>
            <a:endParaRPr lang="en-US" dirty="0"/>
          </a:p>
        </p:txBody>
      </p:sp>
      <p:sp>
        <p:nvSpPr>
          <p:cNvPr id="21" name="Rectangle 20"/>
          <p:cNvSpPr/>
          <p:nvPr/>
        </p:nvSpPr>
        <p:spPr>
          <a:xfrm>
            <a:off x="914400" y="2743200"/>
            <a:ext cx="7696200" cy="21336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696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14400" y="2743200"/>
            <a:ext cx="228600" cy="2133600"/>
          </a:xfrm>
          <a:prstGeom prst="rect">
            <a:avLst/>
          </a:prstGeom>
          <a:solidFill>
            <a:schemeClr val="accent1"/>
          </a:solid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1">
                  <a:lumMod val="75000"/>
                </a:schemeClr>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dirty="0" smtClean="0"/>
              <a:t>December 7, 2009</a:t>
            </a:r>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EF1474D-F27E-428F-A699-0EE283E8714C}"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December 7, 2009</a:t>
            </a:r>
            <a:endParaRPr lang="en-US" dirty="0"/>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EF1474D-F27E-428F-A699-0EE283E8714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December 7, 2009</a:t>
            </a:r>
            <a:endParaRPr lang="en-US" dirty="0"/>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EF1474D-F27E-428F-A699-0EE283E8714C}"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7162800" y="6324600"/>
            <a:ext cx="2289048" cy="365760"/>
          </a:xfrm>
        </p:spPr>
        <p:txBody>
          <a:bodyPr/>
          <a:lstStyle>
            <a:lvl1pPr>
              <a:defRPr sz="1400">
                <a:latin typeface="Calibri" pitchFamily="34" charset="0"/>
              </a:defRPr>
            </a:lvl1pPr>
          </a:lstStyle>
          <a:p>
            <a:r>
              <a:rPr lang="en-US" dirty="0" smtClean="0"/>
              <a:t>December 7, 2009</a:t>
            </a:r>
            <a:endParaRPr lang="en-US" dirty="0"/>
          </a:p>
        </p:txBody>
      </p:sp>
      <p:sp>
        <p:nvSpPr>
          <p:cNvPr id="6" name="Slide Number Placeholder 5"/>
          <p:cNvSpPr>
            <a:spLocks noGrp="1"/>
          </p:cNvSpPr>
          <p:nvPr>
            <p:ph type="sldNum" sz="quarter" idx="12"/>
          </p:nvPr>
        </p:nvSpPr>
        <p:spPr/>
        <p:txBody>
          <a:bodyPr/>
          <a:lstStyle>
            <a:lvl1pPr>
              <a:defRPr sz="1400">
                <a:latin typeface="Calibri" pitchFamily="34" charset="0"/>
              </a:defRPr>
            </a:lvl1pPr>
          </a:lstStyle>
          <a:p>
            <a:fld id="{4EF1474D-F27E-428F-A699-0EE283E8714C}"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December 7, 2009</a:t>
            </a:r>
            <a:endParaRPr lang="en-US" dirty="0"/>
          </a:p>
        </p:txBody>
      </p:sp>
      <p:sp>
        <p:nvSpPr>
          <p:cNvPr id="5" name="Slide Number Placeholder 4"/>
          <p:cNvSpPr>
            <a:spLocks noGrp="1"/>
          </p:cNvSpPr>
          <p:nvPr>
            <p:ph type="sldNum" sz="quarter" idx="12"/>
          </p:nvPr>
        </p:nvSpPr>
        <p:spPr/>
        <p:txBody>
          <a:bodyPr/>
          <a:lstStyle/>
          <a:p>
            <a:fld id="{4EF1474D-F27E-428F-A699-0EE283E871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dirty="0" smtClean="0"/>
              <a:t>December 7, 2009</a:t>
            </a:r>
            <a:endParaRPr lang="en-US" dirty="0"/>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4EF1474D-F27E-428F-A699-0EE283E8714C}"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dirty="0" smtClean="0"/>
              <a:t>December 7, 2009</a:t>
            </a:r>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EF1474D-F27E-428F-A699-0EE283E8714C}"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dirty="0" smtClean="0"/>
              <a:t>December 7, 2009</a:t>
            </a:r>
            <a:endParaRPr lang="en-US" dirty="0"/>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EF1474D-F27E-428F-A699-0EE283E8714C}"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dirty="0" smtClean="0"/>
              <a:t>December 7, 2009</a:t>
            </a:r>
            <a:endParaRPr lang="en-US" dirty="0"/>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EF1474D-F27E-428F-A699-0EE283E8714C}"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December 7, 2009</a:t>
            </a:r>
            <a:endParaRPr lang="en-US" dirty="0"/>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dirty="0" smtClean="0"/>
              <a:t>December 7, 2009</a:t>
            </a:r>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EF1474D-F27E-428F-A699-0EE283E8714C}"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dirty="0" smtClean="0"/>
              <a:t>December 7, 2009</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EF1474D-F27E-428F-A699-0EE283E8714C}"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p:txStyles>
    <p:titleStyle>
      <a:lvl1pPr algn="l" rtl="0" eaLnBrk="1" latinLnBrk="0" hangingPunct="1">
        <a:spcBef>
          <a:spcPct val="0"/>
        </a:spcBef>
        <a:buNone/>
        <a:defRPr kumimoji="0" sz="3200" kern="1200">
          <a:solidFill>
            <a:schemeClr val="tx2"/>
          </a:solidFill>
          <a:latin typeface="Calibri"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67000"/>
            <a:ext cx="7391400" cy="1905000"/>
          </a:xfrm>
        </p:spPr>
        <p:txBody>
          <a:bodyPr>
            <a:noAutofit/>
          </a:bodyPr>
          <a:lstStyle/>
          <a:p>
            <a:pPr algn="ctr">
              <a:spcBef>
                <a:spcPts val="300"/>
              </a:spcBef>
              <a:spcAft>
                <a:spcPts val="300"/>
              </a:spcAft>
            </a:pPr>
            <a:r>
              <a:rPr lang="en-US" sz="2800" dirty="0" smtClean="0">
                <a:latin typeface="Times New Roman"/>
              </a:rPr>
              <a:t/>
            </a:r>
            <a:br>
              <a:rPr lang="en-US" sz="2800" dirty="0" smtClean="0">
                <a:latin typeface="Times New Roman"/>
              </a:rPr>
            </a:br>
            <a:r>
              <a:rPr lang="en-US" sz="2800" dirty="0" smtClean="0">
                <a:solidFill>
                  <a:srgbClr val="00B0F0"/>
                </a:solidFill>
                <a:latin typeface="Times New Roman"/>
              </a:rPr>
              <a:t>Automated </a:t>
            </a:r>
            <a:r>
              <a:rPr lang="en-US" sz="2800" dirty="0" smtClean="0">
                <a:solidFill>
                  <a:srgbClr val="00B0F0"/>
                </a:solidFill>
                <a:latin typeface="Times New Roman"/>
              </a:rPr>
              <a:t>Document Control System for Science and Engineering Using SharePoint</a:t>
            </a:r>
            <a:endParaRPr lang="en-US" sz="2800" dirty="0" smtClean="0">
              <a:solidFill>
                <a:srgbClr val="00B0F0"/>
              </a:solidFill>
            </a:endParaRPr>
          </a:p>
        </p:txBody>
      </p:sp>
      <p:sp>
        <p:nvSpPr>
          <p:cNvPr id="3" name="Subtitle 2"/>
          <p:cNvSpPr>
            <a:spLocks noGrp="1"/>
          </p:cNvSpPr>
          <p:nvPr>
            <p:ph type="subTitle" idx="1"/>
          </p:nvPr>
        </p:nvSpPr>
        <p:spPr/>
        <p:txBody>
          <a:bodyPr>
            <a:noAutofit/>
          </a:bodyPr>
          <a:lstStyle/>
          <a:p>
            <a:r>
              <a:rPr lang="en-US" sz="1400" dirty="0" smtClean="0"/>
              <a:t>Ted Shab</a:t>
            </a:r>
            <a:endParaRPr lang="en-US" sz="1400" dirty="0" smtClean="0"/>
          </a:p>
          <a:p>
            <a:r>
              <a:rPr lang="en-US" sz="1400" dirty="0" smtClean="0"/>
              <a:t>May 24, </a:t>
            </a:r>
            <a:r>
              <a:rPr lang="en-US" sz="1400" dirty="0" smtClean="0"/>
              <a:t>2010</a:t>
            </a:r>
            <a:endParaRPr lang="en-US" sz="1400" dirty="0"/>
          </a:p>
        </p:txBody>
      </p:sp>
      <p:pic>
        <p:nvPicPr>
          <p:cNvPr id="14338" name="Picture 2" descr="https://slacspace.slac.stanford.edu/sites/aed/cc/PublishingImages/CC_E.jpg"/>
          <p:cNvPicPr>
            <a:picLocks noChangeAspect="1" noChangeArrowheads="1"/>
          </p:cNvPicPr>
          <p:nvPr/>
        </p:nvPicPr>
        <p:blipFill>
          <a:blip r:embed="rId3" cstate="print"/>
          <a:srcRect/>
          <a:stretch>
            <a:fillRect/>
          </a:stretch>
        </p:blipFill>
        <p:spPr bwMode="auto">
          <a:xfrm>
            <a:off x="6696075" y="6162675"/>
            <a:ext cx="2295525" cy="466725"/>
          </a:xfrm>
          <a:prstGeom prst="rect">
            <a:avLst/>
          </a:prstGeom>
          <a:noFill/>
        </p:spPr>
      </p:pic>
      <p:pic>
        <p:nvPicPr>
          <p:cNvPr id="5" name="Picture 9" descr="SLAC_Logo_hires"/>
          <p:cNvPicPr>
            <a:picLocks noChangeAspect="1" noChangeArrowheads="1"/>
          </p:cNvPicPr>
          <p:nvPr/>
        </p:nvPicPr>
        <p:blipFill>
          <a:blip r:embed="rId4" cstate="print"/>
          <a:srcRect/>
          <a:stretch>
            <a:fillRect/>
          </a:stretch>
        </p:blipFill>
        <p:spPr bwMode="auto">
          <a:xfrm>
            <a:off x="152400" y="6096000"/>
            <a:ext cx="167640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documentation specialist reviews the controlled document request</a:t>
            </a:r>
            <a:endParaRPr lang="en-US" sz="3600"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10</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85825" y="1152298"/>
            <a:ext cx="6353175" cy="5172302"/>
          </a:xfrm>
          <a:prstGeom prst="rect">
            <a:avLst/>
          </a:prstGeom>
          <a:noFill/>
          <a:ln w="9525">
            <a:noFill/>
            <a:miter lim="800000"/>
            <a:headEnd/>
            <a:tailEnd/>
          </a:ln>
        </p:spPr>
      </p:pic>
      <p:cxnSp>
        <p:nvCxnSpPr>
          <p:cNvPr id="7" name="Straight Connector 6"/>
          <p:cNvCxnSpPr/>
          <p:nvPr/>
        </p:nvCxnSpPr>
        <p:spPr>
          <a:xfrm rot="5400000">
            <a:off x="4724400" y="3733800"/>
            <a:ext cx="502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Autofit/>
          </a:bodyPr>
          <a:lstStyle/>
          <a:p>
            <a:r>
              <a:rPr lang="en-US" sz="3600" dirty="0" smtClean="0"/>
              <a:t>A controlled document site is created </a:t>
            </a:r>
            <a:r>
              <a:rPr lang="en-US" sz="2800" dirty="0" smtClean="0"/>
              <a:t>for the initial release and all subsequent revisions</a:t>
            </a:r>
            <a:endParaRPr lang="en-US" sz="2800"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11</a:t>
            </a:fld>
            <a:endParaRPr lang="en-US" dirty="0"/>
          </a:p>
        </p:txBody>
      </p:sp>
      <p:sp>
        <p:nvSpPr>
          <p:cNvPr id="17" name="Right Arrow 16"/>
          <p:cNvSpPr/>
          <p:nvPr/>
        </p:nvSpPr>
        <p:spPr>
          <a:xfrm>
            <a:off x="838200" y="2438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828799" y="1905000"/>
            <a:ext cx="5320145" cy="2438400"/>
          </a:xfrm>
          <a:prstGeom prst="rect">
            <a:avLst/>
          </a:prstGeom>
          <a:noFill/>
          <a:ln w="9525">
            <a:noFill/>
            <a:miter lim="800000"/>
            <a:headEnd/>
            <a:tailEnd/>
          </a:ln>
        </p:spPr>
      </p:pic>
      <p:cxnSp>
        <p:nvCxnSpPr>
          <p:cNvPr id="7" name="Straight Connector 6"/>
          <p:cNvCxnSpPr/>
          <p:nvPr/>
        </p:nvCxnSpPr>
        <p:spPr>
          <a:xfrm rot="5400000">
            <a:off x="6210300" y="331470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914400"/>
          </a:xfrm>
        </p:spPr>
        <p:txBody>
          <a:bodyPr>
            <a:noAutofit/>
          </a:bodyPr>
          <a:lstStyle/>
          <a:p>
            <a:r>
              <a:rPr lang="en-US" sz="3600" dirty="0" smtClean="0"/>
              <a:t>The document is available for collaboration</a:t>
            </a:r>
            <a:endParaRPr lang="en-US" sz="3600"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12</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933450" y="1276349"/>
            <a:ext cx="6838950" cy="4906495"/>
          </a:xfrm>
          <a:prstGeom prst="rect">
            <a:avLst/>
          </a:prstGeom>
          <a:noFill/>
          <a:ln w="9525">
            <a:noFill/>
            <a:miter lim="800000"/>
            <a:headEnd/>
            <a:tailEnd/>
          </a:ln>
        </p:spPr>
      </p:pic>
      <p:sp>
        <p:nvSpPr>
          <p:cNvPr id="9" name="Right Arrow 8"/>
          <p:cNvSpPr/>
          <p:nvPr/>
        </p:nvSpPr>
        <p:spPr>
          <a:xfrm rot="3219881">
            <a:off x="361988" y="3439011"/>
            <a:ext cx="635424" cy="85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2133600"/>
            <a:ext cx="1066800" cy="1015663"/>
          </a:xfrm>
          <a:prstGeom prst="rect">
            <a:avLst/>
          </a:prstGeom>
          <a:noFill/>
        </p:spPr>
        <p:txBody>
          <a:bodyPr wrap="square" rtlCol="0">
            <a:spAutoFit/>
          </a:bodyPr>
          <a:lstStyle/>
          <a:p>
            <a:pPr algn="r"/>
            <a:r>
              <a:rPr lang="en-US" sz="1200" dirty="0" smtClean="0">
                <a:solidFill>
                  <a:schemeClr val="tx2"/>
                </a:solidFill>
                <a:latin typeface="Calibri" pitchFamily="34" charset="0"/>
              </a:rPr>
              <a:t>Sub sites for associated content, archives, discussion</a:t>
            </a:r>
            <a:endParaRPr lang="en-US" sz="1200" dirty="0">
              <a:solidFill>
                <a:schemeClr val="tx2"/>
              </a:solidFill>
              <a:latin typeface="Calibri" pitchFamily="34" charset="0"/>
            </a:endParaRPr>
          </a:p>
        </p:txBody>
      </p:sp>
      <p:sp>
        <p:nvSpPr>
          <p:cNvPr id="11" name="Right Arrow 10"/>
          <p:cNvSpPr/>
          <p:nvPr/>
        </p:nvSpPr>
        <p:spPr>
          <a:xfrm>
            <a:off x="7848600" y="3276600"/>
            <a:ext cx="635424" cy="85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696200" y="2971800"/>
            <a:ext cx="838200" cy="276999"/>
          </a:xfrm>
          <a:prstGeom prst="rect">
            <a:avLst/>
          </a:prstGeom>
          <a:noFill/>
        </p:spPr>
        <p:txBody>
          <a:bodyPr wrap="square" rtlCol="0">
            <a:spAutoFit/>
          </a:bodyPr>
          <a:lstStyle/>
          <a:p>
            <a:pPr algn="r"/>
            <a:r>
              <a:rPr lang="en-US" sz="1200" dirty="0" smtClean="0">
                <a:solidFill>
                  <a:schemeClr val="tx2"/>
                </a:solidFill>
                <a:latin typeface="Calibri" pitchFamily="34" charset="0"/>
              </a:rPr>
              <a:t>Metadata</a:t>
            </a:r>
            <a:endParaRPr lang="en-US" sz="1200" dirty="0">
              <a:solidFill>
                <a:schemeClr val="tx2"/>
              </a:solidFill>
              <a:latin typeface="Calibri" pitchFamily="34" charset="0"/>
            </a:endParaRPr>
          </a:p>
        </p:txBody>
      </p:sp>
      <p:sp>
        <p:nvSpPr>
          <p:cNvPr id="13"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Autofit/>
          </a:bodyPr>
          <a:lstStyle/>
          <a:p>
            <a:r>
              <a:rPr lang="en-US" sz="3600" dirty="0" smtClean="0"/>
              <a:t>Approve the document</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13</a:t>
            </a:fld>
            <a:endParaRPr lang="en-US" dirty="0"/>
          </a:p>
        </p:txBody>
      </p:sp>
      <p:pic>
        <p:nvPicPr>
          <p:cNvPr id="5" name="Picture 4"/>
          <p:cNvPicPr/>
          <p:nvPr/>
        </p:nvPicPr>
        <p:blipFill>
          <a:blip r:embed="rId2" cstate="print"/>
          <a:srcRect/>
          <a:stretch>
            <a:fillRect/>
          </a:stretch>
        </p:blipFill>
        <p:spPr bwMode="auto">
          <a:xfrm>
            <a:off x="1447800" y="3048000"/>
            <a:ext cx="5943600" cy="1367420"/>
          </a:xfrm>
          <a:prstGeom prst="rect">
            <a:avLst/>
          </a:prstGeom>
          <a:noFill/>
          <a:ln w="9525">
            <a:noFill/>
            <a:miter lim="800000"/>
            <a:headEnd/>
            <a:tailEnd/>
          </a:ln>
        </p:spPr>
      </p:pic>
      <p:sp>
        <p:nvSpPr>
          <p:cNvPr id="8" name="Title 1"/>
          <p:cNvSpPr txBox="1">
            <a:spLocks/>
          </p:cNvSpPr>
          <p:nvPr/>
        </p:nvSpPr>
        <p:spPr>
          <a:xfrm>
            <a:off x="457200" y="1219200"/>
            <a:ext cx="8229600" cy="990600"/>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Calibri" pitchFamily="34" charset="0"/>
                <a:ea typeface="+mj-ea"/>
                <a:cs typeface="+mj-cs"/>
              </a:rPr>
              <a:t>Upon approval a PDF is automatically created and published to the appropriate published controlled document site.</a:t>
            </a:r>
            <a:endParaRPr kumimoji="0" lang="en-US" sz="32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dirty="0" smtClean="0"/>
              <a:t>The result</a:t>
            </a:r>
            <a:endParaRPr lang="en-US" sz="3600"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14</a:t>
            </a:fld>
            <a:endParaRPr lang="en-US" dirty="0"/>
          </a:p>
        </p:txBody>
      </p:sp>
      <p:sp>
        <p:nvSpPr>
          <p:cNvPr id="13" name="Rectangle 12"/>
          <p:cNvSpPr/>
          <p:nvPr/>
        </p:nvSpPr>
        <p:spPr>
          <a:xfrm>
            <a:off x="457200" y="990600"/>
            <a:ext cx="853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533400"/>
            <a:ext cx="8305800" cy="1107996"/>
          </a:xfrm>
          <a:prstGeom prst="rect">
            <a:avLst/>
          </a:prstGeom>
        </p:spPr>
        <p:txBody>
          <a:bodyPr wrap="square">
            <a:spAutoFit/>
          </a:bodyPr>
          <a:lstStyle/>
          <a:p>
            <a:r>
              <a:rPr lang="en-US" sz="2200" dirty="0" smtClean="0">
                <a:solidFill>
                  <a:schemeClr val="tx2"/>
                </a:solidFill>
                <a:latin typeface="Calibri" pitchFamily="34" charset="0"/>
              </a:rPr>
              <a:t>A PDF of the approved document is available for use. Only the most current approved version is accessible. The entire document lifecycle is captured within one system to allow relevant searching and auditing.</a:t>
            </a:r>
            <a:endParaRPr lang="en-US" sz="2200" dirty="0">
              <a:solidFill>
                <a:schemeClr val="tx2"/>
              </a:solidFill>
              <a:latin typeface="Calibri"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1828801" y="5941719"/>
            <a:ext cx="5715000" cy="23048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828800" y="1587908"/>
            <a:ext cx="1828801" cy="524336"/>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1828802" y="2121308"/>
            <a:ext cx="5694888" cy="3810000"/>
          </a:xfrm>
          <a:prstGeom prst="rect">
            <a:avLst/>
          </a:prstGeom>
          <a:noFill/>
          <a:ln w="9525">
            <a:noFill/>
            <a:miter lim="800000"/>
            <a:headEnd/>
            <a:tailEnd/>
          </a:ln>
        </p:spPr>
      </p:pic>
      <p:sp>
        <p:nvSpPr>
          <p:cNvPr id="11"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F1474D-F27E-428F-A699-0EE283E8714C}" type="slidenum">
              <a:rPr lang="en-US" smtClean="0"/>
              <a:pPr/>
              <a:t>15</a:t>
            </a:fld>
            <a:endParaRPr lang="en-US" dirty="0"/>
          </a:p>
        </p:txBody>
      </p:sp>
      <p:sp>
        <p:nvSpPr>
          <p:cNvPr id="5" name="Title 4"/>
          <p:cNvSpPr>
            <a:spLocks noGrp="1"/>
          </p:cNvSpPr>
          <p:nvPr>
            <p:ph type="title"/>
          </p:nvPr>
        </p:nvSpPr>
        <p:spPr>
          <a:xfrm>
            <a:off x="457200" y="279737"/>
            <a:ext cx="5473037" cy="1015663"/>
          </a:xfrm>
          <a:prstGeom prst="rect">
            <a:avLst/>
          </a:prstGeom>
        </p:spPr>
        <p:txBody>
          <a:bodyPr wrap="none">
            <a:spAutoFit/>
          </a:bodyPr>
          <a:lstStyle/>
          <a:p>
            <a:r>
              <a:rPr lang="en-US" sz="6000" dirty="0" smtClean="0">
                <a:solidFill>
                  <a:srgbClr val="C00000"/>
                </a:solidFill>
                <a:latin typeface="Calibri" pitchFamily="34" charset="0"/>
              </a:rPr>
              <a:t>Part </a:t>
            </a:r>
            <a:r>
              <a:rPr lang="en-US" sz="6000" dirty="0" smtClean="0">
                <a:solidFill>
                  <a:srgbClr val="C00000"/>
                </a:solidFill>
                <a:latin typeface="Calibri" pitchFamily="34" charset="0"/>
              </a:rPr>
              <a:t>2 - Technical</a:t>
            </a:r>
            <a:endParaRPr lang="en-US" sz="6000" dirty="0">
              <a:latin typeface="Calibri" pitchFamily="34" charset="0"/>
            </a:endParaRPr>
          </a:p>
        </p:txBody>
      </p:sp>
      <p:sp>
        <p:nvSpPr>
          <p:cNvPr id="7" name="Title 1"/>
          <p:cNvSpPr txBox="1">
            <a:spLocks/>
          </p:cNvSpPr>
          <p:nvPr/>
        </p:nvSpPr>
        <p:spPr>
          <a:xfrm>
            <a:off x="457200" y="1066800"/>
            <a:ext cx="8229600" cy="3657600"/>
          </a:xfrm>
          <a:prstGeom prst="rect">
            <a:avLst/>
          </a:prstGeom>
        </p:spPr>
        <p:txBody>
          <a:bodyPr vert="horz" anchor="b" anchorCtr="0">
            <a:noAutofit/>
          </a:bodyPr>
          <a:lstStyle/>
          <a:p>
            <a:pPr lvl="0" algn="ctr">
              <a:spcBef>
                <a:spcPct val="0"/>
              </a:spcBef>
            </a:pPr>
            <a:r>
              <a:rPr lang="en-US" sz="6000" dirty="0" smtClean="0">
                <a:solidFill>
                  <a:schemeClr val="tx2"/>
                </a:solidFill>
                <a:latin typeface="Calibri" pitchFamily="34" charset="0"/>
              </a:rPr>
              <a:t>Controlled Documents for Accelerator Systems and Research Facilities</a:t>
            </a:r>
            <a:endParaRPr kumimoji="0" lang="en-US" sz="60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6"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Design Parameters</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16</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Minimize customizations to OTB (Out of the Box) SharePoint</a:t>
            </a:r>
          </a:p>
          <a:p>
            <a:pPr marL="685800" lvl="1" indent="-228600">
              <a:buFont typeface="Arial" pitchFamily="34" charset="0"/>
              <a:buChar char="•"/>
            </a:pPr>
            <a:r>
              <a:rPr lang="en-US" sz="2000" dirty="0" smtClean="0">
                <a:solidFill>
                  <a:schemeClr val="tx2"/>
                </a:solidFill>
                <a:latin typeface="Calibri" pitchFamily="34" charset="0"/>
              </a:rPr>
              <a:t>2010 coming soon</a:t>
            </a:r>
          </a:p>
          <a:p>
            <a:pPr marL="685800" lvl="1" indent="-228600">
              <a:buFont typeface="Arial" pitchFamily="34" charset="0"/>
              <a:buChar char="•"/>
            </a:pPr>
            <a:r>
              <a:rPr lang="en-US" sz="2000" dirty="0" smtClean="0">
                <a:solidFill>
                  <a:schemeClr val="tx2"/>
                </a:solidFill>
                <a:latin typeface="Calibri" pitchFamily="34" charset="0"/>
              </a:rPr>
              <a:t>Don’t want to have to maintain an extensive set of customizations</a:t>
            </a:r>
          </a:p>
          <a:p>
            <a:pPr marL="685800" lvl="1" indent="-228600">
              <a:buFont typeface="Arial" pitchFamily="34" charset="0"/>
              <a:buChar char="•"/>
            </a:pPr>
            <a:r>
              <a:rPr lang="en-US" sz="2000" dirty="0" smtClean="0">
                <a:solidFill>
                  <a:schemeClr val="tx2"/>
                </a:solidFill>
                <a:latin typeface="Calibri" pitchFamily="34" charset="0"/>
              </a:rPr>
              <a:t>Allow any good SharePoint tech to be able to pick it up</a:t>
            </a: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r>
              <a:rPr kumimoji="0" lang="en-US" sz="2000" b="0" i="0" u="none" strike="noStrike" kern="1200" cap="none" spc="0" normalizeH="0" baseline="0" noProof="0" dirty="0" smtClean="0">
                <a:ln>
                  <a:noFill/>
                </a:ln>
                <a:solidFill>
                  <a:schemeClr val="tx2"/>
                </a:solidFill>
                <a:effectLst/>
                <a:uLnTx/>
                <a:uFillTx/>
                <a:latin typeface="Calibri" pitchFamily="34" charset="0"/>
              </a:rPr>
              <a:t>Very large delta in</a:t>
            </a:r>
            <a:r>
              <a:rPr kumimoji="0" lang="en-US" sz="2000" b="0" i="0" u="none" strike="noStrike" kern="1200" cap="none" spc="0" normalizeH="0" noProof="0" dirty="0" smtClean="0">
                <a:ln>
                  <a:noFill/>
                </a:ln>
                <a:solidFill>
                  <a:schemeClr val="tx2"/>
                </a:solidFill>
                <a:effectLst/>
                <a:uLnTx/>
                <a:uFillTx/>
                <a:latin typeface="Calibri" pitchFamily="34" charset="0"/>
              </a:rPr>
              <a:t> security granularity – simple roles wouldn’t work</a:t>
            </a:r>
          </a:p>
          <a:p>
            <a:pPr marL="228600" lvl="0" indent="-228600">
              <a:spcBef>
                <a:spcPts val="600"/>
              </a:spcBef>
              <a:buClr>
                <a:schemeClr val="accent1"/>
              </a:buClr>
              <a:buSzPct val="76000"/>
              <a:buFont typeface="Arial" pitchFamily="34" charset="0"/>
              <a:buChar char="•"/>
            </a:pPr>
            <a:r>
              <a:rPr lang="en-US" sz="2000" baseline="0" dirty="0" smtClean="0">
                <a:solidFill>
                  <a:schemeClr val="tx2"/>
                </a:solidFill>
                <a:latin typeface="Calibri" pitchFamily="34" charset="0"/>
              </a:rPr>
              <a:t>Usable right away – could be stood up in stages</a:t>
            </a:r>
          </a:p>
          <a:p>
            <a:pPr marL="228600" lvl="0"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Design for flexibility</a:t>
            </a:r>
          </a:p>
          <a:p>
            <a:pPr marL="685800" lvl="1" indent="-228600">
              <a:spcBef>
                <a:spcPts val="600"/>
              </a:spcBef>
              <a:buClr>
                <a:schemeClr val="accent1"/>
              </a:buClr>
              <a:buSzPct val="76000"/>
              <a:buFont typeface="Arial" pitchFamily="34" charset="0"/>
              <a:buChar char="•"/>
            </a:pPr>
            <a:r>
              <a:rPr lang="en-US" sz="2000" baseline="0" dirty="0" smtClean="0">
                <a:solidFill>
                  <a:schemeClr val="tx2"/>
                </a:solidFill>
                <a:latin typeface="Calibri" pitchFamily="34" charset="0"/>
              </a:rPr>
              <a:t>Site templates</a:t>
            </a:r>
          </a:p>
          <a:p>
            <a:pPr marL="685800" lvl="1"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Metadata</a:t>
            </a:r>
          </a:p>
          <a:p>
            <a:pPr marL="685800" lvl="1" indent="-228600">
              <a:spcBef>
                <a:spcPts val="600"/>
              </a:spcBef>
              <a:buClr>
                <a:schemeClr val="accent1"/>
              </a:buClr>
              <a:buSzPct val="76000"/>
              <a:buFont typeface="Arial" pitchFamily="34" charset="0"/>
              <a:buChar char="•"/>
            </a:pPr>
            <a:r>
              <a:rPr lang="en-US" sz="2000" baseline="0" dirty="0" smtClean="0">
                <a:solidFill>
                  <a:schemeClr val="tx2"/>
                </a:solidFill>
                <a:latin typeface="Calibri" pitchFamily="34" charset="0"/>
              </a:rPr>
              <a:t>Document Templates</a:t>
            </a:r>
          </a:p>
          <a:p>
            <a:pPr marL="685800" lvl="1"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Navigation</a:t>
            </a:r>
          </a:p>
          <a:p>
            <a:pPr marL="685800" lvl="1" indent="-228600">
              <a:spcBef>
                <a:spcPts val="600"/>
              </a:spcBef>
              <a:buClr>
                <a:schemeClr val="accent1"/>
              </a:buClr>
              <a:buSzPct val="76000"/>
              <a:buFont typeface="Arial" pitchFamily="34" charset="0"/>
              <a:buChar char="•"/>
            </a:pPr>
            <a:r>
              <a:rPr lang="en-US" sz="2000" baseline="0" dirty="0" smtClean="0">
                <a:solidFill>
                  <a:schemeClr val="tx2"/>
                </a:solidFill>
                <a:latin typeface="Calibri" pitchFamily="34" charset="0"/>
              </a:rPr>
              <a:t>Views</a:t>
            </a:r>
          </a:p>
          <a:p>
            <a:pPr marL="685800" lvl="1"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Permissions</a:t>
            </a:r>
            <a:endParaRPr lang="en-US" sz="2000" baseline="0" dirty="0" smtClean="0">
              <a:solidFill>
                <a:schemeClr val="tx2"/>
              </a:solidFill>
              <a:latin typeface="Calibri" pitchFamily="34" charset="0"/>
            </a:endParaRPr>
          </a:p>
          <a:p>
            <a:pPr marL="685800" lvl="1"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Workflow</a:t>
            </a:r>
            <a:endParaRPr lang="en-US" sz="2000" baseline="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Configuration</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17</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Master Matrix</a:t>
            </a:r>
          </a:p>
          <a:p>
            <a:pPr marL="685800" lvl="1" indent="-228600">
              <a:buFont typeface="Arial" pitchFamily="34" charset="0"/>
              <a:buChar char="•"/>
            </a:pPr>
            <a:r>
              <a:rPr lang="en-US" sz="2000" dirty="0" smtClean="0">
                <a:solidFill>
                  <a:schemeClr val="tx2"/>
                </a:solidFill>
                <a:latin typeface="Calibri" pitchFamily="34" charset="0"/>
              </a:rPr>
              <a:t>Configures key </a:t>
            </a:r>
            <a:r>
              <a:rPr lang="en-US" sz="2000" dirty="0" err="1" smtClean="0">
                <a:solidFill>
                  <a:schemeClr val="tx2"/>
                </a:solidFill>
                <a:latin typeface="Calibri" pitchFamily="34" charset="0"/>
              </a:rPr>
              <a:t>templating</a:t>
            </a:r>
            <a:r>
              <a:rPr lang="en-US" sz="2000" dirty="0" smtClean="0">
                <a:solidFill>
                  <a:schemeClr val="tx2"/>
                </a:solidFill>
                <a:latin typeface="Calibri" pitchFamily="34" charset="0"/>
              </a:rPr>
              <a:t> at the level of a subtype:</a:t>
            </a:r>
          </a:p>
          <a:p>
            <a:pPr marL="685800" lvl="1" indent="-228600">
              <a:buFont typeface="Arial" pitchFamily="34" charset="0"/>
              <a:buChar char="•"/>
            </a:pPr>
            <a:endParaRPr lang="en-US" sz="2000" dirty="0" smtClean="0">
              <a:solidFill>
                <a:schemeClr val="tx2"/>
              </a:solidFill>
              <a:latin typeface="Calibri" pitchFamily="34" charset="0"/>
            </a:endParaRPr>
          </a:p>
          <a:p>
            <a:pPr marL="685800" lvl="1" indent="-2286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Drives metadata (Content type), Security, site and document templates at a reasonably low level (i.e. </a:t>
            </a:r>
            <a:r>
              <a:rPr lang="en-US" sz="2000" b="1" dirty="0" smtClean="0">
                <a:solidFill>
                  <a:schemeClr val="tx2"/>
                </a:solidFill>
                <a:latin typeface="Calibri" pitchFamily="34" charset="0"/>
              </a:rPr>
              <a:t>Accelerator </a:t>
            </a:r>
            <a:r>
              <a:rPr lang="en-US" sz="2000" b="1" dirty="0" err="1" smtClean="0">
                <a:solidFill>
                  <a:schemeClr val="tx2"/>
                </a:solidFill>
                <a:latin typeface="Calibri" pitchFamily="34" charset="0"/>
              </a:rPr>
              <a:t>Directorate,Safety</a:t>
            </a:r>
            <a:r>
              <a:rPr lang="en-US" sz="2000" b="1" dirty="0" smtClean="0">
                <a:solidFill>
                  <a:schemeClr val="tx2"/>
                </a:solidFill>
                <a:latin typeface="Calibri" pitchFamily="34" charset="0"/>
              </a:rPr>
              <a:t>, Incident Report</a:t>
            </a:r>
            <a:r>
              <a:rPr lang="en-US" sz="2000" dirty="0" smtClean="0">
                <a:solidFill>
                  <a:schemeClr val="tx2"/>
                </a:solidFill>
                <a:latin typeface="Calibri" pitchFamily="34" charset="0"/>
              </a:rPr>
              <a:t>)</a:t>
            </a:r>
            <a:endParaRPr kumimoji="0" lang="en-US" sz="2000" i="0" u="none" strike="noStrike" kern="1200" cap="none" spc="0" normalizeH="0" baseline="0" noProof="0" dirty="0" smtClean="0">
              <a:ln>
                <a:noFill/>
              </a:ln>
              <a:solidFill>
                <a:schemeClr val="tx2"/>
              </a:solidFill>
              <a:effectLst/>
              <a:uLnTx/>
              <a:uFillTx/>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38200" y="1905000"/>
            <a:ext cx="5119688"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Configuration</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18</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Master Matrix</a:t>
            </a:r>
          </a:p>
          <a:p>
            <a:pPr marL="685800" lvl="1" indent="-228600">
              <a:buFont typeface="Arial" pitchFamily="34" charset="0"/>
              <a:buChar char="•"/>
            </a:pPr>
            <a:r>
              <a:rPr lang="en-US" sz="2000" dirty="0" smtClean="0">
                <a:solidFill>
                  <a:schemeClr val="tx2"/>
                </a:solidFill>
                <a:latin typeface="Calibri" pitchFamily="34" charset="0"/>
              </a:rPr>
              <a:t>Configures key </a:t>
            </a:r>
            <a:r>
              <a:rPr lang="en-US" sz="2000" dirty="0" err="1" smtClean="0">
                <a:solidFill>
                  <a:schemeClr val="tx2"/>
                </a:solidFill>
                <a:latin typeface="Calibri" pitchFamily="34" charset="0"/>
              </a:rPr>
              <a:t>templating</a:t>
            </a:r>
            <a:r>
              <a:rPr lang="en-US" sz="2000" dirty="0" smtClean="0">
                <a:solidFill>
                  <a:schemeClr val="tx2"/>
                </a:solidFill>
                <a:latin typeface="Calibri" pitchFamily="34" charset="0"/>
              </a:rPr>
              <a:t> at the level of a subtype:</a:t>
            </a:r>
          </a:p>
          <a:p>
            <a:pPr marL="685800" lvl="1" indent="-228600">
              <a:buFont typeface="Arial" pitchFamily="34" charset="0"/>
              <a:buChar char="•"/>
            </a:pPr>
            <a:endParaRPr lang="en-US" sz="2000" dirty="0" smtClean="0">
              <a:solidFill>
                <a:schemeClr val="tx2"/>
              </a:solidFill>
              <a:latin typeface="Calibri" pitchFamily="34" charset="0"/>
            </a:endParaRPr>
          </a:p>
          <a:p>
            <a:pPr marL="685800" lvl="1" indent="-2286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a:p>
            <a:pPr marL="228600" lvl="0" indent="-228600">
              <a:spcBef>
                <a:spcPts val="600"/>
              </a:spcBef>
              <a:buClr>
                <a:schemeClr val="accent1"/>
              </a:buClr>
              <a:buSzPct val="76000"/>
              <a:buFont typeface="Arial" pitchFamily="34" charset="0"/>
              <a:buChar char="•"/>
            </a:pPr>
            <a:r>
              <a:rPr lang="en-US" sz="2000" dirty="0" smtClean="0">
                <a:solidFill>
                  <a:schemeClr val="tx2"/>
                </a:solidFill>
                <a:latin typeface="Calibri" pitchFamily="34" charset="0"/>
              </a:rPr>
              <a:t>Drives metadata (Content type), Security, site and document templates at a reasonably low level (i.e. </a:t>
            </a:r>
            <a:r>
              <a:rPr lang="en-US" sz="2000" b="1" dirty="0" smtClean="0">
                <a:solidFill>
                  <a:schemeClr val="tx2"/>
                </a:solidFill>
                <a:latin typeface="Calibri" pitchFamily="34" charset="0"/>
              </a:rPr>
              <a:t>Accelerator </a:t>
            </a:r>
            <a:r>
              <a:rPr lang="en-US" sz="2000" b="1" dirty="0" err="1" smtClean="0">
                <a:solidFill>
                  <a:schemeClr val="tx2"/>
                </a:solidFill>
                <a:latin typeface="Calibri" pitchFamily="34" charset="0"/>
              </a:rPr>
              <a:t>Directorate,Safety</a:t>
            </a:r>
            <a:r>
              <a:rPr lang="en-US" sz="2000" b="1" dirty="0" smtClean="0">
                <a:solidFill>
                  <a:schemeClr val="tx2"/>
                </a:solidFill>
                <a:latin typeface="Calibri" pitchFamily="34" charset="0"/>
              </a:rPr>
              <a:t>, Incident Report</a:t>
            </a:r>
            <a:r>
              <a:rPr lang="en-US" sz="2000" dirty="0" smtClean="0">
                <a:solidFill>
                  <a:schemeClr val="tx2"/>
                </a:solidFill>
                <a:latin typeface="Calibri" pitchFamily="34" charset="0"/>
              </a:rPr>
              <a:t>)</a:t>
            </a:r>
            <a:endParaRPr kumimoji="0" lang="en-US" sz="2000" i="0" u="none" strike="noStrike" kern="1200" cap="none" spc="0" normalizeH="0" baseline="0" noProof="0" dirty="0" smtClean="0">
              <a:ln>
                <a:noFill/>
              </a:ln>
              <a:solidFill>
                <a:schemeClr val="tx2"/>
              </a:solidFill>
              <a:effectLst/>
              <a:uLnTx/>
              <a:uFillTx/>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38200" y="1905000"/>
            <a:ext cx="5119688"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Provisioning “Wizard”	</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19</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Here lies custom code, C#, uses Windows Workflow Foundation.  Dynamically configured based on Master Matrix, Administrative Permissions and Content Types.</a:t>
            </a:r>
          </a:p>
          <a:p>
            <a:pPr marL="228600" indent="-228600"/>
            <a:endParaRPr lang="en-US" sz="2000" dirty="0" smtClean="0">
              <a:solidFill>
                <a:schemeClr val="tx2"/>
              </a:solidFill>
              <a:latin typeface="Calibri" pitchFamily="34" charset="0"/>
            </a:endParaRPr>
          </a:p>
          <a:p>
            <a:pPr marL="228600" indent="-228600"/>
            <a:endParaRPr lang="en-US" sz="2000" dirty="0" smtClean="0">
              <a:solidFill>
                <a:schemeClr val="tx2"/>
              </a:solidFill>
              <a:latin typeface="Calibri" pitchFamily="34" charset="0"/>
            </a:endParaRPr>
          </a:p>
          <a:p>
            <a:pPr marL="228600" indent="-228600">
              <a:buFont typeface="Arial" pitchFamily="34" charset="0"/>
              <a:buChar char="•"/>
            </a:pPr>
            <a:endParaRPr lang="en-US" sz="2000" dirty="0" smtClean="0">
              <a:solidFill>
                <a:schemeClr val="tx2"/>
              </a:solidFill>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609600" y="2133600"/>
            <a:ext cx="55412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F1474D-F27E-428F-A699-0EE283E8714C}" type="slidenum">
              <a:rPr lang="en-US" smtClean="0"/>
              <a:pPr/>
              <a:t>2</a:t>
            </a:fld>
            <a:endParaRPr lang="en-US" dirty="0"/>
          </a:p>
        </p:txBody>
      </p:sp>
      <p:sp>
        <p:nvSpPr>
          <p:cNvPr id="5" name="Title 4"/>
          <p:cNvSpPr>
            <a:spLocks noGrp="1"/>
          </p:cNvSpPr>
          <p:nvPr>
            <p:ph type="title"/>
          </p:nvPr>
        </p:nvSpPr>
        <p:spPr>
          <a:xfrm>
            <a:off x="457200" y="279737"/>
            <a:ext cx="5886035" cy="1015663"/>
          </a:xfrm>
          <a:prstGeom prst="rect">
            <a:avLst/>
          </a:prstGeom>
        </p:spPr>
        <p:txBody>
          <a:bodyPr wrap="none">
            <a:spAutoFit/>
          </a:bodyPr>
          <a:lstStyle/>
          <a:p>
            <a:r>
              <a:rPr lang="en-US" sz="6000" dirty="0" smtClean="0">
                <a:solidFill>
                  <a:srgbClr val="C00000"/>
                </a:solidFill>
                <a:latin typeface="Calibri" pitchFamily="34" charset="0"/>
              </a:rPr>
              <a:t>Part </a:t>
            </a:r>
            <a:r>
              <a:rPr lang="en-US" sz="6000" dirty="0" smtClean="0">
                <a:solidFill>
                  <a:srgbClr val="C00000"/>
                </a:solidFill>
                <a:latin typeface="Calibri" pitchFamily="34" charset="0"/>
              </a:rPr>
              <a:t>1 - Functional</a:t>
            </a:r>
            <a:endParaRPr lang="en-US" sz="6000" dirty="0">
              <a:latin typeface="Calibri" pitchFamily="34" charset="0"/>
            </a:endParaRPr>
          </a:p>
        </p:txBody>
      </p:sp>
      <p:sp>
        <p:nvSpPr>
          <p:cNvPr id="7" name="Title 1"/>
          <p:cNvSpPr txBox="1">
            <a:spLocks/>
          </p:cNvSpPr>
          <p:nvPr/>
        </p:nvSpPr>
        <p:spPr>
          <a:xfrm>
            <a:off x="457200" y="1066800"/>
            <a:ext cx="8229600" cy="3657600"/>
          </a:xfrm>
          <a:prstGeom prst="rect">
            <a:avLst/>
          </a:prstGeom>
        </p:spPr>
        <p:txBody>
          <a:bodyPr vert="horz" anchor="b" anchorCtr="0">
            <a:noAutofit/>
          </a:bodyPr>
          <a:lstStyle/>
          <a:p>
            <a:pPr lvl="0" algn="ctr">
              <a:spcBef>
                <a:spcPct val="0"/>
              </a:spcBef>
            </a:pPr>
            <a:r>
              <a:rPr lang="en-US" sz="6000" dirty="0" smtClean="0">
                <a:solidFill>
                  <a:schemeClr val="tx2"/>
                </a:solidFill>
                <a:latin typeface="Calibri" pitchFamily="34" charset="0"/>
              </a:rPr>
              <a:t>Controlled Documents for Accelerator Systems and Research Facilities</a:t>
            </a:r>
            <a:endParaRPr kumimoji="0" lang="en-US" sz="60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6"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fontScale="90000"/>
          </a:bodyPr>
          <a:lstStyle/>
          <a:p>
            <a:pPr marL="228600" lvl="0" indent="-228600"/>
            <a:r>
              <a:rPr lang="en-US" sz="3600" dirty="0" smtClean="0"/>
              <a:t>Security assigned </a:t>
            </a:r>
            <a:r>
              <a:rPr lang="en-US" sz="3600" dirty="0" smtClean="0"/>
              <a:t>during provisioning or afterwards through standard SharePoint security groups</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20</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endParaRPr lang="en-US" sz="2000" dirty="0" smtClean="0">
              <a:solidFill>
                <a:schemeClr val="tx2"/>
              </a:solidFill>
              <a:latin typeface="Calibri" pitchFamily="34" charset="0"/>
            </a:endParaRPr>
          </a:p>
          <a:p>
            <a:pPr marL="228600" indent="-228600"/>
            <a:endParaRPr lang="en-US" sz="2000" dirty="0" smtClean="0">
              <a:solidFill>
                <a:schemeClr val="tx2"/>
              </a:solidFill>
              <a:latin typeface="Calibri" pitchFamily="34" charset="0"/>
            </a:endParaRPr>
          </a:p>
          <a:p>
            <a:pPr marL="228600" indent="-228600">
              <a:buFont typeface="Arial" pitchFamily="34" charset="0"/>
              <a:buChar char="•"/>
            </a:pPr>
            <a:endParaRPr lang="en-US" sz="2000" dirty="0" smtClean="0">
              <a:solidFill>
                <a:schemeClr val="tx2"/>
              </a:solidFill>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762000" y="1143000"/>
            <a:ext cx="4376737" cy="477041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62000" y="4267200"/>
            <a:ext cx="8127682" cy="1913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fontScale="90000"/>
          </a:bodyPr>
          <a:lstStyle/>
          <a:p>
            <a:pPr marL="228600" lvl="0" indent="-228600"/>
            <a:r>
              <a:rPr lang="en-US" sz="3600" dirty="0" smtClean="0"/>
              <a:t>Multiple Views to underlying documents using the Content Query web part</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21</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Source Views (by Document Collection and Type) </a:t>
            </a:r>
          </a:p>
          <a:p>
            <a:pPr marL="228600" indent="-228600"/>
            <a:endParaRPr lang="en-US" sz="2000" dirty="0" smtClean="0">
              <a:solidFill>
                <a:schemeClr val="tx2"/>
              </a:solidFill>
              <a:latin typeface="Calibri" pitchFamily="34" charset="0"/>
            </a:endParaRPr>
          </a:p>
          <a:p>
            <a:pPr marL="228600" indent="-228600"/>
            <a:endParaRPr lang="en-US" sz="2000" dirty="0" smtClean="0">
              <a:solidFill>
                <a:schemeClr val="tx2"/>
              </a:solidFill>
              <a:latin typeface="Calibri" pitchFamily="34" charset="0"/>
            </a:endParaRPr>
          </a:p>
          <a:p>
            <a:pPr marL="228600" indent="-228600">
              <a:buFont typeface="Arial" pitchFamily="34" charset="0"/>
              <a:buChar char="•"/>
            </a:pPr>
            <a:endParaRPr lang="en-US" sz="2000" dirty="0" smtClean="0">
              <a:solidFill>
                <a:schemeClr val="tx2"/>
              </a:solidFill>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990600" y="1600200"/>
            <a:ext cx="60198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fontScale="90000"/>
          </a:bodyPr>
          <a:lstStyle/>
          <a:p>
            <a:pPr marL="228600" lvl="0" indent="-228600"/>
            <a:r>
              <a:rPr lang="en-US" sz="3600" dirty="0" smtClean="0"/>
              <a:t>Multiple Views to underlying documents using the Content Query web part</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22</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Public View (Published Documents)</a:t>
            </a:r>
          </a:p>
          <a:p>
            <a:pPr marL="228600" indent="-228600"/>
            <a:endParaRPr lang="en-US" sz="2000" dirty="0" smtClean="0">
              <a:solidFill>
                <a:schemeClr val="tx2"/>
              </a:solidFill>
              <a:latin typeface="Calibri" pitchFamily="34" charset="0"/>
            </a:endParaRPr>
          </a:p>
          <a:p>
            <a:pPr marL="228600" indent="-228600"/>
            <a:endParaRPr lang="en-US" sz="2000" dirty="0" smtClean="0">
              <a:solidFill>
                <a:schemeClr val="tx2"/>
              </a:solidFill>
              <a:latin typeface="Calibri" pitchFamily="34" charset="0"/>
            </a:endParaRPr>
          </a:p>
          <a:p>
            <a:pPr marL="228600" indent="-228600">
              <a:buFont typeface="Arial" pitchFamily="34" charset="0"/>
              <a:buChar char="•"/>
            </a:pPr>
            <a:endParaRPr lang="en-US" sz="2000" dirty="0" smtClean="0">
              <a:solidFill>
                <a:schemeClr val="tx2"/>
              </a:solidFill>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914400" y="1524000"/>
            <a:ext cx="60198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F1474D-F27E-428F-A699-0EE283E8714C}" type="slidenum">
              <a:rPr lang="en-US" smtClean="0"/>
              <a:pPr/>
              <a:t>23</a:t>
            </a:fld>
            <a:endParaRPr lang="en-US" dirty="0"/>
          </a:p>
        </p:txBody>
      </p:sp>
      <p:sp>
        <p:nvSpPr>
          <p:cNvPr id="5" name="Title 4"/>
          <p:cNvSpPr>
            <a:spLocks noGrp="1"/>
          </p:cNvSpPr>
          <p:nvPr>
            <p:ph type="title"/>
          </p:nvPr>
        </p:nvSpPr>
        <p:spPr>
          <a:xfrm>
            <a:off x="457200" y="279737"/>
            <a:ext cx="7115731" cy="1015663"/>
          </a:xfrm>
          <a:prstGeom prst="rect">
            <a:avLst/>
          </a:prstGeom>
        </p:spPr>
        <p:txBody>
          <a:bodyPr wrap="none">
            <a:spAutoFit/>
          </a:bodyPr>
          <a:lstStyle/>
          <a:p>
            <a:r>
              <a:rPr lang="en-US" sz="6000" dirty="0" smtClean="0">
                <a:solidFill>
                  <a:srgbClr val="C00000"/>
                </a:solidFill>
                <a:latin typeface="Calibri" pitchFamily="34" charset="0"/>
              </a:rPr>
              <a:t>Part </a:t>
            </a:r>
            <a:r>
              <a:rPr lang="en-US" sz="6000" dirty="0" smtClean="0">
                <a:solidFill>
                  <a:srgbClr val="C00000"/>
                </a:solidFill>
                <a:latin typeface="Calibri" pitchFamily="34" charset="0"/>
              </a:rPr>
              <a:t>3 - Organizational</a:t>
            </a:r>
            <a:endParaRPr lang="en-US" sz="6000" dirty="0">
              <a:latin typeface="Calibri" pitchFamily="34" charset="0"/>
            </a:endParaRPr>
          </a:p>
        </p:txBody>
      </p:sp>
      <p:sp>
        <p:nvSpPr>
          <p:cNvPr id="7" name="Title 1"/>
          <p:cNvSpPr txBox="1">
            <a:spLocks/>
          </p:cNvSpPr>
          <p:nvPr/>
        </p:nvSpPr>
        <p:spPr>
          <a:xfrm>
            <a:off x="457200" y="1066800"/>
            <a:ext cx="8229600" cy="3657600"/>
          </a:xfrm>
          <a:prstGeom prst="rect">
            <a:avLst/>
          </a:prstGeom>
        </p:spPr>
        <p:txBody>
          <a:bodyPr vert="horz" anchor="b" anchorCtr="0">
            <a:noAutofit/>
          </a:bodyPr>
          <a:lstStyle/>
          <a:p>
            <a:pPr lvl="0" algn="ctr">
              <a:spcBef>
                <a:spcPct val="0"/>
              </a:spcBef>
            </a:pPr>
            <a:r>
              <a:rPr lang="en-US" sz="6000" dirty="0" smtClean="0">
                <a:solidFill>
                  <a:schemeClr val="tx2"/>
                </a:solidFill>
                <a:latin typeface="Calibri" pitchFamily="34" charset="0"/>
              </a:rPr>
              <a:t>Controlled Documents for Accelerator Systems and Research Facilities</a:t>
            </a:r>
            <a:endParaRPr kumimoji="0" lang="en-US" sz="60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6"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In it to win it</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24</a:t>
            </a:fld>
            <a:endParaRPr lang="en-US" dirty="0"/>
          </a:p>
        </p:txBody>
      </p:sp>
      <p:sp>
        <p:nvSpPr>
          <p:cNvPr id="6" name="Rectangle 3"/>
          <p:cNvSpPr txBox="1">
            <a:spLocks/>
          </p:cNvSpPr>
          <p:nvPr/>
        </p:nvSpPr>
        <p:spPr>
          <a:xfrm>
            <a:off x="381000" y="1066800"/>
            <a:ext cx="8305800" cy="5367338"/>
          </a:xfrm>
          <a:prstGeom prst="rect">
            <a:avLst/>
          </a:prstGeom>
          <a:ln>
            <a:solidFill>
              <a:schemeClr val="bg1"/>
            </a:solidFill>
          </a:ln>
        </p:spPr>
        <p:txBody>
          <a:bodyPr/>
          <a:lstStyle/>
          <a:p>
            <a:pPr marL="228600" indent="-228600">
              <a:buFont typeface="Arial" pitchFamily="34" charset="0"/>
              <a:buChar char="•"/>
            </a:pPr>
            <a:r>
              <a:rPr lang="en-US" sz="2000" dirty="0" smtClean="0">
                <a:solidFill>
                  <a:schemeClr val="tx2"/>
                </a:solidFill>
                <a:latin typeface="Calibri" pitchFamily="34" charset="0"/>
              </a:rPr>
              <a:t>Design Review</a:t>
            </a:r>
          </a:p>
          <a:p>
            <a:pPr marL="685800" lvl="1" indent="-228600">
              <a:buFont typeface="Arial" pitchFamily="34" charset="0"/>
              <a:buChar char="•"/>
            </a:pPr>
            <a:r>
              <a:rPr lang="en-US" sz="2000" dirty="0" smtClean="0">
                <a:solidFill>
                  <a:schemeClr val="tx2"/>
                </a:solidFill>
                <a:latin typeface="Calibri" pitchFamily="34" charset="0"/>
              </a:rPr>
              <a:t>Internal 5/13/2009</a:t>
            </a:r>
          </a:p>
          <a:p>
            <a:pPr marL="685800" lvl="1" indent="-228600">
              <a:buFont typeface="Arial" pitchFamily="34" charset="0"/>
              <a:buChar char="•"/>
            </a:pPr>
            <a:r>
              <a:rPr lang="en-US" sz="2000" dirty="0" smtClean="0">
                <a:solidFill>
                  <a:schemeClr val="tx2"/>
                </a:solidFill>
                <a:latin typeface="Calibri" pitchFamily="34" charset="0"/>
              </a:rPr>
              <a:t>External (committee of DOE SharePoint experts) 7/2/2009 (THANKS!)</a:t>
            </a:r>
          </a:p>
          <a:p>
            <a:pPr marL="1143000" lvl="2" indent="-228600">
              <a:buFont typeface="Arial" pitchFamily="34" charset="0"/>
              <a:buChar char="•"/>
            </a:pPr>
            <a:r>
              <a:rPr lang="en-US" sz="2000" b="1" dirty="0" smtClean="0"/>
              <a:t>Sam Mashburn and Mark Gabriel, Oak Ridge </a:t>
            </a:r>
            <a:r>
              <a:rPr lang="en-US" sz="2000" b="1" dirty="0" smtClean="0"/>
              <a:t>Operations</a:t>
            </a:r>
          </a:p>
          <a:p>
            <a:pPr marL="1143000" lvl="2" indent="-228600">
              <a:buFont typeface="Arial" pitchFamily="34" charset="0"/>
              <a:buChar char="•"/>
            </a:pPr>
            <a:r>
              <a:rPr lang="en-US" sz="2000" b="1" dirty="0" smtClean="0"/>
              <a:t>Connie </a:t>
            </a:r>
            <a:r>
              <a:rPr lang="en-US" sz="2000" b="1" dirty="0" err="1" smtClean="0"/>
              <a:t>Begovich</a:t>
            </a:r>
            <a:r>
              <a:rPr lang="en-US" sz="2000" b="1" dirty="0" smtClean="0"/>
              <a:t>, </a:t>
            </a:r>
            <a:r>
              <a:rPr lang="en-US" sz="2000" b="1" dirty="0" smtClean="0"/>
              <a:t>ORNL</a:t>
            </a:r>
            <a:endParaRPr lang="en-US" sz="2000" dirty="0" smtClean="0">
              <a:solidFill>
                <a:schemeClr val="tx2"/>
              </a:solidFill>
              <a:latin typeface="Calibri" pitchFamily="34" charset="0"/>
            </a:endParaRPr>
          </a:p>
          <a:p>
            <a:pPr marL="1143000" lvl="2" indent="-228600">
              <a:buFont typeface="Arial" pitchFamily="34" charset="0"/>
              <a:buChar char="•"/>
            </a:pPr>
            <a:r>
              <a:rPr lang="en-US" sz="2000" b="1" dirty="0" smtClean="0"/>
              <a:t>Erin </a:t>
            </a:r>
            <a:r>
              <a:rPr lang="en-US" sz="2000" b="1" dirty="0" smtClean="0"/>
              <a:t>Brown and Jason </a:t>
            </a:r>
            <a:r>
              <a:rPr lang="en-US" sz="2000" b="1" dirty="0" err="1" smtClean="0"/>
              <a:t>Meaden</a:t>
            </a:r>
            <a:r>
              <a:rPr lang="en-US" sz="2000" b="1" dirty="0" smtClean="0"/>
              <a:t>, </a:t>
            </a:r>
            <a:r>
              <a:rPr lang="en-US" sz="2000" b="1" dirty="0" smtClean="0"/>
              <a:t>PNNL</a:t>
            </a:r>
          </a:p>
          <a:p>
            <a:pPr marL="1143000" lvl="2" indent="-228600">
              <a:buFont typeface="Arial" pitchFamily="34" charset="0"/>
              <a:buChar char="•"/>
            </a:pPr>
            <a:r>
              <a:rPr lang="en-US" sz="2000" b="1" dirty="0" smtClean="0"/>
              <a:t>Phyllis Teague, </a:t>
            </a:r>
            <a:r>
              <a:rPr lang="en-US" sz="2000" b="1" dirty="0" smtClean="0"/>
              <a:t>Sandia</a:t>
            </a:r>
            <a:endParaRPr lang="en-US" sz="2000" dirty="0" smtClean="0">
              <a:solidFill>
                <a:schemeClr val="tx2"/>
              </a:solidFill>
              <a:latin typeface="Calibri" pitchFamily="34" charset="0"/>
            </a:endParaRPr>
          </a:p>
          <a:p>
            <a:pPr marL="228600" indent="-228600">
              <a:buFont typeface="Arial" pitchFamily="34" charset="0"/>
              <a:buChar char="•"/>
            </a:pPr>
            <a:r>
              <a:rPr lang="en-US" sz="2000" dirty="0" smtClean="0">
                <a:solidFill>
                  <a:schemeClr val="tx2"/>
                </a:solidFill>
                <a:latin typeface="Calibri" pitchFamily="34" charset="0"/>
              </a:rPr>
              <a:t>SharePoint acceptance at SLAC is a mixed bag, so user interface has to be likable by all</a:t>
            </a:r>
            <a:endParaRPr lang="en-US" sz="2000" dirty="0" smtClean="0">
              <a:solidFill>
                <a:schemeClr val="tx2"/>
              </a:solidFill>
              <a:latin typeface="Calibri" pitchFamily="34" charset="0"/>
            </a:endParaRPr>
          </a:p>
          <a:p>
            <a:pPr marL="228600" indent="-228600">
              <a:buFont typeface="Arial" pitchFamily="34" charset="0"/>
              <a:buChar char="•"/>
            </a:pPr>
            <a:r>
              <a:rPr lang="en-US" sz="2000" dirty="0" smtClean="0">
                <a:solidFill>
                  <a:schemeClr val="tx2"/>
                </a:solidFill>
                <a:latin typeface="Calibri" pitchFamily="34" charset="0"/>
              </a:rPr>
              <a:t>Flexibility is king</a:t>
            </a:r>
          </a:p>
          <a:p>
            <a:pPr marL="685800" lvl="1" indent="-228600">
              <a:buFont typeface="Arial" pitchFamily="34" charset="0"/>
              <a:buChar char="•"/>
            </a:pPr>
            <a:r>
              <a:rPr lang="en-US" sz="2000" dirty="0" smtClean="0">
                <a:solidFill>
                  <a:schemeClr val="tx2"/>
                </a:solidFill>
                <a:latin typeface="Calibri" pitchFamily="34" charset="0"/>
              </a:rPr>
              <a:t>Metadata should be standardize top-down, but those efforts wouldn’t feed the wolves this year</a:t>
            </a:r>
            <a:endParaRPr lang="en-US" sz="2000" dirty="0" smtClean="0">
              <a:solidFill>
                <a:schemeClr val="tx2"/>
              </a:solidFill>
              <a:latin typeface="Calibri" pitchFamily="34" charset="0"/>
            </a:endParaRPr>
          </a:p>
          <a:p>
            <a:pPr marL="228600" indent="-228600">
              <a:buFont typeface="Arial" pitchFamily="34" charset="0"/>
              <a:buChar char="•"/>
            </a:pPr>
            <a:r>
              <a:rPr lang="en-US" sz="2000" dirty="0" smtClean="0">
                <a:solidFill>
                  <a:schemeClr val="tx2"/>
                </a:solidFill>
                <a:latin typeface="Calibri" pitchFamily="34" charset="0"/>
              </a:rPr>
              <a:t>Get buy-in from key customers</a:t>
            </a:r>
          </a:p>
          <a:p>
            <a:pPr marL="228600" indent="-228600">
              <a:buFont typeface="Arial" pitchFamily="34" charset="0"/>
              <a:buChar char="•"/>
            </a:pPr>
            <a:r>
              <a:rPr lang="en-US" sz="2000" dirty="0" smtClean="0">
                <a:solidFill>
                  <a:schemeClr val="tx2"/>
                </a:solidFill>
                <a:latin typeface="Calibri" pitchFamily="34" charset="0"/>
              </a:rPr>
              <a:t>Do real work with it right away</a:t>
            </a:r>
          </a:p>
          <a:p>
            <a:pPr marL="228600" indent="-228600">
              <a:buFont typeface="Arial" pitchFamily="34" charset="0"/>
              <a:buChar char="•"/>
            </a:pPr>
            <a:r>
              <a:rPr lang="en-US" sz="2000" dirty="0" smtClean="0">
                <a:solidFill>
                  <a:schemeClr val="tx2"/>
                </a:solidFill>
                <a:latin typeface="Calibri" pitchFamily="34" charset="0"/>
              </a:rPr>
              <a:t>Configuration phase critical with new document libraries, although typically only requires about two person days total per document collection (includes metadata and </a:t>
            </a:r>
            <a:r>
              <a:rPr lang="en-US" sz="2000" dirty="0" err="1" smtClean="0">
                <a:solidFill>
                  <a:schemeClr val="tx2"/>
                </a:solidFill>
                <a:latin typeface="Calibri" pitchFamily="34" charset="0"/>
              </a:rPr>
              <a:t>templating</a:t>
            </a:r>
            <a:r>
              <a:rPr lang="en-US" sz="2000" dirty="0" smtClean="0">
                <a:solidFill>
                  <a:schemeClr val="tx2"/>
                </a:solidFill>
                <a:latin typeface="Calibri" pitchFamily="34" charset="0"/>
              </a:rPr>
              <a:t> changes)</a:t>
            </a:r>
          </a:p>
          <a:p>
            <a:pPr marL="228600" indent="-228600">
              <a:buFont typeface="Arial" pitchFamily="34" charset="0"/>
              <a:buChar char="•"/>
            </a:pPr>
            <a:endParaRPr lang="en-US" sz="2000" dirty="0" smtClean="0">
              <a:solidFill>
                <a:schemeClr val="tx2"/>
              </a:solidFill>
              <a:latin typeface="Calibri" pitchFamily="34" charset="0"/>
            </a:endParaRPr>
          </a:p>
          <a:p>
            <a:pPr marL="685800" lvl="1" indent="-228600">
              <a:buFont typeface="Arial" pitchFamily="34" charset="0"/>
              <a:buChar char="•"/>
            </a:pPr>
            <a:endParaRPr lang="en-US" sz="2000" dirty="0" smtClean="0">
              <a:solidFill>
                <a:schemeClr val="tx2"/>
              </a:solidFill>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F1474D-F27E-428F-A699-0EE283E8714C}" type="slidenum">
              <a:rPr lang="en-US" smtClean="0"/>
              <a:pPr/>
              <a:t>25</a:t>
            </a:fld>
            <a:endParaRPr lang="en-US" dirty="0"/>
          </a:p>
        </p:txBody>
      </p:sp>
      <p:sp>
        <p:nvSpPr>
          <p:cNvPr id="5" name="Title 4"/>
          <p:cNvSpPr>
            <a:spLocks noGrp="1"/>
          </p:cNvSpPr>
          <p:nvPr>
            <p:ph type="title"/>
          </p:nvPr>
        </p:nvSpPr>
        <p:spPr>
          <a:xfrm>
            <a:off x="457200" y="279737"/>
            <a:ext cx="6640536" cy="1015663"/>
          </a:xfrm>
          <a:prstGeom prst="rect">
            <a:avLst/>
          </a:prstGeom>
        </p:spPr>
        <p:txBody>
          <a:bodyPr wrap="none">
            <a:spAutoFit/>
          </a:bodyPr>
          <a:lstStyle/>
          <a:p>
            <a:r>
              <a:rPr lang="en-US" sz="6000" dirty="0" smtClean="0">
                <a:solidFill>
                  <a:srgbClr val="C00000"/>
                </a:solidFill>
                <a:latin typeface="Calibri" pitchFamily="34" charset="0"/>
              </a:rPr>
              <a:t>Part </a:t>
            </a:r>
            <a:r>
              <a:rPr lang="en-US" sz="6000" dirty="0" smtClean="0">
                <a:solidFill>
                  <a:srgbClr val="C00000"/>
                </a:solidFill>
                <a:latin typeface="Calibri" pitchFamily="34" charset="0"/>
              </a:rPr>
              <a:t>4 – Future Plans</a:t>
            </a:r>
            <a:endParaRPr lang="en-US" sz="6000" dirty="0">
              <a:latin typeface="Calibri" pitchFamily="34" charset="0"/>
            </a:endParaRPr>
          </a:p>
        </p:txBody>
      </p:sp>
      <p:sp>
        <p:nvSpPr>
          <p:cNvPr id="7" name="Title 1"/>
          <p:cNvSpPr txBox="1">
            <a:spLocks/>
          </p:cNvSpPr>
          <p:nvPr/>
        </p:nvSpPr>
        <p:spPr>
          <a:xfrm>
            <a:off x="457200" y="1066800"/>
            <a:ext cx="8229600" cy="3657600"/>
          </a:xfrm>
          <a:prstGeom prst="rect">
            <a:avLst/>
          </a:prstGeom>
        </p:spPr>
        <p:txBody>
          <a:bodyPr vert="horz" anchor="b" anchorCtr="0">
            <a:noAutofit/>
          </a:bodyPr>
          <a:lstStyle/>
          <a:p>
            <a:pPr lvl="0" algn="ctr">
              <a:spcBef>
                <a:spcPct val="0"/>
              </a:spcBef>
            </a:pPr>
            <a:r>
              <a:rPr lang="en-US" sz="6000" dirty="0" smtClean="0">
                <a:solidFill>
                  <a:schemeClr val="tx2"/>
                </a:solidFill>
                <a:latin typeface="Calibri" pitchFamily="34" charset="0"/>
              </a:rPr>
              <a:t>Controlled Documents for Accelerator Systems and Research Facilities</a:t>
            </a:r>
            <a:endParaRPr kumimoji="0" lang="en-US" sz="60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6"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Enhancements, Rollouts and Additions</a:t>
            </a:r>
            <a:endParaRPr lang="en-US" sz="3600" dirty="0" smtClean="0"/>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26</a:t>
            </a:fld>
            <a:endParaRPr lang="en-US" dirty="0"/>
          </a:p>
        </p:txBody>
      </p:sp>
      <p:sp>
        <p:nvSpPr>
          <p:cNvPr id="6" name="Rectangle 3"/>
          <p:cNvSpPr txBox="1">
            <a:spLocks/>
          </p:cNvSpPr>
          <p:nvPr/>
        </p:nvSpPr>
        <p:spPr>
          <a:xfrm>
            <a:off x="381000" y="1066800"/>
            <a:ext cx="8305800" cy="5367338"/>
          </a:xfrm>
          <a:prstGeom prst="rect">
            <a:avLst/>
          </a:prstGeom>
          <a:ln>
            <a:solidFill>
              <a:schemeClr val="bg1"/>
            </a:solidFill>
          </a:ln>
        </p:spPr>
        <p:txBody>
          <a:bodyPr/>
          <a:lstStyle/>
          <a:p>
            <a:pPr marL="228600" indent="-228600">
              <a:buFont typeface="Arial" pitchFamily="34" charset="0"/>
              <a:buChar char="•"/>
            </a:pPr>
            <a:r>
              <a:rPr lang="en-US" sz="2800" dirty="0" smtClean="0">
                <a:solidFill>
                  <a:schemeClr val="tx2"/>
                </a:solidFill>
                <a:latin typeface="Calibri" pitchFamily="34" charset="0"/>
              </a:rPr>
              <a:t>Enhancements</a:t>
            </a:r>
          </a:p>
          <a:p>
            <a:pPr marL="685800" lvl="1" indent="-228600">
              <a:buFont typeface="Arial" pitchFamily="34" charset="0"/>
              <a:buChar char="•"/>
            </a:pPr>
            <a:r>
              <a:rPr lang="en-US" sz="2800" dirty="0" smtClean="0">
                <a:solidFill>
                  <a:schemeClr val="tx2"/>
                </a:solidFill>
                <a:latin typeface="Calibri" pitchFamily="34" charset="0"/>
              </a:rPr>
              <a:t>Views, using </a:t>
            </a:r>
            <a:r>
              <a:rPr lang="en-US" sz="2800" dirty="0" err="1" smtClean="0">
                <a:solidFill>
                  <a:schemeClr val="tx2"/>
                </a:solidFill>
                <a:latin typeface="Calibri" pitchFamily="34" charset="0"/>
              </a:rPr>
              <a:t>Jquery</a:t>
            </a:r>
            <a:r>
              <a:rPr lang="en-US" sz="2800" dirty="0" smtClean="0">
                <a:solidFill>
                  <a:schemeClr val="tx2"/>
                </a:solidFill>
                <a:latin typeface="Calibri" pitchFamily="34" charset="0"/>
              </a:rPr>
              <a:t> (more dynamic)</a:t>
            </a:r>
          </a:p>
          <a:p>
            <a:pPr marL="685800" lvl="1" indent="-228600">
              <a:buFont typeface="Arial" pitchFamily="34" charset="0"/>
              <a:buChar char="•"/>
            </a:pPr>
            <a:r>
              <a:rPr lang="en-US" sz="2800" dirty="0" smtClean="0">
                <a:solidFill>
                  <a:schemeClr val="tx2"/>
                </a:solidFill>
                <a:latin typeface="Calibri" pitchFamily="34" charset="0"/>
              </a:rPr>
              <a:t>Workflow (investigating K2)</a:t>
            </a:r>
            <a:endParaRPr lang="en-US" sz="2800" dirty="0" smtClean="0">
              <a:solidFill>
                <a:schemeClr val="tx2"/>
              </a:solidFill>
              <a:latin typeface="Calibri" pitchFamily="34" charset="0"/>
            </a:endParaRPr>
          </a:p>
          <a:p>
            <a:pPr marL="228600" indent="-228600">
              <a:buFont typeface="Arial" pitchFamily="34" charset="0"/>
              <a:buChar char="•"/>
            </a:pPr>
            <a:r>
              <a:rPr lang="en-US" sz="2800" dirty="0" smtClean="0">
                <a:solidFill>
                  <a:schemeClr val="tx2"/>
                </a:solidFill>
                <a:latin typeface="Calibri" pitchFamily="34" charset="0"/>
              </a:rPr>
              <a:t>Rollouts</a:t>
            </a:r>
          </a:p>
          <a:p>
            <a:pPr marL="685800" lvl="1" indent="-228600">
              <a:buFont typeface="Arial" pitchFamily="34" charset="0"/>
              <a:buChar char="•"/>
            </a:pPr>
            <a:r>
              <a:rPr lang="en-US" sz="2800" dirty="0" smtClean="0">
                <a:solidFill>
                  <a:schemeClr val="tx2"/>
                </a:solidFill>
                <a:latin typeface="Calibri" pitchFamily="34" charset="0"/>
              </a:rPr>
              <a:t>Expect to rollout another 10-15 site collections (Document Collections) this year, but that could triple under certain circumstances</a:t>
            </a:r>
            <a:endParaRPr lang="en-US" sz="2800" dirty="0" smtClean="0">
              <a:solidFill>
                <a:schemeClr val="tx2"/>
              </a:solidFill>
              <a:latin typeface="Calibri" pitchFamily="34" charset="0"/>
            </a:endParaRPr>
          </a:p>
          <a:p>
            <a:pPr marL="228600" indent="-228600">
              <a:buFont typeface="Arial" pitchFamily="34" charset="0"/>
              <a:buChar char="•"/>
            </a:pPr>
            <a:r>
              <a:rPr lang="en-US" sz="2800" dirty="0" smtClean="0">
                <a:solidFill>
                  <a:schemeClr val="tx2"/>
                </a:solidFill>
                <a:latin typeface="Calibri" pitchFamily="34" charset="0"/>
              </a:rPr>
              <a:t>Additions</a:t>
            </a:r>
          </a:p>
          <a:p>
            <a:pPr marL="685800" lvl="1" indent="-228600">
              <a:buFont typeface="Arial" pitchFamily="34" charset="0"/>
              <a:buChar char="•"/>
            </a:pPr>
            <a:r>
              <a:rPr lang="en-US" sz="2800" dirty="0" smtClean="0">
                <a:solidFill>
                  <a:schemeClr val="tx2"/>
                </a:solidFill>
                <a:latin typeface="Calibri" pitchFamily="34" charset="0"/>
              </a:rPr>
              <a:t>Looking at drawings</a:t>
            </a:r>
          </a:p>
          <a:p>
            <a:pPr marL="228600" indent="-228600">
              <a:buFont typeface="Arial" pitchFamily="34" charset="0"/>
              <a:buChar char="•"/>
            </a:pPr>
            <a:r>
              <a:rPr lang="en-US" sz="2800" dirty="0" smtClean="0">
                <a:solidFill>
                  <a:schemeClr val="tx2"/>
                </a:solidFill>
                <a:latin typeface="Calibri" pitchFamily="34" charset="0"/>
              </a:rPr>
              <a:t>That other thing</a:t>
            </a:r>
          </a:p>
          <a:p>
            <a:pPr marL="685800" lvl="1" indent="-228600">
              <a:buFont typeface="Arial" pitchFamily="34" charset="0"/>
              <a:buChar char="•"/>
            </a:pPr>
            <a:r>
              <a:rPr lang="en-US" sz="2800" dirty="0" smtClean="0">
                <a:solidFill>
                  <a:schemeClr val="tx2"/>
                </a:solidFill>
                <a:latin typeface="Calibri" pitchFamily="34" charset="0"/>
              </a:rPr>
              <a:t>Looking at migrating to 2010 </a:t>
            </a:r>
            <a:r>
              <a:rPr lang="en-US" sz="2800" dirty="0" err="1" smtClean="0">
                <a:solidFill>
                  <a:schemeClr val="tx2"/>
                </a:solidFill>
                <a:latin typeface="Calibri" pitchFamily="34" charset="0"/>
              </a:rPr>
              <a:t>asap</a:t>
            </a:r>
            <a:r>
              <a:rPr lang="en-US" sz="2800" dirty="0" smtClean="0">
                <a:solidFill>
                  <a:schemeClr val="tx2"/>
                </a:solidFill>
                <a:latin typeface="Calibri" pitchFamily="34" charset="0"/>
              </a:rPr>
              <a:t>, most likely </a:t>
            </a:r>
            <a:r>
              <a:rPr lang="en-US" sz="2800" dirty="0" smtClean="0">
                <a:solidFill>
                  <a:schemeClr val="tx2"/>
                </a:solidFill>
                <a:latin typeface="Calibri" pitchFamily="34" charset="0"/>
              </a:rPr>
              <a:t>1</a:t>
            </a:r>
            <a:r>
              <a:rPr lang="en-US" sz="2800" baseline="30000" dirty="0" smtClean="0">
                <a:solidFill>
                  <a:schemeClr val="tx2"/>
                </a:solidFill>
                <a:latin typeface="Calibri" pitchFamily="34" charset="0"/>
              </a:rPr>
              <a:t>st</a:t>
            </a:r>
            <a:r>
              <a:rPr lang="en-US" sz="2800" dirty="0" smtClean="0">
                <a:solidFill>
                  <a:schemeClr val="tx2"/>
                </a:solidFill>
                <a:latin typeface="Calibri" pitchFamily="34" charset="0"/>
              </a:rPr>
              <a:t> Quarter </a:t>
            </a:r>
            <a:r>
              <a:rPr lang="en-US" sz="2800" dirty="0" smtClean="0">
                <a:solidFill>
                  <a:schemeClr val="tx2"/>
                </a:solidFill>
                <a:latin typeface="Calibri" pitchFamily="34" charset="0"/>
              </a:rPr>
              <a:t>FY2011</a:t>
            </a:r>
          </a:p>
          <a:p>
            <a:pPr marL="685800" lvl="1" indent="-228600">
              <a:buFont typeface="Arial" pitchFamily="34" charset="0"/>
              <a:buChar char="•"/>
            </a:pPr>
            <a:endParaRPr lang="en-US" sz="2000" dirty="0" smtClean="0">
              <a:solidFill>
                <a:schemeClr val="tx2"/>
              </a:solidFill>
              <a:latin typeface="Calibri" pitchFamily="34" charset="0"/>
            </a:endParaRPr>
          </a:p>
          <a:p>
            <a:pPr marL="685800" lvl="1" indent="-228600"/>
            <a:endParaRPr lang="en-US" sz="2000" dirty="0" smtClean="0">
              <a:solidFill>
                <a:schemeClr val="tx2"/>
              </a:solidFill>
              <a:latin typeface="Calibri" pitchFamily="34" charset="0"/>
            </a:endParaRPr>
          </a:p>
          <a:p>
            <a:pPr marL="685800" lvl="1" indent="-228600">
              <a:buFont typeface="Arial" pitchFamily="34" charset="0"/>
              <a:buChar char="•"/>
            </a:pPr>
            <a:endParaRPr lang="en-US" sz="2000" dirty="0" smtClean="0">
              <a:solidFill>
                <a:schemeClr val="tx2"/>
              </a:solidFill>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90600"/>
          </a:xfrm>
        </p:spPr>
        <p:txBody>
          <a:bodyPr>
            <a:noAutofit/>
          </a:bodyPr>
          <a:lstStyle/>
          <a:p>
            <a:r>
              <a:rPr lang="en-US" sz="3600" dirty="0" smtClean="0"/>
              <a:t>Resources </a:t>
            </a:r>
            <a:br>
              <a:rPr lang="en-US" sz="3600" dirty="0" smtClean="0"/>
            </a:br>
            <a:endParaRPr lang="en-US" sz="3600" dirty="0"/>
          </a:p>
        </p:txBody>
      </p:sp>
      <p:sp>
        <p:nvSpPr>
          <p:cNvPr id="4" name="Slide Number Placeholder 3"/>
          <p:cNvSpPr>
            <a:spLocks noGrp="1"/>
          </p:cNvSpPr>
          <p:nvPr>
            <p:ph type="sldNum" sz="quarter" idx="12"/>
          </p:nvPr>
        </p:nvSpPr>
        <p:spPr/>
        <p:txBody>
          <a:bodyPr/>
          <a:lstStyle/>
          <a:p>
            <a:fld id="{4EF1474D-F27E-428F-A699-0EE283E8714C}" type="slidenum">
              <a:rPr lang="en-US" smtClean="0">
                <a:latin typeface="+mn-lt"/>
              </a:rPr>
              <a:pPr/>
              <a:t>27</a:t>
            </a:fld>
            <a:endParaRPr lang="en-US" dirty="0">
              <a:latin typeface="+mn-lt"/>
            </a:endParaRPr>
          </a:p>
        </p:txBody>
      </p:sp>
      <p:sp>
        <p:nvSpPr>
          <p:cNvPr id="5" name="Content Placeholder 4"/>
          <p:cNvSpPr>
            <a:spLocks noGrp="1"/>
          </p:cNvSpPr>
          <p:nvPr>
            <p:ph sz="quarter" idx="1"/>
          </p:nvPr>
        </p:nvSpPr>
        <p:spPr>
          <a:xfrm>
            <a:off x="381000" y="1082040"/>
            <a:ext cx="8991600" cy="4937760"/>
          </a:xfrm>
        </p:spPr>
        <p:txBody>
          <a:bodyPr>
            <a:noAutofit/>
          </a:bodyPr>
          <a:lstStyle/>
          <a:p>
            <a:pPr marL="0" lvl="1" indent="0">
              <a:spcBef>
                <a:spcPts val="600"/>
              </a:spcBef>
              <a:buClr>
                <a:schemeClr val="accent1"/>
              </a:buClr>
              <a:buNone/>
            </a:pPr>
            <a:r>
              <a:rPr lang="en-US" sz="2400" b="1" dirty="0" smtClean="0">
                <a:latin typeface="Calibri" pitchFamily="34" charset="0"/>
              </a:rPr>
              <a:t>Group Lead: </a:t>
            </a:r>
            <a:r>
              <a:rPr lang="en-US" sz="2400" dirty="0" smtClean="0">
                <a:latin typeface="Calibri" pitchFamily="34" charset="0"/>
              </a:rPr>
              <a:t>Cheryl Hultquist</a:t>
            </a:r>
          </a:p>
          <a:p>
            <a:pPr marL="0" lvl="1" indent="0">
              <a:spcBef>
                <a:spcPts val="600"/>
              </a:spcBef>
              <a:buClr>
                <a:schemeClr val="accent1"/>
              </a:buClr>
              <a:buNone/>
            </a:pPr>
            <a:r>
              <a:rPr lang="en-US" sz="2400" b="1" dirty="0" smtClean="0">
                <a:latin typeface="Calibri" pitchFamily="34" charset="0"/>
              </a:rPr>
              <a:t>Systems Analysts and Project Managers</a:t>
            </a:r>
          </a:p>
          <a:p>
            <a:pPr marL="285750" lvl="1" indent="-285750">
              <a:spcBef>
                <a:spcPts val="600"/>
              </a:spcBef>
              <a:buClr>
                <a:schemeClr val="accent1"/>
              </a:buClr>
            </a:pPr>
            <a:r>
              <a:rPr lang="en-US" sz="2400" dirty="0" smtClean="0">
                <a:latin typeface="Calibri" pitchFamily="34" charset="0"/>
              </a:rPr>
              <a:t>Andrea Chan - </a:t>
            </a:r>
            <a:r>
              <a:rPr lang="en-US" sz="2400" i="1" dirty="0" smtClean="0">
                <a:latin typeface="Calibri" pitchFamily="34" charset="0"/>
              </a:rPr>
              <a:t>AD and LCLS SLACSpace and SLACPortal</a:t>
            </a:r>
            <a:endParaRPr lang="en-US" sz="2400" dirty="0" smtClean="0">
              <a:latin typeface="Calibri" pitchFamily="34" charset="0"/>
            </a:endParaRPr>
          </a:p>
          <a:p>
            <a:pPr marL="285750" indent="-285750"/>
            <a:r>
              <a:rPr lang="en-US" sz="2400" dirty="0" smtClean="0">
                <a:solidFill>
                  <a:schemeClr val="tx2"/>
                </a:solidFill>
                <a:latin typeface="Calibri" pitchFamily="34" charset="0"/>
              </a:rPr>
              <a:t>Ted Shab - </a:t>
            </a:r>
            <a:r>
              <a:rPr lang="en-US" sz="2400" i="1" dirty="0" smtClean="0">
                <a:solidFill>
                  <a:schemeClr val="tx2"/>
                </a:solidFill>
                <a:latin typeface="Calibri" pitchFamily="34" charset="0"/>
              </a:rPr>
              <a:t>Controlled Documents for Accelerator Systems and Research Facilities</a:t>
            </a:r>
            <a:endParaRPr lang="en-US" sz="2400" dirty="0" smtClean="0">
              <a:latin typeface="Calibri" pitchFamily="34" charset="0"/>
            </a:endParaRPr>
          </a:p>
          <a:p>
            <a:pPr marL="0" lvl="1" indent="0">
              <a:spcBef>
                <a:spcPts val="600"/>
              </a:spcBef>
              <a:buClr>
                <a:schemeClr val="accent1"/>
              </a:buClr>
              <a:buNone/>
            </a:pPr>
            <a:r>
              <a:rPr lang="en-US" sz="2400" b="1" dirty="0" smtClean="0">
                <a:latin typeface="Calibri" pitchFamily="34" charset="0"/>
              </a:rPr>
              <a:t>Core Documentation </a:t>
            </a:r>
            <a:r>
              <a:rPr lang="en-US" sz="2400" b="1" dirty="0" smtClean="0">
                <a:latin typeface="Calibri" pitchFamily="34" charset="0"/>
              </a:rPr>
              <a:t>Specialists</a:t>
            </a:r>
          </a:p>
          <a:p>
            <a:pPr marL="285750" lvl="1" indent="-285750">
              <a:spcBef>
                <a:spcPts val="600"/>
              </a:spcBef>
              <a:buClr>
                <a:schemeClr val="accent1"/>
              </a:buClr>
            </a:pPr>
            <a:r>
              <a:rPr lang="en-US" sz="2400" dirty="0" smtClean="0">
                <a:latin typeface="Calibri" pitchFamily="34" charset="0"/>
              </a:rPr>
              <a:t>Cheryl Hultquist - </a:t>
            </a:r>
            <a:r>
              <a:rPr lang="en-US" sz="2400" i="1" dirty="0" smtClean="0">
                <a:latin typeface="Calibri" pitchFamily="34" charset="0"/>
              </a:rPr>
              <a:t>Site Wide, AD, Systems Engineering and Configuration Control</a:t>
            </a:r>
          </a:p>
          <a:p>
            <a:pPr marL="285750" indent="-285750"/>
            <a:r>
              <a:rPr lang="en-US" sz="2400" dirty="0" smtClean="0">
                <a:solidFill>
                  <a:schemeClr val="tx2"/>
                </a:solidFill>
                <a:latin typeface="Calibri" pitchFamily="34" charset="0"/>
              </a:rPr>
              <a:t>Jeremy Bringetto - </a:t>
            </a:r>
            <a:r>
              <a:rPr lang="en-US" sz="2400" i="1" dirty="0" smtClean="0">
                <a:solidFill>
                  <a:schemeClr val="tx2"/>
                </a:solidFill>
                <a:latin typeface="Calibri" pitchFamily="34" charset="0"/>
              </a:rPr>
              <a:t>LCLS Directorate Experimental Facilities Division</a:t>
            </a:r>
          </a:p>
          <a:p>
            <a:pPr marL="285750" indent="-285750"/>
            <a:r>
              <a:rPr lang="en-US" sz="2400" dirty="0" smtClean="0">
                <a:solidFill>
                  <a:schemeClr val="tx2"/>
                </a:solidFill>
                <a:latin typeface="Calibri" pitchFamily="34" charset="0"/>
              </a:rPr>
              <a:t>Lisa Christensen - </a:t>
            </a:r>
            <a:r>
              <a:rPr lang="en-US" sz="2400" i="1" dirty="0" smtClean="0">
                <a:solidFill>
                  <a:schemeClr val="tx2"/>
                </a:solidFill>
                <a:latin typeface="Calibri" pitchFamily="34" charset="0"/>
              </a:rPr>
              <a:t>Accelerator Operations and Safety Division</a:t>
            </a:r>
          </a:p>
          <a:p>
            <a:pPr marL="285750" indent="-285750">
              <a:buNone/>
            </a:pPr>
            <a:r>
              <a:rPr lang="en-US" sz="2400" b="1" i="1" dirty="0" smtClean="0">
                <a:solidFill>
                  <a:schemeClr val="tx2"/>
                </a:solidFill>
                <a:latin typeface="Calibri" pitchFamily="34" charset="0"/>
              </a:rPr>
              <a:t>AD Document Control and Records Management</a:t>
            </a:r>
          </a:p>
          <a:p>
            <a:pPr marL="0" indent="0">
              <a:buNone/>
            </a:pPr>
            <a:r>
              <a:rPr lang="en-US" sz="2400" b="1" dirty="0" smtClean="0">
                <a:solidFill>
                  <a:schemeClr val="tx2"/>
                </a:solidFill>
                <a:latin typeface="Calibri" pitchFamily="34" charset="0"/>
              </a:rPr>
              <a:t>Service Level Agreement </a:t>
            </a:r>
            <a:r>
              <a:rPr lang="en-US" sz="2000" b="1" i="1" dirty="0" smtClean="0">
                <a:solidFill>
                  <a:schemeClr val="tx2"/>
                </a:solidFill>
                <a:latin typeface="Calibri" pitchFamily="34" charset="0"/>
              </a:rPr>
              <a:t>by Computing Division for SharePoint at SLAC</a:t>
            </a:r>
          </a:p>
        </p:txBody>
      </p:sp>
      <p:sp>
        <p:nvSpPr>
          <p:cNvPr id="7" name="Date Placeholder 2"/>
          <p:cNvSpPr txBox="1">
            <a:spLocks/>
          </p:cNvSpPr>
          <p:nvPr/>
        </p:nvSpPr>
        <p:spPr>
          <a:xfrm>
            <a:off x="7162800" y="6324600"/>
            <a:ext cx="2289048"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Calibri" pitchFamily="34" charset="0"/>
                <a:ea typeface="+mn-ea"/>
                <a:cs typeface="+mn-cs"/>
              </a:rPr>
              <a:t>May 24, </a:t>
            </a:r>
            <a:r>
              <a:rPr kumimoji="0" lang="en-US" sz="1400" b="0" i="0" u="none" strike="noStrike" kern="1200" cap="none" spc="0" normalizeH="0" baseline="0" noProof="0" dirty="0" smtClean="0">
                <a:ln>
                  <a:noFill/>
                </a:ln>
                <a:solidFill>
                  <a:schemeClr val="tx2"/>
                </a:solidFill>
                <a:effectLst/>
                <a:uLnTx/>
                <a:uFillTx/>
                <a:latin typeface="Calibri" pitchFamily="34" charset="0"/>
                <a:ea typeface="+mn-ea"/>
                <a:cs typeface="+mn-cs"/>
              </a:rPr>
              <a:t>2010</a:t>
            </a:r>
            <a:endParaRPr kumimoji="0" lang="en-US" sz="1400" b="0" i="0" u="none" strike="noStrike" kern="1200" cap="none" spc="0" normalizeH="0" baseline="0" noProof="0" dirty="0">
              <a:ln>
                <a:noFill/>
              </a:ln>
              <a:solidFill>
                <a:schemeClr val="tx2"/>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91600" cy="914400"/>
          </a:xfrm>
        </p:spPr>
        <p:txBody>
          <a:bodyPr>
            <a:normAutofit/>
          </a:bodyPr>
          <a:lstStyle/>
          <a:p>
            <a:pPr marL="228600" lvl="0" indent="-228600"/>
            <a:r>
              <a:rPr lang="en-US" sz="3600" dirty="0" smtClean="0"/>
              <a:t>Why SharePoint?</a:t>
            </a:r>
          </a:p>
        </p:txBody>
      </p:sp>
      <p:sp>
        <p:nvSpPr>
          <p:cNvPr id="4" name="Slide Number Placeholder 3"/>
          <p:cNvSpPr>
            <a:spLocks noGrp="1"/>
          </p:cNvSpPr>
          <p:nvPr>
            <p:ph type="sldNum" sz="quarter" idx="12"/>
          </p:nvPr>
        </p:nvSpPr>
        <p:spPr>
          <a:xfrm>
            <a:off x="609600" y="6324600"/>
            <a:ext cx="1981200" cy="365760"/>
          </a:xfrm>
        </p:spPr>
        <p:txBody>
          <a:bodyPr/>
          <a:lstStyle/>
          <a:p>
            <a:fld id="{4EF1474D-F27E-428F-A699-0EE283E8714C}" type="slidenum">
              <a:rPr lang="en-US" smtClean="0"/>
              <a:pPr/>
              <a:t>3</a:t>
            </a:fld>
            <a:endParaRPr lang="en-US" dirty="0"/>
          </a:p>
        </p:txBody>
      </p:sp>
      <p:sp>
        <p:nvSpPr>
          <p:cNvPr id="6" name="Rectangle 3"/>
          <p:cNvSpPr txBox="1">
            <a:spLocks/>
          </p:cNvSpPr>
          <p:nvPr/>
        </p:nvSpPr>
        <p:spPr>
          <a:xfrm>
            <a:off x="381000" y="1185862"/>
            <a:ext cx="8305800" cy="5138738"/>
          </a:xfrm>
          <a:prstGeom prst="rect">
            <a:avLst/>
          </a:prstGeom>
          <a:ln>
            <a:solidFill>
              <a:schemeClr val="bg1"/>
            </a:solidFill>
          </a:ln>
        </p:spPr>
        <p:txBody>
          <a:bodyPr/>
          <a:lstStyle/>
          <a:p>
            <a:pPr marL="228600" lvl="0" indent="-228600">
              <a:buFont typeface="Arial" pitchFamily="34" charset="0"/>
              <a:buChar char="•"/>
            </a:pPr>
            <a:r>
              <a:rPr lang="en-US" sz="2000" dirty="0" smtClean="0">
                <a:solidFill>
                  <a:schemeClr val="tx2"/>
                </a:solidFill>
                <a:latin typeface="Calibri" pitchFamily="34" charset="0"/>
              </a:rPr>
              <a:t>Comprehensive solution </a:t>
            </a:r>
            <a:r>
              <a:rPr lang="en-US" sz="2000" b="1" i="1" u="sng" dirty="0" smtClean="0">
                <a:solidFill>
                  <a:schemeClr val="tx2"/>
                </a:solidFill>
                <a:latin typeface="Calibri" pitchFamily="34" charset="0"/>
              </a:rPr>
              <a:t>already in production</a:t>
            </a:r>
            <a:r>
              <a:rPr lang="en-US" sz="2000" dirty="0" smtClean="0">
                <a:solidFill>
                  <a:schemeClr val="tx2"/>
                </a:solidFill>
                <a:latin typeface="Calibri" pitchFamily="34" charset="0"/>
              </a:rPr>
              <a:t>.</a:t>
            </a:r>
          </a:p>
          <a:p>
            <a:pPr marL="228600" indent="-228600">
              <a:buFont typeface="Arial" pitchFamily="34" charset="0"/>
              <a:buChar char="•"/>
            </a:pPr>
            <a:r>
              <a:rPr lang="en-US" sz="2000" dirty="0" smtClean="0">
                <a:solidFill>
                  <a:schemeClr val="tx2"/>
                </a:solidFill>
                <a:latin typeface="Calibri" pitchFamily="34" charset="0"/>
              </a:rPr>
              <a:t>Based on a cost effective and widely supported commercial off-the-shelf (COTS) technology.</a:t>
            </a:r>
          </a:p>
          <a:p>
            <a:pPr marL="228600" lvl="0" indent="-228600">
              <a:buFont typeface="Arial" pitchFamily="34" charset="0"/>
              <a:buChar char="•"/>
            </a:pPr>
            <a:r>
              <a:rPr lang="en-US" sz="2000" dirty="0" smtClean="0">
                <a:solidFill>
                  <a:schemeClr val="tx2"/>
                </a:solidFill>
                <a:latin typeface="Calibri" pitchFamily="34" charset="0"/>
              </a:rPr>
              <a:t>Allows different access methods on one platform: No login read, SLAC Windows accounts, Extranet accounts.</a:t>
            </a:r>
          </a:p>
          <a:p>
            <a:pPr marL="228600" lvl="0" indent="-228600">
              <a:buFont typeface="Arial" pitchFamily="34" charset="0"/>
              <a:buChar char="•"/>
            </a:pPr>
            <a:r>
              <a:rPr lang="en-US" sz="2000" dirty="0" smtClean="0">
                <a:solidFill>
                  <a:schemeClr val="tx2"/>
                </a:solidFill>
                <a:latin typeface="Calibri" pitchFamily="34" charset="0"/>
              </a:rPr>
              <a:t>Users build and maintain sites without time-consuming and costly overhead. A built-in approval process is available.</a:t>
            </a:r>
          </a:p>
          <a:p>
            <a:pPr marL="228600" lvl="0" indent="-228600">
              <a:buFont typeface="Arial" pitchFamily="34" charset="0"/>
              <a:buChar char="•"/>
            </a:pPr>
            <a:r>
              <a:rPr lang="en-US" sz="2000" dirty="0" smtClean="0">
                <a:solidFill>
                  <a:schemeClr val="tx2"/>
                </a:solidFill>
                <a:latin typeface="Calibri" pitchFamily="34" charset="0"/>
              </a:rPr>
              <a:t>Consistent navigation and valid searches allow quick access to information.</a:t>
            </a:r>
          </a:p>
          <a:p>
            <a:pPr marL="228600" lvl="0" indent="-228600">
              <a:buFont typeface="Arial" pitchFamily="34" charset="0"/>
              <a:buChar char="•"/>
            </a:pPr>
            <a:r>
              <a:rPr lang="en-US" sz="2000" dirty="0" smtClean="0">
                <a:solidFill>
                  <a:schemeClr val="tx2"/>
                </a:solidFill>
                <a:latin typeface="Calibri" pitchFamily="34" charset="0"/>
              </a:rPr>
              <a:t>Well-architected structure helps eliminate duplication of effort thus saving time and resources.</a:t>
            </a:r>
          </a:p>
          <a:p>
            <a:pPr marL="228600" lvl="0" indent="-228600">
              <a:buFont typeface="Arial" pitchFamily="34" charset="0"/>
              <a:buChar char="•"/>
            </a:pPr>
            <a:r>
              <a:rPr lang="en-US" sz="2000" dirty="0" smtClean="0">
                <a:solidFill>
                  <a:schemeClr val="tx2"/>
                </a:solidFill>
                <a:latin typeface="Calibri" pitchFamily="34" charset="0"/>
              </a:rPr>
              <a:t>Color coded sites allow easy navigation and help protect content. </a:t>
            </a:r>
          </a:p>
          <a:p>
            <a:pPr marL="228600" lvl="0" indent="-228600">
              <a:buFont typeface="Arial" pitchFamily="34" charset="0"/>
              <a:buChar char="•"/>
            </a:pPr>
            <a:r>
              <a:rPr lang="en-US" sz="2000" dirty="0" smtClean="0">
                <a:solidFill>
                  <a:schemeClr val="tx2"/>
                </a:solidFill>
                <a:latin typeface="Calibri" pitchFamily="34" charset="0"/>
              </a:rPr>
              <a:t>Effective document management system in production. The process is based on 20 years of document management experience. Successfully used to prepare for ARRs and thoroughly peer reviewed by representatives from several labs including Sandia, Oak Ridge, PNNL. See final report </a:t>
            </a:r>
            <a:r>
              <a:rPr lang="en-US" sz="2000" i="1" dirty="0" smtClean="0">
                <a:solidFill>
                  <a:schemeClr val="tx2"/>
                </a:solidFill>
                <a:latin typeface="Calibri" pitchFamily="34" charset="0"/>
              </a:rPr>
              <a:t>Operational Readiness Review: Accelerator Controlled Document System in SharePoint.</a:t>
            </a:r>
            <a:endParaRPr lang="en-US" sz="2000" dirty="0" smtClean="0">
              <a:solidFill>
                <a:schemeClr val="tx2"/>
              </a:solidFill>
              <a:latin typeface="Calibri" pitchFamily="34" charset="0"/>
            </a:endParaRPr>
          </a:p>
          <a:p>
            <a:pPr marL="228600" lvl="0" indent="-228600">
              <a:spcBef>
                <a:spcPts val="600"/>
              </a:spcBef>
              <a:buClr>
                <a:schemeClr val="accent1"/>
              </a:buClr>
              <a:buSzPct val="76000"/>
              <a:buFont typeface="Arial" pitchFamily="34" charset="0"/>
              <a:buChar char="•"/>
            </a:pPr>
            <a:endParaRPr kumimoji="0" lang="en-US" sz="2000" b="0" i="0" u="none" strike="noStrike" kern="1200" cap="none" spc="0" normalizeH="0" baseline="0" noProof="0" dirty="0" smtClean="0">
              <a:ln>
                <a:noFill/>
              </a:ln>
              <a:solidFill>
                <a:schemeClr val="tx2"/>
              </a:solidFill>
              <a:effectLst/>
              <a:uLnTx/>
              <a:uFillTx/>
              <a:latin typeface="Calibri" pitchFamily="34" charset="0"/>
            </a:endParaRPr>
          </a:p>
        </p:txBody>
      </p: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a:t>
            </a:r>
            <a:r>
              <a:rPr lang="en-US" dirty="0" smtClean="0">
                <a:latin typeface="Calibri" pitchFamily="34" charset="0"/>
              </a:rPr>
              <a:t>24</a:t>
            </a:r>
            <a:r>
              <a:rPr lang="en-US" dirty="0" smtClean="0">
                <a:latin typeface="Calibri" pitchFamily="34" charset="0"/>
              </a:rPr>
              <a:t>,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753600" cy="914400"/>
          </a:xfrm>
        </p:spPr>
        <p:txBody>
          <a:bodyPr>
            <a:noAutofit/>
          </a:bodyPr>
          <a:lstStyle/>
          <a:p>
            <a:r>
              <a:rPr lang="en-US" sz="3600" dirty="0" smtClean="0"/>
              <a:t>Controlled Documents</a:t>
            </a:r>
            <a:br>
              <a:rPr lang="en-US" sz="3600" dirty="0" smtClean="0"/>
            </a:br>
            <a:r>
              <a:rPr lang="en-US" dirty="0" smtClean="0"/>
              <a:t>for Accelerator Systems and Research Facilities </a:t>
            </a:r>
            <a:endParaRPr lang="en-US" sz="3600"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4</a:t>
            </a:fld>
            <a:endParaRPr lang="en-US" dirty="0"/>
          </a:p>
        </p:txBody>
      </p:sp>
      <p:pic>
        <p:nvPicPr>
          <p:cNvPr id="16385" name="Picture 1"/>
          <p:cNvPicPr>
            <a:picLocks noChangeAspect="1" noChangeArrowheads="1"/>
          </p:cNvPicPr>
          <p:nvPr/>
        </p:nvPicPr>
        <p:blipFill>
          <a:blip r:embed="rId3" cstate="print"/>
          <a:srcRect/>
          <a:stretch>
            <a:fillRect/>
          </a:stretch>
        </p:blipFill>
        <p:spPr bwMode="auto">
          <a:xfrm>
            <a:off x="152400" y="1295400"/>
            <a:ext cx="8991600" cy="4516735"/>
          </a:xfrm>
          <a:prstGeom prst="rect">
            <a:avLst/>
          </a:prstGeom>
          <a:noFill/>
          <a:ln w="9525">
            <a:noFill/>
            <a:miter lim="800000"/>
            <a:headEnd/>
            <a:tailEnd/>
          </a:ln>
        </p:spPr>
      </p:pic>
      <p:sp>
        <p:nvSpPr>
          <p:cNvPr id="6"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F1474D-F27E-428F-A699-0EE283E8714C}" type="slidenum">
              <a:rPr lang="en-US" smtClean="0"/>
              <a:pPr/>
              <a:t>5</a:t>
            </a:fld>
            <a:endParaRPr lang="en-US" dirty="0"/>
          </a:p>
        </p:txBody>
      </p:sp>
      <p:sp>
        <p:nvSpPr>
          <p:cNvPr id="9" name="Rectangle 8"/>
          <p:cNvSpPr/>
          <p:nvPr/>
        </p:nvSpPr>
        <p:spPr>
          <a:xfrm>
            <a:off x="533400" y="2895600"/>
            <a:ext cx="1752600" cy="3139321"/>
          </a:xfrm>
          <a:prstGeom prst="rect">
            <a:avLst/>
          </a:prstGeom>
        </p:spPr>
        <p:txBody>
          <a:bodyPr wrap="square">
            <a:spAutoFit/>
          </a:bodyPr>
          <a:lstStyle/>
          <a:p>
            <a:r>
              <a:rPr lang="en-US" dirty="0" smtClean="0">
                <a:solidFill>
                  <a:schemeClr val="tx2"/>
                </a:solidFill>
                <a:latin typeface="Calibri" pitchFamily="34" charset="0"/>
              </a:rPr>
              <a:t>Important first step:</a:t>
            </a:r>
          </a:p>
          <a:p>
            <a:endParaRPr lang="en-US" dirty="0" smtClean="0">
              <a:solidFill>
                <a:schemeClr val="tx2"/>
              </a:solidFill>
              <a:latin typeface="Calibri" pitchFamily="34" charset="0"/>
            </a:endParaRPr>
          </a:p>
          <a:p>
            <a:r>
              <a:rPr lang="en-US" dirty="0" smtClean="0">
                <a:solidFill>
                  <a:schemeClr val="tx2"/>
                </a:solidFill>
                <a:latin typeface="Calibri" pitchFamily="34" charset="0"/>
              </a:rPr>
              <a:t>Identify what documents need to be controlled. See </a:t>
            </a:r>
            <a:r>
              <a:rPr lang="en-US" i="1" dirty="0" smtClean="0">
                <a:solidFill>
                  <a:schemeClr val="tx2"/>
                </a:solidFill>
                <a:latin typeface="Calibri" pitchFamily="34" charset="0"/>
              </a:rPr>
              <a:t>AD Document Control and Records Management</a:t>
            </a:r>
            <a:r>
              <a:rPr lang="en-US" dirty="0" smtClean="0">
                <a:solidFill>
                  <a:schemeClr val="tx2"/>
                </a:solidFill>
                <a:latin typeface="Calibri" pitchFamily="34" charset="0"/>
              </a:rPr>
              <a:t>.</a:t>
            </a:r>
            <a:endParaRPr lang="en-US" dirty="0">
              <a:solidFill>
                <a:schemeClr val="tx2"/>
              </a:solidFill>
              <a:latin typeface="Calibri"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1295400" y="0"/>
            <a:ext cx="1443037" cy="476987"/>
          </a:xfrm>
          <a:prstGeom prst="rect">
            <a:avLst/>
          </a:prstGeom>
          <a:noFill/>
          <a:ln w="9525">
            <a:noFill/>
            <a:miter lim="800000"/>
            <a:headEnd/>
            <a:tailEnd/>
          </a:ln>
        </p:spPr>
      </p:pic>
      <p:sp>
        <p:nvSpPr>
          <p:cNvPr id="7" name="TextBox 6"/>
          <p:cNvSpPr txBox="1"/>
          <p:nvPr/>
        </p:nvSpPr>
        <p:spPr>
          <a:xfrm>
            <a:off x="6371153" y="3733800"/>
            <a:ext cx="1752600" cy="461665"/>
          </a:xfrm>
          <a:prstGeom prst="rect">
            <a:avLst/>
          </a:prstGeom>
          <a:noFill/>
        </p:spPr>
        <p:txBody>
          <a:bodyPr wrap="square" rtlCol="0">
            <a:spAutoFit/>
          </a:bodyPr>
          <a:lstStyle/>
          <a:p>
            <a:r>
              <a:rPr lang="en-US" sz="1200" dirty="0" smtClean="0">
                <a:solidFill>
                  <a:schemeClr val="tx2"/>
                </a:solidFill>
                <a:latin typeface="Calibri" pitchFamily="34" charset="0"/>
              </a:rPr>
              <a:t>Hyperlinks to Controlled Document Collections</a:t>
            </a:r>
            <a:endParaRPr lang="en-US" sz="1200" dirty="0">
              <a:solidFill>
                <a:schemeClr val="tx2"/>
              </a:solidFill>
              <a:latin typeface="Calibri" pitchFamily="34" charset="0"/>
            </a:endParaRPr>
          </a:p>
        </p:txBody>
      </p:sp>
      <p:sp>
        <p:nvSpPr>
          <p:cNvPr id="8" name="Right Arrow 7"/>
          <p:cNvSpPr/>
          <p:nvPr/>
        </p:nvSpPr>
        <p:spPr>
          <a:xfrm rot="10800000">
            <a:off x="5990153" y="38862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a:t>
            </a:r>
            <a:r>
              <a:rPr lang="en-US" dirty="0" smtClean="0">
                <a:latin typeface="Calibri" pitchFamily="34" charset="0"/>
              </a:rPr>
              <a:t>24</a:t>
            </a:r>
            <a:r>
              <a:rPr lang="en-US" dirty="0" smtClean="0">
                <a:latin typeface="Calibri" pitchFamily="34" charset="0"/>
              </a:rPr>
              <a:t>, </a:t>
            </a:r>
            <a:r>
              <a:rPr lang="en-US" dirty="0" smtClean="0">
                <a:latin typeface="Calibri" pitchFamily="34" charset="0"/>
              </a:rPr>
              <a:t>2010</a:t>
            </a:r>
            <a:endParaRPr lang="en-US" dirty="0">
              <a:latin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3094553" y="2424811"/>
            <a:ext cx="2819400" cy="428078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295400" y="457200"/>
            <a:ext cx="6218753" cy="1905000"/>
          </a:xfrm>
          <a:prstGeom prst="rect">
            <a:avLst/>
          </a:prstGeom>
          <a:noFill/>
          <a:ln w="9525">
            <a:noFill/>
            <a:miter lim="800000"/>
            <a:headEnd/>
            <a:tailEnd/>
          </a:ln>
        </p:spPr>
      </p:pic>
      <p:sp>
        <p:nvSpPr>
          <p:cNvPr id="13" name="TextBox 12"/>
          <p:cNvSpPr txBox="1"/>
          <p:nvPr/>
        </p:nvSpPr>
        <p:spPr>
          <a:xfrm>
            <a:off x="6371153" y="2438400"/>
            <a:ext cx="1752600" cy="646331"/>
          </a:xfrm>
          <a:prstGeom prst="rect">
            <a:avLst/>
          </a:prstGeom>
          <a:noFill/>
        </p:spPr>
        <p:txBody>
          <a:bodyPr wrap="square" rtlCol="0">
            <a:spAutoFit/>
          </a:bodyPr>
          <a:lstStyle/>
          <a:p>
            <a:r>
              <a:rPr lang="en-US" sz="1200" dirty="0" smtClean="0">
                <a:solidFill>
                  <a:schemeClr val="tx2"/>
                </a:solidFill>
                <a:latin typeface="Calibri" pitchFamily="34" charset="0"/>
              </a:rPr>
              <a:t>Search Published Controlled Documents Collections</a:t>
            </a:r>
            <a:endParaRPr lang="en-US" sz="1200" dirty="0">
              <a:solidFill>
                <a:schemeClr val="tx2"/>
              </a:solidFill>
              <a:latin typeface="Calibri" pitchFamily="34" charset="0"/>
            </a:endParaRPr>
          </a:p>
        </p:txBody>
      </p:sp>
      <p:sp>
        <p:nvSpPr>
          <p:cNvPr id="14" name="Right Arrow 13"/>
          <p:cNvSpPr/>
          <p:nvPr/>
        </p:nvSpPr>
        <p:spPr>
          <a:xfrm rot="10800000">
            <a:off x="5990153" y="26670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752600" y="1600201"/>
            <a:ext cx="5943600" cy="457620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EF1474D-F27E-428F-A699-0EE283E8714C}" type="slidenum">
              <a:rPr lang="en-US" smtClean="0"/>
              <a:pPr/>
              <a:t>6</a:t>
            </a:fld>
            <a:endParaRPr lang="en-US" dirty="0"/>
          </a:p>
        </p:txBody>
      </p:sp>
      <p:sp>
        <p:nvSpPr>
          <p:cNvPr id="8" name="Title 1"/>
          <p:cNvSpPr txBox="1">
            <a:spLocks/>
          </p:cNvSpPr>
          <p:nvPr/>
        </p:nvSpPr>
        <p:spPr>
          <a:xfrm>
            <a:off x="304800" y="0"/>
            <a:ext cx="8382000" cy="9144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Calibri" pitchFamily="34" charset="0"/>
                <a:ea typeface="+mj-ea"/>
                <a:cs typeface="+mj-cs"/>
              </a:rPr>
              <a:t>Automated System for Controlled Documents</a:t>
            </a:r>
            <a:br>
              <a:rPr kumimoji="0" lang="en-US" sz="4000" b="0" i="0" u="none" strike="noStrike" kern="1200" cap="none" spc="0" normalizeH="0" baseline="0" noProof="0" dirty="0" smtClean="0">
                <a:ln>
                  <a:noFill/>
                </a:ln>
                <a:solidFill>
                  <a:schemeClr val="tx2"/>
                </a:solidFill>
                <a:effectLst/>
                <a:uLnTx/>
                <a:uFillTx/>
                <a:latin typeface="Calibri" pitchFamily="34" charset="0"/>
                <a:ea typeface="+mj-ea"/>
                <a:cs typeface="+mj-cs"/>
              </a:rPr>
            </a:br>
            <a:r>
              <a:rPr kumimoji="0" lang="en-US" sz="2800" b="0" i="0" u="none" strike="noStrike" kern="1200" cap="none" spc="0" normalizeH="0" baseline="0" noProof="0" dirty="0" smtClean="0">
                <a:ln>
                  <a:noFill/>
                </a:ln>
                <a:solidFill>
                  <a:schemeClr val="tx2"/>
                </a:solidFill>
                <a:effectLst/>
                <a:uLnTx/>
                <a:uFillTx/>
                <a:latin typeface="Calibri" pitchFamily="34" charset="0"/>
                <a:ea typeface="+mj-ea"/>
                <a:cs typeface="+mj-cs"/>
              </a:rPr>
              <a:t>for Accelerator Systems and Research Facilities </a:t>
            </a:r>
            <a:endParaRPr kumimoji="0" lang="en-US" sz="28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11" name="Right Arrow 10"/>
          <p:cNvSpPr/>
          <p:nvPr/>
        </p:nvSpPr>
        <p:spPr>
          <a:xfrm>
            <a:off x="1219200" y="18288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ight Arrow 11"/>
          <p:cNvSpPr/>
          <p:nvPr/>
        </p:nvSpPr>
        <p:spPr>
          <a:xfrm>
            <a:off x="1219200" y="2133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3" name="Right Arrow 12"/>
          <p:cNvSpPr/>
          <p:nvPr/>
        </p:nvSpPr>
        <p:spPr>
          <a:xfrm rot="10800000" flipV="1">
            <a:off x="7772400" y="18288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4" name="TextBox 13"/>
          <p:cNvSpPr txBox="1"/>
          <p:nvPr/>
        </p:nvSpPr>
        <p:spPr>
          <a:xfrm>
            <a:off x="72981" y="1600200"/>
            <a:ext cx="1156214" cy="461665"/>
          </a:xfrm>
          <a:prstGeom prst="rect">
            <a:avLst/>
          </a:prstGeom>
          <a:noFill/>
        </p:spPr>
        <p:txBody>
          <a:bodyPr wrap="none" rtlCol="0">
            <a:spAutoFit/>
          </a:bodyPr>
          <a:lstStyle/>
          <a:p>
            <a:pPr algn="r"/>
            <a:r>
              <a:rPr lang="en-US" sz="1200" dirty="0" smtClean="0">
                <a:solidFill>
                  <a:schemeClr val="tx2"/>
                </a:solidFill>
                <a:latin typeface="Calibri" pitchFamily="34" charset="0"/>
              </a:rPr>
              <a:t>Documentation</a:t>
            </a:r>
          </a:p>
          <a:p>
            <a:pPr algn="r"/>
            <a:r>
              <a:rPr lang="en-US" sz="1200" dirty="0" smtClean="0">
                <a:solidFill>
                  <a:schemeClr val="tx2"/>
                </a:solidFill>
                <a:latin typeface="Calibri" pitchFamily="34" charset="0"/>
              </a:rPr>
              <a:t>Specialists</a:t>
            </a:r>
            <a:endParaRPr lang="en-US" sz="1200" dirty="0">
              <a:solidFill>
                <a:schemeClr val="tx2"/>
              </a:solidFill>
              <a:latin typeface="Calibri" pitchFamily="34" charset="0"/>
            </a:endParaRPr>
          </a:p>
        </p:txBody>
      </p:sp>
      <p:sp>
        <p:nvSpPr>
          <p:cNvPr id="15" name="TextBox 14"/>
          <p:cNvSpPr txBox="1"/>
          <p:nvPr/>
        </p:nvSpPr>
        <p:spPr>
          <a:xfrm>
            <a:off x="685800" y="2009001"/>
            <a:ext cx="533095" cy="276999"/>
          </a:xfrm>
          <a:prstGeom prst="rect">
            <a:avLst/>
          </a:prstGeom>
          <a:noFill/>
        </p:spPr>
        <p:txBody>
          <a:bodyPr wrap="none" rtlCol="0">
            <a:spAutoFit/>
          </a:bodyPr>
          <a:lstStyle/>
          <a:p>
            <a:r>
              <a:rPr lang="en-US" sz="1200" dirty="0" smtClean="0">
                <a:solidFill>
                  <a:schemeClr val="tx2"/>
                </a:solidFill>
                <a:latin typeface="Calibri" pitchFamily="34" charset="0"/>
              </a:rPr>
              <a:t>Users</a:t>
            </a:r>
            <a:endParaRPr lang="en-US" sz="1200" dirty="0">
              <a:solidFill>
                <a:schemeClr val="tx2"/>
              </a:solidFill>
              <a:latin typeface="Calibri" pitchFamily="34" charset="0"/>
            </a:endParaRPr>
          </a:p>
        </p:txBody>
      </p:sp>
      <p:sp>
        <p:nvSpPr>
          <p:cNvPr id="17" name="TextBox 16"/>
          <p:cNvSpPr txBox="1"/>
          <p:nvPr/>
        </p:nvSpPr>
        <p:spPr>
          <a:xfrm>
            <a:off x="8001000" y="1704201"/>
            <a:ext cx="533095" cy="276999"/>
          </a:xfrm>
          <a:prstGeom prst="rect">
            <a:avLst/>
          </a:prstGeom>
          <a:noFill/>
        </p:spPr>
        <p:txBody>
          <a:bodyPr wrap="none" rtlCol="0">
            <a:spAutoFit/>
          </a:bodyPr>
          <a:lstStyle/>
          <a:p>
            <a:r>
              <a:rPr lang="en-US" sz="1200" dirty="0" smtClean="0">
                <a:solidFill>
                  <a:schemeClr val="tx2"/>
                </a:solidFill>
                <a:latin typeface="Calibri" pitchFamily="34" charset="0"/>
              </a:rPr>
              <a:t>Users</a:t>
            </a:r>
            <a:endParaRPr lang="en-US" sz="1200" dirty="0">
              <a:solidFill>
                <a:schemeClr val="tx2"/>
              </a:solidFill>
              <a:latin typeface="Calibri" pitchFamily="34" charset="0"/>
            </a:endParaRPr>
          </a:p>
        </p:txBody>
      </p:sp>
      <p:sp>
        <p:nvSpPr>
          <p:cNvPr id="16" name="Rectangle 15"/>
          <p:cNvSpPr/>
          <p:nvPr/>
        </p:nvSpPr>
        <p:spPr>
          <a:xfrm>
            <a:off x="2438400" y="914400"/>
            <a:ext cx="39624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8" name="Rectangle 17"/>
          <p:cNvSpPr/>
          <p:nvPr/>
        </p:nvSpPr>
        <p:spPr>
          <a:xfrm>
            <a:off x="3276600" y="838200"/>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3074" name="Picture 2"/>
          <p:cNvPicPr>
            <a:picLocks noChangeAspect="1" noChangeArrowheads="1"/>
          </p:cNvPicPr>
          <p:nvPr/>
        </p:nvPicPr>
        <p:blipFill>
          <a:blip r:embed="rId3" cstate="print"/>
          <a:srcRect/>
          <a:stretch>
            <a:fillRect/>
          </a:stretch>
        </p:blipFill>
        <p:spPr bwMode="auto">
          <a:xfrm>
            <a:off x="1752600" y="1219200"/>
            <a:ext cx="5887460" cy="3905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828800" y="879134"/>
            <a:ext cx="1524000" cy="340066"/>
          </a:xfrm>
          <a:prstGeom prst="rect">
            <a:avLst/>
          </a:prstGeom>
          <a:noFill/>
          <a:ln w="9525">
            <a:noFill/>
            <a:miter lim="800000"/>
            <a:headEnd/>
            <a:tailEnd/>
          </a:ln>
        </p:spPr>
      </p:pic>
      <p:sp>
        <p:nvSpPr>
          <p:cNvPr id="19"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documentation specialist adds a new controlled document</a:t>
            </a:r>
            <a:endParaRPr lang="en-US"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7</a:t>
            </a:fld>
            <a:endParaRPr lang="en-US" dirty="0"/>
          </a:p>
        </p:txBody>
      </p:sp>
      <p:sp>
        <p:nvSpPr>
          <p:cNvPr id="8" name="Rectangle 7"/>
          <p:cNvSpPr/>
          <p:nvPr/>
        </p:nvSpPr>
        <p:spPr>
          <a:xfrm>
            <a:off x="2362200" y="6096000"/>
            <a:ext cx="5334000" cy="307777"/>
          </a:xfrm>
          <a:prstGeom prst="rect">
            <a:avLst/>
          </a:prstGeom>
        </p:spPr>
        <p:txBody>
          <a:bodyPr wrap="square">
            <a:spAutoFit/>
          </a:bodyPr>
          <a:lstStyle/>
          <a:p>
            <a:r>
              <a:rPr lang="en-US" sz="1400" dirty="0" smtClean="0">
                <a:solidFill>
                  <a:schemeClr val="tx2"/>
                </a:solidFill>
                <a:latin typeface="Calibri" pitchFamily="34" charset="0"/>
              </a:rPr>
              <a:t>https://slacspace.slac.stanford.edu/sites/slac_sci_controlled/Pages/</a:t>
            </a:r>
            <a:endParaRPr lang="en-US" sz="1400" dirty="0">
              <a:solidFill>
                <a:schemeClr val="tx2"/>
              </a:solidFill>
              <a:latin typeface="Calibri" pitchFamily="34" charset="0"/>
            </a:endParaRPr>
          </a:p>
        </p:txBody>
      </p:sp>
      <p:sp>
        <p:nvSpPr>
          <p:cNvPr id="9" name="Rectangle 8"/>
          <p:cNvSpPr/>
          <p:nvPr/>
        </p:nvSpPr>
        <p:spPr>
          <a:xfrm>
            <a:off x="7391400" y="1447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slacspace.slac.stanford.edu/sites/aed/cc/PublishingImages/CC_E.jpg"/>
          <p:cNvPicPr>
            <a:picLocks noChangeAspect="1" noChangeArrowheads="1"/>
          </p:cNvPicPr>
          <p:nvPr/>
        </p:nvPicPr>
        <p:blipFill>
          <a:blip r:embed="rId3" cstate="print"/>
          <a:srcRect/>
          <a:stretch>
            <a:fillRect/>
          </a:stretch>
        </p:blipFill>
        <p:spPr bwMode="auto">
          <a:xfrm>
            <a:off x="533400" y="1295400"/>
            <a:ext cx="2286000" cy="464789"/>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533400" y="1828800"/>
            <a:ext cx="7848600" cy="4198054"/>
          </a:xfrm>
          <a:prstGeom prst="rect">
            <a:avLst/>
          </a:prstGeom>
          <a:noFill/>
          <a:ln w="9525">
            <a:noFill/>
            <a:miter lim="800000"/>
            <a:headEnd/>
            <a:tailEnd/>
          </a:ln>
        </p:spPr>
      </p:pic>
      <p:cxnSp>
        <p:nvCxnSpPr>
          <p:cNvPr id="10" name="Straight Connector 9"/>
          <p:cNvCxnSpPr/>
          <p:nvPr/>
        </p:nvCxnSpPr>
        <p:spPr>
          <a:xfrm rot="5400000">
            <a:off x="6972300" y="4305300"/>
            <a:ext cx="281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14400"/>
          </a:xfrm>
        </p:spPr>
        <p:txBody>
          <a:bodyPr>
            <a:normAutofit fontScale="90000"/>
          </a:bodyPr>
          <a:lstStyle/>
          <a:p>
            <a:r>
              <a:rPr lang="en-US" sz="3600" dirty="0" smtClean="0"/>
              <a:t>The documentation specialist identifies the authorized collaborators </a:t>
            </a:r>
            <a:r>
              <a:rPr lang="en-US" sz="2400" dirty="0" smtClean="0"/>
              <a:t>(permissions are automatically set)</a:t>
            </a:r>
            <a:endParaRPr lang="en-US" sz="3600" b="1"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8</a:t>
            </a:fld>
            <a:endParaRPr lang="en-US" dirty="0"/>
          </a:p>
        </p:txBody>
      </p:sp>
      <p:sp>
        <p:nvSpPr>
          <p:cNvPr id="10" name="TextBox 9"/>
          <p:cNvSpPr txBox="1"/>
          <p:nvPr/>
        </p:nvSpPr>
        <p:spPr>
          <a:xfrm>
            <a:off x="6858000" y="2590800"/>
            <a:ext cx="1764457" cy="369332"/>
          </a:xfrm>
          <a:prstGeom prst="rect">
            <a:avLst/>
          </a:prstGeom>
          <a:noFill/>
        </p:spPr>
        <p:txBody>
          <a:bodyPr wrap="none" rtlCol="0">
            <a:spAutoFit/>
          </a:bodyPr>
          <a:lstStyle/>
          <a:p>
            <a:r>
              <a:rPr lang="en-US" dirty="0" smtClean="0">
                <a:solidFill>
                  <a:schemeClr val="tx2"/>
                </a:solidFill>
              </a:rPr>
              <a:t>Active Directory</a:t>
            </a:r>
            <a:endParaRPr lang="en-US" dirty="0">
              <a:solidFill>
                <a:schemeClr val="tx2"/>
              </a:solidFill>
            </a:endParaRPr>
          </a:p>
        </p:txBody>
      </p:sp>
      <p:sp>
        <p:nvSpPr>
          <p:cNvPr id="15" name="Right Arrow 14"/>
          <p:cNvSpPr/>
          <p:nvPr/>
        </p:nvSpPr>
        <p:spPr>
          <a:xfrm rot="10800000">
            <a:off x="6019800" y="2819400"/>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2286000" y="1371600"/>
            <a:ext cx="3668466" cy="4800600"/>
          </a:xfrm>
          <a:prstGeom prst="rect">
            <a:avLst/>
          </a:prstGeom>
          <a:noFill/>
          <a:ln w="9525">
            <a:noFill/>
            <a:miter lim="800000"/>
            <a:headEnd/>
            <a:tailEnd/>
          </a:ln>
        </p:spPr>
      </p:pic>
      <p:cxnSp>
        <p:nvCxnSpPr>
          <p:cNvPr id="8" name="Straight Connector 7"/>
          <p:cNvCxnSpPr/>
          <p:nvPr/>
        </p:nvCxnSpPr>
        <p:spPr>
          <a:xfrm rot="5400000">
            <a:off x="3924300" y="3771900"/>
            <a:ext cx="403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rmAutofit fontScale="90000"/>
          </a:bodyPr>
          <a:lstStyle/>
          <a:p>
            <a:r>
              <a:rPr lang="en-US" sz="3600" dirty="0" smtClean="0"/>
              <a:t>The documentation specialist completes the metadata</a:t>
            </a:r>
            <a:endParaRPr lang="en-US" sz="3600" dirty="0"/>
          </a:p>
        </p:txBody>
      </p:sp>
      <p:sp>
        <p:nvSpPr>
          <p:cNvPr id="4" name="Slide Number Placeholder 3"/>
          <p:cNvSpPr>
            <a:spLocks noGrp="1"/>
          </p:cNvSpPr>
          <p:nvPr>
            <p:ph type="sldNum" sz="quarter" idx="12"/>
          </p:nvPr>
        </p:nvSpPr>
        <p:spPr/>
        <p:txBody>
          <a:bodyPr/>
          <a:lstStyle/>
          <a:p>
            <a:fld id="{4EF1474D-F27E-428F-A699-0EE283E8714C}" type="slidenum">
              <a:rPr lang="en-US" smtClean="0"/>
              <a:pPr/>
              <a:t>9</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590800" y="1295400"/>
            <a:ext cx="3581400" cy="4649537"/>
          </a:xfrm>
          <a:prstGeom prst="rect">
            <a:avLst/>
          </a:prstGeom>
          <a:noFill/>
          <a:ln w="9525">
            <a:noFill/>
            <a:miter lim="800000"/>
            <a:headEnd/>
            <a:tailEnd/>
          </a:ln>
        </p:spPr>
      </p:pic>
      <p:cxnSp>
        <p:nvCxnSpPr>
          <p:cNvPr id="6" name="Straight Connector 5"/>
          <p:cNvCxnSpPr/>
          <p:nvPr/>
        </p:nvCxnSpPr>
        <p:spPr>
          <a:xfrm rot="5400000">
            <a:off x="4229100" y="3619500"/>
            <a:ext cx="388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7162800" y="6324600"/>
            <a:ext cx="2289048" cy="365760"/>
          </a:xfrm>
        </p:spPr>
        <p:txBody>
          <a:bodyPr/>
          <a:lstStyle/>
          <a:p>
            <a:r>
              <a:rPr lang="en-US" dirty="0" smtClean="0">
                <a:latin typeface="Calibri" pitchFamily="34" charset="0"/>
              </a:rPr>
              <a:t>May 24, </a:t>
            </a:r>
            <a:r>
              <a:rPr lang="en-US" dirty="0" smtClean="0">
                <a:latin typeface="Calibri" pitchFamily="34" charset="0"/>
              </a:rPr>
              <a:t>2010</a:t>
            </a:r>
            <a:endParaRPr lang="en-US"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dience xmlns="a5c84160-af2d-46f2-b0da-46c2c27c821b">NLIT</Audience>
    <Date xmlns="a5c84160-af2d-46f2-b0da-46c2c27c821b">2010-05-24T00:00:00-07:00</Date>
    <Presenter xmlns="a5c84160-af2d-46f2-b0da-46c2c27c821b">Ted Shab</Present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B4B43EF29A094F93BE0DCE849CE2F2" ma:contentTypeVersion="4" ma:contentTypeDescription="Create a new document." ma:contentTypeScope="" ma:versionID="68adde5a9bb6315ff6488a12bc389501">
  <xsd:schema xmlns:xsd="http://www.w3.org/2001/XMLSchema" xmlns:p="http://schemas.microsoft.com/office/2006/metadata/properties" xmlns:ns2="a5c84160-af2d-46f2-b0da-46c2c27c821b" targetNamespace="http://schemas.microsoft.com/office/2006/metadata/properties" ma:root="true" ma:fieldsID="4173189b4632e9952ab00d315e9e1277" ns2:_="">
    <xsd:import namespace="a5c84160-af2d-46f2-b0da-46c2c27c821b"/>
    <xsd:element name="properties">
      <xsd:complexType>
        <xsd:sequence>
          <xsd:element name="documentManagement">
            <xsd:complexType>
              <xsd:all>
                <xsd:element ref="ns2:Date" minOccurs="0"/>
                <xsd:element ref="ns2:Audience" minOccurs="0"/>
                <xsd:element ref="ns2:Presenter" minOccurs="0"/>
              </xsd:all>
            </xsd:complexType>
          </xsd:element>
        </xsd:sequence>
      </xsd:complexType>
    </xsd:element>
  </xsd:schema>
  <xsd:schema xmlns:xsd="http://www.w3.org/2001/XMLSchema" xmlns:dms="http://schemas.microsoft.com/office/2006/documentManagement/types" targetNamespace="a5c84160-af2d-46f2-b0da-46c2c27c821b" elementFormDefault="qualified">
    <xsd:import namespace="http://schemas.microsoft.com/office/2006/documentManagement/types"/>
    <xsd:element name="Date" ma:index="8" nillable="true" ma:displayName="Date" ma:default="[today]" ma:format="DateOnly" ma:internalName="Date">
      <xsd:simpleType>
        <xsd:restriction base="dms:DateTime"/>
      </xsd:simpleType>
    </xsd:element>
    <xsd:element name="Audience" ma:index="9" nillable="true" ma:displayName="Audience" ma:internalName="Audienc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2A466E-C0D6-45F1-9E7B-F441FAFAA000}">
  <ds:schemaRefs>
    <ds:schemaRef ds:uri="http://schemas.microsoft.com/office/2006/metadata/properties"/>
    <ds:schemaRef ds:uri="a5c84160-af2d-46f2-b0da-46c2c27c821b"/>
  </ds:schemaRefs>
</ds:datastoreItem>
</file>

<file path=customXml/itemProps2.xml><?xml version="1.0" encoding="utf-8"?>
<ds:datastoreItem xmlns:ds="http://schemas.openxmlformats.org/officeDocument/2006/customXml" ds:itemID="{782C0F27-9985-41E7-A0ED-DE00BFDBE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84160-af2d-46f2-b0da-46c2c27c821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248E37F-818B-46C1-8319-A139FE01B5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2687</TotalTime>
  <Words>968</Words>
  <Application>Microsoft Office PowerPoint</Application>
  <PresentationFormat>On-screen Show (4:3)</PresentationFormat>
  <Paragraphs>189</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 Automated Document Control System for Science and Engineering Using SharePoint</vt:lpstr>
      <vt:lpstr>Part 1 - Functional</vt:lpstr>
      <vt:lpstr>Why SharePoint?</vt:lpstr>
      <vt:lpstr>Controlled Documents for Accelerator Systems and Research Facilities </vt:lpstr>
      <vt:lpstr>Slide 5</vt:lpstr>
      <vt:lpstr>Slide 6</vt:lpstr>
      <vt:lpstr>The documentation specialist adds a new controlled document</vt:lpstr>
      <vt:lpstr>The documentation specialist identifies the authorized collaborators (permissions are automatically set)</vt:lpstr>
      <vt:lpstr>The documentation specialist completes the metadata</vt:lpstr>
      <vt:lpstr>The documentation specialist reviews the controlled document request</vt:lpstr>
      <vt:lpstr>A controlled document site is created for the initial release and all subsequent revisions</vt:lpstr>
      <vt:lpstr>The document is available for collaboration</vt:lpstr>
      <vt:lpstr>Approve the document </vt:lpstr>
      <vt:lpstr>The result</vt:lpstr>
      <vt:lpstr>Part 2 - Technical</vt:lpstr>
      <vt:lpstr>Design Parameters</vt:lpstr>
      <vt:lpstr>Configuration</vt:lpstr>
      <vt:lpstr>Configuration</vt:lpstr>
      <vt:lpstr>Provisioning “Wizard” </vt:lpstr>
      <vt:lpstr>Security assigned during provisioning or afterwards through standard SharePoint security groups</vt:lpstr>
      <vt:lpstr>Multiple Views to underlying documents using the Content Query web part</vt:lpstr>
      <vt:lpstr>Multiple Views to underlying documents using the Content Query web part</vt:lpstr>
      <vt:lpstr>Part 3 - Organizational</vt:lpstr>
      <vt:lpstr>In it to win it</vt:lpstr>
      <vt:lpstr>Part 4 – Future Plans</vt:lpstr>
      <vt:lpstr>Enhancements, Rollouts and Additions</vt:lpstr>
      <vt:lpstr>Resources  </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Controlled Documents</dc:title>
  <dc:creator>hultquist</dc:creator>
  <cp:lastModifiedBy>tshab</cp:lastModifiedBy>
  <cp:revision>281</cp:revision>
  <dcterms:created xsi:type="dcterms:W3CDTF">2009-08-17T18:34:08Z</dcterms:created>
  <dcterms:modified xsi:type="dcterms:W3CDTF">2010-05-07T20:47:53Z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0x010100E2B4B43EF29A094F93BE0DCE849CE2F2</vt:lpwstr>
  </property>
</Properties>
</file>