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Default Extension="png" ContentType="image/png"/>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4"/>
  </p:notesMasterIdLst>
  <p:handoutMasterIdLst>
    <p:handoutMasterId r:id="rId15"/>
  </p:handoutMasterIdLst>
  <p:sldIdLst>
    <p:sldId id="256" r:id="rId2"/>
    <p:sldId id="257" r:id="rId3"/>
    <p:sldId id="260" r:id="rId4"/>
    <p:sldId id="267" r:id="rId5"/>
    <p:sldId id="262" r:id="rId6"/>
    <p:sldId id="258" r:id="rId7"/>
    <p:sldId id="261" r:id="rId8"/>
    <p:sldId id="268" r:id="rId9"/>
    <p:sldId id="264" r:id="rId10"/>
    <p:sldId id="265" r:id="rId11"/>
    <p:sldId id="263" r:id="rId12"/>
    <p:sldId id="266" r:id="rId1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88178" autoAdjust="0"/>
  </p:normalViewPr>
  <p:slideViewPr>
    <p:cSldViewPr>
      <p:cViewPr>
        <p:scale>
          <a:sx n="100" d="100"/>
          <a:sy n="100" d="100"/>
        </p:scale>
        <p:origin x="-450" y="354"/>
      </p:cViewPr>
      <p:guideLst>
        <p:guide orient="horz" pos="2160"/>
        <p:guide pos="2880"/>
      </p:guideLst>
    </p:cSldViewPr>
  </p:slideViewPr>
  <p:notesTextViewPr>
    <p:cViewPr>
      <p:scale>
        <a:sx n="100" d="100"/>
        <a:sy n="100" d="100"/>
      </p:scale>
      <p:origin x="0" y="0"/>
    </p:cViewPr>
  </p:notesTextViewPr>
  <p:notesViewPr>
    <p:cSldViewPr>
      <p:cViewPr varScale="1">
        <p:scale>
          <a:sx n="104" d="100"/>
          <a:sy n="104" d="100"/>
        </p:scale>
        <p:origin x="-2550" y="-102"/>
      </p:cViewPr>
      <p:guideLst>
        <p:guide orient="horz" pos="2880"/>
        <p:guide pos="2160"/>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19534ABF-6721-4026-9FCC-CE8BD23A6731}" type="datetimeFigureOut">
              <a:rPr lang="en-US" smtClean="0"/>
              <a:pPr/>
              <a:t>5/12/2010</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E0DB92D6-E0BE-414F-8E89-2FFC42D4EB9D}" type="slidenum">
              <a:rPr lang="en-US" smtClean="0"/>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E6DB1EF-1F3B-4D4A-A6FA-25CF12352ADF}" type="datetimeFigureOut">
              <a:rPr lang="en-US" smtClean="0"/>
              <a:pPr/>
              <a:t>5/12/2010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7A9F03E-1876-47D9-8BC4-CC6116AD92AC}"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B7A9F03E-1876-47D9-8BC4-CC6116AD92AC}" type="slidenum">
              <a:rPr lang="en-US" smtClean="0"/>
              <a:pPr/>
              <a:t>3</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B7A9F03E-1876-47D9-8BC4-CC6116AD92AC}" type="slidenum">
              <a:rPr lang="en-US" smtClean="0"/>
              <a:pPr/>
              <a:t>6</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5" name="Footer Placeholder 4"/>
          <p:cNvSpPr>
            <a:spLocks noGrp="1"/>
          </p:cNvSpPr>
          <p:nvPr>
            <p:ph type="ftr" sz="quarter" idx="11"/>
          </p:nvPr>
        </p:nvSpPr>
        <p:spPr>
          <a:xfrm>
            <a:off x="1371600" y="6356350"/>
            <a:ext cx="6477000" cy="365125"/>
          </a:xfrm>
        </p:spPr>
        <p:txBody>
          <a:bodyPr/>
          <a:lstStyle>
            <a:lvl1pPr marL="0" marR="0" indent="0" algn="ctr" defTabSz="914400" rtl="0" eaLnBrk="1" fontAlgn="auto" latinLnBrk="0" hangingPunct="1">
              <a:lnSpc>
                <a:spcPct val="100000"/>
              </a:lnSpc>
              <a:spcBef>
                <a:spcPts val="0"/>
              </a:spcBef>
              <a:spcAft>
                <a:spcPts val="0"/>
              </a:spcAft>
              <a:buClrTx/>
              <a:buSzTx/>
              <a:buFontTx/>
              <a:buNone/>
              <a:tabLst/>
              <a:defRPr sz="1200"/>
            </a:lvl1pPr>
          </a:lstStyle>
          <a:p>
            <a:pPr eaLnBrk="0" fontAlgn="base" hangingPunct="0">
              <a:spcBef>
                <a:spcPct val="0"/>
              </a:spcBef>
              <a:spcAft>
                <a:spcPct val="0"/>
              </a:spcAft>
            </a:pPr>
            <a:r>
              <a:rPr lang="en-US" sz="900" dirty="0" smtClean="0">
                <a:solidFill>
                  <a:srgbClr val="000000"/>
                </a:solidFill>
                <a:latin typeface="Times New Roman" pitchFamily="-106" charset="0"/>
                <a:ea typeface="ＭＳ Ｐゴシック" pitchFamily="-106" charset="-128"/>
              </a:rPr>
              <a:t>Sandia National Laboratories is a multi-program laboratory operated by Sandia Corporation, a wholly owned </a:t>
            </a:r>
            <a:br>
              <a:rPr lang="en-US" sz="900" dirty="0" smtClean="0">
                <a:solidFill>
                  <a:srgbClr val="000000"/>
                </a:solidFill>
                <a:latin typeface="Times New Roman" pitchFamily="-106" charset="0"/>
                <a:ea typeface="ＭＳ Ｐゴシック" pitchFamily="-106" charset="-128"/>
              </a:rPr>
            </a:br>
            <a:r>
              <a:rPr lang="en-US" sz="900" dirty="0" smtClean="0">
                <a:solidFill>
                  <a:srgbClr val="000000"/>
                </a:solidFill>
                <a:latin typeface="Times New Roman" pitchFamily="-106" charset="0"/>
                <a:ea typeface="ＭＳ Ｐゴシック" pitchFamily="-106" charset="-128"/>
              </a:rPr>
              <a:t>subsidiary of Lockheed Martin company, for the U.S. Department of Energy’s National Nuclear Security Administration </a:t>
            </a:r>
            <a:br>
              <a:rPr lang="en-US" sz="900" dirty="0" smtClean="0">
                <a:solidFill>
                  <a:srgbClr val="000000"/>
                </a:solidFill>
                <a:latin typeface="Times New Roman" pitchFamily="-106" charset="0"/>
                <a:ea typeface="ＭＳ Ｐゴシック" pitchFamily="-106" charset="-128"/>
              </a:rPr>
            </a:br>
            <a:r>
              <a:rPr lang="en-US" sz="900" dirty="0" smtClean="0">
                <a:solidFill>
                  <a:srgbClr val="000000"/>
                </a:solidFill>
                <a:latin typeface="Times New Roman" pitchFamily="-106" charset="0"/>
                <a:ea typeface="ＭＳ Ｐゴシック" pitchFamily="-106" charset="-128"/>
              </a:rPr>
              <a:t>under contract DE-AC04-94AL85000.</a:t>
            </a:r>
            <a:endParaRPr lang="en-US" sz="900" dirty="0" smtClean="0">
              <a:solidFill>
                <a:srgbClr val="000000"/>
              </a:solidFill>
              <a:latin typeface="Helvetica" pitchFamily="-106" charset="0"/>
              <a:ea typeface="ＭＳ Ｐゴシック" pitchFamily="-106" charset="-128"/>
            </a:endParaRPr>
          </a:p>
        </p:txBody>
      </p:sp>
      <p:pic>
        <p:nvPicPr>
          <p:cNvPr id="7" name="Picture 11" descr="C:\_Alldata\DEB WORK\Templates &amp; Logos\Other Labs.NNSA\NNSAlogo041001.jpg"/>
          <p:cNvPicPr>
            <a:picLocks noChangeAspect="1" noChangeArrowheads="1"/>
          </p:cNvPicPr>
          <p:nvPr userDrawn="1"/>
        </p:nvPicPr>
        <p:blipFill>
          <a:blip r:embed="rId2" cstate="print"/>
          <a:srcRect/>
          <a:stretch>
            <a:fillRect/>
          </a:stretch>
        </p:blipFill>
        <p:spPr bwMode="auto">
          <a:xfrm>
            <a:off x="228600" y="6343650"/>
            <a:ext cx="914400" cy="333375"/>
          </a:xfrm>
          <a:prstGeom prst="rect">
            <a:avLst/>
          </a:prstGeom>
          <a:noFill/>
          <a:ln w="9525">
            <a:noFill/>
            <a:miter lim="800000"/>
            <a:headEnd/>
            <a:tailEnd/>
          </a:ln>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708BB27-3655-4F5D-BD56-4FAF3617357C}" type="datetimeFigureOut">
              <a:rPr lang="en-US" smtClean="0"/>
              <a:pPr/>
              <a:t>5/12/2010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4D67A7E-AF66-43A9-9282-286654F67180}"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708BB27-3655-4F5D-BD56-4FAF3617357C}" type="datetimeFigureOut">
              <a:rPr lang="en-US" smtClean="0"/>
              <a:pPr/>
              <a:t>5/12/2010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4D67A7E-AF66-43A9-9282-286654F67180}"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D708BB27-3655-4F5D-BD56-4FAF3617357C}" type="datetimeFigureOut">
              <a:rPr lang="en-US" smtClean="0"/>
              <a:pPr/>
              <a:t>5/12/2010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4D67A7E-AF66-43A9-9282-286654F67180}"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708BB27-3655-4F5D-BD56-4FAF3617357C}" type="datetimeFigureOut">
              <a:rPr lang="en-US" smtClean="0"/>
              <a:pPr/>
              <a:t>5/12/2010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4D67A7E-AF66-43A9-9282-286654F67180}"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D708BB27-3655-4F5D-BD56-4FAF3617357C}" type="datetimeFigureOut">
              <a:rPr lang="en-US" smtClean="0"/>
              <a:pPr/>
              <a:t>5/12/2010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4D67A7E-AF66-43A9-9282-286654F67180}"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D708BB27-3655-4F5D-BD56-4FAF3617357C}" type="datetimeFigureOut">
              <a:rPr lang="en-US" smtClean="0"/>
              <a:pPr/>
              <a:t>5/12/2010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4D67A7E-AF66-43A9-9282-286654F67180}"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D708BB27-3655-4F5D-BD56-4FAF3617357C}" type="datetimeFigureOut">
              <a:rPr lang="en-US" smtClean="0"/>
              <a:pPr/>
              <a:t>5/12/2010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4D67A7E-AF66-43A9-9282-286654F67180}"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708BB27-3655-4F5D-BD56-4FAF3617357C}" type="datetimeFigureOut">
              <a:rPr lang="en-US" smtClean="0"/>
              <a:pPr/>
              <a:t>5/12/2010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4D67A7E-AF66-43A9-9282-286654F67180}"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708BB27-3655-4F5D-BD56-4FAF3617357C}" type="datetimeFigureOut">
              <a:rPr lang="en-US" smtClean="0"/>
              <a:pPr/>
              <a:t>5/12/2010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4D67A7E-AF66-43A9-9282-286654F67180}"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708BB27-3655-4F5D-BD56-4FAF3617357C}" type="datetimeFigureOut">
              <a:rPr lang="en-US" smtClean="0"/>
              <a:pPr/>
              <a:t>5/12/2010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4D67A7E-AF66-43A9-9282-286654F67180}"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wmf"/><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wmf"/></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7" name="Picture 3"/>
          <p:cNvPicPr>
            <a:picLocks noChangeArrowheads="1"/>
          </p:cNvPicPr>
          <p:nvPr/>
        </p:nvPicPr>
        <p:blipFill>
          <a:blip r:embed="rId13" cstate="print"/>
          <a:srcRect/>
          <a:stretch>
            <a:fillRect/>
          </a:stretch>
        </p:blipFill>
        <p:spPr bwMode="auto">
          <a:xfrm>
            <a:off x="0" y="0"/>
            <a:ext cx="2286000" cy="1301750"/>
          </a:xfrm>
          <a:prstGeom prst="rect">
            <a:avLst/>
          </a:prstGeom>
          <a:noFill/>
          <a:ln w="12700">
            <a:noFill/>
            <a:miter lim="800000"/>
            <a:headEnd/>
            <a:tailEnd/>
          </a:ln>
        </p:spPr>
      </p:pic>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708BB27-3655-4F5D-BD56-4FAF3617357C}" type="datetimeFigureOut">
              <a:rPr lang="en-US" smtClean="0"/>
              <a:pPr/>
              <a:t>5/12/2010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1295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4D67A7E-AF66-43A9-9282-286654F67180}" type="slidenum">
              <a:rPr lang="en-US" smtClean="0"/>
              <a:pPr/>
              <a:t>‹#›</a:t>
            </a:fld>
            <a:endParaRPr lang="en-US"/>
          </a:p>
        </p:txBody>
      </p:sp>
      <p:pic>
        <p:nvPicPr>
          <p:cNvPr id="8" name="Picture 6"/>
          <p:cNvPicPr>
            <a:picLocks noChangeArrowheads="1"/>
          </p:cNvPicPr>
          <p:nvPr/>
        </p:nvPicPr>
        <p:blipFill>
          <a:blip r:embed="rId14" cstate="print"/>
          <a:srcRect/>
          <a:stretch>
            <a:fillRect/>
          </a:stretch>
        </p:blipFill>
        <p:spPr bwMode="auto">
          <a:xfrm>
            <a:off x="7924800" y="6324600"/>
            <a:ext cx="1104900" cy="431800"/>
          </a:xfrm>
          <a:prstGeom prst="rect">
            <a:avLst/>
          </a:prstGeom>
          <a:noFill/>
          <a:ln w="12700">
            <a:noFill/>
            <a:miter lim="800000"/>
            <a:headEnd/>
            <a:tailEnd/>
          </a:ln>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5.wmf"/><Relationship Id="rId2" Type="http://schemas.openxmlformats.org/officeDocument/2006/relationships/image" Target="../media/image4.wmf"/><Relationship Id="rId1" Type="http://schemas.openxmlformats.org/officeDocument/2006/relationships/slideLayout" Target="../slideLayouts/slideLayout2.xml"/><Relationship Id="rId4" Type="http://schemas.openxmlformats.org/officeDocument/2006/relationships/image" Target="../media/image6.wmf"/></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7.xml"/><Relationship Id="rId4" Type="http://schemas.openxmlformats.org/officeDocument/2006/relationships/image" Target="../media/image10.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Elephants, Chickens and Pigs, Oh My!</a:t>
            </a:r>
            <a:endParaRPr lang="en-US" dirty="0"/>
          </a:p>
        </p:txBody>
      </p:sp>
      <p:sp>
        <p:nvSpPr>
          <p:cNvPr id="3" name="Subtitle 2"/>
          <p:cNvSpPr>
            <a:spLocks noGrp="1"/>
          </p:cNvSpPr>
          <p:nvPr>
            <p:ph type="subTitle" idx="1"/>
          </p:nvPr>
        </p:nvSpPr>
        <p:spPr/>
        <p:txBody>
          <a:bodyPr>
            <a:normAutofit fontScale="85000" lnSpcReduction="20000"/>
          </a:bodyPr>
          <a:lstStyle/>
          <a:p>
            <a:r>
              <a:rPr lang="en-US" dirty="0" smtClean="0"/>
              <a:t>Ramona Gallegos</a:t>
            </a:r>
          </a:p>
          <a:p>
            <a:r>
              <a:rPr lang="en-US" dirty="0" smtClean="0"/>
              <a:t>Sandia National Laboratories</a:t>
            </a:r>
          </a:p>
          <a:p>
            <a:r>
              <a:rPr lang="en-US" dirty="0" smtClean="0"/>
              <a:t>NLIT Summit 2010</a:t>
            </a:r>
          </a:p>
          <a:p>
            <a:r>
              <a:rPr lang="en-US" dirty="0" smtClean="0"/>
              <a:t>May 26, 2010</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“Design for the Wild”</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“I call the process that expressly takes these types of considerations into account “design for the wild.” To do this </a:t>
            </a:r>
            <a:r>
              <a:rPr lang="en-US" dirty="0" err="1" smtClean="0"/>
              <a:t>eﬀectively</a:t>
            </a:r>
            <a:r>
              <a:rPr lang="en-US" dirty="0" smtClean="0"/>
              <a:t>, we ideally need to be able to experience our designs in the wild during the early stages of the process. Failing that, we have to do the next best thing, whatever that might be. Implicit in this is the following belief of mine: The only way to engineer the future tomorrow is to have lived in it yesterday.”</a:t>
            </a:r>
          </a:p>
          <a:p>
            <a:pPr lvl="1"/>
            <a:r>
              <a:rPr lang="en-US" dirty="0" smtClean="0"/>
              <a:t>Bill Buxton, Sketching User Experiences, getting the design right and the right design</a:t>
            </a: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Helpful Hints</a:t>
            </a:r>
            <a:endParaRPr lang="en-US" dirty="0"/>
          </a:p>
        </p:txBody>
      </p:sp>
      <p:sp>
        <p:nvSpPr>
          <p:cNvPr id="3" name="Content Placeholder 2"/>
          <p:cNvSpPr>
            <a:spLocks noGrp="1"/>
          </p:cNvSpPr>
          <p:nvPr>
            <p:ph idx="1"/>
          </p:nvPr>
        </p:nvSpPr>
        <p:spPr/>
        <p:txBody>
          <a:bodyPr>
            <a:normAutofit lnSpcReduction="10000"/>
          </a:bodyPr>
          <a:lstStyle/>
          <a:p>
            <a:r>
              <a:rPr lang="en-US" dirty="0" smtClean="0"/>
              <a:t>Let experts do their jobs</a:t>
            </a:r>
          </a:p>
          <a:p>
            <a:r>
              <a:rPr lang="en-US" dirty="0" smtClean="0"/>
              <a:t>Don’t be dogmatic about process or methods</a:t>
            </a:r>
          </a:p>
          <a:p>
            <a:r>
              <a:rPr lang="en-US" dirty="0" smtClean="0"/>
              <a:t>Meeting is not communicating</a:t>
            </a:r>
          </a:p>
          <a:p>
            <a:r>
              <a:rPr lang="en-US" dirty="0" smtClean="0"/>
              <a:t>Trust your team</a:t>
            </a:r>
          </a:p>
          <a:p>
            <a:r>
              <a:rPr lang="en-US" dirty="0" smtClean="0"/>
              <a:t>Understand that your team is smart</a:t>
            </a:r>
          </a:p>
          <a:p>
            <a:r>
              <a:rPr lang="en-US" dirty="0" smtClean="0"/>
              <a:t>Grow people</a:t>
            </a:r>
          </a:p>
          <a:p>
            <a:r>
              <a:rPr lang="en-US" dirty="0" smtClean="0"/>
              <a:t>Shield your team from storms</a:t>
            </a:r>
          </a:p>
          <a:p>
            <a:r>
              <a:rPr lang="en-US" dirty="0" smtClean="0"/>
              <a:t>Celebrate and appreciate</a:t>
            </a:r>
          </a:p>
          <a:p>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Contact Information</a:t>
            </a:r>
            <a:endParaRPr lang="en-US" dirty="0"/>
          </a:p>
        </p:txBody>
      </p:sp>
      <p:sp>
        <p:nvSpPr>
          <p:cNvPr id="3" name="Content Placeholder 2"/>
          <p:cNvSpPr>
            <a:spLocks noGrp="1"/>
          </p:cNvSpPr>
          <p:nvPr>
            <p:ph idx="1"/>
          </p:nvPr>
        </p:nvSpPr>
        <p:spPr/>
        <p:txBody>
          <a:bodyPr/>
          <a:lstStyle/>
          <a:p>
            <a:pPr>
              <a:buFontTx/>
              <a:buNone/>
            </a:pPr>
            <a:r>
              <a:rPr lang="en-US" dirty="0" smtClean="0"/>
              <a:t>Ramona Gallegos</a:t>
            </a:r>
          </a:p>
          <a:p>
            <a:pPr>
              <a:buFontTx/>
              <a:buNone/>
            </a:pPr>
            <a:r>
              <a:rPr lang="en-US" dirty="0" smtClean="0"/>
              <a:t>Sandia National Laboratories</a:t>
            </a:r>
          </a:p>
          <a:p>
            <a:pPr>
              <a:buFontTx/>
              <a:buNone/>
            </a:pPr>
            <a:r>
              <a:rPr lang="en-US" dirty="0" smtClean="0"/>
              <a:t>PO Box 5800, MS-0931</a:t>
            </a:r>
          </a:p>
          <a:p>
            <a:pPr>
              <a:buFontTx/>
              <a:buNone/>
            </a:pPr>
            <a:r>
              <a:rPr lang="en-US" dirty="0" smtClean="0"/>
              <a:t>Albuquerque, NM 87185-0931</a:t>
            </a:r>
          </a:p>
          <a:p>
            <a:pPr>
              <a:buFontTx/>
              <a:buNone/>
            </a:pPr>
            <a:r>
              <a:rPr lang="en-US" dirty="0" smtClean="0"/>
              <a:t>(505) 284-8866</a:t>
            </a:r>
          </a:p>
          <a:p>
            <a:pPr>
              <a:buFontTx/>
              <a:buNone/>
            </a:pPr>
            <a:r>
              <a:rPr lang="en-US" dirty="0" smtClean="0">
                <a:solidFill>
                  <a:srgbClr val="FF0000"/>
                </a:solidFill>
              </a:rPr>
              <a:t>rkgalle@sandia.gov</a:t>
            </a:r>
            <a:r>
              <a:rPr lang="en-US" dirty="0" smtClean="0">
                <a:solidFill>
                  <a:srgbClr val="0070C0"/>
                </a:solidFill>
              </a:rPr>
              <a:t> </a:t>
            </a:r>
          </a:p>
          <a:p>
            <a:pPr>
              <a:buNone/>
            </a:pPr>
            <a:r>
              <a:rPr lang="en-US" dirty="0" smtClean="0"/>
              <a:t>@</a:t>
            </a:r>
            <a:r>
              <a:rPr lang="en-US" dirty="0" err="1" smtClean="0"/>
              <a:t>rkgallegos</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274638"/>
            <a:ext cx="7772400" cy="1143000"/>
          </a:xfrm>
        </p:spPr>
        <p:txBody>
          <a:bodyPr>
            <a:normAutofit fontScale="90000"/>
          </a:bodyPr>
          <a:lstStyle/>
          <a:p>
            <a:r>
              <a:rPr lang="en-US" sz="3600" dirty="0" smtClean="0"/>
              <a:t>When did we sign up for a trip to the zoo?</a:t>
            </a:r>
            <a:endParaRPr lang="en-US" sz="3600" dirty="0"/>
          </a:p>
        </p:txBody>
      </p:sp>
      <p:sp>
        <p:nvSpPr>
          <p:cNvPr id="3" name="Content Placeholder 2"/>
          <p:cNvSpPr>
            <a:spLocks noGrp="1"/>
          </p:cNvSpPr>
          <p:nvPr>
            <p:ph idx="1"/>
          </p:nvPr>
        </p:nvSpPr>
        <p:spPr/>
        <p:txBody>
          <a:bodyPr/>
          <a:lstStyle/>
          <a:p>
            <a:r>
              <a:rPr lang="en-US" dirty="0" smtClean="0"/>
              <a:t>Every project, IT-centered especially, will encounter a few animals along the way</a:t>
            </a:r>
          </a:p>
          <a:p>
            <a:pPr lvl="1"/>
            <a:r>
              <a:rPr lang="en-US" dirty="0" smtClean="0"/>
              <a:t>Elephants</a:t>
            </a:r>
          </a:p>
          <a:p>
            <a:pPr lvl="1"/>
            <a:r>
              <a:rPr lang="en-US" dirty="0" smtClean="0"/>
              <a:t>Chickens and Pigs</a:t>
            </a:r>
          </a:p>
          <a:p>
            <a:pPr lvl="1"/>
            <a:endParaRPr lang="en-US" dirty="0" smtClean="0"/>
          </a:p>
          <a:p>
            <a:endParaRPr lang="en-US" dirty="0"/>
          </a:p>
        </p:txBody>
      </p:sp>
      <p:pic>
        <p:nvPicPr>
          <p:cNvPr id="1026" name="Picture 2" descr="C:\Users\rkgalle\AppData\Local\Microsoft\Windows\Temporary Internet Files\Content.IE5\DSQ97X4E\MC900304679[1].wmf"/>
          <p:cNvPicPr>
            <a:picLocks noChangeAspect="1" noChangeArrowheads="1"/>
          </p:cNvPicPr>
          <p:nvPr/>
        </p:nvPicPr>
        <p:blipFill>
          <a:blip r:embed="rId2" cstate="print"/>
          <a:srcRect/>
          <a:stretch>
            <a:fillRect/>
          </a:stretch>
        </p:blipFill>
        <p:spPr bwMode="auto">
          <a:xfrm>
            <a:off x="533400" y="4191000"/>
            <a:ext cx="1827886" cy="1821485"/>
          </a:xfrm>
          <a:prstGeom prst="rect">
            <a:avLst/>
          </a:prstGeom>
          <a:noFill/>
        </p:spPr>
      </p:pic>
      <p:pic>
        <p:nvPicPr>
          <p:cNvPr id="1028" name="Picture 4" descr="C:\Users\rkgalle\AppData\Local\Microsoft\Windows\Temporary Internet Files\Content.IE5\DSQ97X4E\MC900350955[1].wmf"/>
          <p:cNvPicPr>
            <a:picLocks noChangeAspect="1" noChangeArrowheads="1"/>
          </p:cNvPicPr>
          <p:nvPr/>
        </p:nvPicPr>
        <p:blipFill>
          <a:blip r:embed="rId3" cstate="print"/>
          <a:srcRect/>
          <a:stretch>
            <a:fillRect/>
          </a:stretch>
        </p:blipFill>
        <p:spPr bwMode="auto">
          <a:xfrm>
            <a:off x="3657600" y="4114800"/>
            <a:ext cx="1797113" cy="1549651"/>
          </a:xfrm>
          <a:prstGeom prst="rect">
            <a:avLst/>
          </a:prstGeom>
          <a:noFill/>
        </p:spPr>
      </p:pic>
      <p:pic>
        <p:nvPicPr>
          <p:cNvPr id="1030" name="Picture 6" descr="C:\Users\rkgalle\AppData\Local\Microsoft\Windows\Temporary Internet Files\Content.IE5\SQ61UTJS\MC900351142[1].wmf"/>
          <p:cNvPicPr>
            <a:picLocks noChangeAspect="1" noChangeArrowheads="1"/>
          </p:cNvPicPr>
          <p:nvPr/>
        </p:nvPicPr>
        <p:blipFill>
          <a:blip r:embed="rId4" cstate="print"/>
          <a:srcRect/>
          <a:stretch>
            <a:fillRect/>
          </a:stretch>
        </p:blipFill>
        <p:spPr bwMode="auto">
          <a:xfrm>
            <a:off x="6477000" y="4495800"/>
            <a:ext cx="1810693" cy="1060764"/>
          </a:xfrm>
          <a:prstGeom prst="rect">
            <a:avLst/>
          </a:prstGeom>
          <a:noFill/>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Predictable Irrationality</a:t>
            </a:r>
            <a:endParaRPr lang="en-US" dirty="0"/>
          </a:p>
        </p:txBody>
      </p:sp>
      <p:sp>
        <p:nvSpPr>
          <p:cNvPr id="3" name="Content Placeholder 2"/>
          <p:cNvSpPr>
            <a:spLocks noGrp="1"/>
          </p:cNvSpPr>
          <p:nvPr>
            <p:ph idx="1"/>
          </p:nvPr>
        </p:nvSpPr>
        <p:spPr/>
        <p:txBody>
          <a:bodyPr>
            <a:normAutofit fontScale="85000" lnSpcReduction="20000"/>
          </a:bodyPr>
          <a:lstStyle/>
          <a:p>
            <a:r>
              <a:rPr lang="en-US" dirty="0" smtClean="0"/>
              <a:t>Loss aversion</a:t>
            </a:r>
          </a:p>
          <a:p>
            <a:pPr lvl="1"/>
            <a:r>
              <a:rPr lang="en-US" dirty="0" smtClean="0"/>
              <a:t>tendency to go to great lengths to avoid possible losses</a:t>
            </a:r>
          </a:p>
          <a:p>
            <a:r>
              <a:rPr lang="en-US" dirty="0" smtClean="0"/>
              <a:t>Commitment</a:t>
            </a:r>
          </a:p>
          <a:p>
            <a:pPr lvl="1"/>
            <a:r>
              <a:rPr lang="en-US" dirty="0" smtClean="0"/>
              <a:t>using the same strategy, approach for so long that it is hard/impossible to let go of</a:t>
            </a:r>
          </a:p>
          <a:p>
            <a:r>
              <a:rPr lang="en-US" dirty="0" smtClean="0"/>
              <a:t>Value attribution</a:t>
            </a:r>
          </a:p>
          <a:p>
            <a:pPr lvl="1"/>
            <a:r>
              <a:rPr lang="en-US" dirty="0" smtClean="0"/>
              <a:t>tendency to imbue someone or some thing with certain qualities based on perceived value, rather than objective data</a:t>
            </a:r>
          </a:p>
          <a:p>
            <a:r>
              <a:rPr lang="en-US" dirty="0" smtClean="0"/>
              <a:t>Diagnosis bias</a:t>
            </a:r>
          </a:p>
          <a:p>
            <a:pPr lvl="1"/>
            <a:r>
              <a:rPr lang="en-US" dirty="0" smtClean="0"/>
              <a:t>Propensity to label people, ideas or things based on initial opinions, inability to reconsider</a:t>
            </a:r>
          </a:p>
          <a:p>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Solomon Asch</a:t>
            </a:r>
            <a:endParaRPr lang="en-US" dirty="0"/>
          </a:p>
        </p:txBody>
      </p:sp>
      <p:pic>
        <p:nvPicPr>
          <p:cNvPr id="4" name="Content Placeholder 3" descr="Asch_experiment.png"/>
          <p:cNvPicPr>
            <a:picLocks noGrp="1" noChangeAspect="1"/>
          </p:cNvPicPr>
          <p:nvPr>
            <p:ph idx="1"/>
          </p:nvPr>
        </p:nvPicPr>
        <p:blipFill>
          <a:blip r:embed="rId2" cstate="print"/>
          <a:stretch>
            <a:fillRect/>
          </a:stretch>
        </p:blipFill>
        <p:spPr>
          <a:xfrm>
            <a:off x="1812266" y="1600200"/>
            <a:ext cx="5519467" cy="4525963"/>
          </a:xfrm>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Group Dynamics</a:t>
            </a:r>
            <a:endParaRPr lang="en-US" dirty="0"/>
          </a:p>
        </p:txBody>
      </p:sp>
      <p:sp>
        <p:nvSpPr>
          <p:cNvPr id="3" name="Content Placeholder 2"/>
          <p:cNvSpPr>
            <a:spLocks noGrp="1"/>
          </p:cNvSpPr>
          <p:nvPr>
            <p:ph idx="1"/>
          </p:nvPr>
        </p:nvSpPr>
        <p:spPr/>
        <p:txBody>
          <a:bodyPr/>
          <a:lstStyle/>
          <a:p>
            <a:r>
              <a:rPr lang="en-US" dirty="0" smtClean="0"/>
              <a:t>Dissenters</a:t>
            </a:r>
          </a:p>
          <a:p>
            <a:endParaRPr lang="en-US" dirty="0" smtClean="0"/>
          </a:p>
          <a:p>
            <a:r>
              <a:rPr lang="en-US" dirty="0" smtClean="0"/>
              <a:t>Blockers</a:t>
            </a:r>
          </a:p>
          <a:p>
            <a:endParaRPr lang="en-US" dirty="0" smtClean="0"/>
          </a:p>
          <a:p>
            <a:r>
              <a:rPr lang="en-US" dirty="0" smtClean="0"/>
              <a:t>Supporters</a:t>
            </a:r>
          </a:p>
          <a:p>
            <a:endParaRPr lang="en-US" dirty="0" smtClean="0"/>
          </a:p>
          <a:p>
            <a:r>
              <a:rPr lang="en-US" dirty="0" smtClean="0"/>
              <a:t>Observers</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smtClean="0"/>
              <a:t>Are all stakeholders created equal?</a:t>
            </a:r>
            <a:endParaRPr lang="en-US" sz="3600" dirty="0"/>
          </a:p>
        </p:txBody>
      </p:sp>
      <p:sp>
        <p:nvSpPr>
          <p:cNvPr id="3" name="Content Placeholder 2"/>
          <p:cNvSpPr>
            <a:spLocks noGrp="1"/>
          </p:cNvSpPr>
          <p:nvPr>
            <p:ph idx="1"/>
          </p:nvPr>
        </p:nvSpPr>
        <p:spPr/>
        <p:txBody>
          <a:bodyPr>
            <a:normAutofit/>
          </a:bodyPr>
          <a:lstStyle/>
          <a:p>
            <a:r>
              <a:rPr lang="en-US" dirty="0" smtClean="0"/>
              <a:t>Does everyone have an equal voice?</a:t>
            </a:r>
          </a:p>
          <a:p>
            <a:endParaRPr lang="en-US" dirty="0" smtClean="0"/>
          </a:p>
          <a:p>
            <a:r>
              <a:rPr lang="en-US" dirty="0" smtClean="0"/>
              <a:t>Chickens and pigs, again</a:t>
            </a:r>
          </a:p>
          <a:p>
            <a:endParaRPr lang="en-US" dirty="0" smtClean="0"/>
          </a:p>
          <a:p>
            <a:r>
              <a:rPr lang="en-US" dirty="0" smtClean="0"/>
              <a:t>Design is not subjective</a:t>
            </a:r>
          </a:p>
          <a:p>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Fairness Matters</a:t>
            </a:r>
            <a:endParaRPr lang="en-US" dirty="0"/>
          </a:p>
        </p:txBody>
      </p:sp>
      <p:sp>
        <p:nvSpPr>
          <p:cNvPr id="3" name="Content Placeholder 2"/>
          <p:cNvSpPr>
            <a:spLocks noGrp="1"/>
          </p:cNvSpPr>
          <p:nvPr>
            <p:ph idx="1"/>
          </p:nvPr>
        </p:nvSpPr>
        <p:spPr/>
        <p:txBody>
          <a:bodyPr/>
          <a:lstStyle/>
          <a:p>
            <a:r>
              <a:rPr lang="en-US" dirty="0" smtClean="0"/>
              <a:t>Which do you feel is more important – </a:t>
            </a:r>
          </a:p>
          <a:p>
            <a:pPr lvl="1"/>
            <a:r>
              <a:rPr lang="en-US" dirty="0" smtClean="0"/>
              <a:t>Process, or</a:t>
            </a:r>
          </a:p>
          <a:p>
            <a:pPr lvl="1"/>
            <a:r>
              <a:rPr lang="en-US" dirty="0" smtClean="0"/>
              <a:t>Outcome?</a:t>
            </a:r>
          </a:p>
          <a:p>
            <a:r>
              <a:rPr lang="en-US" dirty="0" smtClean="0"/>
              <a:t>On altruism and pleasure centers</a:t>
            </a:r>
          </a:p>
          <a:p>
            <a:endParaRPr lang="en-US" dirty="0" smtClean="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cstate="print"/>
          <a:srcRect/>
          <a:stretch>
            <a:fillRect/>
          </a:stretch>
        </p:blipFill>
        <p:spPr bwMode="auto">
          <a:xfrm>
            <a:off x="152400" y="1143000"/>
            <a:ext cx="4152900" cy="2000250"/>
          </a:xfrm>
          <a:prstGeom prst="rect">
            <a:avLst/>
          </a:prstGeom>
          <a:noFill/>
          <a:ln w="9525">
            <a:noFill/>
            <a:miter lim="800000"/>
            <a:headEnd/>
            <a:tailEnd/>
          </a:ln>
        </p:spPr>
      </p:pic>
      <p:pic>
        <p:nvPicPr>
          <p:cNvPr id="1027" name="Picture 3"/>
          <p:cNvPicPr>
            <a:picLocks noChangeAspect="1" noChangeArrowheads="1"/>
          </p:cNvPicPr>
          <p:nvPr/>
        </p:nvPicPr>
        <p:blipFill>
          <a:blip r:embed="rId3" cstate="print"/>
          <a:srcRect/>
          <a:stretch>
            <a:fillRect/>
          </a:stretch>
        </p:blipFill>
        <p:spPr bwMode="auto">
          <a:xfrm>
            <a:off x="4953000" y="914400"/>
            <a:ext cx="3771900" cy="4171950"/>
          </a:xfrm>
          <a:prstGeom prst="rect">
            <a:avLst/>
          </a:prstGeom>
          <a:noFill/>
          <a:ln w="9525">
            <a:noFill/>
            <a:miter lim="800000"/>
            <a:headEnd/>
            <a:tailEnd/>
          </a:ln>
        </p:spPr>
      </p:pic>
      <p:pic>
        <p:nvPicPr>
          <p:cNvPr id="1028" name="Picture 4"/>
          <p:cNvPicPr>
            <a:picLocks noChangeAspect="1" noChangeArrowheads="1"/>
          </p:cNvPicPr>
          <p:nvPr/>
        </p:nvPicPr>
        <p:blipFill>
          <a:blip r:embed="rId4" cstate="print"/>
          <a:srcRect/>
          <a:stretch>
            <a:fillRect/>
          </a:stretch>
        </p:blipFill>
        <p:spPr bwMode="auto">
          <a:xfrm>
            <a:off x="457200" y="3581400"/>
            <a:ext cx="4010025" cy="1971675"/>
          </a:xfrm>
          <a:prstGeom prst="rect">
            <a:avLst/>
          </a:prstGeom>
          <a:noFill/>
          <a:ln w="9525">
            <a:noFill/>
            <a:miter lim="800000"/>
            <a:headEnd/>
            <a:tailEnd/>
          </a:ln>
        </p:spPr>
      </p:pic>
      <p:sp>
        <p:nvSpPr>
          <p:cNvPr id="5" name="TextBox 4"/>
          <p:cNvSpPr txBox="1"/>
          <p:nvPr/>
        </p:nvSpPr>
        <p:spPr>
          <a:xfrm>
            <a:off x="838200" y="5791200"/>
            <a:ext cx="6324600" cy="276999"/>
          </a:xfrm>
          <a:prstGeom prst="rect">
            <a:avLst/>
          </a:prstGeom>
          <a:noFill/>
        </p:spPr>
        <p:txBody>
          <a:bodyPr wrap="square" rtlCol="0">
            <a:spAutoFit/>
          </a:bodyPr>
          <a:lstStyle/>
          <a:p>
            <a:r>
              <a:rPr lang="en-US" sz="1200" dirty="0" smtClean="0"/>
              <a:t>Sketching User Experiences, Buxton, p. 36.</a:t>
            </a:r>
            <a:endParaRPr lang="en-US" sz="12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“Design for the Wild”</a:t>
            </a:r>
            <a:endParaRPr lang="en-US" dirty="0"/>
          </a:p>
        </p:txBody>
      </p:sp>
      <p:sp>
        <p:nvSpPr>
          <p:cNvPr id="3" name="Content Placeholder 2"/>
          <p:cNvSpPr>
            <a:spLocks noGrp="1"/>
          </p:cNvSpPr>
          <p:nvPr>
            <p:ph idx="1"/>
          </p:nvPr>
        </p:nvSpPr>
        <p:spPr/>
        <p:txBody>
          <a:bodyPr/>
          <a:lstStyle/>
          <a:p>
            <a:r>
              <a:rPr lang="en-US" dirty="0" smtClean="0"/>
              <a:t>“ . . . In order to design a tool, we must make our best efforts to understand the larger social and physical context within which it is intended to function. Hutchins refers to such situated activities as ‘in the wild’ in order to distinguish their real-world embodiment from some abstract laboratory manifestation that is idealized as it is unrealistic.”</a:t>
            </a:r>
            <a:endParaRPr lang="en-US" dirty="0"/>
          </a:p>
        </p:txBody>
      </p:sp>
    </p:spTree>
  </p:cSld>
  <p:clrMapOvr>
    <a:masterClrMapping/>
  </p:clrMapOvr>
</p:sld>
</file>

<file path=ppt/theme/theme1.xml><?xml version="1.0" encoding="utf-8"?>
<a:theme xmlns:a="http://schemas.openxmlformats.org/drawingml/2006/main" name="SNL Template (2)">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SNL Template (2)</Template>
  <TotalTime>1404</TotalTime>
  <Words>425</Words>
  <Application>Microsoft Office PowerPoint</Application>
  <PresentationFormat>On-screen Show (4:3)</PresentationFormat>
  <Paragraphs>63</Paragraphs>
  <Slides>12</Slides>
  <Notes>2</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SNL Template (2)</vt:lpstr>
      <vt:lpstr>Elephants, Chickens and Pigs, Oh My!</vt:lpstr>
      <vt:lpstr>When did we sign up for a trip to the zoo?</vt:lpstr>
      <vt:lpstr>Predictable Irrationality</vt:lpstr>
      <vt:lpstr>Solomon Asch</vt:lpstr>
      <vt:lpstr>Group Dynamics</vt:lpstr>
      <vt:lpstr>Are all stakeholders created equal?</vt:lpstr>
      <vt:lpstr>Fairness Matters</vt:lpstr>
      <vt:lpstr>Slide 8</vt:lpstr>
      <vt:lpstr>“Design for the Wild”</vt:lpstr>
      <vt:lpstr>“Design for the Wild”</vt:lpstr>
      <vt:lpstr>Helpful Hints</vt:lpstr>
      <vt:lpstr>Contact Information</vt:lpstr>
    </vt:vector>
  </TitlesOfParts>
  <Company>Sandia National Laboratories</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rkgalle</dc:creator>
  <cp:lastModifiedBy>rkgalle</cp:lastModifiedBy>
  <cp:revision>139</cp:revision>
  <dcterms:created xsi:type="dcterms:W3CDTF">2010-05-10T16:37:36Z</dcterms:created>
  <dcterms:modified xsi:type="dcterms:W3CDTF">2010-05-12T14:17:30Z</dcterms:modified>
</cp:coreProperties>
</file>