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60" r:id="rId3"/>
    <p:sldId id="265" r:id="rId4"/>
    <p:sldId id="257" r:id="rId5"/>
    <p:sldId id="261" r:id="rId6"/>
    <p:sldId id="262" r:id="rId7"/>
    <p:sldId id="263" r:id="rId8"/>
    <p:sldId id="264" r:id="rId9"/>
    <p:sldId id="268" r:id="rId10"/>
    <p:sldId id="269" r:id="rId11"/>
    <p:sldId id="267" r:id="rId12"/>
    <p:sldId id="266" r:id="rId13"/>
    <p:sldId id="271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9512" autoAdjust="0"/>
  </p:normalViewPr>
  <p:slideViewPr>
    <p:cSldViewPr>
      <p:cViewPr>
        <p:scale>
          <a:sx n="110" d="100"/>
          <a:sy n="110" d="100"/>
        </p:scale>
        <p:origin x="-16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24F6-321C-4813-9AD9-C79103346B8E}" type="datetimeFigureOut">
              <a:rPr lang="en-US" smtClean="0"/>
              <a:t>5/6/2010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C71A-754D-4C14-ABA5-0236ED52CF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0A2A79-7BA6-40DF-AD13-D803DE6DA367}" type="datetimeFigureOut">
              <a:rPr lang="en-US" smtClean="0"/>
              <a:t>5/3/2010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45CAD2-7002-460F-9D7C-DDF7FBB0DE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c.quest.com/topics/samba/vasidmap.php" TargetMode="External"/><Relationship Id="rId2" Type="http://schemas.openxmlformats.org/officeDocument/2006/relationships/hyperlink" Target="http://rc.quest.com/topics/mod_auth_va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://cio.energy.gov/documents/HQ_Root_Certificate.d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rlson39@llnl.gov" TargetMode="External"/><Relationship Id="rId2" Type="http://schemas.openxmlformats.org/officeDocument/2006/relationships/hyperlink" Target="mailto:corsetti1@lln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mailto:aquilino1@llnl.gov" TargetMode="External"/><Relationship Id="rId4" Type="http://schemas.openxmlformats.org/officeDocument/2006/relationships/hyperlink" Target="mailto:lab-splunkers@llnl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Unix Infrastructure and Operations at LLNL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740736"/>
          </a:xfrm>
        </p:spPr>
        <p:txBody>
          <a:bodyPr/>
          <a:lstStyle/>
          <a:p>
            <a:r>
              <a:rPr lang="en-US" dirty="0" smtClean="0"/>
              <a:t>Presenter: Jenny </a:t>
            </a:r>
            <a:r>
              <a:rPr lang="en-US" dirty="0" err="1" smtClean="0"/>
              <a:t>Aquilino</a:t>
            </a:r>
            <a:endParaRPr lang="en-US" dirty="0" smtClean="0"/>
          </a:p>
        </p:txBody>
      </p:sp>
      <p:pic>
        <p:nvPicPr>
          <p:cNvPr id="4" name="Picture 3" descr="LLNLfromAbov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362200"/>
            <a:ext cx="4495800" cy="3781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90600" y="6320393"/>
            <a:ext cx="43957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900" b="1" dirty="0">
                <a:solidFill>
                  <a:schemeClr val="tx1"/>
                </a:solidFill>
                <a:latin typeface="Helvetica" pitchFamily="-80" charset="0"/>
              </a:rPr>
              <a:t>Lawrence Livermore National Laboratory, P. O. Box 808, Livermore, CA 94551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08000" y="6488668"/>
            <a:ext cx="5359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This work performed under the auspices of the U.S. Department of Energy by </a:t>
            </a:r>
            <a:b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Lawrence Livermore National Laboratory under Contract DE-AC52-07NA27344</a:t>
            </a:r>
          </a:p>
        </p:txBody>
      </p:sp>
      <p:pic>
        <p:nvPicPr>
          <p:cNvPr id="12" name="Picture 11" descr="lab_icon_black_cmyk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Apache/Samba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Install </a:t>
            </a:r>
            <a:r>
              <a:rPr lang="en-US" dirty="0" err="1" smtClean="0"/>
              <a:t>mod_auth_vas</a:t>
            </a:r>
            <a:r>
              <a:rPr lang="en-US" dirty="0" smtClean="0"/>
              <a:t> module for </a:t>
            </a:r>
            <a:r>
              <a:rPr lang="en-US" dirty="0" smtClean="0"/>
              <a:t>Apache from </a:t>
            </a:r>
            <a:r>
              <a:rPr lang="en-US" dirty="0" smtClean="0">
                <a:hlinkClick r:id="rId2"/>
              </a:rPr>
              <a:t>http://rc.quest.com/topics/mod_auth_vas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b="1" dirty="0" smtClean="0"/>
              <a:t>/etc/http/conf/</a:t>
            </a:r>
            <a:r>
              <a:rPr lang="en-US" b="1" dirty="0" err="1" smtClean="0"/>
              <a:t>httpd.conf</a:t>
            </a:r>
            <a:endParaRPr lang="en-US" b="1" dirty="0" smtClean="0"/>
          </a:p>
          <a:p>
            <a:pPr lvl="2">
              <a:buNone/>
            </a:pPr>
            <a:r>
              <a:rPr lang="en-US" dirty="0" smtClean="0"/>
              <a:t>&lt;Directory /</a:t>
            </a:r>
            <a:r>
              <a:rPr lang="en-US" dirty="0" err="1" smtClean="0"/>
              <a:t>var</a:t>
            </a:r>
            <a:r>
              <a:rPr lang="en-US" dirty="0" smtClean="0"/>
              <a:t>/www/html/IT&gt;</a:t>
            </a:r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AllowOverride</a:t>
            </a:r>
            <a:r>
              <a:rPr lang="en-US" dirty="0" smtClean="0"/>
              <a:t> </a:t>
            </a:r>
            <a:r>
              <a:rPr lang="en-US" dirty="0" err="1" smtClean="0"/>
              <a:t>AuthConfig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AuthType</a:t>
            </a:r>
            <a:r>
              <a:rPr lang="en-US" dirty="0" smtClean="0"/>
              <a:t> "VAS"</a:t>
            </a:r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AuthName</a:t>
            </a:r>
            <a:r>
              <a:rPr lang="en-US" dirty="0" smtClean="0"/>
              <a:t> “</a:t>
            </a:r>
            <a:r>
              <a:rPr lang="en-US" dirty="0" err="1" smtClean="0"/>
              <a:t>SysAdmin</a:t>
            </a:r>
            <a:r>
              <a:rPr lang="en-US" dirty="0" smtClean="0"/>
              <a:t> Resources (Active Directory username/password)"</a:t>
            </a:r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AuthVasAuthz</a:t>
            </a:r>
            <a:r>
              <a:rPr lang="en-US" dirty="0" smtClean="0"/>
              <a:t> On</a:t>
            </a:r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AuthVasUseBasic</a:t>
            </a:r>
            <a:r>
              <a:rPr lang="en-US" dirty="0" smtClean="0"/>
              <a:t> On</a:t>
            </a:r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AuthVasAuthoritative</a:t>
            </a:r>
            <a:r>
              <a:rPr lang="en-US" dirty="0" smtClean="0"/>
              <a:t> On</a:t>
            </a:r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AuthVasUseNegotiate</a:t>
            </a:r>
            <a:r>
              <a:rPr lang="en-US" dirty="0" smtClean="0"/>
              <a:t> On</a:t>
            </a:r>
          </a:p>
          <a:p>
            <a:pPr lvl="2">
              <a:buNone/>
            </a:pPr>
            <a:r>
              <a:rPr lang="en-US" dirty="0" smtClean="0"/>
              <a:t>    Require group </a:t>
            </a:r>
            <a:r>
              <a:rPr lang="en-US" dirty="0" err="1" smtClean="0"/>
              <a:t>unix-admins</a:t>
            </a:r>
            <a:r>
              <a:rPr lang="en-US" dirty="0" smtClean="0"/>
              <a:t>, </a:t>
            </a:r>
            <a:r>
              <a:rPr lang="en-US" dirty="0" err="1" smtClean="0"/>
              <a:t>privileged_users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    Order </a:t>
            </a:r>
            <a:r>
              <a:rPr lang="en-US" dirty="0" err="1" smtClean="0"/>
              <a:t>allow,deny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    Allow from all</a:t>
            </a:r>
          </a:p>
          <a:p>
            <a:pPr lvl="2">
              <a:buNone/>
            </a:pPr>
            <a:r>
              <a:rPr lang="en-US" dirty="0" smtClean="0"/>
              <a:t>&lt;/Directory</a:t>
            </a:r>
            <a:r>
              <a:rPr lang="en-US" dirty="0" smtClean="0"/>
              <a:t>&gt;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Install quest-</a:t>
            </a:r>
            <a:r>
              <a:rPr lang="en-US" dirty="0" err="1" smtClean="0"/>
              <a:t>vasidmap</a:t>
            </a:r>
            <a:r>
              <a:rPr lang="en-US" dirty="0" smtClean="0"/>
              <a:t> from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rc.quest.com/topics/samba/vasidmap.php</a:t>
            </a:r>
            <a:endParaRPr lang="en-US" dirty="0" smtClean="0"/>
          </a:p>
          <a:p>
            <a:r>
              <a:rPr lang="en-US" b="1" dirty="0" smtClean="0"/>
              <a:t>/</a:t>
            </a:r>
            <a:r>
              <a:rPr lang="en-US" b="1" dirty="0" smtClean="0"/>
              <a:t>etc/</a:t>
            </a:r>
            <a:r>
              <a:rPr lang="en-US" b="1" dirty="0" err="1" smtClean="0"/>
              <a:t>smb</a:t>
            </a:r>
            <a:r>
              <a:rPr lang="en-US" b="1" dirty="0" smtClean="0"/>
              <a:t>/</a:t>
            </a:r>
            <a:r>
              <a:rPr lang="en-US" b="1" dirty="0" err="1" smtClean="0"/>
              <a:t>samba.conf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 wins server =</a:t>
            </a:r>
            <a:r>
              <a:rPr lang="en-US" i="1" dirty="0" smtClean="0"/>
              <a:t> </a:t>
            </a:r>
            <a:r>
              <a:rPr lang="en-US" i="1" dirty="0" smtClean="0"/>
              <a:t>[IP of your WINS server]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 ;- </a:t>
            </a:r>
            <a:r>
              <a:rPr lang="en-US" dirty="0" smtClean="0"/>
              <a:t>begin options added by vas-samba-</a:t>
            </a:r>
            <a:r>
              <a:rPr lang="en-US" dirty="0" err="1" smtClean="0"/>
              <a:t>config</a:t>
            </a:r>
            <a:r>
              <a:rPr lang="en-US" dirty="0" smtClean="0"/>
              <a:t> (20080927) </a:t>
            </a:r>
            <a:r>
              <a:rPr lang="en-US" dirty="0" smtClean="0"/>
              <a:t>-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workgroup = </a:t>
            </a:r>
            <a:r>
              <a:rPr lang="en-US" i="1" dirty="0" smtClean="0"/>
              <a:t>YOUR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realm = </a:t>
            </a:r>
            <a:r>
              <a:rPr lang="en-US" i="1" dirty="0" smtClean="0"/>
              <a:t>YOUR.DOMAIN.GOV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security = ads</a:t>
            </a:r>
          </a:p>
          <a:p>
            <a:pPr lvl="1">
              <a:buNone/>
            </a:pPr>
            <a:r>
              <a:rPr lang="en-US" dirty="0" smtClean="0"/>
              <a:t>domain master = no</a:t>
            </a:r>
          </a:p>
          <a:p>
            <a:pPr lvl="1">
              <a:buNone/>
            </a:pPr>
            <a:r>
              <a:rPr lang="en-US" dirty="0" smtClean="0"/>
              <a:t>domain logons = no</a:t>
            </a:r>
          </a:p>
          <a:p>
            <a:pPr lvl="1">
              <a:buNone/>
            </a:pPr>
            <a:r>
              <a:rPr lang="en-US" dirty="0" smtClean="0"/>
              <a:t>use </a:t>
            </a:r>
            <a:r>
              <a:rPr lang="en-US" dirty="0" err="1" smtClean="0"/>
              <a:t>kerberos</a:t>
            </a:r>
            <a:r>
              <a:rPr lang="en-US" dirty="0" smtClean="0"/>
              <a:t> </a:t>
            </a:r>
            <a:r>
              <a:rPr lang="en-US" dirty="0" err="1" smtClean="0"/>
              <a:t>keytab</a:t>
            </a:r>
            <a:r>
              <a:rPr lang="en-US" dirty="0" smtClean="0"/>
              <a:t> = yes</a:t>
            </a:r>
          </a:p>
          <a:p>
            <a:pPr lvl="1">
              <a:buNone/>
            </a:pPr>
            <a:r>
              <a:rPr lang="en-US" dirty="0" smtClean="0"/>
              <a:t>machine password timeout = 0</a:t>
            </a:r>
          </a:p>
          <a:p>
            <a:pPr lvl="1">
              <a:buNone/>
            </a:pPr>
            <a:r>
              <a:rPr lang="en-US" dirty="0" err="1" smtClean="0"/>
              <a:t>winbind</a:t>
            </a:r>
            <a:r>
              <a:rPr lang="en-US" dirty="0" smtClean="0"/>
              <a:t> nested groups = no</a:t>
            </a:r>
          </a:p>
          <a:p>
            <a:pPr lvl="1">
              <a:buNone/>
            </a:pPr>
            <a:r>
              <a:rPr lang="en-US" dirty="0" err="1" smtClean="0"/>
              <a:t>ldap</a:t>
            </a:r>
            <a:r>
              <a:rPr lang="en-US" dirty="0" smtClean="0"/>
              <a:t> admin </a:t>
            </a:r>
            <a:r>
              <a:rPr lang="en-US" dirty="0" err="1" smtClean="0"/>
              <a:t>dn</a:t>
            </a:r>
            <a:r>
              <a:rPr lang="en-US" dirty="0" smtClean="0"/>
              <a:t> = CN=</a:t>
            </a:r>
            <a:r>
              <a:rPr lang="en-US" dirty="0" err="1" smtClean="0"/>
              <a:t>VasIdmapAdmin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idmap</a:t>
            </a:r>
            <a:r>
              <a:rPr lang="en-US" dirty="0" smtClean="0"/>
              <a:t> backend = </a:t>
            </a:r>
            <a:r>
              <a:rPr lang="en-US" dirty="0" err="1" smtClean="0"/>
              <a:t>ldap:ldap</a:t>
            </a:r>
            <a:r>
              <a:rPr lang="en-US" dirty="0" smtClean="0"/>
              <a:t>://</a:t>
            </a:r>
            <a:r>
              <a:rPr lang="en-US" dirty="0" err="1" smtClean="0"/>
              <a:t>localhost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idmap</a:t>
            </a:r>
            <a:r>
              <a:rPr lang="en-US" dirty="0" smtClean="0"/>
              <a:t> </a:t>
            </a:r>
            <a:r>
              <a:rPr lang="en-US" dirty="0" err="1" smtClean="0"/>
              <a:t>uid</a:t>
            </a:r>
            <a:r>
              <a:rPr lang="en-US" dirty="0" smtClean="0"/>
              <a:t> = </a:t>
            </a:r>
            <a:r>
              <a:rPr lang="en-US" dirty="0" smtClean="0"/>
              <a:t>1-2153822647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idmap</a:t>
            </a:r>
            <a:r>
              <a:rPr lang="en-US" dirty="0" smtClean="0"/>
              <a:t> </a:t>
            </a:r>
            <a:r>
              <a:rPr lang="en-US" dirty="0" err="1" smtClean="0"/>
              <a:t>gid</a:t>
            </a:r>
            <a:r>
              <a:rPr lang="en-US" dirty="0" smtClean="0"/>
              <a:t> = </a:t>
            </a:r>
            <a:r>
              <a:rPr lang="en-US" dirty="0" smtClean="0"/>
              <a:t>1-2153822647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idmap</a:t>
            </a:r>
            <a:r>
              <a:rPr lang="en-US" dirty="0" smtClean="0"/>
              <a:t> cache time = 300</a:t>
            </a:r>
          </a:p>
          <a:p>
            <a:pPr lvl="1">
              <a:buNone/>
            </a:pPr>
            <a:r>
              <a:rPr lang="en-US" dirty="0" smtClean="0"/>
              <a:t>  </a:t>
            </a:r>
            <a:r>
              <a:rPr lang="en-US" dirty="0" smtClean="0"/>
              <a:t>;- </a:t>
            </a:r>
            <a:r>
              <a:rPr lang="en-US" dirty="0" smtClean="0"/>
              <a:t>end options added by vas-samba-</a:t>
            </a:r>
            <a:r>
              <a:rPr lang="en-US" dirty="0" err="1" smtClean="0"/>
              <a:t>config</a:t>
            </a:r>
            <a:r>
              <a:rPr lang="en-US" dirty="0" smtClean="0"/>
              <a:t> (20080927) </a:t>
            </a:r>
            <a:r>
              <a:rPr lang="en-US" dirty="0" smtClean="0"/>
              <a:t>-</a:t>
            </a:r>
          </a:p>
          <a:p>
            <a:pPr lvl="1">
              <a:buNone/>
            </a:pPr>
            <a:r>
              <a:rPr lang="en-US" dirty="0" smtClean="0"/>
              <a:t>[</a:t>
            </a:r>
            <a:r>
              <a:rPr lang="en-US" dirty="0" err="1" smtClean="0"/>
              <a:t>NetworkData</a:t>
            </a:r>
            <a:r>
              <a:rPr lang="en-US" dirty="0" smtClean="0"/>
              <a:t>]</a:t>
            </a:r>
          </a:p>
          <a:p>
            <a:pPr lvl="1">
              <a:buNone/>
            </a:pPr>
            <a:r>
              <a:rPr lang="en-US" dirty="0" smtClean="0"/>
              <a:t>   path = /export/shares/network</a:t>
            </a:r>
          </a:p>
          <a:p>
            <a:pPr lvl="1">
              <a:buNone/>
            </a:pPr>
            <a:r>
              <a:rPr lang="en-US" dirty="0" smtClean="0"/>
              <a:t>   writeable = yes</a:t>
            </a:r>
          </a:p>
          <a:p>
            <a:pPr lvl="1">
              <a:buNone/>
            </a:pPr>
            <a:r>
              <a:rPr lang="en-US" dirty="0" smtClean="0"/>
              <a:t>   valid users = @“</a:t>
            </a:r>
            <a:r>
              <a:rPr lang="en-US" i="1" dirty="0" smtClean="0"/>
              <a:t>your.domain.gov</a:t>
            </a:r>
            <a:r>
              <a:rPr lang="en-US" dirty="0" smtClean="0"/>
              <a:t>\</a:t>
            </a:r>
            <a:r>
              <a:rPr lang="en-US" dirty="0" err="1" smtClean="0"/>
              <a:t>networkadmins</a:t>
            </a:r>
            <a:r>
              <a:rPr lang="en-US" dirty="0" smtClean="0"/>
              <a:t>“  </a:t>
            </a:r>
          </a:p>
        </p:txBody>
      </p:sp>
      <p:pic>
        <p:nvPicPr>
          <p:cNvPr id="6" name="Picture 5" descr="lab_icon_black_cmyk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1057275"/>
          </a:xfrm>
        </p:spPr>
        <p:txBody>
          <a:bodyPr>
            <a:normAutofit/>
          </a:bodyPr>
          <a:lstStyle/>
          <a:p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3429000"/>
            <a:ext cx="4953000" cy="1662112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Use </a:t>
            </a:r>
            <a:r>
              <a:rPr lang="en-US" b="1" dirty="0" smtClean="0"/>
              <a:t>Exchange/Entrust</a:t>
            </a:r>
            <a:r>
              <a:rPr lang="en-US" dirty="0" smtClean="0"/>
              <a:t> for: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E-mail and calendaring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Sending/receiving encrypted e-mail </a:t>
            </a:r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Solution</a:t>
            </a:r>
            <a:r>
              <a:rPr lang="en-US" sz="3600" dirty="0" smtClean="0"/>
              <a:t>: Thunderbird configured for POP/IMAP with PKCS#12 certificates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POP/IMAP connectivity works great</a:t>
            </a:r>
          </a:p>
          <a:p>
            <a:r>
              <a:rPr lang="en-US" dirty="0" smtClean="0"/>
              <a:t>Import Entrust certificates into Thunderbird and setup Entrust Address book</a:t>
            </a:r>
          </a:p>
          <a:p>
            <a:r>
              <a:rPr lang="en-US" dirty="0" smtClean="0"/>
              <a:t>Calendar support through Outlook Web Access (OWA)</a:t>
            </a:r>
          </a:p>
          <a:p>
            <a:r>
              <a:rPr lang="en-US" b="1" dirty="0" smtClean="0"/>
              <a:t>Requirements:</a:t>
            </a:r>
          </a:p>
          <a:p>
            <a:pPr lvl="1"/>
            <a:r>
              <a:rPr lang="en-US" dirty="0" smtClean="0"/>
              <a:t>Entrust LDAP server</a:t>
            </a:r>
          </a:p>
          <a:p>
            <a:pPr lvl="1"/>
            <a:r>
              <a:rPr lang="en-US" dirty="0" smtClean="0"/>
              <a:t>Allow users to export certificates and keys using PKCS#12</a:t>
            </a:r>
          </a:p>
          <a:p>
            <a:pPr lvl="1"/>
            <a:r>
              <a:rPr lang="en-US" dirty="0" smtClean="0"/>
              <a:t>DOE </a:t>
            </a:r>
            <a:r>
              <a:rPr lang="en-US" dirty="0" smtClean="0"/>
              <a:t>Headquarters certificate -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cio.energy.gov/documents/HQ_Root_Certificate.der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lab_icon_black_cmyk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1057275"/>
          </a:xfrm>
        </p:spPr>
        <p:txBody>
          <a:bodyPr>
            <a:normAutofit/>
          </a:bodyPr>
          <a:lstStyle/>
          <a:p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3429000"/>
            <a:ext cx="4953000" cy="1662112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Microsoft Office 2007/2008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…all Windows-based applications</a:t>
            </a:r>
            <a:r>
              <a:rPr lang="en-US" dirty="0" smtClean="0"/>
              <a:t> </a:t>
            </a:r>
            <a:r>
              <a:rPr lang="en-US" dirty="0" smtClean="0"/>
              <a:t>actually</a:t>
            </a:r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Solution:  </a:t>
            </a:r>
            <a:r>
              <a:rPr lang="en-US" dirty="0" err="1" smtClean="0"/>
              <a:t>Rdesktop</a:t>
            </a:r>
            <a:r>
              <a:rPr lang="en-US" dirty="0" smtClean="0"/>
              <a:t> and Windows Terminal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Users have access to a full Windows environment which can be left open and accessible from the Linux desktop</a:t>
            </a:r>
          </a:p>
          <a:p>
            <a:r>
              <a:rPr lang="en-US" dirty="0" smtClean="0"/>
              <a:t>Internet Explorer access (extremely useful for IE-based web applications):</a:t>
            </a:r>
          </a:p>
          <a:p>
            <a:pPr lvl="1"/>
            <a:r>
              <a:rPr lang="en-US" dirty="0" smtClean="0"/>
              <a:t>SharePoint</a:t>
            </a:r>
          </a:p>
          <a:p>
            <a:pPr lvl="1"/>
            <a:r>
              <a:rPr lang="en-US" dirty="0" err="1" smtClean="0"/>
              <a:t>FrontRange</a:t>
            </a:r>
            <a:endParaRPr lang="en-US" dirty="0" smtClean="0"/>
          </a:p>
          <a:p>
            <a:r>
              <a:rPr lang="en-US" dirty="0" smtClean="0"/>
              <a:t>Benefits (compared to </a:t>
            </a:r>
            <a:r>
              <a:rPr lang="en-US" dirty="0" err="1" smtClean="0"/>
              <a:t>CrossOver</a:t>
            </a:r>
            <a:r>
              <a:rPr lang="en-US" dirty="0" smtClean="0"/>
              <a:t> </a:t>
            </a:r>
            <a:r>
              <a:rPr lang="en-US" dirty="0" smtClean="0"/>
              <a:t>or full VM): 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unctionality</a:t>
            </a:r>
          </a:p>
          <a:p>
            <a:r>
              <a:rPr lang="en-US" b="1" dirty="0" smtClean="0"/>
              <a:t>Requirements:</a:t>
            </a:r>
          </a:p>
          <a:p>
            <a:pPr lvl="1"/>
            <a:r>
              <a:rPr lang="en-US" dirty="0" smtClean="0"/>
              <a:t>Windows Server (ideally a farm of servers)</a:t>
            </a:r>
          </a:p>
          <a:p>
            <a:pPr lvl="1"/>
            <a:r>
              <a:rPr lang="en-US" dirty="0" smtClean="0"/>
              <a:t>A windows technician to configure said system for multiple concurrent sessions (unless you have Windows </a:t>
            </a:r>
            <a:r>
              <a:rPr lang="en-US" dirty="0" err="1" smtClean="0"/>
              <a:t>skillz</a:t>
            </a:r>
            <a:r>
              <a:rPr lang="en-US" dirty="0" smtClean="0"/>
              <a:t> too)  =)</a:t>
            </a:r>
          </a:p>
          <a:p>
            <a:pPr lvl="1"/>
            <a:endParaRPr lang="en-US" dirty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1057275"/>
          </a:xfrm>
        </p:spPr>
        <p:txBody>
          <a:bodyPr>
            <a:normAutofit/>
          </a:bodyPr>
          <a:lstStyle/>
          <a:p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3429000"/>
            <a:ext cx="4953000" cy="1662112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Better package management for </a:t>
            </a:r>
            <a:r>
              <a:rPr lang="en-US" dirty="0" err="1" smtClean="0"/>
              <a:t>Redhat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Access to extra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Patch management through RHN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Solution: </a:t>
            </a:r>
            <a:r>
              <a:rPr lang="en-US" dirty="0" smtClean="0"/>
              <a:t>Extra Packages for Enterprise Linux (EPEL)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Packages offered through EPEL</a:t>
            </a:r>
          </a:p>
          <a:p>
            <a:pPr lvl="1"/>
            <a:r>
              <a:rPr lang="en-US" dirty="0" smtClean="0"/>
              <a:t>Scientific software</a:t>
            </a:r>
          </a:p>
          <a:p>
            <a:pPr lvl="1"/>
            <a:r>
              <a:rPr lang="en-US" dirty="0" smtClean="0"/>
              <a:t>Database tools (</a:t>
            </a:r>
            <a:r>
              <a:rPr lang="en-US" dirty="0" err="1" smtClean="0"/>
              <a:t>phpmyadmin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Modules (Apache, PHP, Perl)</a:t>
            </a:r>
          </a:p>
          <a:p>
            <a:pPr lvl="1"/>
            <a:r>
              <a:rPr lang="en-US" dirty="0" smtClean="0"/>
              <a:t>… and a boatload more (currently 4,312 packages)</a:t>
            </a:r>
          </a:p>
          <a:p>
            <a:r>
              <a:rPr lang="en-US" dirty="0" smtClean="0"/>
              <a:t>Reduces manual effort to manage extra packages for RHEL5 (desktop and server)</a:t>
            </a:r>
          </a:p>
          <a:p>
            <a:r>
              <a:rPr lang="en-US" dirty="0" smtClean="0"/>
              <a:t>A must-have for full featured RHEL5 desktops/servers</a:t>
            </a:r>
          </a:p>
          <a:p>
            <a:r>
              <a:rPr lang="en-US" b="1" dirty="0" smtClean="0"/>
              <a:t>Requirements:</a:t>
            </a:r>
          </a:p>
          <a:p>
            <a:pPr lvl="1"/>
            <a:r>
              <a:rPr lang="en-US" dirty="0" smtClean="0"/>
              <a:t>Install RPM to get access to repository (or host one locally like we did)</a:t>
            </a:r>
          </a:p>
          <a:p>
            <a:pPr lvl="2"/>
            <a:r>
              <a:rPr lang="en-US" dirty="0" smtClean="0"/>
              <a:t>rpm -</a:t>
            </a:r>
            <a:r>
              <a:rPr lang="en-US" dirty="0" err="1" smtClean="0"/>
              <a:t>Uvh</a:t>
            </a:r>
            <a:r>
              <a:rPr lang="en-US" dirty="0" smtClean="0"/>
              <a:t> http://download.fedora.redhat.com/pub/epel/5/i386/epel-release-5-3.noarch.rpm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Diskless Linux for closed side and unclassified computing</a:t>
            </a:r>
          </a:p>
          <a:p>
            <a:pPr lvl="1"/>
            <a:r>
              <a:rPr lang="en-US" dirty="0" smtClean="0"/>
              <a:t>Single image supporting variety of user and use cases</a:t>
            </a:r>
          </a:p>
          <a:p>
            <a:pPr lvl="1"/>
            <a:r>
              <a:rPr lang="en-US" dirty="0" smtClean="0"/>
              <a:t>NVIDIA hardware acceleration</a:t>
            </a:r>
          </a:p>
          <a:p>
            <a:pPr lvl="1"/>
            <a:r>
              <a:rPr lang="en-US" dirty="0" smtClean="0"/>
              <a:t>Contact:  Lisa </a:t>
            </a:r>
            <a:r>
              <a:rPr lang="en-US" dirty="0" err="1" smtClean="0"/>
              <a:t>Corsetti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corsetti1@llnl.gov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Documentation and Project Management</a:t>
            </a:r>
          </a:p>
          <a:p>
            <a:pPr lvl="1"/>
            <a:r>
              <a:rPr lang="en-US" b="1" dirty="0" err="1" smtClean="0"/>
              <a:t>MediaWiki</a:t>
            </a:r>
            <a:r>
              <a:rPr lang="en-US" dirty="0" smtClean="0"/>
              <a:t> – started as resource for system administrators, now being used by programs as well </a:t>
            </a:r>
          </a:p>
          <a:p>
            <a:pPr lvl="1"/>
            <a:r>
              <a:rPr lang="en-US" b="1" dirty="0" err="1" smtClean="0"/>
              <a:t>Redmine</a:t>
            </a:r>
            <a:r>
              <a:rPr lang="en-US" dirty="0" smtClean="0"/>
              <a:t> – replacing TRAC as the preferred project management</a:t>
            </a:r>
          </a:p>
          <a:p>
            <a:pPr lvl="1"/>
            <a:r>
              <a:rPr lang="en-US" dirty="0" smtClean="0"/>
              <a:t>Contact:  Mike Carlson (</a:t>
            </a:r>
            <a:r>
              <a:rPr lang="en-US" dirty="0" smtClean="0">
                <a:hlinkClick r:id="rId3"/>
              </a:rPr>
              <a:t>carlson39@llnl.gov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Log aggregation and analysis</a:t>
            </a:r>
          </a:p>
          <a:p>
            <a:pPr lvl="1"/>
            <a:r>
              <a:rPr lang="en-US" b="1" dirty="0" err="1" smtClean="0"/>
              <a:t>Splunk</a:t>
            </a:r>
            <a:r>
              <a:rPr lang="en-US" dirty="0" smtClean="0"/>
              <a:t>&gt;</a:t>
            </a:r>
            <a:r>
              <a:rPr lang="en-US" dirty="0" smtClean="0"/>
              <a:t> – so far the most scalable log search engine out there.  Definitely give it a try if you haven’t checked it out </a:t>
            </a:r>
          </a:p>
          <a:p>
            <a:pPr lvl="1"/>
            <a:r>
              <a:rPr lang="en-US" dirty="0" smtClean="0"/>
              <a:t>Mailing list for DOE/National Labs (</a:t>
            </a:r>
            <a:r>
              <a:rPr lang="en-US" dirty="0" smtClean="0">
                <a:hlinkClick r:id="rId4"/>
              </a:rPr>
              <a:t>lab-splunkers@llnl.gov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Contacts:  Mike Carlson/Jenny </a:t>
            </a:r>
            <a:r>
              <a:rPr lang="en-US" dirty="0" err="1" smtClean="0"/>
              <a:t>Aquilino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aquilino1@llnl.gov</a:t>
            </a:r>
            <a:r>
              <a:rPr lang="en-US" dirty="0" smtClean="0"/>
              <a:t>)</a:t>
            </a:r>
          </a:p>
          <a:p>
            <a:r>
              <a:rPr lang="en-US" dirty="0" smtClean="0"/>
              <a:t>RSA OTP two-factor authentication</a:t>
            </a:r>
          </a:p>
          <a:p>
            <a:pPr lvl="1"/>
            <a:r>
              <a:rPr lang="en-US" dirty="0" smtClean="0"/>
              <a:t>Custom PAM module does two-factor authentication with Active Directory as backup authentication mechanism</a:t>
            </a:r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end….until next year</a:t>
            </a:r>
            <a:endParaRPr lang="en-US" dirty="0"/>
          </a:p>
        </p:txBody>
      </p:sp>
      <p:pic>
        <p:nvPicPr>
          <p:cNvPr id="4" name="Content Placeholder 3" descr="internet-high-fi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160838"/>
            <a:ext cx="3657600" cy="339039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US" sz="3200" b="1" dirty="0" smtClean="0"/>
              <a:t>Questions</a:t>
            </a:r>
          </a:p>
          <a:p>
            <a:r>
              <a:rPr lang="en-US" sz="3200" b="1" dirty="0" smtClean="0"/>
              <a:t>Comments</a:t>
            </a:r>
          </a:p>
          <a:p>
            <a:r>
              <a:rPr lang="en-US" sz="3200" b="1" dirty="0" smtClean="0"/>
              <a:t>Suggestions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371600"/>
            <a:ext cx="3150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Thank You</a:t>
            </a:r>
            <a:endParaRPr lang="en-US" sz="4800" b="1" dirty="0"/>
          </a:p>
        </p:txBody>
      </p:sp>
      <p:pic>
        <p:nvPicPr>
          <p:cNvPr id="9" name="Picture 8" descr="lab_icon_black_cmyk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Unix team lead, system administrator, and hired help for working special projects for programs and directorates across the lab</a:t>
            </a:r>
          </a:p>
          <a:p>
            <a:r>
              <a:rPr lang="en-US" dirty="0" smtClean="0"/>
              <a:t>Institutional Unix working group lead responsible for organizing presentations on topics of interest and leading spin-off working groups to tackle tough problems in the Unix space </a:t>
            </a:r>
          </a:p>
          <a:p>
            <a:r>
              <a:rPr lang="en-US" dirty="0" smtClean="0"/>
              <a:t>Looking forward to learning at NLIT and sharing that information back with the Unix community at LLNL  =)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Familiarize you with the solutions we’ve implemented at LLNL so you can hit the ground running if you choose to investigate further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Provide at least one valuable take-away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G</a:t>
            </a:r>
            <a:r>
              <a:rPr lang="en-US" dirty="0" smtClean="0"/>
              <a:t>enerate tasty discussion topics for a Birds-Of a Feather session.   =)</a:t>
            </a:r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Supported platforms</a:t>
            </a:r>
          </a:p>
          <a:p>
            <a:pPr lvl="1"/>
            <a:r>
              <a:rPr lang="en-US" dirty="0" smtClean="0"/>
              <a:t>Institutional services</a:t>
            </a:r>
          </a:p>
          <a:p>
            <a:r>
              <a:rPr lang="en-US" dirty="0" smtClean="0"/>
              <a:t>Implementation details</a:t>
            </a:r>
          </a:p>
          <a:p>
            <a:pPr lvl="1"/>
            <a:r>
              <a:rPr lang="en-US" dirty="0" smtClean="0"/>
              <a:t>Integration with Active Directory</a:t>
            </a:r>
          </a:p>
          <a:p>
            <a:pPr lvl="1"/>
            <a:r>
              <a:rPr lang="en-US" dirty="0" smtClean="0"/>
              <a:t>Integration with Exchange/Entrust</a:t>
            </a:r>
          </a:p>
          <a:p>
            <a:pPr lvl="1"/>
            <a:r>
              <a:rPr lang="en-US" dirty="0" smtClean="0"/>
              <a:t>Microsoft Office 2007/2008 and </a:t>
            </a:r>
            <a:r>
              <a:rPr lang="en-US" dirty="0" err="1" smtClean="0"/>
              <a:t>FrontRange</a:t>
            </a:r>
            <a:endParaRPr lang="en-US" dirty="0" smtClean="0"/>
          </a:p>
          <a:p>
            <a:pPr lvl="1"/>
            <a:r>
              <a:rPr lang="en-US" dirty="0" smtClean="0"/>
              <a:t>Extra Packages for Enterprise Linux (EPEL) repository</a:t>
            </a:r>
          </a:p>
          <a:p>
            <a:r>
              <a:rPr lang="en-US" dirty="0" smtClean="0"/>
              <a:t>Other cool stuff</a:t>
            </a:r>
          </a:p>
          <a:p>
            <a:r>
              <a:rPr lang="en-US" dirty="0" smtClean="0"/>
              <a:t>Wrap-up</a:t>
            </a:r>
          </a:p>
          <a:p>
            <a:endParaRPr lang="en-US" dirty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Redhat</a:t>
            </a:r>
            <a:r>
              <a:rPr lang="en-US" dirty="0" smtClean="0"/>
              <a:t> Enterprise Linux 4/5 (institutionally supported*):</a:t>
            </a:r>
          </a:p>
          <a:p>
            <a:pPr lvl="1"/>
            <a:r>
              <a:rPr lang="en-US" dirty="0" err="1" smtClean="0"/>
              <a:t>uLoad</a:t>
            </a:r>
            <a:r>
              <a:rPr lang="en-US" dirty="0" smtClean="0"/>
              <a:t> build process (enhanced </a:t>
            </a:r>
            <a:r>
              <a:rPr lang="en-US" dirty="0" err="1" smtClean="0"/>
              <a:t>kickstart</a:t>
            </a:r>
            <a:r>
              <a:rPr lang="en-US" dirty="0" smtClean="0"/>
              <a:t>/</a:t>
            </a:r>
            <a:r>
              <a:rPr lang="en-US" dirty="0" err="1" smtClean="0"/>
              <a:t>bootloader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Patch support (RHN)</a:t>
            </a:r>
          </a:p>
          <a:p>
            <a:pPr lvl="1"/>
            <a:r>
              <a:rPr lang="en-US" dirty="0" smtClean="0"/>
              <a:t>Site Security Component Library entry (required for NAPS compliance)</a:t>
            </a:r>
          </a:p>
          <a:p>
            <a:r>
              <a:rPr lang="en-US" dirty="0" smtClean="0"/>
              <a:t>Solaris 10 (programmatically supported)</a:t>
            </a:r>
          </a:p>
          <a:p>
            <a:r>
              <a:rPr lang="en-US" dirty="0" smtClean="0"/>
              <a:t>FreeBSD 7/8 (programmatically supported)</a:t>
            </a:r>
          </a:p>
          <a:p>
            <a:r>
              <a:rPr lang="en-US" i="1" dirty="0" err="1" smtClean="0"/>
              <a:t>Ubuntu</a:t>
            </a:r>
            <a:r>
              <a:rPr lang="en-US" i="1" dirty="0" smtClean="0"/>
              <a:t> 10 </a:t>
            </a:r>
            <a:r>
              <a:rPr lang="en-US" dirty="0" smtClean="0"/>
              <a:t>(coming soon…hopefully)</a:t>
            </a:r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Infrastructure/Services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Active Directory 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Group Policy</a:t>
            </a:r>
          </a:p>
          <a:p>
            <a:r>
              <a:rPr lang="en-US" dirty="0" smtClean="0"/>
              <a:t>Microsoft Exchange</a:t>
            </a:r>
          </a:p>
          <a:p>
            <a:pPr lvl="1"/>
            <a:r>
              <a:rPr lang="en-US" dirty="0" smtClean="0"/>
              <a:t>E-mail/calendaring (calendaring yet to be implemented)</a:t>
            </a:r>
          </a:p>
          <a:p>
            <a:r>
              <a:rPr lang="en-US" dirty="0" smtClean="0"/>
              <a:t>Entrust</a:t>
            </a:r>
          </a:p>
          <a:p>
            <a:pPr lvl="1"/>
            <a:r>
              <a:rPr lang="en-US" dirty="0" smtClean="0"/>
              <a:t>Encryption for e-mail</a:t>
            </a:r>
          </a:p>
          <a:p>
            <a:r>
              <a:rPr lang="en-US" dirty="0" err="1" smtClean="0"/>
              <a:t>FrontRange</a:t>
            </a:r>
            <a:endParaRPr lang="en-US" dirty="0" smtClean="0"/>
          </a:p>
          <a:p>
            <a:pPr lvl="1"/>
            <a:r>
              <a:rPr lang="en-US" dirty="0" smtClean="0"/>
              <a:t>Incident management (help desk portal)</a:t>
            </a:r>
          </a:p>
          <a:p>
            <a:r>
              <a:rPr lang="en-US" dirty="0" smtClean="0"/>
              <a:t>RSA OTP token service </a:t>
            </a:r>
          </a:p>
          <a:p>
            <a:pPr lvl="1"/>
            <a:r>
              <a:rPr lang="en-US" dirty="0" smtClean="0"/>
              <a:t>Two-factor authentication</a:t>
            </a:r>
            <a:endParaRPr lang="en-US" dirty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1057275"/>
          </a:xfrm>
        </p:spPr>
        <p:txBody>
          <a:bodyPr>
            <a:normAutofit/>
          </a:bodyPr>
          <a:lstStyle/>
          <a:p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3429000"/>
            <a:ext cx="4953000" cy="1662112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Fully leverage </a:t>
            </a:r>
            <a:r>
              <a:rPr lang="en-US" b="1" dirty="0" smtClean="0"/>
              <a:t>Active Directory </a:t>
            </a:r>
            <a:r>
              <a:rPr lang="en-US" dirty="0" smtClean="0"/>
              <a:t>for: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Account management and authentication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Application of group policies </a:t>
            </a:r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Solution: </a:t>
            </a:r>
            <a:r>
              <a:rPr lang="en-US" dirty="0" smtClean="0"/>
              <a:t>Quest Authentication Services (formerly known as VAS)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Modifies /etc/</a:t>
            </a:r>
            <a:r>
              <a:rPr lang="en-US" dirty="0" err="1" smtClean="0"/>
              <a:t>nsswitch.conf</a:t>
            </a:r>
            <a:r>
              <a:rPr lang="en-US" dirty="0" smtClean="0"/>
              <a:t> and PAM stack to use VAS and Active Directory for Unix user/group information and authentication</a:t>
            </a:r>
          </a:p>
          <a:p>
            <a:r>
              <a:rPr lang="en-US" dirty="0" smtClean="0"/>
              <a:t>Allows configuration and application of Active Directory Group Policy for Unix systems (host access control, user and group overrides, file management, and much more!)</a:t>
            </a:r>
          </a:p>
          <a:p>
            <a:r>
              <a:rPr lang="en-US" dirty="0" smtClean="0"/>
              <a:t>Optional software configuration enables Samba/Apache authentication through Active Directory </a:t>
            </a:r>
          </a:p>
          <a:p>
            <a:r>
              <a:rPr lang="en-US" b="1" dirty="0" smtClean="0"/>
              <a:t>Requirements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Windows desktop to run Microsoft Management Console (MMC) from</a:t>
            </a:r>
          </a:p>
          <a:p>
            <a:pPr lvl="1"/>
            <a:r>
              <a:rPr lang="en-US" dirty="0" smtClean="0"/>
              <a:t>VAS license for the total number of Unix users that will authenticate against AD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lab_icon_black_cmy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Administration</a:t>
            </a:r>
            <a:endParaRPr lang="en-US" dirty="0"/>
          </a:p>
        </p:txBody>
      </p:sp>
      <p:pic>
        <p:nvPicPr>
          <p:cNvPr id="6" name="Content Placeholder 5" descr="HostAccess.tif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4161042" cy="2529261"/>
          </a:xfrm>
        </p:spPr>
      </p:pic>
      <p:pic>
        <p:nvPicPr>
          <p:cNvPr id="7" name="Content Placeholder 6" descr="ClientConfig.tif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19400"/>
            <a:ext cx="3657600" cy="2579636"/>
          </a:xfrm>
        </p:spPr>
      </p:pic>
      <p:pic>
        <p:nvPicPr>
          <p:cNvPr id="9" name="Picture 8" descr="lab_icon_black_cmyk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96000"/>
            <a:ext cx="646176" cy="676656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20000" y="6611779"/>
            <a:ext cx="1370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LLNL-PRES-430720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9761</TotalTime>
  <Words>980</Words>
  <Application>Microsoft Office PowerPoint</Application>
  <PresentationFormat>On-screen Show (4:3)</PresentationFormat>
  <Paragraphs>178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Unix Infrastructure and Operations at LLNL</vt:lpstr>
      <vt:lpstr>About me</vt:lpstr>
      <vt:lpstr>Goals</vt:lpstr>
      <vt:lpstr>Agenda</vt:lpstr>
      <vt:lpstr>Unix Platforms</vt:lpstr>
      <vt:lpstr>Infrastructure/Services</vt:lpstr>
      <vt:lpstr>Challenge:</vt:lpstr>
      <vt:lpstr>Solution: Quest Authentication Services (formerly known as VAS)</vt:lpstr>
      <vt:lpstr>Group Policy Administration</vt:lpstr>
      <vt:lpstr>Apache/Samba authentication</vt:lpstr>
      <vt:lpstr>Challenge:</vt:lpstr>
      <vt:lpstr>Solution: Thunderbird configured for POP/IMAP with PKCS#12 certificates</vt:lpstr>
      <vt:lpstr>Challenge:</vt:lpstr>
      <vt:lpstr>Solution:  Rdesktop and Windows Terminal Services</vt:lpstr>
      <vt:lpstr>Challenge:</vt:lpstr>
      <vt:lpstr>Solution: Extra Packages for Enterprise Linux (EPEL) repository</vt:lpstr>
      <vt:lpstr>Cool stuff</vt:lpstr>
      <vt:lpstr>The end….until next year</vt:lpstr>
    </vt:vector>
  </TitlesOfParts>
  <Company>LLNL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Current User</dc:creator>
  <cp:lastModifiedBy>Current User</cp:lastModifiedBy>
  <cp:revision>187</cp:revision>
  <dcterms:created xsi:type="dcterms:W3CDTF">2010-05-03T22:19:46Z</dcterms:created>
  <dcterms:modified xsi:type="dcterms:W3CDTF">2010-05-10T17:01:38Z</dcterms:modified>
</cp:coreProperties>
</file>