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9" r:id="rId3"/>
    <p:sldId id="308" r:id="rId4"/>
    <p:sldId id="309" r:id="rId5"/>
    <p:sldId id="310" r:id="rId6"/>
    <p:sldId id="313" r:id="rId7"/>
    <p:sldId id="311" r:id="rId8"/>
    <p:sldId id="314" r:id="rId9"/>
    <p:sldId id="312" r:id="rId10"/>
    <p:sldId id="315" r:id="rId11"/>
    <p:sldId id="307" r:id="rId12"/>
    <p:sldId id="282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A4DB2"/>
    <a:srgbClr val="0033CC"/>
    <a:srgbClr val="18481D"/>
    <a:srgbClr val="008080"/>
    <a:srgbClr val="339933"/>
    <a:srgbClr val="006600"/>
    <a:srgbClr val="0036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7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04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88" y="0"/>
            <a:ext cx="57626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800"/>
            </a:lvl1pPr>
          </a:lstStyle>
          <a:p>
            <a:pPr>
              <a:defRPr/>
            </a:pPr>
            <a:fld id="{8045F11E-376E-4A22-9B90-FF4A89D0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51354-025F-4BE3-AD95-5B74A4E52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2425" y="1004888"/>
            <a:ext cx="5680075" cy="1143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35" name="Rectangle 1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4650" y="2514600"/>
            <a:ext cx="4953000" cy="5334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914650" y="3429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295400"/>
            <a:ext cx="2035175" cy="513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138" y="1295400"/>
            <a:ext cx="5957887" cy="513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2309813"/>
            <a:ext cx="3995737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2309813"/>
            <a:ext cx="3997325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1295400"/>
            <a:ext cx="81264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2309813"/>
            <a:ext cx="8145462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0366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Servers in a Segmented Network</a:t>
            </a: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Justin Hansen</a:t>
            </a: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2914650" y="3336925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NLIT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914400"/>
            <a:ext cx="8126412" cy="757238"/>
          </a:xfrm>
        </p:spPr>
        <p:txBody>
          <a:bodyPr/>
          <a:lstStyle/>
          <a:p>
            <a:r>
              <a:rPr lang="en-US" dirty="0" smtClean="0"/>
              <a:t>Ongoing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928813"/>
            <a:ext cx="8145462" cy="4116387"/>
          </a:xfrm>
        </p:spPr>
        <p:txBody>
          <a:bodyPr/>
          <a:lstStyle/>
          <a:p>
            <a:r>
              <a:rPr lang="en-US" dirty="0" smtClean="0"/>
              <a:t>Extend IPSEC functionality to Linux / Mac hosts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Increase </a:t>
            </a:r>
            <a:r>
              <a:rPr lang="en-US" dirty="0" smtClean="0"/>
              <a:t>use of “host-based” isolation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Streamline </a:t>
            </a:r>
            <a:r>
              <a:rPr lang="en-US" dirty="0" smtClean="0"/>
              <a:t>the firewall change request process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14600"/>
            <a:ext cx="8126413" cy="1219200"/>
          </a:xfrm>
        </p:spPr>
        <p:txBody>
          <a:bodyPr/>
          <a:lstStyle/>
          <a:p>
            <a:pPr algn="ctr"/>
            <a:r>
              <a:rPr lang="en-US" sz="7200" smtClean="0"/>
              <a:t>Questions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4953000"/>
            <a:ext cx="3352800" cy="1473200"/>
          </a:xfrm>
        </p:spPr>
        <p:txBody>
          <a:bodyPr/>
          <a:lstStyle/>
          <a:p>
            <a:r>
              <a:rPr lang="en-US" smtClean="0"/>
              <a:t>Contact Info</a:t>
            </a:r>
          </a:p>
          <a:p>
            <a:pPr>
              <a:buFontTx/>
              <a:buNone/>
            </a:pPr>
            <a:r>
              <a:rPr lang="en-US" sz="1600" smtClean="0"/>
              <a:t>Justin Hansen</a:t>
            </a:r>
          </a:p>
          <a:p>
            <a:pPr>
              <a:buFontTx/>
              <a:buNone/>
            </a:pPr>
            <a:r>
              <a:rPr lang="en-US" sz="1600" smtClean="0"/>
              <a:t>(208) 526-6584</a:t>
            </a:r>
          </a:p>
          <a:p>
            <a:pPr>
              <a:buFontTx/>
              <a:buNone/>
            </a:pPr>
            <a:r>
              <a:rPr lang="en-US" sz="1600" smtClean="0"/>
              <a:t>Justin.Hansen@inl.gov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4" name="Picture 16" descr="Closing_Animation_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150" y="1828800"/>
            <a:ext cx="471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 descr="Closing_Animation_0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150" y="1828800"/>
            <a:ext cx="471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19" descr="Closing_Animation_0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6150" y="1828800"/>
            <a:ext cx="471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Picture 21" descr="Closing_Animation_0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6150" y="1828800"/>
            <a:ext cx="471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22" descr="Closing_Animation_05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6150" y="1828800"/>
            <a:ext cx="471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Picture 23" descr="Closing_Animation_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Grp="1" noChangeArrowheads="1"/>
          </p:cNvSpPr>
          <p:nvPr>
            <p:ph type="title"/>
          </p:nvPr>
        </p:nvSpPr>
        <p:spPr>
          <a:xfrm>
            <a:off x="484188" y="1295400"/>
            <a:ext cx="8126412" cy="381000"/>
          </a:xfrm>
        </p:spPr>
        <p:txBody>
          <a:bodyPr/>
          <a:lstStyle/>
          <a:p>
            <a:r>
              <a:rPr lang="en-US" sz="2800" smtClean="0"/>
              <a:t>Overview</a:t>
            </a:r>
          </a:p>
        </p:txBody>
      </p:sp>
      <p:sp>
        <p:nvSpPr>
          <p:cNvPr id="409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65138" y="2032000"/>
            <a:ext cx="8145462" cy="4292600"/>
          </a:xfrm>
        </p:spPr>
        <p:txBody>
          <a:bodyPr/>
          <a:lstStyle/>
          <a:p>
            <a:r>
              <a:rPr lang="en-US" dirty="0" smtClean="0"/>
              <a:t>Moving from an “open” internal network to a segmented / enclave environment</a:t>
            </a:r>
          </a:p>
          <a:p>
            <a:pPr lvl="1"/>
            <a:r>
              <a:rPr lang="en-US" dirty="0" smtClean="0"/>
              <a:t>Challenges associated with segmented networks</a:t>
            </a:r>
          </a:p>
          <a:p>
            <a:pPr lvl="1"/>
            <a:r>
              <a:rPr lang="en-US" dirty="0" smtClean="0"/>
              <a:t>Utilization of </a:t>
            </a:r>
            <a:r>
              <a:rPr lang="en-US" dirty="0" smtClean="0"/>
              <a:t>tunneling </a:t>
            </a:r>
            <a:r>
              <a:rPr lang="en-US" dirty="0" smtClean="0"/>
              <a:t>protocols: </a:t>
            </a:r>
            <a:r>
              <a:rPr lang="en-US" dirty="0" smtClean="0"/>
              <a:t>SSH and IPSEC ESP</a:t>
            </a:r>
          </a:p>
          <a:p>
            <a:pPr lvl="1"/>
            <a:r>
              <a:rPr lang="en-US" dirty="0" smtClean="0"/>
              <a:t>Process for requesting firewall rule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does the future hold?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914400"/>
            <a:ext cx="8126412" cy="757238"/>
          </a:xfrm>
        </p:spPr>
        <p:txBody>
          <a:bodyPr/>
          <a:lstStyle/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981200"/>
            <a:ext cx="8145462" cy="4116387"/>
          </a:xfrm>
        </p:spPr>
        <p:txBody>
          <a:bodyPr/>
          <a:lstStyle/>
          <a:p>
            <a:r>
              <a:rPr lang="en-US" dirty="0" smtClean="0"/>
              <a:t>Originally the internal network was “open”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Began initiative in </a:t>
            </a:r>
            <a:r>
              <a:rPr lang="en-US" dirty="0" smtClean="0"/>
              <a:t>2005 to create distinct network segments as “Next Generation Network”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Enclaves: Network </a:t>
            </a:r>
            <a:r>
              <a:rPr lang="en-US" dirty="0" smtClean="0"/>
              <a:t>segments with a distinct and separate Security Plan</a:t>
            </a:r>
          </a:p>
          <a:p>
            <a:pPr lvl="1"/>
            <a:r>
              <a:rPr lang="en-US" dirty="0" smtClean="0"/>
              <a:t>Based largely on classification of data </a:t>
            </a:r>
            <a:r>
              <a:rPr lang="en-US" dirty="0" smtClean="0"/>
              <a:t>(Low and Moderate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Part of a defense-in-depth strategy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914400"/>
            <a:ext cx="8126412" cy="757238"/>
          </a:xfrm>
        </p:spPr>
        <p:txBody>
          <a:bodyPr/>
          <a:lstStyle/>
          <a:p>
            <a:r>
              <a:rPr lang="en-US" dirty="0" smtClean="0"/>
              <a:t>Enclave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981200"/>
            <a:ext cx="8145462" cy="4116387"/>
          </a:xfrm>
        </p:spPr>
        <p:txBody>
          <a:bodyPr/>
          <a:lstStyle/>
          <a:p>
            <a:r>
              <a:rPr lang="en-US" dirty="0" smtClean="0"/>
              <a:t>Several tools and processes no longer “just work”</a:t>
            </a:r>
          </a:p>
          <a:p>
            <a:pPr lvl="1"/>
            <a:r>
              <a:rPr lang="en-US" dirty="0" smtClean="0"/>
              <a:t>Backups</a:t>
            </a:r>
          </a:p>
          <a:p>
            <a:pPr lvl="1"/>
            <a:r>
              <a:rPr lang="en-US" dirty="0" smtClean="0"/>
              <a:t>Patching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May </a:t>
            </a:r>
            <a:r>
              <a:rPr lang="en-US" dirty="0" smtClean="0"/>
              <a:t>lead to duplication of services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Creates an additional layer of complexity when troubleshooting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Firewall rules need to be continually managed</a:t>
            </a:r>
          </a:p>
          <a:p>
            <a:pPr lvl="1"/>
            <a:r>
              <a:rPr lang="en-US" dirty="0" smtClean="0"/>
              <a:t>Request &amp; </a:t>
            </a:r>
            <a:r>
              <a:rPr lang="en-US" dirty="0" smtClean="0"/>
              <a:t>approval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Change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914400"/>
            <a:ext cx="8126412" cy="757238"/>
          </a:xfrm>
        </p:spPr>
        <p:txBody>
          <a:bodyPr/>
          <a:lstStyle/>
          <a:p>
            <a:r>
              <a:rPr lang="en-US" dirty="0" smtClean="0"/>
              <a:t>Tunneling Protocols - 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981200"/>
            <a:ext cx="8145462" cy="4116387"/>
          </a:xfrm>
        </p:spPr>
        <p:txBody>
          <a:bodyPr/>
          <a:lstStyle/>
          <a:p>
            <a:r>
              <a:rPr lang="en-US" dirty="0" smtClean="0"/>
              <a:t>Able to reclaim some manageability by “tunneling” and “encapsulating” network traffic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SSH has provided several uses on Windows servers</a:t>
            </a:r>
          </a:p>
          <a:p>
            <a:pPr lvl="1"/>
            <a:r>
              <a:rPr lang="en-US" dirty="0" smtClean="0"/>
              <a:t>Tunnel Remote Desktop Connection</a:t>
            </a:r>
          </a:p>
          <a:p>
            <a:pPr lvl="1"/>
            <a:r>
              <a:rPr lang="en-US" dirty="0" smtClean="0"/>
              <a:t>Scheduled batch jobs / remote command execution</a:t>
            </a:r>
          </a:p>
          <a:p>
            <a:pPr lvl="1"/>
            <a:r>
              <a:rPr lang="en-US" dirty="0" smtClean="0"/>
              <a:t>File transfer and backup through SCP / SFTP</a:t>
            </a:r>
          </a:p>
          <a:p>
            <a:pPr lvl="1"/>
            <a:r>
              <a:rPr lang="en-US" dirty="0" smtClean="0"/>
              <a:t>Ability to authenticate using public / private keys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914400"/>
            <a:ext cx="8126412" cy="757238"/>
          </a:xfrm>
        </p:spPr>
        <p:txBody>
          <a:bodyPr/>
          <a:lstStyle/>
          <a:p>
            <a:r>
              <a:rPr lang="en-US" dirty="0" smtClean="0"/>
              <a:t>SSH Tunnels…not a complete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981200"/>
            <a:ext cx="8145462" cy="4116387"/>
          </a:xfrm>
        </p:spPr>
        <p:txBody>
          <a:bodyPr/>
          <a:lstStyle/>
          <a:p>
            <a:r>
              <a:rPr lang="en-US" dirty="0" smtClean="0"/>
              <a:t>Capable of forwarding TCP ports only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Geared towards “interactive” use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Cannot provide “always-on” presence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Limited authentication methods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838200"/>
            <a:ext cx="8126412" cy="757238"/>
          </a:xfrm>
        </p:spPr>
        <p:txBody>
          <a:bodyPr/>
          <a:lstStyle/>
          <a:p>
            <a:r>
              <a:rPr lang="en-US" dirty="0" smtClean="0"/>
              <a:t>Tunneling Protocols - IPSEC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903413"/>
            <a:ext cx="8145462" cy="4116387"/>
          </a:xfrm>
        </p:spPr>
        <p:txBody>
          <a:bodyPr/>
          <a:lstStyle/>
          <a:p>
            <a:r>
              <a:rPr lang="en-US" dirty="0" smtClean="0"/>
              <a:t>Able to reclaim some manageability by “tunneling” and “encapsulating” network traffic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IPSEC ESP (Encapsulating Security Payload)</a:t>
            </a:r>
          </a:p>
          <a:p>
            <a:pPr lvl="1"/>
            <a:r>
              <a:rPr lang="en-US" dirty="0" smtClean="0"/>
              <a:t>Currently used for Windows-to-Windows traffic</a:t>
            </a:r>
          </a:p>
          <a:p>
            <a:pPr lvl="1"/>
            <a:r>
              <a:rPr lang="en-US" dirty="0" smtClean="0"/>
              <a:t>Can be configured to encapsulate multiple ports / protocols </a:t>
            </a:r>
          </a:p>
          <a:p>
            <a:pPr lvl="1"/>
            <a:r>
              <a:rPr lang="en-US" dirty="0" smtClean="0"/>
              <a:t>Provides additional layer of security through authentication</a:t>
            </a:r>
          </a:p>
          <a:p>
            <a:pPr lvl="2"/>
            <a:r>
              <a:rPr lang="en-US" dirty="0" smtClean="0"/>
              <a:t>Public Key / Kerberos / Shared Secret</a:t>
            </a:r>
          </a:p>
          <a:p>
            <a:pPr lvl="1"/>
            <a:r>
              <a:rPr lang="en-US" dirty="0" smtClean="0"/>
              <a:t>Configured through Group Policy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914400"/>
            <a:ext cx="8126412" cy="757238"/>
          </a:xfrm>
        </p:spPr>
        <p:txBody>
          <a:bodyPr/>
          <a:lstStyle/>
          <a:p>
            <a:r>
              <a:rPr lang="en-US" dirty="0" smtClean="0"/>
              <a:t>IPSEC ESP…not a complete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928813"/>
            <a:ext cx="8145462" cy="4116387"/>
          </a:xfrm>
        </p:spPr>
        <p:txBody>
          <a:bodyPr/>
          <a:lstStyle/>
          <a:p>
            <a:r>
              <a:rPr lang="en-US" dirty="0" smtClean="0"/>
              <a:t>Kerberos support requires domain membership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Certificates </a:t>
            </a:r>
            <a:r>
              <a:rPr lang="en-US" dirty="0" smtClean="0"/>
              <a:t>/ PKI is inherently more difficult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Support varies between platforms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Configuring IPSEC on Windows Server 2003 is confusing and difficult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889000"/>
            <a:ext cx="8126412" cy="757238"/>
          </a:xfrm>
        </p:spPr>
        <p:txBody>
          <a:bodyPr/>
          <a:lstStyle/>
          <a:p>
            <a:r>
              <a:rPr lang="en-US" dirty="0" smtClean="0"/>
              <a:t>Firewall Change Request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903413"/>
            <a:ext cx="8145462" cy="4116387"/>
          </a:xfrm>
        </p:spPr>
        <p:txBody>
          <a:bodyPr/>
          <a:lstStyle/>
          <a:p>
            <a:r>
              <a:rPr lang="en-US" dirty="0" smtClean="0"/>
              <a:t>User submits </a:t>
            </a:r>
            <a:r>
              <a:rPr lang="en-US" dirty="0" smtClean="0"/>
              <a:t>port numbers with </a:t>
            </a:r>
            <a:r>
              <a:rPr lang="en-US" dirty="0" smtClean="0"/>
              <a:t>source </a:t>
            </a:r>
            <a:r>
              <a:rPr lang="en-US" dirty="0" smtClean="0"/>
              <a:t>and </a:t>
            </a:r>
            <a:r>
              <a:rPr lang="en-US" dirty="0" smtClean="0"/>
              <a:t>destination </a:t>
            </a:r>
            <a:r>
              <a:rPr lang="en-US" dirty="0" smtClean="0"/>
              <a:t>info using Remedy (INL standard ticketing software)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Enclave owner reviews request and approves ticket (or requests more information)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Firewall </a:t>
            </a:r>
            <a:r>
              <a:rPr lang="en-US" dirty="0" smtClean="0"/>
              <a:t>group </a:t>
            </a:r>
            <a:r>
              <a:rPr lang="en-US" dirty="0" smtClean="0"/>
              <a:t>implements change and completes ticket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User receives ticket or e-mail to indicate </a:t>
            </a:r>
            <a:r>
              <a:rPr lang="en-US" dirty="0" smtClean="0"/>
              <a:t>completion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12342</TotalTime>
  <Words>399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Managing Servers in a Segmented Network</vt:lpstr>
      <vt:lpstr>Overview</vt:lpstr>
      <vt:lpstr>How did we get here?</vt:lpstr>
      <vt:lpstr>Enclave Challenges</vt:lpstr>
      <vt:lpstr>Tunneling Protocols - SSH</vt:lpstr>
      <vt:lpstr>SSH Tunnels…not a complete solution</vt:lpstr>
      <vt:lpstr>Tunneling Protocols - IPSEC</vt:lpstr>
      <vt:lpstr>IPSEC ESP…not a complete solution</vt:lpstr>
      <vt:lpstr>Firewall Change Request Process</vt:lpstr>
      <vt:lpstr>Ongoing work </vt:lpstr>
      <vt:lpstr>Questions</vt:lpstr>
      <vt:lpstr>Slide 12</vt:lpstr>
    </vt:vector>
  </TitlesOfParts>
  <Company>Idaho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Justin A. Hansen</dc:creator>
  <cp:lastModifiedBy>Diane L. Wilson</cp:lastModifiedBy>
  <cp:revision>256</cp:revision>
  <cp:lastPrinted>2001-05-07T20:21:30Z</cp:lastPrinted>
  <dcterms:created xsi:type="dcterms:W3CDTF">1999-10-26T20:37:18Z</dcterms:created>
  <dcterms:modified xsi:type="dcterms:W3CDTF">2010-05-11T22:16:44Z</dcterms:modified>
</cp:coreProperties>
</file>