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docProps/custom.xml" ContentType="application/vnd.openxmlformats-officedocument.custom-properties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72" r:id="rId1"/>
    <p:sldMasterId id="2147483673" r:id="rId2"/>
    <p:sldMasterId id="2147483674" r:id="rId3"/>
    <p:sldMasterId id="2147483675" r:id="rId4"/>
  </p:sldMasterIdLst>
  <p:notesMasterIdLst>
    <p:notesMasterId r:id="rId22"/>
  </p:notesMasterIdLst>
  <p:handoutMasterIdLst>
    <p:handoutMasterId r:id="rId23"/>
  </p:handoutMasterIdLst>
  <p:sldIdLst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70" r:id="rId17"/>
    <p:sldId id="275" r:id="rId18"/>
    <p:sldId id="272" r:id="rId19"/>
    <p:sldId id="273" r:id="rId20"/>
    <p:sldId id="274" r:id="rId21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 baseline="-25000">
        <a:solidFill>
          <a:schemeClr val="tx1"/>
        </a:solidFill>
        <a:latin typeface="Arial" charset="0"/>
        <a:ea typeface="ＭＳ Ｐゴシック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b="1" kern="1200" baseline="-25000">
        <a:solidFill>
          <a:schemeClr val="tx1"/>
        </a:solidFill>
        <a:latin typeface="Arial" charset="0"/>
        <a:ea typeface="ＭＳ Ｐゴシック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b="1" kern="1200" baseline="-25000">
        <a:solidFill>
          <a:schemeClr val="tx1"/>
        </a:solidFill>
        <a:latin typeface="Arial" charset="0"/>
        <a:ea typeface="ＭＳ Ｐゴシック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b="1" kern="1200" baseline="-25000">
        <a:solidFill>
          <a:schemeClr val="tx1"/>
        </a:solidFill>
        <a:latin typeface="Arial" charset="0"/>
        <a:ea typeface="ＭＳ Ｐゴシック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b="1" kern="1200" baseline="-25000">
        <a:solidFill>
          <a:schemeClr val="tx1"/>
        </a:solidFill>
        <a:latin typeface="Arial" charset="0"/>
        <a:ea typeface="ＭＳ Ｐゴシック"/>
        <a:cs typeface="Arial" charset="0"/>
      </a:defRPr>
    </a:lvl5pPr>
    <a:lvl6pPr marL="2286000" algn="l" defTabSz="914400" rtl="0" eaLnBrk="1" latinLnBrk="0" hangingPunct="1">
      <a:defRPr sz="2400" b="1" kern="1200" baseline="-25000">
        <a:solidFill>
          <a:schemeClr val="tx1"/>
        </a:solidFill>
        <a:latin typeface="Arial" charset="0"/>
        <a:ea typeface="ＭＳ Ｐゴシック"/>
        <a:cs typeface="Arial" charset="0"/>
      </a:defRPr>
    </a:lvl6pPr>
    <a:lvl7pPr marL="2743200" algn="l" defTabSz="914400" rtl="0" eaLnBrk="1" latinLnBrk="0" hangingPunct="1">
      <a:defRPr sz="2400" b="1" kern="1200" baseline="-25000">
        <a:solidFill>
          <a:schemeClr val="tx1"/>
        </a:solidFill>
        <a:latin typeface="Arial" charset="0"/>
        <a:ea typeface="ＭＳ Ｐゴシック"/>
        <a:cs typeface="Arial" charset="0"/>
      </a:defRPr>
    </a:lvl7pPr>
    <a:lvl8pPr marL="3200400" algn="l" defTabSz="914400" rtl="0" eaLnBrk="1" latinLnBrk="0" hangingPunct="1">
      <a:defRPr sz="2400" b="1" kern="1200" baseline="-25000">
        <a:solidFill>
          <a:schemeClr val="tx1"/>
        </a:solidFill>
        <a:latin typeface="Arial" charset="0"/>
        <a:ea typeface="ＭＳ Ｐゴシック"/>
        <a:cs typeface="Arial" charset="0"/>
      </a:defRPr>
    </a:lvl8pPr>
    <a:lvl9pPr marL="3657600" algn="l" defTabSz="914400" rtl="0" eaLnBrk="1" latinLnBrk="0" hangingPunct="1">
      <a:defRPr sz="2400" b="1" kern="1200" baseline="-25000">
        <a:solidFill>
          <a:schemeClr val="tx1"/>
        </a:solidFill>
        <a:latin typeface="Arial" charset="0"/>
        <a:ea typeface="ＭＳ Ｐゴシック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F3D1"/>
    <a:srgbClr val="B6DF89"/>
    <a:srgbClr val="D0E2D8"/>
    <a:srgbClr val="B4D0C1"/>
    <a:srgbClr val="DFDDEB"/>
    <a:srgbClr val="D7D5E7"/>
    <a:srgbClr val="CAC7DF"/>
    <a:srgbClr val="F3F9FA"/>
    <a:srgbClr val="A3C2FF"/>
    <a:srgbClr val="ECEAC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26" autoAdjust="0"/>
    <p:restoredTop sz="82194" autoAdjust="0"/>
  </p:normalViewPr>
  <p:slideViewPr>
    <p:cSldViewPr snapToGrid="0">
      <p:cViewPr varScale="1">
        <p:scale>
          <a:sx n="113" d="100"/>
          <a:sy n="113" d="100"/>
        </p:scale>
        <p:origin x="-1872" y="-102"/>
      </p:cViewPr>
      <p:guideLst>
        <p:guide orient="horz" pos="2160"/>
        <p:guide orient="horz" pos="861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8" d="100"/>
          <a:sy n="78" d="100"/>
        </p:scale>
        <p:origin x="-564" y="-84"/>
      </p:cViewPr>
      <p:guideLst>
        <p:guide orient="horz" pos="2928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1411" tIns="30706" rIns="61411" bIns="30706" numCol="1" anchor="t" anchorCtr="0" compatLnSpc="1">
            <a:prstTxWarp prst="textNoShape">
              <a:avLst/>
            </a:prstTxWarp>
          </a:bodyPr>
          <a:lstStyle>
            <a:lvl1pPr defTabSz="614363">
              <a:defRPr sz="800" b="0">
                <a:cs typeface="ＭＳ Ｐゴシック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1411" tIns="30706" rIns="61411" bIns="30706" numCol="1" anchor="t" anchorCtr="0" compatLnSpc="1">
            <a:prstTxWarp prst="textNoShape">
              <a:avLst/>
            </a:prstTxWarp>
          </a:bodyPr>
          <a:lstStyle>
            <a:lvl1pPr algn="r" defTabSz="614363">
              <a:defRPr sz="800" b="0">
                <a:cs typeface="ＭＳ Ｐゴシック"/>
              </a:defRPr>
            </a:lvl1pPr>
          </a:lstStyle>
          <a:p>
            <a:pPr>
              <a:defRPr/>
            </a:pPr>
            <a:fld id="{66848DF3-5A2F-4F94-BDBC-F1997F8D5F95}" type="datetimeFigureOut">
              <a:rPr lang="en-US"/>
              <a:pPr>
                <a:defRPr/>
              </a:pPr>
              <a:t>5/4/2010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1411" tIns="30706" rIns="61411" bIns="30706" numCol="1" anchor="b" anchorCtr="0" compatLnSpc="1">
            <a:prstTxWarp prst="textNoShape">
              <a:avLst/>
            </a:prstTxWarp>
          </a:bodyPr>
          <a:lstStyle>
            <a:lvl1pPr defTabSz="614363">
              <a:defRPr sz="800" b="0">
                <a:cs typeface="ＭＳ Ｐゴシック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1411" tIns="30706" rIns="61411" bIns="30706" numCol="1" anchor="b" anchorCtr="0" compatLnSpc="1">
            <a:prstTxWarp prst="textNoShape">
              <a:avLst/>
            </a:prstTxWarp>
          </a:bodyPr>
          <a:lstStyle>
            <a:lvl1pPr algn="r" defTabSz="614363">
              <a:defRPr sz="800" b="0">
                <a:cs typeface="ＭＳ Ｐゴシック"/>
              </a:defRPr>
            </a:lvl1pPr>
          </a:lstStyle>
          <a:p>
            <a:pPr>
              <a:defRPr/>
            </a:pPr>
            <a:fld id="{1355B5C6-873E-4C49-AB80-ECC5FCF0A4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289" tIns="46144" rIns="92289" bIns="46144" numCol="1" anchor="t" anchorCtr="0" compatLnSpc="1">
            <a:prstTxWarp prst="textNoShape">
              <a:avLst/>
            </a:prstTxWarp>
          </a:bodyPr>
          <a:lstStyle>
            <a:lvl1pPr defTabSz="922338">
              <a:defRPr sz="1200" b="0" baseline="0">
                <a:cs typeface="ＭＳ Ｐゴシック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289" tIns="46144" rIns="92289" bIns="46144" numCol="1" anchor="t" anchorCtr="0" compatLnSpc="1">
            <a:prstTxWarp prst="textNoShape">
              <a:avLst/>
            </a:prstTxWarp>
          </a:bodyPr>
          <a:lstStyle>
            <a:lvl1pPr algn="r" defTabSz="922338">
              <a:defRPr sz="1200" b="0" baseline="0">
                <a:cs typeface="ＭＳ Ｐゴシック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4838"/>
            <a:ext cx="5486400" cy="418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289" tIns="46144" rIns="92289" bIns="461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289" tIns="46144" rIns="92289" bIns="46144" numCol="1" anchor="b" anchorCtr="0" compatLnSpc="1">
            <a:prstTxWarp prst="textNoShape">
              <a:avLst/>
            </a:prstTxWarp>
          </a:bodyPr>
          <a:lstStyle>
            <a:lvl1pPr defTabSz="922338">
              <a:defRPr sz="1200" b="0" baseline="0">
                <a:cs typeface="ＭＳ Ｐゴシック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31263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289" tIns="46144" rIns="92289" bIns="46144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 b="0" baseline="0">
                <a:cs typeface="ＭＳ Ｐゴシック"/>
              </a:defRPr>
            </a:lvl1pPr>
          </a:lstStyle>
          <a:p>
            <a:pPr>
              <a:defRPr/>
            </a:pPr>
            <a:fld id="{DEAF5DA7-6B64-47E9-8397-78F1C9B43C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3E9312-4C77-4F35-8254-949AC527191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AF5DA7-6B64-47E9-8397-78F1C9B43CEC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3E9312-4C77-4F35-8254-949AC5271914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9863" y="731838"/>
            <a:ext cx="1946275" cy="52530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863" y="731838"/>
            <a:ext cx="5689600" cy="52530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863" y="1312863"/>
            <a:ext cx="3817937" cy="4672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12863"/>
            <a:ext cx="3817938" cy="4672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9863" y="731838"/>
            <a:ext cx="1946275" cy="52530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863" y="731838"/>
            <a:ext cx="5689600" cy="52530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644" y="731521"/>
            <a:ext cx="7780712" cy="548640"/>
          </a:xfrm>
        </p:spPr>
        <p:txBody>
          <a:bodyPr>
            <a:normAutofit/>
          </a:bodyPr>
          <a:lstStyle>
            <a:lvl1pPr>
              <a:defRPr sz="30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918" y="1313411"/>
            <a:ext cx="7788165" cy="4680065"/>
          </a:xfrm>
        </p:spPr>
        <p:txBody>
          <a:bodyPr>
            <a:normAutofit/>
          </a:bodyPr>
          <a:lstStyle>
            <a:lvl1pPr>
              <a:buClr>
                <a:srgbClr val="FFCB00"/>
              </a:buClr>
              <a:defRPr>
                <a:solidFill>
                  <a:schemeClr val="tx1"/>
                </a:solidFill>
              </a:defRPr>
            </a:lvl1pPr>
            <a:lvl2pPr>
              <a:buClrTx/>
              <a:defRPr>
                <a:solidFill>
                  <a:schemeClr val="tx1"/>
                </a:solidFill>
              </a:defRPr>
            </a:lvl2pPr>
            <a:lvl3pPr>
              <a:buClrTx/>
              <a:defRPr>
                <a:solidFill>
                  <a:schemeClr val="tx1"/>
                </a:solidFill>
              </a:defRPr>
            </a:lvl3pPr>
            <a:lvl4pPr>
              <a:buClrTx/>
              <a:defRPr>
                <a:solidFill>
                  <a:schemeClr val="tx1"/>
                </a:solidFill>
              </a:defRPr>
            </a:lvl4pPr>
            <a:lvl5pPr>
              <a:buClrTx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863" y="1312863"/>
            <a:ext cx="3817937" cy="4672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12863"/>
            <a:ext cx="3817938" cy="4672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9863" y="731838"/>
            <a:ext cx="1946275" cy="52530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863" y="731838"/>
            <a:ext cx="5689600" cy="52530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644" y="731521"/>
            <a:ext cx="7780712" cy="548640"/>
          </a:xfrm>
        </p:spPr>
        <p:txBody>
          <a:bodyPr>
            <a:normAutofit/>
          </a:bodyPr>
          <a:lstStyle>
            <a:lvl1pPr>
              <a:defRPr sz="300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918" y="1313411"/>
            <a:ext cx="7788165" cy="4680065"/>
          </a:xfrm>
        </p:spPr>
        <p:txBody>
          <a:bodyPr>
            <a:normAutofit/>
          </a:bodyPr>
          <a:lstStyle>
            <a:lvl1pPr>
              <a:buClr>
                <a:srgbClr val="FFCB00"/>
              </a:buClr>
              <a:defRPr>
                <a:solidFill>
                  <a:schemeClr val="tx1"/>
                </a:solidFill>
              </a:defRPr>
            </a:lvl1pPr>
            <a:lvl2pPr>
              <a:buClrTx/>
              <a:defRPr>
                <a:solidFill>
                  <a:schemeClr val="tx1"/>
                </a:solidFill>
              </a:defRPr>
            </a:lvl2pPr>
            <a:lvl3pPr>
              <a:buClrTx/>
              <a:defRPr>
                <a:solidFill>
                  <a:schemeClr val="tx1"/>
                </a:solidFill>
              </a:defRPr>
            </a:lvl3pPr>
            <a:lvl4pPr>
              <a:buClrTx/>
              <a:defRPr>
                <a:solidFill>
                  <a:schemeClr val="tx1"/>
                </a:solidFill>
              </a:defRPr>
            </a:lvl4pPr>
            <a:lvl5pPr>
              <a:buClrTx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213119"/>
      </p:ext>
    </p:extLst>
  </p:cSld>
  <p:clrMapOvr>
    <a:masterClrMapping/>
  </p:clrMapOvr>
  <p:hf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863" y="1312863"/>
            <a:ext cx="3817937" cy="4672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12863"/>
            <a:ext cx="3817938" cy="4672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863" y="1312863"/>
            <a:ext cx="3817937" cy="4672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12863"/>
            <a:ext cx="3817938" cy="4672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9863" y="731838"/>
            <a:ext cx="1946275" cy="52530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863" y="731838"/>
            <a:ext cx="5689600" cy="52530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5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PPT-04a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975225" y="6518275"/>
            <a:ext cx="366395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  <a:defRPr/>
            </a:pPr>
            <a:r>
              <a:rPr lang="en-US" sz="900" b="0" baseline="0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+mn-cs"/>
              </a:rPr>
              <a:t>© 2009 Quest Software, Inc. ALL RIGHTS RESERVED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77863" y="731838"/>
            <a:ext cx="7788275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1312863"/>
            <a:ext cx="7788275" cy="467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pic>
        <p:nvPicPr>
          <p:cNvPr id="1030" name="Picture 8" descr="PPT-BG-01.jp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2" descr="C:\Documents and Settings\dtepe\My Documents\Provision\Graphics\QST_logo_dvg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25438" y="338138"/>
            <a:ext cx="1503362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3" descr="C:\Documents and Settings\dtepe\My Documents\Provision\Graphics\vWorkspace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44488" y="846138"/>
            <a:ext cx="1536700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002B7C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002B7C"/>
          </a:solidFill>
          <a:latin typeface="Arial" charset="0"/>
          <a:ea typeface="ＭＳ Ｐゴシック"/>
          <a:cs typeface="ＭＳ Ｐゴシック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002B7C"/>
          </a:solidFill>
          <a:latin typeface="Arial" charset="0"/>
          <a:ea typeface="ＭＳ Ｐゴシック"/>
          <a:cs typeface="ＭＳ Ｐゴシック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002B7C"/>
          </a:solidFill>
          <a:latin typeface="Arial" charset="0"/>
          <a:ea typeface="ＭＳ Ｐゴシック"/>
          <a:cs typeface="ＭＳ Ｐゴシック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002B7C"/>
          </a:solidFill>
          <a:latin typeface="Arial" charset="0"/>
          <a:ea typeface="ＭＳ Ｐゴシック"/>
          <a:cs typeface="ＭＳ Ｐゴシック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002B7C"/>
          </a:solidFill>
          <a:latin typeface="Arial" charset="0"/>
          <a:ea typeface="ＭＳ Ｐゴシック"/>
          <a:cs typeface="ＭＳ Ｐゴシック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002B7C"/>
          </a:solidFill>
          <a:latin typeface="Arial" charset="0"/>
          <a:ea typeface="ＭＳ Ｐゴシック"/>
          <a:cs typeface="ＭＳ Ｐゴシック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002B7C"/>
          </a:solidFill>
          <a:latin typeface="Arial" charset="0"/>
          <a:ea typeface="ＭＳ Ｐゴシック"/>
          <a:cs typeface="ＭＳ Ｐゴシック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002B7C"/>
          </a:solidFill>
          <a:latin typeface="Arial" charset="0"/>
          <a:ea typeface="ＭＳ Ｐゴシック"/>
          <a:cs typeface="ＭＳ Ｐゴシック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CB00"/>
        </a:buClr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108585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42875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77165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2885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68605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14325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0045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8" descr="PPT-BG-01.jp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77863" y="731838"/>
            <a:ext cx="7788275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1312863"/>
            <a:ext cx="7788275" cy="467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7708900" y="6424613"/>
            <a:ext cx="554038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  <a:defRPr/>
            </a:pPr>
            <a:fld id="{88EE6BE4-27A7-4856-B35D-69FE0CADC5D6}" type="slidenum">
              <a:rPr lang="en-US" sz="1000" b="0" baseline="0">
                <a:solidFill>
                  <a:srgbClr val="002776"/>
                </a:solidFill>
                <a:latin typeface="Arial" pitchFamily="34" charset="0"/>
                <a:cs typeface="+mn-cs"/>
              </a:rPr>
              <a:pPr algn="r" eaLnBrk="0" hangingPunct="0">
                <a:spcBef>
                  <a:spcPct val="50000"/>
                </a:spcBef>
                <a:defRPr/>
              </a:pPr>
              <a:t>‹#›</a:t>
            </a:fld>
            <a:endParaRPr lang="en-US" sz="1000" b="0" baseline="0" dirty="0">
              <a:solidFill>
                <a:srgbClr val="002776"/>
              </a:solidFill>
              <a:latin typeface="Arial" pitchFamily="34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723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002B7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002B7C"/>
          </a:solidFill>
          <a:latin typeface="Arial" charset="0"/>
          <a:ea typeface="ＭＳ Ｐゴシック"/>
          <a:cs typeface="ＭＳ Ｐゴシック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002B7C"/>
          </a:solidFill>
          <a:latin typeface="Arial" charset="0"/>
          <a:ea typeface="ＭＳ Ｐゴシック"/>
          <a:cs typeface="ＭＳ Ｐゴシック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002B7C"/>
          </a:solidFill>
          <a:latin typeface="Arial" charset="0"/>
          <a:ea typeface="ＭＳ Ｐゴシック"/>
          <a:cs typeface="ＭＳ Ｐゴシック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002B7C"/>
          </a:solidFill>
          <a:latin typeface="Arial" charset="0"/>
          <a:ea typeface="ＭＳ Ｐゴシック"/>
          <a:cs typeface="ＭＳ Ｐゴシック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rgbClr val="002B7C"/>
          </a:solidFill>
          <a:latin typeface="Arial" charset="0"/>
          <a:ea typeface="ＭＳ Ｐゴシック"/>
          <a:cs typeface="ＭＳ Ｐゴシック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rgbClr val="002B7C"/>
          </a:solidFill>
          <a:latin typeface="Arial" charset="0"/>
          <a:ea typeface="ＭＳ Ｐゴシック"/>
          <a:cs typeface="ＭＳ Ｐゴシック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rgbClr val="002B7C"/>
          </a:solidFill>
          <a:latin typeface="Arial" charset="0"/>
          <a:ea typeface="ＭＳ Ｐゴシック"/>
          <a:cs typeface="ＭＳ Ｐゴシック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rgbClr val="002B7C"/>
          </a:solidFill>
          <a:latin typeface="Arial" charset="0"/>
          <a:ea typeface="ＭＳ Ｐゴシック"/>
          <a:cs typeface="ＭＳ Ｐゴシック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CB00"/>
        </a:buClr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6" descr="PPT-04a.jp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975225" y="6518275"/>
            <a:ext cx="366395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  <a:defRPr/>
            </a:pPr>
            <a:r>
              <a:rPr lang="en-US" sz="900" b="0" baseline="0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+mn-cs"/>
              </a:rPr>
              <a:t>© 2009 Quest Software, Inc. ALL RIGHTS RESERVED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77863" y="731838"/>
            <a:ext cx="7788275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5605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1312863"/>
            <a:ext cx="7788275" cy="467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22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002B7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002B7C"/>
          </a:solidFill>
          <a:latin typeface="Arial" charset="0"/>
          <a:ea typeface="ＭＳ Ｐゴシック"/>
          <a:cs typeface="ＭＳ Ｐゴシック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002B7C"/>
          </a:solidFill>
          <a:latin typeface="Arial" charset="0"/>
          <a:ea typeface="ＭＳ Ｐゴシック"/>
          <a:cs typeface="ＭＳ Ｐゴシック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002B7C"/>
          </a:solidFill>
          <a:latin typeface="Arial" charset="0"/>
          <a:ea typeface="ＭＳ Ｐゴシック"/>
          <a:cs typeface="ＭＳ Ｐゴシック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002B7C"/>
          </a:solidFill>
          <a:latin typeface="Arial" charset="0"/>
          <a:ea typeface="ＭＳ Ｐゴシック"/>
          <a:cs typeface="ＭＳ Ｐゴシック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rgbClr val="002B7C"/>
          </a:solidFill>
          <a:latin typeface="Arial" charset="0"/>
          <a:ea typeface="ＭＳ Ｐゴシック"/>
          <a:cs typeface="ＭＳ Ｐゴシック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rgbClr val="002B7C"/>
          </a:solidFill>
          <a:latin typeface="Arial" charset="0"/>
          <a:ea typeface="ＭＳ Ｐゴシック"/>
          <a:cs typeface="ＭＳ Ｐゴシック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rgbClr val="002B7C"/>
          </a:solidFill>
          <a:latin typeface="Arial" charset="0"/>
          <a:ea typeface="ＭＳ Ｐゴシック"/>
          <a:cs typeface="ＭＳ Ｐゴシック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rgbClr val="002B7C"/>
          </a:solidFill>
          <a:latin typeface="Arial" charset="0"/>
          <a:ea typeface="ＭＳ Ｐゴシック"/>
          <a:cs typeface="ＭＳ Ｐゴシック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CB00"/>
        </a:buClr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8" descr="PPT-BG-01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77863" y="731838"/>
            <a:ext cx="7788275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1312863"/>
            <a:ext cx="7788275" cy="467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7708900" y="6424613"/>
            <a:ext cx="554038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  <a:defRPr/>
            </a:pPr>
            <a:fld id="{213BFB80-1BE1-4809-AB91-A00585073B16}" type="slidenum">
              <a:rPr lang="en-US" sz="1000" b="0" baseline="0">
                <a:solidFill>
                  <a:srgbClr val="002776"/>
                </a:solidFill>
                <a:latin typeface="Arial" pitchFamily="34" charset="0"/>
                <a:cs typeface="+mn-cs"/>
              </a:rPr>
              <a:pPr algn="r" eaLnBrk="0" hangingPunct="0">
                <a:spcBef>
                  <a:spcPct val="50000"/>
                </a:spcBef>
                <a:defRPr/>
              </a:pPr>
              <a:t>‹#›</a:t>
            </a:fld>
            <a:endParaRPr lang="en-US" sz="1000" b="0" baseline="0" dirty="0">
              <a:solidFill>
                <a:srgbClr val="002776"/>
              </a:solidFill>
              <a:latin typeface="Arial" pitchFamily="34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002B7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002B7C"/>
          </a:solidFill>
          <a:latin typeface="Arial" charset="0"/>
          <a:ea typeface="ＭＳ Ｐゴシック"/>
          <a:cs typeface="ＭＳ Ｐゴシック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002B7C"/>
          </a:solidFill>
          <a:latin typeface="Arial" charset="0"/>
          <a:ea typeface="ＭＳ Ｐゴシック"/>
          <a:cs typeface="ＭＳ Ｐゴシック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002B7C"/>
          </a:solidFill>
          <a:latin typeface="Arial" charset="0"/>
          <a:ea typeface="ＭＳ Ｐゴシック"/>
          <a:cs typeface="ＭＳ Ｐゴシック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002B7C"/>
          </a:solidFill>
          <a:latin typeface="Arial" charset="0"/>
          <a:ea typeface="ＭＳ Ｐゴシック"/>
          <a:cs typeface="ＭＳ Ｐゴシック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rgbClr val="002B7C"/>
          </a:solidFill>
          <a:latin typeface="Arial" charset="0"/>
          <a:ea typeface="ＭＳ Ｐゴシック"/>
          <a:cs typeface="ＭＳ Ｐゴシック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rgbClr val="002B7C"/>
          </a:solidFill>
          <a:latin typeface="Arial" charset="0"/>
          <a:ea typeface="ＭＳ Ｐゴシック"/>
          <a:cs typeface="ＭＳ Ｐゴシック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rgbClr val="002B7C"/>
          </a:solidFill>
          <a:latin typeface="Arial" charset="0"/>
          <a:ea typeface="ＭＳ Ｐゴシック"/>
          <a:cs typeface="ＭＳ Ｐゴシック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rgbClr val="002B7C"/>
          </a:solidFill>
          <a:latin typeface="Arial" charset="0"/>
          <a:ea typeface="ＭＳ Ｐゴシック"/>
          <a:cs typeface="ＭＳ Ｐゴシック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CB00"/>
        </a:buClr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5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6.xml"/><Relationship Id="rId1" Type="http://schemas.openxmlformats.org/officeDocument/2006/relationships/themeOverride" Target="../theme/themeOverr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7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2.provisionnetworks.com/downloadreg.aspx" TargetMode="External"/><Relationship Id="rId13" Type="http://schemas.openxmlformats.org/officeDocument/2006/relationships/image" Target="../media/image17.png"/><Relationship Id="rId3" Type="http://schemas.openxmlformats.org/officeDocument/2006/relationships/hyperlink" Target="http://www2.provisionnetworks.com/solutions/vWorkspace/vWorkspaceNewFeatures/vworkspace.aspx" TargetMode="External"/><Relationship Id="rId7" Type="http://schemas.openxmlformats.org/officeDocument/2006/relationships/hyperlink" Target="http://www.quest.com/documents/list.aspx?contenttypeid=13&amp;technology=&amp;prod=389&amp;prodfamily=&amp;loc" TargetMode="External"/><Relationship Id="rId12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3.xml"/><Relationship Id="rId6" Type="http://schemas.openxmlformats.org/officeDocument/2006/relationships/hyperlink" Target="http://www.quest.com/vworkspace/demo.aspx" TargetMode="External"/><Relationship Id="rId11" Type="http://schemas.openxmlformats.org/officeDocument/2006/relationships/hyperlink" Target="http://www.quest.com/vworkspace/" TargetMode="External"/><Relationship Id="rId5" Type="http://schemas.openxmlformats.org/officeDocument/2006/relationships/hyperlink" Target="http://www.quest.com/documents/landing.aspx?id=10685&amp;technology=&amp;prod=389&amp;prodfamily=&amp;loc" TargetMode="External"/><Relationship Id="rId15" Type="http://schemas.openxmlformats.org/officeDocument/2006/relationships/hyperlink" Target="http://www.quest.com/vworkspace/events-webcasts.aspx" TargetMode="External"/><Relationship Id="rId10" Type="http://schemas.openxmlformats.org/officeDocument/2006/relationships/image" Target="../media/image15.png"/><Relationship Id="rId4" Type="http://schemas.openxmlformats.org/officeDocument/2006/relationships/image" Target="../media/image14.jpeg"/><Relationship Id="rId9" Type="http://schemas.openxmlformats.org/officeDocument/2006/relationships/hyperlink" Target="http://www.vworkspace.com/aWinningPartnership/" TargetMode="External"/><Relationship Id="rId1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863" y="731838"/>
            <a:ext cx="7788275" cy="54768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Implement Workspace Virtualization while Reducing </a:t>
            </a:r>
            <a:r>
              <a:rPr lang="en-US" dirty="0" err="1" smtClean="0"/>
              <a:t>OpEx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677863" y="3953933"/>
            <a:ext cx="7788275" cy="203094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Department of Energy (DOE)</a:t>
            </a:r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National Laboratories Information Technology (NLIT) Summit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677863" y="5410200"/>
            <a:ext cx="6781800" cy="762000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 typeface="Wingdings" pitchFamily="2" charset="2"/>
              <a:buNone/>
              <a:defRPr sz="2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 typeface="Wingdings" pitchFamily="2" charset="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Tx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Tx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Tx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Tx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</a:pPr>
            <a:r>
              <a:rPr lang="en-US" sz="1200" dirty="0" smtClean="0"/>
              <a:t>Ken Cline, Systems Consultant</a:t>
            </a:r>
          </a:p>
          <a:p>
            <a:pPr>
              <a:spcAft>
                <a:spcPts val="0"/>
              </a:spcAft>
            </a:pPr>
            <a:r>
              <a:rPr lang="en-US" sz="1200" dirty="0" smtClean="0"/>
              <a:t>Quest Software, Desktop Virtualization Group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89726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Storage is a Key Component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Boot storms / logon storms can kill performance (and user acceptance)</a:t>
            </a:r>
          </a:p>
          <a:p>
            <a:pPr lvl="1"/>
            <a:r>
              <a:rPr lang="en-US" dirty="0" smtClean="0"/>
              <a:t>Steady state operations use ~10 IOPs/user</a:t>
            </a:r>
          </a:p>
          <a:p>
            <a:pPr lvl="1"/>
            <a:r>
              <a:rPr lang="en-US" dirty="0" smtClean="0"/>
              <a:t>Logon can use 20+ IOPs/user</a:t>
            </a:r>
          </a:p>
          <a:p>
            <a:pPr lvl="1"/>
            <a:r>
              <a:rPr lang="en-US" dirty="0" smtClean="0"/>
              <a:t>Boot-up can use 30+ IOPs/user</a:t>
            </a:r>
          </a:p>
          <a:p>
            <a:r>
              <a:rPr lang="en-US" dirty="0" smtClean="0"/>
              <a:t>Consider solid state disks to meet the IOPs requirements</a:t>
            </a:r>
          </a:p>
          <a:p>
            <a:r>
              <a:rPr lang="en-US" dirty="0" smtClean="0"/>
              <a:t>Consider standalone hosts with local storage to minimize infrastructure costs</a:t>
            </a:r>
          </a:p>
          <a:p>
            <a:r>
              <a:rPr lang="en-US" dirty="0" smtClean="0"/>
              <a:t>Consider IP-based storage </a:t>
            </a:r>
            <a:r>
              <a:rPr lang="en-US" dirty="0" smtClean="0"/>
              <a:t>(CIFS / NFS) for </a:t>
            </a:r>
            <a:r>
              <a:rPr lang="en-US" dirty="0" smtClean="0"/>
              <a:t>persona persistence</a:t>
            </a:r>
          </a:p>
          <a:p>
            <a:r>
              <a:rPr lang="en-US" dirty="0" smtClean="0"/>
              <a:t>Deploy “Single Image” VMs using base image with snapshot technology to reduce storage consumption &amp; improve storage cache hit rates</a:t>
            </a:r>
          </a:p>
        </p:txBody>
      </p:sp>
    </p:spTree>
    <p:extLst>
      <p:ext uri="{BB962C8B-B14F-4D97-AF65-F5344CB8AC3E}">
        <p14:creationId xmlns:p14="http://schemas.microsoft.com/office/powerpoint/2010/main" xmlns="" val="12553581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Management Brings it Together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Operating systems, applications, group policies, ACLs, permissions, and more</a:t>
            </a:r>
            <a:r>
              <a:rPr lang="en-US" dirty="0" smtClean="0"/>
              <a:t>!</a:t>
            </a:r>
          </a:p>
          <a:p>
            <a:r>
              <a:rPr lang="en-US" dirty="0" smtClean="0"/>
              <a:t>Stateless virtual machines</a:t>
            </a:r>
          </a:p>
          <a:p>
            <a:r>
              <a:rPr lang="en-US" dirty="0" smtClean="0"/>
              <a:t>Centralize workspace management to the maximum extent possible</a:t>
            </a:r>
          </a:p>
          <a:p>
            <a:pPr lvl="1"/>
            <a:r>
              <a:rPr lang="en-US" dirty="0" smtClean="0"/>
              <a:t>Provisioning</a:t>
            </a:r>
          </a:p>
          <a:p>
            <a:pPr lvl="1"/>
            <a:r>
              <a:rPr lang="en-US" dirty="0" smtClean="0"/>
              <a:t>Configuration</a:t>
            </a:r>
          </a:p>
          <a:p>
            <a:pPr lvl="1"/>
            <a:r>
              <a:rPr lang="en-US" dirty="0" smtClean="0"/>
              <a:t>Allocation to users</a:t>
            </a:r>
          </a:p>
          <a:p>
            <a:pPr lvl="1"/>
            <a:r>
              <a:rPr lang="en-US" dirty="0" smtClean="0"/>
              <a:t>Persona management</a:t>
            </a:r>
          </a:p>
          <a:p>
            <a:pPr lvl="1"/>
            <a:r>
              <a:rPr lang="en-US" dirty="0" smtClean="0"/>
              <a:t>Patch / upgrade management</a:t>
            </a:r>
          </a:p>
          <a:p>
            <a:pPr lvl="1"/>
            <a:r>
              <a:rPr lang="en-US" dirty="0" smtClean="0"/>
              <a:t>Decommissioning </a:t>
            </a:r>
          </a:p>
        </p:txBody>
      </p:sp>
    </p:spTree>
    <p:extLst>
      <p:ext uri="{BB962C8B-B14F-4D97-AF65-F5344CB8AC3E}">
        <p14:creationId xmlns:p14="http://schemas.microsoft.com/office/powerpoint/2010/main" xmlns="" val="9597224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>
                <a:solidFill>
                  <a:schemeClr val="bg1"/>
                </a:solidFill>
              </a:rPr>
              <a:t>Quest vWorkspace</a:t>
            </a:r>
            <a:endParaRPr lang="en-US" cap="none" dirty="0">
              <a:solidFill>
                <a:schemeClr val="bg1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739247" y="4058225"/>
            <a:ext cx="7772400" cy="1500187"/>
          </a:xfrm>
        </p:spPr>
        <p:txBody>
          <a:bodyPr/>
          <a:lstStyle/>
          <a:p>
            <a:r>
              <a:rPr lang="en-US" sz="2800" dirty="0" smtClean="0"/>
              <a:t>An Introduction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31288108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1076792" y="469294"/>
            <a:ext cx="76843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kern="0" baseline="0" dirty="0" smtClean="0">
                <a:solidFill>
                  <a:srgbClr val="002776"/>
                </a:solidFill>
                <a:latin typeface="Calibri" pitchFamily="34" charset="0"/>
              </a:rPr>
              <a:t>Quest </a:t>
            </a:r>
            <a:r>
              <a:rPr lang="en-US" sz="2800" b="1" kern="0" baseline="0" dirty="0" smtClean="0">
                <a:solidFill>
                  <a:srgbClr val="002776"/>
                </a:solidFill>
                <a:latin typeface="Calibri" pitchFamily="34" charset="0"/>
              </a:rPr>
              <a:t>vWorkspace</a:t>
            </a:r>
          </a:p>
        </p:txBody>
      </p:sp>
      <p:grpSp>
        <p:nvGrpSpPr>
          <p:cNvPr id="2" name="Group 31"/>
          <p:cNvGrpSpPr/>
          <p:nvPr/>
        </p:nvGrpSpPr>
        <p:grpSpPr>
          <a:xfrm>
            <a:off x="1665111" y="1241778"/>
            <a:ext cx="5617028" cy="5274127"/>
            <a:chOff x="1687286" y="1219200"/>
            <a:chExt cx="5617028" cy="5274127"/>
          </a:xfrm>
        </p:grpSpPr>
        <p:sp>
          <p:nvSpPr>
            <p:cNvPr id="33" name="Freeform 32"/>
            <p:cNvSpPr/>
            <p:nvPr/>
          </p:nvSpPr>
          <p:spPr>
            <a:xfrm>
              <a:off x="2819400" y="1219200"/>
              <a:ext cx="3380014" cy="3345156"/>
            </a:xfrm>
            <a:custGeom>
              <a:avLst/>
              <a:gdLst>
                <a:gd name="connsiteX0" fmla="*/ 0 w 3012077"/>
                <a:gd name="connsiteY0" fmla="*/ 1506039 h 3012077"/>
                <a:gd name="connsiteX1" fmla="*/ 441110 w 3012077"/>
                <a:gd name="connsiteY1" fmla="*/ 441109 h 3012077"/>
                <a:gd name="connsiteX2" fmla="*/ 1506041 w 3012077"/>
                <a:gd name="connsiteY2" fmla="*/ 2 h 3012077"/>
                <a:gd name="connsiteX3" fmla="*/ 2570971 w 3012077"/>
                <a:gd name="connsiteY3" fmla="*/ 441112 h 3012077"/>
                <a:gd name="connsiteX4" fmla="*/ 3012078 w 3012077"/>
                <a:gd name="connsiteY4" fmla="*/ 1506043 h 3012077"/>
                <a:gd name="connsiteX5" fmla="*/ 2570969 w 3012077"/>
                <a:gd name="connsiteY5" fmla="*/ 2570974 h 3012077"/>
                <a:gd name="connsiteX6" fmla="*/ 1506038 w 3012077"/>
                <a:gd name="connsiteY6" fmla="*/ 3012082 h 3012077"/>
                <a:gd name="connsiteX7" fmla="*/ 441108 w 3012077"/>
                <a:gd name="connsiteY7" fmla="*/ 2570972 h 3012077"/>
                <a:gd name="connsiteX8" fmla="*/ 0 w 3012077"/>
                <a:gd name="connsiteY8" fmla="*/ 1506041 h 3012077"/>
                <a:gd name="connsiteX9" fmla="*/ 0 w 3012077"/>
                <a:gd name="connsiteY9" fmla="*/ 1506039 h 3012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12077" h="3012077">
                  <a:moveTo>
                    <a:pt x="0" y="1506039"/>
                  </a:moveTo>
                  <a:cubicBezTo>
                    <a:pt x="0" y="1106612"/>
                    <a:pt x="158673" y="723546"/>
                    <a:pt x="441110" y="441109"/>
                  </a:cubicBezTo>
                  <a:cubicBezTo>
                    <a:pt x="723548" y="158672"/>
                    <a:pt x="1106615" y="1"/>
                    <a:pt x="1506041" y="2"/>
                  </a:cubicBezTo>
                  <a:cubicBezTo>
                    <a:pt x="1905468" y="2"/>
                    <a:pt x="2288534" y="158675"/>
                    <a:pt x="2570971" y="441112"/>
                  </a:cubicBezTo>
                  <a:cubicBezTo>
                    <a:pt x="2853408" y="723550"/>
                    <a:pt x="3012079" y="1106617"/>
                    <a:pt x="3012078" y="1506043"/>
                  </a:cubicBezTo>
                  <a:cubicBezTo>
                    <a:pt x="3012078" y="1905470"/>
                    <a:pt x="2853406" y="2288537"/>
                    <a:pt x="2570969" y="2570974"/>
                  </a:cubicBezTo>
                  <a:cubicBezTo>
                    <a:pt x="2288532" y="2853411"/>
                    <a:pt x="1905465" y="3012083"/>
                    <a:pt x="1506038" y="3012082"/>
                  </a:cubicBezTo>
                  <a:cubicBezTo>
                    <a:pt x="1106611" y="3012082"/>
                    <a:pt x="723545" y="2853410"/>
                    <a:pt x="441108" y="2570972"/>
                  </a:cubicBezTo>
                  <a:cubicBezTo>
                    <a:pt x="158671" y="2288535"/>
                    <a:pt x="0" y="1905467"/>
                    <a:pt x="0" y="1506041"/>
                  </a:cubicBezTo>
                  <a:lnTo>
                    <a:pt x="0" y="1506039"/>
                  </a:lnTo>
                  <a:close/>
                </a:path>
              </a:pathLst>
            </a:custGeom>
            <a:solidFill>
              <a:srgbClr val="002776">
                <a:lumMod val="60000"/>
                <a:lumOff val="40000"/>
                <a:alpha val="50000"/>
              </a:srgbClr>
            </a:solidFill>
            <a:ln w="76200" cap="flat" cmpd="sng" algn="ctr">
              <a:solidFill>
                <a:srgbClr val="385D8A"/>
              </a:solidFill>
              <a:prstDash val="solid"/>
            </a:ln>
            <a:effectLst/>
          </p:spPr>
          <p:txBody>
            <a:bodyPr spcFirstLastPara="0" vert="horz" wrap="square" lIns="401611" tIns="527114" rIns="401610" bIns="1129529" numCol="1" spcCol="1270" anchor="ctr" anchorCtr="1">
              <a:noAutofit/>
            </a:bodyPr>
            <a:lstStyle/>
            <a:p>
              <a:pPr defTabSz="8445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100" b="1" dirty="0" smtClean="0">
                  <a:solidFill>
                    <a:srgbClr val="000000"/>
                  </a:solidFill>
                  <a:latin typeface="Calibri" pitchFamily="34" charset="0"/>
                </a:rPr>
                <a:t>             </a:t>
              </a:r>
              <a:r>
                <a:rPr lang="en-US" sz="2000" b="1" baseline="0" dirty="0" smtClean="0">
                  <a:solidFill>
                    <a:srgbClr val="000000"/>
                  </a:solidFill>
                  <a:latin typeface="Calibri" pitchFamily="34" charset="0"/>
                </a:rPr>
                <a:t>Broker</a:t>
              </a:r>
              <a:endParaRPr lang="en-US" sz="400" b="1" baseline="0" dirty="0">
                <a:solidFill>
                  <a:srgbClr val="000000"/>
                </a:solidFill>
                <a:latin typeface="Calibri" pitchFamily="34" charset="0"/>
              </a:endParaRPr>
            </a:p>
            <a:p>
              <a:pPr marL="114300" lvl="1" indent="-114300" defTabSz="666750">
                <a:lnSpc>
                  <a:spcPct val="90000"/>
                </a:lnSpc>
                <a:spcAft>
                  <a:spcPct val="15000"/>
                </a:spcAft>
                <a:buSzPct val="100000"/>
                <a:buFont typeface="Calibri" pitchFamily="34" charset="0"/>
                <a:buChar char="•"/>
                <a:defRPr/>
              </a:pPr>
              <a:r>
                <a:rPr lang="en-US" sz="1400" baseline="0" dirty="0" smtClean="0">
                  <a:solidFill>
                    <a:srgbClr val="000000"/>
                  </a:solidFill>
                  <a:latin typeface="Calibri" pitchFamily="34" charset="0"/>
                </a:rPr>
                <a:t>VDI: Multiple Options</a:t>
              </a:r>
            </a:p>
            <a:p>
              <a:pPr marL="114300" lvl="1" indent="-114300" defTabSz="666750" fontAlgn="auto">
                <a:lnSpc>
                  <a:spcPct val="90000"/>
                </a:lnSpc>
                <a:spcAft>
                  <a:spcPct val="15000"/>
                </a:spcAft>
                <a:buSzPct val="100000"/>
                <a:buFont typeface="Calibri" pitchFamily="34" charset="0"/>
                <a:buChar char="•"/>
                <a:defRPr/>
              </a:pPr>
              <a:r>
                <a:rPr lang="en-US" sz="1400" baseline="0" dirty="0" smtClean="0">
                  <a:solidFill>
                    <a:srgbClr val="000000"/>
                  </a:solidFill>
                  <a:latin typeface="Calibri" pitchFamily="34" charset="0"/>
                </a:rPr>
                <a:t>Terminal Services/RDSH</a:t>
              </a:r>
            </a:p>
            <a:p>
              <a:pPr marL="114300" lvl="1" indent="-114300" defTabSz="666750" fontAlgn="auto">
                <a:lnSpc>
                  <a:spcPct val="90000"/>
                </a:lnSpc>
                <a:spcAft>
                  <a:spcPct val="15000"/>
                </a:spcAft>
                <a:buSzPct val="100000"/>
                <a:buFont typeface="Calibri" pitchFamily="34" charset="0"/>
                <a:buChar char="•"/>
                <a:defRPr/>
              </a:pPr>
              <a:r>
                <a:rPr lang="en-US" sz="1400" baseline="0" dirty="0" smtClean="0">
                  <a:solidFill>
                    <a:srgbClr val="000000"/>
                  </a:solidFill>
                  <a:latin typeface="Calibri" pitchFamily="34" charset="0"/>
                </a:rPr>
                <a:t>Blade PCs</a:t>
              </a:r>
            </a:p>
            <a:p>
              <a:pPr marL="114300" lvl="1" indent="-114300" defTabSz="666750" fontAlgn="auto">
                <a:lnSpc>
                  <a:spcPct val="90000"/>
                </a:lnSpc>
                <a:spcAft>
                  <a:spcPct val="15000"/>
                </a:spcAft>
                <a:buSzPct val="75000"/>
                <a:defRPr/>
              </a:pPr>
              <a:endParaRPr lang="en-US" sz="1600" b="1" baseline="0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4" name="Freeform 33"/>
            <p:cNvSpPr/>
            <p:nvPr/>
          </p:nvSpPr>
          <p:spPr>
            <a:xfrm>
              <a:off x="1687286" y="3276600"/>
              <a:ext cx="3298452" cy="3200399"/>
            </a:xfrm>
            <a:custGeom>
              <a:avLst/>
              <a:gdLst>
                <a:gd name="connsiteX0" fmla="*/ 0 w 3012077"/>
                <a:gd name="connsiteY0" fmla="*/ 1506039 h 3012077"/>
                <a:gd name="connsiteX1" fmla="*/ 441110 w 3012077"/>
                <a:gd name="connsiteY1" fmla="*/ 441109 h 3012077"/>
                <a:gd name="connsiteX2" fmla="*/ 1506041 w 3012077"/>
                <a:gd name="connsiteY2" fmla="*/ 2 h 3012077"/>
                <a:gd name="connsiteX3" fmla="*/ 2570971 w 3012077"/>
                <a:gd name="connsiteY3" fmla="*/ 441112 h 3012077"/>
                <a:gd name="connsiteX4" fmla="*/ 3012078 w 3012077"/>
                <a:gd name="connsiteY4" fmla="*/ 1506043 h 3012077"/>
                <a:gd name="connsiteX5" fmla="*/ 2570969 w 3012077"/>
                <a:gd name="connsiteY5" fmla="*/ 2570974 h 3012077"/>
                <a:gd name="connsiteX6" fmla="*/ 1506038 w 3012077"/>
                <a:gd name="connsiteY6" fmla="*/ 3012082 h 3012077"/>
                <a:gd name="connsiteX7" fmla="*/ 441108 w 3012077"/>
                <a:gd name="connsiteY7" fmla="*/ 2570972 h 3012077"/>
                <a:gd name="connsiteX8" fmla="*/ 0 w 3012077"/>
                <a:gd name="connsiteY8" fmla="*/ 1506041 h 3012077"/>
                <a:gd name="connsiteX9" fmla="*/ 0 w 3012077"/>
                <a:gd name="connsiteY9" fmla="*/ 1506039 h 3012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12077" h="3012077">
                  <a:moveTo>
                    <a:pt x="0" y="1506039"/>
                  </a:moveTo>
                  <a:cubicBezTo>
                    <a:pt x="0" y="1106612"/>
                    <a:pt x="158673" y="723546"/>
                    <a:pt x="441110" y="441109"/>
                  </a:cubicBezTo>
                  <a:cubicBezTo>
                    <a:pt x="723548" y="158672"/>
                    <a:pt x="1106615" y="1"/>
                    <a:pt x="1506041" y="2"/>
                  </a:cubicBezTo>
                  <a:cubicBezTo>
                    <a:pt x="1905468" y="2"/>
                    <a:pt x="2288534" y="158675"/>
                    <a:pt x="2570971" y="441112"/>
                  </a:cubicBezTo>
                  <a:cubicBezTo>
                    <a:pt x="2853408" y="723550"/>
                    <a:pt x="3012079" y="1106617"/>
                    <a:pt x="3012078" y="1506043"/>
                  </a:cubicBezTo>
                  <a:cubicBezTo>
                    <a:pt x="3012078" y="1905470"/>
                    <a:pt x="2853406" y="2288537"/>
                    <a:pt x="2570969" y="2570974"/>
                  </a:cubicBezTo>
                  <a:cubicBezTo>
                    <a:pt x="2288532" y="2853411"/>
                    <a:pt x="1905465" y="3012083"/>
                    <a:pt x="1506038" y="3012082"/>
                  </a:cubicBezTo>
                  <a:cubicBezTo>
                    <a:pt x="1106611" y="3012082"/>
                    <a:pt x="723545" y="2853410"/>
                    <a:pt x="441108" y="2570972"/>
                  </a:cubicBezTo>
                  <a:cubicBezTo>
                    <a:pt x="158671" y="2288535"/>
                    <a:pt x="0" y="1905467"/>
                    <a:pt x="0" y="1506041"/>
                  </a:cubicBezTo>
                  <a:lnTo>
                    <a:pt x="0" y="1506039"/>
                  </a:lnTo>
                  <a:close/>
                </a:path>
              </a:pathLst>
            </a:custGeom>
            <a:solidFill>
              <a:srgbClr val="002776">
                <a:lumMod val="60000"/>
                <a:lumOff val="40000"/>
                <a:alpha val="50000"/>
              </a:srgbClr>
            </a:solidFill>
            <a:ln w="25400" cap="flat" cmpd="sng" algn="ctr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txBody>
            <a:bodyPr spcFirstLastPara="0" vert="horz" wrap="square" lIns="283638" tIns="778120" rIns="921193" bIns="577315" numCol="1" spcCol="1270" anchor="ctr" anchorCtr="1">
              <a:noAutofit/>
            </a:bodyPr>
            <a:lstStyle/>
            <a:p>
              <a:pPr defTabSz="8445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2000" b="1" baseline="0" dirty="0" smtClean="0">
                <a:solidFill>
                  <a:srgbClr val="000000"/>
                </a:solidFill>
                <a:latin typeface="Calibri" pitchFamily="34" charset="0"/>
              </a:endParaRPr>
            </a:p>
            <a:p>
              <a:pPr defTabSz="8445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400" b="1" baseline="0" dirty="0" smtClean="0">
                <a:solidFill>
                  <a:srgbClr val="000000"/>
                </a:solidFill>
                <a:latin typeface="Calibri" pitchFamily="34" charset="0"/>
              </a:endParaRPr>
            </a:p>
            <a:p>
              <a:pPr defTabSz="8445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2000" b="1" baseline="0" dirty="0" smtClean="0">
                <a:solidFill>
                  <a:srgbClr val="000000"/>
                </a:solidFill>
                <a:latin typeface="Calibri" pitchFamily="34" charset="0"/>
              </a:endParaRPr>
            </a:p>
            <a:p>
              <a:pPr defTabSz="8445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000" b="1" baseline="0" dirty="0" smtClean="0">
                  <a:solidFill>
                    <a:srgbClr val="000000"/>
                  </a:solidFill>
                  <a:latin typeface="Calibri" pitchFamily="34" charset="0"/>
                </a:rPr>
                <a:t>User Experience</a:t>
              </a:r>
            </a:p>
            <a:p>
              <a:pPr marL="114300" lvl="1" indent="-114300" defTabSz="666750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US" sz="1400" baseline="0" dirty="0" smtClean="0">
                  <a:solidFill>
                    <a:srgbClr val="000000"/>
                  </a:solidFill>
                  <a:latin typeface="Calibri" pitchFamily="34" charset="0"/>
                </a:rPr>
                <a:t>Optimized Performance</a:t>
              </a:r>
            </a:p>
            <a:p>
              <a:pPr marL="114300" lvl="1" indent="-114300" defTabSz="666750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US" sz="1400" baseline="0" dirty="0" smtClean="0">
                  <a:solidFill>
                    <a:srgbClr val="000000"/>
                  </a:solidFill>
                  <a:latin typeface="Calibri" pitchFamily="34" charset="0"/>
                </a:rPr>
                <a:t>Range of Access Devices </a:t>
              </a:r>
            </a:p>
            <a:p>
              <a:pPr marL="114300" lvl="1" indent="-114300" defTabSz="666750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US" sz="1400" baseline="0" dirty="0" smtClean="0">
                  <a:solidFill>
                    <a:srgbClr val="000000"/>
                  </a:solidFill>
                  <a:latin typeface="Calibri" pitchFamily="34" charset="0"/>
                </a:rPr>
                <a:t>Universal USB and Print</a:t>
              </a:r>
            </a:p>
            <a:p>
              <a:pPr marL="114300" lvl="1" indent="-114300" defTabSz="666750" fontAlgn="auto">
                <a:lnSpc>
                  <a:spcPct val="90000"/>
                </a:lnSpc>
                <a:spcAft>
                  <a:spcPct val="15000"/>
                </a:spcAft>
                <a:defRPr/>
              </a:pPr>
              <a:endParaRPr lang="en-US" sz="1600" baseline="0" dirty="0" smtClean="0">
                <a:solidFill>
                  <a:srgbClr val="000000"/>
                </a:solidFill>
                <a:latin typeface="Calibri" pitchFamily="34" charset="0"/>
              </a:endParaRPr>
            </a:p>
            <a:p>
              <a:pPr marL="114300" lvl="1" indent="-114300" defTabSz="666750" fontAlgn="auto">
                <a:lnSpc>
                  <a:spcPct val="90000"/>
                </a:lnSpc>
                <a:spcAft>
                  <a:spcPct val="15000"/>
                </a:spcAft>
                <a:defRPr/>
              </a:pPr>
              <a:endParaRPr lang="en-US" sz="1600" b="1" baseline="0" dirty="0" smtClean="0">
                <a:solidFill>
                  <a:srgbClr val="000000"/>
                </a:solidFill>
                <a:latin typeface="Calibri" pitchFamily="34" charset="0"/>
              </a:endParaRPr>
            </a:p>
            <a:p>
              <a:pPr marL="114300" lvl="1" indent="-114300" defTabSz="666750" fontAlgn="auto">
                <a:lnSpc>
                  <a:spcPct val="90000"/>
                </a:lnSpc>
                <a:spcAft>
                  <a:spcPct val="15000"/>
                </a:spcAft>
                <a:defRPr/>
              </a:pPr>
              <a:endParaRPr lang="en-US" sz="1400" b="1" baseline="0" dirty="0" smtClean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5" name="Freeform 34"/>
            <p:cNvSpPr/>
            <p:nvPr/>
          </p:nvSpPr>
          <p:spPr>
            <a:xfrm>
              <a:off x="4016749" y="3276598"/>
              <a:ext cx="3287565" cy="3216729"/>
            </a:xfrm>
            <a:custGeom>
              <a:avLst/>
              <a:gdLst>
                <a:gd name="connsiteX0" fmla="*/ 0 w 3012077"/>
                <a:gd name="connsiteY0" fmla="*/ 1506039 h 3012077"/>
                <a:gd name="connsiteX1" fmla="*/ 441110 w 3012077"/>
                <a:gd name="connsiteY1" fmla="*/ 441109 h 3012077"/>
                <a:gd name="connsiteX2" fmla="*/ 1506041 w 3012077"/>
                <a:gd name="connsiteY2" fmla="*/ 2 h 3012077"/>
                <a:gd name="connsiteX3" fmla="*/ 2570971 w 3012077"/>
                <a:gd name="connsiteY3" fmla="*/ 441112 h 3012077"/>
                <a:gd name="connsiteX4" fmla="*/ 3012078 w 3012077"/>
                <a:gd name="connsiteY4" fmla="*/ 1506043 h 3012077"/>
                <a:gd name="connsiteX5" fmla="*/ 2570969 w 3012077"/>
                <a:gd name="connsiteY5" fmla="*/ 2570974 h 3012077"/>
                <a:gd name="connsiteX6" fmla="*/ 1506038 w 3012077"/>
                <a:gd name="connsiteY6" fmla="*/ 3012082 h 3012077"/>
                <a:gd name="connsiteX7" fmla="*/ 441108 w 3012077"/>
                <a:gd name="connsiteY7" fmla="*/ 2570972 h 3012077"/>
                <a:gd name="connsiteX8" fmla="*/ 0 w 3012077"/>
                <a:gd name="connsiteY8" fmla="*/ 1506041 h 3012077"/>
                <a:gd name="connsiteX9" fmla="*/ 0 w 3012077"/>
                <a:gd name="connsiteY9" fmla="*/ 1506039 h 3012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12077" h="3012077">
                  <a:moveTo>
                    <a:pt x="0" y="1506039"/>
                  </a:moveTo>
                  <a:cubicBezTo>
                    <a:pt x="0" y="1106612"/>
                    <a:pt x="158673" y="723546"/>
                    <a:pt x="441110" y="441109"/>
                  </a:cubicBezTo>
                  <a:cubicBezTo>
                    <a:pt x="723548" y="158672"/>
                    <a:pt x="1106615" y="1"/>
                    <a:pt x="1506041" y="2"/>
                  </a:cubicBezTo>
                  <a:cubicBezTo>
                    <a:pt x="1905468" y="2"/>
                    <a:pt x="2288534" y="158675"/>
                    <a:pt x="2570971" y="441112"/>
                  </a:cubicBezTo>
                  <a:cubicBezTo>
                    <a:pt x="2853408" y="723550"/>
                    <a:pt x="3012079" y="1106617"/>
                    <a:pt x="3012078" y="1506043"/>
                  </a:cubicBezTo>
                  <a:cubicBezTo>
                    <a:pt x="3012078" y="1905470"/>
                    <a:pt x="2853406" y="2288537"/>
                    <a:pt x="2570969" y="2570974"/>
                  </a:cubicBezTo>
                  <a:cubicBezTo>
                    <a:pt x="2288532" y="2853411"/>
                    <a:pt x="1905465" y="3012083"/>
                    <a:pt x="1506038" y="3012082"/>
                  </a:cubicBezTo>
                  <a:cubicBezTo>
                    <a:pt x="1106611" y="3012082"/>
                    <a:pt x="723545" y="2853410"/>
                    <a:pt x="441108" y="2570972"/>
                  </a:cubicBezTo>
                  <a:cubicBezTo>
                    <a:pt x="158671" y="2288535"/>
                    <a:pt x="0" y="1905467"/>
                    <a:pt x="0" y="1506041"/>
                  </a:cubicBezTo>
                  <a:lnTo>
                    <a:pt x="0" y="1506039"/>
                  </a:lnTo>
                  <a:close/>
                </a:path>
              </a:pathLst>
            </a:custGeom>
            <a:solidFill>
              <a:srgbClr val="002776">
                <a:lumMod val="60000"/>
                <a:lumOff val="40000"/>
                <a:alpha val="50000"/>
              </a:srgbClr>
            </a:solidFill>
            <a:ln w="25400" cap="flat" cmpd="sng" algn="ctr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txBody>
            <a:bodyPr spcFirstLastPara="0" vert="horz" wrap="square" lIns="921194" tIns="778120" rIns="283637" bIns="577315" numCol="1" spcCol="1270" anchor="ctr" anchorCtr="1">
              <a:noAutofit/>
            </a:bodyPr>
            <a:lstStyle/>
            <a:p>
              <a:pPr defTabSz="8445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2000" b="1" baseline="0" dirty="0" smtClean="0">
                <a:solidFill>
                  <a:srgbClr val="000000"/>
                </a:solidFill>
                <a:latin typeface="Calibri" pitchFamily="34" charset="0"/>
              </a:endParaRPr>
            </a:p>
            <a:p>
              <a:pPr defTabSz="8445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300" b="1" baseline="0" dirty="0" smtClean="0">
                <a:solidFill>
                  <a:srgbClr val="000000"/>
                </a:solidFill>
                <a:latin typeface="Calibri" pitchFamily="34" charset="0"/>
              </a:endParaRPr>
            </a:p>
            <a:p>
              <a:pPr defTabSz="8445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000" b="1" baseline="0" dirty="0" smtClean="0">
                  <a:solidFill>
                    <a:srgbClr val="000000"/>
                  </a:solidFill>
                  <a:latin typeface="Calibri" pitchFamily="34" charset="0"/>
                </a:rPr>
                <a:t>Management</a:t>
              </a:r>
              <a:endParaRPr lang="en-US" sz="2000" b="1" baseline="0" dirty="0">
                <a:solidFill>
                  <a:srgbClr val="000000"/>
                </a:solidFill>
                <a:latin typeface="Calibri" pitchFamily="34" charset="0"/>
              </a:endParaRPr>
            </a:p>
            <a:p>
              <a:pPr marL="114300" lvl="1" indent="-114300" defTabSz="666750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US" sz="1400" baseline="0" dirty="0" smtClean="0">
                  <a:solidFill>
                    <a:srgbClr val="000000"/>
                  </a:solidFill>
                  <a:latin typeface="Calibri" pitchFamily="34" charset="0"/>
                </a:rPr>
                <a:t>Automation</a:t>
              </a:r>
              <a:endParaRPr lang="en-US" sz="1400" baseline="0" dirty="0">
                <a:solidFill>
                  <a:srgbClr val="000000"/>
                </a:solidFill>
                <a:latin typeface="Calibri" pitchFamily="34" charset="0"/>
              </a:endParaRPr>
            </a:p>
            <a:p>
              <a:pPr marL="114300" lvl="1" indent="-114300" defTabSz="666750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US" sz="1400" baseline="0" dirty="0" smtClean="0">
                  <a:solidFill>
                    <a:srgbClr val="000000"/>
                  </a:solidFill>
                  <a:latin typeface="Calibri" pitchFamily="34" charset="0"/>
                </a:rPr>
                <a:t>Flexibility</a:t>
              </a:r>
              <a:endParaRPr lang="en-US" sz="1400" baseline="0" dirty="0">
                <a:solidFill>
                  <a:srgbClr val="000000"/>
                </a:solidFill>
                <a:latin typeface="Calibri" pitchFamily="34" charset="0"/>
              </a:endParaRPr>
            </a:p>
            <a:p>
              <a:pPr marL="114300" lvl="1" indent="-114300" defTabSz="666750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US" sz="1400" baseline="0" dirty="0" smtClean="0">
                  <a:solidFill>
                    <a:srgbClr val="000000"/>
                  </a:solidFill>
                  <a:latin typeface="Calibri" pitchFamily="34" charset="0"/>
                </a:rPr>
                <a:t>Security</a:t>
              </a:r>
            </a:p>
            <a:p>
              <a:pPr marL="114300" lvl="1" indent="-114300" defTabSz="666750" fontAlgn="auto">
                <a:lnSpc>
                  <a:spcPct val="90000"/>
                </a:lnSpc>
                <a:spcAft>
                  <a:spcPct val="15000"/>
                </a:spcAft>
                <a:defRPr/>
              </a:pPr>
              <a:endParaRPr lang="en-US" sz="1600" baseline="0" dirty="0" smtClean="0">
                <a:solidFill>
                  <a:srgbClr val="000000"/>
                </a:solidFill>
                <a:latin typeface="Calibri" pitchFamily="34" charset="0"/>
              </a:endParaRPr>
            </a:p>
            <a:p>
              <a:pPr marL="114300" lvl="1" indent="-114300" defTabSz="666750" fontAlgn="auto">
                <a:lnSpc>
                  <a:spcPct val="90000"/>
                </a:lnSpc>
                <a:spcAft>
                  <a:spcPct val="15000"/>
                </a:spcAft>
                <a:defRPr/>
              </a:pPr>
              <a:endParaRPr lang="en-US" sz="400" baseline="0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6" name="Oval 35"/>
            <p:cNvSpPr/>
            <p:nvPr/>
          </p:nvSpPr>
          <p:spPr bwMode="auto">
            <a:xfrm>
              <a:off x="3810000" y="3429000"/>
              <a:ext cx="1317171" cy="1294462"/>
            </a:xfrm>
            <a:prstGeom prst="ellipse">
              <a:avLst/>
            </a:prstGeom>
            <a:solidFill>
              <a:srgbClr val="DCE6F2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relaxedInset"/>
            </a:sp3d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defRPr/>
              </a:pPr>
              <a:endParaRPr lang="en-US" kern="0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pic>
          <p:nvPicPr>
            <p:cNvPr id="37" name="Picture 5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86200" y="3885262"/>
              <a:ext cx="1143000" cy="312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9" name="Picture 3" descr="C:\Documents and Settings\dtepe\My Documents\Provision\Graphics\console2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74295" y="811116"/>
            <a:ext cx="2225884" cy="1514395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  <a:scene3d>
            <a:camera prst="perspectiveHeroicExtremeLeftFacing"/>
            <a:lightRig rig="threePt" dir="t"/>
          </a:scene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400" b="1" dirty="0" smtClean="0">
                <a:latin typeface="Calibri" pitchFamily="34" charset="0"/>
              </a:rPr>
              <a:t>Simplify Management of Application and Desktop Delivery</a:t>
            </a:r>
            <a:r>
              <a:rPr lang="en-GB" sz="2000" b="1" dirty="0" smtClean="0">
                <a:latin typeface="Calibri" pitchFamily="34" charset="0"/>
              </a:rPr>
              <a:t/>
            </a:r>
            <a:br>
              <a:rPr lang="en-GB" sz="2000" b="1" dirty="0" smtClean="0">
                <a:latin typeface="Calibri" pitchFamily="34" charset="0"/>
              </a:rPr>
            </a:br>
            <a:r>
              <a:rPr lang="en-US" sz="1400" dirty="0" smtClean="0">
                <a:latin typeface="Calibri" pitchFamily="34" charset="0"/>
              </a:rPr>
              <a:t>Multiple User Types – Multiple Deployment Options – Single Console</a:t>
            </a:r>
            <a:endParaRPr lang="en-US" sz="1600" dirty="0"/>
          </a:p>
        </p:txBody>
      </p:sp>
      <p:sp>
        <p:nvSpPr>
          <p:cNvPr id="41" name="TextBox 47"/>
          <p:cNvSpPr txBox="1">
            <a:spLocks noChangeArrowheads="1"/>
          </p:cNvSpPr>
          <p:nvPr/>
        </p:nvSpPr>
        <p:spPr bwMode="auto">
          <a:xfrm>
            <a:off x="3445633" y="1660000"/>
            <a:ext cx="18446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9063" indent="-119063"/>
            <a:r>
              <a:rPr lang="en-US" sz="1400" b="1" baseline="0" dirty="0">
                <a:latin typeface="Calibri" pitchFamily="34" charset="0"/>
              </a:rPr>
              <a:t>Knowledge Workers  </a:t>
            </a:r>
          </a:p>
          <a:p>
            <a:pPr marL="119063" indent="-119063"/>
            <a:r>
              <a:rPr lang="en-US" sz="1400" b="1" baseline="0" dirty="0">
                <a:solidFill>
                  <a:srgbClr val="00B050"/>
                </a:solidFill>
                <a:latin typeface="Calibri" pitchFamily="34" charset="0"/>
              </a:rPr>
              <a:t>VDI</a:t>
            </a:r>
          </a:p>
        </p:txBody>
      </p:sp>
      <p:sp>
        <p:nvSpPr>
          <p:cNvPr id="42" name="TextBox 48"/>
          <p:cNvSpPr txBox="1">
            <a:spLocks noChangeArrowheads="1"/>
          </p:cNvSpPr>
          <p:nvPr/>
        </p:nvSpPr>
        <p:spPr bwMode="auto">
          <a:xfrm>
            <a:off x="5729181" y="1660000"/>
            <a:ext cx="1639887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9063" indent="-119063"/>
            <a:r>
              <a:rPr lang="en-US" sz="1400" b="1" baseline="0" dirty="0">
                <a:latin typeface="Calibri" pitchFamily="34" charset="0"/>
              </a:rPr>
              <a:t>Power Users </a:t>
            </a:r>
          </a:p>
          <a:p>
            <a:pPr marL="119063" indent="-119063"/>
            <a:r>
              <a:rPr lang="en-US" sz="1400" b="1" baseline="0" dirty="0">
                <a:solidFill>
                  <a:srgbClr val="C00000"/>
                </a:solidFill>
                <a:latin typeface="Calibri" pitchFamily="34" charset="0"/>
              </a:rPr>
              <a:t>Blade PCs</a:t>
            </a:r>
          </a:p>
        </p:txBody>
      </p:sp>
      <p:sp>
        <p:nvSpPr>
          <p:cNvPr id="43" name="TextBox 46"/>
          <p:cNvSpPr txBox="1">
            <a:spLocks noChangeArrowheads="1"/>
          </p:cNvSpPr>
          <p:nvPr/>
        </p:nvSpPr>
        <p:spPr bwMode="auto">
          <a:xfrm>
            <a:off x="1616529" y="1627413"/>
            <a:ext cx="17176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9063" indent="-119063"/>
            <a:r>
              <a:rPr lang="en-US" sz="1400" b="1" baseline="0" dirty="0">
                <a:latin typeface="Calibri" pitchFamily="34" charset="0"/>
              </a:rPr>
              <a:t>Task Workers </a:t>
            </a:r>
          </a:p>
          <a:p>
            <a:pPr marL="119063" indent="-119063"/>
            <a:r>
              <a:rPr lang="en-US" sz="1400" b="1" baseline="0" dirty="0">
                <a:solidFill>
                  <a:srgbClr val="002B7C"/>
                </a:solidFill>
                <a:latin typeface="Calibri" pitchFamily="34" charset="0"/>
              </a:rPr>
              <a:t>Terminal </a:t>
            </a:r>
            <a:r>
              <a:rPr lang="en-US" sz="1400" b="1" baseline="0" dirty="0" smtClean="0">
                <a:solidFill>
                  <a:srgbClr val="002B7C"/>
                </a:solidFill>
                <a:latin typeface="Calibri" pitchFamily="34" charset="0"/>
              </a:rPr>
              <a:t>Server</a:t>
            </a:r>
            <a:endParaRPr lang="en-US" sz="1400" b="1" baseline="0" dirty="0">
              <a:solidFill>
                <a:srgbClr val="002B7C"/>
              </a:solidFill>
              <a:latin typeface="Calibri" pitchFamily="34" charset="0"/>
            </a:endParaRPr>
          </a:p>
        </p:txBody>
      </p:sp>
      <p:pic>
        <p:nvPicPr>
          <p:cNvPr id="44" name="Picture 6" descr="C:\Documents and Settings\dtepe\Local Settings\Temporary Internet Files\Content.IE5\KJDZIM1Z\MPj0422531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98033" y="2242198"/>
            <a:ext cx="1322387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3" descr="C:\Documents and Settings\dtepe\My Documents\My Pictures\Microsoft Clip Organizer\j04021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49308" y="2229733"/>
            <a:ext cx="908050" cy="113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2" descr="H:\Desktop Virt Group\Graphics\iStock_000008125274XSmal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07798" y="2242198"/>
            <a:ext cx="1516063" cy="99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3385308" y="3337988"/>
            <a:ext cx="2057400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9063" indent="-119063">
              <a:buFont typeface="Arial" charset="0"/>
              <a:buChar char="•"/>
            </a:pPr>
            <a:r>
              <a:rPr lang="en-US" sz="1200" baseline="0" dirty="0">
                <a:latin typeface="Calibri" pitchFamily="34" charset="0"/>
              </a:rPr>
              <a:t>Fast and Personal</a:t>
            </a:r>
          </a:p>
          <a:p>
            <a:pPr marL="119063" indent="-119063">
              <a:buFont typeface="Arial" charset="0"/>
              <a:buChar char="•"/>
            </a:pPr>
            <a:r>
              <a:rPr lang="en-US" sz="1200" baseline="0" dirty="0">
                <a:latin typeface="Calibri" pitchFamily="34" charset="0"/>
              </a:rPr>
              <a:t>Can be user-customized</a:t>
            </a:r>
          </a:p>
          <a:p>
            <a:pPr marL="119063" indent="-119063">
              <a:buFont typeface="Arial" charset="0"/>
              <a:buChar char="•"/>
            </a:pPr>
            <a:r>
              <a:rPr lang="en-US" sz="1200" baseline="0" dirty="0">
                <a:latin typeface="Calibri" pitchFamily="34" charset="0"/>
              </a:rPr>
              <a:t>Provisioned on-demand </a:t>
            </a:r>
          </a:p>
          <a:p>
            <a:pPr marL="119063" indent="-119063">
              <a:buFont typeface="Arial" charset="0"/>
              <a:buChar char="•"/>
            </a:pPr>
            <a:r>
              <a:rPr lang="en-US" sz="1200" baseline="0" dirty="0">
                <a:latin typeface="Calibri" pitchFamily="34" charset="0"/>
              </a:rPr>
              <a:t>Fully isolated and secure</a:t>
            </a:r>
          </a:p>
          <a:p>
            <a:pPr marL="119063" indent="-119063">
              <a:buFont typeface="Arial" charset="0"/>
              <a:buChar char="•"/>
            </a:pPr>
            <a:r>
              <a:rPr lang="en-US" sz="1200" baseline="0" dirty="0">
                <a:latin typeface="Calibri" pitchFamily="34" charset="0"/>
              </a:rPr>
              <a:t>Standard desktop OS</a:t>
            </a:r>
          </a:p>
        </p:txBody>
      </p:sp>
      <p:sp>
        <p:nvSpPr>
          <p:cNvPr id="48" name="TextBox 51"/>
          <p:cNvSpPr txBox="1">
            <a:spLocks noChangeArrowheads="1"/>
          </p:cNvSpPr>
          <p:nvPr/>
        </p:nvSpPr>
        <p:spPr bwMode="auto">
          <a:xfrm>
            <a:off x="1776347" y="3359294"/>
            <a:ext cx="1296987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9063" indent="-119063">
              <a:buFont typeface="Arial" charset="0"/>
              <a:buChar char="•"/>
            </a:pPr>
            <a:r>
              <a:rPr lang="en-US" sz="1200" baseline="0" dirty="0">
                <a:latin typeface="Calibri" pitchFamily="34" charset="0"/>
              </a:rPr>
              <a:t>Shared OS</a:t>
            </a:r>
          </a:p>
          <a:p>
            <a:pPr marL="119063" indent="-119063">
              <a:buFont typeface="Arial" charset="0"/>
              <a:buChar char="•"/>
            </a:pPr>
            <a:r>
              <a:rPr lang="en-US" sz="1200" baseline="0" dirty="0">
                <a:latin typeface="Calibri" pitchFamily="34" charset="0"/>
              </a:rPr>
              <a:t>Shared Apps</a:t>
            </a:r>
          </a:p>
          <a:p>
            <a:pPr marL="119063" indent="-119063">
              <a:buFont typeface="Arial" charset="0"/>
              <a:buChar char="•"/>
            </a:pPr>
            <a:r>
              <a:rPr lang="en-US" sz="1200" baseline="0" dirty="0">
                <a:latin typeface="Calibri" pitchFamily="34" charset="0"/>
              </a:rPr>
              <a:t>Server OS</a:t>
            </a:r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5604941" y="3337988"/>
            <a:ext cx="22923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9063" indent="-119063">
              <a:buFont typeface="Arial" charset="0"/>
              <a:buChar char="•"/>
            </a:pPr>
            <a:r>
              <a:rPr lang="en-US" sz="1200" baseline="0" dirty="0">
                <a:latin typeface="Calibri" pitchFamily="34" charset="0"/>
              </a:rPr>
              <a:t>Fast, Powerful and Consistent</a:t>
            </a:r>
          </a:p>
          <a:p>
            <a:pPr marL="119063" indent="-119063">
              <a:buFont typeface="Arial" charset="0"/>
              <a:buChar char="•"/>
            </a:pPr>
            <a:r>
              <a:rPr lang="en-US" sz="1200" baseline="0" dirty="0">
                <a:latin typeface="Calibri" pitchFamily="34" charset="0"/>
              </a:rPr>
              <a:t>Demanding users/applications</a:t>
            </a:r>
          </a:p>
          <a:p>
            <a:pPr marL="119063" indent="-119063">
              <a:buFont typeface="Arial" charset="0"/>
              <a:buChar char="•"/>
            </a:pPr>
            <a:r>
              <a:rPr lang="en-US" sz="1200" baseline="0" dirty="0">
                <a:latin typeface="Calibri" pitchFamily="34" charset="0"/>
              </a:rPr>
              <a:t>Fully isolated and secure</a:t>
            </a:r>
          </a:p>
          <a:p>
            <a:pPr marL="119063" indent="-119063">
              <a:buFont typeface="Arial" charset="0"/>
              <a:buChar char="•"/>
            </a:pPr>
            <a:r>
              <a:rPr lang="en-US" sz="1200" baseline="0" dirty="0">
                <a:latin typeface="Calibri" pitchFamily="34" charset="0"/>
              </a:rPr>
              <a:t>Standard desktop OS</a:t>
            </a:r>
          </a:p>
        </p:txBody>
      </p:sp>
      <p:sp>
        <p:nvSpPr>
          <p:cNvPr id="50" name="Pentagon 49"/>
          <p:cNvSpPr>
            <a:spLocks noChangeArrowheads="1"/>
          </p:cNvSpPr>
          <p:nvPr/>
        </p:nvSpPr>
        <p:spPr bwMode="auto">
          <a:xfrm rot="5400000">
            <a:off x="4213234" y="1452296"/>
            <a:ext cx="660710" cy="6537572"/>
          </a:xfrm>
          <a:prstGeom prst="homePlate">
            <a:avLst>
              <a:gd name="adj" fmla="val 68586"/>
            </a:avLst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rot="10800000" vert="eaVert"/>
          <a:lstStyle/>
          <a:p>
            <a:pPr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286000" y="4332514"/>
            <a:ext cx="45715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Deploy and Manage the Most Cost-Effective Solution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2" name="Picture 2" descr="C:\Documents and Settings\dtepe\My Documents\Provision\Graphics\vWorkspac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69192" y="5104469"/>
            <a:ext cx="1735792" cy="555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TextBox 56"/>
          <p:cNvSpPr txBox="1">
            <a:spLocks noChangeArrowheads="1"/>
          </p:cNvSpPr>
          <p:nvPr/>
        </p:nvSpPr>
        <p:spPr bwMode="auto">
          <a:xfrm>
            <a:off x="2692513" y="5584997"/>
            <a:ext cx="22600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9063" indent="-119063"/>
            <a:r>
              <a:rPr lang="en-US" sz="1400" b="1" baseline="0" dirty="0">
                <a:latin typeface="Segoe Semibold"/>
              </a:rPr>
              <a:t>Management Console</a:t>
            </a:r>
          </a:p>
        </p:txBody>
      </p:sp>
      <p:pic>
        <p:nvPicPr>
          <p:cNvPr id="54" name="Picture 3" descr="C:\Documents and Settings\dtepe\My Documents\Provision\Graphics\console2.bm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88031" y="5129723"/>
            <a:ext cx="1413778" cy="961873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  <a:scene3d>
            <a:camera prst="perspectiveHeroicExtremeLeftFacing"/>
            <a:lightRig rig="threePt" dir="t"/>
          </a:scene3d>
        </p:spPr>
      </p:pic>
      <p:cxnSp>
        <p:nvCxnSpPr>
          <p:cNvPr id="55" name="Straight Connector 62"/>
          <p:cNvCxnSpPr>
            <a:cxnSpLocks noChangeShapeType="1"/>
          </p:cNvCxnSpPr>
          <p:nvPr/>
        </p:nvCxnSpPr>
        <p:spPr bwMode="auto">
          <a:xfrm flipH="1">
            <a:off x="3200360" y="1880209"/>
            <a:ext cx="1588" cy="23637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6" name="Straight Connector 63"/>
          <p:cNvCxnSpPr>
            <a:cxnSpLocks noChangeShapeType="1"/>
          </p:cNvCxnSpPr>
          <p:nvPr/>
        </p:nvCxnSpPr>
        <p:spPr bwMode="auto">
          <a:xfrm flipH="1">
            <a:off x="5467175" y="1896538"/>
            <a:ext cx="1587" cy="23637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19247" y="716362"/>
            <a:ext cx="8624753" cy="558807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Single Management Console – RDS, VDI and PCs</a:t>
            </a:r>
            <a:endParaRPr lang="en-US" sz="28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 descr="console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79071" y="1453749"/>
            <a:ext cx="6351203" cy="452250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58423" y="1938867"/>
            <a:ext cx="76843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The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</a:rPr>
              <a:t>Smarter Way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to Desktop Virtualization</a:t>
            </a:r>
            <a:endParaRPr kumimoji="0" lang="en-US" sz="3200" b="1" i="1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19858" y="2177747"/>
            <a:ext cx="787037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rPr>
              <a:t> 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</a:rPr>
              <a:t>Simplified</a:t>
            </a:r>
            <a:r>
              <a:rPr kumimoji="0" lang="en-US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rPr>
              <a:t> – </a:t>
            </a:r>
            <a:r>
              <a:rPr kumimoji="0" lang="en-US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rPr>
              <a:t>Consolidation Reduces Complexity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tabLst/>
              <a:defRPr/>
            </a:pPr>
            <a:endParaRPr kumimoji="0" lang="en-US" sz="900" b="0" i="1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</a:rPr>
              <a:t> 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</a:rPr>
              <a:t>Efficient 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rPr>
              <a:t>– </a:t>
            </a:r>
            <a:r>
              <a:rPr kumimoji="0" lang="en-US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rPr>
              <a:t>Schedule and Automate Operations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tabLst/>
              <a:defRPr/>
            </a:pPr>
            <a:endParaRPr kumimoji="0" lang="en-US" sz="900" b="0" i="1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rPr>
              <a:t> 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</a:rPr>
              <a:t>Flexible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rPr>
              <a:t> 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rPr>
              <a:t>– </a:t>
            </a:r>
            <a:r>
              <a:rPr kumimoji="0" lang="en-US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rPr>
              <a:t>Adapt to Changing Needs and Platforms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tabLst/>
              <a:defRPr/>
            </a:pPr>
            <a:endParaRPr kumimoji="0" lang="en-US" sz="900" b="0" i="1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</a:rPr>
              <a:t> 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</a:rPr>
              <a:t>Scalable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rPr>
              <a:t> – </a:t>
            </a:r>
            <a:r>
              <a:rPr kumimoji="0" lang="en-US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rPr>
              <a:t>Built for Full-Scale Deployments, Not just POC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tabLst/>
              <a:defRPr/>
            </a:pPr>
            <a:endParaRPr kumimoji="0" lang="en-US" sz="900" b="0" i="1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rPr>
              <a:t> 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</a:rPr>
              <a:t>Cost-Effective 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rPr>
              <a:t>– </a:t>
            </a:r>
            <a:r>
              <a:rPr kumimoji="0" lang="en-US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rPr>
              <a:t>Best Price/Performance Available</a:t>
            </a:r>
            <a:endParaRPr kumimoji="0" lang="en-US" b="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7249886" y="0"/>
            <a:ext cx="1894114" cy="78377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/>
              <a:cs typeface="ＭＳ Ｐゴシック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3443" y="353786"/>
            <a:ext cx="3799116" cy="1061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452990" y="5464630"/>
            <a:ext cx="4366324" cy="5437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i="1" dirty="0" smtClean="0">
                <a:latin typeface="Calibri" pitchFamily="34" charset="0"/>
              </a:rPr>
              <a:t>Work Smarter, Not Harder.</a:t>
            </a:r>
            <a:endParaRPr lang="en-US" sz="4400" b="1" dirty="0">
              <a:latin typeface="Calibri" pitchFamily="34" charset="0"/>
            </a:endParaRPr>
          </a:p>
        </p:txBody>
      </p:sp>
      <p:pic>
        <p:nvPicPr>
          <p:cNvPr id="8" name="Picture 3" descr="C:\Documents and Settings\dtepe\My Documents\Provision\Graphics\console2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2882" y="488173"/>
            <a:ext cx="1807811" cy="1229956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  <a:scene3d>
            <a:camera prst="perspectiveHeroicExtremeLeftFacing"/>
            <a:lightRig rig="threePt" dir="t"/>
          </a:scene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Questions and Answers</a:t>
            </a:r>
            <a:endParaRPr lang="en-US" sz="2800" b="1" i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35648" y="3183230"/>
            <a:ext cx="1176162" cy="152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9" name="Picture 7" descr="New Features Demo">
            <a:hlinkClick r:id="rId3" tooltip="New Features Demo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0909" y="1888455"/>
            <a:ext cx="1668249" cy="1234504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333093" y="4560246"/>
            <a:ext cx="79812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9063" indent="-119063"/>
            <a:r>
              <a:rPr lang="en-US" sz="1800" b="1" baseline="0" dirty="0" smtClean="0">
                <a:latin typeface="Calibri" pitchFamily="34" charset="0"/>
                <a:ea typeface="ＭＳ Ｐゴシック"/>
                <a:cs typeface="ＭＳ Ｐゴシック"/>
              </a:rPr>
              <a:t>ROI White Paper</a:t>
            </a:r>
          </a:p>
          <a:p>
            <a:r>
              <a:rPr lang="en-US" sz="1400" i="1" baseline="0" dirty="0" smtClean="0">
                <a:latin typeface="Calibri" pitchFamily="34" charset="0"/>
              </a:rPr>
              <a:t>Desktop Virtualization: Best Bet for a Dwindling IT Budget? Where are the Actual Savings? </a:t>
            </a:r>
          </a:p>
          <a:p>
            <a:pPr marL="119063" indent="-119063"/>
            <a:r>
              <a:rPr lang="en-US" sz="1200" b="1" baseline="0" dirty="0" smtClean="0">
                <a:solidFill>
                  <a:srgbClr val="0070C0"/>
                </a:solidFill>
                <a:latin typeface="Calibri" pitchFamily="34" charset="0"/>
                <a:hlinkClick r:id="rId5"/>
              </a:rPr>
              <a:t>www.quest.com/documents/landing.aspx?id=10685&amp;technology=&amp;prod=389&amp;prodfamily=&amp;loc</a:t>
            </a:r>
            <a:r>
              <a:rPr lang="en-US" sz="1200" b="1" baseline="0" dirty="0" smtClean="0">
                <a:solidFill>
                  <a:srgbClr val="0070C0"/>
                </a:solidFill>
                <a:latin typeface="Calibri" pitchFamily="34" charset="0"/>
              </a:rPr>
              <a:t>= </a:t>
            </a:r>
            <a:endParaRPr lang="en-US" sz="1200" b="1" baseline="0" dirty="0" smtClean="0">
              <a:solidFill>
                <a:srgbClr val="0070C0"/>
              </a:solidFill>
              <a:latin typeface="Calibri" pitchFamily="34" charset="0"/>
              <a:ea typeface="ＭＳ Ｐゴシック"/>
              <a:cs typeface="ＭＳ Ｐゴシック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77281" y="1915830"/>
            <a:ext cx="31062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9063" indent="-119063"/>
            <a:r>
              <a:rPr lang="en-US" sz="1800" b="1" baseline="0" dirty="0" smtClean="0">
                <a:latin typeface="Calibri" pitchFamily="34" charset="0"/>
                <a:ea typeface="ＭＳ Ｐゴシック"/>
                <a:cs typeface="ＭＳ Ｐゴシック"/>
              </a:rPr>
              <a:t>vWorkspace Demos</a:t>
            </a:r>
          </a:p>
          <a:p>
            <a:pPr marL="119063" indent="-119063"/>
            <a:r>
              <a:rPr lang="en-US" sz="1200" b="1" baseline="0" dirty="0" smtClean="0">
                <a:solidFill>
                  <a:srgbClr val="0070C0"/>
                </a:solidFill>
                <a:latin typeface="Calibri" pitchFamily="34" charset="0"/>
                <a:hlinkClick r:id="rId6"/>
              </a:rPr>
              <a:t>www.quest.com/vworkspace/demo.aspx</a:t>
            </a:r>
            <a:r>
              <a:rPr lang="en-US" sz="1200" b="1" baseline="0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endParaRPr lang="en-US" sz="1200" b="1" baseline="0" dirty="0" smtClean="0">
              <a:solidFill>
                <a:srgbClr val="0070C0"/>
              </a:solidFill>
              <a:latin typeface="Calibri" pitchFamily="34" charset="0"/>
              <a:ea typeface="ＭＳ Ｐゴシック"/>
              <a:cs typeface="ＭＳ Ｐゴシック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33093" y="5352388"/>
            <a:ext cx="70688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9063" indent="-119063"/>
            <a:r>
              <a:rPr lang="en-US" sz="1800" b="1" baseline="0" dirty="0" smtClean="0">
                <a:latin typeface="Calibri" pitchFamily="34" charset="0"/>
                <a:ea typeface="ＭＳ Ｐゴシック"/>
                <a:cs typeface="ＭＳ Ｐゴシック"/>
              </a:rPr>
              <a:t>Case Studies</a:t>
            </a:r>
          </a:p>
          <a:p>
            <a:pPr marL="119063" indent="-119063"/>
            <a:r>
              <a:rPr lang="en-US" sz="1200" b="1" baseline="0" dirty="0" smtClean="0">
                <a:solidFill>
                  <a:srgbClr val="0070C0"/>
                </a:solidFill>
                <a:latin typeface="Calibri" pitchFamily="34" charset="0"/>
                <a:hlinkClick r:id="rId7"/>
              </a:rPr>
              <a:t>www.quest.com/documents/list.aspx?contenttypeid=13&amp;technology=&amp;prod=389&amp;prodfamily=&amp;loc</a:t>
            </a:r>
            <a:r>
              <a:rPr lang="en-US" sz="1200" b="1" baseline="0" dirty="0" smtClean="0">
                <a:solidFill>
                  <a:srgbClr val="0070C0"/>
                </a:solidFill>
                <a:latin typeface="Calibri" pitchFamily="34" charset="0"/>
              </a:rPr>
              <a:t>= </a:t>
            </a:r>
            <a:endParaRPr lang="en-US" sz="1200" b="1" baseline="0" dirty="0" smtClean="0">
              <a:solidFill>
                <a:srgbClr val="0070C0"/>
              </a:solidFill>
              <a:latin typeface="Calibri" pitchFamily="34" charset="0"/>
              <a:ea typeface="ＭＳ Ｐゴシック"/>
              <a:cs typeface="ＭＳ Ｐゴシック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077281" y="2607016"/>
            <a:ext cx="391605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9063" indent="-119063"/>
            <a:r>
              <a:rPr lang="en-US" sz="1800" b="1" baseline="0" dirty="0" smtClean="0">
                <a:latin typeface="Calibri" pitchFamily="34" charset="0"/>
                <a:ea typeface="ＭＳ Ｐゴシック"/>
                <a:cs typeface="ＭＳ Ｐゴシック"/>
              </a:rPr>
              <a:t>vWorkspace Evaluation Software</a:t>
            </a:r>
          </a:p>
          <a:p>
            <a:pPr marL="119063" indent="-119063"/>
            <a:r>
              <a:rPr lang="en-US" sz="1200" b="1" baseline="0" dirty="0" smtClean="0">
                <a:solidFill>
                  <a:srgbClr val="0070C0"/>
                </a:solidFill>
                <a:latin typeface="Calibri" pitchFamily="34" charset="0"/>
                <a:ea typeface="ＭＳ Ｐゴシック"/>
                <a:cs typeface="ＭＳ Ｐゴシック"/>
                <a:hlinkClick r:id="rId8"/>
              </a:rPr>
              <a:t>www2.provisionnetworks.com/downloadreg.aspx</a:t>
            </a:r>
            <a:r>
              <a:rPr lang="en-US" sz="1200" b="1" baseline="0" dirty="0" smtClean="0">
                <a:solidFill>
                  <a:srgbClr val="0070C0"/>
                </a:solidFill>
                <a:latin typeface="Calibri" pitchFamily="34" charset="0"/>
                <a:ea typeface="ＭＳ Ｐゴシック"/>
                <a:cs typeface="ＭＳ Ｐゴシック"/>
              </a:rPr>
              <a:t>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077281" y="3298202"/>
            <a:ext cx="391605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9063" indent="-119063"/>
            <a:r>
              <a:rPr lang="en-US" sz="1800" b="1" baseline="0" dirty="0" smtClean="0">
                <a:latin typeface="Calibri" pitchFamily="34" charset="0"/>
                <a:ea typeface="ＭＳ Ｐゴシック"/>
                <a:cs typeface="ＭＳ Ｐゴシック"/>
              </a:rPr>
              <a:t>vWorkspace &amp; Microsoft VDI Solution</a:t>
            </a:r>
          </a:p>
          <a:p>
            <a:pPr marL="119063" indent="-119063"/>
            <a:r>
              <a:rPr lang="en-US" sz="1200" b="1" baseline="0" dirty="0" smtClean="0">
                <a:solidFill>
                  <a:srgbClr val="0070C0"/>
                </a:solidFill>
                <a:latin typeface="Calibri" pitchFamily="34" charset="0"/>
                <a:ea typeface="ＭＳ Ｐゴシック"/>
                <a:cs typeface="ＭＳ Ｐゴシック"/>
                <a:hlinkClick r:id="rId9"/>
              </a:rPr>
              <a:t>www.vworkspace.com/aWinningPartnership/</a:t>
            </a:r>
            <a:r>
              <a:rPr lang="en-US" sz="1200" b="1" baseline="0" dirty="0" smtClean="0">
                <a:solidFill>
                  <a:srgbClr val="0070C0"/>
                </a:solidFill>
                <a:latin typeface="Calibri" pitchFamily="34" charset="0"/>
                <a:ea typeface="ＭＳ Ｐゴシック"/>
                <a:cs typeface="ＭＳ Ｐゴシック"/>
              </a:rPr>
              <a:t> 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94018" y="3169876"/>
            <a:ext cx="1407073" cy="1322984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24" name="TextBox 23"/>
          <p:cNvSpPr txBox="1"/>
          <p:nvPr/>
        </p:nvSpPr>
        <p:spPr>
          <a:xfrm>
            <a:off x="713426" y="1260639"/>
            <a:ext cx="49568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9063" indent="-119063"/>
            <a:r>
              <a:rPr lang="en-US" sz="1800" b="1" baseline="0" dirty="0" smtClean="0">
                <a:latin typeface="Calibri" pitchFamily="34" charset="0"/>
                <a:ea typeface="ＭＳ Ｐゴシック"/>
                <a:cs typeface="ＭＳ Ｐゴシック"/>
              </a:rPr>
              <a:t>vWorkspace Web pages &amp; General Information</a:t>
            </a:r>
          </a:p>
          <a:p>
            <a:pPr marL="119063" indent="-119063"/>
            <a:r>
              <a:rPr lang="en-US" sz="1200" b="1" baseline="0" dirty="0" smtClean="0">
                <a:solidFill>
                  <a:srgbClr val="0070C0"/>
                </a:solidFill>
                <a:latin typeface="Calibri" pitchFamily="34" charset="0"/>
                <a:hlinkClick r:id="rId11"/>
              </a:rPr>
              <a:t>www.quest.com/vworkspace/</a:t>
            </a:r>
            <a:r>
              <a:rPr lang="en-US" sz="1200" b="1" baseline="0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endParaRPr lang="en-US" sz="1200" b="1" baseline="0" dirty="0" smtClean="0">
              <a:solidFill>
                <a:srgbClr val="0070C0"/>
              </a:solidFill>
              <a:latin typeface="Calibri" pitchFamily="34" charset="0"/>
              <a:ea typeface="ＭＳ Ｐゴシック"/>
              <a:cs typeface="ＭＳ Ｐゴシック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2" cstate="print"/>
          <a:srcRect l="15135" t="12052" r="18778" b="5704"/>
          <a:stretch>
            <a:fillRect/>
          </a:stretch>
        </p:blipFill>
        <p:spPr bwMode="auto">
          <a:xfrm>
            <a:off x="5935196" y="1257645"/>
            <a:ext cx="2211277" cy="1719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3" cstate="print"/>
          <a:srcRect l="7349" t="9870" r="51826" b="5770"/>
          <a:stretch>
            <a:fillRect/>
          </a:stretch>
        </p:blipFill>
        <p:spPr bwMode="auto">
          <a:xfrm>
            <a:off x="7676693" y="3693314"/>
            <a:ext cx="1180996" cy="1525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4" cstate="print"/>
          <a:srcRect l="7349" t="9776" r="51767" b="5676"/>
          <a:stretch>
            <a:fillRect/>
          </a:stretch>
        </p:blipFill>
        <p:spPr bwMode="auto">
          <a:xfrm>
            <a:off x="7261248" y="4081242"/>
            <a:ext cx="1180062" cy="1525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2077281" y="3989388"/>
            <a:ext cx="38036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9063" indent="-119063"/>
            <a:r>
              <a:rPr lang="en-US" sz="1800" b="1" baseline="0" dirty="0" smtClean="0">
                <a:latin typeface="Calibri" pitchFamily="34" charset="0"/>
                <a:ea typeface="ＭＳ Ｐゴシック"/>
                <a:cs typeface="ＭＳ Ｐゴシック"/>
              </a:rPr>
              <a:t>vWorkspace Webcasts and Events</a:t>
            </a:r>
          </a:p>
          <a:p>
            <a:pPr marL="119063" indent="-119063"/>
            <a:r>
              <a:rPr lang="en-US" sz="1200" b="1" baseline="0" dirty="0" smtClean="0">
                <a:solidFill>
                  <a:srgbClr val="0070C0"/>
                </a:solidFill>
                <a:latin typeface="Calibri" pitchFamily="34" charset="0"/>
                <a:hlinkClick r:id="rId15"/>
              </a:rPr>
              <a:t>www.quest.com/vworkspace/events-webcasts.aspx</a:t>
            </a:r>
            <a:r>
              <a:rPr lang="en-US" sz="1200" b="1" baseline="0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endParaRPr lang="en-US" sz="1200" b="1" baseline="0" dirty="0" smtClean="0">
              <a:solidFill>
                <a:srgbClr val="0070C0"/>
              </a:solidFill>
              <a:latin typeface="Calibri" pitchFamily="34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Virtual Workspace Challenges</a:t>
            </a:r>
          </a:p>
          <a:p>
            <a:r>
              <a:rPr lang="en-US" dirty="0" smtClean="0"/>
              <a:t>Virtualization Value Proposition</a:t>
            </a:r>
          </a:p>
          <a:p>
            <a:r>
              <a:rPr lang="en-US" dirty="0" smtClean="0"/>
              <a:t>Costs </a:t>
            </a:r>
            <a:r>
              <a:rPr lang="en-US" dirty="0" smtClean="0"/>
              <a:t>of Delivering a Virtual Workspace</a:t>
            </a:r>
          </a:p>
          <a:p>
            <a:r>
              <a:rPr lang="en-US" dirty="0" smtClean="0"/>
              <a:t>Options for Delivering a Virtual Workspace</a:t>
            </a:r>
          </a:p>
          <a:p>
            <a:r>
              <a:rPr lang="en-US" dirty="0" smtClean="0"/>
              <a:t>Make it Make </a:t>
            </a:r>
            <a:r>
              <a:rPr lang="en-US" dirty="0" smtClean="0"/>
              <a:t>Cents</a:t>
            </a:r>
          </a:p>
          <a:p>
            <a:r>
              <a:rPr lang="en-US" dirty="0" smtClean="0"/>
              <a:t>Quest vWorkspace: An Introduction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33626633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Workspace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863" y="1312863"/>
            <a:ext cx="3919537" cy="467201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Workspace Management</a:t>
            </a:r>
          </a:p>
          <a:p>
            <a:pPr lvl="1"/>
            <a:r>
              <a:rPr lang="en-US" dirty="0" smtClean="0"/>
              <a:t>Installation, Patches, Upgrades</a:t>
            </a:r>
          </a:p>
          <a:p>
            <a:pPr lvl="1"/>
            <a:r>
              <a:rPr lang="en-US" dirty="0" smtClean="0"/>
              <a:t>Short useful life of endpoint devices</a:t>
            </a:r>
          </a:p>
          <a:p>
            <a:r>
              <a:rPr lang="en-US" dirty="0" smtClean="0"/>
              <a:t>End User Support</a:t>
            </a:r>
          </a:p>
          <a:p>
            <a:pPr lvl="1"/>
            <a:r>
              <a:rPr lang="en-US" dirty="0" smtClean="0"/>
              <a:t>High-touch requirement</a:t>
            </a:r>
          </a:p>
          <a:p>
            <a:r>
              <a:rPr lang="en-US" dirty="0" smtClean="0"/>
              <a:t>Security</a:t>
            </a:r>
          </a:p>
          <a:p>
            <a:pPr lvl="1"/>
            <a:r>
              <a:rPr lang="en-US" dirty="0" smtClean="0"/>
              <a:t>Data at rest on endpoint devices</a:t>
            </a:r>
          </a:p>
          <a:p>
            <a:r>
              <a:rPr lang="en-US" dirty="0" smtClean="0"/>
              <a:t>User Mobility</a:t>
            </a:r>
          </a:p>
          <a:p>
            <a:pPr lvl="1"/>
            <a:r>
              <a:rPr lang="en-US" dirty="0" smtClean="0"/>
              <a:t>Telecommute, remote office/branch office, anywhere access from any device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38134" y="1312863"/>
            <a:ext cx="4343400" cy="467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342900" lvl="0" indent="-342900" eaLnBrk="0" hangingPunct="0">
              <a:spcBef>
                <a:spcPct val="20000"/>
              </a:spcBef>
              <a:buClr>
                <a:srgbClr val="FFCB00"/>
              </a:buClr>
              <a:buFontTx/>
              <a:buChar char="•"/>
            </a:pPr>
            <a:r>
              <a:rPr lang="en-US" sz="2000" b="0" kern="0" baseline="0" dirty="0" smtClean="0">
                <a:latin typeface="+mn-lt"/>
                <a:ea typeface="+mn-ea"/>
                <a:cs typeface="+mn-cs"/>
              </a:rPr>
              <a:t>Data Protection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rgbClr val="FFCB00"/>
              </a:buClr>
              <a:buFontTx/>
              <a:buChar char="•"/>
            </a:pPr>
            <a:r>
              <a:rPr lang="en-US" sz="1800" b="0" kern="0" baseline="0" dirty="0" smtClean="0">
                <a:latin typeface="+mn-lt"/>
                <a:ea typeface="+mn-ea"/>
                <a:cs typeface="+mn-cs"/>
              </a:rPr>
              <a:t>Enterprise data lives on unmanaged endpoint devices</a:t>
            </a:r>
          </a:p>
          <a:p>
            <a:pPr marL="342900" lvl="0" indent="-342900" eaLnBrk="0" hangingPunct="0">
              <a:spcBef>
                <a:spcPct val="20000"/>
              </a:spcBef>
              <a:buClr>
                <a:srgbClr val="FFCB00"/>
              </a:buClr>
              <a:buFontTx/>
              <a:buChar char="•"/>
            </a:pPr>
            <a:r>
              <a:rPr lang="en-US" sz="2000" b="0" kern="0" baseline="0" dirty="0" smtClean="0">
                <a:latin typeface="+mn-lt"/>
                <a:ea typeface="+mn-ea"/>
                <a:cs typeface="+mn-cs"/>
              </a:rPr>
              <a:t>Energy Efficiency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rgbClr val="FFCB00"/>
              </a:buClr>
              <a:buFontTx/>
              <a:buChar char="•"/>
            </a:pPr>
            <a:r>
              <a:rPr lang="en-US" sz="1800" b="0" kern="0" baseline="0" dirty="0" smtClean="0">
                <a:latin typeface="+mn-lt"/>
                <a:ea typeface="+mn-ea"/>
                <a:cs typeface="+mn-cs"/>
              </a:rPr>
              <a:t>Current workspace devices are power hungry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rgbClr val="FFCB00"/>
              </a:buClr>
              <a:buFontTx/>
              <a:buChar char="•"/>
            </a:pPr>
            <a:r>
              <a:rPr lang="en-US" sz="1800" b="0" kern="0" baseline="0" dirty="0" smtClean="0">
                <a:latin typeface="+mn-lt"/>
                <a:ea typeface="+mn-ea"/>
                <a:cs typeface="+mn-cs"/>
              </a:rPr>
              <a:t>Generate significant heat that must be dissipated</a:t>
            </a:r>
          </a:p>
          <a:p>
            <a:pPr marL="342900" lvl="0" indent="-342900" eaLnBrk="0" hangingPunct="0">
              <a:spcBef>
                <a:spcPct val="20000"/>
              </a:spcBef>
              <a:buClr>
                <a:srgbClr val="FFCB00"/>
              </a:buClr>
              <a:buFontTx/>
              <a:buChar char="•"/>
            </a:pPr>
            <a:r>
              <a:rPr lang="en-US" sz="2000" b="0" kern="0" baseline="0" dirty="0" smtClean="0">
                <a:latin typeface="+mn-lt"/>
                <a:ea typeface="+mn-ea"/>
                <a:cs typeface="+mn-cs"/>
              </a:rPr>
              <a:t>Business Continuity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rgbClr val="FFCB00"/>
              </a:buClr>
              <a:buFontTx/>
              <a:buChar char="•"/>
            </a:pPr>
            <a:r>
              <a:rPr lang="en-US" sz="1800" b="0" kern="0" baseline="0" dirty="0" smtClean="0">
                <a:latin typeface="+mn-lt"/>
                <a:ea typeface="+mn-ea"/>
                <a:cs typeface="+mn-cs"/>
              </a:rPr>
              <a:t>Users need access to </a:t>
            </a:r>
            <a:r>
              <a:rPr lang="en-US" sz="1800" b="0" kern="0" baseline="0" dirty="0" smtClean="0">
                <a:latin typeface="+mn-lt"/>
                <a:ea typeface="+mn-ea"/>
                <a:cs typeface="+mn-cs"/>
              </a:rPr>
              <a:t>systems </a:t>
            </a:r>
            <a:r>
              <a:rPr lang="en-US" sz="1800" b="0" kern="0" baseline="0" dirty="0" smtClean="0">
                <a:latin typeface="+mn-lt"/>
                <a:ea typeface="+mn-ea"/>
                <a:cs typeface="+mn-cs"/>
              </a:rPr>
              <a:t>when they can’t get to work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rgbClr val="FFCB00"/>
              </a:buClr>
              <a:buFontTx/>
              <a:buChar char="•"/>
            </a:pPr>
            <a:r>
              <a:rPr lang="en-US" sz="1800" b="0" kern="0" baseline="0" dirty="0" smtClean="0">
                <a:latin typeface="+mn-lt"/>
                <a:ea typeface="+mn-ea"/>
                <a:cs typeface="+mn-cs"/>
              </a:rPr>
              <a:t>Natural disasters (hurricane, flood, snow storm, etc.)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rgbClr val="FFCB00"/>
              </a:buClr>
              <a:buFontTx/>
              <a:buChar char="•"/>
            </a:pPr>
            <a:r>
              <a:rPr lang="en-US" sz="1800" b="0" kern="0" baseline="0" dirty="0" smtClean="0">
                <a:latin typeface="+mn-lt"/>
                <a:ea typeface="+mn-ea"/>
                <a:cs typeface="+mn-cs"/>
              </a:rPr>
              <a:t>Pandemic (bird flu, swine flu, etc.)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rgbClr val="FFCB00"/>
              </a:buClr>
              <a:buFontTx/>
              <a:buChar char="•"/>
            </a:pPr>
            <a:r>
              <a:rPr lang="en-US" sz="1800" b="0" kern="0" baseline="0" dirty="0" smtClean="0">
                <a:latin typeface="+mn-lt"/>
                <a:ea typeface="+mn-ea"/>
                <a:cs typeface="+mn-cs"/>
              </a:rPr>
              <a:t>Terrorist incident (9/11, etc.)</a:t>
            </a:r>
          </a:p>
        </p:txBody>
      </p:sp>
    </p:spTree>
    <p:extLst>
      <p:ext uri="{BB962C8B-B14F-4D97-AF65-F5344CB8AC3E}">
        <p14:creationId xmlns:p14="http://schemas.microsoft.com/office/powerpoint/2010/main" xmlns="" val="3165949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Virtualization Value Proposition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864" y="1311438"/>
            <a:ext cx="4182004" cy="4672012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User mobility</a:t>
            </a:r>
          </a:p>
          <a:p>
            <a:pPr lvl="1"/>
            <a:r>
              <a:rPr lang="en-US" dirty="0" smtClean="0"/>
              <a:t>Enabling technology for telework solutions</a:t>
            </a:r>
          </a:p>
          <a:p>
            <a:pPr lvl="1"/>
            <a:r>
              <a:rPr lang="en-US" dirty="0" smtClean="0"/>
              <a:t>Client independence</a:t>
            </a:r>
          </a:p>
          <a:p>
            <a:pPr lvl="2"/>
            <a:r>
              <a:rPr lang="en-US" dirty="0" smtClean="0"/>
              <a:t>Bring your own PC</a:t>
            </a:r>
          </a:p>
          <a:p>
            <a:pPr lvl="2"/>
            <a:r>
              <a:rPr lang="en-US" dirty="0" smtClean="0"/>
              <a:t>Mobile devices (smart phones, etc.)</a:t>
            </a:r>
          </a:p>
          <a:p>
            <a:r>
              <a:rPr lang="en-US" dirty="0" smtClean="0"/>
              <a:t>Data protection</a:t>
            </a:r>
          </a:p>
          <a:p>
            <a:pPr lvl="1"/>
            <a:r>
              <a:rPr lang="en-US" dirty="0" smtClean="0"/>
              <a:t>Information housed on enterprise managed storage</a:t>
            </a:r>
          </a:p>
          <a:p>
            <a:pPr lvl="2"/>
            <a:r>
              <a:rPr lang="en-US" dirty="0" smtClean="0"/>
              <a:t>Redundancy, fault tolerance</a:t>
            </a:r>
          </a:p>
          <a:p>
            <a:pPr lvl="2"/>
            <a:r>
              <a:rPr lang="en-US" dirty="0" smtClean="0"/>
              <a:t>Enterprise backup policy</a:t>
            </a:r>
          </a:p>
          <a:p>
            <a:pPr lvl="2"/>
            <a:r>
              <a:rPr lang="en-US" dirty="0" smtClean="0"/>
              <a:t>Enhanced regulatory compliance</a:t>
            </a:r>
          </a:p>
          <a:p>
            <a:r>
              <a:rPr lang="en-US" dirty="0" smtClean="0"/>
              <a:t>Business continuity</a:t>
            </a:r>
          </a:p>
          <a:p>
            <a:pPr lvl="1"/>
            <a:r>
              <a:rPr lang="en-US" dirty="0" smtClean="0"/>
              <a:t>Users can work, even if they can’t get to work</a:t>
            </a:r>
          </a:p>
          <a:p>
            <a:pPr lvl="1"/>
            <a:r>
              <a:rPr lang="en-US" dirty="0" smtClean="0"/>
              <a:t>Data is centralized, can be replicated to DR site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961996" y="1311438"/>
            <a:ext cx="4182004" cy="467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77500" lnSpcReduction="20000"/>
          </a:bodyPr>
          <a:lstStyle/>
          <a:p>
            <a:pPr marL="342900" indent="-342900" eaLnBrk="0" hangingPunct="0">
              <a:spcBef>
                <a:spcPct val="20000"/>
              </a:spcBef>
              <a:buClr>
                <a:srgbClr val="FFCB00"/>
              </a:buClr>
              <a:buFontTx/>
              <a:buChar char="•"/>
            </a:pPr>
            <a:r>
              <a:rPr lang="en-US" sz="2200" b="0" kern="0" baseline="0" dirty="0" smtClean="0">
                <a:latin typeface="+mn-lt"/>
                <a:ea typeface="+mn-ea"/>
                <a:cs typeface="+mn-cs"/>
              </a:rPr>
              <a:t>Centrally managed workspaces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</a:pPr>
            <a:r>
              <a:rPr lang="en-US" sz="1800" b="0" kern="0" baseline="0" dirty="0" smtClean="0">
                <a:latin typeface="+mn-lt"/>
                <a:ea typeface="+mn-ea"/>
                <a:cs typeface="+mn-cs"/>
              </a:rPr>
              <a:t>Updates can be delivered to the user across a logout/login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</a:pPr>
            <a:r>
              <a:rPr lang="en-US" sz="1800" b="0" kern="0" baseline="0" dirty="0" smtClean="0">
                <a:latin typeface="+mn-lt"/>
                <a:ea typeface="+mn-ea"/>
                <a:cs typeface="+mn-cs"/>
              </a:rPr>
              <a:t>Consistent virtual hardware platform reduces complexity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</a:pPr>
            <a:r>
              <a:rPr lang="en-US" sz="1800" b="0" kern="0" baseline="0" dirty="0" smtClean="0">
                <a:latin typeface="+mn-lt"/>
                <a:ea typeface="+mn-ea"/>
                <a:cs typeface="+mn-cs"/>
              </a:rPr>
              <a:t>End user device has longer useful life</a:t>
            </a:r>
          </a:p>
          <a:p>
            <a:pPr marL="342900" indent="-342900" eaLnBrk="0" hangingPunct="0">
              <a:lnSpc>
                <a:spcPct val="100000"/>
              </a:lnSpc>
              <a:spcBef>
                <a:spcPct val="20000"/>
              </a:spcBef>
              <a:buClr>
                <a:srgbClr val="FFCB00"/>
              </a:buClr>
              <a:buFontTx/>
              <a:buChar char="•"/>
            </a:pPr>
            <a:r>
              <a:rPr lang="en-US" sz="2200" b="0" kern="0" baseline="0" dirty="0" smtClean="0">
                <a:latin typeface="+mn-lt"/>
                <a:ea typeface="+mn-ea"/>
                <a:cs typeface="+mn-cs"/>
              </a:rPr>
              <a:t>End user support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</a:pPr>
            <a:r>
              <a:rPr lang="en-US" sz="1800" b="0" kern="0" baseline="0" dirty="0" smtClean="0">
                <a:latin typeface="+mn-lt"/>
                <a:ea typeface="+mn-ea"/>
                <a:cs typeface="+mn-cs"/>
              </a:rPr>
              <a:t>Delivered remotely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</a:pPr>
            <a:r>
              <a:rPr lang="en-US" sz="1800" b="0" kern="0" baseline="0" dirty="0" smtClean="0">
                <a:latin typeface="+mn-lt"/>
                <a:ea typeface="+mn-ea"/>
                <a:cs typeface="+mn-cs"/>
              </a:rPr>
              <a:t>Significantly fewer desk-side visits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</a:pPr>
            <a:r>
              <a:rPr lang="en-US" sz="1800" b="0" kern="0" baseline="0" dirty="0" smtClean="0">
                <a:latin typeface="+mn-lt"/>
                <a:ea typeface="+mn-ea"/>
                <a:cs typeface="+mn-cs"/>
              </a:rPr>
              <a:t>Most handled by first-level help desk staff</a:t>
            </a:r>
          </a:p>
          <a:p>
            <a:pPr marL="342900" indent="-342900" eaLnBrk="0" hangingPunct="0">
              <a:lnSpc>
                <a:spcPct val="100000"/>
              </a:lnSpc>
              <a:spcBef>
                <a:spcPct val="20000"/>
              </a:spcBef>
              <a:buClr>
                <a:srgbClr val="FFCB00"/>
              </a:buClr>
              <a:buFontTx/>
              <a:buChar char="•"/>
            </a:pPr>
            <a:r>
              <a:rPr lang="en-US" sz="2200" b="0" kern="0" baseline="0" dirty="0" smtClean="0">
                <a:latin typeface="+mn-lt"/>
                <a:ea typeface="+mn-ea"/>
                <a:cs typeface="+mn-cs"/>
              </a:rPr>
              <a:t>Security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</a:pPr>
            <a:r>
              <a:rPr lang="en-US" sz="2000" b="0" kern="0" baseline="0" dirty="0" smtClean="0">
                <a:latin typeface="+mn-lt"/>
                <a:ea typeface="+mn-ea"/>
                <a:cs typeface="+mn-cs"/>
              </a:rPr>
              <a:t>Data lives in the data center, not on the end user device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</a:pPr>
            <a:r>
              <a:rPr lang="en-US" sz="2000" b="0" kern="0" baseline="0" dirty="0" smtClean="0">
                <a:latin typeface="+mn-lt"/>
                <a:ea typeface="+mn-ea"/>
                <a:cs typeface="+mn-cs"/>
              </a:rPr>
              <a:t>Centrally managed access to removable media devices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FFCB00"/>
              </a:buClr>
              <a:buFontTx/>
              <a:buChar char="•"/>
            </a:pPr>
            <a:r>
              <a:rPr lang="en-US" sz="2200" b="0" kern="0" baseline="0" dirty="0" smtClean="0">
                <a:latin typeface="+mn-lt"/>
                <a:ea typeface="+mn-ea"/>
                <a:cs typeface="+mn-cs"/>
              </a:rPr>
              <a:t>Energy efficiency</a:t>
            </a:r>
          </a:p>
          <a:p>
            <a:pPr marL="742950" lvl="1" indent="-285750" eaLnBrk="0" hangingPunct="0">
              <a:lnSpc>
                <a:spcPct val="110000"/>
              </a:lnSpc>
              <a:spcBef>
                <a:spcPct val="20000"/>
              </a:spcBef>
              <a:buFontTx/>
              <a:buChar char="–"/>
            </a:pPr>
            <a:r>
              <a:rPr lang="en-US" sz="2000" b="0" kern="0" baseline="0" dirty="0" smtClean="0">
                <a:latin typeface="+mn-lt"/>
                <a:ea typeface="+mn-ea"/>
                <a:cs typeface="+mn-cs"/>
              </a:rPr>
              <a:t>Highly efficient endpoint devices</a:t>
            </a:r>
          </a:p>
          <a:p>
            <a:pPr marL="742950" lvl="1" indent="-285750" eaLnBrk="0" hangingPunct="0">
              <a:lnSpc>
                <a:spcPct val="110000"/>
              </a:lnSpc>
              <a:spcBef>
                <a:spcPct val="20000"/>
              </a:spcBef>
              <a:buFontTx/>
              <a:buChar char="–"/>
            </a:pPr>
            <a:r>
              <a:rPr lang="en-US" sz="2000" b="0" kern="0" baseline="0" dirty="0" smtClean="0">
                <a:latin typeface="+mn-lt"/>
                <a:ea typeface="+mn-ea"/>
                <a:cs typeface="+mn-cs"/>
              </a:rPr>
              <a:t>Power, heat &amp; cooling managed in data center</a:t>
            </a:r>
          </a:p>
        </p:txBody>
      </p:sp>
    </p:spTree>
    <p:extLst>
      <p:ext uri="{BB962C8B-B14F-4D97-AF65-F5344CB8AC3E}">
        <p14:creationId xmlns:p14="http://schemas.microsoft.com/office/powerpoint/2010/main" xmlns="" val="19968427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Delivery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Remote Desktop Session Host (RDSH)</a:t>
            </a:r>
          </a:p>
          <a:p>
            <a:pPr lvl="1"/>
            <a:r>
              <a:rPr lang="en-US" dirty="0" smtClean="0"/>
              <a:t>More commonly known as Terminal Services</a:t>
            </a:r>
          </a:p>
          <a:p>
            <a:pPr lvl="1"/>
            <a:r>
              <a:rPr lang="en-US" dirty="0" smtClean="0"/>
              <a:t>Most cost-effective solution</a:t>
            </a:r>
          </a:p>
          <a:p>
            <a:r>
              <a:rPr lang="en-US" dirty="0" smtClean="0"/>
              <a:t>Virtual machine based delivery (VDI)</a:t>
            </a:r>
          </a:p>
          <a:p>
            <a:pPr lvl="1"/>
            <a:r>
              <a:rPr lang="en-US" dirty="0" smtClean="0"/>
              <a:t>Gets the most attention today</a:t>
            </a:r>
          </a:p>
          <a:p>
            <a:pPr lvl="1"/>
            <a:r>
              <a:rPr lang="en-US" dirty="0" smtClean="0"/>
              <a:t>Highly flexible solution</a:t>
            </a:r>
          </a:p>
          <a:p>
            <a:pPr lvl="1"/>
            <a:r>
              <a:rPr lang="en-US" dirty="0" smtClean="0"/>
              <a:t>Still have many OS instances to manage</a:t>
            </a:r>
          </a:p>
          <a:p>
            <a:r>
              <a:rPr lang="en-US" dirty="0" smtClean="0"/>
              <a:t>Physical system </a:t>
            </a:r>
            <a:r>
              <a:rPr lang="en-US" dirty="0" err="1" smtClean="0"/>
              <a:t>remoting</a:t>
            </a:r>
            <a:endParaRPr lang="en-US" dirty="0" smtClean="0"/>
          </a:p>
          <a:p>
            <a:pPr lvl="1"/>
            <a:r>
              <a:rPr lang="en-US" dirty="0" smtClean="0"/>
              <a:t>Allow users to remotely access physical systems (personal desktop systems, blade PCs in the data center)</a:t>
            </a:r>
          </a:p>
          <a:p>
            <a:r>
              <a:rPr lang="en-US" dirty="0" smtClean="0"/>
              <a:t>Application virtualization</a:t>
            </a:r>
          </a:p>
          <a:p>
            <a:pPr lvl="1"/>
            <a:r>
              <a:rPr lang="en-US" dirty="0" smtClean="0"/>
              <a:t>Can be coupled with any of the above</a:t>
            </a:r>
          </a:p>
          <a:p>
            <a:pPr lvl="1"/>
            <a:r>
              <a:rPr lang="en-US" dirty="0" smtClean="0"/>
              <a:t>Simplifies application lifecycle management</a:t>
            </a:r>
          </a:p>
        </p:txBody>
      </p:sp>
    </p:spTree>
    <p:extLst>
      <p:ext uri="{BB962C8B-B14F-4D97-AF65-F5344CB8AC3E}">
        <p14:creationId xmlns:p14="http://schemas.microsoft.com/office/powerpoint/2010/main" xmlns="" val="6894272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Delivery Costs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Infrastructure</a:t>
            </a:r>
          </a:p>
          <a:p>
            <a:pPr lvl="1"/>
            <a:r>
              <a:rPr lang="en-US" dirty="0" smtClean="0"/>
              <a:t>Servers</a:t>
            </a:r>
          </a:p>
          <a:p>
            <a:pPr lvl="1"/>
            <a:r>
              <a:rPr lang="en-US" dirty="0" smtClean="0"/>
              <a:t>Networking</a:t>
            </a:r>
          </a:p>
          <a:p>
            <a:pPr lvl="1"/>
            <a:r>
              <a:rPr lang="en-US" dirty="0" smtClean="0"/>
              <a:t>Storage</a:t>
            </a:r>
          </a:p>
          <a:p>
            <a:pPr lvl="1"/>
            <a:r>
              <a:rPr lang="en-US" dirty="0" smtClean="0"/>
              <a:t>Data protection</a:t>
            </a:r>
          </a:p>
          <a:p>
            <a:r>
              <a:rPr lang="en-US" dirty="0" smtClean="0"/>
              <a:t>Licenses</a:t>
            </a:r>
          </a:p>
          <a:p>
            <a:pPr lvl="1"/>
            <a:r>
              <a:rPr lang="en-US" dirty="0" smtClean="0"/>
              <a:t>Virtualization</a:t>
            </a:r>
          </a:p>
          <a:p>
            <a:pPr lvl="1"/>
            <a:r>
              <a:rPr lang="en-US" dirty="0" smtClean="0"/>
              <a:t>Data protection</a:t>
            </a:r>
          </a:p>
          <a:p>
            <a:pPr lvl="1"/>
            <a:r>
              <a:rPr lang="en-US" dirty="0" smtClean="0"/>
              <a:t>Desktop operating systems</a:t>
            </a:r>
          </a:p>
          <a:p>
            <a:pPr lvl="1"/>
            <a:r>
              <a:rPr lang="en-US" dirty="0" smtClean="0"/>
              <a:t>Access licenses</a:t>
            </a:r>
          </a:p>
          <a:p>
            <a:r>
              <a:rPr lang="en-US" dirty="0" smtClean="0"/>
              <a:t>Management</a:t>
            </a:r>
          </a:p>
          <a:p>
            <a:pPr lvl="1"/>
            <a:r>
              <a:rPr lang="en-US" dirty="0" smtClean="0"/>
              <a:t>Full lifecycle</a:t>
            </a:r>
          </a:p>
          <a:p>
            <a:pPr lvl="2"/>
            <a:r>
              <a:rPr lang="en-US" dirty="0" smtClean="0"/>
              <a:t>Image management</a:t>
            </a:r>
          </a:p>
          <a:p>
            <a:pPr lvl="2"/>
            <a:r>
              <a:rPr lang="en-US" dirty="0" smtClean="0"/>
              <a:t>Provisioning, allocation, user state management</a:t>
            </a:r>
          </a:p>
          <a:p>
            <a:pPr lvl="2"/>
            <a:r>
              <a:rPr lang="en-US" dirty="0" smtClean="0"/>
              <a:t>Patch, upgrade, decommission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583756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Making it Make Cents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288108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Servers are the Foundation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 modern, high-performance servers as the basis for your workspace virtualization effort</a:t>
            </a:r>
          </a:p>
          <a:p>
            <a:pPr lvl="1"/>
            <a:r>
              <a:rPr lang="en-US" dirty="0" smtClean="0"/>
              <a:t>Desktop usage is “</a:t>
            </a:r>
            <a:r>
              <a:rPr lang="en-US" dirty="0" err="1" smtClean="0"/>
              <a:t>bursty</a:t>
            </a:r>
            <a:r>
              <a:rPr lang="en-US" dirty="0" smtClean="0"/>
              <a:t>”, need to have reserve capacity</a:t>
            </a:r>
          </a:p>
          <a:p>
            <a:pPr lvl="1"/>
            <a:r>
              <a:rPr lang="en-US" dirty="0" smtClean="0"/>
              <a:t>Don’t be afraid of density – but have enough redundancy</a:t>
            </a:r>
          </a:p>
          <a:p>
            <a:r>
              <a:rPr lang="en-US" dirty="0" smtClean="0"/>
              <a:t>Build a balanced configuration</a:t>
            </a:r>
          </a:p>
          <a:p>
            <a:pPr lvl="1"/>
            <a:r>
              <a:rPr lang="en-US" dirty="0" smtClean="0"/>
              <a:t>There are four core resources: CPU, RAM, network, &amp; storage</a:t>
            </a:r>
          </a:p>
          <a:p>
            <a:pPr lvl="1"/>
            <a:r>
              <a:rPr lang="en-US" dirty="0" smtClean="0"/>
              <a:t>Make sure to have adequate I/O (network &amp; storage) bandwidth</a:t>
            </a:r>
          </a:p>
          <a:p>
            <a:pPr lvl="2"/>
            <a:r>
              <a:rPr lang="en-US" dirty="0" smtClean="0"/>
              <a:t>Consider 10GbE and converged networks</a:t>
            </a:r>
          </a:p>
          <a:p>
            <a:pPr lvl="1"/>
            <a:r>
              <a:rPr lang="en-US" dirty="0" smtClean="0"/>
              <a:t>Consider “scale-out” redundancy</a:t>
            </a:r>
          </a:p>
          <a:p>
            <a:pPr lvl="2"/>
            <a:r>
              <a:rPr lang="en-US" dirty="0" smtClean="0"/>
              <a:t>Think of the server, rather than the I/O interface, as the failover unit</a:t>
            </a:r>
          </a:p>
        </p:txBody>
      </p:sp>
    </p:spTree>
    <p:extLst>
      <p:ext uri="{BB962C8B-B14F-4D97-AF65-F5344CB8AC3E}">
        <p14:creationId xmlns:p14="http://schemas.microsoft.com/office/powerpoint/2010/main" xmlns="" val="37080692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Networking is the Glue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Core networking services must be robust and reliable</a:t>
            </a:r>
          </a:p>
          <a:p>
            <a:r>
              <a:rPr lang="en-US" dirty="0" smtClean="0"/>
              <a:t>10GbE allows for better performance with fewer connections</a:t>
            </a:r>
          </a:p>
          <a:p>
            <a:pPr lvl="1"/>
            <a:r>
              <a:rPr lang="en-US" dirty="0" smtClean="0"/>
              <a:t>Improves data center reliability and maintainability</a:t>
            </a:r>
          </a:p>
          <a:p>
            <a:r>
              <a:rPr lang="en-US" dirty="0" smtClean="0"/>
              <a:t>Converged storage and “regular” network traffic on high performance network infrastructure</a:t>
            </a:r>
          </a:p>
          <a:p>
            <a:pPr lvl="1"/>
            <a:r>
              <a:rPr lang="en-US" dirty="0" smtClean="0"/>
              <a:t>Simplifies overall data center environment</a:t>
            </a:r>
            <a:endParaRPr lang="en-US" dirty="0"/>
          </a:p>
          <a:p>
            <a:pPr lvl="1"/>
            <a:r>
              <a:rPr lang="en-US" dirty="0" smtClean="0"/>
              <a:t>Fewer technologies to manage</a:t>
            </a:r>
          </a:p>
        </p:txBody>
      </p:sp>
    </p:spTree>
    <p:extLst>
      <p:ext uri="{BB962C8B-B14F-4D97-AF65-F5344CB8AC3E}">
        <p14:creationId xmlns:p14="http://schemas.microsoft.com/office/powerpoint/2010/main" xmlns="" val="3618063534"/>
      </p:ext>
    </p:extLst>
  </p:cSld>
  <p:clrMapOvr>
    <a:masterClrMapping/>
  </p:clrMapOvr>
</p:sld>
</file>

<file path=ppt/theme/theme1.xml><?xml version="1.0" encoding="utf-8"?>
<a:theme xmlns:a="http://schemas.openxmlformats.org/drawingml/2006/main" name="Quest Presentation">
  <a:themeElements>
    <a:clrScheme name="">
      <a:dk1>
        <a:srgbClr val="000000"/>
      </a:dk1>
      <a:lt1>
        <a:srgbClr val="FFFFFF"/>
      </a:lt1>
      <a:dk2>
        <a:srgbClr val="002776"/>
      </a:dk2>
      <a:lt2>
        <a:srgbClr val="D8D8D8"/>
      </a:lt2>
      <a:accent1>
        <a:srgbClr val="002776"/>
      </a:accent1>
      <a:accent2>
        <a:srgbClr val="FFCB00"/>
      </a:accent2>
      <a:accent3>
        <a:srgbClr val="FFFFFF"/>
      </a:accent3>
      <a:accent4>
        <a:srgbClr val="000000"/>
      </a:accent4>
      <a:accent5>
        <a:srgbClr val="AAACBD"/>
      </a:accent5>
      <a:accent6>
        <a:srgbClr val="E7B800"/>
      </a:accent6>
      <a:hlink>
        <a:srgbClr val="7F7F7F"/>
      </a:hlink>
      <a:folHlink>
        <a:srgbClr val="7F7F7F"/>
      </a:folHlink>
    </a:clrScheme>
    <a:fontScheme name="1_Quest-Powerpoint-Template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/>
            <a:cs typeface="Arial" charset="0"/>
          </a:defRPr>
        </a:defPPr>
      </a:lstStyle>
    </a:lnDef>
  </a:objectDefaults>
  <a:extraClrSchemeLst>
    <a:extraClrScheme>
      <a:clrScheme name="1_Quest-Powerpoint-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Quest-Powerpoint-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Quest-Powerpoint-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Quest-Powerpoint-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Quest-Powerpoint-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Quest-Powerpoint-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Quest-Powerpoint-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Quest-Powerpoint-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Quest-Powerpoint-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Quest-Powerpoint-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Quest-Powerpoint-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Quest-Powerpoint-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Quest-Powerpoint-Template">
  <a:themeElements>
    <a:clrScheme name="">
      <a:dk1>
        <a:srgbClr val="000000"/>
      </a:dk1>
      <a:lt1>
        <a:srgbClr val="FFFFFF"/>
      </a:lt1>
      <a:dk2>
        <a:srgbClr val="002776"/>
      </a:dk2>
      <a:lt2>
        <a:srgbClr val="D8D8D8"/>
      </a:lt2>
      <a:accent1>
        <a:srgbClr val="002776"/>
      </a:accent1>
      <a:accent2>
        <a:srgbClr val="FFCB00"/>
      </a:accent2>
      <a:accent3>
        <a:srgbClr val="FFFFFF"/>
      </a:accent3>
      <a:accent4>
        <a:srgbClr val="000000"/>
      </a:accent4>
      <a:accent5>
        <a:srgbClr val="AAACBD"/>
      </a:accent5>
      <a:accent6>
        <a:srgbClr val="E7B800"/>
      </a:accent6>
      <a:hlink>
        <a:srgbClr val="7F7F7F"/>
      </a:hlink>
      <a:folHlink>
        <a:srgbClr val="7F7F7F"/>
      </a:folHlink>
    </a:clrScheme>
    <a:fontScheme name="Quest-Powerpoint-Template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/>
            <a:cs typeface="Arial" charset="0"/>
          </a:defRPr>
        </a:defPPr>
      </a:lstStyle>
    </a:lnDef>
  </a:objectDefaults>
  <a:extraClrSchemeLst>
    <a:extraClrScheme>
      <a:clrScheme name="Quest-Powerpoint-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est-Powerpoint-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est-Powerpoint-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est-Powerpoint-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est-Powerpoint-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est-Powerpoint-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est-Powerpoint-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est-Powerpoint-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est-Powerpoint-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est-Powerpoint-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est-Powerpoint-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est-Powerpoint-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Quest-Powerpoint-Template">
  <a:themeElements>
    <a:clrScheme name="">
      <a:dk1>
        <a:srgbClr val="000000"/>
      </a:dk1>
      <a:lt1>
        <a:srgbClr val="FFFFFF"/>
      </a:lt1>
      <a:dk2>
        <a:srgbClr val="002776"/>
      </a:dk2>
      <a:lt2>
        <a:srgbClr val="D8D8D8"/>
      </a:lt2>
      <a:accent1>
        <a:srgbClr val="002776"/>
      </a:accent1>
      <a:accent2>
        <a:srgbClr val="FFCB00"/>
      </a:accent2>
      <a:accent3>
        <a:srgbClr val="FFFFFF"/>
      </a:accent3>
      <a:accent4>
        <a:srgbClr val="000000"/>
      </a:accent4>
      <a:accent5>
        <a:srgbClr val="AAACBD"/>
      </a:accent5>
      <a:accent6>
        <a:srgbClr val="E7B800"/>
      </a:accent6>
      <a:hlink>
        <a:srgbClr val="7F7F7F"/>
      </a:hlink>
      <a:folHlink>
        <a:srgbClr val="7F7F7F"/>
      </a:folHlink>
    </a:clrScheme>
    <a:fontScheme name="2_Quest-Powerpoint-Template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/>
            <a:cs typeface="Arial" charset="0"/>
          </a:defRPr>
        </a:defPPr>
      </a:lstStyle>
    </a:lnDef>
  </a:objectDefaults>
  <a:extraClrSchemeLst>
    <a:extraClrScheme>
      <a:clrScheme name="2_Quest-Powerpoint-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Quest-Powerpoint-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Quest-Powerpoint-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Quest-Powerpoint-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Quest-Powerpoint-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Quest-Powerpoint-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Quest-Powerpoint-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Quest-Powerpoint-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Quest-Powerpoint-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Quest-Powerpoint-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Quest-Powerpoint-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Quest-Powerpoint-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Quest-Powerpoint-Template">
  <a:themeElements>
    <a:clrScheme name="">
      <a:dk1>
        <a:srgbClr val="000000"/>
      </a:dk1>
      <a:lt1>
        <a:srgbClr val="FFFFFF"/>
      </a:lt1>
      <a:dk2>
        <a:srgbClr val="002776"/>
      </a:dk2>
      <a:lt2>
        <a:srgbClr val="D8D8D8"/>
      </a:lt2>
      <a:accent1>
        <a:srgbClr val="002776"/>
      </a:accent1>
      <a:accent2>
        <a:srgbClr val="FFCB00"/>
      </a:accent2>
      <a:accent3>
        <a:srgbClr val="FFFFFF"/>
      </a:accent3>
      <a:accent4>
        <a:srgbClr val="000000"/>
      </a:accent4>
      <a:accent5>
        <a:srgbClr val="AAACBD"/>
      </a:accent5>
      <a:accent6>
        <a:srgbClr val="E7B800"/>
      </a:accent6>
      <a:hlink>
        <a:srgbClr val="7F7F7F"/>
      </a:hlink>
      <a:folHlink>
        <a:srgbClr val="7F7F7F"/>
      </a:folHlink>
    </a:clrScheme>
    <a:fontScheme name="3_Quest-Powerpoint-Template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/>
            <a:cs typeface="Arial" charset="0"/>
          </a:defRPr>
        </a:defPPr>
      </a:lstStyle>
    </a:lnDef>
  </a:objectDefaults>
  <a:extraClrSchemeLst>
    <a:extraClrScheme>
      <a:clrScheme name="3_Quest-Powerpoint-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Quest-Powerpoint-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Quest-Powerpoint-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Quest-Powerpoint-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Quest-Powerpoint-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Quest-Powerpoint-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Quest-Powerpoint-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Quest-Powerpoint-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Quest-Powerpoint-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Quest-Powerpoint-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Quest-Powerpoint-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Quest-Powerpoint-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2776"/>
    </a:dk2>
    <a:lt2>
      <a:srgbClr val="D8D8D8"/>
    </a:lt2>
    <a:accent1>
      <a:srgbClr val="002776"/>
    </a:accent1>
    <a:accent2>
      <a:srgbClr val="FFCB00"/>
    </a:accent2>
    <a:accent3>
      <a:srgbClr val="FFFFFF"/>
    </a:accent3>
    <a:accent4>
      <a:srgbClr val="000000"/>
    </a:accent4>
    <a:accent5>
      <a:srgbClr val="AAACBD"/>
    </a:accent5>
    <a:accent6>
      <a:srgbClr val="E7B800"/>
    </a:accent6>
    <a:hlink>
      <a:srgbClr val="7F7F7F"/>
    </a:hlink>
    <a:folHlink>
      <a:srgbClr val="7F7F7F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2776"/>
    </a:dk2>
    <a:lt2>
      <a:srgbClr val="D8D8D8"/>
    </a:lt2>
    <a:accent1>
      <a:srgbClr val="002776"/>
    </a:accent1>
    <a:accent2>
      <a:srgbClr val="FFCB00"/>
    </a:accent2>
    <a:accent3>
      <a:srgbClr val="FFFFFF"/>
    </a:accent3>
    <a:accent4>
      <a:srgbClr val="000000"/>
    </a:accent4>
    <a:accent5>
      <a:srgbClr val="AAACBD"/>
    </a:accent5>
    <a:accent6>
      <a:srgbClr val="E7B800"/>
    </a:accent6>
    <a:hlink>
      <a:srgbClr val="7F7F7F"/>
    </a:hlink>
    <a:folHlink>
      <a:srgbClr val="7F7F7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Quest Presentation</Template>
  <TotalTime>0</TotalTime>
  <Words>916</Words>
  <Application>Microsoft Office PowerPoint</Application>
  <PresentationFormat>On-screen Show (4:3)</PresentationFormat>
  <Paragraphs>201</Paragraphs>
  <Slides>17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Quest Presentation</vt:lpstr>
      <vt:lpstr>Quest-Powerpoint-Template</vt:lpstr>
      <vt:lpstr>2_Quest-Powerpoint-Template</vt:lpstr>
      <vt:lpstr>3_Quest-Powerpoint-Template</vt:lpstr>
      <vt:lpstr>Implement Workspace Virtualization while Reducing OpEx</vt:lpstr>
      <vt:lpstr>Agenda</vt:lpstr>
      <vt:lpstr>Workspace Challenges</vt:lpstr>
      <vt:lpstr>Virtualization Value Proposition</vt:lpstr>
      <vt:lpstr>Delivery Options</vt:lpstr>
      <vt:lpstr>Delivery Costs</vt:lpstr>
      <vt:lpstr>Making it Make Cents</vt:lpstr>
      <vt:lpstr>Servers are the Foundation</vt:lpstr>
      <vt:lpstr>Networking is the Glue</vt:lpstr>
      <vt:lpstr>Storage is a Key Component</vt:lpstr>
      <vt:lpstr>Management Brings it Together</vt:lpstr>
      <vt:lpstr>Quest vWorkspace</vt:lpstr>
      <vt:lpstr>Slide 13</vt:lpstr>
      <vt:lpstr>Simplify Management of Application and Desktop Delivery Multiple User Types – Multiple Deployment Options – Single Console</vt:lpstr>
      <vt:lpstr>Single Management Console – RDS, VDI and PCs</vt:lpstr>
      <vt:lpstr>Slide 16</vt:lpstr>
      <vt:lpstr>Questions and Answers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2010-05-05T01:12:24Z</dcterms:created>
  <dcterms:modified xsi:type="dcterms:W3CDTF">2010-05-05T02:24:24Z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ffisync_IsSaved">
    <vt:lpwstr>True</vt:lpwstr>
  </property>
  <property fmtid="{D5CDD505-2E9C-101B-9397-08002B2CF9AE}" pid="3" name="Offisync_ProviderName">
    <vt:lpwstr>Google Docs</vt:lpwstr>
  </property>
  <property fmtid="{D5CDD505-2E9C-101B-9397-08002B2CF9AE}" pid="4" name="Offisync_FileTitle">
    <vt:lpwstr/>
  </property>
  <property fmtid="{D5CDD505-2E9C-101B-9397-08002B2CF9AE}" pid="5" name="Offisync_FolderId">
    <vt:lpwstr/>
  </property>
  <property fmtid="{D5CDD505-2E9C-101B-9397-08002B2CF9AE}" pid="6" name="Offisync_SaveTime">
    <vt:lpwstr>4/20/2010 2:43:58 PM</vt:lpwstr>
  </property>
  <property fmtid="{D5CDD505-2E9C-101B-9397-08002B2CF9AE}" pid="7" name="Offisync_ProviderInitializationData">
    <vt:lpwstr/>
  </property>
  <property fmtid="{D5CDD505-2E9C-101B-9397-08002B2CF9AE}" pid="8" name="Offisync_UpdateToken">
    <vt:lpwstr/>
  </property>
  <property fmtid="{D5CDD505-2E9C-101B-9397-08002B2CF9AE}" pid="9" name="Offisync_UniqueId">
    <vt:lpwstr>http://docs.google.com/feeds/default/private/full/folder%3A0BzPKR3YfCWCuZjY4OGZmOWQtYmI4MC00MmQyLTljOWQtYWI5ZjdlOTRmOTRh/contents/file%3A0BzPKR3YfCWCuYTM5MWI4YWEtNmJlYy00N2JlLTkyMWEtYTI3ZjAxMzg4YTcz</vt:lpwstr>
  </property>
</Properties>
</file>