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304" r:id="rId4"/>
    <p:sldId id="271" r:id="rId5"/>
    <p:sldId id="301" r:id="rId6"/>
    <p:sldId id="274" r:id="rId7"/>
    <p:sldId id="299" r:id="rId8"/>
    <p:sldId id="300" r:id="rId9"/>
    <p:sldId id="265" r:id="rId10"/>
    <p:sldId id="294" r:id="rId11"/>
    <p:sldId id="296" r:id="rId12"/>
    <p:sldId id="277" r:id="rId13"/>
    <p:sldId id="297" r:id="rId14"/>
    <p:sldId id="298" r:id="rId15"/>
    <p:sldId id="302" r:id="rId16"/>
    <p:sldId id="303" r:id="rId17"/>
    <p:sldId id="286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99" autoAdjust="0"/>
    <p:restoredTop sz="94660"/>
  </p:normalViewPr>
  <p:slideViewPr>
    <p:cSldViewPr>
      <p:cViewPr varScale="1">
        <p:scale>
          <a:sx n="138" d="100"/>
          <a:sy n="138" d="100"/>
        </p:scale>
        <p:origin x="-27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BC022D-C64E-4296-97BD-1F938A5CE0DF}" type="datetimeFigureOut">
              <a:rPr lang="en-US" smtClean="0"/>
              <a:pPr/>
              <a:t>5/12/2010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8DDA6F-E914-437B-B9EF-87D44B9EB19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3551142-3AB4-44E4-B1C1-BBD277ACA082}" type="slidenum">
              <a:rPr lang="en-US"/>
              <a:pPr/>
              <a:t>2</a:t>
            </a:fld>
            <a:endParaRPr lang="en-US"/>
          </a:p>
        </p:txBody>
      </p:sp>
      <p:sp>
        <p:nvSpPr>
          <p:cNvPr id="92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3551142-3AB4-44E4-B1C1-BBD277ACA082}" type="slidenum">
              <a:rPr lang="en-US"/>
              <a:pPr/>
              <a:t>11</a:t>
            </a:fld>
            <a:endParaRPr lang="en-US"/>
          </a:p>
        </p:txBody>
      </p:sp>
      <p:sp>
        <p:nvSpPr>
          <p:cNvPr id="92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3551142-3AB4-44E4-B1C1-BBD277ACA082}" type="slidenum">
              <a:rPr lang="en-US"/>
              <a:pPr/>
              <a:t>12</a:t>
            </a:fld>
            <a:endParaRPr lang="en-US"/>
          </a:p>
        </p:txBody>
      </p:sp>
      <p:sp>
        <p:nvSpPr>
          <p:cNvPr id="92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3551142-3AB4-44E4-B1C1-BBD277ACA082}" type="slidenum">
              <a:rPr lang="en-US"/>
              <a:pPr/>
              <a:t>13</a:t>
            </a:fld>
            <a:endParaRPr lang="en-US"/>
          </a:p>
        </p:txBody>
      </p:sp>
      <p:sp>
        <p:nvSpPr>
          <p:cNvPr id="92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3551142-3AB4-44E4-B1C1-BBD277ACA082}" type="slidenum">
              <a:rPr lang="en-US"/>
              <a:pPr/>
              <a:t>14</a:t>
            </a:fld>
            <a:endParaRPr lang="en-US"/>
          </a:p>
        </p:txBody>
      </p:sp>
      <p:sp>
        <p:nvSpPr>
          <p:cNvPr id="92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3551142-3AB4-44E4-B1C1-BBD277ACA082}" type="slidenum">
              <a:rPr lang="en-US"/>
              <a:pPr/>
              <a:t>15</a:t>
            </a:fld>
            <a:endParaRPr lang="en-US"/>
          </a:p>
        </p:txBody>
      </p:sp>
      <p:sp>
        <p:nvSpPr>
          <p:cNvPr id="92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3551142-3AB4-44E4-B1C1-BBD277ACA082}" type="slidenum">
              <a:rPr lang="en-US"/>
              <a:pPr/>
              <a:t>16</a:t>
            </a:fld>
            <a:endParaRPr lang="en-US"/>
          </a:p>
        </p:txBody>
      </p:sp>
      <p:sp>
        <p:nvSpPr>
          <p:cNvPr id="92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3551142-3AB4-44E4-B1C1-BBD277ACA082}" type="slidenum">
              <a:rPr lang="en-US"/>
              <a:pPr/>
              <a:t>17</a:t>
            </a:fld>
            <a:endParaRPr lang="en-US"/>
          </a:p>
        </p:txBody>
      </p:sp>
      <p:sp>
        <p:nvSpPr>
          <p:cNvPr id="92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3551142-3AB4-44E4-B1C1-BBD277ACA082}" type="slidenum">
              <a:rPr lang="en-US"/>
              <a:pPr/>
              <a:t>3</a:t>
            </a:fld>
            <a:endParaRPr lang="en-US"/>
          </a:p>
        </p:txBody>
      </p:sp>
      <p:sp>
        <p:nvSpPr>
          <p:cNvPr id="92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3551142-3AB4-44E4-B1C1-BBD277ACA082}" type="slidenum">
              <a:rPr lang="en-US"/>
              <a:pPr/>
              <a:t>4</a:t>
            </a:fld>
            <a:endParaRPr lang="en-US"/>
          </a:p>
        </p:txBody>
      </p:sp>
      <p:sp>
        <p:nvSpPr>
          <p:cNvPr id="92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3551142-3AB4-44E4-B1C1-BBD277ACA082}" type="slidenum">
              <a:rPr lang="en-US"/>
              <a:pPr/>
              <a:t>5</a:t>
            </a:fld>
            <a:endParaRPr lang="en-US"/>
          </a:p>
        </p:txBody>
      </p:sp>
      <p:sp>
        <p:nvSpPr>
          <p:cNvPr id="92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3551142-3AB4-44E4-B1C1-BBD277ACA082}" type="slidenum">
              <a:rPr lang="en-US"/>
              <a:pPr/>
              <a:t>6</a:t>
            </a:fld>
            <a:endParaRPr lang="en-US"/>
          </a:p>
        </p:txBody>
      </p:sp>
      <p:sp>
        <p:nvSpPr>
          <p:cNvPr id="92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3551142-3AB4-44E4-B1C1-BBD277ACA082}" type="slidenum">
              <a:rPr lang="en-US"/>
              <a:pPr/>
              <a:t>7</a:t>
            </a:fld>
            <a:endParaRPr lang="en-US"/>
          </a:p>
        </p:txBody>
      </p:sp>
      <p:sp>
        <p:nvSpPr>
          <p:cNvPr id="92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3551142-3AB4-44E4-B1C1-BBD277ACA082}" type="slidenum">
              <a:rPr lang="en-US"/>
              <a:pPr/>
              <a:t>8</a:t>
            </a:fld>
            <a:endParaRPr lang="en-US"/>
          </a:p>
        </p:txBody>
      </p:sp>
      <p:sp>
        <p:nvSpPr>
          <p:cNvPr id="92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3551142-3AB4-44E4-B1C1-BBD277ACA082}" type="slidenum">
              <a:rPr lang="en-US"/>
              <a:pPr/>
              <a:t>9</a:t>
            </a:fld>
            <a:endParaRPr lang="en-US"/>
          </a:p>
        </p:txBody>
      </p:sp>
      <p:sp>
        <p:nvSpPr>
          <p:cNvPr id="92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3551142-3AB4-44E4-B1C1-BBD277ACA082}" type="slidenum">
              <a:rPr lang="en-US"/>
              <a:pPr/>
              <a:t>10</a:t>
            </a:fld>
            <a:endParaRPr lang="en-US"/>
          </a:p>
        </p:txBody>
      </p:sp>
      <p:sp>
        <p:nvSpPr>
          <p:cNvPr id="92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3738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60" y="4342535"/>
            <a:ext cx="5486681" cy="411451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1F780-53BE-4663-A872-6907C41F70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7AADD-65F6-4643-AC6A-F9CB8D09AF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B5317-37B7-40CA-A586-3585E7CE98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70813" cy="1468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</p:spPr>
        <p:txBody>
          <a:bodyPr/>
          <a:lstStyle>
            <a:lvl1pPr>
              <a:defRPr/>
            </a:lvl1pPr>
          </a:lstStyle>
          <a:p>
            <a:fld id="{F5A1F496-3DFB-4AA2-90B1-8E5380FFD3F9}" type="slidenum">
              <a:rPr lang="en-US"/>
              <a:pPr/>
              <a:t>‹#›</a:t>
            </a:fld>
            <a:fld id="{6F7F1B29-8BE9-41DF-8035-93087D366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D906C-0D34-4AEA-B109-7C31C761EC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7E027E-8A59-469F-A840-3C538B8AD7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573872-1A14-4688-9980-18AB82A4C3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8E532-FD60-4331-8DE5-9F79E07258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4BCAE-CB64-462A-B925-ADA86DE9EB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1A3210-86CA-4921-B49C-A02C5D2C20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8413D-65AE-4DC0-BEC3-5328B129A9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C57A14-E286-4C52-B8E0-A7668D631D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5DE2313F-62A8-4CE1-8BD0-34D144C885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wedg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133600"/>
            <a:ext cx="7772400" cy="1470025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chemeClr val="accent2"/>
                </a:solidFill>
              </a:rPr>
              <a:t>Migration to System Center Configuration Manager at LANL</a:t>
            </a:r>
          </a:p>
        </p:txBody>
      </p:sp>
      <p:pic>
        <p:nvPicPr>
          <p:cNvPr id="2052" name="Picture 5" descr="Untitled-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Text Box 6"/>
          <p:cNvSpPr txBox="1">
            <a:spLocks noChangeArrowheads="1"/>
          </p:cNvSpPr>
          <p:nvPr/>
        </p:nvSpPr>
        <p:spPr bwMode="auto">
          <a:xfrm>
            <a:off x="2209800" y="0"/>
            <a:ext cx="6934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054" name="Rectangle 8"/>
          <p:cNvSpPr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1400"/>
          </a:p>
        </p:txBody>
      </p:sp>
      <p:sp>
        <p:nvSpPr>
          <p:cNvPr id="2055" name="Text Box 9"/>
          <p:cNvSpPr txBox="1">
            <a:spLocks noChangeArrowheads="1"/>
          </p:cNvSpPr>
          <p:nvPr/>
        </p:nvSpPr>
        <p:spPr bwMode="auto">
          <a:xfrm>
            <a:off x="457200" y="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pic>
        <p:nvPicPr>
          <p:cNvPr id="2056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6324600"/>
            <a:ext cx="1219200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6019800"/>
            <a:ext cx="16002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8" name="Text Box 13"/>
          <p:cNvSpPr txBox="1">
            <a:spLocks noChangeArrowheads="1"/>
          </p:cNvSpPr>
          <p:nvPr/>
        </p:nvSpPr>
        <p:spPr bwMode="auto">
          <a:xfrm>
            <a:off x="1066800" y="457200"/>
            <a:ext cx="13017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DBD5F7"/>
                </a:solidFill>
                <a:latin typeface="Impact" pitchFamily="34" charset="0"/>
              </a:rPr>
              <a:t>DCS-1</a:t>
            </a:r>
          </a:p>
          <a:p>
            <a:endParaRPr lang="en-US" sz="320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2059" name="Text Box 14"/>
          <p:cNvSpPr txBox="1">
            <a:spLocks noChangeArrowheads="1"/>
          </p:cNvSpPr>
          <p:nvPr/>
        </p:nvSpPr>
        <p:spPr bwMode="auto">
          <a:xfrm>
            <a:off x="6461125" y="304800"/>
            <a:ext cx="26828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DBD5F7"/>
                </a:solidFill>
                <a:latin typeface="Impact" pitchFamily="34" charset="0"/>
              </a:rPr>
              <a:t>Departmental Computing Services</a:t>
            </a:r>
          </a:p>
          <a:p>
            <a:endParaRPr lang="en-US" sz="1400">
              <a:solidFill>
                <a:srgbClr val="DBD5F7"/>
              </a:solidFill>
              <a:latin typeface="Impact" pitchFamily="34" charset="0"/>
            </a:endParaRPr>
          </a:p>
        </p:txBody>
      </p:sp>
      <p:pic>
        <p:nvPicPr>
          <p:cNvPr id="13" name="Picture 12" descr="sccm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971800" y="4572000"/>
            <a:ext cx="2924175" cy="762000"/>
          </a:xfrm>
          <a:prstGeom prst="rect">
            <a:avLst/>
          </a:prstGeom>
        </p:spPr>
      </p:pic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609600" y="327660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Mark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Wingard</a:t>
            </a:r>
            <a:endParaRPr kumimoji="0" lang="en-US" sz="2800" b="1" i="0" u="none" strike="noStrike" kern="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05200" y="56388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LA-UR </a:t>
            </a:r>
            <a:r>
              <a:rPr lang="en-US" dirty="0" smtClean="0"/>
              <a:t>10-03089 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990600"/>
            <a:ext cx="9144000" cy="609600"/>
          </a:xfrm>
          <a:ln/>
        </p:spPr>
        <p:txBody>
          <a:bodyPr tIns="83807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600" b="1" dirty="0" smtClean="0">
                <a:solidFill>
                  <a:schemeClr val="accent2"/>
                </a:solidFill>
              </a:rPr>
              <a:t>Migration Plan Tech Environment Cont’</a:t>
            </a:r>
            <a:endParaRPr lang="en-US" sz="3600" b="1" dirty="0">
              <a:solidFill>
                <a:schemeClr val="accent2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90600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209800" y="0"/>
            <a:ext cx="6934200" cy="685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7200" y="0"/>
            <a:ext cx="184150" cy="366713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43800" y="6324600"/>
            <a:ext cx="1219200" cy="3762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6142037"/>
            <a:ext cx="1600200" cy="639763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1066800" y="457200"/>
            <a:ext cx="1447800" cy="1066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57096" rIns="90000" bIns="45000"/>
          <a:lstStyle/>
          <a:p>
            <a:pPr hangingPunct="1">
              <a:lnSpc>
                <a:spcPct val="98000"/>
              </a:lnSpc>
              <a:tabLst>
                <a:tab pos="723900" algn="l"/>
                <a:tab pos="1447800" algn="l"/>
              </a:tabLst>
            </a:pPr>
            <a:r>
              <a:rPr lang="en-US" sz="3200">
                <a:solidFill>
                  <a:srgbClr val="DBD5F7"/>
                </a:solidFill>
                <a:latin typeface="Impact" pitchFamily="32" charset="0"/>
                <a:ea typeface="DejaVu LGC Sans" charset="0"/>
                <a:cs typeface="DejaVu LGC Sans" charset="0"/>
              </a:rPr>
              <a:t>DCS-1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</a:tabLst>
            </a:pPr>
            <a:endParaRPr lang="en-US" sz="3200">
              <a:solidFill>
                <a:srgbClr val="DBD5F7"/>
              </a:solidFill>
              <a:latin typeface="Impact" pitchFamily="32" charset="0"/>
              <a:ea typeface="DejaVu LGC Sans" charset="0"/>
              <a:cs typeface="DejaVu LGC Sans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6461125" y="304800"/>
            <a:ext cx="2682875" cy="517525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50291" rIns="90000" bIns="45000"/>
          <a:lstStyle/>
          <a:p>
            <a:pPr hangingPunct="1">
              <a:lnSpc>
                <a:spcPct val="98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DBD5F7"/>
                </a:solidFill>
                <a:latin typeface="Impact" pitchFamily="32" charset="0"/>
                <a:ea typeface="DejaVu LGC Sans" charset="0"/>
                <a:cs typeface="DejaVu LGC Sans" charset="0"/>
              </a:rPr>
              <a:t>Departmental Computing Services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  <a:tab pos="2171700" algn="l"/>
              </a:tabLst>
            </a:pPr>
            <a:endParaRPr lang="en-US" sz="1400">
              <a:solidFill>
                <a:srgbClr val="DBD5F7"/>
              </a:solidFill>
              <a:latin typeface="Impact" pitchFamily="32" charset="0"/>
              <a:ea typeface="DejaVu LGC Sans" charset="0"/>
              <a:cs typeface="DejaVu LGC Sans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19200" y="1742688"/>
            <a:ext cx="7239000" cy="4139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8925" indent="-288925">
              <a:spcAft>
                <a:spcPts val="300"/>
              </a:spcAft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smtClean="0">
                <a:solidFill>
                  <a:schemeClr val="accent2"/>
                </a:solidFill>
              </a:rPr>
              <a:t>Tested plan on development network</a:t>
            </a:r>
          </a:p>
          <a:p>
            <a:pPr marL="860425" lvl="1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sz="2400" dirty="0" smtClean="0">
                <a:solidFill>
                  <a:schemeClr val="accent6"/>
                </a:solidFill>
              </a:rPr>
              <a:t>SMS 2003 Clients would not discover SCCM site</a:t>
            </a:r>
          </a:p>
          <a:p>
            <a:pPr marL="860425" lvl="1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sz="2400" dirty="0" smtClean="0">
                <a:solidFill>
                  <a:schemeClr val="accent6"/>
                </a:solidFill>
              </a:rPr>
              <a:t>Microsoft Premier Support provided WMI script to change site assignment</a:t>
            </a:r>
          </a:p>
          <a:p>
            <a:pPr marL="860425" lvl="1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sz="2400" dirty="0" smtClean="0">
                <a:solidFill>
                  <a:schemeClr val="accent6"/>
                </a:solidFill>
              </a:rPr>
              <a:t>Catch-22 in deploying WMI script</a:t>
            </a:r>
          </a:p>
          <a:p>
            <a:pPr marL="1317625" lvl="2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If deployed via SMS 2003, no SCCM site to discover</a:t>
            </a:r>
          </a:p>
          <a:p>
            <a:pPr marL="1317625" lvl="2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Could not be deployed via SCCM site</a:t>
            </a:r>
          </a:p>
          <a:p>
            <a:pPr marL="1317625" lvl="2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If WMI script deployed via Group Policy, why not just deploy SCCM client instead?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990600"/>
            <a:ext cx="9144000" cy="609600"/>
          </a:xfrm>
          <a:ln/>
        </p:spPr>
        <p:txBody>
          <a:bodyPr tIns="83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600" b="1" dirty="0" smtClean="0">
                <a:solidFill>
                  <a:schemeClr val="accent2"/>
                </a:solidFill>
              </a:rPr>
              <a:t>Migration Plan Tech Environment Cont’</a:t>
            </a:r>
            <a:endParaRPr lang="en-US" sz="3600" dirty="0">
              <a:solidFill>
                <a:schemeClr val="accent2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90600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209800" y="0"/>
            <a:ext cx="6934200" cy="685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7200" y="0"/>
            <a:ext cx="184150" cy="366713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43800" y="6324600"/>
            <a:ext cx="1219200" cy="3762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6142037"/>
            <a:ext cx="1600200" cy="639763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1066800" y="457200"/>
            <a:ext cx="1447800" cy="1066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57096" rIns="90000" bIns="45000"/>
          <a:lstStyle/>
          <a:p>
            <a:pPr hangingPunct="1">
              <a:lnSpc>
                <a:spcPct val="98000"/>
              </a:lnSpc>
              <a:tabLst>
                <a:tab pos="723900" algn="l"/>
                <a:tab pos="1447800" algn="l"/>
              </a:tabLst>
            </a:pPr>
            <a:r>
              <a:rPr lang="en-US" sz="3200">
                <a:solidFill>
                  <a:srgbClr val="DBD5F7"/>
                </a:solidFill>
                <a:latin typeface="Impact" pitchFamily="32" charset="0"/>
                <a:ea typeface="DejaVu LGC Sans" charset="0"/>
                <a:cs typeface="DejaVu LGC Sans" charset="0"/>
              </a:rPr>
              <a:t>DCS-1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</a:tabLst>
            </a:pPr>
            <a:endParaRPr lang="en-US" sz="3200">
              <a:solidFill>
                <a:srgbClr val="DBD5F7"/>
              </a:solidFill>
              <a:latin typeface="Impact" pitchFamily="32" charset="0"/>
              <a:ea typeface="DejaVu LGC Sans" charset="0"/>
              <a:cs typeface="DejaVu LGC Sans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6461125" y="304800"/>
            <a:ext cx="2682875" cy="517525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50291" rIns="90000" bIns="45000"/>
          <a:lstStyle/>
          <a:p>
            <a:pPr hangingPunct="1">
              <a:lnSpc>
                <a:spcPct val="98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DBD5F7"/>
                </a:solidFill>
                <a:latin typeface="Impact" pitchFamily="32" charset="0"/>
                <a:ea typeface="DejaVu LGC Sans" charset="0"/>
                <a:cs typeface="DejaVu LGC Sans" charset="0"/>
              </a:rPr>
              <a:t>Departmental Computing Services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  <a:tab pos="2171700" algn="l"/>
              </a:tabLst>
            </a:pPr>
            <a:endParaRPr lang="en-US" sz="1400">
              <a:solidFill>
                <a:srgbClr val="DBD5F7"/>
              </a:solidFill>
              <a:latin typeface="Impact" pitchFamily="32" charset="0"/>
              <a:ea typeface="DejaVu LGC Sans" charset="0"/>
              <a:cs typeface="DejaVu LGC Sans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19200" y="1742688"/>
            <a:ext cx="7239000" cy="44704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8925" indent="-288925">
              <a:spcAft>
                <a:spcPts val="300"/>
              </a:spcAft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accent2"/>
                </a:solidFill>
              </a:rPr>
              <a:t> Actual Plan</a:t>
            </a:r>
          </a:p>
          <a:p>
            <a:pPr marL="860425" lvl="1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sz="2000" b="1" dirty="0" smtClean="0">
                <a:solidFill>
                  <a:schemeClr val="accent6"/>
                </a:solidFill>
              </a:rPr>
              <a:t>Side-by-Side migration</a:t>
            </a:r>
          </a:p>
          <a:p>
            <a:pPr marL="1317625" lvl="2" indent="-403225">
              <a:spcAft>
                <a:spcPts val="300"/>
              </a:spcAft>
              <a:buFont typeface="Courier New" pitchFamily="49" charset="0"/>
              <a:buChar char="o"/>
              <a:tabLst>
                <a:tab pos="741363" algn="l"/>
              </a:tabLst>
            </a:pPr>
            <a:r>
              <a:rPr lang="en-US" dirty="0" smtClean="0">
                <a:solidFill>
                  <a:srgbClr val="002060"/>
                </a:solidFill>
              </a:rPr>
              <a:t>Install SCCM site in parallel to SMS 2003</a:t>
            </a:r>
          </a:p>
          <a:p>
            <a:pPr marL="1317625" lvl="2" indent="-403225">
              <a:spcAft>
                <a:spcPts val="300"/>
              </a:spcAft>
              <a:buFont typeface="Courier New" pitchFamily="49" charset="0"/>
              <a:buChar char="o"/>
              <a:tabLst>
                <a:tab pos="741363" algn="l"/>
              </a:tabLst>
            </a:pPr>
            <a:r>
              <a:rPr lang="en-US" dirty="0" smtClean="0">
                <a:solidFill>
                  <a:srgbClr val="002060"/>
                </a:solidFill>
              </a:rPr>
              <a:t>Push Out-of-band IE patch as final act of SMS 20003</a:t>
            </a:r>
          </a:p>
          <a:p>
            <a:pPr marL="1317625" lvl="2" indent="-403225">
              <a:spcAft>
                <a:spcPts val="300"/>
              </a:spcAft>
              <a:buFont typeface="Courier New" pitchFamily="49" charset="0"/>
              <a:buChar char="o"/>
              <a:tabLst>
                <a:tab pos="741363" algn="l"/>
              </a:tabLst>
            </a:pPr>
            <a:r>
              <a:rPr lang="en-US" dirty="0" smtClean="0">
                <a:solidFill>
                  <a:srgbClr val="002060"/>
                </a:solidFill>
              </a:rPr>
              <a:t>Extend AD schema and update AD</a:t>
            </a:r>
          </a:p>
          <a:p>
            <a:pPr marL="1317625" lvl="2" indent="-403225">
              <a:spcAft>
                <a:spcPts val="300"/>
              </a:spcAft>
              <a:buFont typeface="Courier New" pitchFamily="49" charset="0"/>
              <a:buChar char="o"/>
              <a:tabLst>
                <a:tab pos="741363" algn="l"/>
              </a:tabLst>
            </a:pPr>
            <a:r>
              <a:rPr lang="en-US" dirty="0" smtClean="0">
                <a:solidFill>
                  <a:srgbClr val="002060"/>
                </a:solidFill>
              </a:rPr>
              <a:t>Move site boundaries from AD-based SMS 2003 site to AD-based SCCM site</a:t>
            </a:r>
          </a:p>
          <a:p>
            <a:pPr marL="1317625" lvl="2" indent="-403225">
              <a:spcAft>
                <a:spcPts val="300"/>
              </a:spcAft>
              <a:buFont typeface="Courier New" pitchFamily="49" charset="0"/>
              <a:buChar char="o"/>
              <a:tabLst>
                <a:tab pos="741363" algn="l"/>
              </a:tabLst>
            </a:pPr>
            <a:r>
              <a:rPr lang="en-US" dirty="0" smtClean="0">
                <a:solidFill>
                  <a:srgbClr val="002060"/>
                </a:solidFill>
              </a:rPr>
              <a:t>Create domain level GPO start-up script to install SCCM client</a:t>
            </a:r>
          </a:p>
          <a:p>
            <a:pPr marL="1774825" lvl="3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sz="1600" dirty="0" smtClean="0">
                <a:solidFill>
                  <a:srgbClr val="002060"/>
                </a:solidFill>
              </a:rPr>
              <a:t>Allowed inheritance blocking to prevent server client installs</a:t>
            </a:r>
          </a:p>
          <a:p>
            <a:pPr marL="1317625" lvl="2" indent="-403225">
              <a:spcAft>
                <a:spcPts val="300"/>
              </a:spcAft>
              <a:buFont typeface="Courier New" pitchFamily="49" charset="0"/>
              <a:buChar char="o"/>
              <a:tabLst>
                <a:tab pos="741363" algn="l"/>
              </a:tabLst>
            </a:pPr>
            <a:r>
              <a:rPr lang="en-US" dirty="0" smtClean="0">
                <a:solidFill>
                  <a:srgbClr val="002060"/>
                </a:solidFill>
              </a:rPr>
              <a:t>When SMS 2003 clients reboot from IE patch, they run script and auto-magically become SCCM clients</a:t>
            </a:r>
          </a:p>
          <a:p>
            <a:pPr marL="860425" lvl="1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sz="2000" b="1" dirty="0" smtClean="0">
                <a:solidFill>
                  <a:schemeClr val="accent6"/>
                </a:solidFill>
              </a:rPr>
              <a:t>It should have worked…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" y="990600"/>
            <a:ext cx="9067800" cy="609600"/>
          </a:xfrm>
          <a:ln/>
        </p:spPr>
        <p:txBody>
          <a:bodyPr tIns="83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600" b="1" dirty="0" smtClean="0">
                <a:solidFill>
                  <a:schemeClr val="accent2"/>
                </a:solidFill>
              </a:rPr>
              <a:t>Migration Plan – What happened</a:t>
            </a:r>
            <a:endParaRPr lang="en-US" sz="3600" b="1" dirty="0">
              <a:solidFill>
                <a:schemeClr val="accent2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90600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209800" y="0"/>
            <a:ext cx="6934200" cy="685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7200" y="0"/>
            <a:ext cx="184150" cy="366713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43800" y="6324600"/>
            <a:ext cx="1219200" cy="3762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6142037"/>
            <a:ext cx="1600200" cy="639763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1066800" y="457200"/>
            <a:ext cx="1447800" cy="1066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57096" rIns="90000" bIns="45000"/>
          <a:lstStyle/>
          <a:p>
            <a:pPr hangingPunct="1">
              <a:lnSpc>
                <a:spcPct val="98000"/>
              </a:lnSpc>
              <a:tabLst>
                <a:tab pos="723900" algn="l"/>
                <a:tab pos="1447800" algn="l"/>
              </a:tabLst>
            </a:pPr>
            <a:r>
              <a:rPr lang="en-US" sz="3200">
                <a:solidFill>
                  <a:srgbClr val="DBD5F7"/>
                </a:solidFill>
                <a:latin typeface="Impact" pitchFamily="32" charset="0"/>
                <a:ea typeface="DejaVu LGC Sans" charset="0"/>
                <a:cs typeface="DejaVu LGC Sans" charset="0"/>
              </a:rPr>
              <a:t>DCS-1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</a:tabLst>
            </a:pPr>
            <a:endParaRPr lang="en-US" sz="3200">
              <a:solidFill>
                <a:srgbClr val="DBD5F7"/>
              </a:solidFill>
              <a:latin typeface="Impact" pitchFamily="32" charset="0"/>
              <a:ea typeface="DejaVu LGC Sans" charset="0"/>
              <a:cs typeface="DejaVu LGC Sans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6461125" y="304800"/>
            <a:ext cx="2682875" cy="517525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50291" rIns="90000" bIns="45000"/>
          <a:lstStyle/>
          <a:p>
            <a:pPr hangingPunct="1">
              <a:lnSpc>
                <a:spcPct val="98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DBD5F7"/>
                </a:solidFill>
                <a:latin typeface="Impact" pitchFamily="32" charset="0"/>
                <a:ea typeface="DejaVu LGC Sans" charset="0"/>
                <a:cs typeface="DejaVu LGC Sans" charset="0"/>
              </a:rPr>
              <a:t>Departmental Computing Services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  <a:tab pos="2171700" algn="l"/>
              </a:tabLst>
            </a:pPr>
            <a:endParaRPr lang="en-US" sz="1400">
              <a:solidFill>
                <a:srgbClr val="DBD5F7"/>
              </a:solidFill>
              <a:latin typeface="Impact" pitchFamily="32" charset="0"/>
              <a:ea typeface="DejaVu LGC Sans" charset="0"/>
              <a:cs typeface="DejaVu LGC Sans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43000" y="1752600"/>
            <a:ext cx="72390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3225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sz="2400" b="1" dirty="0" smtClean="0">
                <a:solidFill>
                  <a:schemeClr val="accent2"/>
                </a:solidFill>
              </a:rPr>
              <a:t>Active Directory brought to its knees</a:t>
            </a:r>
          </a:p>
          <a:p>
            <a:pPr marL="860425" lvl="1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sz="2000" dirty="0" smtClean="0">
                <a:solidFill>
                  <a:schemeClr val="accent6"/>
                </a:solidFill>
              </a:rPr>
              <a:t>Domain controllers not authenticating</a:t>
            </a:r>
          </a:p>
          <a:p>
            <a:pPr marL="1317625" lvl="2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dirty="0" smtClean="0">
                <a:solidFill>
                  <a:schemeClr val="tx2"/>
                </a:solidFill>
              </a:rPr>
              <a:t>90+ % CPU usage</a:t>
            </a:r>
          </a:p>
          <a:p>
            <a:pPr marL="1317625" lvl="2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dirty="0" smtClean="0">
                <a:solidFill>
                  <a:schemeClr val="tx2"/>
                </a:solidFill>
              </a:rPr>
              <a:t>Windows 2008 DC memory </a:t>
            </a:r>
            <a:r>
              <a:rPr lang="en-US" dirty="0" smtClean="0">
                <a:solidFill>
                  <a:schemeClr val="tx2"/>
                </a:solidFill>
              </a:rPr>
              <a:t>leak</a:t>
            </a:r>
          </a:p>
          <a:p>
            <a:pPr marL="1317625" lvl="2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dirty="0" smtClean="0">
                <a:solidFill>
                  <a:schemeClr val="tx2"/>
                </a:solidFill>
              </a:rPr>
              <a:t>Patch on DC lost DNS connection</a:t>
            </a:r>
            <a:endParaRPr lang="en-US" dirty="0" smtClean="0">
              <a:solidFill>
                <a:schemeClr val="tx2"/>
              </a:solidFill>
            </a:endParaRPr>
          </a:p>
          <a:p>
            <a:pPr marL="860425" lvl="1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sz="2000" dirty="0" smtClean="0">
                <a:solidFill>
                  <a:schemeClr val="accent6"/>
                </a:solidFill>
              </a:rPr>
              <a:t>Client unable to process GPOs</a:t>
            </a:r>
          </a:p>
          <a:p>
            <a:pPr marL="1317625" lvl="2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dirty="0" smtClean="0">
                <a:solidFill>
                  <a:schemeClr val="tx2"/>
                </a:solidFill>
              </a:rPr>
              <a:t>“Cannot bind to domain”</a:t>
            </a:r>
          </a:p>
          <a:p>
            <a:pPr marL="860425" lvl="1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sz="2000" dirty="0" smtClean="0">
                <a:solidFill>
                  <a:schemeClr val="accent6"/>
                </a:solidFill>
              </a:rPr>
              <a:t>Cached credentials allowed logons anyway</a:t>
            </a:r>
          </a:p>
          <a:p>
            <a:pPr marL="860425" lvl="1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sz="2000" dirty="0" smtClean="0">
                <a:solidFill>
                  <a:schemeClr val="accent6"/>
                </a:solidFill>
              </a:rPr>
              <a:t>Only 1/3 of SCCM clients were installed</a:t>
            </a:r>
          </a:p>
          <a:p>
            <a:pPr marL="860425" lvl="1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sz="2000" dirty="0" smtClean="0">
                <a:solidFill>
                  <a:schemeClr val="accent6"/>
                </a:solidFill>
              </a:rPr>
              <a:t>Tried changing startup script to run from Management Point instead of downloading 120 Mb files</a:t>
            </a:r>
          </a:p>
          <a:p>
            <a:pPr marL="1317625" lvl="2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dirty="0" smtClean="0">
                <a:solidFill>
                  <a:schemeClr val="tx2"/>
                </a:solidFill>
              </a:rPr>
              <a:t>No appreciable improvement in SCCM client installs</a:t>
            </a:r>
          </a:p>
          <a:p>
            <a:pPr marL="403225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endParaRPr lang="en-US" sz="2000" dirty="0" smtClean="0">
              <a:solidFill>
                <a:srgbClr val="002060"/>
              </a:solidFill>
            </a:endParaRPr>
          </a:p>
          <a:p>
            <a:pPr marL="288925" indent="-288925">
              <a:spcAft>
                <a:spcPts val="300"/>
              </a:spcAft>
            </a:pPr>
            <a:endParaRPr lang="en-US" sz="1400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990600"/>
            <a:ext cx="9144000" cy="609600"/>
          </a:xfrm>
          <a:ln/>
        </p:spPr>
        <p:txBody>
          <a:bodyPr tIns="83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600" b="1" dirty="0" smtClean="0">
                <a:solidFill>
                  <a:schemeClr val="accent2"/>
                </a:solidFill>
              </a:rPr>
              <a:t>Migration Plan – What happened Cont’</a:t>
            </a:r>
            <a:endParaRPr lang="en-US" sz="3600" b="1" dirty="0">
              <a:solidFill>
                <a:schemeClr val="accent2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90600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209800" y="0"/>
            <a:ext cx="6934200" cy="685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7200" y="0"/>
            <a:ext cx="184150" cy="366713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43800" y="6324600"/>
            <a:ext cx="1219200" cy="3762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6142037"/>
            <a:ext cx="1600200" cy="639763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1066800" y="457200"/>
            <a:ext cx="1447800" cy="1066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57096" rIns="90000" bIns="45000"/>
          <a:lstStyle/>
          <a:p>
            <a:pPr hangingPunct="1">
              <a:lnSpc>
                <a:spcPct val="98000"/>
              </a:lnSpc>
              <a:tabLst>
                <a:tab pos="723900" algn="l"/>
                <a:tab pos="1447800" algn="l"/>
              </a:tabLst>
            </a:pPr>
            <a:r>
              <a:rPr lang="en-US" sz="3200">
                <a:solidFill>
                  <a:srgbClr val="DBD5F7"/>
                </a:solidFill>
                <a:latin typeface="Impact" pitchFamily="32" charset="0"/>
                <a:ea typeface="DejaVu LGC Sans" charset="0"/>
                <a:cs typeface="DejaVu LGC Sans" charset="0"/>
              </a:rPr>
              <a:t>DCS-1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</a:tabLst>
            </a:pPr>
            <a:endParaRPr lang="en-US" sz="3200">
              <a:solidFill>
                <a:srgbClr val="DBD5F7"/>
              </a:solidFill>
              <a:latin typeface="Impact" pitchFamily="32" charset="0"/>
              <a:ea typeface="DejaVu LGC Sans" charset="0"/>
              <a:cs typeface="DejaVu LGC Sans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6461125" y="304800"/>
            <a:ext cx="2682875" cy="517525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50291" rIns="90000" bIns="45000"/>
          <a:lstStyle/>
          <a:p>
            <a:pPr hangingPunct="1">
              <a:lnSpc>
                <a:spcPct val="98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DBD5F7"/>
                </a:solidFill>
                <a:latin typeface="Impact" pitchFamily="32" charset="0"/>
                <a:ea typeface="DejaVu LGC Sans" charset="0"/>
                <a:cs typeface="DejaVu LGC Sans" charset="0"/>
              </a:rPr>
              <a:t>Departmental Computing Services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  <a:tab pos="2171700" algn="l"/>
              </a:tabLst>
            </a:pPr>
            <a:endParaRPr lang="en-US" sz="1400">
              <a:solidFill>
                <a:srgbClr val="DBD5F7"/>
              </a:solidFill>
              <a:latin typeface="Impact" pitchFamily="32" charset="0"/>
              <a:ea typeface="DejaVu LGC Sans" charset="0"/>
              <a:cs typeface="DejaVu LGC Sans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43000" y="1771739"/>
            <a:ext cx="7239000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3225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sz="2000" b="1" dirty="0" smtClean="0">
                <a:solidFill>
                  <a:schemeClr val="accent2"/>
                </a:solidFill>
              </a:rPr>
              <a:t>Patched DCs to fix memory leak</a:t>
            </a:r>
          </a:p>
          <a:p>
            <a:pPr marL="860425" lvl="1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dirty="0" smtClean="0">
                <a:solidFill>
                  <a:srgbClr val="002060"/>
                </a:solidFill>
              </a:rPr>
              <a:t>CPU usage dropped</a:t>
            </a:r>
          </a:p>
          <a:p>
            <a:pPr marL="403225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sz="2000" b="1" dirty="0" smtClean="0">
                <a:solidFill>
                  <a:schemeClr val="accent2"/>
                </a:solidFill>
              </a:rPr>
              <a:t>Added more DCs</a:t>
            </a:r>
          </a:p>
          <a:p>
            <a:pPr marL="860425" lvl="1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dirty="0" smtClean="0">
                <a:solidFill>
                  <a:srgbClr val="002060"/>
                </a:solidFill>
              </a:rPr>
              <a:t>Client still not installing</a:t>
            </a:r>
          </a:p>
          <a:p>
            <a:pPr marL="403225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sz="2000" b="1" dirty="0" smtClean="0">
                <a:solidFill>
                  <a:schemeClr val="accent2"/>
                </a:solidFill>
              </a:rPr>
              <a:t>Replaced startup script with SW installation GPO</a:t>
            </a:r>
          </a:p>
          <a:p>
            <a:pPr marL="860425" lvl="1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dirty="0" smtClean="0">
                <a:solidFill>
                  <a:srgbClr val="002060"/>
                </a:solidFill>
              </a:rPr>
              <a:t>Client still not installing</a:t>
            </a:r>
          </a:p>
          <a:p>
            <a:pPr marL="403225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sz="2000" b="1" dirty="0" smtClean="0">
                <a:solidFill>
                  <a:schemeClr val="accent2"/>
                </a:solidFill>
              </a:rPr>
              <a:t>2000+ SMS 2003 clients still talking to old site</a:t>
            </a:r>
          </a:p>
          <a:p>
            <a:pPr marL="860425" lvl="1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dirty="0" smtClean="0">
                <a:solidFill>
                  <a:srgbClr val="002060"/>
                </a:solidFill>
              </a:rPr>
              <a:t>Tried pushing SCCM client install package from SMS 2003</a:t>
            </a:r>
          </a:p>
          <a:p>
            <a:pPr marL="1317625" lvl="2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sz="1600" dirty="0" smtClean="0">
                <a:solidFill>
                  <a:srgbClr val="002060"/>
                </a:solidFill>
              </a:rPr>
              <a:t>Source files did not copy properly</a:t>
            </a:r>
          </a:p>
          <a:p>
            <a:pPr marL="1317625" lvl="2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sz="1600" dirty="0" smtClean="0">
                <a:solidFill>
                  <a:srgbClr val="002060"/>
                </a:solidFill>
              </a:rPr>
              <a:t>Client would not install because “prerequisite files are not MS signed”</a:t>
            </a:r>
          </a:p>
          <a:p>
            <a:pPr marL="288925" indent="-288925">
              <a:spcAft>
                <a:spcPts val="300"/>
              </a:spcAft>
            </a:pPr>
            <a:endParaRPr lang="en-US" sz="1400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990600"/>
            <a:ext cx="9144000" cy="609600"/>
          </a:xfrm>
          <a:ln/>
        </p:spPr>
        <p:txBody>
          <a:bodyPr tIns="83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600" b="1" dirty="0" smtClean="0">
                <a:solidFill>
                  <a:schemeClr val="accent2"/>
                </a:solidFill>
              </a:rPr>
              <a:t>Migration Plan – What happened Cont’</a:t>
            </a:r>
            <a:endParaRPr lang="en-US" sz="3600" b="1" dirty="0">
              <a:solidFill>
                <a:schemeClr val="accent2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90600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209800" y="0"/>
            <a:ext cx="6934200" cy="685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7200" y="0"/>
            <a:ext cx="184150" cy="366713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43800" y="6324600"/>
            <a:ext cx="1219200" cy="3762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6142037"/>
            <a:ext cx="1600200" cy="639763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1066800" y="457200"/>
            <a:ext cx="1447800" cy="1066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57096" rIns="90000" bIns="45000"/>
          <a:lstStyle/>
          <a:p>
            <a:pPr hangingPunct="1">
              <a:lnSpc>
                <a:spcPct val="98000"/>
              </a:lnSpc>
              <a:tabLst>
                <a:tab pos="723900" algn="l"/>
                <a:tab pos="1447800" algn="l"/>
              </a:tabLst>
            </a:pPr>
            <a:r>
              <a:rPr lang="en-US" sz="3200">
                <a:solidFill>
                  <a:srgbClr val="DBD5F7"/>
                </a:solidFill>
                <a:latin typeface="Impact" pitchFamily="32" charset="0"/>
                <a:ea typeface="DejaVu LGC Sans" charset="0"/>
                <a:cs typeface="DejaVu LGC Sans" charset="0"/>
              </a:rPr>
              <a:t>DCS-1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</a:tabLst>
            </a:pPr>
            <a:endParaRPr lang="en-US" sz="3200">
              <a:solidFill>
                <a:srgbClr val="DBD5F7"/>
              </a:solidFill>
              <a:latin typeface="Impact" pitchFamily="32" charset="0"/>
              <a:ea typeface="DejaVu LGC Sans" charset="0"/>
              <a:cs typeface="DejaVu LGC Sans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6461125" y="304800"/>
            <a:ext cx="2682875" cy="517525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50291" rIns="90000" bIns="45000"/>
          <a:lstStyle/>
          <a:p>
            <a:pPr hangingPunct="1">
              <a:lnSpc>
                <a:spcPct val="98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DBD5F7"/>
                </a:solidFill>
                <a:latin typeface="Impact" pitchFamily="32" charset="0"/>
                <a:ea typeface="DejaVu LGC Sans" charset="0"/>
                <a:cs typeface="DejaVu LGC Sans" charset="0"/>
              </a:rPr>
              <a:t>Departmental Computing Services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  <a:tab pos="2171700" algn="l"/>
              </a:tabLst>
            </a:pPr>
            <a:endParaRPr lang="en-US" sz="1400">
              <a:solidFill>
                <a:srgbClr val="DBD5F7"/>
              </a:solidFill>
              <a:latin typeface="Impact" pitchFamily="32" charset="0"/>
              <a:ea typeface="DejaVu LGC Sans" charset="0"/>
              <a:cs typeface="DejaVu LGC Sans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43000" y="1771739"/>
            <a:ext cx="7239000" cy="4532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3225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sz="2000" b="1" dirty="0" smtClean="0">
                <a:solidFill>
                  <a:schemeClr val="accent2"/>
                </a:solidFill>
              </a:rPr>
              <a:t>Pushed site re-assignment WMI script to SMS 2003 clients</a:t>
            </a:r>
          </a:p>
          <a:p>
            <a:pPr marL="403225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sz="2000" b="1" dirty="0" smtClean="0">
                <a:solidFill>
                  <a:schemeClr val="accent2"/>
                </a:solidFill>
              </a:rPr>
              <a:t>Pushed SCCM install to newly assigned 800+ SMS 2003 on SCCM site</a:t>
            </a:r>
          </a:p>
          <a:p>
            <a:pPr marL="860425" lvl="1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dirty="0" smtClean="0">
                <a:solidFill>
                  <a:srgbClr val="002060"/>
                </a:solidFill>
              </a:rPr>
              <a:t>Clients would not run package if they had attempted to run it from SMS 2003 site</a:t>
            </a:r>
          </a:p>
          <a:p>
            <a:pPr marL="860425" lvl="1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dirty="0" smtClean="0">
                <a:solidFill>
                  <a:srgbClr val="002060"/>
                </a:solidFill>
              </a:rPr>
              <a:t>Other bizarre errors</a:t>
            </a:r>
          </a:p>
          <a:p>
            <a:pPr marL="403225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sz="2000" b="1" dirty="0" smtClean="0">
                <a:solidFill>
                  <a:schemeClr val="accent2"/>
                </a:solidFill>
              </a:rPr>
              <a:t>Reached 12,750 clients after 1 month</a:t>
            </a:r>
          </a:p>
          <a:p>
            <a:pPr marL="860425" lvl="1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dirty="0" smtClean="0">
                <a:solidFill>
                  <a:srgbClr val="002060"/>
                </a:solidFill>
              </a:rPr>
              <a:t>Avoided targeting servers due to WSUS considerations</a:t>
            </a:r>
          </a:p>
          <a:p>
            <a:pPr marL="403225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sz="2000" b="1" dirty="0" smtClean="0">
                <a:solidFill>
                  <a:schemeClr val="accent2"/>
                </a:solidFill>
              </a:rPr>
              <a:t>800 SMS 2003 clients would not upgrade no matter what</a:t>
            </a:r>
          </a:p>
          <a:p>
            <a:pPr marL="860425" lvl="1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dirty="0" smtClean="0">
                <a:solidFill>
                  <a:srgbClr val="002060"/>
                </a:solidFill>
              </a:rPr>
              <a:t>Sent list to OU </a:t>
            </a:r>
            <a:r>
              <a:rPr lang="en-US" dirty="0" err="1" smtClean="0">
                <a:solidFill>
                  <a:srgbClr val="002060"/>
                </a:solidFill>
              </a:rPr>
              <a:t>admins</a:t>
            </a:r>
            <a:r>
              <a:rPr lang="en-US" dirty="0" smtClean="0">
                <a:solidFill>
                  <a:srgbClr val="002060"/>
                </a:solidFill>
              </a:rPr>
              <a:t>/field teams to address manually</a:t>
            </a:r>
          </a:p>
          <a:p>
            <a:pPr marL="860425" lvl="1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dirty="0" smtClean="0">
                <a:solidFill>
                  <a:srgbClr val="002060"/>
                </a:solidFill>
              </a:rPr>
              <a:t>Often required running </a:t>
            </a:r>
            <a:r>
              <a:rPr lang="en-US" dirty="0" err="1" smtClean="0">
                <a:solidFill>
                  <a:srgbClr val="002060"/>
                </a:solidFill>
              </a:rPr>
              <a:t>CCMClean</a:t>
            </a:r>
            <a:endParaRPr lang="en-US" dirty="0" smtClean="0">
              <a:solidFill>
                <a:srgbClr val="002060"/>
              </a:solidFill>
            </a:endParaRPr>
          </a:p>
          <a:p>
            <a:pPr marL="403225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endParaRPr lang="en-US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990600"/>
            <a:ext cx="9144000" cy="609600"/>
          </a:xfrm>
          <a:ln/>
        </p:spPr>
        <p:txBody>
          <a:bodyPr tIns="83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600" b="1" dirty="0" smtClean="0">
                <a:solidFill>
                  <a:schemeClr val="accent2"/>
                </a:solidFill>
              </a:rPr>
              <a:t>Migration Plan – What happened Cont’</a:t>
            </a:r>
            <a:endParaRPr lang="en-US" sz="3600" b="1" dirty="0">
              <a:solidFill>
                <a:schemeClr val="accent2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90600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209800" y="0"/>
            <a:ext cx="6934200" cy="685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7200" y="0"/>
            <a:ext cx="184150" cy="366713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43800" y="6324600"/>
            <a:ext cx="1219200" cy="3762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6142037"/>
            <a:ext cx="1600200" cy="639763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1066800" y="457200"/>
            <a:ext cx="1447800" cy="1066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57096" rIns="90000" bIns="45000"/>
          <a:lstStyle/>
          <a:p>
            <a:pPr hangingPunct="1">
              <a:lnSpc>
                <a:spcPct val="98000"/>
              </a:lnSpc>
              <a:tabLst>
                <a:tab pos="723900" algn="l"/>
                <a:tab pos="1447800" algn="l"/>
              </a:tabLst>
            </a:pPr>
            <a:r>
              <a:rPr lang="en-US" sz="3200">
                <a:solidFill>
                  <a:srgbClr val="DBD5F7"/>
                </a:solidFill>
                <a:latin typeface="Impact" pitchFamily="32" charset="0"/>
                <a:ea typeface="DejaVu LGC Sans" charset="0"/>
                <a:cs typeface="DejaVu LGC Sans" charset="0"/>
              </a:rPr>
              <a:t>DCS-1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</a:tabLst>
            </a:pPr>
            <a:endParaRPr lang="en-US" sz="3200">
              <a:solidFill>
                <a:srgbClr val="DBD5F7"/>
              </a:solidFill>
              <a:latin typeface="Impact" pitchFamily="32" charset="0"/>
              <a:ea typeface="DejaVu LGC Sans" charset="0"/>
              <a:cs typeface="DejaVu LGC Sans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6461125" y="304800"/>
            <a:ext cx="2682875" cy="517525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50291" rIns="90000" bIns="45000"/>
          <a:lstStyle/>
          <a:p>
            <a:pPr hangingPunct="1">
              <a:lnSpc>
                <a:spcPct val="98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DBD5F7"/>
                </a:solidFill>
                <a:latin typeface="Impact" pitchFamily="32" charset="0"/>
                <a:ea typeface="DejaVu LGC Sans" charset="0"/>
                <a:cs typeface="DejaVu LGC Sans" charset="0"/>
              </a:rPr>
              <a:t>Departmental Computing Services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  <a:tab pos="2171700" algn="l"/>
              </a:tabLst>
            </a:pPr>
            <a:endParaRPr lang="en-US" sz="1400">
              <a:solidFill>
                <a:srgbClr val="DBD5F7"/>
              </a:solidFill>
              <a:latin typeface="Impact" pitchFamily="32" charset="0"/>
              <a:ea typeface="DejaVu LGC Sans" charset="0"/>
              <a:cs typeface="DejaVu LGC Sans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43000" y="1771739"/>
            <a:ext cx="7239000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3225" indent="-403225">
              <a:spcAft>
                <a:spcPts val="300"/>
              </a:spcAft>
              <a:buFont typeface="Arial" pitchFamily="34" charset="0"/>
              <a:buChar char="•"/>
              <a:tabLst>
                <a:tab pos="741363" algn="l"/>
              </a:tabLst>
            </a:pPr>
            <a:r>
              <a:rPr lang="en-US" sz="2000" b="1" dirty="0" smtClean="0">
                <a:solidFill>
                  <a:schemeClr val="accent2"/>
                </a:solidFill>
              </a:rPr>
              <a:t>Other issues</a:t>
            </a:r>
          </a:p>
          <a:p>
            <a:pPr marL="860425" lvl="1" indent="-403225">
              <a:spcAft>
                <a:spcPts val="300"/>
              </a:spcAft>
              <a:buFont typeface="Courier New" pitchFamily="49" charset="0"/>
              <a:buChar char="o"/>
              <a:tabLst>
                <a:tab pos="741363" algn="l"/>
              </a:tabLst>
            </a:pPr>
            <a:r>
              <a:rPr lang="en-US" dirty="0" smtClean="0">
                <a:solidFill>
                  <a:schemeClr val="accent6"/>
                </a:solidFill>
              </a:rPr>
              <a:t>Changed paper-based Rules of Use access to on-line</a:t>
            </a:r>
          </a:p>
          <a:p>
            <a:pPr marL="1317625" lvl="2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Permission tweaking for departmental </a:t>
            </a:r>
            <a:r>
              <a:rPr lang="en-US" sz="1600" dirty="0" err="1" smtClean="0">
                <a:solidFill>
                  <a:schemeClr val="tx2"/>
                </a:solidFill>
              </a:rPr>
              <a:t>admins</a:t>
            </a:r>
            <a:endParaRPr lang="en-US" sz="1600" dirty="0" smtClean="0">
              <a:solidFill>
                <a:schemeClr val="tx2"/>
              </a:solidFill>
            </a:endParaRPr>
          </a:p>
          <a:p>
            <a:pPr marL="860425" lvl="1" indent="-403225">
              <a:spcAft>
                <a:spcPts val="300"/>
              </a:spcAft>
              <a:buFont typeface="Courier New" pitchFamily="49" charset="0"/>
              <a:buChar char="o"/>
              <a:tabLst>
                <a:tab pos="741363" algn="l"/>
              </a:tabLst>
            </a:pPr>
            <a:r>
              <a:rPr lang="en-US" dirty="0" smtClean="0">
                <a:solidFill>
                  <a:schemeClr val="accent6"/>
                </a:solidFill>
              </a:rPr>
              <a:t>Reporting problems with IIS7 on W2K08 servers</a:t>
            </a:r>
          </a:p>
          <a:p>
            <a:pPr marL="860425" lvl="1" indent="-403225">
              <a:spcAft>
                <a:spcPts val="300"/>
              </a:spcAft>
              <a:buFont typeface="Courier New" pitchFamily="49" charset="0"/>
              <a:buChar char="o"/>
              <a:tabLst>
                <a:tab pos="741363" algn="l"/>
              </a:tabLst>
            </a:pPr>
            <a:r>
              <a:rPr lang="en-US" dirty="0" smtClean="0">
                <a:solidFill>
                  <a:schemeClr val="accent6"/>
                </a:solidFill>
              </a:rPr>
              <a:t>Help Desk frustration with no more CTRL-ALT-DEL in Remote Tools</a:t>
            </a:r>
          </a:p>
          <a:p>
            <a:pPr marL="860425" lvl="1" indent="-403225">
              <a:spcAft>
                <a:spcPts val="300"/>
              </a:spcAft>
              <a:buFont typeface="Courier New" pitchFamily="49" charset="0"/>
              <a:buChar char="o"/>
              <a:tabLst>
                <a:tab pos="741363" algn="l"/>
              </a:tabLst>
            </a:pPr>
            <a:r>
              <a:rPr lang="en-US" dirty="0" smtClean="0">
                <a:solidFill>
                  <a:schemeClr val="accent6"/>
                </a:solidFill>
              </a:rPr>
              <a:t>Labor intensive desktop visits to upgrade clients manually</a:t>
            </a:r>
          </a:p>
          <a:p>
            <a:pPr marL="403225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sz="2000" b="1" dirty="0" smtClean="0">
                <a:solidFill>
                  <a:schemeClr val="accent2"/>
                </a:solidFill>
              </a:rPr>
              <a:t>Good News</a:t>
            </a:r>
          </a:p>
          <a:p>
            <a:pPr marL="860425" lvl="1" indent="-403225">
              <a:spcAft>
                <a:spcPts val="300"/>
              </a:spcAft>
              <a:buFont typeface="Courier New" pitchFamily="49" charset="0"/>
              <a:buChar char="o"/>
              <a:tabLst>
                <a:tab pos="741363" algn="l"/>
              </a:tabLst>
            </a:pPr>
            <a:r>
              <a:rPr lang="en-US" dirty="0" smtClean="0">
                <a:solidFill>
                  <a:schemeClr val="accent6"/>
                </a:solidFill>
              </a:rPr>
              <a:t>Software update process came off without a hitch in April</a:t>
            </a:r>
          </a:p>
          <a:p>
            <a:pPr marL="403225" indent="-403225">
              <a:spcAft>
                <a:spcPts val="300"/>
              </a:spcAft>
              <a:tabLst>
                <a:tab pos="741363" algn="l"/>
              </a:tabLst>
            </a:pPr>
            <a:endParaRPr lang="en-US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990600"/>
            <a:ext cx="9144000" cy="609600"/>
          </a:xfrm>
          <a:ln/>
        </p:spPr>
        <p:txBody>
          <a:bodyPr tIns="83807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600" b="1" dirty="0" smtClean="0">
                <a:solidFill>
                  <a:schemeClr val="accent2"/>
                </a:solidFill>
              </a:rPr>
              <a:t>Lessons Learned</a:t>
            </a:r>
            <a:endParaRPr lang="en-US" sz="3600" b="1" dirty="0">
              <a:solidFill>
                <a:schemeClr val="accent2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90600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209800" y="0"/>
            <a:ext cx="6934200" cy="685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7200" y="0"/>
            <a:ext cx="184150" cy="366713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43800" y="6324600"/>
            <a:ext cx="1219200" cy="3762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6142037"/>
            <a:ext cx="1600200" cy="639763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1066800" y="457200"/>
            <a:ext cx="1447800" cy="1066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57096" rIns="90000" bIns="45000"/>
          <a:lstStyle/>
          <a:p>
            <a:pPr hangingPunct="1">
              <a:lnSpc>
                <a:spcPct val="98000"/>
              </a:lnSpc>
              <a:tabLst>
                <a:tab pos="723900" algn="l"/>
                <a:tab pos="1447800" algn="l"/>
              </a:tabLst>
            </a:pPr>
            <a:r>
              <a:rPr lang="en-US" sz="3200">
                <a:solidFill>
                  <a:srgbClr val="DBD5F7"/>
                </a:solidFill>
                <a:latin typeface="Impact" pitchFamily="32" charset="0"/>
                <a:ea typeface="DejaVu LGC Sans" charset="0"/>
                <a:cs typeface="DejaVu LGC Sans" charset="0"/>
              </a:rPr>
              <a:t>DCS-1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</a:tabLst>
            </a:pPr>
            <a:endParaRPr lang="en-US" sz="3200">
              <a:solidFill>
                <a:srgbClr val="DBD5F7"/>
              </a:solidFill>
              <a:latin typeface="Impact" pitchFamily="32" charset="0"/>
              <a:ea typeface="DejaVu LGC Sans" charset="0"/>
              <a:cs typeface="DejaVu LGC Sans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6461125" y="304800"/>
            <a:ext cx="2682875" cy="517525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50291" rIns="90000" bIns="45000"/>
          <a:lstStyle/>
          <a:p>
            <a:pPr hangingPunct="1">
              <a:lnSpc>
                <a:spcPct val="98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DBD5F7"/>
                </a:solidFill>
                <a:latin typeface="Impact" pitchFamily="32" charset="0"/>
                <a:ea typeface="DejaVu LGC Sans" charset="0"/>
                <a:cs typeface="DejaVu LGC Sans" charset="0"/>
              </a:rPr>
              <a:t>Departmental Computing Services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  <a:tab pos="2171700" algn="l"/>
              </a:tabLst>
            </a:pPr>
            <a:endParaRPr lang="en-US" sz="1400">
              <a:solidFill>
                <a:srgbClr val="DBD5F7"/>
              </a:solidFill>
              <a:latin typeface="Impact" pitchFamily="32" charset="0"/>
              <a:ea typeface="DejaVu LGC Sans" charset="0"/>
              <a:cs typeface="DejaVu LGC Sans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19200" y="1676400"/>
            <a:ext cx="7239000" cy="5393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3225" indent="-403225">
              <a:spcAft>
                <a:spcPts val="300"/>
              </a:spcAft>
              <a:buFont typeface="Arial" pitchFamily="34" charset="0"/>
              <a:buChar char="•"/>
              <a:tabLst>
                <a:tab pos="741363" algn="l"/>
              </a:tabLst>
            </a:pPr>
            <a:r>
              <a:rPr lang="en-US" sz="2000" b="1" dirty="0" smtClean="0">
                <a:solidFill>
                  <a:schemeClr val="accent2"/>
                </a:solidFill>
              </a:rPr>
              <a:t>Group Policy troubleshooting is a black hole</a:t>
            </a:r>
          </a:p>
          <a:p>
            <a:pPr marL="860425" lvl="1" indent="-403225">
              <a:spcAft>
                <a:spcPts val="300"/>
              </a:spcAft>
              <a:buFont typeface="Courier New" pitchFamily="49" charset="0"/>
              <a:buChar char="o"/>
              <a:tabLst>
                <a:tab pos="741363" algn="l"/>
              </a:tabLst>
            </a:pPr>
            <a:r>
              <a:rPr lang="en-US" dirty="0" smtClean="0">
                <a:solidFill>
                  <a:schemeClr val="accent2"/>
                </a:solidFill>
              </a:rPr>
              <a:t>Without an effective tool, determining if and when GPOs run is nearly impossible</a:t>
            </a:r>
          </a:p>
          <a:p>
            <a:pPr marL="1317625" lvl="2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Relying on anecdotal data</a:t>
            </a:r>
          </a:p>
          <a:p>
            <a:pPr marL="1317625" lvl="2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Application event log entries</a:t>
            </a:r>
          </a:p>
          <a:p>
            <a:pPr marL="860425" lvl="1" indent="-403225">
              <a:spcAft>
                <a:spcPts val="300"/>
              </a:spcAft>
              <a:buFont typeface="Courier New" pitchFamily="49" charset="0"/>
              <a:buChar char="o"/>
              <a:tabLst>
                <a:tab pos="741363" algn="l"/>
              </a:tabLst>
            </a:pPr>
            <a:r>
              <a:rPr lang="en-US" dirty="0" smtClean="0">
                <a:solidFill>
                  <a:schemeClr val="accent2"/>
                </a:solidFill>
              </a:rPr>
              <a:t>Cached credentials prevented users from noticing they were not being authenticated and not applying GPOs</a:t>
            </a:r>
          </a:p>
          <a:p>
            <a:pPr marL="403225" indent="-403225">
              <a:spcAft>
                <a:spcPts val="300"/>
              </a:spcAft>
              <a:buFont typeface="Arial" pitchFamily="34" charset="0"/>
              <a:buChar char="•"/>
              <a:tabLst>
                <a:tab pos="741363" algn="l"/>
              </a:tabLst>
            </a:pPr>
            <a:r>
              <a:rPr lang="en-US" sz="2000" b="1" dirty="0" smtClean="0">
                <a:solidFill>
                  <a:schemeClr val="accent2"/>
                </a:solidFill>
              </a:rPr>
              <a:t>Don’t believe everything your read on </a:t>
            </a:r>
            <a:r>
              <a:rPr lang="en-US" sz="2000" b="1" dirty="0" err="1" smtClean="0">
                <a:solidFill>
                  <a:schemeClr val="accent2"/>
                </a:solidFill>
              </a:rPr>
              <a:t>Technet</a:t>
            </a:r>
            <a:endParaRPr lang="en-US" sz="2000" b="1" dirty="0" smtClean="0">
              <a:solidFill>
                <a:schemeClr val="accent2"/>
              </a:solidFill>
            </a:endParaRPr>
          </a:p>
          <a:p>
            <a:pPr marL="860425" lvl="1" indent="-403225">
              <a:spcAft>
                <a:spcPts val="300"/>
              </a:spcAft>
              <a:buFont typeface="Courier New" pitchFamily="49" charset="0"/>
              <a:buChar char="o"/>
              <a:tabLst>
                <a:tab pos="741363" algn="l"/>
              </a:tabLst>
            </a:pPr>
            <a:r>
              <a:rPr lang="en-US" dirty="0" smtClean="0">
                <a:solidFill>
                  <a:schemeClr val="accent6"/>
                </a:solidFill>
              </a:rPr>
              <a:t>No documentation on clients not discovering new site</a:t>
            </a:r>
          </a:p>
          <a:p>
            <a:pPr marL="403225" indent="-403225">
              <a:spcAft>
                <a:spcPts val="300"/>
              </a:spcAft>
              <a:buFont typeface="Arial" pitchFamily="34" charset="0"/>
              <a:buChar char="•"/>
              <a:tabLst>
                <a:tab pos="741363" algn="l"/>
              </a:tabLst>
            </a:pPr>
            <a:r>
              <a:rPr lang="en-US" sz="2000" b="1" dirty="0" smtClean="0">
                <a:solidFill>
                  <a:schemeClr val="accent2"/>
                </a:solidFill>
              </a:rPr>
              <a:t>Always assume it will take twice as long to get DAA approval than you plan for</a:t>
            </a:r>
          </a:p>
          <a:p>
            <a:pPr marL="860425" lvl="1" indent="-403225">
              <a:spcAft>
                <a:spcPts val="300"/>
              </a:spcAft>
              <a:buFont typeface="Courier New" pitchFamily="49" charset="0"/>
              <a:buChar char="o"/>
              <a:tabLst>
                <a:tab pos="741363" algn="l"/>
              </a:tabLst>
            </a:pPr>
            <a:r>
              <a:rPr lang="en-US" dirty="0" smtClean="0">
                <a:solidFill>
                  <a:schemeClr val="accent2"/>
                </a:solidFill>
              </a:rPr>
              <a:t>It actually took 3 times as long</a:t>
            </a:r>
          </a:p>
          <a:p>
            <a:pPr marL="403225" indent="-403225">
              <a:spcAft>
                <a:spcPts val="300"/>
              </a:spcAft>
              <a:buFont typeface="Arial" pitchFamily="34" charset="0"/>
              <a:buChar char="•"/>
              <a:tabLst>
                <a:tab pos="741363" algn="l"/>
              </a:tabLst>
            </a:pPr>
            <a:r>
              <a:rPr lang="en-US" sz="2000" b="1" dirty="0" smtClean="0">
                <a:solidFill>
                  <a:schemeClr val="accent2"/>
                </a:solidFill>
              </a:rPr>
              <a:t>Have enough staff to do the job</a:t>
            </a:r>
          </a:p>
          <a:p>
            <a:pPr marL="860425" lvl="1" indent="-403225">
              <a:spcAft>
                <a:spcPts val="300"/>
              </a:spcAft>
              <a:buFont typeface="Courier New" pitchFamily="49" charset="0"/>
              <a:buChar char="o"/>
              <a:tabLst>
                <a:tab pos="741363" algn="l"/>
              </a:tabLst>
            </a:pPr>
            <a:r>
              <a:rPr lang="en-US" dirty="0" smtClean="0">
                <a:solidFill>
                  <a:schemeClr val="accent2"/>
                </a:solidFill>
              </a:rPr>
              <a:t>Hiring freeze still in place</a:t>
            </a:r>
          </a:p>
          <a:p>
            <a:pPr marL="860425" lvl="1" indent="-403225">
              <a:spcAft>
                <a:spcPts val="300"/>
              </a:spcAft>
              <a:buFont typeface="Courier New" pitchFamily="49" charset="0"/>
              <a:buChar char="o"/>
              <a:tabLst>
                <a:tab pos="741363" algn="l"/>
              </a:tabLst>
            </a:pPr>
            <a:r>
              <a:rPr lang="en-US" dirty="0" smtClean="0">
                <a:solidFill>
                  <a:schemeClr val="accent2"/>
                </a:solidFill>
              </a:rPr>
              <a:t>2-year limited term openings</a:t>
            </a:r>
          </a:p>
          <a:p>
            <a:pPr marL="1317625" lvl="2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Did you bring your resume to NLIT?</a:t>
            </a:r>
          </a:p>
          <a:p>
            <a:pPr marL="403225" indent="-403225">
              <a:spcAft>
                <a:spcPts val="300"/>
              </a:spcAft>
              <a:tabLst>
                <a:tab pos="741363" algn="l"/>
              </a:tabLst>
            </a:pPr>
            <a:endParaRPr lang="en-US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1143000"/>
            <a:ext cx="7391400" cy="609600"/>
          </a:xfrm>
          <a:ln/>
        </p:spPr>
        <p:txBody>
          <a:bodyPr tIns="83807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dirty="0" smtClean="0">
                <a:solidFill>
                  <a:srgbClr val="333399"/>
                </a:solidFill>
              </a:rPr>
              <a:t>Questions</a:t>
            </a:r>
            <a:endParaRPr lang="en-US" dirty="0">
              <a:solidFill>
                <a:srgbClr val="333399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90600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209800" y="0"/>
            <a:ext cx="6934200" cy="685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7200" y="0"/>
            <a:ext cx="184150" cy="366713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43800" y="6324600"/>
            <a:ext cx="1219200" cy="3762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6142037"/>
            <a:ext cx="1600200" cy="639763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1066800" y="457200"/>
            <a:ext cx="1447800" cy="1066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57096" rIns="90000" bIns="45000"/>
          <a:lstStyle/>
          <a:p>
            <a:pPr hangingPunct="1">
              <a:lnSpc>
                <a:spcPct val="98000"/>
              </a:lnSpc>
              <a:tabLst>
                <a:tab pos="723900" algn="l"/>
                <a:tab pos="1447800" algn="l"/>
              </a:tabLst>
            </a:pPr>
            <a:r>
              <a:rPr lang="en-US" sz="3200">
                <a:solidFill>
                  <a:srgbClr val="DBD5F7"/>
                </a:solidFill>
                <a:latin typeface="Impact" pitchFamily="32" charset="0"/>
                <a:ea typeface="DejaVu LGC Sans" charset="0"/>
                <a:cs typeface="DejaVu LGC Sans" charset="0"/>
              </a:rPr>
              <a:t>DCS-1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</a:tabLst>
            </a:pPr>
            <a:endParaRPr lang="en-US" sz="3200">
              <a:solidFill>
                <a:srgbClr val="DBD5F7"/>
              </a:solidFill>
              <a:latin typeface="Impact" pitchFamily="32" charset="0"/>
              <a:ea typeface="DejaVu LGC Sans" charset="0"/>
              <a:cs typeface="DejaVu LGC Sans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6461125" y="304800"/>
            <a:ext cx="2682875" cy="517525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50291" rIns="90000" bIns="45000"/>
          <a:lstStyle/>
          <a:p>
            <a:pPr hangingPunct="1">
              <a:lnSpc>
                <a:spcPct val="98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DBD5F7"/>
                </a:solidFill>
                <a:latin typeface="Impact" pitchFamily="32" charset="0"/>
                <a:ea typeface="DejaVu LGC Sans" charset="0"/>
                <a:cs typeface="DejaVu LGC Sans" charset="0"/>
              </a:rPr>
              <a:t>Departmental Computing Services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  <a:tab pos="2171700" algn="l"/>
              </a:tabLst>
            </a:pPr>
            <a:endParaRPr lang="en-US" sz="1400">
              <a:solidFill>
                <a:srgbClr val="DBD5F7"/>
              </a:solidFill>
              <a:latin typeface="Impact" pitchFamily="32" charset="0"/>
              <a:ea typeface="DejaVu LGC Sans" charset="0"/>
              <a:cs typeface="DejaVu LGC Sans" charset="0"/>
            </a:endParaRPr>
          </a:p>
        </p:txBody>
      </p:sp>
      <p:pic>
        <p:nvPicPr>
          <p:cNvPr id="1026" name="Picture 2" descr="C:\Users\109239\AppData\Local\Microsoft\Windows\Temporary Internet Files\Content.IE5\0BF3N4W1\MPj04395510000[1]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76600" y="2209800"/>
            <a:ext cx="2441883" cy="36576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400"/>
                            </p:stCondLst>
                            <p:childTnLst>
                              <p:par>
                                <p:cTn id="11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70" decel="100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770" decel="100000"/>
                                        <p:tgtEl>
                                          <p:spTgt spid="10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1066800"/>
            <a:ext cx="7391400" cy="609600"/>
          </a:xfrm>
          <a:ln/>
        </p:spPr>
        <p:txBody>
          <a:bodyPr tIns="83807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600" b="1" dirty="0" smtClean="0">
                <a:solidFill>
                  <a:srgbClr val="333399"/>
                </a:solidFill>
              </a:rPr>
              <a:t>Agenda</a:t>
            </a:r>
            <a:endParaRPr lang="en-US" sz="3600" b="1" dirty="0">
              <a:solidFill>
                <a:srgbClr val="333399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90600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209800" y="0"/>
            <a:ext cx="6934200" cy="685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7200" y="0"/>
            <a:ext cx="184150" cy="366713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43800" y="6324600"/>
            <a:ext cx="1219200" cy="3762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" y="6142037"/>
            <a:ext cx="1600200" cy="639763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1066800" y="457200"/>
            <a:ext cx="1447800" cy="1066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57096" rIns="90000" bIns="45000"/>
          <a:lstStyle/>
          <a:p>
            <a:pPr hangingPunct="1">
              <a:lnSpc>
                <a:spcPct val="98000"/>
              </a:lnSpc>
              <a:tabLst>
                <a:tab pos="723900" algn="l"/>
                <a:tab pos="1447800" algn="l"/>
              </a:tabLst>
            </a:pPr>
            <a:r>
              <a:rPr lang="en-US" sz="3200">
                <a:solidFill>
                  <a:srgbClr val="DBD5F7"/>
                </a:solidFill>
                <a:latin typeface="Impact" pitchFamily="32" charset="0"/>
                <a:ea typeface="DejaVu LGC Sans" charset="0"/>
                <a:cs typeface="DejaVu LGC Sans" charset="0"/>
              </a:rPr>
              <a:t>DCS-1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</a:tabLst>
            </a:pPr>
            <a:endParaRPr lang="en-US" sz="3200">
              <a:solidFill>
                <a:srgbClr val="DBD5F7"/>
              </a:solidFill>
              <a:latin typeface="Impact" pitchFamily="32" charset="0"/>
              <a:ea typeface="DejaVu LGC Sans" charset="0"/>
              <a:cs typeface="DejaVu LGC Sans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6461125" y="304800"/>
            <a:ext cx="2682875" cy="517525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50291" rIns="90000" bIns="45000"/>
          <a:lstStyle/>
          <a:p>
            <a:pPr hangingPunct="1">
              <a:lnSpc>
                <a:spcPct val="98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DBD5F7"/>
                </a:solidFill>
                <a:latin typeface="Impact" pitchFamily="32" charset="0"/>
                <a:ea typeface="DejaVu LGC Sans" charset="0"/>
                <a:cs typeface="DejaVu LGC Sans" charset="0"/>
              </a:rPr>
              <a:t>Departmental Computing Services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  <a:tab pos="2171700" algn="l"/>
              </a:tabLst>
            </a:pPr>
            <a:endParaRPr lang="en-US" sz="1400">
              <a:solidFill>
                <a:srgbClr val="DBD5F7"/>
              </a:solidFill>
              <a:latin typeface="Impact" pitchFamily="32" charset="0"/>
              <a:ea typeface="DejaVu LGC Sans" charset="0"/>
              <a:cs typeface="DejaVu LGC Sans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8200" y="1929348"/>
            <a:ext cx="7620000" cy="3431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chemeClr val="accent6"/>
                </a:solidFill>
              </a:rPr>
              <a:t>LANL migrated from SMS 2003 to System Center Configuration </a:t>
            </a:r>
            <a:r>
              <a:rPr lang="en-US" sz="2400" b="1" dirty="0" smtClean="0">
                <a:solidFill>
                  <a:schemeClr val="accent6"/>
                </a:solidFill>
              </a:rPr>
              <a:t>Manager </a:t>
            </a:r>
            <a:r>
              <a:rPr lang="en-US" sz="2400" b="1" dirty="0" smtClean="0">
                <a:solidFill>
                  <a:schemeClr val="accent6"/>
                </a:solidFill>
              </a:rPr>
              <a:t>2007 in </a:t>
            </a:r>
            <a:r>
              <a:rPr lang="en-US" sz="2400" b="1" dirty="0" smtClean="0">
                <a:solidFill>
                  <a:schemeClr val="accent6"/>
                </a:solidFill>
              </a:rPr>
              <a:t>April, 2010</a:t>
            </a:r>
            <a:endParaRPr lang="en-US" sz="2400" b="1" dirty="0" smtClean="0">
              <a:solidFill>
                <a:schemeClr val="accent6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accent6"/>
                </a:solidFill>
              </a:rPr>
              <a:t> LANL Environment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002060"/>
                </a:solidFill>
              </a:rPr>
              <a:t> General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smtClean="0">
                <a:solidFill>
                  <a:schemeClr val="accent4"/>
                </a:solidFill>
              </a:rPr>
              <a:t>Technical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accent6"/>
                </a:solidFill>
              </a:rPr>
              <a:t> </a:t>
            </a:r>
            <a:r>
              <a:rPr lang="en-US" sz="2400" dirty="0" smtClean="0">
                <a:solidFill>
                  <a:schemeClr val="accent4"/>
                </a:solidFill>
              </a:rPr>
              <a:t>Political</a:t>
            </a:r>
          </a:p>
          <a:p>
            <a:pPr lvl="1"/>
            <a:endParaRPr lang="en-US" sz="2400" dirty="0" smtClean="0">
              <a:solidFill>
                <a:srgbClr val="002060"/>
              </a:solidFill>
            </a:endParaRPr>
          </a:p>
          <a:p>
            <a:endParaRPr lang="en-US" sz="24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500"/>
                            </p:stCondLst>
                            <p:childTnLst>
                              <p:par>
                                <p:cTn id="24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1066800"/>
            <a:ext cx="7391400" cy="609600"/>
          </a:xfrm>
          <a:ln/>
        </p:spPr>
        <p:txBody>
          <a:bodyPr tIns="83807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600" b="1" dirty="0" smtClean="0">
                <a:solidFill>
                  <a:srgbClr val="333399"/>
                </a:solidFill>
              </a:rPr>
              <a:t>Environment</a:t>
            </a:r>
            <a:endParaRPr lang="en-US" sz="3600" b="1" dirty="0">
              <a:solidFill>
                <a:srgbClr val="333399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90600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209800" y="0"/>
            <a:ext cx="6934200" cy="685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7200" y="0"/>
            <a:ext cx="184150" cy="366713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43800" y="6324600"/>
            <a:ext cx="1219200" cy="3762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" y="6142037"/>
            <a:ext cx="1600200" cy="639763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1066800" y="457200"/>
            <a:ext cx="1447800" cy="1066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57096" rIns="90000" bIns="45000"/>
          <a:lstStyle/>
          <a:p>
            <a:pPr hangingPunct="1">
              <a:lnSpc>
                <a:spcPct val="98000"/>
              </a:lnSpc>
              <a:tabLst>
                <a:tab pos="723900" algn="l"/>
                <a:tab pos="1447800" algn="l"/>
              </a:tabLst>
            </a:pPr>
            <a:r>
              <a:rPr lang="en-US" sz="3200">
                <a:solidFill>
                  <a:srgbClr val="DBD5F7"/>
                </a:solidFill>
                <a:latin typeface="Impact" pitchFamily="32" charset="0"/>
                <a:ea typeface="DejaVu LGC Sans" charset="0"/>
                <a:cs typeface="DejaVu LGC Sans" charset="0"/>
              </a:rPr>
              <a:t>DCS-1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</a:tabLst>
            </a:pPr>
            <a:endParaRPr lang="en-US" sz="3200">
              <a:solidFill>
                <a:srgbClr val="DBD5F7"/>
              </a:solidFill>
              <a:latin typeface="Impact" pitchFamily="32" charset="0"/>
              <a:ea typeface="DejaVu LGC Sans" charset="0"/>
              <a:cs typeface="DejaVu LGC Sans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6461125" y="304800"/>
            <a:ext cx="2682875" cy="517525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50291" rIns="90000" bIns="45000"/>
          <a:lstStyle/>
          <a:p>
            <a:pPr hangingPunct="1">
              <a:lnSpc>
                <a:spcPct val="98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DBD5F7"/>
                </a:solidFill>
                <a:latin typeface="Impact" pitchFamily="32" charset="0"/>
                <a:ea typeface="DejaVu LGC Sans" charset="0"/>
                <a:cs typeface="DejaVu LGC Sans" charset="0"/>
              </a:rPr>
              <a:t>Departmental Computing Services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  <a:tab pos="2171700" algn="l"/>
              </a:tabLst>
            </a:pPr>
            <a:endParaRPr lang="en-US" sz="1400">
              <a:solidFill>
                <a:srgbClr val="DBD5F7"/>
              </a:solidFill>
              <a:latin typeface="Impact" pitchFamily="32" charset="0"/>
              <a:ea typeface="DejaVu LGC Sans" charset="0"/>
              <a:cs typeface="DejaVu LGC Sans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8200" y="1676400"/>
            <a:ext cx="76200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chemeClr val="accent6"/>
                </a:solidFill>
              </a:rPr>
              <a:t>LANL has been using SMS for 13 years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000" dirty="0" smtClean="0">
                <a:solidFill>
                  <a:schemeClr val="accent6"/>
                </a:solidFill>
              </a:rPr>
              <a:t>Supporting 14,000 unclassified PCs</a:t>
            </a:r>
          </a:p>
          <a:p>
            <a:pPr lvl="2">
              <a:buFont typeface="Courier New" pitchFamily="49" charset="0"/>
              <a:buChar char="o"/>
            </a:pP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000" dirty="0" smtClean="0">
                <a:solidFill>
                  <a:schemeClr val="accent4"/>
                </a:solidFill>
              </a:rPr>
              <a:t>Team of 5 FTEs for 7000 PCs, Team of 2 as of Jan</a:t>
            </a:r>
            <a:endParaRPr lang="en-US" dirty="0" smtClean="0">
              <a:solidFill>
                <a:schemeClr val="accent4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000" dirty="0" smtClean="0">
                <a:solidFill>
                  <a:schemeClr val="accent6"/>
                </a:solidFill>
              </a:rPr>
              <a:t>Collections based on 90 top-level OUs</a:t>
            </a:r>
          </a:p>
          <a:p>
            <a:pPr lvl="2">
              <a:buFont typeface="Courier New" pitchFamily="49" charset="0"/>
              <a:buChar char="o"/>
            </a:pP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000" dirty="0" smtClean="0">
                <a:solidFill>
                  <a:schemeClr val="tx2"/>
                </a:solidFill>
              </a:rPr>
              <a:t>Over 150 collection </a:t>
            </a:r>
            <a:r>
              <a:rPr lang="en-US" sz="2000" dirty="0" err="1" smtClean="0">
                <a:solidFill>
                  <a:schemeClr val="tx2"/>
                </a:solidFill>
              </a:rPr>
              <a:t>admins</a:t>
            </a:r>
            <a:endParaRPr lang="en-US" sz="2000" dirty="0" smtClean="0">
              <a:solidFill>
                <a:schemeClr val="tx2"/>
              </a:solidFill>
            </a:endParaRPr>
          </a:p>
          <a:p>
            <a:pPr lvl="3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Remote support &amp; queries but no SW distribution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000" dirty="0" smtClean="0">
                <a:solidFill>
                  <a:schemeClr val="accent6"/>
                </a:solidFill>
              </a:rPr>
              <a:t>100% user acceptance of ITMU patching</a:t>
            </a:r>
          </a:p>
          <a:p>
            <a:pPr lvl="2">
              <a:buFont typeface="Courier New" pitchFamily="49" charset="0"/>
              <a:buChar char="o"/>
            </a:pP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000" dirty="0" smtClean="0">
                <a:solidFill>
                  <a:schemeClr val="accent4"/>
                </a:solidFill>
              </a:rPr>
              <a:t>No patching of servers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000" dirty="0" smtClean="0">
                <a:solidFill>
                  <a:schemeClr val="accent6"/>
                </a:solidFill>
              </a:rPr>
              <a:t>Extensive use of software distribution</a:t>
            </a:r>
          </a:p>
          <a:p>
            <a:pPr lvl="2">
              <a:buFont typeface="Courier New" pitchFamily="49" charset="0"/>
              <a:buChar char="o"/>
            </a:pPr>
            <a:r>
              <a:rPr lang="en-US" sz="2000" dirty="0" smtClean="0">
                <a:solidFill>
                  <a:schemeClr val="accent6"/>
                </a:solidFill>
              </a:rPr>
              <a:t> </a:t>
            </a:r>
            <a:r>
              <a:rPr lang="en-US" sz="2000" dirty="0" smtClean="0">
                <a:solidFill>
                  <a:schemeClr val="accent4"/>
                </a:solidFill>
              </a:rPr>
              <a:t>Adobe patching, Office, utilities, etc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000" dirty="0" smtClean="0">
                <a:solidFill>
                  <a:schemeClr val="accent6"/>
                </a:solidFill>
              </a:rPr>
              <a:t>Heavy reliance on SMS </a:t>
            </a:r>
            <a:r>
              <a:rPr lang="en-US" sz="2000" dirty="0" smtClean="0">
                <a:solidFill>
                  <a:schemeClr val="accent6"/>
                </a:solidFill>
              </a:rPr>
              <a:t>by </a:t>
            </a:r>
            <a:r>
              <a:rPr lang="en-US" sz="2000" dirty="0" smtClean="0">
                <a:solidFill>
                  <a:schemeClr val="accent6"/>
                </a:solidFill>
              </a:rPr>
              <a:t>cyber-security</a:t>
            </a:r>
          </a:p>
          <a:p>
            <a:pPr lvl="1">
              <a:buFont typeface="Wingdings" pitchFamily="2" charset="2"/>
              <a:buChar char="§"/>
            </a:pPr>
            <a:endParaRPr lang="en-US" sz="2400" dirty="0" smtClean="0">
              <a:solidFill>
                <a:srgbClr val="002060"/>
              </a:solidFill>
            </a:endParaRPr>
          </a:p>
          <a:p>
            <a:endParaRPr lang="en-US" sz="24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990600"/>
            <a:ext cx="7391400" cy="609600"/>
          </a:xfrm>
          <a:ln/>
        </p:spPr>
        <p:txBody>
          <a:bodyPr tIns="83807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600" b="1" dirty="0" smtClean="0">
                <a:solidFill>
                  <a:schemeClr val="accent2"/>
                </a:solidFill>
              </a:rPr>
              <a:t>Why Not Upgrade SMS?</a:t>
            </a:r>
            <a:endParaRPr lang="en-US" sz="3600" b="1" dirty="0">
              <a:solidFill>
                <a:schemeClr val="accent2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90600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209800" y="0"/>
            <a:ext cx="6934200" cy="685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7200" y="0"/>
            <a:ext cx="184150" cy="366713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43800" y="6324600"/>
            <a:ext cx="1219200" cy="3762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" y="6142037"/>
            <a:ext cx="1600200" cy="639763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1066800" y="457200"/>
            <a:ext cx="1447800" cy="1066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57096" rIns="90000" bIns="45000"/>
          <a:lstStyle/>
          <a:p>
            <a:pPr hangingPunct="1">
              <a:lnSpc>
                <a:spcPct val="98000"/>
              </a:lnSpc>
              <a:tabLst>
                <a:tab pos="723900" algn="l"/>
                <a:tab pos="1447800" algn="l"/>
              </a:tabLst>
            </a:pPr>
            <a:r>
              <a:rPr lang="en-US" sz="3200">
                <a:solidFill>
                  <a:srgbClr val="DBD5F7"/>
                </a:solidFill>
                <a:latin typeface="Impact" pitchFamily="32" charset="0"/>
                <a:ea typeface="DejaVu LGC Sans" charset="0"/>
                <a:cs typeface="DejaVu LGC Sans" charset="0"/>
              </a:rPr>
              <a:t>DCS-1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</a:tabLst>
            </a:pPr>
            <a:endParaRPr lang="en-US" sz="3200">
              <a:solidFill>
                <a:srgbClr val="DBD5F7"/>
              </a:solidFill>
              <a:latin typeface="Impact" pitchFamily="32" charset="0"/>
              <a:ea typeface="DejaVu LGC Sans" charset="0"/>
              <a:cs typeface="DejaVu LGC Sans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6461125" y="304800"/>
            <a:ext cx="2682875" cy="517525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50291" rIns="90000" bIns="45000"/>
          <a:lstStyle/>
          <a:p>
            <a:pPr hangingPunct="1">
              <a:lnSpc>
                <a:spcPct val="98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DBD5F7"/>
                </a:solidFill>
                <a:latin typeface="Impact" pitchFamily="32" charset="0"/>
                <a:ea typeface="DejaVu LGC Sans" charset="0"/>
                <a:cs typeface="DejaVu LGC Sans" charset="0"/>
              </a:rPr>
              <a:t>Departmental Computing Services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  <a:tab pos="2171700" algn="l"/>
              </a:tabLst>
            </a:pPr>
            <a:endParaRPr lang="en-US" sz="1400">
              <a:solidFill>
                <a:srgbClr val="DBD5F7"/>
              </a:solidFill>
              <a:latin typeface="Impact" pitchFamily="32" charset="0"/>
              <a:ea typeface="DejaVu LGC Sans" charset="0"/>
              <a:cs typeface="DejaVu LGC Sans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66800" y="1752600"/>
            <a:ext cx="7543800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8925" indent="-28892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chemeClr val="accent2"/>
                </a:solidFill>
              </a:rPr>
              <a:t> </a:t>
            </a:r>
            <a:r>
              <a:rPr lang="en-US" sz="2800" b="1" dirty="0" smtClean="0">
                <a:solidFill>
                  <a:schemeClr val="accent6"/>
                </a:solidFill>
              </a:rPr>
              <a:t>Mainstream support ended January 12th</a:t>
            </a:r>
          </a:p>
          <a:p>
            <a:pPr marL="403225" indent="-403225">
              <a:spcAft>
                <a:spcPts val="1200"/>
              </a:spcAft>
              <a:buFont typeface="Arial" pitchFamily="34" charset="0"/>
              <a:buChar char="•"/>
              <a:tabLst>
                <a:tab pos="741363" algn="l"/>
              </a:tabLst>
            </a:pPr>
            <a:r>
              <a:rPr lang="en-US" sz="2800" b="1" dirty="0" smtClean="0">
                <a:solidFill>
                  <a:schemeClr val="accent6"/>
                </a:solidFill>
              </a:rPr>
              <a:t>SCCM had been out for over 2 years</a:t>
            </a:r>
          </a:p>
          <a:p>
            <a:pPr marL="403225" indent="-40322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accent6"/>
                </a:solidFill>
              </a:rPr>
              <a:t>SCCM had desirable features</a:t>
            </a:r>
          </a:p>
          <a:p>
            <a:pPr marL="403225" indent="-403225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accent6"/>
                </a:solidFill>
              </a:rPr>
              <a:t>SCCM client is more stable</a:t>
            </a:r>
          </a:p>
          <a:p>
            <a:pPr marL="403225" indent="-403225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accent6"/>
                </a:solidFill>
              </a:rPr>
              <a:t>SMS 2003 site server was 6 years old</a:t>
            </a:r>
          </a:p>
          <a:p>
            <a:pPr marL="403225" indent="-403225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accent6"/>
                </a:solidFill>
              </a:rPr>
              <a:t>Desire to integrate OS deployment</a:t>
            </a:r>
          </a:p>
          <a:p>
            <a:pPr marL="403225" indent="-403225"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FF0000"/>
                </a:solidFill>
              </a:rPr>
              <a:t>Lack of resources!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152400" y="990600"/>
            <a:ext cx="8839200" cy="609600"/>
          </a:xfrm>
          <a:ln/>
        </p:spPr>
        <p:txBody>
          <a:bodyPr tIns="83807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600" b="1" dirty="0" smtClean="0">
                <a:solidFill>
                  <a:schemeClr val="accent2"/>
                </a:solidFill>
              </a:rPr>
              <a:t>Migration Plan – General</a:t>
            </a:r>
            <a:endParaRPr lang="en-US" sz="3600" b="1" dirty="0">
              <a:solidFill>
                <a:schemeClr val="accent2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90600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209800" y="0"/>
            <a:ext cx="6934200" cy="685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7200" y="0"/>
            <a:ext cx="184150" cy="366713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43800" y="6324600"/>
            <a:ext cx="1219200" cy="3762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6142037"/>
            <a:ext cx="1600200" cy="639763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1066800" y="457200"/>
            <a:ext cx="1447800" cy="1066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57096" rIns="90000" bIns="45000"/>
          <a:lstStyle/>
          <a:p>
            <a:pPr hangingPunct="1">
              <a:lnSpc>
                <a:spcPct val="98000"/>
              </a:lnSpc>
              <a:tabLst>
                <a:tab pos="723900" algn="l"/>
                <a:tab pos="1447800" algn="l"/>
              </a:tabLst>
            </a:pPr>
            <a:r>
              <a:rPr lang="en-US" sz="3200">
                <a:solidFill>
                  <a:srgbClr val="DBD5F7"/>
                </a:solidFill>
                <a:latin typeface="Impact" pitchFamily="32" charset="0"/>
                <a:ea typeface="DejaVu LGC Sans" charset="0"/>
                <a:cs typeface="DejaVu LGC Sans" charset="0"/>
              </a:rPr>
              <a:t>DCS-1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</a:tabLst>
            </a:pPr>
            <a:endParaRPr lang="en-US" sz="3200">
              <a:solidFill>
                <a:srgbClr val="DBD5F7"/>
              </a:solidFill>
              <a:latin typeface="Impact" pitchFamily="32" charset="0"/>
              <a:ea typeface="DejaVu LGC Sans" charset="0"/>
              <a:cs typeface="DejaVu LGC Sans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6461125" y="304800"/>
            <a:ext cx="2682875" cy="517525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50291" rIns="90000" bIns="45000"/>
          <a:lstStyle/>
          <a:p>
            <a:pPr hangingPunct="1">
              <a:lnSpc>
                <a:spcPct val="98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DBD5F7"/>
                </a:solidFill>
                <a:latin typeface="Impact" pitchFamily="32" charset="0"/>
                <a:ea typeface="DejaVu LGC Sans" charset="0"/>
                <a:cs typeface="DejaVu LGC Sans" charset="0"/>
              </a:rPr>
              <a:t>Departmental Computing Services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  <a:tab pos="2171700" algn="l"/>
              </a:tabLst>
            </a:pPr>
            <a:endParaRPr lang="en-US" sz="1400">
              <a:solidFill>
                <a:srgbClr val="DBD5F7"/>
              </a:solidFill>
              <a:latin typeface="Impact" pitchFamily="32" charset="0"/>
              <a:ea typeface="DejaVu LGC Sans" charset="0"/>
              <a:cs typeface="DejaVu LGC Sans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19200" y="1600200"/>
            <a:ext cx="72390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8925" indent="-288925">
              <a:spcAft>
                <a:spcPts val="300"/>
              </a:spcAft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accent6"/>
                </a:solidFill>
              </a:rPr>
              <a:t>Get DAA approval</a:t>
            </a:r>
          </a:p>
          <a:p>
            <a:pPr marL="288925" indent="-288925">
              <a:spcAft>
                <a:spcPts val="300"/>
              </a:spcAft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accent6"/>
                </a:solidFill>
              </a:rPr>
              <a:t>Arrange for PSS consultant on-site</a:t>
            </a:r>
          </a:p>
          <a:p>
            <a:pPr marL="288925" indent="-288925">
              <a:spcAft>
                <a:spcPts val="300"/>
              </a:spcAft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accent6"/>
                </a:solidFill>
              </a:rPr>
              <a:t>Test migration on development network</a:t>
            </a:r>
          </a:p>
          <a:p>
            <a:pPr marL="288925" indent="-288925">
              <a:spcAft>
                <a:spcPts val="300"/>
              </a:spcAft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accent6"/>
                </a:solidFill>
              </a:rPr>
              <a:t>Install SCCM in production</a:t>
            </a:r>
          </a:p>
          <a:p>
            <a:pPr marL="288925" indent="-288925">
              <a:spcAft>
                <a:spcPts val="300"/>
              </a:spcAft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accent6"/>
                </a:solidFill>
              </a:rPr>
              <a:t>Conduct extensive communication about upgrade</a:t>
            </a:r>
          </a:p>
          <a:p>
            <a:pPr marL="288925" indent="-288925">
              <a:spcAft>
                <a:spcPts val="300"/>
              </a:spcAft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accent6"/>
                </a:solidFill>
              </a:rPr>
              <a:t>Upgrade SMS 2003 clients</a:t>
            </a:r>
          </a:p>
          <a:p>
            <a:pPr marL="288925" indent="-288925">
              <a:spcAft>
                <a:spcPts val="300"/>
              </a:spcAft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accent6"/>
                </a:solidFill>
              </a:rPr>
              <a:t>Moratorium on CPAT blocking</a:t>
            </a:r>
          </a:p>
          <a:p>
            <a:pPr marL="288925" indent="-288925">
              <a:spcAft>
                <a:spcPts val="300"/>
              </a:spcAft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accent6"/>
                </a:solidFill>
              </a:rPr>
              <a:t>Patch systems using new software update mechanism</a:t>
            </a:r>
          </a:p>
          <a:p>
            <a:pPr marL="288925" indent="-288925">
              <a:spcAft>
                <a:spcPts val="300"/>
              </a:spcAft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accent6"/>
                </a:solidFill>
              </a:rPr>
              <a:t>Live happily ever after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990600"/>
            <a:ext cx="7391400" cy="609600"/>
          </a:xfrm>
          <a:ln/>
        </p:spPr>
        <p:txBody>
          <a:bodyPr tIns="83807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600" b="1" dirty="0" smtClean="0">
                <a:solidFill>
                  <a:schemeClr val="accent2"/>
                </a:solidFill>
              </a:rPr>
              <a:t>Oversight Environment</a:t>
            </a:r>
            <a:endParaRPr lang="en-US" sz="3600" b="1" dirty="0">
              <a:solidFill>
                <a:schemeClr val="accent2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90600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209800" y="0"/>
            <a:ext cx="6934200" cy="685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7200" y="0"/>
            <a:ext cx="184150" cy="366713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43800" y="6324600"/>
            <a:ext cx="1219200" cy="3762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" y="6142037"/>
            <a:ext cx="1600200" cy="639763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1066800" y="457200"/>
            <a:ext cx="1447800" cy="1066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57096" rIns="90000" bIns="45000"/>
          <a:lstStyle/>
          <a:p>
            <a:pPr hangingPunct="1">
              <a:lnSpc>
                <a:spcPct val="98000"/>
              </a:lnSpc>
              <a:tabLst>
                <a:tab pos="723900" algn="l"/>
                <a:tab pos="1447800" algn="l"/>
              </a:tabLst>
            </a:pPr>
            <a:r>
              <a:rPr lang="en-US" sz="3200">
                <a:solidFill>
                  <a:srgbClr val="DBD5F7"/>
                </a:solidFill>
                <a:latin typeface="Impact" pitchFamily="32" charset="0"/>
                <a:ea typeface="DejaVu LGC Sans" charset="0"/>
                <a:cs typeface="DejaVu LGC Sans" charset="0"/>
              </a:rPr>
              <a:t>DCS-1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</a:tabLst>
            </a:pPr>
            <a:endParaRPr lang="en-US" sz="3200">
              <a:solidFill>
                <a:srgbClr val="DBD5F7"/>
              </a:solidFill>
              <a:latin typeface="Impact" pitchFamily="32" charset="0"/>
              <a:ea typeface="DejaVu LGC Sans" charset="0"/>
              <a:cs typeface="DejaVu LGC Sans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6461125" y="304800"/>
            <a:ext cx="2682875" cy="517525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50291" rIns="90000" bIns="45000"/>
          <a:lstStyle/>
          <a:p>
            <a:pPr hangingPunct="1">
              <a:lnSpc>
                <a:spcPct val="98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DBD5F7"/>
                </a:solidFill>
                <a:latin typeface="Impact" pitchFamily="32" charset="0"/>
                <a:ea typeface="DejaVu LGC Sans" charset="0"/>
                <a:cs typeface="DejaVu LGC Sans" charset="0"/>
              </a:rPr>
              <a:t>Departmental Computing Services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  <a:tab pos="2171700" algn="l"/>
              </a:tabLst>
            </a:pPr>
            <a:endParaRPr lang="en-US" sz="1400">
              <a:solidFill>
                <a:srgbClr val="DBD5F7"/>
              </a:solidFill>
              <a:latin typeface="Impact" pitchFamily="32" charset="0"/>
              <a:ea typeface="DejaVu LGC Sans" charset="0"/>
              <a:cs typeface="DejaVu LGC Sans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66800" y="1752600"/>
            <a:ext cx="7772400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8925" indent="-28892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accent2"/>
                </a:solidFill>
              </a:rPr>
              <a:t>DOE Designated Approving Authority (DAA) must approve all security significant changes</a:t>
            </a:r>
          </a:p>
          <a:p>
            <a:pPr marL="403225" indent="-403225">
              <a:spcAft>
                <a:spcPts val="1200"/>
              </a:spcAft>
              <a:buFont typeface="Arial" pitchFamily="34" charset="0"/>
              <a:buChar char="•"/>
              <a:tabLst>
                <a:tab pos="741363" algn="l"/>
              </a:tabLst>
            </a:pPr>
            <a:r>
              <a:rPr lang="en-US" sz="2000" b="1" dirty="0" smtClean="0">
                <a:solidFill>
                  <a:schemeClr val="accent2"/>
                </a:solidFill>
              </a:rPr>
              <a:t>Request to upgrade to SCCM made in early December</a:t>
            </a:r>
          </a:p>
          <a:p>
            <a:pPr marL="403225" indent="-40322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accent2"/>
                </a:solidFill>
              </a:rPr>
              <a:t>Permission granted in late March</a:t>
            </a:r>
          </a:p>
          <a:p>
            <a:pPr marL="860425" lvl="1" indent="-403225">
              <a:spcAft>
                <a:spcPts val="1200"/>
              </a:spcAft>
              <a:buFont typeface="Courier New" pitchFamily="49" charset="0"/>
              <a:buChar char="o"/>
            </a:pPr>
            <a:r>
              <a:rPr lang="en-US" dirty="0" smtClean="0">
                <a:solidFill>
                  <a:srgbClr val="002060"/>
                </a:solidFill>
              </a:rPr>
              <a:t>Could not extend AD schema until DAA approved</a:t>
            </a:r>
          </a:p>
          <a:p>
            <a:pPr marL="860425" lvl="1" indent="-403225">
              <a:spcAft>
                <a:spcPts val="1200"/>
              </a:spcAft>
              <a:buFont typeface="Courier New" pitchFamily="49" charset="0"/>
              <a:buChar char="o"/>
            </a:pPr>
            <a:r>
              <a:rPr lang="en-US" dirty="0" smtClean="0">
                <a:solidFill>
                  <a:srgbClr val="002060"/>
                </a:solidFill>
              </a:rPr>
              <a:t>Did not want to install SCCM until schema was extended</a:t>
            </a:r>
          </a:p>
          <a:p>
            <a:pPr marL="860425" lvl="1" indent="-403225">
              <a:spcAft>
                <a:spcPts val="1200"/>
              </a:spcAft>
              <a:buFont typeface="Courier New" pitchFamily="49" charset="0"/>
              <a:buChar char="o"/>
            </a:pPr>
            <a:r>
              <a:rPr lang="en-US" dirty="0" smtClean="0">
                <a:solidFill>
                  <a:srgbClr val="002060"/>
                </a:solidFill>
              </a:rPr>
              <a:t>Needed to stage upgrade around Microsoft patching schedule</a:t>
            </a:r>
          </a:p>
          <a:p>
            <a:pPr marL="403225" indent="-403225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accent2"/>
                </a:solidFill>
              </a:rPr>
              <a:t>Microsoft consultant could not come on site due to legal issues</a:t>
            </a:r>
          </a:p>
          <a:p>
            <a:pPr marL="860425" lvl="1" indent="-403225">
              <a:spcAft>
                <a:spcPts val="1200"/>
              </a:spcAft>
              <a:buFont typeface="Courier New" pitchFamily="49" charset="0"/>
              <a:buChar char="o"/>
            </a:pPr>
            <a:r>
              <a:rPr lang="en-US" dirty="0" smtClean="0">
                <a:solidFill>
                  <a:schemeClr val="accent4"/>
                </a:solidFill>
              </a:rPr>
              <a:t>Off-site consultant fell through due to unpredictability of schedule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152400" y="990600"/>
            <a:ext cx="8839200" cy="609600"/>
          </a:xfrm>
          <a:ln/>
        </p:spPr>
        <p:txBody>
          <a:bodyPr tIns="83807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600" dirty="0" smtClean="0">
                <a:solidFill>
                  <a:schemeClr val="accent2"/>
                </a:solidFill>
              </a:rPr>
              <a:t>Migration Plan – Political Environment</a:t>
            </a:r>
            <a:endParaRPr lang="en-US" sz="3600" dirty="0">
              <a:solidFill>
                <a:schemeClr val="accent2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90600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209800" y="0"/>
            <a:ext cx="6934200" cy="685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7200" y="0"/>
            <a:ext cx="184150" cy="366713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43800" y="6324600"/>
            <a:ext cx="1219200" cy="3762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6142037"/>
            <a:ext cx="1600200" cy="639763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1066800" y="457200"/>
            <a:ext cx="1447800" cy="1066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57096" rIns="90000" bIns="45000"/>
          <a:lstStyle/>
          <a:p>
            <a:pPr hangingPunct="1">
              <a:lnSpc>
                <a:spcPct val="98000"/>
              </a:lnSpc>
              <a:tabLst>
                <a:tab pos="723900" algn="l"/>
                <a:tab pos="1447800" algn="l"/>
              </a:tabLst>
            </a:pPr>
            <a:r>
              <a:rPr lang="en-US" sz="3200">
                <a:solidFill>
                  <a:srgbClr val="DBD5F7"/>
                </a:solidFill>
                <a:latin typeface="Impact" pitchFamily="32" charset="0"/>
                <a:ea typeface="DejaVu LGC Sans" charset="0"/>
                <a:cs typeface="DejaVu LGC Sans" charset="0"/>
              </a:rPr>
              <a:t>DCS-1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</a:tabLst>
            </a:pPr>
            <a:endParaRPr lang="en-US" sz="3200">
              <a:solidFill>
                <a:srgbClr val="DBD5F7"/>
              </a:solidFill>
              <a:latin typeface="Impact" pitchFamily="32" charset="0"/>
              <a:ea typeface="DejaVu LGC Sans" charset="0"/>
              <a:cs typeface="DejaVu LGC Sans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6461125" y="304800"/>
            <a:ext cx="2682875" cy="517525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50291" rIns="90000" bIns="45000"/>
          <a:lstStyle/>
          <a:p>
            <a:pPr hangingPunct="1">
              <a:lnSpc>
                <a:spcPct val="98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DBD5F7"/>
                </a:solidFill>
                <a:latin typeface="Impact" pitchFamily="32" charset="0"/>
                <a:ea typeface="DejaVu LGC Sans" charset="0"/>
                <a:cs typeface="DejaVu LGC Sans" charset="0"/>
              </a:rPr>
              <a:t>Departmental Computing Services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  <a:tab pos="2171700" algn="l"/>
              </a:tabLst>
            </a:pPr>
            <a:endParaRPr lang="en-US" sz="1400">
              <a:solidFill>
                <a:srgbClr val="DBD5F7"/>
              </a:solidFill>
              <a:latin typeface="Impact" pitchFamily="32" charset="0"/>
              <a:ea typeface="DejaVu LGC Sans" charset="0"/>
              <a:cs typeface="DejaVu LGC Sans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43000" y="1600200"/>
            <a:ext cx="7239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8925" indent="-288925">
              <a:spcAft>
                <a:spcPts val="300"/>
              </a:spcAft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accent2"/>
                </a:solidFill>
              </a:rPr>
              <a:t> Communications</a:t>
            </a:r>
          </a:p>
          <a:p>
            <a:pPr marL="860425" lvl="1" indent="-403225">
              <a:spcAft>
                <a:spcPts val="300"/>
              </a:spcAft>
              <a:buFont typeface="Courier New" pitchFamily="49" charset="0"/>
              <a:buChar char="o"/>
              <a:tabLst>
                <a:tab pos="741363" algn="l"/>
              </a:tabLst>
            </a:pPr>
            <a:r>
              <a:rPr lang="en-US" sz="2000" dirty="0" smtClean="0">
                <a:solidFill>
                  <a:srgbClr val="002060"/>
                </a:solidFill>
              </a:rPr>
              <a:t>Developed web pages announcing upcoming client changes</a:t>
            </a:r>
          </a:p>
          <a:p>
            <a:pPr marL="1317625" lvl="2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dirty="0" smtClean="0">
                <a:solidFill>
                  <a:schemeClr val="accent4"/>
                </a:solidFill>
              </a:rPr>
              <a:t>More web pages explaining change in patching behavior</a:t>
            </a:r>
          </a:p>
          <a:p>
            <a:pPr marL="860425" lvl="1" indent="-403225">
              <a:spcAft>
                <a:spcPts val="300"/>
              </a:spcAft>
              <a:buFont typeface="Courier New" pitchFamily="49" charset="0"/>
              <a:buChar char="o"/>
              <a:tabLst>
                <a:tab pos="741363" algn="l"/>
              </a:tabLst>
            </a:pPr>
            <a:r>
              <a:rPr lang="en-US" sz="2000" dirty="0" smtClean="0">
                <a:solidFill>
                  <a:srgbClr val="002060"/>
                </a:solidFill>
              </a:rPr>
              <a:t>Sent e-mails to various mailing lists</a:t>
            </a:r>
          </a:p>
          <a:p>
            <a:pPr marL="860425" lvl="1" indent="-403225">
              <a:spcAft>
                <a:spcPts val="300"/>
              </a:spcAft>
              <a:buFont typeface="Courier New" pitchFamily="49" charset="0"/>
              <a:buChar char="o"/>
              <a:tabLst>
                <a:tab pos="741363" algn="l"/>
              </a:tabLst>
            </a:pPr>
            <a:r>
              <a:rPr lang="en-US" sz="2000" dirty="0" smtClean="0">
                <a:solidFill>
                  <a:srgbClr val="002060"/>
                </a:solidFill>
              </a:rPr>
              <a:t>Attended computer support team meetings</a:t>
            </a:r>
          </a:p>
        </p:txBody>
      </p:sp>
      <p:pic>
        <p:nvPicPr>
          <p:cNvPr id="14" name="Picture 13" descr="web1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42203" y="3962400"/>
            <a:ext cx="4429797" cy="2743200"/>
          </a:xfrm>
          <a:prstGeom prst="rect">
            <a:avLst/>
          </a:prstGeom>
        </p:spPr>
      </p:pic>
      <p:pic>
        <p:nvPicPr>
          <p:cNvPr id="15" name="Picture 14" descr="web2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24400" y="3953092"/>
            <a:ext cx="4191000" cy="2828708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152400" y="990600"/>
            <a:ext cx="8839200" cy="609600"/>
          </a:xfrm>
          <a:ln/>
        </p:spPr>
        <p:txBody>
          <a:bodyPr tIns="83807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600" dirty="0" smtClean="0">
                <a:solidFill>
                  <a:schemeClr val="accent2"/>
                </a:solidFill>
              </a:rPr>
              <a:t>Migration Plan – Political Environment</a:t>
            </a:r>
            <a:endParaRPr lang="en-US" sz="3600" dirty="0">
              <a:solidFill>
                <a:schemeClr val="accent2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90600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209800" y="0"/>
            <a:ext cx="6934200" cy="685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7200" y="0"/>
            <a:ext cx="184150" cy="366713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43800" y="6324600"/>
            <a:ext cx="1219200" cy="3762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6142037"/>
            <a:ext cx="1600200" cy="639763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1066800" y="457200"/>
            <a:ext cx="1447800" cy="1066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57096" rIns="90000" bIns="45000"/>
          <a:lstStyle/>
          <a:p>
            <a:pPr hangingPunct="1">
              <a:lnSpc>
                <a:spcPct val="98000"/>
              </a:lnSpc>
              <a:tabLst>
                <a:tab pos="723900" algn="l"/>
                <a:tab pos="1447800" algn="l"/>
              </a:tabLst>
            </a:pPr>
            <a:r>
              <a:rPr lang="en-US" sz="3200">
                <a:solidFill>
                  <a:srgbClr val="DBD5F7"/>
                </a:solidFill>
                <a:latin typeface="Impact" pitchFamily="32" charset="0"/>
                <a:ea typeface="DejaVu LGC Sans" charset="0"/>
                <a:cs typeface="DejaVu LGC Sans" charset="0"/>
              </a:rPr>
              <a:t>DCS-1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</a:tabLst>
            </a:pPr>
            <a:endParaRPr lang="en-US" sz="3200">
              <a:solidFill>
                <a:srgbClr val="DBD5F7"/>
              </a:solidFill>
              <a:latin typeface="Impact" pitchFamily="32" charset="0"/>
              <a:ea typeface="DejaVu LGC Sans" charset="0"/>
              <a:cs typeface="DejaVu LGC Sans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6461125" y="304800"/>
            <a:ext cx="2682875" cy="517525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50291" rIns="90000" bIns="45000"/>
          <a:lstStyle/>
          <a:p>
            <a:pPr hangingPunct="1">
              <a:lnSpc>
                <a:spcPct val="98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DBD5F7"/>
                </a:solidFill>
                <a:latin typeface="Impact" pitchFamily="32" charset="0"/>
                <a:ea typeface="DejaVu LGC Sans" charset="0"/>
                <a:cs typeface="DejaVu LGC Sans" charset="0"/>
              </a:rPr>
              <a:t>Departmental Computing Services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  <a:tab pos="2171700" algn="l"/>
              </a:tabLst>
            </a:pPr>
            <a:endParaRPr lang="en-US" sz="1400">
              <a:solidFill>
                <a:srgbClr val="DBD5F7"/>
              </a:solidFill>
              <a:latin typeface="Impact" pitchFamily="32" charset="0"/>
              <a:ea typeface="DejaVu LGC Sans" charset="0"/>
              <a:cs typeface="DejaVu LGC Sans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19200" y="1600200"/>
            <a:ext cx="72390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8925" indent="-288925">
              <a:spcAft>
                <a:spcPts val="300"/>
              </a:spcAft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accent2"/>
                </a:solidFill>
              </a:rPr>
              <a:t> Server Patching</a:t>
            </a:r>
          </a:p>
          <a:p>
            <a:pPr marL="860425" lvl="1" indent="-403225">
              <a:spcAft>
                <a:spcPts val="300"/>
              </a:spcAft>
              <a:buFont typeface="Courier New" pitchFamily="49" charset="0"/>
              <a:buChar char="o"/>
              <a:tabLst>
                <a:tab pos="741363" algn="l"/>
              </a:tabLst>
            </a:pPr>
            <a:r>
              <a:rPr lang="en-US" sz="2000" dirty="0" smtClean="0">
                <a:solidFill>
                  <a:schemeClr val="accent6"/>
                </a:solidFill>
              </a:rPr>
              <a:t>SMS traditionally avoided patching or installing software on servers</a:t>
            </a:r>
          </a:p>
          <a:p>
            <a:pPr marL="860425" lvl="1" indent="-403225">
              <a:spcAft>
                <a:spcPts val="300"/>
              </a:spcAft>
              <a:buFont typeface="Courier New" pitchFamily="49" charset="0"/>
              <a:buChar char="o"/>
              <a:tabLst>
                <a:tab pos="741363" algn="l"/>
              </a:tabLst>
            </a:pPr>
            <a:r>
              <a:rPr lang="en-US" sz="2000" dirty="0" smtClean="0">
                <a:solidFill>
                  <a:schemeClr val="accent6"/>
                </a:solidFill>
              </a:rPr>
              <a:t>Some organizations maintained their own WSUS</a:t>
            </a:r>
          </a:p>
          <a:p>
            <a:pPr marL="860425" lvl="1" indent="-403225">
              <a:spcAft>
                <a:spcPts val="300"/>
              </a:spcAft>
              <a:buFont typeface="Courier New" pitchFamily="49" charset="0"/>
              <a:buChar char="o"/>
              <a:tabLst>
                <a:tab pos="741363" algn="l"/>
              </a:tabLst>
            </a:pPr>
            <a:r>
              <a:rPr lang="en-US" sz="2000" dirty="0" smtClean="0">
                <a:solidFill>
                  <a:schemeClr val="accent6"/>
                </a:solidFill>
              </a:rPr>
              <a:t>Institutional WSUS linked to by many OUs</a:t>
            </a:r>
          </a:p>
          <a:p>
            <a:pPr marL="860425" lvl="1" indent="-403225">
              <a:spcAft>
                <a:spcPts val="300"/>
              </a:spcAft>
              <a:buFont typeface="Courier New" pitchFamily="49" charset="0"/>
              <a:buChar char="o"/>
              <a:tabLst>
                <a:tab pos="741363" algn="l"/>
              </a:tabLst>
            </a:pPr>
            <a:r>
              <a:rPr lang="en-US" sz="2000" dirty="0" smtClean="0">
                <a:solidFill>
                  <a:schemeClr val="accent6"/>
                </a:solidFill>
              </a:rPr>
              <a:t>SCCM software update agent cancels WSUS group policy</a:t>
            </a:r>
          </a:p>
          <a:p>
            <a:pPr marL="860425" lvl="1" indent="-403225">
              <a:spcAft>
                <a:spcPts val="300"/>
              </a:spcAft>
              <a:buFont typeface="Courier New" pitchFamily="49" charset="0"/>
              <a:buChar char="o"/>
              <a:tabLst>
                <a:tab pos="741363" algn="l"/>
              </a:tabLst>
            </a:pPr>
            <a:r>
              <a:rPr lang="en-US" sz="2000" dirty="0" smtClean="0">
                <a:solidFill>
                  <a:schemeClr val="accent6"/>
                </a:solidFill>
              </a:rPr>
              <a:t>Obtained Information Architecture approval for server patching</a:t>
            </a:r>
          </a:p>
          <a:p>
            <a:pPr marL="860425" lvl="1" indent="-403225">
              <a:spcAft>
                <a:spcPts val="300"/>
              </a:spcAft>
              <a:buFont typeface="Courier New" pitchFamily="49" charset="0"/>
              <a:buChar char="o"/>
              <a:tabLst>
                <a:tab pos="741363" algn="l"/>
              </a:tabLst>
            </a:pPr>
            <a:r>
              <a:rPr lang="en-US" sz="2000" dirty="0" smtClean="0">
                <a:solidFill>
                  <a:schemeClr val="accent6"/>
                </a:solidFill>
              </a:rPr>
              <a:t>Held Change Control Board for server patching</a:t>
            </a:r>
          </a:p>
          <a:p>
            <a:pPr marL="1317625" lvl="2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dirty="0" smtClean="0">
                <a:solidFill>
                  <a:schemeClr val="accent4"/>
                </a:solidFill>
              </a:rPr>
              <a:t>Allowed orgs with complex </a:t>
            </a:r>
            <a:r>
              <a:rPr lang="en-US" dirty="0" smtClean="0">
                <a:solidFill>
                  <a:schemeClr val="accent4"/>
                </a:solidFill>
              </a:rPr>
              <a:t>WSUS setup to </a:t>
            </a:r>
            <a:r>
              <a:rPr lang="en-US" dirty="0" smtClean="0">
                <a:solidFill>
                  <a:schemeClr val="accent4"/>
                </a:solidFill>
              </a:rPr>
              <a:t>use SCCM admin console to do their own patching</a:t>
            </a:r>
          </a:p>
          <a:p>
            <a:pPr marL="1317625" lvl="2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dirty="0" smtClean="0">
                <a:solidFill>
                  <a:schemeClr val="accent4"/>
                </a:solidFill>
              </a:rPr>
              <a:t>Established No Reboot, No Patch and Patch w/ Reboot strategies based on OU placement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152400" y="990600"/>
            <a:ext cx="8991600" cy="609600"/>
          </a:xfrm>
          <a:ln/>
        </p:spPr>
        <p:txBody>
          <a:bodyPr tIns="83807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600" b="1" dirty="0" smtClean="0">
                <a:solidFill>
                  <a:schemeClr val="accent2"/>
                </a:solidFill>
              </a:rPr>
              <a:t>Migration Plan – Technical Environment</a:t>
            </a:r>
            <a:endParaRPr lang="en-US" sz="3600" b="1" dirty="0">
              <a:solidFill>
                <a:schemeClr val="accent2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990600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209800" y="0"/>
            <a:ext cx="6934200" cy="685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7200" y="0"/>
            <a:ext cx="184150" cy="366713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43800" y="6324600"/>
            <a:ext cx="1219200" cy="376238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6142037"/>
            <a:ext cx="1600200" cy="639763"/>
          </a:xfrm>
          <a:prstGeom prst="rect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1066800" y="457200"/>
            <a:ext cx="1447800" cy="106680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57096" rIns="90000" bIns="45000"/>
          <a:lstStyle/>
          <a:p>
            <a:pPr hangingPunct="1">
              <a:lnSpc>
                <a:spcPct val="98000"/>
              </a:lnSpc>
              <a:tabLst>
                <a:tab pos="723900" algn="l"/>
                <a:tab pos="1447800" algn="l"/>
              </a:tabLst>
            </a:pPr>
            <a:r>
              <a:rPr lang="en-US" sz="3200">
                <a:solidFill>
                  <a:srgbClr val="DBD5F7"/>
                </a:solidFill>
                <a:latin typeface="Impact" pitchFamily="32" charset="0"/>
                <a:ea typeface="DejaVu LGC Sans" charset="0"/>
                <a:cs typeface="DejaVu LGC Sans" charset="0"/>
              </a:rPr>
              <a:t>DCS-1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</a:tabLst>
            </a:pPr>
            <a:endParaRPr lang="en-US" sz="3200">
              <a:solidFill>
                <a:srgbClr val="DBD5F7"/>
              </a:solidFill>
              <a:latin typeface="Impact" pitchFamily="32" charset="0"/>
              <a:ea typeface="DejaVu LGC Sans" charset="0"/>
              <a:cs typeface="DejaVu LGC Sans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6461125" y="304800"/>
            <a:ext cx="2682875" cy="517525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50291" rIns="90000" bIns="45000"/>
          <a:lstStyle/>
          <a:p>
            <a:pPr hangingPunct="1">
              <a:lnSpc>
                <a:spcPct val="98000"/>
              </a:lnSpc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DBD5F7"/>
                </a:solidFill>
                <a:latin typeface="Impact" pitchFamily="32" charset="0"/>
                <a:ea typeface="DejaVu LGC Sans" charset="0"/>
                <a:cs typeface="DejaVu LGC Sans" charset="0"/>
              </a:rPr>
              <a:t>Departmental Computing Services</a:t>
            </a:r>
          </a:p>
          <a:p>
            <a:pPr hangingPunct="1">
              <a:lnSpc>
                <a:spcPct val="97000"/>
              </a:lnSpc>
              <a:tabLst>
                <a:tab pos="723900" algn="l"/>
                <a:tab pos="1447800" algn="l"/>
                <a:tab pos="2171700" algn="l"/>
              </a:tabLst>
            </a:pPr>
            <a:endParaRPr lang="en-US" sz="1400">
              <a:solidFill>
                <a:srgbClr val="DBD5F7"/>
              </a:solidFill>
              <a:latin typeface="Impact" pitchFamily="32" charset="0"/>
              <a:ea typeface="DejaVu LGC Sans" charset="0"/>
              <a:cs typeface="DejaVu LGC Sans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19200" y="1742688"/>
            <a:ext cx="7239000" cy="39934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8925" indent="-288925">
              <a:spcAft>
                <a:spcPts val="300"/>
              </a:spcAft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accent2"/>
                </a:solidFill>
              </a:rPr>
              <a:t> Original Plan</a:t>
            </a:r>
          </a:p>
          <a:p>
            <a:pPr marL="860425" lvl="1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sz="2400" dirty="0" smtClean="0">
                <a:solidFill>
                  <a:schemeClr val="accent6"/>
                </a:solidFill>
              </a:rPr>
              <a:t>Side-by-Side migration</a:t>
            </a:r>
          </a:p>
          <a:p>
            <a:pPr marL="1317625" lvl="2" indent="-403225">
              <a:spcAft>
                <a:spcPts val="300"/>
              </a:spcAft>
              <a:buFont typeface="Courier New" pitchFamily="49" charset="0"/>
              <a:buChar char="o"/>
              <a:tabLst>
                <a:tab pos="741363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Install SCCM site as parent to SMS 2003</a:t>
            </a:r>
          </a:p>
          <a:p>
            <a:pPr marL="1317625" lvl="2" indent="-403225">
              <a:spcAft>
                <a:spcPts val="300"/>
              </a:spcAft>
              <a:buFont typeface="Courier New" pitchFamily="49" charset="0"/>
              <a:buChar char="o"/>
              <a:tabLst>
                <a:tab pos="741363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Move site boundaries from AD-based SMS 2003 site to AD-based SCCM site</a:t>
            </a:r>
          </a:p>
          <a:p>
            <a:pPr marL="1317625" lvl="2" indent="-403225">
              <a:spcAft>
                <a:spcPts val="300"/>
              </a:spcAft>
              <a:buFont typeface="Courier New" pitchFamily="49" charset="0"/>
              <a:buChar char="o"/>
              <a:tabLst>
                <a:tab pos="741363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Extend AD schema and update AD</a:t>
            </a:r>
          </a:p>
          <a:p>
            <a:pPr marL="1317625" lvl="2" indent="-403225">
              <a:spcAft>
                <a:spcPts val="300"/>
              </a:spcAft>
              <a:buFont typeface="Courier New" pitchFamily="49" charset="0"/>
              <a:buChar char="o"/>
              <a:tabLst>
                <a:tab pos="741363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SMS 2003 clients auto-magically assign themselves to SCCM site</a:t>
            </a:r>
          </a:p>
          <a:p>
            <a:pPr marL="1317625" lvl="2" indent="-403225">
              <a:spcAft>
                <a:spcPts val="300"/>
              </a:spcAft>
              <a:buFont typeface="Courier New" pitchFamily="49" charset="0"/>
              <a:buChar char="o"/>
              <a:tabLst>
                <a:tab pos="741363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SCCM client can be pushed out incrementally via software distribution</a:t>
            </a:r>
          </a:p>
          <a:p>
            <a:pPr marL="860425" lvl="1" indent="-403225">
              <a:spcAft>
                <a:spcPts val="300"/>
              </a:spcAft>
              <a:buFont typeface="Wingdings" pitchFamily="2" charset="2"/>
              <a:buChar char="§"/>
              <a:tabLst>
                <a:tab pos="741363" algn="l"/>
              </a:tabLst>
            </a:pPr>
            <a:r>
              <a:rPr lang="en-US" sz="2400" dirty="0" smtClean="0">
                <a:solidFill>
                  <a:schemeClr val="accent6"/>
                </a:solidFill>
              </a:rPr>
              <a:t>That’s the way it was supposed to work…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2506</TotalTime>
  <Words>1110</Words>
  <Application>Microsoft Office PowerPoint</Application>
  <PresentationFormat>On-screen Show (4:3)</PresentationFormat>
  <Paragraphs>199</Paragraphs>
  <Slides>17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Design</vt:lpstr>
      <vt:lpstr>Migration to System Center Configuration Manager at LANL</vt:lpstr>
      <vt:lpstr>Agenda</vt:lpstr>
      <vt:lpstr>Environment</vt:lpstr>
      <vt:lpstr>Why Not Upgrade SMS?</vt:lpstr>
      <vt:lpstr>Migration Plan – General</vt:lpstr>
      <vt:lpstr>Oversight Environment</vt:lpstr>
      <vt:lpstr>Migration Plan – Political Environment</vt:lpstr>
      <vt:lpstr>Migration Plan – Political Environment</vt:lpstr>
      <vt:lpstr>Migration Plan – Technical Environment</vt:lpstr>
      <vt:lpstr>Migration Plan Tech Environment Cont’</vt:lpstr>
      <vt:lpstr>Migration Plan Tech Environment Cont’</vt:lpstr>
      <vt:lpstr>Migration Plan – What happened</vt:lpstr>
      <vt:lpstr>Migration Plan – What happened Cont’</vt:lpstr>
      <vt:lpstr>Migration Plan – What happened Cont’</vt:lpstr>
      <vt:lpstr>Migration Plan – What happened Cont’</vt:lpstr>
      <vt:lpstr>Lessons Learned</vt:lpstr>
      <vt:lpstr>Questions</vt:lpstr>
    </vt:vector>
  </TitlesOfParts>
  <Company>LANL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LANL</dc:creator>
  <cp:lastModifiedBy>Wingard, Mark S</cp:lastModifiedBy>
  <cp:revision>145</cp:revision>
  <dcterms:created xsi:type="dcterms:W3CDTF">2009-02-26T21:38:08Z</dcterms:created>
  <dcterms:modified xsi:type="dcterms:W3CDTF">2010-05-12T19:46:14Z</dcterms:modified>
</cp:coreProperties>
</file>