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95" r:id="rId6"/>
    <p:sldId id="260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84" r:id="rId20"/>
    <p:sldId id="285" r:id="rId21"/>
    <p:sldId id="286" r:id="rId22"/>
    <p:sldId id="287" r:id="rId23"/>
    <p:sldId id="288" r:id="rId24"/>
    <p:sldId id="292" r:id="rId25"/>
    <p:sldId id="293" r:id="rId26"/>
    <p:sldId id="289" r:id="rId27"/>
    <p:sldId id="279" r:id="rId28"/>
    <p:sldId id="280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9AF"/>
    <a:srgbClr val="FAF890"/>
    <a:srgbClr val="F2F238"/>
    <a:srgbClr val="48382B"/>
    <a:srgbClr val="0070C0"/>
    <a:srgbClr val="D7B17A"/>
    <a:srgbClr val="FEF9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66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32CF6-0920-46F1-AD63-B259621D8FE3}" type="datetimeFigureOut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107C0E-06CE-4328-BF24-869654712B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47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7C0E-06CE-4328-BF24-869654712BF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</a:t>
            </a:r>
            <a:r>
              <a:rPr lang="en-US" dirty="0" err="1" smtClean="0"/>
              <a:t>Secletion</a:t>
            </a:r>
            <a:endParaRPr lang="en-US" dirty="0" smtClean="0"/>
          </a:p>
          <a:p>
            <a:r>
              <a:rPr lang="en-US" dirty="0" smtClean="0"/>
              <a:t>	Pick </a:t>
            </a:r>
            <a:r>
              <a:rPr lang="en-US" dirty="0"/>
              <a:t>recurring Incidents that have a high support load - but aren't "curing world hunger"</a:t>
            </a:r>
          </a:p>
          <a:p>
            <a:r>
              <a:rPr lang="en-US" dirty="0" smtClean="0"/>
              <a:t>	Pick </a:t>
            </a:r>
            <a:r>
              <a:rPr lang="en-US" dirty="0"/>
              <a:t>problems where you can measure Impact and value</a:t>
            </a:r>
          </a:p>
          <a:p>
            <a:r>
              <a:rPr lang="en-US" dirty="0" smtClean="0"/>
              <a:t>	What </a:t>
            </a:r>
            <a:r>
              <a:rPr lang="en-US" dirty="0"/>
              <a:t>is important to the business</a:t>
            </a:r>
          </a:p>
          <a:p>
            <a:r>
              <a:rPr lang="en-US" dirty="0"/>
              <a:t>Team Selection</a:t>
            </a:r>
          </a:p>
          <a:p>
            <a:r>
              <a:rPr lang="en-US" dirty="0"/>
              <a:t>Usual suspects</a:t>
            </a:r>
          </a:p>
          <a:p>
            <a:r>
              <a:rPr lang="en-US" dirty="0"/>
              <a:t>Include representatives from Incident Management and Service Desk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Detection</a:t>
            </a:r>
          </a:p>
          <a:p>
            <a:r>
              <a:rPr lang="en-US" dirty="0"/>
              <a:t>Describe how you detected the </a:t>
            </a:r>
            <a:r>
              <a:rPr lang="en-US" dirty="0" smtClean="0"/>
              <a:t>problem</a:t>
            </a:r>
          </a:p>
          <a:p>
            <a:r>
              <a:rPr lang="en-US" dirty="0"/>
              <a:t>	</a:t>
            </a:r>
            <a:r>
              <a:rPr lang="en-US" dirty="0" smtClean="0"/>
              <a:t>Who, when</a:t>
            </a:r>
          </a:p>
          <a:p>
            <a:r>
              <a:rPr lang="en-US" dirty="0"/>
              <a:t>	</a:t>
            </a:r>
            <a:r>
              <a:rPr lang="en-US" dirty="0" smtClean="0"/>
              <a:t>Timeline</a:t>
            </a:r>
            <a:endParaRPr lang="en-US" dirty="0"/>
          </a:p>
          <a:p>
            <a:r>
              <a:rPr lang="en-US" dirty="0"/>
              <a:t>Are there methods to improve this </a:t>
            </a:r>
          </a:p>
          <a:p>
            <a:r>
              <a:rPr lang="en-US" dirty="0"/>
              <a:t>Faster?</a:t>
            </a:r>
          </a:p>
          <a:p>
            <a:r>
              <a:rPr lang="en-US" dirty="0"/>
              <a:t>More </a:t>
            </a:r>
            <a:r>
              <a:rPr lang="en-US" dirty="0" smtClean="0"/>
              <a:t>accurate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7C0E-06CE-4328-BF24-869654712BF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7C0E-06CE-4328-BF24-869654712BF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people</a:t>
            </a:r>
          </a:p>
          <a:p>
            <a:r>
              <a:rPr lang="en-US" dirty="0"/>
              <a:t>Ad-Hoc participant </a:t>
            </a:r>
            <a:r>
              <a:rPr lang="en-US" dirty="0" smtClean="0"/>
              <a:t>selection</a:t>
            </a:r>
          </a:p>
          <a:p>
            <a:r>
              <a:rPr lang="en-US" dirty="0" smtClean="0"/>
              <a:t>Lock-in Methodology</a:t>
            </a:r>
            <a:endParaRPr lang="en-US" dirty="0"/>
          </a:p>
          <a:p>
            <a:r>
              <a:rPr lang="en-US" dirty="0"/>
              <a:t>“Fight it out” </a:t>
            </a:r>
            <a:r>
              <a:rPr lang="en-US" dirty="0" smtClean="0"/>
              <a:t>methodology</a:t>
            </a:r>
          </a:p>
          <a:p>
            <a:endParaRPr lang="en-US" dirty="0"/>
          </a:p>
          <a:p>
            <a:r>
              <a:rPr lang="en-US" dirty="0"/>
              <a:t>Sporadic / Asynchronous</a:t>
            </a:r>
          </a:p>
          <a:p>
            <a:r>
              <a:rPr lang="en-US" dirty="0" smtClean="0"/>
              <a:t>	Random </a:t>
            </a:r>
            <a:r>
              <a:rPr lang="en-US" dirty="0"/>
              <a:t>/ </a:t>
            </a:r>
            <a:r>
              <a:rPr lang="en-US" dirty="0" smtClean="0"/>
              <a:t>Unplanned</a:t>
            </a:r>
          </a:p>
          <a:p>
            <a:endParaRPr lang="en-US" dirty="0"/>
          </a:p>
          <a:p>
            <a:r>
              <a:rPr lang="en-US" dirty="0" err="1" smtClean="0"/>
              <a:t>Mis</a:t>
            </a:r>
            <a:r>
              <a:rPr lang="en-US" dirty="0" smtClean="0"/>
              <a:t> – or poorly understood tools end </a:t>
            </a:r>
            <a:r>
              <a:rPr lang="en-US" dirty="0" err="1" smtClean="0"/>
              <a:t>techniqiues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Prioritization</a:t>
            </a:r>
          </a:p>
          <a:p>
            <a:r>
              <a:rPr lang="en-US" dirty="0"/>
              <a:t>	</a:t>
            </a:r>
            <a:r>
              <a:rPr lang="en-US" dirty="0" smtClean="0"/>
              <a:t>Access to participants</a:t>
            </a:r>
          </a:p>
          <a:p>
            <a:r>
              <a:rPr lang="en-US" dirty="0"/>
              <a:t>	</a:t>
            </a:r>
            <a:r>
              <a:rPr lang="en-US" dirty="0" smtClean="0"/>
              <a:t>Making time for these activities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Demonstrating </a:t>
            </a:r>
            <a:r>
              <a:rPr lang="en-US" dirty="0" smtClean="0"/>
              <a:t>Value</a:t>
            </a:r>
          </a:p>
          <a:p>
            <a:r>
              <a:rPr lang="en-US" dirty="0"/>
              <a:t>	</a:t>
            </a:r>
            <a:r>
              <a:rPr lang="en-US" dirty="0" smtClean="0"/>
              <a:t>poor / </a:t>
            </a:r>
            <a:r>
              <a:rPr lang="en-US" dirty="0"/>
              <a:t>non- existent </a:t>
            </a:r>
            <a:r>
              <a:rPr lang="en-US" dirty="0" smtClean="0"/>
              <a:t>Metrics of  problem impact</a:t>
            </a:r>
          </a:p>
          <a:p>
            <a:r>
              <a:rPr lang="en-US" dirty="0"/>
              <a:t>	</a:t>
            </a:r>
            <a:r>
              <a:rPr lang="en-US" dirty="0" smtClean="0"/>
              <a:t>poor / non-existent method of measuring success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Succeeding in Root Cause Identification / Remediation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 narrow a </a:t>
            </a:r>
            <a:r>
              <a:rPr lang="en-US" dirty="0" smtClean="0"/>
              <a:t>focus</a:t>
            </a:r>
          </a:p>
          <a:p>
            <a:r>
              <a:rPr lang="en-US" dirty="0"/>
              <a:t>	</a:t>
            </a:r>
            <a:r>
              <a:rPr lang="en-US" dirty="0" smtClean="0"/>
              <a:t>Excessive Focus on Root Cause identification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Poor problem </a:t>
            </a:r>
            <a:r>
              <a:rPr lang="en-US" dirty="0" smtClean="0"/>
              <a:t>selection</a:t>
            </a:r>
          </a:p>
          <a:p>
            <a:r>
              <a:rPr lang="en-US" dirty="0"/>
              <a:t>	</a:t>
            </a:r>
            <a:r>
              <a:rPr lang="en-US" dirty="0" smtClean="0"/>
              <a:t>Picking the hard ones – instead of the valuable ones</a:t>
            </a:r>
          </a:p>
          <a:p>
            <a:endParaRPr lang="en-US" dirty="0"/>
          </a:p>
          <a:p>
            <a:r>
              <a:rPr lang="en-US" dirty="0"/>
              <a:t>Rigor of </a:t>
            </a:r>
            <a:r>
              <a:rPr lang="en-US" dirty="0" smtClean="0"/>
              <a:t>practice</a:t>
            </a:r>
          </a:p>
          <a:p>
            <a:r>
              <a:rPr lang="en-US" dirty="0"/>
              <a:t>	</a:t>
            </a:r>
            <a:r>
              <a:rPr lang="en-US" dirty="0" smtClean="0"/>
              <a:t>Making this a regular part of your </a:t>
            </a:r>
            <a:r>
              <a:rPr lang="en-US" dirty="0" err="1" smtClean="0"/>
              <a:t>opertaions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Lack </a:t>
            </a:r>
            <a:r>
              <a:rPr lang="en-US" dirty="0"/>
              <a:t>of PM facilitation skills / </a:t>
            </a:r>
            <a:r>
              <a:rPr lang="en-US" dirty="0" smtClean="0"/>
              <a:t>training</a:t>
            </a:r>
          </a:p>
          <a:p>
            <a:r>
              <a:rPr lang="en-US" dirty="0"/>
              <a:t>	</a:t>
            </a:r>
            <a:r>
              <a:rPr lang="en-US" dirty="0" smtClean="0"/>
              <a:t>Poor Tools</a:t>
            </a:r>
          </a:p>
          <a:p>
            <a:r>
              <a:rPr lang="en-US" dirty="0"/>
              <a:t>	</a:t>
            </a:r>
            <a:r>
              <a:rPr lang="en-US" dirty="0" smtClean="0"/>
              <a:t>Lack of training with tools</a:t>
            </a:r>
          </a:p>
          <a:p>
            <a:r>
              <a:rPr lang="en-US" dirty="0"/>
              <a:t>	</a:t>
            </a:r>
            <a:r>
              <a:rPr lang="en-US" dirty="0" smtClean="0"/>
              <a:t>No structure around </a:t>
            </a:r>
            <a:r>
              <a:rPr lang="en-US" dirty="0"/>
              <a:t> </a:t>
            </a:r>
            <a:r>
              <a:rPr lang="en-US" dirty="0" smtClean="0"/>
              <a:t>Problem Solving</a:t>
            </a:r>
          </a:p>
          <a:p>
            <a:endParaRPr lang="en-US" dirty="0"/>
          </a:p>
          <a:p>
            <a:r>
              <a:rPr lang="en-US" dirty="0"/>
              <a:t>Definition of success</a:t>
            </a:r>
          </a:p>
          <a:p>
            <a:r>
              <a:rPr lang="en-US" dirty="0" smtClean="0"/>
              <a:t>	Success is exclusively defined by elimination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FA03-F406-4E9D-9C7E-6ECD7A1462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2BAFC-0AEE-486B-B6D6-B03FEEEB922B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2BE68E-4735-4478-AC07-34EA83553755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176981-900E-4DC7-B265-D15400EFE3DF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76320-33AE-47AB-8997-BAD26BD2F030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2AB76-E9BB-4716-B4E9-5B98085603CC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F2338-F6BD-4FA7-9869-CF91079A095C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C72C4-C638-422B-BF88-96B967C7C139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2DC671-DCCB-4FDB-BE3C-F4CEDE2985FE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ADBDA-0E1A-4F11-9A86-98E6B08C7749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C10F9-5503-4986-8CC1-6CE1610A953E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3A089E-45FA-4030-92E7-67788787443D}" type="datetime1">
              <a:rPr lang="en-US" smtClean="0"/>
              <a:pPr/>
              <a:t>5/10/2010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D6C58-A858-A746-B651-6C6E820FB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IT 2010 slide 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612" y="274637"/>
            <a:ext cx="8229600" cy="8699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767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48382B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charset="2"/>
        <a:buChar char="§"/>
        <a:defRPr sz="2200" kern="1200">
          <a:solidFill>
            <a:srgbClr val="48382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8382B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8382B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8382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8382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duke@kemtah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LIT 2010 cover temp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337" y="3908612"/>
            <a:ext cx="6400800" cy="1380498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Geoff Duke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Kemtah</a:t>
            </a:r>
          </a:p>
          <a:p>
            <a:pPr algn="l"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MAY 24,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337" y="2189408"/>
            <a:ext cx="4827086" cy="151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spc="2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STOPPING THE MADNESS:</a:t>
            </a:r>
          </a:p>
          <a:p>
            <a:pPr>
              <a:spcAft>
                <a:spcPts val="600"/>
              </a:spcAft>
            </a:pPr>
            <a:r>
              <a:rPr lang="en-US" sz="3200" spc="100" dirty="0" smtClean="0">
                <a:solidFill>
                  <a:srgbClr val="FEF9BD"/>
                </a:solidFill>
                <a:latin typeface="Arial" pitchFamily="34" charset="0"/>
                <a:cs typeface="Arial" pitchFamily="34" charset="0"/>
              </a:rPr>
              <a:t>Implementing Focused Problem Management</a:t>
            </a:r>
            <a:endParaRPr lang="en-US" sz="3200" spc="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dirty="0" smtClean="0"/>
              <a:t>New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87672"/>
            <a:ext cx="4660899" cy="4525963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The primary </a:t>
            </a:r>
            <a:r>
              <a:rPr lang="en-US" sz="2400" dirty="0" smtClean="0"/>
              <a:t>objectives </a:t>
            </a:r>
            <a:r>
              <a:rPr lang="en-US" sz="2400" dirty="0"/>
              <a:t>of Problem Management </a:t>
            </a:r>
            <a:r>
              <a:rPr lang="en-US" sz="2400" dirty="0" smtClean="0"/>
              <a:t>are </a:t>
            </a:r>
            <a:r>
              <a:rPr lang="en-US" sz="2400" dirty="0"/>
              <a:t>to prevent Incidents from </a:t>
            </a:r>
            <a:r>
              <a:rPr lang="en-US" sz="2400" dirty="0" smtClean="0"/>
              <a:t>occurring, </a:t>
            </a:r>
            <a:r>
              <a:rPr lang="en-US" sz="2400" dirty="0"/>
              <a:t>or </a:t>
            </a:r>
            <a:r>
              <a:rPr lang="en-US" sz="2400" dirty="0" smtClean="0"/>
              <a:t>recurring, </a:t>
            </a:r>
            <a:r>
              <a:rPr lang="en-US" sz="2400" dirty="0"/>
              <a:t>and to minimize the </a:t>
            </a:r>
            <a:r>
              <a:rPr lang="en-US" sz="2400" dirty="0" smtClean="0"/>
              <a:t>impact </a:t>
            </a:r>
            <a:r>
              <a:rPr lang="en-US" sz="2400" dirty="0"/>
              <a:t>of Incidents that cannot be fully </a:t>
            </a:r>
            <a:r>
              <a:rPr lang="en-US" sz="2400" dirty="0" smtClean="0"/>
              <a:t>prevented.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  <p:pic>
        <p:nvPicPr>
          <p:cNvPr id="28678" name="Picture 6" descr="http://www.medpromanagement.com/images/medproContentPi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729" y="2171967"/>
            <a:ext cx="2608727" cy="3616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57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400" dirty="0"/>
              <a:t>Root Cause Analysis and </a:t>
            </a:r>
            <a:r>
              <a:rPr lang="en-US" sz="2400" dirty="0" smtClean="0"/>
              <a:t>Remediation</a:t>
            </a:r>
            <a:endParaRPr lang="en-US" sz="2400" dirty="0"/>
          </a:p>
          <a:p>
            <a:pPr fontAlgn="ctr">
              <a:spcBef>
                <a:spcPts val="1800"/>
              </a:spcBef>
            </a:pPr>
            <a:r>
              <a:rPr lang="en-US" sz="2400" dirty="0"/>
              <a:t>Knowledge Base Creatio</a:t>
            </a:r>
            <a:r>
              <a:rPr lang="en-US" dirty="0"/>
              <a:t>n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"Approved" / </a:t>
            </a:r>
            <a:r>
              <a:rPr lang="en-US" sz="2000" dirty="0" smtClean="0"/>
              <a:t>optimized work-around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Incident </a:t>
            </a:r>
            <a:r>
              <a:rPr lang="en-US" sz="2000" dirty="0" smtClean="0"/>
              <a:t>handling / triage methods</a:t>
            </a:r>
          </a:p>
          <a:p>
            <a:pPr fontAlgn="ctr">
              <a:spcBef>
                <a:spcPts val="1200"/>
              </a:spcBef>
            </a:pPr>
            <a:r>
              <a:rPr lang="en-US" sz="2400" dirty="0" smtClean="0"/>
              <a:t>Improved Incident Detection</a:t>
            </a:r>
          </a:p>
          <a:p>
            <a:pPr fontAlgn="ctr">
              <a:spcBef>
                <a:spcPts val="1200"/>
              </a:spcBef>
            </a:pPr>
            <a:r>
              <a:rPr lang="en-US" sz="2400" dirty="0" smtClean="0"/>
              <a:t>Mitigation of Impact</a:t>
            </a:r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26626" name="Picture 2" descr="http://www.securewebadmin.com/images/reservemyhome.com/books_for_OL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758" y="3290047"/>
            <a:ext cx="2945842" cy="293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49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Metrics /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7566212" cy="4525963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400" dirty="0"/>
              <a:t>Reduction in R</a:t>
            </a:r>
            <a:r>
              <a:rPr lang="en-US" sz="2400" dirty="0" smtClean="0"/>
              <a:t>ecurring Incidents</a:t>
            </a:r>
            <a:endParaRPr lang="en-US" sz="2400" dirty="0"/>
          </a:p>
          <a:p>
            <a:pPr fontAlgn="ctr">
              <a:spcBef>
                <a:spcPts val="1800"/>
              </a:spcBef>
            </a:pPr>
            <a:r>
              <a:rPr lang="en-US" sz="2400" dirty="0"/>
              <a:t>Reduction in </a:t>
            </a:r>
            <a:r>
              <a:rPr lang="en-US" sz="2400" dirty="0" smtClean="0"/>
              <a:t>Number </a:t>
            </a:r>
            <a:r>
              <a:rPr lang="en-US" sz="2400" dirty="0"/>
              <a:t>of Incidents </a:t>
            </a:r>
            <a:r>
              <a:rPr lang="en-US" sz="2400" dirty="0" smtClean="0"/>
              <a:t>Escalated </a:t>
            </a:r>
            <a:r>
              <a:rPr lang="en-US" sz="2400" dirty="0"/>
              <a:t>to </a:t>
            </a:r>
            <a:r>
              <a:rPr lang="en-US" sz="2400" dirty="0" smtClean="0"/>
              <a:t>Higher Tiers </a:t>
            </a:r>
            <a:r>
              <a:rPr lang="en-US" sz="2400" dirty="0"/>
              <a:t>in </a:t>
            </a:r>
            <a:r>
              <a:rPr lang="en-US" sz="2400" dirty="0" smtClean="0"/>
              <a:t>Support Structure</a:t>
            </a:r>
            <a:endParaRPr lang="en-US" sz="24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Increased FCR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Decreased support costs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Higher </a:t>
            </a:r>
            <a:r>
              <a:rPr lang="en-US" sz="2000" dirty="0" smtClean="0"/>
              <a:t>end-user </a:t>
            </a:r>
            <a:r>
              <a:rPr lang="en-US" sz="2000" dirty="0"/>
              <a:t>satisfaction</a:t>
            </a:r>
          </a:p>
          <a:p>
            <a:pPr fontAlgn="ctr">
              <a:spcBef>
                <a:spcPts val="1800"/>
              </a:spcBef>
            </a:pPr>
            <a:r>
              <a:rPr lang="en-US" sz="2400" dirty="0"/>
              <a:t>Reduction in </a:t>
            </a:r>
            <a:r>
              <a:rPr lang="en-US" sz="2400" dirty="0" smtClean="0"/>
              <a:t>Mean-Time-To-Repair</a:t>
            </a:r>
            <a:br>
              <a:rPr lang="en-US" sz="2400" dirty="0" smtClean="0"/>
            </a:br>
            <a:r>
              <a:rPr lang="en-US" sz="2400" dirty="0" smtClean="0"/>
              <a:t>(MTTR)</a:t>
            </a:r>
          </a:p>
          <a:p>
            <a:pPr fontAlgn="ctr">
              <a:spcBef>
                <a:spcPts val="1800"/>
              </a:spcBef>
            </a:pPr>
            <a:r>
              <a:rPr lang="en-US" sz="2400" dirty="0" smtClean="0"/>
              <a:t>Increase in Mean-Time-Between</a:t>
            </a:r>
            <a:br>
              <a:rPr lang="en-US" sz="2400" dirty="0" smtClean="0"/>
            </a:br>
            <a:r>
              <a:rPr lang="en-US" sz="2400" dirty="0" smtClean="0"/>
              <a:t>Failures (MTBF)</a:t>
            </a:r>
            <a:endParaRPr lang="en-US" dirty="0"/>
          </a:p>
        </p:txBody>
      </p:sp>
      <p:pic>
        <p:nvPicPr>
          <p:cNvPr id="6" name="Picture 5" descr="j0441527.wmf"/>
          <p:cNvPicPr>
            <a:picLocks noChangeAspect="1"/>
          </p:cNvPicPr>
          <p:nvPr/>
        </p:nvPicPr>
        <p:blipFill>
          <a:blip r:embed="rId3"/>
          <a:srcRect l="7017" t="18848" r="50000" b="20532"/>
          <a:stretch>
            <a:fillRect/>
          </a:stretch>
        </p:blipFill>
        <p:spPr>
          <a:xfrm>
            <a:off x="5432610" y="3086949"/>
            <a:ext cx="2962363" cy="2422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118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Demonstrating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5238750" cy="4525963"/>
          </a:xfrm>
        </p:spPr>
        <p:txBody>
          <a:bodyPr>
            <a:normAutofit/>
          </a:bodyPr>
          <a:lstStyle/>
          <a:p>
            <a:pPr fontAlgn="ctr">
              <a:spcBef>
                <a:spcPts val="1800"/>
              </a:spcBef>
            </a:pPr>
            <a:r>
              <a:rPr lang="en-US" sz="2400" dirty="0"/>
              <a:t>Measure Impact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dirty="0" smtClean="0"/>
              <a:t>Problem and Associated Incidents</a:t>
            </a:r>
          </a:p>
          <a:p>
            <a:pPr lvl="1" fontAlgn="ctr">
              <a:spcBef>
                <a:spcPts val="1800"/>
              </a:spcBef>
            </a:pPr>
            <a:r>
              <a:rPr lang="en-US" sz="2000" dirty="0" smtClean="0"/>
              <a:t>Cost</a:t>
            </a:r>
          </a:p>
          <a:p>
            <a:pPr lvl="1" fontAlgn="ctr">
              <a:spcBef>
                <a:spcPts val="1800"/>
              </a:spcBef>
            </a:pPr>
            <a:r>
              <a:rPr lang="en-US" sz="2000" smtClean="0"/>
              <a:t>Time</a:t>
            </a:r>
            <a:endParaRPr lang="en-US" sz="2000" dirty="0"/>
          </a:p>
          <a:p>
            <a:pPr fontAlgn="ctr">
              <a:spcBef>
                <a:spcPts val="1800"/>
              </a:spcBef>
            </a:pPr>
            <a:r>
              <a:rPr lang="en-US" sz="2400" dirty="0"/>
              <a:t>Define </a:t>
            </a:r>
            <a:r>
              <a:rPr lang="en-US" sz="2400" dirty="0" smtClean="0"/>
              <a:t>Metrics </a:t>
            </a:r>
            <a:r>
              <a:rPr lang="en-US" sz="2400" dirty="0"/>
              <a:t>to </a:t>
            </a:r>
            <a:r>
              <a:rPr lang="en-US" sz="2400" dirty="0" smtClean="0"/>
              <a:t>Determine </a:t>
            </a:r>
            <a:r>
              <a:rPr lang="en-US" sz="2400" dirty="0"/>
              <a:t>the </a:t>
            </a:r>
            <a:r>
              <a:rPr lang="en-US" sz="2400" dirty="0" smtClean="0"/>
              <a:t>Effect </a:t>
            </a:r>
            <a:r>
              <a:rPr lang="en-US" sz="2400" dirty="0"/>
              <a:t>and </a:t>
            </a:r>
            <a:r>
              <a:rPr lang="en-US" sz="2400" dirty="0" smtClean="0"/>
              <a:t>Value </a:t>
            </a:r>
            <a:r>
              <a:rPr lang="en-US" sz="2400" dirty="0"/>
              <a:t>of Problem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1" fontAlgn="ctr">
              <a:spcBef>
                <a:spcPts val="1800"/>
              </a:spcBef>
            </a:pPr>
            <a:r>
              <a:rPr lang="en-US" sz="2000" dirty="0" smtClean="0"/>
              <a:t>How will you know if you have made an improvement?</a:t>
            </a:r>
          </a:p>
        </p:txBody>
      </p:sp>
      <p:pic>
        <p:nvPicPr>
          <p:cNvPr id="22530" name="Picture 2" descr="http://gkpmblog.files.wordpress.com/2009/11/measure-va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0000">
            <a:off x="6101328" y="2167762"/>
            <a:ext cx="2611139" cy="38873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31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mrguidance.com/images/emr_implem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4856">
            <a:off x="4699496" y="2890931"/>
            <a:ext cx="3911653" cy="26301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572000" cy="4525963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Problem Selection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Bias towards success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Bias towards value</a:t>
            </a:r>
          </a:p>
          <a:p>
            <a:pPr fontAlgn="ctr">
              <a:spcBef>
                <a:spcPts val="3600"/>
              </a:spcBef>
            </a:pPr>
            <a:r>
              <a:rPr lang="en-US" sz="2400" dirty="0" smtClean="0"/>
              <a:t>Team </a:t>
            </a:r>
            <a:r>
              <a:rPr lang="en-US" sz="2400" dirty="0"/>
              <a:t>Selection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Include front-line support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Consider including users/customers</a:t>
            </a:r>
          </a:p>
          <a:p>
            <a:pPr lvl="1" fontAlgn="ctr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9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8262" y="3101781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2581835" cy="4525963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 smtClean="0"/>
              <a:t>Surrounding the Problem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063702" y="1306984"/>
            <a:ext cx="1801908" cy="19543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6088309" y="2887904"/>
            <a:ext cx="1711509" cy="22124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4072661" y="4695639"/>
            <a:ext cx="1801908" cy="195430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2162219" y="2885655"/>
            <a:ext cx="1711506" cy="22169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WORK-AROUND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400" dirty="0" smtClean="0"/>
              <a:t>The Problem</a:t>
            </a:r>
            <a:endParaRPr lang="en-US" sz="24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Describe what has gone </a:t>
            </a:r>
            <a:r>
              <a:rPr lang="en-US" sz="2000" dirty="0" smtClean="0"/>
              <a:t>wrong</a:t>
            </a:r>
          </a:p>
          <a:p>
            <a:pPr lvl="2" fontAlgn="ctr">
              <a:spcBef>
                <a:spcPts val="1200"/>
              </a:spcBef>
            </a:pPr>
            <a:r>
              <a:rPr lang="en-US" sz="2000" dirty="0" smtClean="0"/>
              <a:t>When and where</a:t>
            </a:r>
          </a:p>
          <a:p>
            <a:pPr lvl="2" fontAlgn="ctr">
              <a:spcBef>
                <a:spcPts val="1200"/>
              </a:spcBef>
            </a:pPr>
            <a:r>
              <a:rPr lang="en-US" sz="2000" dirty="0" smtClean="0"/>
              <a:t>What</a:t>
            </a:r>
          </a:p>
          <a:p>
            <a:pPr lvl="3" fontAlgn="ctr">
              <a:spcBef>
                <a:spcPts val="1200"/>
              </a:spcBef>
            </a:pPr>
            <a:r>
              <a:rPr lang="en-US" sz="2000" dirty="0" smtClean="0"/>
              <a:t>Effects</a:t>
            </a:r>
          </a:p>
          <a:p>
            <a:pPr lvl="3" fontAlgn="ctr">
              <a:spcBef>
                <a:spcPts val="1200"/>
              </a:spcBef>
            </a:pPr>
            <a:r>
              <a:rPr lang="en-US" sz="2000" dirty="0" smtClean="0"/>
              <a:t>Outcomes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endParaRPr lang="en-US" sz="2000" dirty="0" smtClean="0"/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Describe how it affects key goals</a:t>
            </a:r>
          </a:p>
          <a:p>
            <a:pPr lvl="2" fontAlgn="ctr">
              <a:spcBef>
                <a:spcPts val="1200"/>
              </a:spcBef>
            </a:pPr>
            <a:r>
              <a:rPr lang="en-US" sz="2000" dirty="0" smtClean="0"/>
              <a:t>Tie to values or strategy (why we should care)</a:t>
            </a:r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80215" y="2189085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727090" cy="4525963"/>
          </a:xfrm>
        </p:spPr>
        <p:txBody>
          <a:bodyPr>
            <a:normAutofit/>
          </a:bodyPr>
          <a:lstStyle/>
          <a:p>
            <a:pPr fontAlgn="ctr">
              <a:spcBef>
                <a:spcPts val="600"/>
              </a:spcBef>
            </a:pPr>
            <a:r>
              <a:rPr lang="en-US" sz="2400" dirty="0" smtClean="0"/>
              <a:t>Detection</a:t>
            </a:r>
          </a:p>
          <a:p>
            <a:pPr lvl="1" fontAlgn="ctr">
              <a:spcBef>
                <a:spcPts val="600"/>
              </a:spcBef>
            </a:pPr>
            <a:r>
              <a:rPr lang="en-US" sz="2000" dirty="0" smtClean="0"/>
              <a:t>Describe </a:t>
            </a:r>
            <a:r>
              <a:rPr lang="en-US" sz="2000" dirty="0"/>
              <a:t>how you detected the problem</a:t>
            </a:r>
          </a:p>
          <a:p>
            <a:pPr lvl="1" fontAlgn="ctr">
              <a:spcBef>
                <a:spcPts val="600"/>
              </a:spcBef>
            </a:pPr>
            <a:r>
              <a:rPr lang="en-US" sz="2000" dirty="0"/>
              <a:t>Are there methods to improve </a:t>
            </a:r>
            <a:r>
              <a:rPr lang="en-US" sz="2000" dirty="0" smtClean="0"/>
              <a:t>detection?</a:t>
            </a:r>
          </a:p>
          <a:p>
            <a:pPr fontAlgn="ctr">
              <a:spcBef>
                <a:spcPts val="600"/>
              </a:spcBef>
            </a:pPr>
            <a:endParaRPr lang="en-US" sz="2400" dirty="0"/>
          </a:p>
          <a:p>
            <a:pPr fontAlgn="ctr">
              <a:spcBef>
                <a:spcPts val="600"/>
              </a:spcBef>
            </a:pPr>
            <a:r>
              <a:rPr lang="en-US" sz="2400" dirty="0" smtClean="0"/>
              <a:t>Decrease Mean-Time-To-Identify (MTTI)</a:t>
            </a:r>
          </a:p>
          <a:p>
            <a:pPr fontAlgn="ctr">
              <a:spcBef>
                <a:spcPts val="600"/>
              </a:spcBef>
            </a:pPr>
            <a:r>
              <a:rPr lang="en-US" sz="2400" dirty="0" smtClean="0"/>
              <a:t>Understanding Detection Can Aide in Diagnosis</a:t>
            </a:r>
            <a:endParaRPr lang="en-US" sz="2400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13931" y="3426853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179371" y="1632056"/>
            <a:ext cx="1801908" cy="19543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5514975" cy="4525963"/>
          </a:xfrm>
        </p:spPr>
        <p:txBody>
          <a:bodyPr>
            <a:normAutofit/>
          </a:bodyPr>
          <a:lstStyle/>
          <a:p>
            <a:pPr fontAlgn="ctr">
              <a:spcBef>
                <a:spcPts val="600"/>
              </a:spcBef>
            </a:pPr>
            <a:r>
              <a:rPr lang="en-US" sz="2400" dirty="0" smtClean="0"/>
              <a:t>Value</a:t>
            </a:r>
            <a:endParaRPr lang="en-US" sz="2400" dirty="0"/>
          </a:p>
          <a:p>
            <a:pPr lvl="1" fontAlgn="ctr">
              <a:spcBef>
                <a:spcPts val="1800"/>
              </a:spcBef>
            </a:pPr>
            <a:r>
              <a:rPr lang="en-US" sz="2000" dirty="0"/>
              <a:t>Describe </a:t>
            </a:r>
            <a:r>
              <a:rPr lang="en-US" sz="2000" dirty="0" smtClean="0"/>
              <a:t>impact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To business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To IT group(s)</a:t>
            </a:r>
          </a:p>
          <a:p>
            <a:pPr lvl="1" fontAlgn="ctr">
              <a:spcBef>
                <a:spcPts val="1800"/>
              </a:spcBef>
            </a:pPr>
            <a:r>
              <a:rPr lang="en-US" sz="2000" dirty="0" smtClean="0"/>
              <a:t>Validates selection / prioritization </a:t>
            </a:r>
          </a:p>
          <a:p>
            <a:pPr lvl="1" fontAlgn="ctr">
              <a:spcBef>
                <a:spcPts val="1800"/>
              </a:spcBef>
            </a:pPr>
            <a:r>
              <a:rPr lang="en-US" sz="2000" dirty="0" smtClean="0"/>
              <a:t>Justification</a:t>
            </a:r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59165" y="2365472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6333564" y="3959330"/>
            <a:ext cx="1801908" cy="195430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096877" cy="4525963"/>
          </a:xfrm>
        </p:spPr>
        <p:txBody>
          <a:bodyPr>
            <a:normAutofit/>
          </a:bodyPr>
          <a:lstStyle/>
          <a:p>
            <a:pPr fontAlgn="ctr">
              <a:spcBef>
                <a:spcPts val="600"/>
              </a:spcBef>
            </a:pPr>
            <a:r>
              <a:rPr lang="en-US" sz="2400" dirty="0" smtClean="0"/>
              <a:t>Work-Around</a:t>
            </a:r>
            <a:endParaRPr lang="en-US" sz="24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Describe </a:t>
            </a:r>
            <a:r>
              <a:rPr lang="en-US" sz="2000" dirty="0" smtClean="0"/>
              <a:t>current work-around used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Design </a:t>
            </a:r>
            <a:r>
              <a:rPr lang="en-US" sz="2000" dirty="0" smtClean="0"/>
              <a:t>improved </a:t>
            </a:r>
            <a:r>
              <a:rPr lang="en-US" sz="2000" dirty="0"/>
              <a:t>/ </a:t>
            </a:r>
            <a:r>
              <a:rPr lang="en-US" sz="2000" dirty="0" smtClean="0"/>
              <a:t>optimized work-around</a:t>
            </a:r>
            <a:endParaRPr lang="en-US" sz="2000" dirty="0"/>
          </a:p>
          <a:p>
            <a:pPr lvl="2" fontAlgn="ctr">
              <a:spcBef>
                <a:spcPts val="600"/>
              </a:spcBef>
            </a:pPr>
            <a:r>
              <a:rPr lang="en-US" sz="2000" dirty="0"/>
              <a:t>Incident </a:t>
            </a:r>
            <a:r>
              <a:rPr lang="en-US" sz="2000" dirty="0" smtClean="0"/>
              <a:t>handling </a:t>
            </a:r>
            <a:r>
              <a:rPr lang="en-US" sz="2000" dirty="0"/>
              <a:t>improvement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/>
              <a:t>"Approved" </a:t>
            </a:r>
            <a:r>
              <a:rPr lang="en-US" sz="2000" dirty="0" smtClean="0"/>
              <a:t>work-around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Decreases MTTR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Decreases impact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642852" y="2264329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4806810" y="2048203"/>
            <a:ext cx="1711506" cy="22169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WORK-AROUND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Kemtah Profile </a:t>
            </a:r>
            <a:br>
              <a:rPr lang="en-US" dirty="0" smtClean="0"/>
            </a:br>
            <a:r>
              <a:rPr lang="en-US" sz="1800" i="1" dirty="0" smtClean="0"/>
              <a:t>(who we are)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800" dirty="0" smtClean="0"/>
              <a:t>Emerging Global Services Company across US, Canada, and Latin America</a:t>
            </a:r>
          </a:p>
          <a:p>
            <a:pPr marL="514350" lvl="1" indent="-171450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1400" dirty="0" smtClean="0"/>
              <a:t>In business 20 years / 5 countries / 7 Centers of Excellence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800" dirty="0" smtClean="0"/>
              <a:t>Core competency is IT Transformation for IT Infrastructure services 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800" dirty="0" smtClean="0"/>
              <a:t>Proven ability to serve: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The largest IT hardware manufacturer in the world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The largest civilian Federal Government Agency in the U.S.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The largest State Government in the U.S.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One of the largest financial institutions in the world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One of the top 5 healthcare integrated delivery networks in the U.S.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800" dirty="0" smtClean="0"/>
              <a:t>Experience allows us to bring best practices, efficiency &amp; innovations to our clients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IT transformation consulting using ITIL, ISO, and PMBOK</a:t>
            </a:r>
          </a:p>
          <a:p>
            <a:pPr marL="969963" lvl="2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CMM assessments and </a:t>
            </a:r>
            <a:r>
              <a:rPr lang="en-US" sz="1400" dirty="0" err="1" smtClean="0"/>
              <a:t>roadmapping</a:t>
            </a:r>
            <a:endParaRPr lang="en-US" sz="1400" dirty="0" smtClean="0"/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IT projects 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IT managed services</a:t>
            </a:r>
          </a:p>
          <a:p>
            <a:pPr marL="569913" lvl="1" indent="-227013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Access to top IT infrastructure talent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800" dirty="0" smtClean="0"/>
              <a:t>We are focusing on IT infrastructure transformations</a:t>
            </a:r>
          </a:p>
          <a:p>
            <a:pPr marL="571500" lvl="1" indent="-228600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1400" dirty="0" smtClean="0"/>
              <a:t>We partner with our clients to help them continuously improve performance and reduce costs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8288" y="6117941"/>
            <a:ext cx="4452937" cy="594009"/>
          </a:xfrm>
          <a:prstGeom prst="rect">
            <a:avLst/>
          </a:prstGeom>
          <a:solidFill>
            <a:srgbClr val="6B564C"/>
          </a:solidFill>
          <a:ln w="12700" algn="ctr">
            <a:noFill/>
            <a:miter lim="800000"/>
            <a:headEnd/>
            <a:tailEnd/>
          </a:ln>
          <a:effectLst>
            <a:prstShdw prst="shdw17" dist="35921" dir="2700000">
              <a:schemeClr val="bg2"/>
            </a:prstShdw>
          </a:effectLst>
        </p:spPr>
        <p:txBody>
          <a:bodyPr tIns="91440" bIns="91440" anchor="b">
            <a:spAutoFit/>
          </a:bodyPr>
          <a:lstStyle/>
          <a:p>
            <a:pPr marL="228600" indent="-228600">
              <a:lnSpc>
                <a:spcPct val="95000"/>
              </a:lnSpc>
            </a:pPr>
            <a:r>
              <a:rPr lang="en-US" sz="1400" i="1" dirty="0">
                <a:solidFill>
                  <a:schemeClr val="bg1"/>
                </a:solidFill>
              </a:rPr>
              <a:t>We specialize in specialized environments…</a:t>
            </a:r>
          </a:p>
          <a:p>
            <a:pPr marL="228600" indent="-228600">
              <a:lnSpc>
                <a:spcPct val="95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Government, R&amp;D, Financial, Healthcare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483100" cy="4525963"/>
          </a:xfrm>
        </p:spPr>
        <p:txBody>
          <a:bodyPr>
            <a:normAutofit/>
          </a:bodyPr>
          <a:lstStyle/>
          <a:p>
            <a:pPr marL="0" fontAlgn="ctr">
              <a:spcBef>
                <a:spcPts val="600"/>
              </a:spcBef>
            </a:pPr>
            <a:r>
              <a:rPr lang="en-US" sz="2400" dirty="0" smtClean="0"/>
              <a:t>Root Cause</a:t>
            </a:r>
            <a:endParaRPr lang="en-US" sz="24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Causal </a:t>
            </a:r>
            <a:r>
              <a:rPr lang="en-US" sz="2000" dirty="0" smtClean="0"/>
              <a:t>mapping 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Simple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Few rules / structure to get bogged down in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Works even when 5-whys is not enough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Can be iterative and </a:t>
            </a:r>
            <a:r>
              <a:rPr lang="en-US" sz="2000" dirty="0" smtClean="0"/>
              <a:t>progressive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1626" y="2246026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7011673" y="2032149"/>
            <a:ext cx="1711509" cy="22124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38750" y="2647950"/>
            <a:ext cx="3568700" cy="2401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7332663" y="4021138"/>
            <a:ext cx="1441450" cy="1000125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  <a:cxn ang="0">
                <a:pos x="2016" y="2352"/>
              </a:cxn>
              <a:cxn ang="0">
                <a:pos x="0" y="2352"/>
              </a:cxn>
            </a:cxnLst>
            <a:rect l="0" t="0" r="r" b="b"/>
            <a:pathLst>
              <a:path w="4032" h="2800">
                <a:moveTo>
                  <a:pt x="0" y="2352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  <a:cubicBezTo>
                  <a:pt x="3435" y="1904"/>
                  <a:pt x="2613" y="1904"/>
                  <a:pt x="2016" y="2352"/>
                </a:cubicBezTo>
                <a:cubicBezTo>
                  <a:pt x="1419" y="2800"/>
                  <a:pt x="597" y="2800"/>
                  <a:pt x="0" y="2352"/>
                </a:cubicBezTo>
                <a:close/>
              </a:path>
            </a:pathLst>
          </a:custGeom>
          <a:gradFill>
            <a:gsLst>
              <a:gs pos="0">
                <a:srgbClr val="F2F238"/>
              </a:gs>
              <a:gs pos="100000">
                <a:srgbClr val="FBF9AF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7279557" y="2695574"/>
            <a:ext cx="1494556" cy="796926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49" y="324"/>
              </a:cxn>
              <a:cxn ang="0">
                <a:pos x="649" y="0"/>
              </a:cxn>
              <a:cxn ang="0">
                <a:pos x="108" y="0"/>
              </a:cxn>
              <a:cxn ang="0">
                <a:pos x="0" y="108"/>
              </a:cxn>
              <a:cxn ang="0">
                <a:pos x="0" y="324"/>
              </a:cxn>
            </a:cxnLst>
            <a:rect l="0" t="0" r="r" b="b"/>
            <a:pathLst>
              <a:path w="649" h="324">
                <a:moveTo>
                  <a:pt x="0" y="324"/>
                </a:moveTo>
                <a:lnTo>
                  <a:pt x="649" y="324"/>
                </a:lnTo>
                <a:lnTo>
                  <a:pt x="649" y="0"/>
                </a:lnTo>
                <a:lnTo>
                  <a:pt x="108" y="0"/>
                </a:lnTo>
                <a:lnTo>
                  <a:pt x="0" y="108"/>
                </a:lnTo>
                <a:lnTo>
                  <a:pt x="0" y="32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5275262" y="2700338"/>
            <a:ext cx="1392237" cy="771525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2970" y="0"/>
              </a:cxn>
              <a:cxn ang="0">
                <a:pos x="2970" y="2160"/>
              </a:cxn>
              <a:cxn ang="0">
                <a:pos x="360" y="2160"/>
              </a:cxn>
              <a:cxn ang="0">
                <a:pos x="360" y="0"/>
              </a:cxn>
            </a:cxnLst>
            <a:rect l="0" t="0" r="r" b="b"/>
            <a:pathLst>
              <a:path w="2970" h="2160">
                <a:moveTo>
                  <a:pt x="360" y="0"/>
                </a:moveTo>
                <a:lnTo>
                  <a:pt x="2970" y="0"/>
                </a:lnTo>
                <a:cubicBezTo>
                  <a:pt x="2610" y="675"/>
                  <a:pt x="2610" y="1485"/>
                  <a:pt x="2970" y="2160"/>
                </a:cubicBezTo>
                <a:lnTo>
                  <a:pt x="360" y="2160"/>
                </a:lnTo>
                <a:cubicBezTo>
                  <a:pt x="0" y="1485"/>
                  <a:pt x="0" y="675"/>
                  <a:pt x="360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Surrounding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598894" cy="4525963"/>
          </a:xfrm>
        </p:spPr>
        <p:txBody>
          <a:bodyPr>
            <a:normAutofit/>
          </a:bodyPr>
          <a:lstStyle/>
          <a:p>
            <a:pPr fontAlgn="ctr">
              <a:spcBef>
                <a:spcPts val="600"/>
              </a:spcBef>
            </a:pPr>
            <a:r>
              <a:rPr lang="en-US" sz="2400" dirty="0" smtClean="0"/>
              <a:t>Cause Block</a:t>
            </a:r>
            <a:endParaRPr lang="en-US" sz="2400" dirty="0"/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Cause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What and why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Evidence</a:t>
            </a:r>
            <a:endParaRPr lang="en-US" sz="2000" dirty="0"/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How do you prove/disprove</a:t>
            </a:r>
            <a:endParaRPr lang="en-US" sz="2000" dirty="0"/>
          </a:p>
          <a:p>
            <a:pPr lvl="1" fontAlgn="ctr">
              <a:spcBef>
                <a:spcPts val="1200"/>
              </a:spcBef>
            </a:pPr>
            <a:r>
              <a:rPr lang="en-US" sz="2000" dirty="0"/>
              <a:t>S</a:t>
            </a:r>
            <a:r>
              <a:rPr lang="en-US" sz="2000" dirty="0" smtClean="0"/>
              <a:t>olution</a:t>
            </a:r>
            <a:endParaRPr lang="en-US" sz="2000" dirty="0"/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If available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Mitigation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Avoiding the cause</a:t>
            </a:r>
          </a:p>
          <a:p>
            <a:pPr lvl="2" fontAlgn="ctr">
              <a:spcBef>
                <a:spcPts val="600"/>
              </a:spcBef>
            </a:pPr>
            <a:r>
              <a:rPr lang="en-US" sz="2000" dirty="0" smtClean="0"/>
              <a:t>May not need solution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614523" y="3576638"/>
            <a:ext cx="884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77150" y="4268788"/>
            <a:ext cx="8361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661275" y="2954338"/>
            <a:ext cx="7758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429250" y="2951163"/>
            <a:ext cx="966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804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/>
          <p:nvPr/>
        </p:nvCxnSpPr>
        <p:spPr>
          <a:xfrm rot="10800000" flipV="1">
            <a:off x="6897192" y="2840678"/>
            <a:ext cx="235677" cy="2195830"/>
          </a:xfrm>
          <a:prstGeom prst="bentConnector3">
            <a:avLst>
              <a:gd name="adj1" fmla="val 1969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Iterating Causal Mapping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50031" y="858340"/>
            <a:ext cx="2128699" cy="1482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299032" y="1739771"/>
            <a:ext cx="859813" cy="596566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  <a:cxn ang="0">
                <a:pos x="2016" y="2352"/>
              </a:cxn>
              <a:cxn ang="0">
                <a:pos x="0" y="2352"/>
              </a:cxn>
            </a:cxnLst>
            <a:rect l="0" t="0" r="r" b="b"/>
            <a:pathLst>
              <a:path w="4032" h="2800">
                <a:moveTo>
                  <a:pt x="0" y="2352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  <a:cubicBezTo>
                  <a:pt x="3435" y="1904"/>
                  <a:pt x="2613" y="1904"/>
                  <a:pt x="2016" y="2352"/>
                </a:cubicBezTo>
                <a:cubicBezTo>
                  <a:pt x="1419" y="2800"/>
                  <a:pt x="597" y="2800"/>
                  <a:pt x="0" y="2352"/>
                </a:cubicBezTo>
                <a:close/>
              </a:path>
            </a:pathLst>
          </a:custGeom>
          <a:gradFill>
            <a:gsLst>
              <a:gs pos="0">
                <a:srgbClr val="F2F238"/>
              </a:gs>
              <a:gs pos="100000">
                <a:srgbClr val="FBF9AF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5267355" y="886747"/>
            <a:ext cx="891490" cy="47536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49" y="324"/>
              </a:cxn>
              <a:cxn ang="0">
                <a:pos x="649" y="0"/>
              </a:cxn>
              <a:cxn ang="0">
                <a:pos x="108" y="0"/>
              </a:cxn>
              <a:cxn ang="0">
                <a:pos x="0" y="108"/>
              </a:cxn>
              <a:cxn ang="0">
                <a:pos x="0" y="324"/>
              </a:cxn>
            </a:cxnLst>
            <a:rect l="0" t="0" r="r" b="b"/>
            <a:pathLst>
              <a:path w="649" h="324">
                <a:moveTo>
                  <a:pt x="0" y="324"/>
                </a:moveTo>
                <a:lnTo>
                  <a:pt x="649" y="324"/>
                </a:lnTo>
                <a:lnTo>
                  <a:pt x="649" y="0"/>
                </a:lnTo>
                <a:lnTo>
                  <a:pt x="108" y="0"/>
                </a:lnTo>
                <a:lnTo>
                  <a:pt x="0" y="108"/>
                </a:lnTo>
                <a:lnTo>
                  <a:pt x="0" y="32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4071809" y="889589"/>
            <a:ext cx="898467" cy="460207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2970" y="0"/>
              </a:cxn>
              <a:cxn ang="0">
                <a:pos x="2970" y="2160"/>
              </a:cxn>
              <a:cxn ang="0">
                <a:pos x="360" y="2160"/>
              </a:cxn>
              <a:cxn ang="0">
                <a:pos x="360" y="0"/>
              </a:cxn>
            </a:cxnLst>
            <a:rect l="0" t="0" r="r" b="b"/>
            <a:pathLst>
              <a:path w="2970" h="2160">
                <a:moveTo>
                  <a:pt x="360" y="0"/>
                </a:moveTo>
                <a:lnTo>
                  <a:pt x="2970" y="0"/>
                </a:lnTo>
                <a:cubicBezTo>
                  <a:pt x="2610" y="675"/>
                  <a:pt x="2610" y="1485"/>
                  <a:pt x="2970" y="2160"/>
                </a:cubicBezTo>
                <a:lnTo>
                  <a:pt x="360" y="2160"/>
                </a:lnTo>
                <a:cubicBezTo>
                  <a:pt x="0" y="1485"/>
                  <a:pt x="0" y="675"/>
                  <a:pt x="360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44068" y="1366616"/>
            <a:ext cx="669445" cy="3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050031" y="3614604"/>
            <a:ext cx="2128699" cy="1482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5299032" y="4496035"/>
            <a:ext cx="859813" cy="596566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  <a:cxn ang="0">
                <a:pos x="2016" y="2352"/>
              </a:cxn>
              <a:cxn ang="0">
                <a:pos x="0" y="2352"/>
              </a:cxn>
            </a:cxnLst>
            <a:rect l="0" t="0" r="r" b="b"/>
            <a:pathLst>
              <a:path w="4032" h="2800">
                <a:moveTo>
                  <a:pt x="0" y="2352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  <a:cubicBezTo>
                  <a:pt x="3435" y="1904"/>
                  <a:pt x="2613" y="1904"/>
                  <a:pt x="2016" y="2352"/>
                </a:cubicBezTo>
                <a:cubicBezTo>
                  <a:pt x="1419" y="2800"/>
                  <a:pt x="597" y="2800"/>
                  <a:pt x="0" y="2352"/>
                </a:cubicBezTo>
                <a:close/>
              </a:path>
            </a:pathLst>
          </a:custGeom>
          <a:gradFill>
            <a:gsLst>
              <a:gs pos="0">
                <a:srgbClr val="F2F238"/>
              </a:gs>
              <a:gs pos="100000">
                <a:srgbClr val="FBF9AF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5267355" y="3643011"/>
            <a:ext cx="891490" cy="47536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49" y="324"/>
              </a:cxn>
              <a:cxn ang="0">
                <a:pos x="649" y="0"/>
              </a:cxn>
              <a:cxn ang="0">
                <a:pos x="108" y="0"/>
              </a:cxn>
              <a:cxn ang="0">
                <a:pos x="0" y="108"/>
              </a:cxn>
              <a:cxn ang="0">
                <a:pos x="0" y="324"/>
              </a:cxn>
            </a:cxnLst>
            <a:rect l="0" t="0" r="r" b="b"/>
            <a:pathLst>
              <a:path w="649" h="324">
                <a:moveTo>
                  <a:pt x="0" y="324"/>
                </a:moveTo>
                <a:lnTo>
                  <a:pt x="649" y="324"/>
                </a:lnTo>
                <a:lnTo>
                  <a:pt x="649" y="0"/>
                </a:lnTo>
                <a:lnTo>
                  <a:pt x="108" y="0"/>
                </a:lnTo>
                <a:lnTo>
                  <a:pt x="0" y="108"/>
                </a:lnTo>
                <a:lnTo>
                  <a:pt x="0" y="32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071809" y="3645853"/>
            <a:ext cx="898467" cy="460207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2970" y="0"/>
              </a:cxn>
              <a:cxn ang="0">
                <a:pos x="2970" y="2160"/>
              </a:cxn>
              <a:cxn ang="0">
                <a:pos x="360" y="2160"/>
              </a:cxn>
              <a:cxn ang="0">
                <a:pos x="360" y="0"/>
              </a:cxn>
            </a:cxnLst>
            <a:rect l="0" t="0" r="r" b="b"/>
            <a:pathLst>
              <a:path w="2970" h="2160">
                <a:moveTo>
                  <a:pt x="360" y="0"/>
                </a:moveTo>
                <a:lnTo>
                  <a:pt x="2970" y="0"/>
                </a:lnTo>
                <a:cubicBezTo>
                  <a:pt x="2610" y="675"/>
                  <a:pt x="2610" y="1485"/>
                  <a:pt x="2970" y="2160"/>
                </a:cubicBezTo>
                <a:lnTo>
                  <a:pt x="360" y="2160"/>
                </a:lnTo>
                <a:cubicBezTo>
                  <a:pt x="0" y="1485"/>
                  <a:pt x="0" y="675"/>
                  <a:pt x="360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4744068" y="4122880"/>
            <a:ext cx="669445" cy="3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819358" y="2517323"/>
            <a:ext cx="2128699" cy="1482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8068359" y="3398754"/>
            <a:ext cx="859813" cy="596566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  <a:cxn ang="0">
                <a:pos x="2016" y="2352"/>
              </a:cxn>
              <a:cxn ang="0">
                <a:pos x="0" y="2352"/>
              </a:cxn>
            </a:cxnLst>
            <a:rect l="0" t="0" r="r" b="b"/>
            <a:pathLst>
              <a:path w="4032" h="2800">
                <a:moveTo>
                  <a:pt x="0" y="2352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  <a:cubicBezTo>
                  <a:pt x="3435" y="1904"/>
                  <a:pt x="2613" y="1904"/>
                  <a:pt x="2016" y="2352"/>
                </a:cubicBezTo>
                <a:cubicBezTo>
                  <a:pt x="1419" y="2800"/>
                  <a:pt x="597" y="2800"/>
                  <a:pt x="0" y="2352"/>
                </a:cubicBezTo>
                <a:close/>
              </a:path>
            </a:pathLst>
          </a:custGeom>
          <a:gradFill>
            <a:gsLst>
              <a:gs pos="0">
                <a:srgbClr val="F2F238"/>
              </a:gs>
              <a:gs pos="100000">
                <a:srgbClr val="FBF9AF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>
            <a:off x="8036682" y="2545730"/>
            <a:ext cx="891490" cy="47536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49" y="324"/>
              </a:cxn>
              <a:cxn ang="0">
                <a:pos x="649" y="0"/>
              </a:cxn>
              <a:cxn ang="0">
                <a:pos x="108" y="0"/>
              </a:cxn>
              <a:cxn ang="0">
                <a:pos x="0" y="108"/>
              </a:cxn>
              <a:cxn ang="0">
                <a:pos x="0" y="324"/>
              </a:cxn>
            </a:cxnLst>
            <a:rect l="0" t="0" r="r" b="b"/>
            <a:pathLst>
              <a:path w="649" h="324">
                <a:moveTo>
                  <a:pt x="0" y="324"/>
                </a:moveTo>
                <a:lnTo>
                  <a:pt x="649" y="324"/>
                </a:lnTo>
                <a:lnTo>
                  <a:pt x="649" y="0"/>
                </a:lnTo>
                <a:lnTo>
                  <a:pt x="108" y="0"/>
                </a:lnTo>
                <a:lnTo>
                  <a:pt x="0" y="108"/>
                </a:lnTo>
                <a:lnTo>
                  <a:pt x="0" y="32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6841136" y="2548572"/>
            <a:ext cx="898467" cy="460207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2970" y="0"/>
              </a:cxn>
              <a:cxn ang="0">
                <a:pos x="2970" y="2160"/>
              </a:cxn>
              <a:cxn ang="0">
                <a:pos x="360" y="2160"/>
              </a:cxn>
              <a:cxn ang="0">
                <a:pos x="360" y="0"/>
              </a:cxn>
            </a:cxnLst>
            <a:rect l="0" t="0" r="r" b="b"/>
            <a:pathLst>
              <a:path w="2970" h="2160">
                <a:moveTo>
                  <a:pt x="360" y="0"/>
                </a:moveTo>
                <a:lnTo>
                  <a:pt x="2970" y="0"/>
                </a:lnTo>
                <a:cubicBezTo>
                  <a:pt x="2610" y="675"/>
                  <a:pt x="2610" y="1485"/>
                  <a:pt x="2970" y="2160"/>
                </a:cubicBezTo>
                <a:lnTo>
                  <a:pt x="360" y="2160"/>
                </a:lnTo>
                <a:cubicBezTo>
                  <a:pt x="0" y="1485"/>
                  <a:pt x="0" y="675"/>
                  <a:pt x="360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513395" y="3025599"/>
            <a:ext cx="669445" cy="3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6819358" y="4738009"/>
            <a:ext cx="2128699" cy="1482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>
            <a:off x="8068359" y="5619440"/>
            <a:ext cx="859813" cy="596566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  <a:cxn ang="0">
                <a:pos x="2016" y="2352"/>
              </a:cxn>
              <a:cxn ang="0">
                <a:pos x="0" y="2352"/>
              </a:cxn>
            </a:cxnLst>
            <a:rect l="0" t="0" r="r" b="b"/>
            <a:pathLst>
              <a:path w="4032" h="2800">
                <a:moveTo>
                  <a:pt x="0" y="2352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  <a:cubicBezTo>
                  <a:pt x="3435" y="1904"/>
                  <a:pt x="2613" y="1904"/>
                  <a:pt x="2016" y="2352"/>
                </a:cubicBezTo>
                <a:cubicBezTo>
                  <a:pt x="1419" y="2800"/>
                  <a:pt x="597" y="2800"/>
                  <a:pt x="0" y="2352"/>
                </a:cubicBezTo>
                <a:close/>
              </a:path>
            </a:pathLst>
          </a:custGeom>
          <a:gradFill>
            <a:gsLst>
              <a:gs pos="0">
                <a:srgbClr val="F2F238"/>
              </a:gs>
              <a:gs pos="100000">
                <a:srgbClr val="FBF9AF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8036682" y="4766416"/>
            <a:ext cx="891490" cy="47536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49" y="324"/>
              </a:cxn>
              <a:cxn ang="0">
                <a:pos x="649" y="0"/>
              </a:cxn>
              <a:cxn ang="0">
                <a:pos x="108" y="0"/>
              </a:cxn>
              <a:cxn ang="0">
                <a:pos x="0" y="108"/>
              </a:cxn>
              <a:cxn ang="0">
                <a:pos x="0" y="324"/>
              </a:cxn>
            </a:cxnLst>
            <a:rect l="0" t="0" r="r" b="b"/>
            <a:pathLst>
              <a:path w="649" h="324">
                <a:moveTo>
                  <a:pt x="0" y="324"/>
                </a:moveTo>
                <a:lnTo>
                  <a:pt x="649" y="324"/>
                </a:lnTo>
                <a:lnTo>
                  <a:pt x="649" y="0"/>
                </a:lnTo>
                <a:lnTo>
                  <a:pt x="108" y="0"/>
                </a:lnTo>
                <a:lnTo>
                  <a:pt x="0" y="108"/>
                </a:lnTo>
                <a:lnTo>
                  <a:pt x="0" y="32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6841136" y="4769258"/>
            <a:ext cx="898467" cy="460207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2970" y="0"/>
              </a:cxn>
              <a:cxn ang="0">
                <a:pos x="2970" y="2160"/>
              </a:cxn>
              <a:cxn ang="0">
                <a:pos x="360" y="2160"/>
              </a:cxn>
              <a:cxn ang="0">
                <a:pos x="360" y="0"/>
              </a:cxn>
            </a:cxnLst>
            <a:rect l="0" t="0" r="r" b="b"/>
            <a:pathLst>
              <a:path w="2970" h="2160">
                <a:moveTo>
                  <a:pt x="360" y="0"/>
                </a:moveTo>
                <a:lnTo>
                  <a:pt x="2970" y="0"/>
                </a:lnTo>
                <a:cubicBezTo>
                  <a:pt x="2610" y="675"/>
                  <a:pt x="2610" y="1485"/>
                  <a:pt x="2970" y="2160"/>
                </a:cubicBezTo>
                <a:lnTo>
                  <a:pt x="360" y="2160"/>
                </a:lnTo>
                <a:cubicBezTo>
                  <a:pt x="0" y="1485"/>
                  <a:pt x="0" y="675"/>
                  <a:pt x="360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  <a:endParaRPr lang="en-US" sz="13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7513395" y="5246285"/>
            <a:ext cx="669445" cy="3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6139543" y="3866730"/>
            <a:ext cx="529608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528129" y="3716080"/>
            <a:ext cx="253274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OR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3424155" y="2988246"/>
            <a:ext cx="1274482" cy="158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91" idx="3"/>
          </p:cNvCxnSpPr>
          <p:nvPr/>
        </p:nvCxnSpPr>
        <p:spPr>
          <a:xfrm rot="10800000">
            <a:off x="2994297" y="3089730"/>
            <a:ext cx="1068254" cy="209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549798" y="2958434"/>
            <a:ext cx="355867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AND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1" name="Flowchart: Terminator 90"/>
          <p:cNvSpPr/>
          <p:nvPr/>
        </p:nvSpPr>
        <p:spPr>
          <a:xfrm>
            <a:off x="865051" y="2769689"/>
            <a:ext cx="2129246" cy="640080"/>
          </a:xfrm>
          <a:prstGeom prst="flowChartTerminator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83681" y="4074158"/>
            <a:ext cx="2651760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endParaRPr lang="en-US" sz="180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241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72862" y="3038281"/>
            <a:ext cx="1990162" cy="17481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038302" y="1243484"/>
            <a:ext cx="1801908" cy="19543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6062909" y="2824404"/>
            <a:ext cx="1711509" cy="22124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4047261" y="4632139"/>
            <a:ext cx="1801908" cy="195430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2136819" y="2822155"/>
            <a:ext cx="1711506" cy="22169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WORK-AROUND</a:t>
            </a:r>
            <a:endParaRPr lang="en-US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098" name="Picture 2" descr="http://www.google.com/url?source=imgres&amp;ct=tbn&amp;q=http://www.servitokss.com/wp-content/uploads/2009/07/man_question_mark.jpg&amp;ei=movhS9jCHJT6NYfluKkC&amp;sa=X&amp;oi=image_landing_page_redirect&amp;ct=legacy&amp;usg=AFQjCNFYHwtLO1ctZ7Fpfc9Bi7Momoj6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4576" y="1817911"/>
            <a:ext cx="2724150" cy="341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7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PROBLEM MANAGEMENT REDEFINED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/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algn="ctr">
              <a:spcBef>
                <a:spcPts val="2400"/>
              </a:spcBef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Geoff Duke</a:t>
            </a:r>
          </a:p>
          <a:p>
            <a:pPr algn="ctr">
              <a:buNone/>
            </a:pPr>
            <a:r>
              <a:rPr lang="en-US" dirty="0" smtClean="0"/>
              <a:t>VP – Strategic Planning &amp; Consulting</a:t>
            </a:r>
          </a:p>
          <a:p>
            <a:pPr algn="ctr">
              <a:buNone/>
            </a:pPr>
            <a:r>
              <a:rPr lang="en-US" dirty="0" smtClean="0"/>
              <a:t>Kemtah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gduke@kemtah.com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505.362.8246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8143875" cy="452596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1.	Review Traditional Problem Management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2.	Identify Challenges to Success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400" dirty="0" smtClean="0"/>
              <a:t>3.	Redefine Problem Management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400" dirty="0" smtClean="0"/>
              <a:t>4.	Actualize Expanded Problem Management</a:t>
            </a:r>
          </a:p>
          <a:p>
            <a:pPr marL="457200" indent="-457200">
              <a:spcBef>
                <a:spcPts val="1200"/>
              </a:spcBef>
              <a:buAutoNum type="arabicPeriod" startAt="3"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/>
              <a:t>Goal: </a:t>
            </a:r>
            <a:r>
              <a:rPr lang="en-US" sz="2400" dirty="0" smtClean="0"/>
              <a:t>Describe a New Approach to Problem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7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Problem Management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ITIL V2: Problem Management is a process that identifies the root cause of defects, actual and potential. </a:t>
            </a:r>
            <a:r>
              <a:rPr lang="en-US" sz="2400" i="1" dirty="0" smtClean="0">
                <a:solidFill>
                  <a:srgbClr val="0070C0"/>
                </a:solidFill>
              </a:rPr>
              <a:t>The primary objective is to make sure services are stable, timely and accurate, and that Problems neither occur nor recur.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Process maturity is denoted by its ability to focus on problem prevention.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ITIL V3: The process responsible for managing the lifecycle of all Problems. </a:t>
            </a:r>
            <a:r>
              <a:rPr lang="en-US" sz="2400" i="1" dirty="0" smtClean="0">
                <a:solidFill>
                  <a:srgbClr val="0070C0"/>
                </a:solidFill>
              </a:rPr>
              <a:t>The primary objectives of Problem Management are to prevent Incidents from happening and to minimize the impact of Incidents that cannot be prevented.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274638"/>
            <a:ext cx="8229600" cy="86868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TRADITIONAL PROBLEM MANAGEMENT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dirty="0" smtClean="0"/>
              <a:t>Metrics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4965700" cy="4525963"/>
          </a:xfrm>
        </p:spPr>
        <p:txBody>
          <a:bodyPr/>
          <a:lstStyle/>
          <a:p>
            <a:pPr fontAlgn="ctr">
              <a:buNone/>
            </a:pPr>
            <a:r>
              <a:rPr lang="en-US" sz="2400" dirty="0" smtClean="0"/>
              <a:t>Defined as:</a:t>
            </a:r>
          </a:p>
          <a:p>
            <a:pPr marL="460375" fontAlgn="ctr"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total number of problems recorded in the period</a:t>
            </a:r>
          </a:p>
          <a:p>
            <a:pPr marL="460375" fontAlgn="ctr">
              <a:spcBef>
                <a:spcPts val="1200"/>
              </a:spcBef>
            </a:pPr>
            <a:r>
              <a:rPr lang="en-US" sz="2000" dirty="0"/>
              <a:t>The percentage of problems resolved within SLA targets</a:t>
            </a:r>
          </a:p>
          <a:p>
            <a:pPr marL="460375" fontAlgn="ctr">
              <a:spcBef>
                <a:spcPts val="1200"/>
              </a:spcBef>
            </a:pPr>
            <a:r>
              <a:rPr lang="en-US" sz="2000" dirty="0"/>
              <a:t>The backlog of outstanding problems and the trend</a:t>
            </a:r>
          </a:p>
          <a:p>
            <a:pPr marL="460375" fontAlgn="ctr">
              <a:spcBef>
                <a:spcPts val="1200"/>
              </a:spcBef>
            </a:pPr>
            <a:r>
              <a:rPr lang="en-US" sz="2000" dirty="0"/>
              <a:t>The number of major problems</a:t>
            </a:r>
          </a:p>
          <a:p>
            <a:pPr marL="460375" fontAlgn="ctr">
              <a:spcBef>
                <a:spcPts val="1200"/>
              </a:spcBef>
            </a:pPr>
            <a:r>
              <a:rPr lang="en-US" sz="2000" dirty="0"/>
              <a:t>The percentage of </a:t>
            </a:r>
            <a:r>
              <a:rPr lang="en-US" sz="2000" dirty="0" smtClean="0"/>
              <a:t>major problem reviews </a:t>
            </a:r>
            <a:r>
              <a:rPr lang="en-US" sz="2000" dirty="0"/>
              <a:t>successfully performed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38914" name="Picture 2" descr="http://www.kaushik.net/avinash/wp-content/uploads/2007/10/metric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2F2"/>
              </a:clrFrom>
              <a:clrTo>
                <a:srgbClr val="F8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0700" y="3731818"/>
            <a:ext cx="2766843" cy="1872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482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TRADITIONAL PROBLEM MANAGEMENT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dirty="0" smtClean="0"/>
              <a:t>Classic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87672"/>
            <a:ext cx="3975100" cy="4525963"/>
          </a:xfrm>
        </p:spPr>
        <p:txBody>
          <a:bodyPr/>
          <a:lstStyle/>
          <a:p>
            <a:pPr fontAlgn="ctr"/>
            <a:r>
              <a:rPr lang="en-US" sz="2400" dirty="0" smtClean="0"/>
              <a:t>Problem Selection</a:t>
            </a:r>
          </a:p>
          <a:p>
            <a:pPr lvl="1" fontAlgn="ctr"/>
            <a:r>
              <a:rPr lang="en-US" sz="2000" dirty="0" smtClean="0"/>
              <a:t>Reactive</a:t>
            </a:r>
          </a:p>
          <a:p>
            <a:pPr lvl="2" fontAlgn="ctr"/>
            <a:r>
              <a:rPr lang="en-US" sz="2000" dirty="0" smtClean="0"/>
              <a:t>Critical incidents</a:t>
            </a:r>
          </a:p>
          <a:p>
            <a:pPr lvl="2" fontAlgn="ctr"/>
            <a:r>
              <a:rPr lang="en-US" sz="2000" dirty="0" smtClean="0"/>
              <a:t>Post-action reviews</a:t>
            </a:r>
          </a:p>
          <a:p>
            <a:pPr lvl="1" fontAlgn="ctr">
              <a:spcBef>
                <a:spcPts val="1200"/>
              </a:spcBef>
            </a:pPr>
            <a:r>
              <a:rPr lang="en-US" sz="2000" dirty="0" smtClean="0"/>
              <a:t>Proactive</a:t>
            </a:r>
          </a:p>
          <a:p>
            <a:pPr lvl="2" fontAlgn="ctr"/>
            <a:r>
              <a:rPr lang="en-US" sz="2000" dirty="0" smtClean="0"/>
              <a:t>Highly recurring events</a:t>
            </a:r>
          </a:p>
          <a:p>
            <a:pPr fontAlgn="ctr">
              <a:spcBef>
                <a:spcPts val="3000"/>
              </a:spcBef>
            </a:pPr>
            <a:r>
              <a:rPr lang="en-US" sz="2400" dirty="0" smtClean="0"/>
              <a:t>Focus on Root Cause Before Moving on to Value-Add Steps </a:t>
            </a:r>
          </a:p>
          <a:p>
            <a:pPr lvl="1" fontAlgn="ctr"/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262814" y="942043"/>
            <a:ext cx="4578891" cy="5764304"/>
            <a:chOff x="3998976" y="381000"/>
            <a:chExt cx="5145024" cy="6477000"/>
          </a:xfrm>
        </p:grpSpPr>
        <p:sp>
          <p:nvSpPr>
            <p:cNvPr id="39" name="Flowchart: Decision 38"/>
            <p:cNvSpPr/>
            <p:nvPr/>
          </p:nvSpPr>
          <p:spPr>
            <a:xfrm>
              <a:off x="5675376" y="990600"/>
              <a:ext cx="1447800" cy="685800"/>
            </a:xfrm>
            <a:prstGeom prst="flowChartDecision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Root Cause Identified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3998976" y="11430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Root Cause Analysis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7580376" y="11430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>
                  <a:latin typeface="Arial Narrow" pitchFamily="34" charset="0"/>
                </a:rPr>
                <a:t>Escalation to next level of support</a:t>
              </a: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3998976" y="3810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>
                  <a:latin typeface="Arial Narrow" pitchFamily="34" charset="0"/>
                </a:rPr>
                <a:t>Problem Task Assigned</a:t>
              </a: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5791200" y="20574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Publish as Known Error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4" name="Flowchart: Decision 43"/>
            <p:cNvSpPr/>
            <p:nvPr/>
          </p:nvSpPr>
          <p:spPr>
            <a:xfrm>
              <a:off x="5638800" y="2819400"/>
              <a:ext cx="1524000" cy="685800"/>
            </a:xfrm>
            <a:prstGeom prst="flowChartDecision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Work Around Available?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7543800" y="29718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Publish and Communication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5791200" y="38862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Define Solution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7" name="Flowchart: Decision 46"/>
            <p:cNvSpPr/>
            <p:nvPr/>
          </p:nvSpPr>
          <p:spPr>
            <a:xfrm>
              <a:off x="5675376" y="4648200"/>
              <a:ext cx="1447800" cy="685800"/>
            </a:xfrm>
            <a:prstGeom prst="flowChartDecision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Is a Change required?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5791200" y="57150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Apply Solution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791200" y="6477000"/>
              <a:ext cx="1219200" cy="381000"/>
            </a:xfrm>
            <a:prstGeom prst="flowChart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latin typeface="Arial Narrow" pitchFamily="34" charset="0"/>
                </a:rPr>
                <a:t>Item Closed</a:t>
              </a:r>
              <a:endParaRPr lang="en-US" sz="1050" spc="-10" dirty="0">
                <a:latin typeface="Arial Narrow" pitchFamily="34" charset="0"/>
              </a:endParaRPr>
            </a:p>
          </p:txBody>
        </p:sp>
        <p:sp>
          <p:nvSpPr>
            <p:cNvPr id="50" name="Flowchart: Predefined Process 49"/>
            <p:cNvSpPr/>
            <p:nvPr/>
          </p:nvSpPr>
          <p:spPr>
            <a:xfrm>
              <a:off x="7924800" y="4770120"/>
              <a:ext cx="1219200" cy="457200"/>
            </a:xfrm>
            <a:prstGeom prst="flowChartPredefinedProcess">
              <a:avLst/>
            </a:prstGeom>
            <a:ln w="12700">
              <a:noFill/>
            </a:ln>
            <a:effectLst>
              <a:outerShdw blurRad="190500" dist="152400" dir="2700000" algn="ctr">
                <a:srgbClr val="000000">
                  <a:alpha val="2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spc="-10" dirty="0" smtClean="0">
                  <a:solidFill>
                    <a:schemeClr val="dk1"/>
                  </a:solidFill>
                  <a:latin typeface="Arial Narrow" pitchFamily="34" charset="0"/>
                </a:rPr>
                <a:t>Change Process</a:t>
              </a:r>
              <a:endParaRPr lang="en-US" sz="1050" spc="-10" dirty="0">
                <a:solidFill>
                  <a:schemeClr val="dk1"/>
                </a:solidFill>
                <a:latin typeface="Arial Narrow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42" idx="2"/>
              <a:endCxn id="40" idx="0"/>
            </p:cNvCxnSpPr>
            <p:nvPr/>
          </p:nvCxnSpPr>
          <p:spPr>
            <a:xfrm rot="5400000">
              <a:off x="4418076" y="952500"/>
              <a:ext cx="3810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3"/>
              <a:endCxn id="41" idx="1"/>
            </p:cNvCxnSpPr>
            <p:nvPr/>
          </p:nvCxnSpPr>
          <p:spPr>
            <a:xfrm>
              <a:off x="7123176" y="1333500"/>
              <a:ext cx="4572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3"/>
              <a:endCxn id="39" idx="1"/>
            </p:cNvCxnSpPr>
            <p:nvPr/>
          </p:nvCxnSpPr>
          <p:spPr>
            <a:xfrm>
              <a:off x="5218176" y="1333500"/>
              <a:ext cx="4572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9" idx="2"/>
              <a:endCxn id="43" idx="0"/>
            </p:cNvCxnSpPr>
            <p:nvPr/>
          </p:nvCxnSpPr>
          <p:spPr>
            <a:xfrm rot="16200000" flipH="1">
              <a:off x="6209538" y="1866138"/>
              <a:ext cx="381000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3" idx="2"/>
              <a:endCxn id="44" idx="0"/>
            </p:cNvCxnSpPr>
            <p:nvPr/>
          </p:nvCxnSpPr>
          <p:spPr>
            <a:xfrm rot="5400000">
              <a:off x="6210300" y="2628900"/>
              <a:ext cx="3810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4" idx="2"/>
              <a:endCxn id="46" idx="0"/>
            </p:cNvCxnSpPr>
            <p:nvPr/>
          </p:nvCxnSpPr>
          <p:spPr>
            <a:xfrm rot="5400000">
              <a:off x="6210300" y="3695700"/>
              <a:ext cx="3810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2"/>
              <a:endCxn id="47" idx="0"/>
            </p:cNvCxnSpPr>
            <p:nvPr/>
          </p:nvCxnSpPr>
          <p:spPr>
            <a:xfrm rot="5400000">
              <a:off x="6209538" y="4456938"/>
              <a:ext cx="381000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7" idx="2"/>
              <a:endCxn id="48" idx="0"/>
            </p:cNvCxnSpPr>
            <p:nvPr/>
          </p:nvCxnSpPr>
          <p:spPr>
            <a:xfrm rot="16200000" flipH="1">
              <a:off x="6209538" y="5523738"/>
              <a:ext cx="381000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8" idx="2"/>
              <a:endCxn id="49" idx="0"/>
            </p:cNvCxnSpPr>
            <p:nvPr/>
          </p:nvCxnSpPr>
          <p:spPr>
            <a:xfrm rot="5400000">
              <a:off x="6210300" y="6286500"/>
              <a:ext cx="3810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4" idx="3"/>
              <a:endCxn id="45" idx="1"/>
            </p:cNvCxnSpPr>
            <p:nvPr/>
          </p:nvCxnSpPr>
          <p:spPr>
            <a:xfrm>
              <a:off x="7162800" y="3162300"/>
              <a:ext cx="3810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7" idx="3"/>
              <a:endCxn id="50" idx="1"/>
            </p:cNvCxnSpPr>
            <p:nvPr/>
          </p:nvCxnSpPr>
          <p:spPr>
            <a:xfrm>
              <a:off x="7123176" y="4991100"/>
              <a:ext cx="801624" cy="762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104888" y="1005840"/>
              <a:ext cx="358750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No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5312" y="1673352"/>
              <a:ext cx="411715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Yes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95743" y="2816352"/>
              <a:ext cx="411715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Yes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34456" y="3538728"/>
              <a:ext cx="358750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No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4672584"/>
              <a:ext cx="411715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Yes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34456" y="5349240"/>
              <a:ext cx="358750" cy="2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No</a:t>
              </a:r>
              <a:endParaRPr lang="en-US" sz="1050" dirty="0">
                <a:latin typeface="Arial Narrow" pitchFamily="34" charset="0"/>
              </a:endParaRPr>
            </a:p>
          </p:txBody>
        </p:sp>
        <p:cxnSp>
          <p:nvCxnSpPr>
            <p:cNvPr id="68" name="Elbow Connector 57"/>
            <p:cNvCxnSpPr>
              <a:stCxn id="45" idx="2"/>
              <a:endCxn id="46" idx="3"/>
            </p:cNvCxnSpPr>
            <p:nvPr/>
          </p:nvCxnSpPr>
          <p:spPr>
            <a:xfrm rot="5400000">
              <a:off x="7219950" y="3143250"/>
              <a:ext cx="723900" cy="1143000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6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TRADITIONAL PROBLEM MANAGEMENT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dirty="0" smtClean="0"/>
              <a:t>Classic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 smtClean="0"/>
              <a:t>Root-Cause Methodology</a:t>
            </a:r>
          </a:p>
          <a:p>
            <a:pPr lvl="1" fontAlgn="ctr"/>
            <a:r>
              <a:rPr lang="en-US" sz="2000" dirty="0" smtClean="0"/>
              <a:t>“Big Meeting”</a:t>
            </a:r>
          </a:p>
          <a:p>
            <a:pPr lvl="1" fontAlgn="ctr"/>
            <a:r>
              <a:rPr lang="en-US" sz="2000" dirty="0" smtClean="0"/>
              <a:t>Sporadic / Asynchronous</a:t>
            </a:r>
          </a:p>
          <a:p>
            <a:pPr lvl="1" fontAlgn="ctr"/>
            <a:endParaRPr lang="en-US" sz="2000" dirty="0" smtClean="0"/>
          </a:p>
          <a:p>
            <a:pPr fontAlgn="ctr"/>
            <a:r>
              <a:rPr lang="en-US" dirty="0" smtClean="0"/>
              <a:t>Complex Solution Methodologies</a:t>
            </a:r>
          </a:p>
          <a:p>
            <a:pPr lvl="1" fontAlgn="ctr"/>
            <a:r>
              <a:rPr lang="en-US" dirty="0" smtClean="0"/>
              <a:t>Ishikawa</a:t>
            </a:r>
          </a:p>
          <a:p>
            <a:pPr lvl="1" fontAlgn="ctr"/>
            <a:r>
              <a:rPr lang="en-US" dirty="0" err="1" smtClean="0"/>
              <a:t>Kepner</a:t>
            </a:r>
            <a:r>
              <a:rPr lang="en-US" dirty="0" smtClean="0"/>
              <a:t> </a:t>
            </a:r>
            <a:r>
              <a:rPr lang="en-US" dirty="0" err="1" smtClean="0"/>
              <a:t>Tregoe</a:t>
            </a:r>
            <a:endParaRPr lang="en-US" dirty="0" smtClean="0"/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Technology-Centric Solutions</a:t>
            </a:r>
          </a:p>
          <a:p>
            <a:pPr fontAlgn="ctr"/>
            <a:endParaRPr lang="en-US" dirty="0"/>
          </a:p>
          <a:p>
            <a:pPr fontAlgn="ctr"/>
            <a:endParaRPr lang="en-US" dirty="0" smtClean="0"/>
          </a:p>
          <a:p>
            <a:pPr lvl="1" fontAlgn="ctr"/>
            <a:endParaRPr lang="en-US" sz="1800" dirty="0" smtClean="0"/>
          </a:p>
          <a:p>
            <a:pPr lvl="1" fontAlgn="ctr"/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9154" name="Picture 2" descr="http://images.google.com/url?source=imgres&amp;ct=tbn&amp;q=http://www.nzhistory.net.nz/files/images/stories/homo/homo-001.jpg&amp;ei=SL_hS7LHLoSsM-ao6L0C&amp;sa=X&amp;oi=image_landing_page_redirect&amp;ct=legacy&amp;usg=AFQjCNGpMAuW_Kd6TYTZzYl2ehZemfaT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194" y="3545832"/>
            <a:ext cx="3576683" cy="2396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21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offshoresavingsolutions.com/blog/wp-content/uploads/2009/10/overcoming_obstacles_large_p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700" y="2756004"/>
            <a:ext cx="317182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TRADITIONAL PROBLEM MANAGEMENT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672"/>
            <a:ext cx="5000625" cy="4525963"/>
          </a:xfrm>
        </p:spPr>
        <p:txBody>
          <a:bodyPr>
            <a:normAutofit/>
          </a:bodyPr>
          <a:lstStyle/>
          <a:p>
            <a:pPr fontAlgn="ctr">
              <a:spcBef>
                <a:spcPts val="1800"/>
              </a:spcBef>
            </a:pPr>
            <a:r>
              <a:rPr lang="en-US" sz="2400" dirty="0" smtClean="0"/>
              <a:t>Prioritization</a:t>
            </a:r>
          </a:p>
          <a:p>
            <a:pPr fontAlgn="ctr">
              <a:spcBef>
                <a:spcPts val="3600"/>
              </a:spcBef>
            </a:pPr>
            <a:r>
              <a:rPr lang="en-US" sz="2400" dirty="0" smtClean="0"/>
              <a:t>Demonstrating Value</a:t>
            </a:r>
          </a:p>
          <a:p>
            <a:pPr fontAlgn="ctr">
              <a:spcBef>
                <a:spcPts val="3600"/>
              </a:spcBef>
            </a:pPr>
            <a:r>
              <a:rPr lang="en-US" sz="2400" dirty="0" smtClean="0"/>
              <a:t>Remediating Root Cause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319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TRADITIONAL PROBLEM 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Root Cause of PM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344"/>
            <a:ext cx="8229600" cy="4525963"/>
          </a:xfrm>
        </p:spPr>
        <p:txBody>
          <a:bodyPr>
            <a:normAutofit/>
          </a:bodyPr>
          <a:lstStyle/>
          <a:p>
            <a:pPr fontAlgn="ctr">
              <a:spcBef>
                <a:spcPts val="1800"/>
              </a:spcBef>
            </a:pPr>
            <a:r>
              <a:rPr lang="en-US" sz="2400" dirty="0" smtClean="0"/>
              <a:t>Too Narrow a Focus</a:t>
            </a:r>
          </a:p>
          <a:p>
            <a:pPr fontAlgn="ctr">
              <a:spcBef>
                <a:spcPts val="1800"/>
              </a:spcBef>
            </a:pPr>
            <a:r>
              <a:rPr lang="en-US" sz="2400" dirty="0" smtClean="0"/>
              <a:t>Poor Problem Selection</a:t>
            </a:r>
            <a:endParaRPr lang="en-US" sz="2400" dirty="0"/>
          </a:p>
          <a:p>
            <a:pPr fontAlgn="ctr">
              <a:spcBef>
                <a:spcPts val="1800"/>
              </a:spcBef>
            </a:pPr>
            <a:r>
              <a:rPr lang="en-US" sz="2400" dirty="0" smtClean="0"/>
              <a:t>Rigor of Practice</a:t>
            </a:r>
            <a:endParaRPr lang="en-US" sz="2400" dirty="0"/>
          </a:p>
          <a:p>
            <a:pPr fontAlgn="ctr">
              <a:spcBef>
                <a:spcPts val="1800"/>
              </a:spcBef>
            </a:pPr>
            <a:r>
              <a:rPr lang="en-US" sz="2400" dirty="0" smtClean="0"/>
              <a:t>Lack of PM Facilitation Skills</a:t>
            </a:r>
            <a:endParaRPr lang="en-US" sz="2400" dirty="0"/>
          </a:p>
          <a:p>
            <a:pPr fontAlgn="ctr">
              <a:spcBef>
                <a:spcPts val="1800"/>
              </a:spcBef>
            </a:pPr>
            <a:r>
              <a:rPr lang="en-US" sz="2400" dirty="0" smtClean="0"/>
              <a:t>Definition of Success</a:t>
            </a:r>
            <a:endParaRPr lang="en-US" sz="2400" dirty="0"/>
          </a:p>
        </p:txBody>
      </p:sp>
      <p:pic>
        <p:nvPicPr>
          <p:cNvPr id="30722" name="Picture 2" descr="http://aviationweek.typepad.com/photos/uncategorized/2007/05/21/fail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401" y="1659944"/>
            <a:ext cx="2786164" cy="322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17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2198EF82C6047896E285E82481B90" ma:contentTypeVersion="0" ma:contentTypeDescription="Create a new document." ma:contentTypeScope="" ma:versionID="81cf5051530bf66b46dfeacce6b929c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E367AFC-1CF4-40E0-A142-2355715A0196}">
  <ds:schemaRefs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1B4BF4-D9F3-4B67-89AD-3D1B3F0D0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A7079-6BAE-4EA8-846F-BFA48DD96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866</Words>
  <Application>Microsoft Office PowerPoint</Application>
  <PresentationFormat>On-screen Show (4:3)</PresentationFormat>
  <Paragraphs>307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Kemtah Profile  (who we are)</vt:lpstr>
      <vt:lpstr>Agenda</vt:lpstr>
      <vt:lpstr>Traditional Problem Management Definitions</vt:lpstr>
      <vt:lpstr>TRADITIONAL PROBLEM MANAGEMENT Metrics</vt:lpstr>
      <vt:lpstr>TRADITIONAL PROBLEM MANAGEMENT Classic Approach</vt:lpstr>
      <vt:lpstr>TRADITIONAL PROBLEM MANAGEMENT Classic Approach</vt:lpstr>
      <vt:lpstr>TRADITIONAL PROBLEM MANAGEMENT  Challenges to Success</vt:lpstr>
      <vt:lpstr>TRADITIONAL PROBLEM MANAGEMENT  Root Cause of PM Failure</vt:lpstr>
      <vt:lpstr>PROBLEM MANAGEMENT REDEFINED New Definition </vt:lpstr>
      <vt:lpstr>PROBLEM MANAGEMENT REDEFINED  Scope</vt:lpstr>
      <vt:lpstr>PROBLEM MANAGEMENT REDEFINED  Metrics / KPI’s</vt:lpstr>
      <vt:lpstr>PROBLEM MANAGEMENT REDEFINED  Demonstrating Value</vt:lpstr>
      <vt:lpstr>PROBLEM MANAGEMENT REDEFINED  Implementing</vt:lpstr>
      <vt:lpstr>PROBLEM MANAGEMENT REDEFINED  Implementing</vt:lpstr>
      <vt:lpstr>PROBLEM MANAGEMENT REDEFINED  Surrounding the Problem</vt:lpstr>
      <vt:lpstr>PROBLEM MANAGEMENT REDEFINED  Surrounding the Problem</vt:lpstr>
      <vt:lpstr>PROBLEM MANAGEMENT REDEFINED  Surrounding the Problem</vt:lpstr>
      <vt:lpstr>PROBLEM MANAGEMENT REDEFINED  Surrounding the Problem</vt:lpstr>
      <vt:lpstr>PROBLEM MANAGEMENT REDEFINED  Surrounding the Problem</vt:lpstr>
      <vt:lpstr>PROBLEM MANAGEMENT REDEFINED  Surrounding the Problem</vt:lpstr>
      <vt:lpstr>PROBLEM MANAGEMENT REDEFINED  Iterating Causal Mapping</vt:lpstr>
      <vt:lpstr>PROBLEM MANAGEMENT REDEFINED  Summary</vt:lpstr>
      <vt:lpstr>PROBLEM MANAGEMENT REDEFINED  Questions</vt:lpstr>
      <vt:lpstr>PROBLEM MANAGEMENT REDEFINED  Thank you / 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Kemtah Proposal to Provide Service Desk, Field Support, and Service Catalog Services to Presbyterian Hospital</dc:title>
  <dc:creator>ruiz</dc:creator>
  <cp:lastModifiedBy>Sheri Gibson</cp:lastModifiedBy>
  <cp:revision>186</cp:revision>
  <dcterms:created xsi:type="dcterms:W3CDTF">2009-09-16T01:07:09Z</dcterms:created>
  <dcterms:modified xsi:type="dcterms:W3CDTF">2010-05-10T22:46:52Z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0x0101001312198EF82C6047896E285E82481B90</vt:lpwstr>
  </property>
</Properties>
</file>