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48" r:id="rId3"/>
    <p:sldId id="349" r:id="rId4"/>
    <p:sldId id="367" r:id="rId5"/>
    <p:sldId id="350" r:id="rId6"/>
    <p:sldId id="379" r:id="rId7"/>
    <p:sldId id="391" r:id="rId8"/>
    <p:sldId id="368" r:id="rId9"/>
    <p:sldId id="380" r:id="rId10"/>
    <p:sldId id="381" r:id="rId11"/>
    <p:sldId id="382" r:id="rId12"/>
    <p:sldId id="383" r:id="rId13"/>
    <p:sldId id="385" r:id="rId14"/>
    <p:sldId id="384" r:id="rId15"/>
    <p:sldId id="402" r:id="rId16"/>
    <p:sldId id="403" r:id="rId17"/>
    <p:sldId id="404" r:id="rId18"/>
    <p:sldId id="405" r:id="rId19"/>
    <p:sldId id="407" r:id="rId20"/>
    <p:sldId id="408" r:id="rId21"/>
    <p:sldId id="406" r:id="rId22"/>
    <p:sldId id="413" r:id="rId23"/>
    <p:sldId id="414" r:id="rId24"/>
    <p:sldId id="415" r:id="rId25"/>
    <p:sldId id="416" r:id="rId26"/>
    <p:sldId id="409" r:id="rId27"/>
    <p:sldId id="411" r:id="rId28"/>
    <p:sldId id="417" r:id="rId29"/>
    <p:sldId id="398" r:id="rId30"/>
    <p:sldId id="412" r:id="rId31"/>
    <p:sldId id="399" r:id="rId32"/>
    <p:sldId id="400" r:id="rId33"/>
    <p:sldId id="378" r:id="rId34"/>
    <p:sldId id="346" r:id="rId35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CCCC"/>
    <a:srgbClr val="FF9999"/>
    <a:srgbClr val="DA0000"/>
    <a:srgbClr val="D30AA5"/>
    <a:srgbClr val="FFFF99"/>
    <a:srgbClr val="FFCC66"/>
    <a:srgbClr val="99FF99"/>
    <a:srgbClr val="A2AB00"/>
    <a:srgbClr val="730000"/>
    <a:srgbClr val="0435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55" autoAdjust="0"/>
    <p:restoredTop sz="94903" autoAdjust="0"/>
  </p:normalViewPr>
  <p:slideViewPr>
    <p:cSldViewPr>
      <p:cViewPr>
        <p:scale>
          <a:sx n="80" d="100"/>
          <a:sy n="80" d="100"/>
        </p:scale>
        <p:origin x="-594" y="-61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43413"/>
            <a:ext cx="5100637" cy="420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6" tIns="46912" rIns="92206" bIns="46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NLIT 2010:  Securing Virtual Directories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NLIT 2010:  Securing Virtual Directories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NLIT 2010:  Securing Virtual Directories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NLIT 2010:  Securing Virtual Directories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NLIT 2010:  Securing Virtual Directories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NLIT 2010:  Securing Virtual Directories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NLIT 2010:  Securing Virtual Directories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NLIT 2010:  Securing Virtual Directories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NLIT 2010:  Securing Virtual Directories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NLIT 2010:  Securing Virtual Directories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NLIT 2010:  Securing Virtual Directories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24 pt</a:t>
            </a:r>
          </a:p>
          <a:p>
            <a:pPr lvl="1"/>
            <a:r>
              <a:rPr lang="en-US" smtClean="0"/>
              <a:t>Second level 22 pt</a:t>
            </a:r>
          </a:p>
          <a:p>
            <a:pPr lvl="2"/>
            <a:r>
              <a:rPr lang="en-US" smtClean="0"/>
              <a:t>Third level 20 pt</a:t>
            </a:r>
          </a:p>
          <a:p>
            <a:pPr lvl="3"/>
            <a:r>
              <a:rPr lang="en-US" smtClean="0"/>
              <a:t>Fourth level 18pt</a:t>
            </a:r>
          </a:p>
          <a:p>
            <a:pPr lvl="4"/>
            <a:r>
              <a:rPr lang="en-US" smtClean="0"/>
              <a:t>Fifth level 18pt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286000" cy="130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803275" y="1447800"/>
            <a:ext cx="76168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- 28 Point Helvetica Bold</a:t>
            </a: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6324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NLIT 2010:  Securing Virtual Directories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rgbClr val="000000"/>
          </a:solidFill>
          <a:latin typeface="+mn-lt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000000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rgbClr val="000000"/>
          </a:solidFill>
          <a:latin typeface="+mn-lt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000000"/>
          </a:solidFill>
          <a:latin typeface="+mn-lt"/>
        </a:defRPr>
      </a:lvl5pPr>
      <a:lvl6pPr marL="24003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6pPr>
      <a:lvl7pPr marL="28575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7pPr>
      <a:lvl8pPr marL="33147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8pPr>
      <a:lvl9pPr marL="37719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1524000"/>
          </a:xfrm>
          <a:noFill/>
        </p:spPr>
        <p:txBody>
          <a:bodyPr/>
          <a:lstStyle/>
          <a:p>
            <a:r>
              <a:rPr lang="en-US" sz="3200" dirty="0" smtClean="0"/>
              <a:t>Securing Virtual Directories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153400" cy="2057400"/>
          </a:xfrm>
        </p:spPr>
        <p:txBody>
          <a:bodyPr numCol="1"/>
          <a:lstStyle/>
          <a:p>
            <a:pPr>
              <a:lnSpc>
                <a:spcPts val="2000"/>
              </a:lnSpc>
              <a:defRPr/>
            </a:pPr>
            <a:r>
              <a:rPr lang="en-US" sz="1800" dirty="0" smtClean="0"/>
              <a:t>Bill Claycomb</a:t>
            </a:r>
          </a:p>
          <a:p>
            <a:pPr marL="342900" indent="-171450">
              <a:lnSpc>
                <a:spcPts val="2000"/>
              </a:lnSpc>
              <a:defRPr/>
            </a:pPr>
            <a:r>
              <a:rPr lang="en-US" sz="1400" dirty="0" smtClean="0"/>
              <a:t>Member of Technical Staff</a:t>
            </a:r>
          </a:p>
          <a:p>
            <a:pPr marL="342900" indent="-171450">
              <a:lnSpc>
                <a:spcPts val="2000"/>
              </a:lnSpc>
              <a:defRPr/>
            </a:pPr>
            <a:r>
              <a:rPr lang="en-US" sz="1400" dirty="0" smtClean="0"/>
              <a:t>Sandia National Laboratories</a:t>
            </a:r>
          </a:p>
          <a:p>
            <a:pPr marL="342900" indent="-171450">
              <a:lnSpc>
                <a:spcPts val="2000"/>
              </a:lnSpc>
              <a:defRPr/>
            </a:pPr>
            <a:r>
              <a:rPr lang="en-US" sz="1400" smtClean="0"/>
              <a:t>Albuquerque, New Mexico, </a:t>
            </a:r>
            <a:r>
              <a:rPr lang="en-US" sz="1400" dirty="0" smtClean="0"/>
              <a:t>USA</a:t>
            </a:r>
          </a:p>
          <a:p>
            <a:pPr marL="342900" indent="-171450">
              <a:lnSpc>
                <a:spcPts val="2000"/>
              </a:lnSpc>
              <a:defRPr/>
            </a:pPr>
            <a:endParaRPr lang="en-US" sz="1400" dirty="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76438" y="6283325"/>
            <a:ext cx="5191125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Sandia is a </a:t>
            </a:r>
            <a:r>
              <a:rPr lang="en-US" sz="900" dirty="0" err="1">
                <a:solidFill>
                  <a:srgbClr val="000000"/>
                </a:solidFill>
                <a:latin typeface="Helvetica" pitchFamily="34" charset="0"/>
              </a:rPr>
              <a:t>multiprogram</a:t>
            </a:r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 laboratory operated by 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Sandia </a:t>
            </a:r>
            <a:r>
              <a:rPr lang="en-US" sz="900" smtClean="0">
                <a:solidFill>
                  <a:srgbClr val="000000"/>
                </a:solidFill>
                <a:latin typeface="Helvetica" pitchFamily="34" charset="0"/>
              </a:rPr>
              <a:t>Corporation, </a:t>
            </a:r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a Lockheed 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Martin </a:t>
            </a:r>
            <a:r>
              <a:rPr lang="en-US" sz="900" smtClean="0">
                <a:solidFill>
                  <a:srgbClr val="000000"/>
                </a:solidFill>
                <a:latin typeface="Helvetica" pitchFamily="34" charset="0"/>
              </a:rPr>
              <a:t>Company,</a:t>
            </a:r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for the United States Department of Energy’s National Nuclear Security Administration</a:t>
            </a:r>
            <a:br>
              <a:rPr lang="en-US" sz="900" dirty="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 under contract DE-AC04-94AL85000.</a:t>
            </a:r>
          </a:p>
        </p:txBody>
      </p:sp>
      <p:pic>
        <p:nvPicPr>
          <p:cNvPr id="2054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6324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5" name="Picture 11" descr="C:\_Alldata\DEB WORK\Templates &amp; Logos\Other Labs.NNSA\NNSAlogo041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343650"/>
            <a:ext cx="914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657600" y="2667000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mtClean="0">
                <a:latin typeface="+mn-lt"/>
              </a:rPr>
              <a:t>May 25, </a:t>
            </a:r>
            <a:r>
              <a:rPr lang="en-US" dirty="0" smtClean="0">
                <a:latin typeface="+mn-lt"/>
              </a:rPr>
              <a:t>2010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Attacks</a:t>
            </a:r>
            <a:endParaRPr lang="en-US" dirty="0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057400" cy="179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3124200"/>
            <a:ext cx="838200" cy="1658439"/>
          </a:xfrm>
          <a:prstGeom prst="rect">
            <a:avLst/>
          </a:prstGeom>
          <a:noFill/>
        </p:spPr>
      </p:pic>
      <p:sp>
        <p:nvSpPr>
          <p:cNvPr id="5" name="Left-Right Arrow 4"/>
          <p:cNvSpPr/>
          <p:nvPr/>
        </p:nvSpPr>
        <p:spPr bwMode="auto">
          <a:xfrm>
            <a:off x="2514600" y="3276600"/>
            <a:ext cx="1752600" cy="10668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752600"/>
            <a:ext cx="838200" cy="1658439"/>
          </a:xfrm>
          <a:prstGeom prst="rect">
            <a:avLst/>
          </a:prstGeom>
          <a:noFill/>
        </p:spPr>
      </p:pic>
      <p:pic>
        <p:nvPicPr>
          <p:cNvPr id="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648200"/>
            <a:ext cx="838200" cy="1658439"/>
          </a:xfrm>
          <a:prstGeom prst="rect">
            <a:avLst/>
          </a:prstGeom>
          <a:noFill/>
        </p:spPr>
      </p:pic>
      <p:pic>
        <p:nvPicPr>
          <p:cNvPr id="8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00400"/>
            <a:ext cx="838200" cy="16584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4600" y="5715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Destination Servers</a:t>
            </a:r>
            <a:endParaRPr lang="en-US" sz="2000" dirty="0">
              <a:latin typeface="+mj-lt"/>
            </a:endParaRPr>
          </a:p>
        </p:txBody>
      </p:sp>
      <p:sp>
        <p:nvSpPr>
          <p:cNvPr id="10" name="Left-Right Arrow 9"/>
          <p:cNvSpPr/>
          <p:nvPr/>
        </p:nvSpPr>
        <p:spPr bwMode="auto">
          <a:xfrm>
            <a:off x="5638800" y="3352800"/>
            <a:ext cx="1752600" cy="1066800"/>
          </a:xfrm>
          <a:prstGeom prst="left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 rot="20214632">
            <a:off x="5452291" y="2189181"/>
            <a:ext cx="1640984" cy="938465"/>
          </a:xfrm>
          <a:prstGeom prst="leftRightArrow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 rot="873959">
            <a:off x="5547057" y="4540154"/>
            <a:ext cx="1689689" cy="978090"/>
          </a:xfrm>
          <a:prstGeom prst="leftRigh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rot="20148566">
            <a:off x="5706748" y="233109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Stored Credentials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3581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Stored</a:t>
            </a:r>
          </a:p>
          <a:p>
            <a:pPr algn="ctr"/>
            <a:r>
              <a:rPr lang="en-US" sz="1600" dirty="0" smtClean="0"/>
              <a:t>Credentials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 rot="966180">
            <a:off x="5773674" y="471904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Stored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Credentials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3505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User</a:t>
            </a:r>
          </a:p>
          <a:p>
            <a:pPr algn="ctr"/>
            <a:r>
              <a:rPr lang="en-US" sz="1600" dirty="0" smtClean="0"/>
              <a:t>Credentials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Attacks</a:t>
            </a:r>
            <a:endParaRPr lang="en-US" dirty="0"/>
          </a:p>
        </p:txBody>
      </p:sp>
      <p:pic>
        <p:nvPicPr>
          <p:cNvPr id="4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752600"/>
            <a:ext cx="838200" cy="1658439"/>
          </a:xfrm>
          <a:prstGeom prst="rect">
            <a:avLst/>
          </a:prstGeom>
          <a:noFill/>
        </p:spPr>
      </p:pic>
      <p:pic>
        <p:nvPicPr>
          <p:cNvPr id="5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4648200"/>
            <a:ext cx="838200" cy="1658439"/>
          </a:xfrm>
          <a:prstGeom prst="rect">
            <a:avLst/>
          </a:prstGeom>
          <a:noFill/>
        </p:spPr>
      </p:pic>
      <p:pic>
        <p:nvPicPr>
          <p:cNvPr id="6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200400"/>
            <a:ext cx="838200" cy="1658439"/>
          </a:xfrm>
          <a:prstGeom prst="rect">
            <a:avLst/>
          </a:prstGeom>
          <a:noFill/>
        </p:spPr>
      </p:pic>
      <p:pic>
        <p:nvPicPr>
          <p:cNvPr id="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3886200"/>
            <a:ext cx="838200" cy="16584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53200" y="5486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Servers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334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0" name="Left-Right Arrow 9"/>
          <p:cNvSpPr/>
          <p:nvPr/>
        </p:nvSpPr>
        <p:spPr bwMode="auto">
          <a:xfrm>
            <a:off x="6019800" y="3429000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 rot="20214632">
            <a:off x="5818317" y="2322659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 rot="873959">
            <a:off x="5872111" y="4521568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1154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38600" y="17526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High</a:t>
            </a:r>
          </a:p>
          <a:p>
            <a:pPr algn="ctr"/>
            <a:r>
              <a:rPr lang="en-US" sz="2000" dirty="0" smtClean="0">
                <a:latin typeface="+mj-lt"/>
              </a:rPr>
              <a:t>Speed</a:t>
            </a:r>
          </a:p>
          <a:p>
            <a:pPr algn="ctr"/>
            <a:r>
              <a:rPr lang="en-US" sz="2000" dirty="0" smtClean="0">
                <a:latin typeface="+mj-lt"/>
              </a:rPr>
              <a:t>Cache</a:t>
            </a:r>
            <a:endParaRPr lang="en-US" sz="2000" dirty="0">
              <a:latin typeface="+mj-lt"/>
            </a:endParaRPr>
          </a:p>
        </p:txBody>
      </p:sp>
      <p:sp>
        <p:nvSpPr>
          <p:cNvPr id="15" name="Left-Right Arrow 14"/>
          <p:cNvSpPr/>
          <p:nvPr/>
        </p:nvSpPr>
        <p:spPr bwMode="auto">
          <a:xfrm rot="16200000">
            <a:off x="4267200" y="3200400"/>
            <a:ext cx="876300" cy="419100"/>
          </a:xfrm>
          <a:prstGeom prst="leftRightArrow">
            <a:avLst/>
          </a:prstGeom>
          <a:solidFill>
            <a:srgbClr val="DA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6" name="Picture 4" descr="C:\Users\Bill\AppData\Local\Microsoft\Windows\Temporary Internet Files\Content.IE5\JHNHTI2O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1955800" cy="16065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9600" y="4800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Client</a:t>
            </a:r>
            <a:endParaRPr lang="en-US" sz="2000" dirty="0">
              <a:latin typeface="+mj-lt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>
            <a:off x="2590800" y="3429000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Transformation Attacks</a:t>
            </a:r>
            <a:endParaRPr lang="en-US" dirty="0"/>
          </a:p>
        </p:txBody>
      </p:sp>
      <p:pic>
        <p:nvPicPr>
          <p:cNvPr id="4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752600"/>
            <a:ext cx="838200" cy="1658439"/>
          </a:xfrm>
          <a:prstGeom prst="rect">
            <a:avLst/>
          </a:prstGeom>
          <a:noFill/>
        </p:spPr>
      </p:pic>
      <p:pic>
        <p:nvPicPr>
          <p:cNvPr id="5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4648200"/>
            <a:ext cx="838200" cy="1658439"/>
          </a:xfrm>
          <a:prstGeom prst="rect">
            <a:avLst/>
          </a:prstGeom>
          <a:noFill/>
        </p:spPr>
      </p:pic>
      <p:pic>
        <p:nvPicPr>
          <p:cNvPr id="6" name="Picture 4" descr="C:\Users\Bill\AppData\Local\Microsoft\Windows\Temporary Internet Files\Content.IE5\JHNHTI2O\MCj04241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1955800" cy="1606550"/>
          </a:xfrm>
          <a:prstGeom prst="rect">
            <a:avLst/>
          </a:prstGeom>
          <a:noFill/>
        </p:spPr>
      </p:pic>
      <p:pic>
        <p:nvPicPr>
          <p:cNvPr id="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200400"/>
            <a:ext cx="838200" cy="1658439"/>
          </a:xfrm>
          <a:prstGeom prst="rect">
            <a:avLst/>
          </a:prstGeom>
          <a:noFill/>
        </p:spPr>
      </p:pic>
      <p:pic>
        <p:nvPicPr>
          <p:cNvPr id="8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8200" y="3124200"/>
            <a:ext cx="838200" cy="16584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53200" y="5486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Servers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800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Client</a:t>
            </a:r>
            <a:endParaRPr lang="en-US" sz="2000" dirty="0">
              <a:latin typeface="+mj-lt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>
            <a:off x="2133600" y="3429000"/>
            <a:ext cx="19812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Left-Right Arrow 12"/>
          <p:cNvSpPr/>
          <p:nvPr/>
        </p:nvSpPr>
        <p:spPr bwMode="auto">
          <a:xfrm>
            <a:off x="6019800" y="3429000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 rot="20214632">
            <a:off x="5818317" y="2322659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Left-Right Arrow 14"/>
          <p:cNvSpPr/>
          <p:nvPr/>
        </p:nvSpPr>
        <p:spPr bwMode="auto">
          <a:xfrm rot="873959">
            <a:off x="5872111" y="4521568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2667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Data Transformation</a:t>
            </a:r>
            <a:endParaRPr lang="en-US" sz="2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1600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505-555-1212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600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(505) 555-1212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2667000" y="1676400"/>
            <a:ext cx="990600" cy="3048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2133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US Citizen:  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133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US Citizen: 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Y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Left-Right Arrow 21"/>
          <p:cNvSpPr/>
          <p:nvPr/>
        </p:nvSpPr>
        <p:spPr bwMode="auto">
          <a:xfrm>
            <a:off x="2667000" y="2209800"/>
            <a:ext cx="990600" cy="3048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Disruption Attack</a:t>
            </a:r>
            <a:endParaRPr lang="en-US" dirty="0"/>
          </a:p>
        </p:txBody>
      </p:sp>
      <p:pic>
        <p:nvPicPr>
          <p:cNvPr id="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200400"/>
            <a:ext cx="838200" cy="1658439"/>
          </a:xfrm>
          <a:prstGeom prst="rect">
            <a:avLst/>
          </a:prstGeom>
          <a:noFill/>
        </p:spPr>
      </p:pic>
      <p:pic>
        <p:nvPicPr>
          <p:cNvPr id="8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95400" y="3124200"/>
            <a:ext cx="838200" cy="16584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152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>
            <a:off x="2590800" y="3429000"/>
            <a:ext cx="46482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133600"/>
            <a:ext cx="2438400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Change Detected:</a:t>
            </a:r>
          </a:p>
          <a:p>
            <a:pPr algn="ctr"/>
            <a:r>
              <a:rPr lang="en-US" sz="2000" dirty="0" smtClean="0">
                <a:latin typeface="+mj-lt"/>
              </a:rPr>
              <a:t>Disable Account X</a:t>
            </a:r>
            <a:endParaRPr lang="en-US" sz="2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0" y="1676400"/>
            <a:ext cx="13716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Accounts:</a:t>
            </a:r>
          </a:p>
          <a:p>
            <a:pPr algn="ctr"/>
            <a:r>
              <a:rPr lang="en-US" sz="2000" dirty="0" smtClean="0">
                <a:latin typeface="+mj-lt"/>
              </a:rPr>
              <a:t>X</a:t>
            </a:r>
          </a:p>
          <a:p>
            <a:pPr algn="ctr"/>
            <a:r>
              <a:rPr lang="en-US" sz="2000" dirty="0" smtClean="0">
                <a:latin typeface="+mj-lt"/>
              </a:rPr>
              <a:t>Y</a:t>
            </a:r>
          </a:p>
          <a:p>
            <a:pPr algn="ctr"/>
            <a:r>
              <a:rPr lang="en-US" sz="2000" dirty="0" smtClean="0">
                <a:latin typeface="+mj-lt"/>
              </a:rPr>
              <a:t>Z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5833 0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Attacks</a:t>
            </a:r>
            <a:endParaRPr lang="en-US" dirty="0"/>
          </a:p>
        </p:txBody>
      </p:sp>
      <p:pic>
        <p:nvPicPr>
          <p:cNvPr id="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200400"/>
            <a:ext cx="838200" cy="1658439"/>
          </a:xfrm>
          <a:prstGeom prst="rect">
            <a:avLst/>
          </a:prstGeom>
          <a:noFill/>
        </p:spPr>
      </p:pic>
      <p:pic>
        <p:nvPicPr>
          <p:cNvPr id="8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95400" y="3124200"/>
            <a:ext cx="838200" cy="16584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152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>
            <a:off x="2590800" y="3429000"/>
            <a:ext cx="46482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133600"/>
            <a:ext cx="2438400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Change Detected:</a:t>
            </a:r>
          </a:p>
          <a:p>
            <a:pPr algn="ctr"/>
            <a:r>
              <a:rPr lang="en-US" sz="2000" dirty="0" smtClean="0">
                <a:latin typeface="+mj-lt"/>
              </a:rPr>
              <a:t>Disable Account X</a:t>
            </a:r>
            <a:endParaRPr lang="en-US" sz="2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0" y="1676400"/>
            <a:ext cx="13716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Accounts:</a:t>
            </a:r>
          </a:p>
          <a:p>
            <a:pPr algn="ctr"/>
            <a:r>
              <a:rPr lang="en-US" sz="2000" dirty="0" smtClean="0">
                <a:latin typeface="+mj-lt"/>
              </a:rPr>
              <a:t>X</a:t>
            </a:r>
          </a:p>
          <a:p>
            <a:pPr algn="ctr"/>
            <a:r>
              <a:rPr lang="en-US" sz="2000" dirty="0" smtClean="0">
                <a:latin typeface="+mj-lt"/>
              </a:rPr>
              <a:t>Y</a:t>
            </a:r>
          </a:p>
          <a:p>
            <a:pPr algn="ctr"/>
            <a:r>
              <a:rPr lang="en-US" sz="2000" dirty="0" smtClean="0">
                <a:latin typeface="+mj-lt"/>
              </a:rPr>
              <a:t>Z</a:t>
            </a:r>
            <a:endParaRPr lang="en-US" sz="2000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429000"/>
            <a:ext cx="467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4514 -0.0333 0.29045 -0.06661 0.34028 -0.00162 C 0.3901 0.06337 0.30521 0.32493 0.29878 0.38945 " pathEditMode="relative" ptsTypes="a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Data Redirection Attack</a:t>
            </a:r>
            <a:endParaRPr lang="en-US" dirty="0"/>
          </a:p>
        </p:txBody>
      </p:sp>
      <p:pic>
        <p:nvPicPr>
          <p:cNvPr id="4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752600"/>
            <a:ext cx="838200" cy="1658439"/>
          </a:xfrm>
          <a:prstGeom prst="rect">
            <a:avLst/>
          </a:prstGeom>
          <a:noFill/>
        </p:spPr>
      </p:pic>
      <p:pic>
        <p:nvPicPr>
          <p:cNvPr id="6" name="Picture 4" descr="C:\Users\Bill\AppData\Local\Microsoft\Windows\Temporary Internet Files\Content.IE5\JHNHTI2O\MCj04241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1955800" cy="1606550"/>
          </a:xfrm>
          <a:prstGeom prst="rect">
            <a:avLst/>
          </a:prstGeom>
          <a:noFill/>
        </p:spPr>
      </p:pic>
      <p:pic>
        <p:nvPicPr>
          <p:cNvPr id="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276600"/>
            <a:ext cx="838200" cy="1658439"/>
          </a:xfrm>
          <a:prstGeom prst="rect">
            <a:avLst/>
          </a:prstGeom>
          <a:noFill/>
        </p:spPr>
      </p:pic>
      <p:pic>
        <p:nvPicPr>
          <p:cNvPr id="8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3124200"/>
            <a:ext cx="838200" cy="16584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15200" y="4648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800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Client</a:t>
            </a:r>
            <a:endParaRPr lang="en-US" sz="2000" dirty="0">
              <a:latin typeface="+mj-lt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2590800" y="3276600"/>
            <a:ext cx="1371600" cy="8382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5638800" y="3505200"/>
            <a:ext cx="1371600" cy="8382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Left Arrow 17"/>
          <p:cNvSpPr/>
          <p:nvPr/>
        </p:nvSpPr>
        <p:spPr bwMode="auto">
          <a:xfrm rot="20295314">
            <a:off x="5444428" y="2405168"/>
            <a:ext cx="1260213" cy="838200"/>
          </a:xfrm>
          <a:prstGeom prst="lef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1828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Attacker’s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Directory Server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Multiply 19"/>
          <p:cNvSpPr/>
          <p:nvPr/>
        </p:nvSpPr>
        <p:spPr bwMode="auto">
          <a:xfrm>
            <a:off x="5867400" y="3200400"/>
            <a:ext cx="1295400" cy="15240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 Data Redirection Attack</a:t>
            </a:r>
            <a:endParaRPr lang="en-US" dirty="0"/>
          </a:p>
        </p:txBody>
      </p:sp>
      <p:pic>
        <p:nvPicPr>
          <p:cNvPr id="6" name="Picture 4" descr="C:\Users\Bill\AppData\Local\Microsoft\Windows\Temporary Internet Files\Content.IE5\JHNHTI2O\MCj042419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1955800" cy="1606550"/>
          </a:xfrm>
          <a:prstGeom prst="rect">
            <a:avLst/>
          </a:prstGeom>
          <a:noFill/>
        </p:spPr>
      </p:pic>
      <p:pic>
        <p:nvPicPr>
          <p:cNvPr id="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76600"/>
            <a:ext cx="838200" cy="1658439"/>
          </a:xfrm>
          <a:prstGeom prst="rect">
            <a:avLst/>
          </a:prstGeom>
          <a:noFill/>
        </p:spPr>
      </p:pic>
      <p:pic>
        <p:nvPicPr>
          <p:cNvPr id="8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3124200"/>
            <a:ext cx="838200" cy="16584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15200" y="4648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800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Client</a:t>
            </a:r>
            <a:endParaRPr lang="en-US" sz="2000" dirty="0">
              <a:latin typeface="+mj-lt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2590800" y="3276600"/>
            <a:ext cx="1371600" cy="8382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5638800" y="3505200"/>
            <a:ext cx="1371600" cy="8382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Left Arrow 17"/>
          <p:cNvSpPr/>
          <p:nvPr/>
        </p:nvSpPr>
        <p:spPr bwMode="auto">
          <a:xfrm rot="1165351">
            <a:off x="2404136" y="2256581"/>
            <a:ext cx="1637314" cy="838200"/>
          </a:xfrm>
          <a:prstGeom prst="lef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1524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Attacker’s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Client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Multiply 19"/>
          <p:cNvSpPr/>
          <p:nvPr/>
        </p:nvSpPr>
        <p:spPr bwMode="auto">
          <a:xfrm>
            <a:off x="2819400" y="2971800"/>
            <a:ext cx="1295400" cy="15240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5" name="Picture 4" descr="C:\Users\Bill\AppData\Local\Microsoft\Windows\Temporary Internet Files\Content.IE5\JHNHTI2O\MCj042419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1524000" cy="12518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Covert Channel Attack</a:t>
            </a:r>
            <a:endParaRPr lang="en-US" dirty="0"/>
          </a:p>
        </p:txBody>
      </p:sp>
      <p:pic>
        <p:nvPicPr>
          <p:cNvPr id="6" name="Picture 4" descr="C:\Users\Bill\AppData\Local\Microsoft\Windows\Temporary Internet Files\Content.IE5\JHNHTI2O\MCj042419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1955800" cy="1606550"/>
          </a:xfrm>
          <a:prstGeom prst="rect">
            <a:avLst/>
          </a:prstGeom>
          <a:noFill/>
        </p:spPr>
      </p:pic>
      <p:pic>
        <p:nvPicPr>
          <p:cNvPr id="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76600"/>
            <a:ext cx="838200" cy="1658439"/>
          </a:xfrm>
          <a:prstGeom prst="rect">
            <a:avLst/>
          </a:prstGeom>
          <a:noFill/>
        </p:spPr>
      </p:pic>
      <p:pic>
        <p:nvPicPr>
          <p:cNvPr id="8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3124200"/>
            <a:ext cx="838200" cy="16584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15200" y="4648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800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Client</a:t>
            </a:r>
            <a:endParaRPr lang="en-US" sz="2000" dirty="0">
              <a:latin typeface="+mj-lt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2590800" y="3276600"/>
            <a:ext cx="1371600" cy="8382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5638800" y="3505200"/>
            <a:ext cx="1371600" cy="8382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Left Arrow 17"/>
          <p:cNvSpPr/>
          <p:nvPr/>
        </p:nvSpPr>
        <p:spPr bwMode="auto">
          <a:xfrm rot="19197604">
            <a:off x="2482083" y="4865434"/>
            <a:ext cx="1979171" cy="327532"/>
          </a:xfrm>
          <a:prstGeom prst="leftArrow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5791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Attacker’s Data Store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1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199561"/>
            <a:ext cx="838200" cy="16584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eft Arrow 35"/>
          <p:cNvSpPr/>
          <p:nvPr/>
        </p:nvSpPr>
        <p:spPr bwMode="auto">
          <a:xfrm>
            <a:off x="2743200" y="4495800"/>
            <a:ext cx="1371600" cy="8382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3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419600"/>
            <a:ext cx="838200" cy="165843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143000" y="5791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</a:t>
            </a:r>
            <a:endParaRPr lang="en-US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Attack</a:t>
            </a:r>
            <a:endParaRPr lang="en-US" dirty="0"/>
          </a:p>
        </p:txBody>
      </p:sp>
      <p:pic>
        <p:nvPicPr>
          <p:cNvPr id="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752600"/>
            <a:ext cx="838200" cy="1658439"/>
          </a:xfrm>
          <a:prstGeom prst="rect">
            <a:avLst/>
          </a:prstGeom>
          <a:noFill/>
        </p:spPr>
      </p:pic>
      <p:pic>
        <p:nvPicPr>
          <p:cNvPr id="8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1600200"/>
            <a:ext cx="838200" cy="16584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15200" y="3124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HR SQL Server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048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2590800" y="1752600"/>
            <a:ext cx="1371600" cy="8382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5638800" y="1981200"/>
            <a:ext cx="1447800" cy="9144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5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267200"/>
            <a:ext cx="838200" cy="1658439"/>
          </a:xfrm>
          <a:prstGeom prst="rect">
            <a:avLst/>
          </a:prstGeom>
          <a:noFill/>
        </p:spPr>
      </p:pic>
      <p:pic>
        <p:nvPicPr>
          <p:cNvPr id="20" name="Picture 19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19600" y="4114800"/>
            <a:ext cx="838200" cy="165843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3914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HR SQL Server</a:t>
            </a:r>
            <a:endParaRPr lang="en-US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55626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25" name="Left Arrow 24"/>
          <p:cNvSpPr/>
          <p:nvPr/>
        </p:nvSpPr>
        <p:spPr bwMode="auto">
          <a:xfrm>
            <a:off x="2743200" y="4495800"/>
            <a:ext cx="1371600" cy="838200"/>
          </a:xfrm>
          <a:prstGeom prst="lef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Left Arrow 25"/>
          <p:cNvSpPr/>
          <p:nvPr/>
        </p:nvSpPr>
        <p:spPr bwMode="auto">
          <a:xfrm>
            <a:off x="5715000" y="4495800"/>
            <a:ext cx="1447800" cy="9144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0" y="2133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Raavi" pitchFamily="34" charset="0"/>
              </a:rPr>
              <a:t>Stored Credentials</a:t>
            </a:r>
            <a:endParaRPr lang="en-US" sz="1600" dirty="0">
              <a:latin typeface="+mj-lt"/>
              <a:cs typeface="Raav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4648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Raavi" pitchFamily="34" charset="0"/>
              </a:rPr>
              <a:t>Stored Credentials</a:t>
            </a:r>
            <a:endParaRPr lang="en-US" sz="1600" dirty="0">
              <a:latin typeface="+mj-lt"/>
              <a:cs typeface="Raavi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33400" y="4038600"/>
            <a:ext cx="8229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838200" cy="1658439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990600" y="3048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</a:t>
            </a:r>
            <a:endParaRPr lang="en-US" sz="20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3000" y="5791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Attacker’s Data Store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25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Exposed Data Attack</a:t>
            </a:r>
            <a:endParaRPr lang="en-US" dirty="0"/>
          </a:p>
        </p:txBody>
      </p:sp>
      <p:pic>
        <p:nvPicPr>
          <p:cNvPr id="6" name="Picture 4" descr="C:\Users\Bill\AppData\Local\Microsoft\Windows\Temporary Internet Files\Content.IE5\JHNHTI2O\MCj042419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1955800" cy="1606550"/>
          </a:xfrm>
          <a:prstGeom prst="rect">
            <a:avLst/>
          </a:prstGeom>
          <a:noFill/>
        </p:spPr>
      </p:pic>
      <p:pic>
        <p:nvPicPr>
          <p:cNvPr id="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76600"/>
            <a:ext cx="838200" cy="1658439"/>
          </a:xfrm>
          <a:prstGeom prst="rect">
            <a:avLst/>
          </a:prstGeom>
          <a:noFill/>
        </p:spPr>
      </p:pic>
      <p:pic>
        <p:nvPicPr>
          <p:cNvPr id="8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3124200"/>
            <a:ext cx="838200" cy="16584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15200" y="4648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33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Client</a:t>
            </a:r>
            <a:endParaRPr lang="en-US" sz="2000" dirty="0">
              <a:latin typeface="+mj-lt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2667000" y="2971800"/>
            <a:ext cx="1371600" cy="8382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5638800" y="3505200"/>
            <a:ext cx="1447800" cy="9144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600200"/>
            <a:ext cx="22098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Name</a:t>
            </a:r>
          </a:p>
          <a:p>
            <a:r>
              <a:rPr lang="en-US" dirty="0" smtClean="0">
                <a:latin typeface="+mj-lt"/>
              </a:rPr>
              <a:t>Email Address</a:t>
            </a:r>
          </a:p>
          <a:p>
            <a:r>
              <a:rPr lang="en-US" dirty="0" smtClean="0">
                <a:latin typeface="+mj-lt"/>
              </a:rPr>
              <a:t>SSN</a:t>
            </a:r>
          </a:p>
          <a:p>
            <a:r>
              <a:rPr lang="en-US" dirty="0" smtClean="0">
                <a:latin typeface="+mj-lt"/>
              </a:rPr>
              <a:t>Salary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1905000"/>
            <a:ext cx="2209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Name</a:t>
            </a:r>
          </a:p>
          <a:p>
            <a:r>
              <a:rPr lang="en-US" dirty="0" smtClean="0">
                <a:latin typeface="+mj-lt"/>
              </a:rPr>
              <a:t>Email Address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3657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Raavi" pitchFamily="34" charset="0"/>
              </a:rPr>
              <a:t>Stored Credentials</a:t>
            </a:r>
            <a:endParaRPr lang="en-US" sz="1600" dirty="0">
              <a:latin typeface="+mj-lt"/>
              <a:cs typeface="Raav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6019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Attacker’s Data Store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4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99561"/>
            <a:ext cx="838200" cy="1658439"/>
          </a:xfrm>
          <a:prstGeom prst="rect">
            <a:avLst/>
          </a:prstGeom>
          <a:noFill/>
        </p:spPr>
      </p:pic>
      <p:sp>
        <p:nvSpPr>
          <p:cNvPr id="25" name="Left Arrow 24"/>
          <p:cNvSpPr/>
          <p:nvPr/>
        </p:nvSpPr>
        <p:spPr bwMode="auto">
          <a:xfrm rot="20449953">
            <a:off x="1624529" y="4308139"/>
            <a:ext cx="2711746" cy="838200"/>
          </a:xfrm>
          <a:prstGeom prst="lef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3200" y="5105400"/>
            <a:ext cx="1219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SSN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Salary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z="2800" dirty="0" smtClean="0"/>
              <a:t>Directory services and virtual directories</a:t>
            </a:r>
          </a:p>
          <a:p>
            <a:r>
              <a:rPr lang="en-US" sz="2800" dirty="0" smtClean="0"/>
              <a:t>Threats to directory services</a:t>
            </a:r>
          </a:p>
          <a:p>
            <a:r>
              <a:rPr lang="en-US" sz="2800" dirty="0" smtClean="0"/>
              <a:t>Attacks on virtual directory services</a:t>
            </a:r>
          </a:p>
          <a:p>
            <a:pPr marL="342900" lvl="1" indent="-171450">
              <a:buFontTx/>
              <a:buChar char="•"/>
            </a:pPr>
            <a:r>
              <a:rPr lang="en-US" sz="2800" dirty="0" smtClean="0"/>
              <a:t>Protecting Virtual </a:t>
            </a:r>
            <a:r>
              <a:rPr lang="en-US" sz="2800" dirty="0" smtClean="0"/>
              <a:t>Directories</a:t>
            </a:r>
          </a:p>
          <a:p>
            <a:pPr marL="342900" lvl="1" indent="-171450">
              <a:buFontTx/>
              <a:buChar char="•"/>
            </a:pPr>
            <a:r>
              <a:rPr lang="en-US" sz="2800" dirty="0" smtClean="0"/>
              <a:t>Risk </a:t>
            </a:r>
            <a:r>
              <a:rPr lang="en-US" sz="2800" dirty="0" smtClean="0"/>
              <a:t>Analysis Framework for VDS</a:t>
            </a:r>
            <a:endParaRPr lang="en-US" sz="3200" dirty="0" smtClean="0"/>
          </a:p>
          <a:p>
            <a:r>
              <a:rPr lang="en-US" sz="2800" dirty="0" smtClean="0"/>
              <a:t>Next steps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Combination Attack</a:t>
            </a:r>
          </a:p>
        </p:txBody>
      </p:sp>
      <p:pic>
        <p:nvPicPr>
          <p:cNvPr id="6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752600"/>
            <a:ext cx="838200" cy="1658439"/>
          </a:xfrm>
          <a:prstGeom prst="rect">
            <a:avLst/>
          </a:prstGeom>
          <a:noFill/>
        </p:spPr>
      </p:pic>
      <p:pic>
        <p:nvPicPr>
          <p:cNvPr id="10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038600"/>
            <a:ext cx="838200" cy="1658439"/>
          </a:xfrm>
          <a:prstGeom prst="rect">
            <a:avLst/>
          </a:prstGeom>
          <a:noFill/>
        </p:spPr>
      </p:pic>
      <p:pic>
        <p:nvPicPr>
          <p:cNvPr id="11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3124200"/>
            <a:ext cx="838200" cy="165843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391400" y="5410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 2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8006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Access Control System</a:t>
            </a:r>
            <a:endParaRPr lang="en-US" sz="2000" dirty="0">
              <a:latin typeface="+mj-lt"/>
            </a:endParaRPr>
          </a:p>
        </p:txBody>
      </p:sp>
      <p:sp>
        <p:nvSpPr>
          <p:cNvPr id="16" name="Left-Right Arrow 15"/>
          <p:cNvSpPr/>
          <p:nvPr/>
        </p:nvSpPr>
        <p:spPr bwMode="auto">
          <a:xfrm>
            <a:off x="1905000" y="3429000"/>
            <a:ext cx="22098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0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838200" cy="165843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981200" y="3657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Synchronization</a:t>
            </a:r>
            <a:endParaRPr lang="en-US" sz="2000" dirty="0">
              <a:latin typeface="+mj-lt"/>
            </a:endParaRPr>
          </a:p>
        </p:txBody>
      </p:sp>
      <p:sp>
        <p:nvSpPr>
          <p:cNvPr id="22" name="Left Arrow 21"/>
          <p:cNvSpPr/>
          <p:nvPr/>
        </p:nvSpPr>
        <p:spPr bwMode="auto">
          <a:xfrm rot="20169798">
            <a:off x="5822623" y="2466602"/>
            <a:ext cx="1447800" cy="8382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Left Arrow 22"/>
          <p:cNvSpPr/>
          <p:nvPr/>
        </p:nvSpPr>
        <p:spPr bwMode="auto">
          <a:xfrm rot="1190619">
            <a:off x="5892745" y="3865513"/>
            <a:ext cx="1371600" cy="8382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1400" y="3048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 1</a:t>
            </a:r>
            <a:endParaRPr lang="en-US" sz="20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1905000"/>
            <a:ext cx="1752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Clearance:  Y</a:t>
            </a:r>
            <a:endParaRPr lang="en-US" sz="2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4876800"/>
            <a:ext cx="1752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Clearance:  N</a:t>
            </a:r>
            <a:endParaRPr lang="en-US" sz="20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3600" y="2895600"/>
            <a:ext cx="1752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Clearance:  N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5791200"/>
            <a:ext cx="2667000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Authoritative Source:  Directory Server 2</a:t>
            </a:r>
            <a:endParaRPr lang="en-US" sz="20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5791200"/>
            <a:ext cx="2667000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Authoritative Source:  Directory Server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3600" y="2895600"/>
            <a:ext cx="1752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Clearance: 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Y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609600" y="2743200"/>
            <a:ext cx="7848600" cy="3505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143000" y="3124200"/>
            <a:ext cx="6705600" cy="2362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52600" y="3352800"/>
            <a:ext cx="5562600" cy="1295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Virtual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Threats depend on level of access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638800"/>
            <a:ext cx="2438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Network Access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876800"/>
            <a:ext cx="1905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User Access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962400"/>
            <a:ext cx="31242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Administrator Access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r>
              <a:rPr lang="en-US" dirty="0" smtClean="0"/>
              <a:t>Addressing Threats Requiring Network Access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encryption for all inter-server communication (SSL, LDAPS, etc.)</a:t>
            </a:r>
          </a:p>
          <a:p>
            <a:pPr lvl="1"/>
            <a:r>
              <a:rPr lang="en-US" dirty="0" smtClean="0"/>
              <a:t>Prevents eavesdropping</a:t>
            </a:r>
          </a:p>
          <a:p>
            <a:pPr lvl="1"/>
            <a:r>
              <a:rPr lang="en-US" dirty="0" smtClean="0"/>
              <a:t>Prevents password capture (LDAP simple bind)</a:t>
            </a:r>
          </a:p>
          <a:p>
            <a:pPr lvl="1"/>
            <a:r>
              <a:rPr lang="en-US" dirty="0" smtClean="0"/>
              <a:t>Prevents manipulation of network messages</a:t>
            </a:r>
          </a:p>
          <a:p>
            <a:r>
              <a:rPr lang="en-US" dirty="0" smtClean="0"/>
              <a:t>Verify transaction success, notify administrators if transactions fail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en-US" dirty="0" smtClean="0"/>
              <a:t>Addressing Threats Requiring User </a:t>
            </a:r>
            <a:br>
              <a:rPr lang="en-US" dirty="0" smtClean="0"/>
            </a:br>
            <a:r>
              <a:rPr lang="en-US" dirty="0" smtClean="0"/>
              <a:t>Access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 smtClean="0"/>
              <a:t>Limit user access to the virtual directory server</a:t>
            </a:r>
          </a:p>
          <a:p>
            <a:r>
              <a:rPr lang="en-US" dirty="0" smtClean="0"/>
              <a:t>Require authentication for interaction with the virtual directory server</a:t>
            </a:r>
          </a:p>
          <a:p>
            <a:pPr lvl="1"/>
            <a:r>
              <a:rPr lang="en-US" sz="2400" dirty="0" smtClean="0"/>
              <a:t>Eliminate anonymous connections</a:t>
            </a:r>
          </a:p>
          <a:p>
            <a:r>
              <a:rPr lang="en-US" dirty="0" smtClean="0"/>
              <a:t>Ensure virtual directory encrypts stored credentials</a:t>
            </a:r>
          </a:p>
          <a:p>
            <a:r>
              <a:rPr lang="en-US" dirty="0" smtClean="0"/>
              <a:t>Configure access controls on virtual directory files</a:t>
            </a:r>
          </a:p>
          <a:p>
            <a:pPr lvl="1"/>
            <a:r>
              <a:rPr lang="en-US" sz="2400" dirty="0" smtClean="0"/>
              <a:t>Cache</a:t>
            </a:r>
          </a:p>
          <a:p>
            <a:pPr lvl="1"/>
            <a:r>
              <a:rPr lang="en-US" sz="2400" dirty="0" smtClean="0"/>
              <a:t>Transformation scripts</a:t>
            </a:r>
          </a:p>
          <a:p>
            <a:pPr lvl="1"/>
            <a:r>
              <a:rPr lang="en-US" sz="2400" dirty="0" smtClean="0"/>
              <a:t>Topology configuration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en-US" dirty="0" smtClean="0"/>
              <a:t>Addressing Threats Requiring User </a:t>
            </a:r>
            <a:br>
              <a:rPr lang="en-US" dirty="0" smtClean="0"/>
            </a:br>
            <a:r>
              <a:rPr lang="en-US" dirty="0" smtClean="0"/>
              <a:t>Access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stored credentials are required, use restricted accounts</a:t>
            </a:r>
          </a:p>
          <a:p>
            <a:r>
              <a:rPr lang="en-US" dirty="0" smtClean="0"/>
              <a:t>Only gather necessary data from back-end data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Do not use persistent cache for sensitive data</a:t>
            </a:r>
          </a:p>
          <a:p>
            <a:r>
              <a:rPr lang="en-US" dirty="0" smtClean="0"/>
              <a:t>Do not allow transformation of sensitive data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600200"/>
          </a:xfrm>
        </p:spPr>
        <p:txBody>
          <a:bodyPr/>
          <a:lstStyle/>
          <a:p>
            <a:r>
              <a:rPr lang="en-US" dirty="0" smtClean="0"/>
              <a:t>Addressing Threats Requiring </a:t>
            </a:r>
            <a:br>
              <a:rPr lang="en-US" dirty="0" smtClean="0"/>
            </a:br>
            <a:r>
              <a:rPr lang="en-US" dirty="0" smtClean="0"/>
              <a:t>Administrator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networking rules to enforce allowed connections to/from the virtual directory server</a:t>
            </a:r>
          </a:p>
          <a:p>
            <a:pPr lvl="1"/>
            <a:r>
              <a:rPr lang="en-US" dirty="0" smtClean="0"/>
              <a:t>IPSec, firewall, etc.</a:t>
            </a:r>
          </a:p>
          <a:p>
            <a:r>
              <a:rPr lang="en-US" dirty="0" smtClean="0"/>
              <a:t>Perform consistency checking of sensitive data</a:t>
            </a:r>
          </a:p>
          <a:p>
            <a:pPr lvl="1"/>
            <a:r>
              <a:rPr lang="en-US" dirty="0" smtClean="0"/>
              <a:t>Use another system</a:t>
            </a:r>
          </a:p>
          <a:p>
            <a:r>
              <a:rPr lang="en-US" dirty="0" smtClean="0"/>
              <a:t>Limit access to synchronization topologies</a:t>
            </a:r>
          </a:p>
          <a:p>
            <a:r>
              <a:rPr lang="en-US" dirty="0" smtClean="0"/>
              <a:t>Monitor network activity to/from the server for unexpected traffic</a:t>
            </a:r>
          </a:p>
          <a:p>
            <a:r>
              <a:rPr lang="en-US" dirty="0" smtClean="0"/>
              <a:t>Encrypt directory data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28600"/>
          <a:ext cx="838200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533400"/>
                <a:gridCol w="533400"/>
                <a:gridCol w="533400"/>
                <a:gridCol w="533400"/>
                <a:gridCol w="609600"/>
                <a:gridCol w="533400"/>
                <a:gridCol w="533400"/>
                <a:gridCol w="609600"/>
                <a:gridCol w="533400"/>
                <a:gridCol w="533400"/>
              </a:tblGrid>
              <a:tr h="205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Authentication attack</a:t>
                      </a:r>
                      <a:endParaRPr lang="en-US" dirty="0"/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Cache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attack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Data </a:t>
                      </a:r>
                      <a:r>
                        <a:rPr lang="fr-FR" dirty="0" err="1" smtClean="0"/>
                        <a:t>trans-formation</a:t>
                      </a:r>
                      <a:r>
                        <a:rPr lang="en-US" dirty="0" smtClean="0"/>
                        <a:t> attack</a:t>
                      </a:r>
                      <a:endParaRPr lang="en-US" dirty="0"/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Network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disrup-tion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attack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Source data</a:t>
                      </a:r>
                      <a:r>
                        <a:rPr lang="en-US" dirty="0" smtClean="0"/>
                        <a:t> re-direction attack</a:t>
                      </a:r>
                      <a:endParaRPr lang="en-US" dirty="0"/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Destination data redirection attack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Covert channel attack</a:t>
                      </a:r>
                      <a:endParaRPr lang="en-US" dirty="0"/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Synchronization attack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Exposed data attack</a:t>
                      </a:r>
                      <a:endParaRPr lang="en-US" dirty="0"/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 combination attack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SSL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Verify transaction success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</a:t>
                      </a:r>
                      <a:r>
                        <a:rPr lang="en-US" baseline="0" dirty="0" smtClean="0"/>
                        <a:t>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stored</a:t>
                      </a:r>
                      <a:r>
                        <a:rPr lang="en-US" baseline="0" dirty="0" smtClean="0"/>
                        <a:t> credentials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dirty="0" smtClean="0"/>
                        <a:t>Protect cache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Protect transformation scripts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stored credentials, use restricted accounts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Limit data gathered to relevant</a:t>
                      </a:r>
                      <a:r>
                        <a:rPr lang="en-US" baseline="0" dirty="0" smtClean="0"/>
                        <a:t> data only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85800" y="6324600"/>
            <a:ext cx="6629400" cy="400110"/>
            <a:chOff x="685800" y="6324600"/>
            <a:chExt cx="662940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685800" y="6324600"/>
              <a:ext cx="1981200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Network Access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5600" y="6324600"/>
              <a:ext cx="1600200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User Access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6324600"/>
              <a:ext cx="2514600" cy="40011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Administrator Access</a:t>
              </a:r>
              <a:endParaRPr lang="en-US" sz="2000" dirty="0"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52400"/>
          <a:ext cx="8382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533400"/>
                <a:gridCol w="533400"/>
                <a:gridCol w="533400"/>
                <a:gridCol w="533400"/>
                <a:gridCol w="609600"/>
                <a:gridCol w="533400"/>
                <a:gridCol w="533400"/>
                <a:gridCol w="609600"/>
                <a:gridCol w="533400"/>
                <a:gridCol w="533400"/>
              </a:tblGrid>
              <a:tr h="205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Authentication attack</a:t>
                      </a:r>
                      <a:endParaRPr lang="en-US" dirty="0"/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Cache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attack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Data </a:t>
                      </a:r>
                      <a:r>
                        <a:rPr lang="fr-FR" dirty="0" err="1" smtClean="0"/>
                        <a:t>trans-formation</a:t>
                      </a:r>
                      <a:r>
                        <a:rPr lang="en-US" dirty="0" smtClean="0"/>
                        <a:t> attack</a:t>
                      </a:r>
                      <a:endParaRPr lang="en-US" dirty="0"/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Network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disrup-tion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attack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Source data</a:t>
                      </a:r>
                      <a:r>
                        <a:rPr lang="en-US" dirty="0" smtClean="0"/>
                        <a:t> re-direction attack</a:t>
                      </a:r>
                      <a:endParaRPr lang="en-US" dirty="0"/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Destination data redirection attack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Covert channel attack</a:t>
                      </a:r>
                      <a:endParaRPr lang="en-US" dirty="0"/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Synchronization attack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Exposed data attack</a:t>
                      </a:r>
                      <a:endParaRPr lang="en-US" dirty="0"/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 combination attack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Limit</a:t>
                      </a:r>
                      <a:r>
                        <a:rPr lang="en-US" baseline="0" dirty="0" smtClean="0"/>
                        <a:t> access to the virtual directory server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Do not use cache for sensitive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Do not allow </a:t>
                      </a:r>
                      <a:r>
                        <a:rPr lang="en-US" dirty="0" err="1" smtClean="0"/>
                        <a:t>transfor-mations</a:t>
                      </a:r>
                      <a:r>
                        <a:rPr lang="en-US" dirty="0" smtClean="0"/>
                        <a:t> of sensitive data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IPSec, firewall, etc.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 consistency</a:t>
                      </a:r>
                      <a:r>
                        <a:rPr lang="en-US" baseline="0" dirty="0" smtClean="0"/>
                        <a:t> checking of sensitive data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dirty="0" smtClean="0"/>
                        <a:t>Protect topologies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dirty="0" smtClean="0"/>
                        <a:t>Monitor network traffic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directory data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85800" y="6324600"/>
            <a:ext cx="6629400" cy="400110"/>
            <a:chOff x="685800" y="6324600"/>
            <a:chExt cx="6629400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685800" y="6324600"/>
              <a:ext cx="1981200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Network Access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5600" y="6324600"/>
              <a:ext cx="1600200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User Access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6324600"/>
              <a:ext cx="2514600" cy="40011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Administrator Access</a:t>
              </a:r>
              <a:endParaRPr lang="en-US" sz="2000" dirty="0"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Threat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6096000" cy="4114800"/>
          </a:xfrm>
        </p:spPr>
        <p:txBody>
          <a:bodyPr/>
          <a:lstStyle/>
          <a:p>
            <a:r>
              <a:rPr lang="en-US" dirty="0" smtClean="0"/>
              <a:t>Important to determine which attacks are most serious for an individual organization</a:t>
            </a:r>
          </a:p>
          <a:p>
            <a:pPr lvl="1"/>
            <a:r>
              <a:rPr lang="en-US" dirty="0" smtClean="0"/>
              <a:t>Consider what threats are most serious to your group</a:t>
            </a:r>
          </a:p>
          <a:p>
            <a:r>
              <a:rPr lang="en-US" dirty="0" smtClean="0"/>
              <a:t>If threats and risks could be quantified, it would be easier to focus protection efforts on the most critical areas</a:t>
            </a:r>
            <a:endParaRPr lang="en-US" dirty="0"/>
          </a:p>
        </p:txBody>
      </p:sp>
      <p:pic>
        <p:nvPicPr>
          <p:cNvPr id="4" name="Picture 2" descr="C:\Users\wrclayc\AppData\Local\Microsoft\Windows\Temporary Internet Files\Content.IE5\Q32ICVDR\MPj041410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1" y="2133600"/>
            <a:ext cx="2209799" cy="33228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Data Confidentiality </a:t>
            </a:r>
            <a:br>
              <a:rPr lang="en-US" dirty="0" smtClean="0"/>
            </a:br>
            <a:r>
              <a:rPr lang="en-US" dirty="0" smtClean="0"/>
              <a:t>and Integrity</a:t>
            </a:r>
          </a:p>
          <a:p>
            <a:pPr lvl="1"/>
            <a:r>
              <a:rPr lang="en-US" dirty="0" smtClean="0"/>
              <a:t>Business Logic</a:t>
            </a:r>
          </a:p>
          <a:p>
            <a:pPr lvl="1"/>
            <a:r>
              <a:rPr lang="en-US" dirty="0" smtClean="0"/>
              <a:t>Compromised Credentials</a:t>
            </a:r>
          </a:p>
          <a:p>
            <a:pPr lvl="1"/>
            <a:r>
              <a:rPr lang="en-US" dirty="0" smtClean="0"/>
              <a:t>Availability</a:t>
            </a:r>
          </a:p>
          <a:p>
            <a:r>
              <a:rPr lang="en-US" dirty="0" smtClean="0"/>
              <a:t>Attack Anatomy</a:t>
            </a:r>
          </a:p>
          <a:p>
            <a:pPr lvl="1"/>
            <a:r>
              <a:rPr lang="en-US" dirty="0" smtClean="0"/>
              <a:t>Required Access</a:t>
            </a:r>
          </a:p>
          <a:p>
            <a:pPr lvl="1"/>
            <a:r>
              <a:rPr lang="en-US" dirty="0" smtClean="0"/>
              <a:t>Likelihood of Detection</a:t>
            </a:r>
          </a:p>
          <a:p>
            <a:r>
              <a:rPr lang="en-US" dirty="0" smtClean="0"/>
              <a:t>Generate an </a:t>
            </a:r>
            <a:r>
              <a:rPr lang="en-US" dirty="0" smtClean="0">
                <a:solidFill>
                  <a:schemeClr val="accent1"/>
                </a:solidFill>
              </a:rPr>
              <a:t>Risk Vector </a:t>
            </a:r>
            <a:r>
              <a:rPr lang="en-US" dirty="0" smtClean="0"/>
              <a:t>using these components</a:t>
            </a:r>
            <a:endParaRPr lang="en-US" dirty="0"/>
          </a:p>
        </p:txBody>
      </p:sp>
      <p:pic>
        <p:nvPicPr>
          <p:cNvPr id="41986" name="Picture 2" descr="C:\Users\wrclayc\AppData\Local\Microsoft\Windows\Temporary Internet Files\Content.IE5\FI7OZBIG\MPj042646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438" y="2590800"/>
            <a:ext cx="3094562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Localized data store containing information about objects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Computers</a:t>
            </a:r>
          </a:p>
          <a:p>
            <a:pPr lvl="1"/>
            <a:r>
              <a:rPr lang="en-US" smtClean="0"/>
              <a:t>Contacts,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Provide information to applications</a:t>
            </a:r>
          </a:p>
          <a:p>
            <a:pPr lvl="1"/>
            <a:r>
              <a:rPr lang="en-US" dirty="0" smtClean="0"/>
              <a:t>Authentication and access control </a:t>
            </a:r>
          </a:p>
          <a:p>
            <a:pPr lvl="1"/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Group membership</a:t>
            </a:r>
          </a:p>
          <a:p>
            <a:r>
              <a:rPr lang="en-US" dirty="0" smtClean="0"/>
              <a:t>Use LDAP Communication Protocol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L</a:t>
            </a:r>
            <a:r>
              <a:rPr lang="en-US" i="1" dirty="0" smtClean="0"/>
              <a:t>ightweight </a:t>
            </a:r>
            <a:r>
              <a:rPr lang="en-US" i="1" dirty="0" smtClean="0">
                <a:solidFill>
                  <a:srgbClr val="0070C0"/>
                </a:solidFill>
              </a:rPr>
              <a:t>D</a:t>
            </a:r>
            <a:r>
              <a:rPr lang="en-US" i="1" dirty="0" smtClean="0"/>
              <a:t>irectory </a:t>
            </a:r>
            <a:r>
              <a:rPr lang="en-US" i="1" dirty="0" smtClean="0">
                <a:solidFill>
                  <a:srgbClr val="0070C0"/>
                </a:solidFill>
              </a:rPr>
              <a:t>A</a:t>
            </a:r>
            <a:r>
              <a:rPr lang="en-US" i="1" dirty="0" smtClean="0"/>
              <a:t>ccess </a:t>
            </a:r>
            <a:r>
              <a:rPr lang="en-US" i="1" dirty="0" smtClean="0">
                <a:solidFill>
                  <a:srgbClr val="0070C0"/>
                </a:solidFill>
              </a:rPr>
              <a:t>P</a:t>
            </a:r>
            <a:r>
              <a:rPr lang="en-US" i="1" dirty="0" smtClean="0"/>
              <a:t>rotocol</a:t>
            </a:r>
          </a:p>
          <a:p>
            <a:endParaRPr lang="en-US" dirty="0"/>
          </a:p>
        </p:txBody>
      </p:sp>
      <p:pic>
        <p:nvPicPr>
          <p:cNvPr id="22530" name="Picture 2" descr="C:\Users\wrclayc\AppData\Local\Microsoft\Windows\Temporary Internet Files\Content.IE5\FI7OZBIG\MCj044194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276600"/>
            <a:ext cx="1727200" cy="1733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Risk Factors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7010400" cy="3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Vector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3080"/>
            <a:ext cx="8763000" cy="284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i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743200"/>
            <a:ext cx="7086600" cy="3870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risk vectors enables attack </a:t>
            </a:r>
            <a:r>
              <a:rPr lang="en-US" dirty="0" smtClean="0">
                <a:solidFill>
                  <a:schemeClr val="accent1"/>
                </a:solidFill>
              </a:rPr>
              <a:t>grouping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advanced attack models to determine feasibility</a:t>
            </a:r>
          </a:p>
          <a:p>
            <a:r>
              <a:rPr lang="en-US" dirty="0" smtClean="0"/>
              <a:t>Explore attacks on various VDS implementations</a:t>
            </a:r>
          </a:p>
          <a:p>
            <a:r>
              <a:rPr lang="en-US" dirty="0" smtClean="0"/>
              <a:t>Automation of modeling and analysis process</a:t>
            </a:r>
          </a:p>
          <a:p>
            <a:pPr lvl="1"/>
            <a:r>
              <a:rPr lang="en-US" dirty="0" smtClean="0"/>
              <a:t>Tool development</a:t>
            </a:r>
          </a:p>
          <a:p>
            <a:endParaRPr lang="en-US" dirty="0"/>
          </a:p>
        </p:txBody>
      </p:sp>
      <p:pic>
        <p:nvPicPr>
          <p:cNvPr id="4" name="Picture 2" descr="C:\Users\wrclayc\AppData\Local\Microsoft\Windows\Temporary Internet Files\Content.IE5\VJJ0242Q\MPj040140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418" y="0"/>
            <a:ext cx="2515582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</a:p>
        </p:txBody>
      </p:sp>
      <p:pic>
        <p:nvPicPr>
          <p:cNvPr id="21507" name="Picture 2" descr="C:\Documents and Settings\wrclayc\Local Settings\Temporary Internet Files\Content.IE5\T37OUW1V\MPj0382674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905000"/>
            <a:ext cx="2940050" cy="4114800"/>
          </a:xfr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2819400"/>
            <a:ext cx="37338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http://www.sandia.gov</a:t>
            </a:r>
          </a:p>
          <a:p>
            <a:pPr marL="3429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endParaRPr lang="en-US" b="1" kern="0" dirty="0" smtClean="0">
              <a:solidFill>
                <a:srgbClr val="000000"/>
              </a:solidFill>
              <a:latin typeface="+mn-lt"/>
            </a:endParaRPr>
          </a:p>
          <a:p>
            <a:pPr marL="3429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wrclayc@sandia.gov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Services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1288" lvl="1">
              <a:buNone/>
            </a:pP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0" err="1" smtClean="0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sz="1800" b="0" smtClean="0">
                <a:latin typeface="Times New Roman" pitchFamily="18" charset="0"/>
                <a:cs typeface="Times New Roman" pitchFamily="18" charset="0"/>
              </a:rPr>
              <a:t>=Joe User,dc=somedomain,dc=com</a:t>
            </a:r>
            <a:endParaRPr lang="en-US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2681288" lvl="1">
              <a:buNone/>
            </a:pP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Joe User</a:t>
            </a:r>
          </a:p>
          <a:p>
            <a:pPr marL="2681288" lvl="1">
              <a:buNone/>
            </a:pP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givenName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 Joe</a:t>
            </a:r>
          </a:p>
          <a:p>
            <a:pPr marL="2681288" lvl="1">
              <a:buNone/>
            </a:pP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User</a:t>
            </a:r>
          </a:p>
          <a:p>
            <a:pPr marL="2681288" lvl="1">
              <a:buNone/>
            </a:pP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telephoneNumber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 1 505 555 1212</a:t>
            </a:r>
          </a:p>
          <a:p>
            <a:pPr marL="2681288" lvl="1">
              <a:buNone/>
            </a:pP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postalAddress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 123 Main St.</a:t>
            </a:r>
          </a:p>
          <a:p>
            <a:pPr marL="2681288" lvl="1">
              <a:buNone/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mail: juser@somedomain.com</a:t>
            </a:r>
          </a:p>
          <a:p>
            <a:pPr marL="2681288" lvl="1">
              <a:buNone/>
            </a:pP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objectClass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inetOrgPerson</a:t>
            </a:r>
            <a:endParaRPr lang="en-US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2681288" lvl="1">
              <a:buNone/>
            </a:pP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objectClass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organizationalPerson</a:t>
            </a:r>
            <a:endParaRPr lang="en-US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2681288" lvl="1">
              <a:buNone/>
            </a:pP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objectClass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 person</a:t>
            </a:r>
          </a:p>
          <a:p>
            <a:pPr marL="2681288" lvl="1">
              <a:buNone/>
            </a:pP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objectClass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 top</a:t>
            </a:r>
          </a:p>
          <a:p>
            <a:pPr lvl="1">
              <a:buNone/>
            </a:pPr>
            <a:endParaRPr lang="en-US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8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1905000"/>
            <a:ext cx="7010400" cy="3962400"/>
            <a:chOff x="381000" y="2514600"/>
            <a:chExt cx="7010400" cy="39624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2819400" y="2514600"/>
              <a:ext cx="4572000" cy="3962400"/>
            </a:xfrm>
            <a:prstGeom prst="roundRect">
              <a:avLst/>
            </a:prstGeom>
            <a:noFill/>
            <a:ln w="127000" cap="flat" cmpd="thickThin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2743200"/>
              <a:ext cx="22621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Object</a:t>
              </a:r>
              <a:endPara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8200" y="3886200"/>
            <a:ext cx="5715000" cy="584775"/>
            <a:chOff x="838200" y="3886200"/>
            <a:chExt cx="5715000" cy="584775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124200" y="3962400"/>
              <a:ext cx="3429000" cy="381000"/>
            </a:xfrm>
            <a:prstGeom prst="roundRect">
              <a:avLst/>
            </a:prstGeom>
            <a:noFill/>
            <a:ln w="63500" cap="flat" cmpd="thickThin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0" y="3886200"/>
              <a:ext cx="188224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Attribute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Directory Services Implementations</a:t>
            </a:r>
          </a:p>
          <a:p>
            <a:pPr lvl="1"/>
            <a:r>
              <a:rPr lang="en-US" dirty="0" smtClean="0"/>
              <a:t>Windows Server </a:t>
            </a:r>
            <a:r>
              <a:rPr lang="en-US" i="1" dirty="0" smtClean="0"/>
              <a:t>Active Directory </a:t>
            </a:r>
            <a:endParaRPr lang="en-US" dirty="0" smtClean="0"/>
          </a:p>
          <a:p>
            <a:pPr lvl="1"/>
            <a:r>
              <a:rPr lang="en-US" dirty="0" smtClean="0"/>
              <a:t>IBM </a:t>
            </a:r>
            <a:r>
              <a:rPr lang="en-US" i="1" dirty="0" smtClean="0"/>
              <a:t>Tivoli </a:t>
            </a:r>
          </a:p>
          <a:p>
            <a:pPr lvl="1"/>
            <a:r>
              <a:rPr lang="en-US" dirty="0" smtClean="0"/>
              <a:t>Apple </a:t>
            </a:r>
            <a:r>
              <a:rPr lang="en-US" i="1" dirty="0" smtClean="0"/>
              <a:t>Open Directory</a:t>
            </a:r>
          </a:p>
          <a:p>
            <a:pPr lvl="1"/>
            <a:r>
              <a:rPr lang="en-US" i="1" dirty="0" err="1" smtClean="0"/>
              <a:t>OpenLDAP</a:t>
            </a:r>
            <a:endParaRPr lang="en-US" i="1" dirty="0" smtClean="0"/>
          </a:p>
          <a:p>
            <a:pPr lvl="1"/>
            <a:r>
              <a:rPr lang="en-US" dirty="0" smtClean="0"/>
              <a:t>Fedora </a:t>
            </a:r>
            <a:r>
              <a:rPr lang="en-US" i="1" dirty="0" smtClean="0"/>
              <a:t>Directory Server</a:t>
            </a:r>
          </a:p>
          <a:p>
            <a:pPr lvl="1"/>
            <a:r>
              <a:rPr lang="en-US" dirty="0" smtClean="0"/>
              <a:t>Sun JAVA System </a:t>
            </a:r>
            <a:r>
              <a:rPr lang="en-US" i="1" dirty="0" smtClean="0"/>
              <a:t>Directory Server</a:t>
            </a:r>
            <a:endParaRPr lang="en-US" i="1" dirty="0"/>
          </a:p>
        </p:txBody>
      </p:sp>
      <p:pic>
        <p:nvPicPr>
          <p:cNvPr id="139266" name="Picture 2" descr="Active Direc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038600"/>
            <a:ext cx="1171575" cy="1015366"/>
          </a:xfrm>
          <a:prstGeom prst="rect">
            <a:avLst/>
          </a:prstGeom>
          <a:noFill/>
        </p:spPr>
      </p:pic>
      <p:pic>
        <p:nvPicPr>
          <p:cNvPr id="139268" name="Picture 4" descr="Tivoli soft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48000"/>
            <a:ext cx="2238375" cy="476250"/>
          </a:xfrm>
          <a:prstGeom prst="rect">
            <a:avLst/>
          </a:prstGeom>
          <a:noFill/>
        </p:spPr>
      </p:pic>
      <p:pic>
        <p:nvPicPr>
          <p:cNvPr id="139270" name="Picture 6" descr="http://images.apple.com/support/_images/hero_opendirec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181600"/>
            <a:ext cx="1305559" cy="1398815"/>
          </a:xfrm>
          <a:prstGeom prst="rect">
            <a:avLst/>
          </a:prstGeom>
          <a:noFill/>
        </p:spPr>
      </p:pic>
      <p:pic>
        <p:nvPicPr>
          <p:cNvPr id="139272" name="Picture 8" descr="OpenL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257800"/>
            <a:ext cx="2905125" cy="1143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Directories</a:t>
            </a:r>
          </a:p>
        </p:txBody>
      </p:sp>
      <p:pic>
        <p:nvPicPr>
          <p:cNvPr id="6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752600"/>
            <a:ext cx="838200" cy="1658439"/>
          </a:xfrm>
          <a:prstGeom prst="rect">
            <a:avLst/>
          </a:prstGeom>
          <a:noFill/>
        </p:spPr>
      </p:pic>
      <p:pic>
        <p:nvPicPr>
          <p:cNvPr id="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648200"/>
            <a:ext cx="838200" cy="1658439"/>
          </a:xfrm>
          <a:prstGeom prst="rect">
            <a:avLst/>
          </a:prstGeom>
          <a:noFill/>
        </p:spPr>
      </p:pic>
      <p:pic>
        <p:nvPicPr>
          <p:cNvPr id="8" name="Picture 4" descr="C:\Users\Bill\AppData\Local\Microsoft\Windows\Temporary Internet Files\Content.IE5\JHNHTI2O\MCj04241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1955800" cy="1606550"/>
          </a:xfrm>
          <a:prstGeom prst="rect">
            <a:avLst/>
          </a:prstGeom>
          <a:noFill/>
        </p:spPr>
      </p:pic>
      <p:pic>
        <p:nvPicPr>
          <p:cNvPr id="10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200400"/>
            <a:ext cx="838200" cy="1658439"/>
          </a:xfrm>
          <a:prstGeom prst="rect">
            <a:avLst/>
          </a:prstGeom>
          <a:noFill/>
        </p:spPr>
      </p:pic>
      <p:pic>
        <p:nvPicPr>
          <p:cNvPr id="11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3124200"/>
            <a:ext cx="838200" cy="165843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48400" y="5486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Servers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800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Client</a:t>
            </a:r>
            <a:endParaRPr lang="en-US" sz="2000" dirty="0">
              <a:latin typeface="+mj-lt"/>
            </a:endParaRPr>
          </a:p>
        </p:txBody>
      </p:sp>
      <p:sp>
        <p:nvSpPr>
          <p:cNvPr id="16" name="Left-Right Arrow 15"/>
          <p:cNvSpPr/>
          <p:nvPr/>
        </p:nvSpPr>
        <p:spPr bwMode="auto">
          <a:xfrm>
            <a:off x="2590800" y="3429000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>
            <a:off x="5715000" y="3429000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 rot="20214632">
            <a:off x="5513517" y="2322659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 rot="873959">
            <a:off x="5567311" y="4521568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Directories</a:t>
            </a:r>
          </a:p>
        </p:txBody>
      </p:sp>
      <p:pic>
        <p:nvPicPr>
          <p:cNvPr id="6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752600"/>
            <a:ext cx="838200" cy="1658439"/>
          </a:xfrm>
          <a:prstGeom prst="rect">
            <a:avLst/>
          </a:prstGeom>
          <a:noFill/>
        </p:spPr>
      </p:pic>
      <p:pic>
        <p:nvPicPr>
          <p:cNvPr id="7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648200"/>
            <a:ext cx="838200" cy="1658439"/>
          </a:xfrm>
          <a:prstGeom prst="rect">
            <a:avLst/>
          </a:prstGeom>
          <a:noFill/>
        </p:spPr>
      </p:pic>
      <p:pic>
        <p:nvPicPr>
          <p:cNvPr id="10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200400"/>
            <a:ext cx="838200" cy="1658439"/>
          </a:xfrm>
          <a:prstGeom prst="rect">
            <a:avLst/>
          </a:prstGeom>
          <a:noFill/>
        </p:spPr>
      </p:pic>
      <p:pic>
        <p:nvPicPr>
          <p:cNvPr id="11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3124200"/>
            <a:ext cx="838200" cy="165843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48400" y="5486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Directory Servers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Virtual Directory Server</a:t>
            </a:r>
            <a:endParaRPr lang="en-US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800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Data Stores</a:t>
            </a:r>
            <a:endParaRPr lang="en-US" sz="2000" dirty="0">
              <a:latin typeface="+mj-lt"/>
            </a:endParaRPr>
          </a:p>
        </p:txBody>
      </p:sp>
      <p:sp>
        <p:nvSpPr>
          <p:cNvPr id="16" name="Left-Right Arrow 15"/>
          <p:cNvSpPr/>
          <p:nvPr/>
        </p:nvSpPr>
        <p:spPr bwMode="auto">
          <a:xfrm>
            <a:off x="1905000" y="3429000"/>
            <a:ext cx="22098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>
            <a:off x="5715000" y="3429000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 rot="20214632">
            <a:off x="5513517" y="2322659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 rot="873959">
            <a:off x="5567311" y="4521568"/>
            <a:ext cx="1524000" cy="8382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0" name="Picture 7" descr="C:\Users\Bill\AppData\Local\Microsoft\Windows\Temporary Internet Files\Content.IE5\JHNHTI2O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838200" cy="165843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981200" y="3657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Synchronization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Threats</a:t>
            </a:r>
            <a:r>
              <a:rPr lang="en-US" dirty="0" smtClean="0"/>
              <a:t> to Sensitive Directory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“Insider Threat Study: Illicit Cyber Activity in the Government </a:t>
            </a:r>
            <a:r>
              <a:rPr lang="en-US" smtClean="0"/>
              <a:t>Sector”, </a:t>
            </a:r>
            <a:r>
              <a:rPr lang="en-US" dirty="0" smtClean="0"/>
              <a:t>a study conducted by U.S. Secret Service and CERT (2008) found: </a:t>
            </a:r>
          </a:p>
          <a:p>
            <a:pPr lvl="1"/>
            <a:r>
              <a:rPr lang="en-US" dirty="0" smtClean="0"/>
              <a:t>Most of the insiders had authorized access at the time of their malicious activities</a:t>
            </a:r>
          </a:p>
          <a:p>
            <a:pPr lvl="1"/>
            <a:r>
              <a:rPr lang="en-US" dirty="0" smtClean="0"/>
              <a:t>Access control gaps facilitated most of the </a:t>
            </a:r>
            <a:r>
              <a:rPr lang="en-US" smtClean="0"/>
              <a:t>insider incidents, </a:t>
            </a:r>
            <a:r>
              <a:rPr lang="en-US" dirty="0" smtClean="0"/>
              <a:t>including:</a:t>
            </a:r>
          </a:p>
          <a:p>
            <a:pPr marL="1608138" lvl="2"/>
            <a:r>
              <a:rPr lang="en-US" dirty="0" smtClean="0"/>
              <a:t>The ability of an insider to use technical methods to override access controls without detection</a:t>
            </a:r>
          </a:p>
          <a:p>
            <a:pPr marL="1608138" lvl="2"/>
            <a:r>
              <a:rPr lang="en-US" dirty="0" smtClean="0"/>
              <a:t>System vulnerabilities that allowed technical insiders to use their specialized skills to override access controls without detection</a:t>
            </a:r>
            <a:endParaRPr lang="en-US" dirty="0"/>
          </a:p>
        </p:txBody>
      </p:sp>
      <p:pic>
        <p:nvPicPr>
          <p:cNvPr id="5" name="Picture 1" descr="C:\Users\wrclayc\AppData\Local\Microsoft\Windows\Temporary Internet Files\Content.IE5\K1TGWTOC\MPj040748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43400"/>
            <a:ext cx="1549270" cy="23233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Virtual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 smtClean="0"/>
              <a:t>Authentication attack</a:t>
            </a:r>
          </a:p>
          <a:p>
            <a:r>
              <a:rPr lang="fr-FR" dirty="0" smtClean="0"/>
              <a:t>Cache</a:t>
            </a:r>
            <a:r>
              <a:rPr lang="en-US" dirty="0" smtClean="0"/>
              <a:t> attack</a:t>
            </a:r>
          </a:p>
          <a:p>
            <a:r>
              <a:rPr lang="fr-FR" dirty="0" smtClean="0"/>
              <a:t>Data transformation</a:t>
            </a:r>
            <a:r>
              <a:rPr lang="en-US" dirty="0" smtClean="0"/>
              <a:t> attack</a:t>
            </a:r>
          </a:p>
          <a:p>
            <a:r>
              <a:rPr lang="fr-FR" dirty="0" smtClean="0"/>
              <a:t>Network disruption</a:t>
            </a:r>
            <a:r>
              <a:rPr lang="en-US" dirty="0" smtClean="0"/>
              <a:t> attack</a:t>
            </a:r>
          </a:p>
          <a:p>
            <a:r>
              <a:rPr lang="fr-FR" dirty="0" smtClean="0"/>
              <a:t>Source data</a:t>
            </a:r>
            <a:r>
              <a:rPr lang="en-US" dirty="0" smtClean="0"/>
              <a:t> redirection attack</a:t>
            </a:r>
          </a:p>
          <a:p>
            <a:r>
              <a:rPr lang="en-US" dirty="0" smtClean="0"/>
              <a:t>Destination data redirection attack</a:t>
            </a:r>
          </a:p>
          <a:p>
            <a:r>
              <a:rPr lang="en-US" dirty="0" smtClean="0"/>
              <a:t>Covert channel attack</a:t>
            </a:r>
          </a:p>
          <a:p>
            <a:r>
              <a:rPr lang="en-US" dirty="0" smtClean="0"/>
              <a:t>Synchronization attack</a:t>
            </a:r>
          </a:p>
          <a:p>
            <a:r>
              <a:rPr lang="en-US" dirty="0" smtClean="0"/>
              <a:t>Exposed data attack</a:t>
            </a:r>
          </a:p>
          <a:p>
            <a:r>
              <a:rPr lang="en-US" dirty="0" smtClean="0"/>
              <a:t>Data combination attack</a:t>
            </a:r>
          </a:p>
        </p:txBody>
      </p:sp>
      <p:pic>
        <p:nvPicPr>
          <p:cNvPr id="4" name="Picture 2" descr="C:\Users\wrclayc\AppData\Local\Microsoft\Windows\Temporary Internet Files\Content.IE5\CIEGZI8C\MPj039055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52600"/>
            <a:ext cx="2532956" cy="18073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19983</TotalTime>
  <Words>987</Words>
  <Application>Microsoft Office PowerPoint</Application>
  <PresentationFormat>On-screen Show (4:3)</PresentationFormat>
  <Paragraphs>320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Securing Virtual Directories</vt:lpstr>
      <vt:lpstr>Agenda</vt:lpstr>
      <vt:lpstr>Directory Services</vt:lpstr>
      <vt:lpstr>Directory Services Data</vt:lpstr>
      <vt:lpstr>Directory Services</vt:lpstr>
      <vt:lpstr>Virtual Directories</vt:lpstr>
      <vt:lpstr>Virtual Directories</vt:lpstr>
      <vt:lpstr>Threats to Sensitive Directory Information</vt:lpstr>
      <vt:lpstr>Attacks on Virtual Directories</vt:lpstr>
      <vt:lpstr>Authentication Attacks</vt:lpstr>
      <vt:lpstr>Cache Attacks</vt:lpstr>
      <vt:lpstr>Data Transformation Attacks</vt:lpstr>
      <vt:lpstr>Network Disruption Attack</vt:lpstr>
      <vt:lpstr>Network Attacks</vt:lpstr>
      <vt:lpstr>Source Data Redirection Attack</vt:lpstr>
      <vt:lpstr>Destination Data Redirection Attack</vt:lpstr>
      <vt:lpstr>Covert Channel Attack</vt:lpstr>
      <vt:lpstr>Synchronization Attack</vt:lpstr>
      <vt:lpstr>Exposed Data Attack</vt:lpstr>
      <vt:lpstr>Data Combination Attack</vt:lpstr>
      <vt:lpstr>Protecting Virtual Directories</vt:lpstr>
      <vt:lpstr>Addressing Threats Requiring Network Access Only</vt:lpstr>
      <vt:lpstr>Addressing Threats Requiring User  Access Only</vt:lpstr>
      <vt:lpstr>Addressing Threats Requiring User  Access Only</vt:lpstr>
      <vt:lpstr>Addressing Threats Requiring  Administrator Access</vt:lpstr>
      <vt:lpstr>Slide 26</vt:lpstr>
      <vt:lpstr>Slide 27</vt:lpstr>
      <vt:lpstr>Understanding Threat Risk</vt:lpstr>
      <vt:lpstr>Risk Analysis Framework</vt:lpstr>
      <vt:lpstr>Weighting Risk Factors</vt:lpstr>
      <vt:lpstr>Risk Vector Example</vt:lpstr>
      <vt:lpstr>Attack Analysis</vt:lpstr>
      <vt:lpstr>Future Directions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dc:creator>Bill</dc:creator>
  <cp:lastModifiedBy>wrclayc</cp:lastModifiedBy>
  <cp:revision>805</cp:revision>
  <dcterms:modified xsi:type="dcterms:W3CDTF">2010-05-06T15:39:11Z</dcterms:modified>
</cp:coreProperties>
</file>