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diagrams/quickStyle3.xml" ContentType="application/vnd.openxmlformats-officedocument.drawingml.diagramStyle+xml"/>
  <Override PartName="/ppt/notesSlides/notesSlide19.xml" ContentType="application/vnd.openxmlformats-officedocument.presentationml.notesSl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  <p:sldMasterId id="2147483679" r:id="rId2"/>
    <p:sldMasterId id="2147483685" r:id="rId3"/>
    <p:sldMasterId id="2147483687" r:id="rId4"/>
  </p:sldMasterIdLst>
  <p:notesMasterIdLst>
    <p:notesMasterId r:id="rId33"/>
  </p:notesMasterIdLst>
  <p:handoutMasterIdLst>
    <p:handoutMasterId r:id="rId34"/>
  </p:handoutMasterIdLst>
  <p:sldIdLst>
    <p:sldId id="656" r:id="rId5"/>
    <p:sldId id="693" r:id="rId6"/>
    <p:sldId id="757" r:id="rId7"/>
    <p:sldId id="758" r:id="rId8"/>
    <p:sldId id="761" r:id="rId9"/>
    <p:sldId id="760" r:id="rId10"/>
    <p:sldId id="762" r:id="rId11"/>
    <p:sldId id="763" r:id="rId12"/>
    <p:sldId id="735" r:id="rId13"/>
    <p:sldId id="746" r:id="rId14"/>
    <p:sldId id="715" r:id="rId15"/>
    <p:sldId id="731" r:id="rId16"/>
    <p:sldId id="734" r:id="rId17"/>
    <p:sldId id="738" r:id="rId18"/>
    <p:sldId id="747" r:id="rId19"/>
    <p:sldId id="716" r:id="rId20"/>
    <p:sldId id="717" r:id="rId21"/>
    <p:sldId id="718" r:id="rId22"/>
    <p:sldId id="764" r:id="rId23"/>
    <p:sldId id="765" r:id="rId24"/>
    <p:sldId id="766" r:id="rId25"/>
    <p:sldId id="767" r:id="rId26"/>
    <p:sldId id="768" r:id="rId27"/>
    <p:sldId id="769" r:id="rId28"/>
    <p:sldId id="770" r:id="rId29"/>
    <p:sldId id="771" r:id="rId30"/>
    <p:sldId id="772" r:id="rId31"/>
    <p:sldId id="773" r:id="rId32"/>
  </p:sldIdLst>
  <p:sldSz cx="9144000" cy="6858000" type="screen4x3"/>
  <p:notesSz cx="6858000" cy="9296400"/>
  <p:custShowLst>
    <p:custShow name="What's new" id="0">
      <p:sldLst/>
    </p:custShow>
    <p:custShow name="Setting up the template" id="1">
      <p:sldLst/>
    </p:custShow>
    <p:custShow name="New Layouts" id="2">
      <p:sldLst/>
    </p:custShow>
    <p:custShow name="Using the HP template" id="3">
      <p:sldLst/>
    </p:custShow>
    <p:custShow name="Creating visuals" id="4">
      <p:sldLst/>
    </p:custShow>
    <p:custShow name="File Formatting" id="5">
      <p:sldLst/>
    </p:custShow>
    <p:custShow name="Additional information" id="6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Futura Bk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Futura Bk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Futura Bk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Futura Bk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Futura Bk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Futura Bk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Futura Bk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Futura Bk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Futura Bk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B5F01"/>
    <a:srgbClr val="194331"/>
    <a:srgbClr val="AC7B00"/>
    <a:srgbClr val="A23C06"/>
    <a:srgbClr val="7B7B79"/>
    <a:srgbClr val="F0A43E"/>
    <a:srgbClr val="FFFFF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>
    <p:restoredLeft sz="13547" autoAdjust="0"/>
    <p:restoredTop sz="76259" autoAdjust="0"/>
  </p:normalViewPr>
  <p:slideViewPr>
    <p:cSldViewPr snapToGrid="0">
      <p:cViewPr>
        <p:scale>
          <a:sx n="70" d="100"/>
          <a:sy n="70" d="100"/>
        </p:scale>
        <p:origin x="-168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-2556" y="-78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D11729-A0B7-4C1B-A75B-E7FBB5EF7F8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2093F82-46D9-4E51-A020-0031E17F5BB4}">
      <dgm:prSet phldrT="[Text]"/>
      <dgm:spPr/>
      <dgm:t>
        <a:bodyPr/>
        <a:lstStyle/>
        <a:p>
          <a:r>
            <a:rPr lang="en-US" dirty="0" smtClean="0"/>
            <a:t>Is Cloud hype or real?</a:t>
          </a:r>
          <a:endParaRPr lang="en-US" dirty="0"/>
        </a:p>
      </dgm:t>
    </dgm:pt>
    <dgm:pt modelId="{3A351915-EEB7-4F61-A762-55D41DA842EC}" type="parTrans" cxnId="{1DD37AD4-323F-4FF6-A7B2-0E1A14AAAA16}">
      <dgm:prSet/>
      <dgm:spPr/>
      <dgm:t>
        <a:bodyPr/>
        <a:lstStyle/>
        <a:p>
          <a:endParaRPr lang="en-US"/>
        </a:p>
      </dgm:t>
    </dgm:pt>
    <dgm:pt modelId="{81EA9241-36A1-4780-9762-3BB0415E4BCA}" type="sibTrans" cxnId="{1DD37AD4-323F-4FF6-A7B2-0E1A14AAAA16}">
      <dgm:prSet/>
      <dgm:spPr/>
      <dgm:t>
        <a:bodyPr/>
        <a:lstStyle/>
        <a:p>
          <a:endParaRPr lang="en-US"/>
        </a:p>
      </dgm:t>
    </dgm:pt>
    <dgm:pt modelId="{8C9E7BB1-C887-42B8-9B36-C6AA3AE6BFD3}">
      <dgm:prSet/>
      <dgm:spPr/>
      <dgm:t>
        <a:bodyPr/>
        <a:lstStyle/>
        <a:p>
          <a:r>
            <a:rPr lang="en-US" dirty="0" smtClean="0"/>
            <a:t>What is cloud computing?</a:t>
          </a:r>
        </a:p>
      </dgm:t>
    </dgm:pt>
    <dgm:pt modelId="{BB30D9CE-8FC2-4855-B3C3-2C0A04E01F74}" type="parTrans" cxnId="{AF357F8F-2DED-4104-9C06-C6A7DA865F14}">
      <dgm:prSet/>
      <dgm:spPr/>
      <dgm:t>
        <a:bodyPr/>
        <a:lstStyle/>
        <a:p>
          <a:endParaRPr lang="en-US"/>
        </a:p>
      </dgm:t>
    </dgm:pt>
    <dgm:pt modelId="{B24977FD-BFEA-45D7-8911-528BB17A77D7}" type="sibTrans" cxnId="{AF357F8F-2DED-4104-9C06-C6A7DA865F14}">
      <dgm:prSet/>
      <dgm:spPr/>
      <dgm:t>
        <a:bodyPr/>
        <a:lstStyle/>
        <a:p>
          <a:endParaRPr lang="en-US"/>
        </a:p>
      </dgm:t>
    </dgm:pt>
    <dgm:pt modelId="{B562BDFD-0742-4D5C-9059-2F1B522FAECE}">
      <dgm:prSet/>
      <dgm:spPr/>
      <dgm:t>
        <a:bodyPr/>
        <a:lstStyle/>
        <a:p>
          <a:r>
            <a:rPr lang="en-US" dirty="0" smtClean="0"/>
            <a:t>What are cloud services?</a:t>
          </a:r>
        </a:p>
      </dgm:t>
    </dgm:pt>
    <dgm:pt modelId="{AACEE2DB-939D-4922-9E3A-1CA125D1C5D8}" type="parTrans" cxnId="{D8FC0A9F-AD4B-4CE6-95C9-0176E8487DB8}">
      <dgm:prSet/>
      <dgm:spPr/>
      <dgm:t>
        <a:bodyPr/>
        <a:lstStyle/>
        <a:p>
          <a:endParaRPr lang="en-US"/>
        </a:p>
      </dgm:t>
    </dgm:pt>
    <dgm:pt modelId="{A878EFA4-2B43-4318-9846-FDF0AB3953DE}" type="sibTrans" cxnId="{D8FC0A9F-AD4B-4CE6-95C9-0176E8487DB8}">
      <dgm:prSet/>
      <dgm:spPr/>
      <dgm:t>
        <a:bodyPr/>
        <a:lstStyle/>
        <a:p>
          <a:endParaRPr lang="en-US"/>
        </a:p>
      </dgm:t>
    </dgm:pt>
    <dgm:pt modelId="{43C0DE6A-6F78-4A0C-A8ED-62E4285BF6E2}">
      <dgm:prSet/>
      <dgm:spPr/>
      <dgm:t>
        <a:bodyPr/>
        <a:lstStyle/>
        <a:p>
          <a:r>
            <a:rPr lang="en-US" dirty="0" smtClean="0"/>
            <a:t>What will a cloud do for you?</a:t>
          </a:r>
        </a:p>
      </dgm:t>
    </dgm:pt>
    <dgm:pt modelId="{BBE15D77-7701-4C08-99A6-0FDC0749F2CA}" type="parTrans" cxnId="{2399685C-C88D-4F7E-B9EF-7FC366F6BFF8}">
      <dgm:prSet/>
      <dgm:spPr/>
      <dgm:t>
        <a:bodyPr/>
        <a:lstStyle/>
        <a:p>
          <a:endParaRPr lang="en-US"/>
        </a:p>
      </dgm:t>
    </dgm:pt>
    <dgm:pt modelId="{0A06A2CF-4713-4054-932C-E0546955784F}" type="sibTrans" cxnId="{2399685C-C88D-4F7E-B9EF-7FC366F6BFF8}">
      <dgm:prSet/>
      <dgm:spPr/>
      <dgm:t>
        <a:bodyPr/>
        <a:lstStyle/>
        <a:p>
          <a:endParaRPr lang="en-US"/>
        </a:p>
      </dgm:t>
    </dgm:pt>
    <dgm:pt modelId="{1B68321C-4ADE-4932-85EC-DA802CBA7387}">
      <dgm:prSet/>
      <dgm:spPr/>
      <dgm:t>
        <a:bodyPr/>
        <a:lstStyle/>
        <a:p>
          <a:r>
            <a:rPr lang="en-US" dirty="0" smtClean="0"/>
            <a:t>Do you buy, build and/or use a cloud?</a:t>
          </a:r>
        </a:p>
      </dgm:t>
    </dgm:pt>
    <dgm:pt modelId="{D24039FD-6D20-48D2-A4B2-A6CA493AA20F}" type="parTrans" cxnId="{83EAF72A-79F0-49CB-9159-E835550ADCD5}">
      <dgm:prSet/>
      <dgm:spPr/>
      <dgm:t>
        <a:bodyPr/>
        <a:lstStyle/>
        <a:p>
          <a:endParaRPr lang="en-US"/>
        </a:p>
      </dgm:t>
    </dgm:pt>
    <dgm:pt modelId="{37BBE8A5-B648-4EF3-86DF-07A12D221D90}" type="sibTrans" cxnId="{83EAF72A-79F0-49CB-9159-E835550ADCD5}">
      <dgm:prSet/>
      <dgm:spPr/>
      <dgm:t>
        <a:bodyPr/>
        <a:lstStyle/>
        <a:p>
          <a:endParaRPr lang="en-US"/>
        </a:p>
      </dgm:t>
    </dgm:pt>
    <dgm:pt modelId="{1C6AC127-FD3F-436F-BE72-669289E3D96F}">
      <dgm:prSet/>
      <dgm:spPr/>
      <dgm:t>
        <a:bodyPr/>
        <a:lstStyle/>
        <a:p>
          <a:r>
            <a:rPr lang="en-US" dirty="0" smtClean="0"/>
            <a:t>When would you buy vs. build vs. use?</a:t>
          </a:r>
        </a:p>
      </dgm:t>
    </dgm:pt>
    <dgm:pt modelId="{F85B1FAD-243A-4413-B5CD-7393EDDA7A05}" type="parTrans" cxnId="{F7AC233C-EA5A-4023-A89C-E826186784F4}">
      <dgm:prSet/>
      <dgm:spPr/>
      <dgm:t>
        <a:bodyPr/>
        <a:lstStyle/>
        <a:p>
          <a:endParaRPr lang="en-US"/>
        </a:p>
      </dgm:t>
    </dgm:pt>
    <dgm:pt modelId="{35EEC9CF-A8D8-4B10-BA05-529E74B296B6}" type="sibTrans" cxnId="{F7AC233C-EA5A-4023-A89C-E826186784F4}">
      <dgm:prSet/>
      <dgm:spPr/>
      <dgm:t>
        <a:bodyPr/>
        <a:lstStyle/>
        <a:p>
          <a:endParaRPr lang="en-US"/>
        </a:p>
      </dgm:t>
    </dgm:pt>
    <dgm:pt modelId="{16EBFEB2-C72C-45F8-9015-9F93B7C10167}">
      <dgm:prSet/>
      <dgm:spPr/>
      <dgm:t>
        <a:bodyPr/>
        <a:lstStyle/>
        <a:p>
          <a:r>
            <a:rPr lang="en-US" dirty="0" smtClean="0"/>
            <a:t>When should you buy vs. build vs. use?</a:t>
          </a:r>
        </a:p>
      </dgm:t>
    </dgm:pt>
    <dgm:pt modelId="{95BEF7C9-71DF-4D7D-B3C1-CFD0709D60A0}" type="parTrans" cxnId="{9FCBB0E2-1A73-48CB-94C0-6881826B8F43}">
      <dgm:prSet/>
      <dgm:spPr/>
      <dgm:t>
        <a:bodyPr/>
        <a:lstStyle/>
        <a:p>
          <a:endParaRPr lang="en-US"/>
        </a:p>
      </dgm:t>
    </dgm:pt>
    <dgm:pt modelId="{AAC1D6F2-1651-427C-8477-52041E8CA1A7}" type="sibTrans" cxnId="{9FCBB0E2-1A73-48CB-94C0-6881826B8F43}">
      <dgm:prSet/>
      <dgm:spPr/>
      <dgm:t>
        <a:bodyPr/>
        <a:lstStyle/>
        <a:p>
          <a:endParaRPr lang="en-US"/>
        </a:p>
      </dgm:t>
    </dgm:pt>
    <dgm:pt modelId="{38E43868-DC53-44B1-9A0E-878BDB9E70DA}">
      <dgm:prSet/>
      <dgm:spPr/>
      <dgm:t>
        <a:bodyPr/>
        <a:lstStyle/>
        <a:p>
          <a:r>
            <a:rPr lang="en-US" dirty="0" smtClean="0"/>
            <a:t>How do you know if a cloud is in use in my business?</a:t>
          </a:r>
        </a:p>
      </dgm:t>
    </dgm:pt>
    <dgm:pt modelId="{BF7338C8-BBE4-4FDC-A436-EF235E3FC57E}" type="parTrans" cxnId="{18F4D8D1-DF0D-4872-ACCD-A89103F84167}">
      <dgm:prSet/>
      <dgm:spPr/>
      <dgm:t>
        <a:bodyPr/>
        <a:lstStyle/>
        <a:p>
          <a:endParaRPr lang="en-US"/>
        </a:p>
      </dgm:t>
    </dgm:pt>
    <dgm:pt modelId="{A4E18878-B203-447D-ABE1-90BE75877638}" type="sibTrans" cxnId="{18F4D8D1-DF0D-4872-ACCD-A89103F84167}">
      <dgm:prSet/>
      <dgm:spPr/>
      <dgm:t>
        <a:bodyPr/>
        <a:lstStyle/>
        <a:p>
          <a:endParaRPr lang="en-US"/>
        </a:p>
      </dgm:t>
    </dgm:pt>
    <dgm:pt modelId="{68A23BDB-C3DD-4DE3-8FBD-64575485F1B8}">
      <dgm:prSet/>
      <dgm:spPr/>
      <dgm:t>
        <a:bodyPr/>
        <a:lstStyle/>
        <a:p>
          <a:r>
            <a:rPr lang="en-US" dirty="0" smtClean="0"/>
            <a:t>How to get started?</a:t>
          </a:r>
        </a:p>
      </dgm:t>
    </dgm:pt>
    <dgm:pt modelId="{D7417CCD-BE39-4D39-8DE1-8EAB47DEB636}" type="parTrans" cxnId="{D2077B24-0A6C-4149-A94E-9512E31A4905}">
      <dgm:prSet/>
      <dgm:spPr/>
      <dgm:t>
        <a:bodyPr/>
        <a:lstStyle/>
        <a:p>
          <a:endParaRPr lang="en-US"/>
        </a:p>
      </dgm:t>
    </dgm:pt>
    <dgm:pt modelId="{2DFF194E-78D7-4F13-B66E-E732C372353E}" type="sibTrans" cxnId="{D2077B24-0A6C-4149-A94E-9512E31A4905}">
      <dgm:prSet/>
      <dgm:spPr/>
      <dgm:t>
        <a:bodyPr/>
        <a:lstStyle/>
        <a:p>
          <a:endParaRPr lang="en-US"/>
        </a:p>
      </dgm:t>
    </dgm:pt>
    <dgm:pt modelId="{C700C72F-1E02-40D1-B5A3-C274B46E4E34}">
      <dgm:prSet/>
      <dgm:spPr/>
      <dgm:t>
        <a:bodyPr/>
        <a:lstStyle/>
        <a:p>
          <a:r>
            <a:rPr lang="en-US" dirty="0" smtClean="0"/>
            <a:t>What workload should/would you move to the cloud?</a:t>
          </a:r>
        </a:p>
      </dgm:t>
    </dgm:pt>
    <dgm:pt modelId="{3A6F4087-853B-4AC0-9090-B6EE2EBC5D50}" type="parTrans" cxnId="{374857E3-E30F-4EF2-BF9A-907B82B0918E}">
      <dgm:prSet/>
      <dgm:spPr/>
      <dgm:t>
        <a:bodyPr/>
        <a:lstStyle/>
        <a:p>
          <a:endParaRPr lang="en-US"/>
        </a:p>
      </dgm:t>
    </dgm:pt>
    <dgm:pt modelId="{889989AC-C634-47E6-9BA8-EE184B29DBF6}" type="sibTrans" cxnId="{374857E3-E30F-4EF2-BF9A-907B82B0918E}">
      <dgm:prSet/>
      <dgm:spPr/>
      <dgm:t>
        <a:bodyPr/>
        <a:lstStyle/>
        <a:p>
          <a:endParaRPr lang="en-US"/>
        </a:p>
      </dgm:t>
    </dgm:pt>
    <dgm:pt modelId="{DDA70BAD-336A-4CC5-8A9F-709C5F9F9800}">
      <dgm:prSet phldrT="[Text]"/>
      <dgm:spPr/>
      <dgm:t>
        <a:bodyPr/>
        <a:lstStyle/>
        <a:p>
          <a:r>
            <a:rPr lang="en-US" dirty="0" smtClean="0"/>
            <a:t>What is a cloud?</a:t>
          </a:r>
          <a:endParaRPr lang="en-US" dirty="0"/>
        </a:p>
      </dgm:t>
    </dgm:pt>
    <dgm:pt modelId="{7CE8B61C-3224-4274-A34B-D6CB93C58FCF}" type="parTrans" cxnId="{BCE60F07-FC97-4758-BEE5-8C12681DE615}">
      <dgm:prSet/>
      <dgm:spPr/>
      <dgm:t>
        <a:bodyPr/>
        <a:lstStyle/>
        <a:p>
          <a:endParaRPr lang="en-US"/>
        </a:p>
      </dgm:t>
    </dgm:pt>
    <dgm:pt modelId="{1091A8F2-0CEF-4BD3-AA25-53E914E7192A}" type="sibTrans" cxnId="{BCE60F07-FC97-4758-BEE5-8C12681DE615}">
      <dgm:prSet/>
      <dgm:spPr/>
      <dgm:t>
        <a:bodyPr/>
        <a:lstStyle/>
        <a:p>
          <a:endParaRPr lang="en-US"/>
        </a:p>
      </dgm:t>
    </dgm:pt>
    <dgm:pt modelId="{A69026D5-C2DD-450F-A912-C804E5475E7C}">
      <dgm:prSet/>
      <dgm:spPr/>
      <dgm:t>
        <a:bodyPr/>
        <a:lstStyle/>
        <a:p>
          <a:r>
            <a:rPr lang="en-US" dirty="0" smtClean="0"/>
            <a:t>….……</a:t>
          </a:r>
        </a:p>
      </dgm:t>
    </dgm:pt>
    <dgm:pt modelId="{931295B8-8CBA-4B43-A923-45AA37DD6C50}" type="parTrans" cxnId="{9FB5E1BF-64EC-419A-AA24-F4662B940E42}">
      <dgm:prSet/>
      <dgm:spPr/>
      <dgm:t>
        <a:bodyPr/>
        <a:lstStyle/>
        <a:p>
          <a:endParaRPr lang="en-US"/>
        </a:p>
      </dgm:t>
    </dgm:pt>
    <dgm:pt modelId="{1026689B-4FF4-4A7B-A182-0C8C19587667}" type="sibTrans" cxnId="{9FB5E1BF-64EC-419A-AA24-F4662B940E42}">
      <dgm:prSet/>
      <dgm:spPr/>
      <dgm:t>
        <a:bodyPr/>
        <a:lstStyle/>
        <a:p>
          <a:endParaRPr lang="en-US"/>
        </a:p>
      </dgm:t>
    </dgm:pt>
    <dgm:pt modelId="{E15DD0C2-FC4B-4104-8D9A-4A2F2FA5F803}" type="pres">
      <dgm:prSet presAssocID="{A1D11729-A0B7-4C1B-A75B-E7FBB5EF7F8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BE3933-C030-473C-876E-2387358B5CC4}" type="pres">
      <dgm:prSet presAssocID="{F2093F82-46D9-4E51-A020-0031E17F5BB4}" presName="parentText" presStyleLbl="node1" presStyleIdx="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1A245D-48A5-4277-AD12-327DE831ACD5}" type="pres">
      <dgm:prSet presAssocID="{81EA9241-36A1-4780-9762-3BB0415E4BCA}" presName="spacer" presStyleCnt="0"/>
      <dgm:spPr/>
    </dgm:pt>
    <dgm:pt modelId="{8C42936B-5146-4619-A3CC-A1F5741FA29C}" type="pres">
      <dgm:prSet presAssocID="{DDA70BAD-336A-4CC5-8A9F-709C5F9F9800}" presName="parentText" presStyleLbl="node1" presStyleIdx="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0E713-77A8-4769-AB2D-7BAE76A9D8EC}" type="pres">
      <dgm:prSet presAssocID="{1091A8F2-0CEF-4BD3-AA25-53E914E7192A}" presName="spacer" presStyleCnt="0"/>
      <dgm:spPr/>
    </dgm:pt>
    <dgm:pt modelId="{3FE21055-6B8A-4F7F-B881-A51492DE5285}" type="pres">
      <dgm:prSet presAssocID="{8C9E7BB1-C887-42B8-9B36-C6AA3AE6BFD3}" presName="parentText" presStyleLbl="node1" presStyleIdx="2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2CEEA2-7A96-4FCF-9C39-A05D41CAAC3A}" type="pres">
      <dgm:prSet presAssocID="{B24977FD-BFEA-45D7-8911-528BB17A77D7}" presName="spacer" presStyleCnt="0"/>
      <dgm:spPr/>
    </dgm:pt>
    <dgm:pt modelId="{31EE2BE0-1630-458F-B655-B6A42A4BC201}" type="pres">
      <dgm:prSet presAssocID="{B562BDFD-0742-4D5C-9059-2F1B522FAECE}" presName="parentText" presStyleLbl="node1" presStyleIdx="3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3968B-E915-4695-A1A1-ADBBDE92032B}" type="pres">
      <dgm:prSet presAssocID="{A878EFA4-2B43-4318-9846-FDF0AB3953DE}" presName="spacer" presStyleCnt="0"/>
      <dgm:spPr/>
    </dgm:pt>
    <dgm:pt modelId="{21072986-9B64-4611-A295-4D37483CA37B}" type="pres">
      <dgm:prSet presAssocID="{43C0DE6A-6F78-4A0C-A8ED-62E4285BF6E2}" presName="parentText" presStyleLbl="node1" presStyleIdx="4" presStyleCnt="12" custLinFactNeighborX="4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4A0D74D-955D-456E-8B87-47EE5730D5EF}" type="pres">
      <dgm:prSet presAssocID="{0A06A2CF-4713-4054-932C-E0546955784F}" presName="spacer" presStyleCnt="0"/>
      <dgm:spPr/>
    </dgm:pt>
    <dgm:pt modelId="{CEDA34EC-1D0A-4713-8E6D-71BBB01526ED}" type="pres">
      <dgm:prSet presAssocID="{1B68321C-4ADE-4932-85EC-DA802CBA7387}" presName="parentText" presStyleLbl="node1" presStyleIdx="5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250B5D-94B9-4325-AA97-0F2012CFC691}" type="pres">
      <dgm:prSet presAssocID="{37BBE8A5-B648-4EF3-86DF-07A12D221D90}" presName="spacer" presStyleCnt="0"/>
      <dgm:spPr/>
    </dgm:pt>
    <dgm:pt modelId="{417C8E22-F345-4507-957E-04711267E279}" type="pres">
      <dgm:prSet presAssocID="{1C6AC127-FD3F-436F-BE72-669289E3D96F}" presName="parentText" presStyleLbl="node1" presStyleIdx="6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CC43563-B9A3-482E-ABC4-66FCF3AB0231}" type="pres">
      <dgm:prSet presAssocID="{35EEC9CF-A8D8-4B10-BA05-529E74B296B6}" presName="spacer" presStyleCnt="0"/>
      <dgm:spPr/>
    </dgm:pt>
    <dgm:pt modelId="{5183C0AB-F09D-4C7E-9CA4-E1B2CCD10F98}" type="pres">
      <dgm:prSet presAssocID="{16EBFEB2-C72C-45F8-9015-9F93B7C10167}" presName="parentText" presStyleLbl="node1" presStyleIdx="7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74D7E8-3971-463E-B14F-85CCD91EE836}" type="pres">
      <dgm:prSet presAssocID="{AAC1D6F2-1651-427C-8477-52041E8CA1A7}" presName="spacer" presStyleCnt="0"/>
      <dgm:spPr/>
    </dgm:pt>
    <dgm:pt modelId="{9EC98D3F-F88F-4898-9421-45E4483CA3F4}" type="pres">
      <dgm:prSet presAssocID="{38E43868-DC53-44B1-9A0E-878BDB9E70DA}" presName="parentText" presStyleLbl="node1" presStyleIdx="8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B6020F-0293-4F60-8258-29008BF3ABAF}" type="pres">
      <dgm:prSet presAssocID="{A4E18878-B203-447D-ABE1-90BE75877638}" presName="spacer" presStyleCnt="0"/>
      <dgm:spPr/>
    </dgm:pt>
    <dgm:pt modelId="{16E8027E-DBCC-474B-803A-5A57A5BF415F}" type="pres">
      <dgm:prSet presAssocID="{68A23BDB-C3DD-4DE3-8FBD-64575485F1B8}" presName="parentText" presStyleLbl="node1" presStyleIdx="9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E46C01-7DDB-4F53-9F85-2C3F3133C3EC}" type="pres">
      <dgm:prSet presAssocID="{2DFF194E-78D7-4F13-B66E-E732C372353E}" presName="spacer" presStyleCnt="0"/>
      <dgm:spPr/>
    </dgm:pt>
    <dgm:pt modelId="{FADEF424-0855-4472-914D-8818E33CB1F9}" type="pres">
      <dgm:prSet presAssocID="{C700C72F-1E02-40D1-B5A3-C274B46E4E34}" presName="parentText" presStyleLbl="node1" presStyleIdx="10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EA306D-1DF5-4E4E-A5D2-B573F1C3DD77}" type="pres">
      <dgm:prSet presAssocID="{889989AC-C634-47E6-9BA8-EE184B29DBF6}" presName="spacer" presStyleCnt="0"/>
      <dgm:spPr/>
    </dgm:pt>
    <dgm:pt modelId="{E88EF4E1-2952-4239-9DEE-2E46BD5D210F}" type="pres">
      <dgm:prSet presAssocID="{A69026D5-C2DD-450F-A912-C804E5475E7C}" presName="parentText" presStyleLbl="node1" presStyleIdx="11" presStyleCnt="1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CE60F07-FC97-4758-BEE5-8C12681DE615}" srcId="{A1D11729-A0B7-4C1B-A75B-E7FBB5EF7F82}" destId="{DDA70BAD-336A-4CC5-8A9F-709C5F9F9800}" srcOrd="1" destOrd="0" parTransId="{7CE8B61C-3224-4274-A34B-D6CB93C58FCF}" sibTransId="{1091A8F2-0CEF-4BD3-AA25-53E914E7192A}"/>
    <dgm:cxn modelId="{9FCBB0E2-1A73-48CB-94C0-6881826B8F43}" srcId="{A1D11729-A0B7-4C1B-A75B-E7FBB5EF7F82}" destId="{16EBFEB2-C72C-45F8-9015-9F93B7C10167}" srcOrd="7" destOrd="0" parTransId="{95BEF7C9-71DF-4D7D-B3C1-CFD0709D60A0}" sibTransId="{AAC1D6F2-1651-427C-8477-52041E8CA1A7}"/>
    <dgm:cxn modelId="{374857E3-E30F-4EF2-BF9A-907B82B0918E}" srcId="{A1D11729-A0B7-4C1B-A75B-E7FBB5EF7F82}" destId="{C700C72F-1E02-40D1-B5A3-C274B46E4E34}" srcOrd="10" destOrd="0" parTransId="{3A6F4087-853B-4AC0-9090-B6EE2EBC5D50}" sibTransId="{889989AC-C634-47E6-9BA8-EE184B29DBF6}"/>
    <dgm:cxn modelId="{DDA8B98B-1978-4177-80BE-DA6DBFCD659B}" type="presOf" srcId="{38E43868-DC53-44B1-9A0E-878BDB9E70DA}" destId="{9EC98D3F-F88F-4898-9421-45E4483CA3F4}" srcOrd="0" destOrd="0" presId="urn:microsoft.com/office/officeart/2005/8/layout/vList2"/>
    <dgm:cxn modelId="{B9A458A3-3568-4775-9223-F15374344700}" type="presOf" srcId="{B562BDFD-0742-4D5C-9059-2F1B522FAECE}" destId="{31EE2BE0-1630-458F-B655-B6A42A4BC201}" srcOrd="0" destOrd="0" presId="urn:microsoft.com/office/officeart/2005/8/layout/vList2"/>
    <dgm:cxn modelId="{18F4D8D1-DF0D-4872-ACCD-A89103F84167}" srcId="{A1D11729-A0B7-4C1B-A75B-E7FBB5EF7F82}" destId="{38E43868-DC53-44B1-9A0E-878BDB9E70DA}" srcOrd="8" destOrd="0" parTransId="{BF7338C8-BBE4-4FDC-A436-EF235E3FC57E}" sibTransId="{A4E18878-B203-447D-ABE1-90BE75877638}"/>
    <dgm:cxn modelId="{D7E602DF-C6B6-41B8-8372-93192811559A}" type="presOf" srcId="{A1D11729-A0B7-4C1B-A75B-E7FBB5EF7F82}" destId="{E15DD0C2-FC4B-4104-8D9A-4A2F2FA5F803}" srcOrd="0" destOrd="0" presId="urn:microsoft.com/office/officeart/2005/8/layout/vList2"/>
    <dgm:cxn modelId="{6220CF7B-A3B7-43D0-9DCF-0DE9CB22EA07}" type="presOf" srcId="{F2093F82-46D9-4E51-A020-0031E17F5BB4}" destId="{BEBE3933-C030-473C-876E-2387358B5CC4}" srcOrd="0" destOrd="0" presId="urn:microsoft.com/office/officeart/2005/8/layout/vList2"/>
    <dgm:cxn modelId="{D2077B24-0A6C-4149-A94E-9512E31A4905}" srcId="{A1D11729-A0B7-4C1B-A75B-E7FBB5EF7F82}" destId="{68A23BDB-C3DD-4DE3-8FBD-64575485F1B8}" srcOrd="9" destOrd="0" parTransId="{D7417CCD-BE39-4D39-8DE1-8EAB47DEB636}" sibTransId="{2DFF194E-78D7-4F13-B66E-E732C372353E}"/>
    <dgm:cxn modelId="{F481AC68-8D98-4C74-ACEC-CA54138F4226}" type="presOf" srcId="{1B68321C-4ADE-4932-85EC-DA802CBA7387}" destId="{CEDA34EC-1D0A-4713-8E6D-71BBB01526ED}" srcOrd="0" destOrd="0" presId="urn:microsoft.com/office/officeart/2005/8/layout/vList2"/>
    <dgm:cxn modelId="{F7AC233C-EA5A-4023-A89C-E826186784F4}" srcId="{A1D11729-A0B7-4C1B-A75B-E7FBB5EF7F82}" destId="{1C6AC127-FD3F-436F-BE72-669289E3D96F}" srcOrd="6" destOrd="0" parTransId="{F85B1FAD-243A-4413-B5CD-7393EDDA7A05}" sibTransId="{35EEC9CF-A8D8-4B10-BA05-529E74B296B6}"/>
    <dgm:cxn modelId="{9BCA3E3F-C1AA-4BF9-9523-A100DA3DBFB5}" type="presOf" srcId="{8C9E7BB1-C887-42B8-9B36-C6AA3AE6BFD3}" destId="{3FE21055-6B8A-4F7F-B881-A51492DE5285}" srcOrd="0" destOrd="0" presId="urn:microsoft.com/office/officeart/2005/8/layout/vList2"/>
    <dgm:cxn modelId="{096DF96C-4A5B-40D1-B00F-7337C794F7C7}" type="presOf" srcId="{C700C72F-1E02-40D1-B5A3-C274B46E4E34}" destId="{FADEF424-0855-4472-914D-8818E33CB1F9}" srcOrd="0" destOrd="0" presId="urn:microsoft.com/office/officeart/2005/8/layout/vList2"/>
    <dgm:cxn modelId="{BF3FA9E5-C72F-4DE4-8983-F79A20FA050B}" type="presOf" srcId="{1C6AC127-FD3F-436F-BE72-669289E3D96F}" destId="{417C8E22-F345-4507-957E-04711267E279}" srcOrd="0" destOrd="0" presId="urn:microsoft.com/office/officeart/2005/8/layout/vList2"/>
    <dgm:cxn modelId="{83EAF72A-79F0-49CB-9159-E835550ADCD5}" srcId="{A1D11729-A0B7-4C1B-A75B-E7FBB5EF7F82}" destId="{1B68321C-4ADE-4932-85EC-DA802CBA7387}" srcOrd="5" destOrd="0" parTransId="{D24039FD-6D20-48D2-A4B2-A6CA493AA20F}" sibTransId="{37BBE8A5-B648-4EF3-86DF-07A12D221D90}"/>
    <dgm:cxn modelId="{AF357F8F-2DED-4104-9C06-C6A7DA865F14}" srcId="{A1D11729-A0B7-4C1B-A75B-E7FBB5EF7F82}" destId="{8C9E7BB1-C887-42B8-9B36-C6AA3AE6BFD3}" srcOrd="2" destOrd="0" parTransId="{BB30D9CE-8FC2-4855-B3C3-2C0A04E01F74}" sibTransId="{B24977FD-BFEA-45D7-8911-528BB17A77D7}"/>
    <dgm:cxn modelId="{74FC059C-E27D-4D58-8ACF-C14F40CCA3FA}" type="presOf" srcId="{43C0DE6A-6F78-4A0C-A8ED-62E4285BF6E2}" destId="{21072986-9B64-4611-A295-4D37483CA37B}" srcOrd="0" destOrd="0" presId="urn:microsoft.com/office/officeart/2005/8/layout/vList2"/>
    <dgm:cxn modelId="{1DD37AD4-323F-4FF6-A7B2-0E1A14AAAA16}" srcId="{A1D11729-A0B7-4C1B-A75B-E7FBB5EF7F82}" destId="{F2093F82-46D9-4E51-A020-0031E17F5BB4}" srcOrd="0" destOrd="0" parTransId="{3A351915-EEB7-4F61-A762-55D41DA842EC}" sibTransId="{81EA9241-36A1-4780-9762-3BB0415E4BCA}"/>
    <dgm:cxn modelId="{D8FC0A9F-AD4B-4CE6-95C9-0176E8487DB8}" srcId="{A1D11729-A0B7-4C1B-A75B-E7FBB5EF7F82}" destId="{B562BDFD-0742-4D5C-9059-2F1B522FAECE}" srcOrd="3" destOrd="0" parTransId="{AACEE2DB-939D-4922-9E3A-1CA125D1C5D8}" sibTransId="{A878EFA4-2B43-4318-9846-FDF0AB3953DE}"/>
    <dgm:cxn modelId="{69E58991-CF31-449A-9600-D04B137C0F23}" type="presOf" srcId="{68A23BDB-C3DD-4DE3-8FBD-64575485F1B8}" destId="{16E8027E-DBCC-474B-803A-5A57A5BF415F}" srcOrd="0" destOrd="0" presId="urn:microsoft.com/office/officeart/2005/8/layout/vList2"/>
    <dgm:cxn modelId="{06830D29-0A0D-4C3D-BAD7-6DBED8E5F90B}" type="presOf" srcId="{DDA70BAD-336A-4CC5-8A9F-709C5F9F9800}" destId="{8C42936B-5146-4619-A3CC-A1F5741FA29C}" srcOrd="0" destOrd="0" presId="urn:microsoft.com/office/officeart/2005/8/layout/vList2"/>
    <dgm:cxn modelId="{BF14972B-D30E-4CEE-8193-E56AB29E3A54}" type="presOf" srcId="{16EBFEB2-C72C-45F8-9015-9F93B7C10167}" destId="{5183C0AB-F09D-4C7E-9CA4-E1B2CCD10F98}" srcOrd="0" destOrd="0" presId="urn:microsoft.com/office/officeart/2005/8/layout/vList2"/>
    <dgm:cxn modelId="{2399685C-C88D-4F7E-B9EF-7FC366F6BFF8}" srcId="{A1D11729-A0B7-4C1B-A75B-E7FBB5EF7F82}" destId="{43C0DE6A-6F78-4A0C-A8ED-62E4285BF6E2}" srcOrd="4" destOrd="0" parTransId="{BBE15D77-7701-4C08-99A6-0FDC0749F2CA}" sibTransId="{0A06A2CF-4713-4054-932C-E0546955784F}"/>
    <dgm:cxn modelId="{9FB5E1BF-64EC-419A-AA24-F4662B940E42}" srcId="{A1D11729-A0B7-4C1B-A75B-E7FBB5EF7F82}" destId="{A69026D5-C2DD-450F-A912-C804E5475E7C}" srcOrd="11" destOrd="0" parTransId="{931295B8-8CBA-4B43-A923-45AA37DD6C50}" sibTransId="{1026689B-4FF4-4A7B-A182-0C8C19587667}"/>
    <dgm:cxn modelId="{083E15DF-CC6C-40C2-8261-26C769DBAD1E}" type="presOf" srcId="{A69026D5-C2DD-450F-A912-C804E5475E7C}" destId="{E88EF4E1-2952-4239-9DEE-2E46BD5D210F}" srcOrd="0" destOrd="0" presId="urn:microsoft.com/office/officeart/2005/8/layout/vList2"/>
    <dgm:cxn modelId="{B39B474D-AF04-4320-8E24-E0870ADABA71}" type="presParOf" srcId="{E15DD0C2-FC4B-4104-8D9A-4A2F2FA5F803}" destId="{BEBE3933-C030-473C-876E-2387358B5CC4}" srcOrd="0" destOrd="0" presId="urn:microsoft.com/office/officeart/2005/8/layout/vList2"/>
    <dgm:cxn modelId="{1DDF629F-6514-4247-9E2C-92CAD7A1E790}" type="presParOf" srcId="{E15DD0C2-FC4B-4104-8D9A-4A2F2FA5F803}" destId="{781A245D-48A5-4277-AD12-327DE831ACD5}" srcOrd="1" destOrd="0" presId="urn:microsoft.com/office/officeart/2005/8/layout/vList2"/>
    <dgm:cxn modelId="{48AFFEE5-5088-4A01-9CE0-93C4AE62A5B7}" type="presParOf" srcId="{E15DD0C2-FC4B-4104-8D9A-4A2F2FA5F803}" destId="{8C42936B-5146-4619-A3CC-A1F5741FA29C}" srcOrd="2" destOrd="0" presId="urn:microsoft.com/office/officeart/2005/8/layout/vList2"/>
    <dgm:cxn modelId="{66B47251-CA4F-41EB-A52D-651C74EC77D5}" type="presParOf" srcId="{E15DD0C2-FC4B-4104-8D9A-4A2F2FA5F803}" destId="{59A0E713-77A8-4769-AB2D-7BAE76A9D8EC}" srcOrd="3" destOrd="0" presId="urn:microsoft.com/office/officeart/2005/8/layout/vList2"/>
    <dgm:cxn modelId="{451014F5-1403-4B6E-853C-9CC710DE8E88}" type="presParOf" srcId="{E15DD0C2-FC4B-4104-8D9A-4A2F2FA5F803}" destId="{3FE21055-6B8A-4F7F-B881-A51492DE5285}" srcOrd="4" destOrd="0" presId="urn:microsoft.com/office/officeart/2005/8/layout/vList2"/>
    <dgm:cxn modelId="{82F0C90D-898E-4907-9F55-514505CBFB3F}" type="presParOf" srcId="{E15DD0C2-FC4B-4104-8D9A-4A2F2FA5F803}" destId="{1F2CEEA2-7A96-4FCF-9C39-A05D41CAAC3A}" srcOrd="5" destOrd="0" presId="urn:microsoft.com/office/officeart/2005/8/layout/vList2"/>
    <dgm:cxn modelId="{67BFCF13-CB1C-432B-BB18-0476A08A62CB}" type="presParOf" srcId="{E15DD0C2-FC4B-4104-8D9A-4A2F2FA5F803}" destId="{31EE2BE0-1630-458F-B655-B6A42A4BC201}" srcOrd="6" destOrd="0" presId="urn:microsoft.com/office/officeart/2005/8/layout/vList2"/>
    <dgm:cxn modelId="{B1C24CF2-809B-402A-BB69-826B10A5C035}" type="presParOf" srcId="{E15DD0C2-FC4B-4104-8D9A-4A2F2FA5F803}" destId="{8C23968B-E915-4695-A1A1-ADBBDE92032B}" srcOrd="7" destOrd="0" presId="urn:microsoft.com/office/officeart/2005/8/layout/vList2"/>
    <dgm:cxn modelId="{4C93496D-EACD-4D76-8D07-DF43262433E9}" type="presParOf" srcId="{E15DD0C2-FC4B-4104-8D9A-4A2F2FA5F803}" destId="{21072986-9B64-4611-A295-4D37483CA37B}" srcOrd="8" destOrd="0" presId="urn:microsoft.com/office/officeart/2005/8/layout/vList2"/>
    <dgm:cxn modelId="{85A4A7C1-D5E3-47D8-834E-86758DE37D14}" type="presParOf" srcId="{E15DD0C2-FC4B-4104-8D9A-4A2F2FA5F803}" destId="{B4A0D74D-955D-456E-8B87-47EE5730D5EF}" srcOrd="9" destOrd="0" presId="urn:microsoft.com/office/officeart/2005/8/layout/vList2"/>
    <dgm:cxn modelId="{DDCD9142-5E5F-43AC-9A6A-C922FC8ABF02}" type="presParOf" srcId="{E15DD0C2-FC4B-4104-8D9A-4A2F2FA5F803}" destId="{CEDA34EC-1D0A-4713-8E6D-71BBB01526ED}" srcOrd="10" destOrd="0" presId="urn:microsoft.com/office/officeart/2005/8/layout/vList2"/>
    <dgm:cxn modelId="{89F9A05A-2FD3-451E-8DA2-98EF8961A897}" type="presParOf" srcId="{E15DD0C2-FC4B-4104-8D9A-4A2F2FA5F803}" destId="{52250B5D-94B9-4325-AA97-0F2012CFC691}" srcOrd="11" destOrd="0" presId="urn:microsoft.com/office/officeart/2005/8/layout/vList2"/>
    <dgm:cxn modelId="{A72E5BA3-C8A7-4E9A-92DF-2E6B9C918C84}" type="presParOf" srcId="{E15DD0C2-FC4B-4104-8D9A-4A2F2FA5F803}" destId="{417C8E22-F345-4507-957E-04711267E279}" srcOrd="12" destOrd="0" presId="urn:microsoft.com/office/officeart/2005/8/layout/vList2"/>
    <dgm:cxn modelId="{7963E5DA-FF78-42B8-9A11-F397B119711C}" type="presParOf" srcId="{E15DD0C2-FC4B-4104-8D9A-4A2F2FA5F803}" destId="{ECC43563-B9A3-482E-ABC4-66FCF3AB0231}" srcOrd="13" destOrd="0" presId="urn:microsoft.com/office/officeart/2005/8/layout/vList2"/>
    <dgm:cxn modelId="{9FC69AAD-9D95-45F9-A690-5C83575E181A}" type="presParOf" srcId="{E15DD0C2-FC4B-4104-8D9A-4A2F2FA5F803}" destId="{5183C0AB-F09D-4C7E-9CA4-E1B2CCD10F98}" srcOrd="14" destOrd="0" presId="urn:microsoft.com/office/officeart/2005/8/layout/vList2"/>
    <dgm:cxn modelId="{6B347638-0BB4-4746-BB4E-252A669DF83E}" type="presParOf" srcId="{E15DD0C2-FC4B-4104-8D9A-4A2F2FA5F803}" destId="{B974D7E8-3971-463E-B14F-85CCD91EE836}" srcOrd="15" destOrd="0" presId="urn:microsoft.com/office/officeart/2005/8/layout/vList2"/>
    <dgm:cxn modelId="{FED1332A-BE70-4030-9759-BD5DEB44F3BE}" type="presParOf" srcId="{E15DD0C2-FC4B-4104-8D9A-4A2F2FA5F803}" destId="{9EC98D3F-F88F-4898-9421-45E4483CA3F4}" srcOrd="16" destOrd="0" presId="urn:microsoft.com/office/officeart/2005/8/layout/vList2"/>
    <dgm:cxn modelId="{B95733B5-7694-4FBF-A19A-6F222AE9CDD3}" type="presParOf" srcId="{E15DD0C2-FC4B-4104-8D9A-4A2F2FA5F803}" destId="{80B6020F-0293-4F60-8258-29008BF3ABAF}" srcOrd="17" destOrd="0" presId="urn:microsoft.com/office/officeart/2005/8/layout/vList2"/>
    <dgm:cxn modelId="{52EB8125-4549-405F-8975-B1DE5DAB57DB}" type="presParOf" srcId="{E15DD0C2-FC4B-4104-8D9A-4A2F2FA5F803}" destId="{16E8027E-DBCC-474B-803A-5A57A5BF415F}" srcOrd="18" destOrd="0" presId="urn:microsoft.com/office/officeart/2005/8/layout/vList2"/>
    <dgm:cxn modelId="{F8D53A80-82B4-4F08-A572-374460D6B1F9}" type="presParOf" srcId="{E15DD0C2-FC4B-4104-8D9A-4A2F2FA5F803}" destId="{43E46C01-7DDB-4F53-9F85-2C3F3133C3EC}" srcOrd="19" destOrd="0" presId="urn:microsoft.com/office/officeart/2005/8/layout/vList2"/>
    <dgm:cxn modelId="{88B86655-C75F-4ACC-8952-B23ADF84B45E}" type="presParOf" srcId="{E15DD0C2-FC4B-4104-8D9A-4A2F2FA5F803}" destId="{FADEF424-0855-4472-914D-8818E33CB1F9}" srcOrd="20" destOrd="0" presId="urn:microsoft.com/office/officeart/2005/8/layout/vList2"/>
    <dgm:cxn modelId="{65A872BB-E06B-49D1-BE4C-12DF87475593}" type="presParOf" srcId="{E15DD0C2-FC4B-4104-8D9A-4A2F2FA5F803}" destId="{5AEA306D-1DF5-4E4E-A5D2-B573F1C3DD77}" srcOrd="21" destOrd="0" presId="urn:microsoft.com/office/officeart/2005/8/layout/vList2"/>
    <dgm:cxn modelId="{7343E906-1FFC-4D04-89BA-56E186BB2938}" type="presParOf" srcId="{E15DD0C2-FC4B-4104-8D9A-4A2F2FA5F803}" destId="{E88EF4E1-2952-4239-9DEE-2E46BD5D210F}" srcOrd="2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A445E62-A10C-438F-89B1-13C1C9DEEAAB}" type="doc">
      <dgm:prSet loTypeId="urn:microsoft.com/office/officeart/2005/8/layout/vList5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en-US"/>
        </a:p>
      </dgm:t>
    </dgm:pt>
    <dgm:pt modelId="{79A00816-B573-4881-B711-38A4BE63E982}">
      <dgm:prSet phldrT="[Text]"/>
      <dgm:spPr/>
      <dgm:t>
        <a:bodyPr/>
        <a:lstStyle/>
        <a:p>
          <a:r>
            <a:rPr lang="en-US" dirty="0" smtClean="0"/>
            <a:t>Historic Meaning with many IT Professionals</a:t>
          </a:r>
          <a:endParaRPr lang="en-US" dirty="0"/>
        </a:p>
      </dgm:t>
    </dgm:pt>
    <dgm:pt modelId="{C379D14E-768C-4112-A16F-CCCD84B7BBD7}" type="parTrans" cxnId="{2BDE4BC3-23CE-4BEC-BBD7-2ABC04C58895}">
      <dgm:prSet/>
      <dgm:spPr/>
      <dgm:t>
        <a:bodyPr/>
        <a:lstStyle/>
        <a:p>
          <a:endParaRPr lang="en-US"/>
        </a:p>
      </dgm:t>
    </dgm:pt>
    <dgm:pt modelId="{DCBE5AB7-27D4-4F5F-ACAE-65A08CAF0A9B}" type="sibTrans" cxnId="{2BDE4BC3-23CE-4BEC-BBD7-2ABC04C58895}">
      <dgm:prSet/>
      <dgm:spPr/>
      <dgm:t>
        <a:bodyPr/>
        <a:lstStyle/>
        <a:p>
          <a:endParaRPr lang="en-US"/>
        </a:p>
      </dgm:t>
    </dgm:pt>
    <dgm:pt modelId="{92613C3A-04B8-4CFE-875C-9E5D3ED852B8}">
      <dgm:prSet phldrT="[Text]"/>
      <dgm:spPr/>
      <dgm:t>
        <a:bodyPr/>
        <a:lstStyle/>
        <a:p>
          <a:r>
            <a:rPr lang="en-US" dirty="0" smtClean="0"/>
            <a:t>The ‘Cloud’ often used by IT Professional to simply mean the Internet</a:t>
          </a:r>
          <a:endParaRPr lang="en-US" dirty="0"/>
        </a:p>
      </dgm:t>
    </dgm:pt>
    <dgm:pt modelId="{6F7E794C-7972-4E48-AE9F-0995101418BE}" type="parTrans" cxnId="{DBF8D173-285D-4158-936D-9C98240A890D}">
      <dgm:prSet/>
      <dgm:spPr/>
      <dgm:t>
        <a:bodyPr/>
        <a:lstStyle/>
        <a:p>
          <a:endParaRPr lang="en-US"/>
        </a:p>
      </dgm:t>
    </dgm:pt>
    <dgm:pt modelId="{DB2073CB-9254-4859-A99B-66BF71814192}" type="sibTrans" cxnId="{DBF8D173-285D-4158-936D-9C98240A890D}">
      <dgm:prSet/>
      <dgm:spPr/>
      <dgm:t>
        <a:bodyPr/>
        <a:lstStyle/>
        <a:p>
          <a:endParaRPr lang="en-US"/>
        </a:p>
      </dgm:t>
    </dgm:pt>
    <dgm:pt modelId="{4204C8FB-05D1-44EF-AF21-4048ED099F81}">
      <dgm:prSet phldrT="[Text]"/>
      <dgm:spPr/>
      <dgm:t>
        <a:bodyPr/>
        <a:lstStyle/>
        <a:p>
          <a:r>
            <a:rPr lang="en-US" dirty="0" smtClean="0"/>
            <a:t>Definitions have various and/or multiple scopes</a:t>
          </a:r>
          <a:endParaRPr lang="en-US" dirty="0"/>
        </a:p>
      </dgm:t>
    </dgm:pt>
    <dgm:pt modelId="{945C6E87-ABD1-4EE7-9AD3-FAC1D8B4FB73}" type="parTrans" cxnId="{7243D56D-C162-4C51-BB82-F47B50F2660B}">
      <dgm:prSet/>
      <dgm:spPr/>
      <dgm:t>
        <a:bodyPr/>
        <a:lstStyle/>
        <a:p>
          <a:endParaRPr lang="en-US"/>
        </a:p>
      </dgm:t>
    </dgm:pt>
    <dgm:pt modelId="{24A0FB9C-4C0F-4605-9546-DD47FCDE850D}" type="sibTrans" cxnId="{7243D56D-C162-4C51-BB82-F47B50F2660B}">
      <dgm:prSet/>
      <dgm:spPr/>
      <dgm:t>
        <a:bodyPr/>
        <a:lstStyle/>
        <a:p>
          <a:endParaRPr lang="en-US"/>
        </a:p>
      </dgm:t>
    </dgm:pt>
    <dgm:pt modelId="{7289C4BF-55C9-4E4B-9D34-24CC4C4B327E}">
      <dgm:prSet phldrT="[Text]"/>
      <dgm:spPr/>
      <dgm:t>
        <a:bodyPr/>
        <a:lstStyle/>
        <a:p>
          <a:r>
            <a:rPr lang="en-US" dirty="0" smtClean="0"/>
            <a:t>Infrastructure, Software, Business Models, Software Platforms, Architecture Design Principles, App Infrastructure</a:t>
          </a:r>
          <a:endParaRPr lang="en-US" dirty="0"/>
        </a:p>
      </dgm:t>
    </dgm:pt>
    <dgm:pt modelId="{23EF7B29-DDFF-494D-899D-57A5CC75708B}" type="parTrans" cxnId="{388ACFEB-6DE8-43FE-AF7F-32B7BE9075C6}">
      <dgm:prSet/>
      <dgm:spPr/>
      <dgm:t>
        <a:bodyPr/>
        <a:lstStyle/>
        <a:p>
          <a:endParaRPr lang="en-US"/>
        </a:p>
      </dgm:t>
    </dgm:pt>
    <dgm:pt modelId="{116240CD-8636-46B8-B552-A6176F2961CC}" type="sibTrans" cxnId="{388ACFEB-6DE8-43FE-AF7F-32B7BE9075C6}">
      <dgm:prSet/>
      <dgm:spPr/>
      <dgm:t>
        <a:bodyPr/>
        <a:lstStyle/>
        <a:p>
          <a:endParaRPr lang="en-US"/>
        </a:p>
      </dgm:t>
    </dgm:pt>
    <dgm:pt modelId="{FEA1011F-22A0-4098-8CBD-CC52031EF837}">
      <dgm:prSet phldrT="[Text]"/>
      <dgm:spPr/>
      <dgm:t>
        <a:bodyPr/>
        <a:lstStyle/>
        <a:p>
          <a:r>
            <a:rPr lang="en-US" dirty="0" smtClean="0"/>
            <a:t>Multitude of related Terms and Trends</a:t>
          </a:r>
          <a:endParaRPr lang="en-US" dirty="0"/>
        </a:p>
      </dgm:t>
    </dgm:pt>
    <dgm:pt modelId="{D8111F9D-DD84-45E2-AF72-2D4F4B61B72A}" type="parTrans" cxnId="{9727D3A8-1566-4833-8466-E11F7BC6C9A1}">
      <dgm:prSet/>
      <dgm:spPr/>
      <dgm:t>
        <a:bodyPr/>
        <a:lstStyle/>
        <a:p>
          <a:endParaRPr lang="en-US"/>
        </a:p>
      </dgm:t>
    </dgm:pt>
    <dgm:pt modelId="{60C90B51-7784-4789-9878-6EBB10BC2EF7}" type="sibTrans" cxnId="{9727D3A8-1566-4833-8466-E11F7BC6C9A1}">
      <dgm:prSet/>
      <dgm:spPr/>
      <dgm:t>
        <a:bodyPr/>
        <a:lstStyle/>
        <a:p>
          <a:endParaRPr lang="en-US"/>
        </a:p>
      </dgm:t>
    </dgm:pt>
    <dgm:pt modelId="{2377E982-B534-4E5D-8D7F-246CD3214CFF}">
      <dgm:prSet phldrT="[Text]"/>
      <dgm:spPr/>
      <dgm:t>
        <a:bodyPr/>
        <a:lstStyle/>
        <a:p>
          <a:r>
            <a:rPr lang="en-US" dirty="0" smtClean="0"/>
            <a:t>Software as a Service,  Platform as a Service, Everything as a Service, Web Oriented Architecture, Web 2.0, etc.</a:t>
          </a:r>
          <a:endParaRPr lang="en-US" dirty="0"/>
        </a:p>
      </dgm:t>
    </dgm:pt>
    <dgm:pt modelId="{4DAF3865-5A64-4539-B289-0172AD5B3272}" type="parTrans" cxnId="{61BDD882-4641-4E0A-AEFC-68CF8395CE23}">
      <dgm:prSet/>
      <dgm:spPr/>
      <dgm:t>
        <a:bodyPr/>
        <a:lstStyle/>
        <a:p>
          <a:endParaRPr lang="en-US"/>
        </a:p>
      </dgm:t>
    </dgm:pt>
    <dgm:pt modelId="{956600C8-2120-4F15-8808-3EF7867F9D5D}" type="sibTrans" cxnId="{61BDD882-4641-4E0A-AEFC-68CF8395CE23}">
      <dgm:prSet/>
      <dgm:spPr/>
      <dgm:t>
        <a:bodyPr/>
        <a:lstStyle/>
        <a:p>
          <a:endParaRPr lang="en-US"/>
        </a:p>
      </dgm:t>
    </dgm:pt>
    <dgm:pt modelId="{B27A15F4-1535-4497-99F0-A9F02339BF6E}" type="pres">
      <dgm:prSet presAssocID="{7A445E62-A10C-438F-89B1-13C1C9DEEA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ACCADD0-E8F8-49B2-93F3-B70B924B26DF}" type="pres">
      <dgm:prSet presAssocID="{79A00816-B573-4881-B711-38A4BE63E982}" presName="linNode" presStyleCnt="0"/>
      <dgm:spPr/>
    </dgm:pt>
    <dgm:pt modelId="{9EB1F1AC-34BF-4DCC-8A6B-E1C73987EAD2}" type="pres">
      <dgm:prSet presAssocID="{79A00816-B573-4881-B711-38A4BE63E982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7792B0E-40FD-4918-A2E6-36E6B98E216D}" type="pres">
      <dgm:prSet presAssocID="{79A00816-B573-4881-B711-38A4BE63E982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BD238F-FD89-4AF4-A6DB-91991D58006A}" type="pres">
      <dgm:prSet presAssocID="{DCBE5AB7-27D4-4F5F-ACAE-65A08CAF0A9B}" presName="sp" presStyleCnt="0"/>
      <dgm:spPr/>
    </dgm:pt>
    <dgm:pt modelId="{8DDC4345-E41E-46B5-B5AF-498305DD9D81}" type="pres">
      <dgm:prSet presAssocID="{4204C8FB-05D1-44EF-AF21-4048ED099F81}" presName="linNode" presStyleCnt="0"/>
      <dgm:spPr/>
    </dgm:pt>
    <dgm:pt modelId="{1FB56349-E586-4919-846F-9FBAD5DD1076}" type="pres">
      <dgm:prSet presAssocID="{4204C8FB-05D1-44EF-AF21-4048ED099F81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098762-C604-421D-B590-4BF7EBE9DD6C}" type="pres">
      <dgm:prSet presAssocID="{4204C8FB-05D1-44EF-AF21-4048ED099F81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5D59F4-D4C2-42AF-8758-DEC7B381E1F7}" type="pres">
      <dgm:prSet presAssocID="{24A0FB9C-4C0F-4605-9546-DD47FCDE850D}" presName="sp" presStyleCnt="0"/>
      <dgm:spPr/>
    </dgm:pt>
    <dgm:pt modelId="{E0991D09-64DC-407D-B9E9-5ABB4DFB97C8}" type="pres">
      <dgm:prSet presAssocID="{FEA1011F-22A0-4098-8CBD-CC52031EF837}" presName="linNode" presStyleCnt="0"/>
      <dgm:spPr/>
    </dgm:pt>
    <dgm:pt modelId="{37522419-04B3-4A3A-B9E2-80013138AF3B}" type="pres">
      <dgm:prSet presAssocID="{FEA1011F-22A0-4098-8CBD-CC52031EF837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8619F8-4B4B-42BB-9ED5-B4CD7FB847FA}" type="pres">
      <dgm:prSet presAssocID="{FEA1011F-22A0-4098-8CBD-CC52031EF837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55F6F2-6071-4C72-9190-9070C94C2FDF}" type="presOf" srcId="{7289C4BF-55C9-4E4B-9D34-24CC4C4B327E}" destId="{16098762-C604-421D-B590-4BF7EBE9DD6C}" srcOrd="0" destOrd="0" presId="urn:microsoft.com/office/officeart/2005/8/layout/vList5"/>
    <dgm:cxn modelId="{CD4DAD9F-7A0F-4B99-AA80-EA6DF3257AD9}" type="presOf" srcId="{2377E982-B534-4E5D-8D7F-246CD3214CFF}" destId="{2C8619F8-4B4B-42BB-9ED5-B4CD7FB847FA}" srcOrd="0" destOrd="0" presId="urn:microsoft.com/office/officeart/2005/8/layout/vList5"/>
    <dgm:cxn modelId="{9727D3A8-1566-4833-8466-E11F7BC6C9A1}" srcId="{7A445E62-A10C-438F-89B1-13C1C9DEEAAB}" destId="{FEA1011F-22A0-4098-8CBD-CC52031EF837}" srcOrd="2" destOrd="0" parTransId="{D8111F9D-DD84-45E2-AF72-2D4F4B61B72A}" sibTransId="{60C90B51-7784-4789-9878-6EBB10BC2EF7}"/>
    <dgm:cxn modelId="{DBF8D173-285D-4158-936D-9C98240A890D}" srcId="{79A00816-B573-4881-B711-38A4BE63E982}" destId="{92613C3A-04B8-4CFE-875C-9E5D3ED852B8}" srcOrd="0" destOrd="0" parTransId="{6F7E794C-7972-4E48-AE9F-0995101418BE}" sibTransId="{DB2073CB-9254-4859-A99B-66BF71814192}"/>
    <dgm:cxn modelId="{CB934007-4760-427C-9D67-6FD1C8C89809}" type="presOf" srcId="{FEA1011F-22A0-4098-8CBD-CC52031EF837}" destId="{37522419-04B3-4A3A-B9E2-80013138AF3B}" srcOrd="0" destOrd="0" presId="urn:microsoft.com/office/officeart/2005/8/layout/vList5"/>
    <dgm:cxn modelId="{7243D56D-C162-4C51-BB82-F47B50F2660B}" srcId="{7A445E62-A10C-438F-89B1-13C1C9DEEAAB}" destId="{4204C8FB-05D1-44EF-AF21-4048ED099F81}" srcOrd="1" destOrd="0" parTransId="{945C6E87-ABD1-4EE7-9AD3-FAC1D8B4FB73}" sibTransId="{24A0FB9C-4C0F-4605-9546-DD47FCDE850D}"/>
    <dgm:cxn modelId="{2BDE4BC3-23CE-4BEC-BBD7-2ABC04C58895}" srcId="{7A445E62-A10C-438F-89B1-13C1C9DEEAAB}" destId="{79A00816-B573-4881-B711-38A4BE63E982}" srcOrd="0" destOrd="0" parTransId="{C379D14E-768C-4112-A16F-CCCD84B7BBD7}" sibTransId="{DCBE5AB7-27D4-4F5F-ACAE-65A08CAF0A9B}"/>
    <dgm:cxn modelId="{61BDD882-4641-4E0A-AEFC-68CF8395CE23}" srcId="{FEA1011F-22A0-4098-8CBD-CC52031EF837}" destId="{2377E982-B534-4E5D-8D7F-246CD3214CFF}" srcOrd="0" destOrd="0" parTransId="{4DAF3865-5A64-4539-B289-0172AD5B3272}" sibTransId="{956600C8-2120-4F15-8808-3EF7867F9D5D}"/>
    <dgm:cxn modelId="{8D879685-D865-4EC9-9AD4-7E1CE86E1EC1}" type="presOf" srcId="{92613C3A-04B8-4CFE-875C-9E5D3ED852B8}" destId="{17792B0E-40FD-4918-A2E6-36E6B98E216D}" srcOrd="0" destOrd="0" presId="urn:microsoft.com/office/officeart/2005/8/layout/vList5"/>
    <dgm:cxn modelId="{5F5B062C-F3FC-40F3-8ED9-E6E6D422CE62}" type="presOf" srcId="{79A00816-B573-4881-B711-38A4BE63E982}" destId="{9EB1F1AC-34BF-4DCC-8A6B-E1C73987EAD2}" srcOrd="0" destOrd="0" presId="urn:microsoft.com/office/officeart/2005/8/layout/vList5"/>
    <dgm:cxn modelId="{BDCD2305-6B5E-429B-85DD-2822625D7371}" type="presOf" srcId="{7A445E62-A10C-438F-89B1-13C1C9DEEAAB}" destId="{B27A15F4-1535-4497-99F0-A9F02339BF6E}" srcOrd="0" destOrd="0" presId="urn:microsoft.com/office/officeart/2005/8/layout/vList5"/>
    <dgm:cxn modelId="{8DB3637D-91F8-4680-92EF-C5245A3F6D26}" type="presOf" srcId="{4204C8FB-05D1-44EF-AF21-4048ED099F81}" destId="{1FB56349-E586-4919-846F-9FBAD5DD1076}" srcOrd="0" destOrd="0" presId="urn:microsoft.com/office/officeart/2005/8/layout/vList5"/>
    <dgm:cxn modelId="{388ACFEB-6DE8-43FE-AF7F-32B7BE9075C6}" srcId="{4204C8FB-05D1-44EF-AF21-4048ED099F81}" destId="{7289C4BF-55C9-4E4B-9D34-24CC4C4B327E}" srcOrd="0" destOrd="0" parTransId="{23EF7B29-DDFF-494D-899D-57A5CC75708B}" sibTransId="{116240CD-8636-46B8-B552-A6176F2961CC}"/>
    <dgm:cxn modelId="{2B7A4848-AA2A-4F25-A929-638B3B554B48}" type="presParOf" srcId="{B27A15F4-1535-4497-99F0-A9F02339BF6E}" destId="{CACCADD0-E8F8-49B2-93F3-B70B924B26DF}" srcOrd="0" destOrd="0" presId="urn:microsoft.com/office/officeart/2005/8/layout/vList5"/>
    <dgm:cxn modelId="{32821A0A-1789-4A2D-9A00-C89EA6BD7F4E}" type="presParOf" srcId="{CACCADD0-E8F8-49B2-93F3-B70B924B26DF}" destId="{9EB1F1AC-34BF-4DCC-8A6B-E1C73987EAD2}" srcOrd="0" destOrd="0" presId="urn:microsoft.com/office/officeart/2005/8/layout/vList5"/>
    <dgm:cxn modelId="{0F2F608E-E2C2-4773-B166-5CAA012EB49E}" type="presParOf" srcId="{CACCADD0-E8F8-49B2-93F3-B70B924B26DF}" destId="{17792B0E-40FD-4918-A2E6-36E6B98E216D}" srcOrd="1" destOrd="0" presId="urn:microsoft.com/office/officeart/2005/8/layout/vList5"/>
    <dgm:cxn modelId="{66A7C305-44C2-45F1-943B-2EDEAF366E74}" type="presParOf" srcId="{B27A15F4-1535-4497-99F0-A9F02339BF6E}" destId="{0BBD238F-FD89-4AF4-A6DB-91991D58006A}" srcOrd="1" destOrd="0" presId="urn:microsoft.com/office/officeart/2005/8/layout/vList5"/>
    <dgm:cxn modelId="{8C0EB0E4-27CC-421C-9712-EADC8306AF57}" type="presParOf" srcId="{B27A15F4-1535-4497-99F0-A9F02339BF6E}" destId="{8DDC4345-E41E-46B5-B5AF-498305DD9D81}" srcOrd="2" destOrd="0" presId="urn:microsoft.com/office/officeart/2005/8/layout/vList5"/>
    <dgm:cxn modelId="{90F9937A-C7C4-492B-92FF-2D36129CDF97}" type="presParOf" srcId="{8DDC4345-E41E-46B5-B5AF-498305DD9D81}" destId="{1FB56349-E586-4919-846F-9FBAD5DD1076}" srcOrd="0" destOrd="0" presId="urn:microsoft.com/office/officeart/2005/8/layout/vList5"/>
    <dgm:cxn modelId="{369642CB-A14C-4B4F-BF73-17C583A30A7D}" type="presParOf" srcId="{8DDC4345-E41E-46B5-B5AF-498305DD9D81}" destId="{16098762-C604-421D-B590-4BF7EBE9DD6C}" srcOrd="1" destOrd="0" presId="urn:microsoft.com/office/officeart/2005/8/layout/vList5"/>
    <dgm:cxn modelId="{471E73FB-80D9-4FFD-A0E4-AB3ABC5B1AA5}" type="presParOf" srcId="{B27A15F4-1535-4497-99F0-A9F02339BF6E}" destId="{735D59F4-D4C2-42AF-8758-DEC7B381E1F7}" srcOrd="3" destOrd="0" presId="urn:microsoft.com/office/officeart/2005/8/layout/vList5"/>
    <dgm:cxn modelId="{69CAA472-9740-42FA-ACE9-880F919B69C2}" type="presParOf" srcId="{B27A15F4-1535-4497-99F0-A9F02339BF6E}" destId="{E0991D09-64DC-407D-B9E9-5ABB4DFB97C8}" srcOrd="4" destOrd="0" presId="urn:microsoft.com/office/officeart/2005/8/layout/vList5"/>
    <dgm:cxn modelId="{C068B61F-AE29-4DEA-AC46-12E9175B7131}" type="presParOf" srcId="{E0991D09-64DC-407D-B9E9-5ABB4DFB97C8}" destId="{37522419-04B3-4A3A-B9E2-80013138AF3B}" srcOrd="0" destOrd="0" presId="urn:microsoft.com/office/officeart/2005/8/layout/vList5"/>
    <dgm:cxn modelId="{BF6CE767-166A-4AF9-BB01-247E70A92D3B}" type="presParOf" srcId="{E0991D09-64DC-407D-B9E9-5ABB4DFB97C8}" destId="{2C8619F8-4B4B-42BB-9ED5-B4CD7FB847FA}" srcOrd="1" destOrd="0" presId="urn:microsoft.com/office/officeart/2005/8/layout/vList5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F40632-D26E-45A2-84DE-91FDC2D1509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C79A900-D766-4FAD-8D62-18E94F06C853}">
      <dgm:prSet phldrT="[Text]"/>
      <dgm:spPr/>
      <dgm:t>
        <a:bodyPr/>
        <a:lstStyle/>
        <a:p>
          <a:r>
            <a:rPr lang="en-US" dirty="0" smtClean="0"/>
            <a:t>Pay-per-use business model</a:t>
          </a:r>
          <a:endParaRPr lang="en-US" dirty="0"/>
        </a:p>
      </dgm:t>
    </dgm:pt>
    <dgm:pt modelId="{D84D7529-83EF-42C3-9016-6D98A97364D7}" type="parTrans" cxnId="{614E2445-A3AD-42D1-9B50-2C9AB64B7A07}">
      <dgm:prSet/>
      <dgm:spPr/>
      <dgm:t>
        <a:bodyPr/>
        <a:lstStyle/>
        <a:p>
          <a:endParaRPr lang="en-US"/>
        </a:p>
      </dgm:t>
    </dgm:pt>
    <dgm:pt modelId="{39940D36-0D17-4BB4-BC4F-22DD6FA62AD9}" type="sibTrans" cxnId="{614E2445-A3AD-42D1-9B50-2C9AB64B7A07}">
      <dgm:prSet/>
      <dgm:spPr/>
      <dgm:t>
        <a:bodyPr/>
        <a:lstStyle/>
        <a:p>
          <a:endParaRPr lang="en-US"/>
        </a:p>
      </dgm:t>
    </dgm:pt>
    <dgm:pt modelId="{F18856E3-9676-4A53-9FFD-AFED6F78A56F}">
      <dgm:prSet phldrT="[Text]"/>
      <dgm:spPr/>
      <dgm:t>
        <a:bodyPr/>
        <a:lstStyle/>
        <a:p>
          <a:r>
            <a:rPr lang="en-US" dirty="0" smtClean="0"/>
            <a:t>As-needed consumption model</a:t>
          </a:r>
          <a:endParaRPr lang="en-US" dirty="0"/>
        </a:p>
      </dgm:t>
    </dgm:pt>
    <dgm:pt modelId="{8BD9310F-E5E7-4F69-8ACD-94B95D124ECF}" type="parTrans" cxnId="{2A243847-F53D-4482-923B-2B712A07060F}">
      <dgm:prSet/>
      <dgm:spPr/>
      <dgm:t>
        <a:bodyPr/>
        <a:lstStyle/>
        <a:p>
          <a:endParaRPr lang="en-US"/>
        </a:p>
      </dgm:t>
    </dgm:pt>
    <dgm:pt modelId="{D2AC6506-73ED-4A11-852F-A58879EC0406}" type="sibTrans" cxnId="{2A243847-F53D-4482-923B-2B712A07060F}">
      <dgm:prSet/>
      <dgm:spPr/>
      <dgm:t>
        <a:bodyPr/>
        <a:lstStyle/>
        <a:p>
          <a:endParaRPr lang="en-US"/>
        </a:p>
      </dgm:t>
    </dgm:pt>
    <dgm:pt modelId="{18D611D4-D1A8-4F6F-8E53-E3B7CDDD4B00}">
      <dgm:prSet phldrT="[Text]"/>
      <dgm:spPr/>
      <dgm:t>
        <a:bodyPr/>
        <a:lstStyle/>
        <a:p>
          <a:r>
            <a:rPr lang="en-US" dirty="0" smtClean="0"/>
            <a:t>Over the Internet consumption model</a:t>
          </a:r>
          <a:endParaRPr lang="en-US" dirty="0"/>
        </a:p>
      </dgm:t>
    </dgm:pt>
    <dgm:pt modelId="{815852B3-5462-494D-B53C-2FD46487E6A0}" type="parTrans" cxnId="{DC2FA1BA-0579-4662-95F3-1D3401F36171}">
      <dgm:prSet/>
      <dgm:spPr/>
      <dgm:t>
        <a:bodyPr/>
        <a:lstStyle/>
        <a:p>
          <a:endParaRPr lang="en-US"/>
        </a:p>
      </dgm:t>
    </dgm:pt>
    <dgm:pt modelId="{7076B509-1D18-416A-BB02-BAACFF7C8A1A}" type="sibTrans" cxnId="{DC2FA1BA-0579-4662-95F3-1D3401F36171}">
      <dgm:prSet/>
      <dgm:spPr/>
      <dgm:t>
        <a:bodyPr/>
        <a:lstStyle/>
        <a:p>
          <a:endParaRPr lang="en-US"/>
        </a:p>
      </dgm:t>
    </dgm:pt>
    <dgm:pt modelId="{537B044E-468D-4443-9264-B1AA62D974CD}">
      <dgm:prSet phldrT="[Text]"/>
      <dgm:spPr/>
      <dgm:t>
        <a:bodyPr/>
        <a:lstStyle/>
        <a:p>
          <a:r>
            <a:rPr lang="en-US" dirty="0" smtClean="0"/>
            <a:t>Over the Internet delivery model</a:t>
          </a:r>
          <a:endParaRPr lang="en-US" dirty="0"/>
        </a:p>
      </dgm:t>
    </dgm:pt>
    <dgm:pt modelId="{04F916A9-B67E-480C-834E-EC326D0B9D87}" type="parTrans" cxnId="{ACD15CCA-7673-4C20-AD25-D8F6C7DDB11F}">
      <dgm:prSet/>
      <dgm:spPr/>
      <dgm:t>
        <a:bodyPr/>
        <a:lstStyle/>
        <a:p>
          <a:endParaRPr lang="en-US"/>
        </a:p>
      </dgm:t>
    </dgm:pt>
    <dgm:pt modelId="{0F928AC1-2427-4B05-88AF-3BD545391B47}" type="sibTrans" cxnId="{ACD15CCA-7673-4C20-AD25-D8F6C7DDB11F}">
      <dgm:prSet/>
      <dgm:spPr/>
      <dgm:t>
        <a:bodyPr/>
        <a:lstStyle/>
        <a:p>
          <a:endParaRPr lang="en-US"/>
        </a:p>
      </dgm:t>
    </dgm:pt>
    <dgm:pt modelId="{185FAD78-EE46-48EF-A20F-C706EF16EB77}">
      <dgm:prSet phldrT="[Text]"/>
      <dgm:spPr/>
      <dgm:t>
        <a:bodyPr/>
        <a:lstStyle/>
        <a:p>
          <a:r>
            <a:rPr lang="en-US" dirty="0" smtClean="0"/>
            <a:t>Elastic services</a:t>
          </a:r>
          <a:endParaRPr lang="en-US" dirty="0"/>
        </a:p>
      </dgm:t>
    </dgm:pt>
    <dgm:pt modelId="{2DA02A6A-240A-4148-B27E-85E9D5C8D118}" type="parTrans" cxnId="{97D2EA5C-26C1-4ACD-AC56-828FBF142F8A}">
      <dgm:prSet/>
      <dgm:spPr/>
      <dgm:t>
        <a:bodyPr/>
        <a:lstStyle/>
        <a:p>
          <a:endParaRPr lang="en-US"/>
        </a:p>
      </dgm:t>
    </dgm:pt>
    <dgm:pt modelId="{A3E8A6B9-FAA0-4B63-9C4D-459EF409445E}" type="sibTrans" cxnId="{97D2EA5C-26C1-4ACD-AC56-828FBF142F8A}">
      <dgm:prSet/>
      <dgm:spPr/>
      <dgm:t>
        <a:bodyPr/>
        <a:lstStyle/>
        <a:p>
          <a:endParaRPr lang="en-US"/>
        </a:p>
      </dgm:t>
    </dgm:pt>
    <dgm:pt modelId="{1DE58FC2-4779-4B64-9C12-A39872B69A3B}">
      <dgm:prSet phldrT="[Text]"/>
      <dgm:spPr/>
      <dgm:t>
        <a:bodyPr/>
        <a:lstStyle/>
        <a:p>
          <a:r>
            <a:rPr lang="en-US" dirty="0" smtClean="0"/>
            <a:t>Highly scalable</a:t>
          </a:r>
          <a:endParaRPr lang="en-US" dirty="0"/>
        </a:p>
      </dgm:t>
    </dgm:pt>
    <dgm:pt modelId="{DC6F908E-9A58-4A74-962A-B1A034D30862}" type="parTrans" cxnId="{49673F6D-EB5C-42AA-8EE6-6D0A92BD1B0E}">
      <dgm:prSet/>
      <dgm:spPr/>
      <dgm:t>
        <a:bodyPr/>
        <a:lstStyle/>
        <a:p>
          <a:endParaRPr lang="en-US"/>
        </a:p>
      </dgm:t>
    </dgm:pt>
    <dgm:pt modelId="{E03BE33D-F47C-41E1-B7B5-539CA8D4CCD3}" type="sibTrans" cxnId="{49673F6D-EB5C-42AA-8EE6-6D0A92BD1B0E}">
      <dgm:prSet/>
      <dgm:spPr/>
      <dgm:t>
        <a:bodyPr/>
        <a:lstStyle/>
        <a:p>
          <a:endParaRPr lang="en-US"/>
        </a:p>
      </dgm:t>
    </dgm:pt>
    <dgm:pt modelId="{E7F67829-0885-4AFD-A5DC-AF4F337023A7}">
      <dgm:prSet phldrT="[Text]"/>
      <dgm:spPr/>
      <dgm:t>
        <a:bodyPr/>
        <a:lstStyle/>
        <a:p>
          <a:r>
            <a:rPr lang="en-US" dirty="0" smtClean="0"/>
            <a:t>Global class</a:t>
          </a:r>
          <a:endParaRPr lang="en-US" dirty="0"/>
        </a:p>
      </dgm:t>
    </dgm:pt>
    <dgm:pt modelId="{66D5F33F-406F-4053-A637-E1E31F394083}" type="parTrans" cxnId="{776E3287-00AE-4975-997F-F19D7FF71545}">
      <dgm:prSet/>
      <dgm:spPr/>
      <dgm:t>
        <a:bodyPr/>
        <a:lstStyle/>
        <a:p>
          <a:endParaRPr lang="en-US"/>
        </a:p>
      </dgm:t>
    </dgm:pt>
    <dgm:pt modelId="{B90DF4E0-2C1D-4D0F-941B-6EE7FEF79788}" type="sibTrans" cxnId="{776E3287-00AE-4975-997F-F19D7FF71545}">
      <dgm:prSet/>
      <dgm:spPr/>
      <dgm:t>
        <a:bodyPr/>
        <a:lstStyle/>
        <a:p>
          <a:endParaRPr lang="en-US"/>
        </a:p>
      </dgm:t>
    </dgm:pt>
    <dgm:pt modelId="{87F31515-1849-4C68-B704-0A420A90EEF7}" type="pres">
      <dgm:prSet presAssocID="{94F40632-D26E-45A2-84DE-91FDC2D1509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1DE8D0-143A-40A7-8F18-B79536930045}" type="pres">
      <dgm:prSet presAssocID="{7C79A900-D766-4FAD-8D62-18E94F06C853}" presName="parentText" presStyleLbl="node1" presStyleIdx="0" presStyleCnt="7" custScaleY="103884" custLinFactNeighborY="-1810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A90A1-ADC7-4527-9775-CBB4073C5859}" type="pres">
      <dgm:prSet presAssocID="{39940D36-0D17-4BB4-BC4F-22DD6FA62AD9}" presName="spacer" presStyleCnt="0"/>
      <dgm:spPr/>
    </dgm:pt>
    <dgm:pt modelId="{107BEA25-42D4-432E-A89E-6CF8E5B32182}" type="pres">
      <dgm:prSet presAssocID="{F18856E3-9676-4A53-9FFD-AFED6F78A56F}" presName="parentText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A46FA7-7722-411F-90A1-1E4336ABD9FB}" type="pres">
      <dgm:prSet presAssocID="{D2AC6506-73ED-4A11-852F-A58879EC0406}" presName="spacer" presStyleCnt="0"/>
      <dgm:spPr/>
    </dgm:pt>
    <dgm:pt modelId="{C8FDE75F-9A9E-4E5F-A447-E238B132A069}" type="pres">
      <dgm:prSet presAssocID="{537B044E-468D-4443-9264-B1AA62D974CD}" presName="parentText" presStyleLbl="node1" presStyleIdx="2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06B502-B758-48A1-B5F4-8AE69A378BD0}" type="pres">
      <dgm:prSet presAssocID="{0F928AC1-2427-4B05-88AF-3BD545391B47}" presName="spacer" presStyleCnt="0"/>
      <dgm:spPr/>
    </dgm:pt>
    <dgm:pt modelId="{C226FBDD-F925-41E2-81F2-34754048FC60}" type="pres">
      <dgm:prSet presAssocID="{18D611D4-D1A8-4F6F-8E53-E3B7CDDD4B00}" presName="parentText" presStyleLbl="node1" presStyleIdx="3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FB948B-A4B2-4247-9000-E448A46B561A}" type="pres">
      <dgm:prSet presAssocID="{7076B509-1D18-416A-BB02-BAACFF7C8A1A}" presName="spacer" presStyleCnt="0"/>
      <dgm:spPr/>
    </dgm:pt>
    <dgm:pt modelId="{BD4C7CA4-B204-4811-8CE5-C553FA853BC5}" type="pres">
      <dgm:prSet presAssocID="{185FAD78-EE46-48EF-A20F-C706EF16EB77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EAFFF5-F14D-4354-AE0B-A45F92C459F6}" type="pres">
      <dgm:prSet presAssocID="{A3E8A6B9-FAA0-4B63-9C4D-459EF409445E}" presName="spacer" presStyleCnt="0"/>
      <dgm:spPr/>
    </dgm:pt>
    <dgm:pt modelId="{3B24EF89-0A1F-4623-8B7C-A381FF495E12}" type="pres">
      <dgm:prSet presAssocID="{1DE58FC2-4779-4B64-9C12-A39872B69A3B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327174-D0C6-4939-8988-F3FDA008508B}" type="pres">
      <dgm:prSet presAssocID="{E03BE33D-F47C-41E1-B7B5-539CA8D4CCD3}" presName="spacer" presStyleCnt="0"/>
      <dgm:spPr/>
    </dgm:pt>
    <dgm:pt modelId="{C5203DAD-931E-4465-9EC5-A79C3E3AD15A}" type="pres">
      <dgm:prSet presAssocID="{E7F67829-0885-4AFD-A5DC-AF4F337023A7}" presName="parentText" presStyleLbl="node1" presStyleIdx="6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BBED25-61F5-491F-B7C5-6DC08881048F}" type="presOf" srcId="{185FAD78-EE46-48EF-A20F-C706EF16EB77}" destId="{BD4C7CA4-B204-4811-8CE5-C553FA853BC5}" srcOrd="0" destOrd="0" presId="urn:microsoft.com/office/officeart/2005/8/layout/vList2"/>
    <dgm:cxn modelId="{776E3287-00AE-4975-997F-F19D7FF71545}" srcId="{94F40632-D26E-45A2-84DE-91FDC2D15092}" destId="{E7F67829-0885-4AFD-A5DC-AF4F337023A7}" srcOrd="6" destOrd="0" parTransId="{66D5F33F-406F-4053-A637-E1E31F394083}" sibTransId="{B90DF4E0-2C1D-4D0F-941B-6EE7FEF79788}"/>
    <dgm:cxn modelId="{ACD15CCA-7673-4C20-AD25-D8F6C7DDB11F}" srcId="{94F40632-D26E-45A2-84DE-91FDC2D15092}" destId="{537B044E-468D-4443-9264-B1AA62D974CD}" srcOrd="2" destOrd="0" parTransId="{04F916A9-B67E-480C-834E-EC326D0B9D87}" sibTransId="{0F928AC1-2427-4B05-88AF-3BD545391B47}"/>
    <dgm:cxn modelId="{340043BF-BEF9-4CA6-BAC7-2A0542DA7579}" type="presOf" srcId="{1DE58FC2-4779-4B64-9C12-A39872B69A3B}" destId="{3B24EF89-0A1F-4623-8B7C-A381FF495E12}" srcOrd="0" destOrd="0" presId="urn:microsoft.com/office/officeart/2005/8/layout/vList2"/>
    <dgm:cxn modelId="{DC2FA1BA-0579-4662-95F3-1D3401F36171}" srcId="{94F40632-D26E-45A2-84DE-91FDC2D15092}" destId="{18D611D4-D1A8-4F6F-8E53-E3B7CDDD4B00}" srcOrd="3" destOrd="0" parTransId="{815852B3-5462-494D-B53C-2FD46487E6A0}" sibTransId="{7076B509-1D18-416A-BB02-BAACFF7C8A1A}"/>
    <dgm:cxn modelId="{6174F8D2-3E4D-47AC-BAD3-AEED48546D73}" type="presOf" srcId="{E7F67829-0885-4AFD-A5DC-AF4F337023A7}" destId="{C5203DAD-931E-4465-9EC5-A79C3E3AD15A}" srcOrd="0" destOrd="0" presId="urn:microsoft.com/office/officeart/2005/8/layout/vList2"/>
    <dgm:cxn modelId="{97D2EA5C-26C1-4ACD-AC56-828FBF142F8A}" srcId="{94F40632-D26E-45A2-84DE-91FDC2D15092}" destId="{185FAD78-EE46-48EF-A20F-C706EF16EB77}" srcOrd="4" destOrd="0" parTransId="{2DA02A6A-240A-4148-B27E-85E9D5C8D118}" sibTransId="{A3E8A6B9-FAA0-4B63-9C4D-459EF409445E}"/>
    <dgm:cxn modelId="{A1FDD2DB-642B-4C10-B3B9-AA068E4EDE5E}" type="presOf" srcId="{18D611D4-D1A8-4F6F-8E53-E3B7CDDD4B00}" destId="{C226FBDD-F925-41E2-81F2-34754048FC60}" srcOrd="0" destOrd="0" presId="urn:microsoft.com/office/officeart/2005/8/layout/vList2"/>
    <dgm:cxn modelId="{B6EDA08C-FF97-440F-AFFA-F93BDF8A6DF2}" type="presOf" srcId="{94F40632-D26E-45A2-84DE-91FDC2D15092}" destId="{87F31515-1849-4C68-B704-0A420A90EEF7}" srcOrd="0" destOrd="0" presId="urn:microsoft.com/office/officeart/2005/8/layout/vList2"/>
    <dgm:cxn modelId="{614E2445-A3AD-42D1-9B50-2C9AB64B7A07}" srcId="{94F40632-D26E-45A2-84DE-91FDC2D15092}" destId="{7C79A900-D766-4FAD-8D62-18E94F06C853}" srcOrd="0" destOrd="0" parTransId="{D84D7529-83EF-42C3-9016-6D98A97364D7}" sibTransId="{39940D36-0D17-4BB4-BC4F-22DD6FA62AD9}"/>
    <dgm:cxn modelId="{2A243847-F53D-4482-923B-2B712A07060F}" srcId="{94F40632-D26E-45A2-84DE-91FDC2D15092}" destId="{F18856E3-9676-4A53-9FFD-AFED6F78A56F}" srcOrd="1" destOrd="0" parTransId="{8BD9310F-E5E7-4F69-8ACD-94B95D124ECF}" sibTransId="{D2AC6506-73ED-4A11-852F-A58879EC0406}"/>
    <dgm:cxn modelId="{32FD5189-2E59-4C11-89B5-9151D0012007}" type="presOf" srcId="{F18856E3-9676-4A53-9FFD-AFED6F78A56F}" destId="{107BEA25-42D4-432E-A89E-6CF8E5B32182}" srcOrd="0" destOrd="0" presId="urn:microsoft.com/office/officeart/2005/8/layout/vList2"/>
    <dgm:cxn modelId="{8A95E0C5-5592-47B3-8891-3186F16CEBD5}" type="presOf" srcId="{7C79A900-D766-4FAD-8D62-18E94F06C853}" destId="{471DE8D0-143A-40A7-8F18-B79536930045}" srcOrd="0" destOrd="0" presId="urn:microsoft.com/office/officeart/2005/8/layout/vList2"/>
    <dgm:cxn modelId="{49673F6D-EB5C-42AA-8EE6-6D0A92BD1B0E}" srcId="{94F40632-D26E-45A2-84DE-91FDC2D15092}" destId="{1DE58FC2-4779-4B64-9C12-A39872B69A3B}" srcOrd="5" destOrd="0" parTransId="{DC6F908E-9A58-4A74-962A-B1A034D30862}" sibTransId="{E03BE33D-F47C-41E1-B7B5-539CA8D4CCD3}"/>
    <dgm:cxn modelId="{DA4BDCD3-2DE3-4D98-90AB-BADBF36A572A}" type="presOf" srcId="{537B044E-468D-4443-9264-B1AA62D974CD}" destId="{C8FDE75F-9A9E-4E5F-A447-E238B132A069}" srcOrd="0" destOrd="0" presId="urn:microsoft.com/office/officeart/2005/8/layout/vList2"/>
    <dgm:cxn modelId="{9EB05D7D-679C-4F09-9711-73328F16CA3F}" type="presParOf" srcId="{87F31515-1849-4C68-B704-0A420A90EEF7}" destId="{471DE8D0-143A-40A7-8F18-B79536930045}" srcOrd="0" destOrd="0" presId="urn:microsoft.com/office/officeart/2005/8/layout/vList2"/>
    <dgm:cxn modelId="{91BA33F1-D8DA-4E61-809B-42FEC4DB3891}" type="presParOf" srcId="{87F31515-1849-4C68-B704-0A420A90EEF7}" destId="{E24A90A1-ADC7-4527-9775-CBB4073C5859}" srcOrd="1" destOrd="0" presId="urn:microsoft.com/office/officeart/2005/8/layout/vList2"/>
    <dgm:cxn modelId="{273E88A2-9895-4D02-BE61-2B0ADC53B43A}" type="presParOf" srcId="{87F31515-1849-4C68-B704-0A420A90EEF7}" destId="{107BEA25-42D4-432E-A89E-6CF8E5B32182}" srcOrd="2" destOrd="0" presId="urn:microsoft.com/office/officeart/2005/8/layout/vList2"/>
    <dgm:cxn modelId="{0797C0C9-66ED-4718-B894-785BD1C5F9A6}" type="presParOf" srcId="{87F31515-1849-4C68-B704-0A420A90EEF7}" destId="{83A46FA7-7722-411F-90A1-1E4336ABD9FB}" srcOrd="3" destOrd="0" presId="urn:microsoft.com/office/officeart/2005/8/layout/vList2"/>
    <dgm:cxn modelId="{AE7BF521-EEF2-4535-A00F-0075E2F1A18E}" type="presParOf" srcId="{87F31515-1849-4C68-B704-0A420A90EEF7}" destId="{C8FDE75F-9A9E-4E5F-A447-E238B132A069}" srcOrd="4" destOrd="0" presId="urn:microsoft.com/office/officeart/2005/8/layout/vList2"/>
    <dgm:cxn modelId="{40087818-1C08-40AA-8EDB-C982E0718CED}" type="presParOf" srcId="{87F31515-1849-4C68-B704-0A420A90EEF7}" destId="{A906B502-B758-48A1-B5F4-8AE69A378BD0}" srcOrd="5" destOrd="0" presId="urn:microsoft.com/office/officeart/2005/8/layout/vList2"/>
    <dgm:cxn modelId="{A90E53FF-4648-4856-A234-6958053940BB}" type="presParOf" srcId="{87F31515-1849-4C68-B704-0A420A90EEF7}" destId="{C226FBDD-F925-41E2-81F2-34754048FC60}" srcOrd="6" destOrd="0" presId="urn:microsoft.com/office/officeart/2005/8/layout/vList2"/>
    <dgm:cxn modelId="{C79810E9-8AB4-475C-B0B3-1123808E8D81}" type="presParOf" srcId="{87F31515-1849-4C68-B704-0A420A90EEF7}" destId="{A9FB948B-A4B2-4247-9000-E448A46B561A}" srcOrd="7" destOrd="0" presId="urn:microsoft.com/office/officeart/2005/8/layout/vList2"/>
    <dgm:cxn modelId="{23C9F434-1AC9-4218-B746-E72DD2116530}" type="presParOf" srcId="{87F31515-1849-4C68-B704-0A420A90EEF7}" destId="{BD4C7CA4-B204-4811-8CE5-C553FA853BC5}" srcOrd="8" destOrd="0" presId="urn:microsoft.com/office/officeart/2005/8/layout/vList2"/>
    <dgm:cxn modelId="{20BE8944-A2EA-42D3-8846-83AA11E7086C}" type="presParOf" srcId="{87F31515-1849-4C68-B704-0A420A90EEF7}" destId="{12EAFFF5-F14D-4354-AE0B-A45F92C459F6}" srcOrd="9" destOrd="0" presId="urn:microsoft.com/office/officeart/2005/8/layout/vList2"/>
    <dgm:cxn modelId="{4E69D494-8480-48ED-8CE3-829E51B2CC2C}" type="presParOf" srcId="{87F31515-1849-4C68-B704-0A420A90EEF7}" destId="{3B24EF89-0A1F-4623-8B7C-A381FF495E12}" srcOrd="10" destOrd="0" presId="urn:microsoft.com/office/officeart/2005/8/layout/vList2"/>
    <dgm:cxn modelId="{F730DC57-CD9F-4DA5-A61F-AA24589F6CDD}" type="presParOf" srcId="{87F31515-1849-4C68-B704-0A420A90EEF7}" destId="{3F327174-D0C6-4939-8988-F3FDA008508B}" srcOrd="11" destOrd="0" presId="urn:microsoft.com/office/officeart/2005/8/layout/vList2"/>
    <dgm:cxn modelId="{2E4FEF67-5AE4-4F35-AD55-C0FB049EB4AF}" type="presParOf" srcId="{87F31515-1849-4C68-B704-0A420A90EEF7}" destId="{C5203DAD-931E-4465-9EC5-A79C3E3AD15A}" srcOrd="12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BE3933-C030-473C-876E-2387358B5CC4}">
      <dsp:nvSpPr>
        <dsp:cNvPr id="0" name=""/>
        <dsp:cNvSpPr/>
      </dsp:nvSpPr>
      <dsp:spPr>
        <a:xfrm>
          <a:off x="0" y="53796"/>
          <a:ext cx="5086349" cy="352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Is Cloud hype or real?</a:t>
          </a:r>
          <a:endParaRPr lang="en-US" sz="1400" kern="1200" dirty="0"/>
        </a:p>
      </dsp:txBody>
      <dsp:txXfrm>
        <a:off x="0" y="53796"/>
        <a:ext cx="5086349" cy="352169"/>
      </dsp:txXfrm>
    </dsp:sp>
    <dsp:sp modelId="{8C42936B-5146-4619-A3CC-A1F5741FA29C}">
      <dsp:nvSpPr>
        <dsp:cNvPr id="0" name=""/>
        <dsp:cNvSpPr/>
      </dsp:nvSpPr>
      <dsp:spPr>
        <a:xfrm>
          <a:off x="0" y="446286"/>
          <a:ext cx="5086349" cy="352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What is a cloud?</a:t>
          </a:r>
          <a:endParaRPr lang="en-US" sz="1400" kern="1200" dirty="0"/>
        </a:p>
      </dsp:txBody>
      <dsp:txXfrm>
        <a:off x="0" y="446286"/>
        <a:ext cx="5086349" cy="352169"/>
      </dsp:txXfrm>
    </dsp:sp>
    <dsp:sp modelId="{3FE21055-6B8A-4F7F-B881-A51492DE5285}">
      <dsp:nvSpPr>
        <dsp:cNvPr id="0" name=""/>
        <dsp:cNvSpPr/>
      </dsp:nvSpPr>
      <dsp:spPr>
        <a:xfrm>
          <a:off x="0" y="838776"/>
          <a:ext cx="5086349" cy="352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What is cloud computing?</a:t>
          </a:r>
        </a:p>
      </dsp:txBody>
      <dsp:txXfrm>
        <a:off x="0" y="838776"/>
        <a:ext cx="5086349" cy="352169"/>
      </dsp:txXfrm>
    </dsp:sp>
    <dsp:sp modelId="{31EE2BE0-1630-458F-B655-B6A42A4BC201}">
      <dsp:nvSpPr>
        <dsp:cNvPr id="0" name=""/>
        <dsp:cNvSpPr/>
      </dsp:nvSpPr>
      <dsp:spPr>
        <a:xfrm>
          <a:off x="0" y="1231266"/>
          <a:ext cx="5086349" cy="352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What are cloud services?</a:t>
          </a:r>
        </a:p>
      </dsp:txBody>
      <dsp:txXfrm>
        <a:off x="0" y="1231266"/>
        <a:ext cx="5086349" cy="352169"/>
      </dsp:txXfrm>
    </dsp:sp>
    <dsp:sp modelId="{21072986-9B64-4611-A295-4D37483CA37B}">
      <dsp:nvSpPr>
        <dsp:cNvPr id="0" name=""/>
        <dsp:cNvSpPr/>
      </dsp:nvSpPr>
      <dsp:spPr>
        <a:xfrm>
          <a:off x="0" y="1623756"/>
          <a:ext cx="5086349" cy="352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What will a cloud do for you?</a:t>
          </a:r>
        </a:p>
      </dsp:txBody>
      <dsp:txXfrm>
        <a:off x="0" y="1623756"/>
        <a:ext cx="5086349" cy="352169"/>
      </dsp:txXfrm>
    </dsp:sp>
    <dsp:sp modelId="{CEDA34EC-1D0A-4713-8E6D-71BBB01526ED}">
      <dsp:nvSpPr>
        <dsp:cNvPr id="0" name=""/>
        <dsp:cNvSpPr/>
      </dsp:nvSpPr>
      <dsp:spPr>
        <a:xfrm>
          <a:off x="0" y="2016246"/>
          <a:ext cx="5086349" cy="352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Do you buy, build and/or use a cloud?</a:t>
          </a:r>
        </a:p>
      </dsp:txBody>
      <dsp:txXfrm>
        <a:off x="0" y="2016246"/>
        <a:ext cx="5086349" cy="352169"/>
      </dsp:txXfrm>
    </dsp:sp>
    <dsp:sp modelId="{417C8E22-F345-4507-957E-04711267E279}">
      <dsp:nvSpPr>
        <dsp:cNvPr id="0" name=""/>
        <dsp:cNvSpPr/>
      </dsp:nvSpPr>
      <dsp:spPr>
        <a:xfrm>
          <a:off x="0" y="2408736"/>
          <a:ext cx="5086349" cy="352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When would you buy vs. build vs. use?</a:t>
          </a:r>
        </a:p>
      </dsp:txBody>
      <dsp:txXfrm>
        <a:off x="0" y="2408736"/>
        <a:ext cx="5086349" cy="352169"/>
      </dsp:txXfrm>
    </dsp:sp>
    <dsp:sp modelId="{5183C0AB-F09D-4C7E-9CA4-E1B2CCD10F98}">
      <dsp:nvSpPr>
        <dsp:cNvPr id="0" name=""/>
        <dsp:cNvSpPr/>
      </dsp:nvSpPr>
      <dsp:spPr>
        <a:xfrm>
          <a:off x="0" y="2801226"/>
          <a:ext cx="5086349" cy="352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When should you buy vs. build vs. use?</a:t>
          </a:r>
        </a:p>
      </dsp:txBody>
      <dsp:txXfrm>
        <a:off x="0" y="2801226"/>
        <a:ext cx="5086349" cy="352169"/>
      </dsp:txXfrm>
    </dsp:sp>
    <dsp:sp modelId="{9EC98D3F-F88F-4898-9421-45E4483CA3F4}">
      <dsp:nvSpPr>
        <dsp:cNvPr id="0" name=""/>
        <dsp:cNvSpPr/>
      </dsp:nvSpPr>
      <dsp:spPr>
        <a:xfrm>
          <a:off x="0" y="3193716"/>
          <a:ext cx="5086349" cy="352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How do you know if a cloud is in use in my business?</a:t>
          </a:r>
        </a:p>
      </dsp:txBody>
      <dsp:txXfrm>
        <a:off x="0" y="3193716"/>
        <a:ext cx="5086349" cy="352169"/>
      </dsp:txXfrm>
    </dsp:sp>
    <dsp:sp modelId="{16E8027E-DBCC-474B-803A-5A57A5BF415F}">
      <dsp:nvSpPr>
        <dsp:cNvPr id="0" name=""/>
        <dsp:cNvSpPr/>
      </dsp:nvSpPr>
      <dsp:spPr>
        <a:xfrm>
          <a:off x="0" y="3586207"/>
          <a:ext cx="5086349" cy="352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How to get started?</a:t>
          </a:r>
        </a:p>
      </dsp:txBody>
      <dsp:txXfrm>
        <a:off x="0" y="3586207"/>
        <a:ext cx="5086349" cy="352169"/>
      </dsp:txXfrm>
    </dsp:sp>
    <dsp:sp modelId="{FADEF424-0855-4472-914D-8818E33CB1F9}">
      <dsp:nvSpPr>
        <dsp:cNvPr id="0" name=""/>
        <dsp:cNvSpPr/>
      </dsp:nvSpPr>
      <dsp:spPr>
        <a:xfrm>
          <a:off x="0" y="3978697"/>
          <a:ext cx="5086349" cy="352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What workload should/would you move to the cloud?</a:t>
          </a:r>
        </a:p>
      </dsp:txBody>
      <dsp:txXfrm>
        <a:off x="0" y="3978697"/>
        <a:ext cx="5086349" cy="352169"/>
      </dsp:txXfrm>
    </dsp:sp>
    <dsp:sp modelId="{E88EF4E1-2952-4239-9DEE-2E46BD5D210F}">
      <dsp:nvSpPr>
        <dsp:cNvPr id="0" name=""/>
        <dsp:cNvSpPr/>
      </dsp:nvSpPr>
      <dsp:spPr>
        <a:xfrm>
          <a:off x="0" y="4371187"/>
          <a:ext cx="5086349" cy="35216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….……</a:t>
          </a:r>
        </a:p>
      </dsp:txBody>
      <dsp:txXfrm>
        <a:off x="0" y="4371187"/>
        <a:ext cx="5086349" cy="35216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7792B0E-40FD-4918-A2E6-36E6B98E216D}">
      <dsp:nvSpPr>
        <dsp:cNvPr id="0" name=""/>
        <dsp:cNvSpPr/>
      </dsp:nvSpPr>
      <dsp:spPr>
        <a:xfrm rot="5400000">
          <a:off x="4796130" y="-1767800"/>
          <a:ext cx="1249240" cy="51018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The ‘Cloud’ often used by IT Professional to simply mean the Internet</a:t>
          </a:r>
          <a:endParaRPr lang="en-US" sz="2100" kern="1200" dirty="0"/>
        </a:p>
      </dsp:txBody>
      <dsp:txXfrm rot="5400000">
        <a:off x="4796130" y="-1767800"/>
        <a:ext cx="1249240" cy="5101883"/>
      </dsp:txXfrm>
    </dsp:sp>
    <dsp:sp modelId="{9EB1F1AC-34BF-4DCC-8A6B-E1C73987EAD2}">
      <dsp:nvSpPr>
        <dsp:cNvPr id="0" name=""/>
        <dsp:cNvSpPr/>
      </dsp:nvSpPr>
      <dsp:spPr>
        <a:xfrm>
          <a:off x="0" y="2365"/>
          <a:ext cx="2869809" cy="1561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Historic Meaning with many IT Professionals</a:t>
          </a:r>
          <a:endParaRPr lang="en-US" sz="2600" kern="1200" dirty="0"/>
        </a:p>
      </dsp:txBody>
      <dsp:txXfrm>
        <a:off x="0" y="2365"/>
        <a:ext cx="2869809" cy="1561550"/>
      </dsp:txXfrm>
    </dsp:sp>
    <dsp:sp modelId="{16098762-C604-421D-B590-4BF7EBE9DD6C}">
      <dsp:nvSpPr>
        <dsp:cNvPr id="0" name=""/>
        <dsp:cNvSpPr/>
      </dsp:nvSpPr>
      <dsp:spPr>
        <a:xfrm rot="5400000">
          <a:off x="4796130" y="-128172"/>
          <a:ext cx="1249240" cy="51018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Infrastructure, Software, Business Models, Software Platforms, Architecture Design Principles, App Infrastructure</a:t>
          </a:r>
          <a:endParaRPr lang="en-US" sz="2100" kern="1200" dirty="0"/>
        </a:p>
      </dsp:txBody>
      <dsp:txXfrm rot="5400000">
        <a:off x="4796130" y="-128172"/>
        <a:ext cx="1249240" cy="5101883"/>
      </dsp:txXfrm>
    </dsp:sp>
    <dsp:sp modelId="{1FB56349-E586-4919-846F-9FBAD5DD1076}">
      <dsp:nvSpPr>
        <dsp:cNvPr id="0" name=""/>
        <dsp:cNvSpPr/>
      </dsp:nvSpPr>
      <dsp:spPr>
        <a:xfrm>
          <a:off x="0" y="1641994"/>
          <a:ext cx="2869809" cy="1561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Definitions have various and/or multiple scopes</a:t>
          </a:r>
          <a:endParaRPr lang="en-US" sz="2600" kern="1200" dirty="0"/>
        </a:p>
      </dsp:txBody>
      <dsp:txXfrm>
        <a:off x="0" y="1641994"/>
        <a:ext cx="2869809" cy="1561550"/>
      </dsp:txXfrm>
    </dsp:sp>
    <dsp:sp modelId="{2C8619F8-4B4B-42BB-9ED5-B4CD7FB847FA}">
      <dsp:nvSpPr>
        <dsp:cNvPr id="0" name=""/>
        <dsp:cNvSpPr/>
      </dsp:nvSpPr>
      <dsp:spPr>
        <a:xfrm rot="5400000">
          <a:off x="4796130" y="1511455"/>
          <a:ext cx="1249240" cy="510188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100" kern="1200" dirty="0" smtClean="0"/>
            <a:t>Software as a Service,  Platform as a Service, Everything as a Service, Web Oriented Architecture, Web 2.0, etc.</a:t>
          </a:r>
          <a:endParaRPr lang="en-US" sz="2100" kern="1200" dirty="0"/>
        </a:p>
      </dsp:txBody>
      <dsp:txXfrm rot="5400000">
        <a:off x="4796130" y="1511455"/>
        <a:ext cx="1249240" cy="5101883"/>
      </dsp:txXfrm>
    </dsp:sp>
    <dsp:sp modelId="{37522419-04B3-4A3A-B9E2-80013138AF3B}">
      <dsp:nvSpPr>
        <dsp:cNvPr id="0" name=""/>
        <dsp:cNvSpPr/>
      </dsp:nvSpPr>
      <dsp:spPr>
        <a:xfrm>
          <a:off x="0" y="3281622"/>
          <a:ext cx="2869809" cy="156155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49530" rIns="99060" bIns="4953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Multitude of related Terms and Trends</a:t>
          </a:r>
          <a:endParaRPr lang="en-US" sz="2600" kern="1200" dirty="0"/>
        </a:p>
      </dsp:txBody>
      <dsp:txXfrm>
        <a:off x="0" y="3281622"/>
        <a:ext cx="2869809" cy="156155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1DE8D0-143A-40A7-8F18-B79536930045}">
      <dsp:nvSpPr>
        <dsp:cNvPr id="0" name=""/>
        <dsp:cNvSpPr/>
      </dsp:nvSpPr>
      <dsp:spPr>
        <a:xfrm>
          <a:off x="0" y="128952"/>
          <a:ext cx="5181600" cy="62716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Pay-per-use business model</a:t>
          </a:r>
          <a:endParaRPr lang="en-US" sz="2400" kern="1200" dirty="0"/>
        </a:p>
      </dsp:txBody>
      <dsp:txXfrm>
        <a:off x="0" y="128952"/>
        <a:ext cx="5181600" cy="627168"/>
      </dsp:txXfrm>
    </dsp:sp>
    <dsp:sp modelId="{107BEA25-42D4-432E-A89E-6CF8E5B32182}">
      <dsp:nvSpPr>
        <dsp:cNvPr id="0" name=""/>
        <dsp:cNvSpPr/>
      </dsp:nvSpPr>
      <dsp:spPr>
        <a:xfrm>
          <a:off x="0" y="837753"/>
          <a:ext cx="5181600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As-needed consumption model</a:t>
          </a:r>
          <a:endParaRPr lang="en-US" sz="2400" kern="1200" dirty="0"/>
        </a:p>
      </dsp:txBody>
      <dsp:txXfrm>
        <a:off x="0" y="837753"/>
        <a:ext cx="5181600" cy="603719"/>
      </dsp:txXfrm>
    </dsp:sp>
    <dsp:sp modelId="{C8FDE75F-9A9E-4E5F-A447-E238B132A069}">
      <dsp:nvSpPr>
        <dsp:cNvPr id="0" name=""/>
        <dsp:cNvSpPr/>
      </dsp:nvSpPr>
      <dsp:spPr>
        <a:xfrm>
          <a:off x="0" y="1510593"/>
          <a:ext cx="5181600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Over the Internet delivery model</a:t>
          </a:r>
          <a:endParaRPr lang="en-US" sz="2400" kern="1200" dirty="0"/>
        </a:p>
      </dsp:txBody>
      <dsp:txXfrm>
        <a:off x="0" y="1510593"/>
        <a:ext cx="5181600" cy="603719"/>
      </dsp:txXfrm>
    </dsp:sp>
    <dsp:sp modelId="{C226FBDD-F925-41E2-81F2-34754048FC60}">
      <dsp:nvSpPr>
        <dsp:cNvPr id="0" name=""/>
        <dsp:cNvSpPr/>
      </dsp:nvSpPr>
      <dsp:spPr>
        <a:xfrm>
          <a:off x="0" y="2183433"/>
          <a:ext cx="5181600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Over the Internet consumption model</a:t>
          </a:r>
          <a:endParaRPr lang="en-US" sz="2400" kern="1200" dirty="0"/>
        </a:p>
      </dsp:txBody>
      <dsp:txXfrm>
        <a:off x="0" y="2183433"/>
        <a:ext cx="5181600" cy="603719"/>
      </dsp:txXfrm>
    </dsp:sp>
    <dsp:sp modelId="{BD4C7CA4-B204-4811-8CE5-C553FA853BC5}">
      <dsp:nvSpPr>
        <dsp:cNvPr id="0" name=""/>
        <dsp:cNvSpPr/>
      </dsp:nvSpPr>
      <dsp:spPr>
        <a:xfrm>
          <a:off x="0" y="2856273"/>
          <a:ext cx="5181600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Elastic services</a:t>
          </a:r>
          <a:endParaRPr lang="en-US" sz="2400" kern="1200" dirty="0"/>
        </a:p>
      </dsp:txBody>
      <dsp:txXfrm>
        <a:off x="0" y="2856273"/>
        <a:ext cx="5181600" cy="603719"/>
      </dsp:txXfrm>
    </dsp:sp>
    <dsp:sp modelId="{3B24EF89-0A1F-4623-8B7C-A381FF495E12}">
      <dsp:nvSpPr>
        <dsp:cNvPr id="0" name=""/>
        <dsp:cNvSpPr/>
      </dsp:nvSpPr>
      <dsp:spPr>
        <a:xfrm>
          <a:off x="0" y="3529113"/>
          <a:ext cx="5181600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Highly scalable</a:t>
          </a:r>
          <a:endParaRPr lang="en-US" sz="2400" kern="1200" dirty="0"/>
        </a:p>
      </dsp:txBody>
      <dsp:txXfrm>
        <a:off x="0" y="3529113"/>
        <a:ext cx="5181600" cy="603719"/>
      </dsp:txXfrm>
    </dsp:sp>
    <dsp:sp modelId="{C5203DAD-931E-4465-9EC5-A79C3E3AD15A}">
      <dsp:nvSpPr>
        <dsp:cNvPr id="0" name=""/>
        <dsp:cNvSpPr/>
      </dsp:nvSpPr>
      <dsp:spPr>
        <a:xfrm>
          <a:off x="0" y="4201953"/>
          <a:ext cx="5181600" cy="603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Global class</a:t>
          </a:r>
          <a:endParaRPr lang="en-US" sz="2400" kern="1200" dirty="0"/>
        </a:p>
      </dsp:txBody>
      <dsp:txXfrm>
        <a:off x="0" y="4201953"/>
        <a:ext cx="5181600" cy="6037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8" name="Rectangle 6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82575" y="44450"/>
            <a:ext cx="4570413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Futura Hv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pic>
        <p:nvPicPr>
          <p:cNvPr id="99331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95988" y="8715375"/>
            <a:ext cx="555625" cy="43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79887" name="Rectangle 15"/>
          <p:cNvSpPr>
            <a:spLocks noChangeArrowheads="1"/>
          </p:cNvSpPr>
          <p:nvPr/>
        </p:nvSpPr>
        <p:spPr bwMode="auto">
          <a:xfrm>
            <a:off x="206375" y="9004300"/>
            <a:ext cx="3873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0" hangingPunct="0">
              <a:defRPr/>
            </a:pPr>
            <a:fld id="{73F1BAEA-7CF4-474B-9244-EAA725850191}" type="slidenum">
              <a:rPr lang="ja-JP" altLang="en-US" sz="900">
                <a:solidFill>
                  <a:schemeClr val="bg2"/>
                </a:solidFill>
              </a:rPr>
              <a:pPr eaLnBrk="0" hangingPunct="0">
                <a:defRPr/>
              </a:pPr>
              <a:t>‹#›</a:t>
            </a:fld>
            <a:endParaRPr lang="en-US" altLang="ja-JP" sz="900">
              <a:solidFill>
                <a:schemeClr val="bg2"/>
              </a:solidFill>
            </a:endParaRPr>
          </a:p>
        </p:txBody>
      </p:sp>
      <p:sp>
        <p:nvSpPr>
          <p:cNvPr id="79888" name="Rectangle 16"/>
          <p:cNvSpPr>
            <a:spLocks noChangeArrowheads="1"/>
          </p:cNvSpPr>
          <p:nvPr/>
        </p:nvSpPr>
        <p:spPr bwMode="auto">
          <a:xfrm>
            <a:off x="604838" y="9004300"/>
            <a:ext cx="11144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0" hangingPunct="0">
              <a:defRPr/>
            </a:pPr>
            <a:r>
              <a:rPr lang="en-US" sz="900">
                <a:solidFill>
                  <a:schemeClr val="bg2"/>
                </a:solidFill>
              </a:rPr>
              <a:t>October 2003</a:t>
            </a:r>
          </a:p>
        </p:txBody>
      </p:sp>
      <p:sp>
        <p:nvSpPr>
          <p:cNvPr id="79889" name="Rectangle 17"/>
          <p:cNvSpPr>
            <a:spLocks noChangeArrowheads="1"/>
          </p:cNvSpPr>
          <p:nvPr/>
        </p:nvSpPr>
        <p:spPr bwMode="auto">
          <a:xfrm>
            <a:off x="1765300" y="8931275"/>
            <a:ext cx="3835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0" hangingPunct="0">
              <a:defRPr/>
            </a:pPr>
            <a:r>
              <a:rPr lang="en-US" sz="900">
                <a:solidFill>
                  <a:schemeClr val="bg2"/>
                </a:solidFill>
              </a:rPr>
              <a:t>Copyright © 2006 HP corporate presentation.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6550" y="228600"/>
            <a:ext cx="3706813" cy="27797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72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84163" y="230188"/>
            <a:ext cx="2535237" cy="31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Futura Hv" pitchFamily="34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250825" y="3254375"/>
            <a:ext cx="6292850" cy="541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pic>
        <p:nvPicPr>
          <p:cNvPr id="59397" name="Picture 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95988" y="8715375"/>
            <a:ext cx="555625" cy="438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1277" name="Rectangle 13"/>
          <p:cNvSpPr>
            <a:spLocks noChangeArrowheads="1"/>
          </p:cNvSpPr>
          <p:nvPr/>
        </p:nvSpPr>
        <p:spPr bwMode="auto">
          <a:xfrm>
            <a:off x="206375" y="9004300"/>
            <a:ext cx="3873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0" hangingPunct="0">
              <a:defRPr/>
            </a:pPr>
            <a:fld id="{33F242E5-DFD4-4655-B911-8E635BC2B9E7}" type="slidenum">
              <a:rPr lang="ja-JP" altLang="en-US" sz="900">
                <a:solidFill>
                  <a:schemeClr val="bg2"/>
                </a:solidFill>
              </a:rPr>
              <a:pPr eaLnBrk="0" hangingPunct="0">
                <a:defRPr/>
              </a:pPr>
              <a:t>‹#›</a:t>
            </a:fld>
            <a:endParaRPr lang="en-US" altLang="ja-JP" sz="900">
              <a:solidFill>
                <a:schemeClr val="bg2"/>
              </a:solidFill>
            </a:endParaRPr>
          </a:p>
        </p:txBody>
      </p:sp>
      <p:sp>
        <p:nvSpPr>
          <p:cNvPr id="11278" name="Rectangle 14"/>
          <p:cNvSpPr>
            <a:spLocks noChangeArrowheads="1"/>
          </p:cNvSpPr>
          <p:nvPr/>
        </p:nvSpPr>
        <p:spPr bwMode="auto">
          <a:xfrm>
            <a:off x="604838" y="9004300"/>
            <a:ext cx="11144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0" hangingPunct="0">
              <a:defRPr/>
            </a:pPr>
            <a:r>
              <a:rPr lang="en-US" sz="900">
                <a:solidFill>
                  <a:schemeClr val="bg2"/>
                </a:solidFill>
              </a:rPr>
              <a:t>October 2003</a:t>
            </a:r>
          </a:p>
        </p:txBody>
      </p:sp>
      <p:sp>
        <p:nvSpPr>
          <p:cNvPr id="11279" name="Rectangle 15"/>
          <p:cNvSpPr>
            <a:spLocks noChangeArrowheads="1"/>
          </p:cNvSpPr>
          <p:nvPr/>
        </p:nvSpPr>
        <p:spPr bwMode="auto">
          <a:xfrm>
            <a:off x="1765300" y="8931275"/>
            <a:ext cx="3835400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0" hangingPunct="0">
              <a:defRPr/>
            </a:pPr>
            <a:r>
              <a:rPr lang="en-US" sz="900">
                <a:solidFill>
                  <a:schemeClr val="bg2"/>
                </a:solidFill>
              </a:rPr>
              <a:t>Copyright © 2006 HP corporate presentation. All rights reserved.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119063" indent="-119063" algn="l" rtl="0" eaLnBrk="0" fontAlgn="base" hangingPunct="0">
      <a:lnSpc>
        <a:spcPct val="90000"/>
      </a:lnSpc>
      <a:spcBef>
        <a:spcPct val="25000"/>
      </a:spcBef>
      <a:spcAft>
        <a:spcPct val="10000"/>
      </a:spcAft>
      <a:buClr>
        <a:schemeClr val="bg2"/>
      </a:buClr>
      <a:buChar char="•"/>
      <a:defRPr sz="1200" kern="1200">
        <a:solidFill>
          <a:schemeClr val="tx1"/>
        </a:solidFill>
        <a:latin typeface="Futura Bk" pitchFamily="34" charset="0"/>
        <a:ea typeface="+mn-ea"/>
        <a:cs typeface="+mn-cs"/>
      </a:defRPr>
    </a:lvl1pPr>
    <a:lvl2pPr marL="344488" indent="-111125" algn="l" rtl="0" eaLnBrk="0" fontAlgn="base" hangingPunct="0">
      <a:lnSpc>
        <a:spcPct val="90000"/>
      </a:lnSpc>
      <a:spcBef>
        <a:spcPct val="25000"/>
      </a:spcBef>
      <a:spcAft>
        <a:spcPct val="10000"/>
      </a:spcAft>
      <a:buClr>
        <a:schemeClr val="bg2"/>
      </a:buClr>
      <a:buFont typeface="Futura Bk" pitchFamily="34" charset="0"/>
      <a:buChar char="–"/>
      <a:defRPr sz="1000" kern="1200">
        <a:solidFill>
          <a:schemeClr val="tx1"/>
        </a:solidFill>
        <a:latin typeface="Futura Bk" pitchFamily="34" charset="0"/>
        <a:ea typeface="+mn-ea"/>
        <a:cs typeface="+mn-cs"/>
      </a:defRPr>
    </a:lvl2pPr>
    <a:lvl3pPr marL="569913" indent="-106363" algn="l" rtl="0" eaLnBrk="0" fontAlgn="base" hangingPunct="0">
      <a:lnSpc>
        <a:spcPct val="90000"/>
      </a:lnSpc>
      <a:spcBef>
        <a:spcPct val="25000"/>
      </a:spcBef>
      <a:spcAft>
        <a:spcPct val="10000"/>
      </a:spcAft>
      <a:buClr>
        <a:schemeClr val="bg2"/>
      </a:buClr>
      <a:buChar char="•"/>
      <a:defRPr sz="900" kern="1200">
        <a:solidFill>
          <a:schemeClr val="tx1"/>
        </a:solidFill>
        <a:latin typeface="Futura Bk" pitchFamily="34" charset="0"/>
        <a:ea typeface="+mn-ea"/>
        <a:cs typeface="+mn-cs"/>
      </a:defRPr>
    </a:lvl3pPr>
    <a:lvl4pPr marL="795338" indent="-106363" algn="l" rtl="0" eaLnBrk="0" fontAlgn="base" hangingPunct="0">
      <a:lnSpc>
        <a:spcPct val="90000"/>
      </a:lnSpc>
      <a:spcBef>
        <a:spcPct val="25000"/>
      </a:spcBef>
      <a:spcAft>
        <a:spcPct val="10000"/>
      </a:spcAft>
      <a:buClr>
        <a:schemeClr val="bg2"/>
      </a:buClr>
      <a:buFont typeface="Futura Bk" pitchFamily="34" charset="0"/>
      <a:buChar char="–"/>
      <a:defRPr sz="900" kern="1200">
        <a:solidFill>
          <a:schemeClr val="tx1"/>
        </a:solidFill>
        <a:latin typeface="Futura Bk" pitchFamily="34" charset="0"/>
        <a:ea typeface="+mn-ea"/>
        <a:cs typeface="+mn-cs"/>
      </a:defRPr>
    </a:lvl4pPr>
    <a:lvl5pPr marL="1033463" indent="-119063" algn="l" rtl="0" eaLnBrk="0" fontAlgn="base" hangingPunct="0">
      <a:lnSpc>
        <a:spcPct val="90000"/>
      </a:lnSpc>
      <a:spcBef>
        <a:spcPct val="25000"/>
      </a:spcBef>
      <a:spcAft>
        <a:spcPct val="10000"/>
      </a:spcAft>
      <a:buClr>
        <a:schemeClr val="bg2"/>
      </a:buClr>
      <a:buChar char="•"/>
      <a:defRPr sz="900" kern="1200">
        <a:solidFill>
          <a:schemeClr val="tx1"/>
        </a:solidFill>
        <a:latin typeface="Futura Bk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/>
            <a:endParaRPr lang="en-US" smtClean="0">
              <a:latin typeface="Arial" charset="0"/>
              <a:cs typeface="Arial" charset="0"/>
            </a:endParaRPr>
          </a:p>
          <a:p>
            <a:pPr eaLnBrk="1" hangingPunct="1">
              <a:buFontTx/>
              <a:buNone/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charset="0"/>
              <a:ea typeface="MS PGothic" pitchFamily="50" charset="-128"/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70000"/>
              </a:lnSpc>
              <a:buFontTx/>
              <a:buNone/>
            </a:pPr>
            <a:endParaRPr lang="en-US" sz="900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319463" y="8959850"/>
            <a:ext cx="274637" cy="231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/>
            <a:fld id="{FF10DF99-2863-4D48-BA18-EE3A47C4744B}" type="slidenum">
              <a:rPr lang="en-US" sz="1200">
                <a:solidFill>
                  <a:srgbClr val="000000"/>
                </a:solidFill>
                <a:latin typeface="Futura Hv" pitchFamily="34" charset="0"/>
                <a:sym typeface="Gill Sans" charset="0"/>
              </a:rPr>
              <a:pPr algn="r"/>
              <a:t>14</a:t>
            </a:fld>
            <a:endParaRPr lang="en-US" sz="1200">
              <a:solidFill>
                <a:srgbClr val="000000"/>
              </a:solidFill>
              <a:latin typeface="Futura Hv" pitchFamily="34" charset="0"/>
              <a:sym typeface="Gill Sans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1" eaLnBrk="1" hangingPunct="1"/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lvl="1" indent="0" eaLnBrk="1" hangingPunct="1">
              <a:buFont typeface="Courier New" pitchFamily="49" charset="0"/>
              <a:buNone/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ClrTx/>
              <a:buFont typeface="Futura Bk" pitchFamily="34" charset="0"/>
              <a:buNone/>
            </a:pPr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96913"/>
            <a:ext cx="4648200" cy="348615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04900" y="696913"/>
            <a:ext cx="4649788" cy="3487737"/>
          </a:xfr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16425"/>
            <a:ext cx="5486400" cy="4183063"/>
          </a:xfrm>
          <a:noFill/>
          <a:ln/>
        </p:spPr>
        <p:txBody>
          <a:bodyPr lIns="92391" tIns="46195" rIns="92391" bIns="46195"/>
          <a:lstStyle/>
          <a:p>
            <a:pPr marL="0" indent="0"/>
            <a:endParaRPr lang="en-US" dirty="0" smtClean="0"/>
          </a:p>
        </p:txBody>
      </p:sp>
      <p:sp>
        <p:nvSpPr>
          <p:cNvPr id="62468" name="Slide Number Placeholder 3"/>
          <p:cNvSpPr txBox="1">
            <a:spLocks noGrp="1"/>
          </p:cNvSpPr>
          <p:nvPr/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391" tIns="46195" rIns="92391" bIns="46195" anchor="b"/>
          <a:lstStyle/>
          <a:p>
            <a:pPr algn="r"/>
            <a:fld id="{049A7137-98AE-43F2-A102-C3BD587B6EA4}" type="slidenum">
              <a:rPr lang="en-US" sz="1200">
                <a:latin typeface="Arial" charset="0"/>
                <a:ea typeface="MS PGothic" pitchFamily="50" charset="-128"/>
              </a:rPr>
              <a:pPr algn="r"/>
              <a:t>6</a:t>
            </a:fld>
            <a:endParaRPr lang="en-US" sz="1200">
              <a:latin typeface="Arial" charset="0"/>
              <a:ea typeface="MS PGothic" pitchFamily="50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533400"/>
            <a:ext cx="2062162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4975" y="533400"/>
            <a:ext cx="6037263" cy="5592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499" dir="5400000" algn="ctr" rotWithShape="0">
              <a:schemeClr val="bg2">
                <a:alpha val="45000"/>
              </a:schemeClr>
            </a:outerShdw>
          </a:effectLst>
        </p:spPr>
      </p:pic>
      <p:sp>
        <p:nvSpPr>
          <p:cNvPr id="5" name="Text Box 20"/>
          <p:cNvSpPr txBox="1">
            <a:spLocks noChangeArrowheads="1"/>
          </p:cNvSpPr>
          <p:nvPr/>
        </p:nvSpPr>
        <p:spPr bwMode="white">
          <a:xfrm>
            <a:off x="465138" y="6376988"/>
            <a:ext cx="6019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ja-JP" sz="900">
                <a:solidFill>
                  <a:srgbClr val="FFFFFF"/>
                </a:solidFill>
                <a:ea typeface="ＭＳ Ｐゴシック" pitchFamily="50" charset="-128"/>
              </a:rPr>
              <a:t>© 2009 Hewlett-Packard Development Company, L.P.</a:t>
            </a:r>
            <a:br>
              <a:rPr lang="en-US" altLang="ja-JP" sz="900">
                <a:solidFill>
                  <a:srgbClr val="FFFFFF"/>
                </a:solidFill>
                <a:ea typeface="ＭＳ Ｐゴシック" pitchFamily="50" charset="-128"/>
              </a:rPr>
            </a:br>
            <a:r>
              <a:rPr lang="en-US" altLang="ja-JP" sz="900">
                <a:solidFill>
                  <a:srgbClr val="FFFFFF"/>
                </a:solidFill>
                <a:ea typeface="ＭＳ Ｐゴシック" pitchFamily="50" charset="-128"/>
              </a:rPr>
              <a:t>The information contained herein is subject to change without notice </a:t>
            </a:r>
          </a:p>
        </p:txBody>
      </p:sp>
      <p:sp>
        <p:nvSpPr>
          <p:cNvPr id="6" name="Freeform 21"/>
          <p:cNvSpPr>
            <a:spLocks/>
          </p:cNvSpPr>
          <p:nvPr/>
        </p:nvSpPr>
        <p:spPr bwMode="white">
          <a:xfrm>
            <a:off x="927100" y="4848225"/>
            <a:ext cx="8216900" cy="790575"/>
          </a:xfrm>
          <a:custGeom>
            <a:avLst/>
            <a:gdLst/>
            <a:ahLst/>
            <a:cxnLst>
              <a:cxn ang="0">
                <a:pos x="6" y="231"/>
              </a:cxn>
              <a:cxn ang="0">
                <a:pos x="107" y="124"/>
              </a:cxn>
              <a:cxn ang="0">
                <a:pos x="6" y="17"/>
              </a:cxn>
              <a:cxn ang="0">
                <a:pos x="0" y="17"/>
              </a:cxn>
              <a:cxn ang="0">
                <a:pos x="5" y="0"/>
              </a:cxn>
              <a:cxn ang="0">
                <a:pos x="2578" y="0"/>
              </a:cxn>
              <a:cxn ang="0">
                <a:pos x="2578" y="249"/>
              </a:cxn>
              <a:cxn ang="0">
                <a:pos x="0" y="249"/>
              </a:cxn>
              <a:cxn ang="0">
                <a:pos x="6" y="231"/>
              </a:cxn>
            </a:cxnLst>
            <a:rect l="0" t="0" r="r" b="b"/>
            <a:pathLst>
              <a:path w="2578" h="249">
                <a:moveTo>
                  <a:pt x="6" y="231"/>
                </a:moveTo>
                <a:cubicBezTo>
                  <a:pt x="63" y="231"/>
                  <a:pt x="107" y="183"/>
                  <a:pt x="107" y="124"/>
                </a:cubicBezTo>
                <a:cubicBezTo>
                  <a:pt x="107" y="65"/>
                  <a:pt x="63" y="17"/>
                  <a:pt x="6" y="17"/>
                </a:cubicBezTo>
                <a:cubicBezTo>
                  <a:pt x="4" y="17"/>
                  <a:pt x="2" y="17"/>
                  <a:pt x="0" y="17"/>
                </a:cubicBezTo>
                <a:cubicBezTo>
                  <a:pt x="5" y="0"/>
                  <a:pt x="5" y="0"/>
                  <a:pt x="5" y="0"/>
                </a:cubicBezTo>
                <a:cubicBezTo>
                  <a:pt x="233" y="0"/>
                  <a:pt x="2578" y="0"/>
                  <a:pt x="2578" y="0"/>
                </a:cubicBezTo>
                <a:cubicBezTo>
                  <a:pt x="2578" y="249"/>
                  <a:pt x="2578" y="249"/>
                  <a:pt x="2578" y="249"/>
                </a:cubicBezTo>
                <a:cubicBezTo>
                  <a:pt x="2345" y="249"/>
                  <a:pt x="0" y="249"/>
                  <a:pt x="0" y="249"/>
                </a:cubicBezTo>
                <a:cubicBezTo>
                  <a:pt x="6" y="231"/>
                  <a:pt x="6" y="231"/>
                  <a:pt x="6" y="231"/>
                </a:cubicBezTo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ja-JP" altLang="en-US">
              <a:ea typeface="MS PGothic" pitchFamily="50" charset="-128"/>
            </a:endParaRPr>
          </a:p>
        </p:txBody>
      </p:sp>
      <p:grpSp>
        <p:nvGrpSpPr>
          <p:cNvPr id="7" name="Group 22"/>
          <p:cNvGrpSpPr>
            <a:grpSpLocks/>
          </p:cNvGrpSpPr>
          <p:nvPr/>
        </p:nvGrpSpPr>
        <p:grpSpPr bwMode="auto">
          <a:xfrm>
            <a:off x="625475" y="4848225"/>
            <a:ext cx="568325" cy="790575"/>
            <a:chOff x="394" y="3054"/>
            <a:chExt cx="358" cy="498"/>
          </a:xfrm>
        </p:grpSpPr>
        <p:sp>
          <p:nvSpPr>
            <p:cNvPr id="8" name="Freeform 23"/>
            <p:cNvSpPr>
              <a:spLocks noEditPoints="1"/>
            </p:cNvSpPr>
            <p:nvPr/>
          </p:nvSpPr>
          <p:spPr bwMode="white">
            <a:xfrm>
              <a:off x="502" y="3204"/>
              <a:ext cx="250" cy="348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62" y="0"/>
                </a:cxn>
                <a:cxn ang="0">
                  <a:pos x="0" y="174"/>
                </a:cxn>
                <a:cxn ang="0">
                  <a:pos x="27" y="174"/>
                </a:cxn>
                <a:cxn ang="0">
                  <a:pos x="53" y="100"/>
                </a:cxn>
                <a:cxn ang="0">
                  <a:pos x="79" y="100"/>
                </a:cxn>
                <a:cxn ang="0">
                  <a:pos x="96" y="89"/>
                </a:cxn>
                <a:cxn ang="0">
                  <a:pos x="120" y="20"/>
                </a:cxn>
                <a:cxn ang="0">
                  <a:pos x="105" y="0"/>
                </a:cxn>
                <a:cxn ang="0">
                  <a:pos x="71" y="86"/>
                </a:cxn>
                <a:cxn ang="0">
                  <a:pos x="58" y="86"/>
                </a:cxn>
                <a:cxn ang="0">
                  <a:pos x="83" y="15"/>
                </a:cxn>
                <a:cxn ang="0">
                  <a:pos x="97" y="15"/>
                </a:cxn>
                <a:cxn ang="0">
                  <a:pos x="71" y="86"/>
                </a:cxn>
              </a:cxnLst>
              <a:rect l="0" t="0" r="r" b="b"/>
              <a:pathLst>
                <a:path w="125" h="174">
                  <a:moveTo>
                    <a:pt x="105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27" y="174"/>
                    <a:pt x="27" y="174"/>
                    <a:pt x="27" y="174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85" y="100"/>
                    <a:pt x="93" y="98"/>
                    <a:pt x="96" y="89"/>
                  </a:cubicBezTo>
                  <a:cubicBezTo>
                    <a:pt x="99" y="80"/>
                    <a:pt x="116" y="34"/>
                    <a:pt x="120" y="20"/>
                  </a:cubicBezTo>
                  <a:cubicBezTo>
                    <a:pt x="125" y="6"/>
                    <a:pt x="114" y="0"/>
                    <a:pt x="105" y="0"/>
                  </a:cubicBezTo>
                  <a:close/>
                  <a:moveTo>
                    <a:pt x="71" y="86"/>
                  </a:moveTo>
                  <a:cubicBezTo>
                    <a:pt x="58" y="86"/>
                    <a:pt x="58" y="86"/>
                    <a:pt x="58" y="86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71" y="86"/>
                    <a:pt x="71" y="86"/>
                    <a:pt x="71" y="8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ja-JP" altLang="en-US">
                <a:ea typeface="MS PGothic" pitchFamily="50" charset="-128"/>
              </a:endParaRPr>
            </a:p>
          </p:txBody>
        </p:sp>
        <p:sp>
          <p:nvSpPr>
            <p:cNvPr id="9" name="Freeform 24"/>
            <p:cNvSpPr>
              <a:spLocks/>
            </p:cNvSpPr>
            <p:nvPr/>
          </p:nvSpPr>
          <p:spPr bwMode="white">
            <a:xfrm>
              <a:off x="394" y="3054"/>
              <a:ext cx="192" cy="344"/>
            </a:xfrm>
            <a:custGeom>
              <a:avLst/>
              <a:gdLst/>
              <a:ahLst/>
              <a:cxnLst>
                <a:cxn ang="0">
                  <a:pos x="92" y="97"/>
                </a:cxn>
                <a:cxn ang="0">
                  <a:pos x="66" y="172"/>
                </a:cxn>
                <a:cxn ang="0">
                  <a:pos x="40" y="172"/>
                </a:cxn>
                <a:cxn ang="0">
                  <a:pos x="68" y="90"/>
                </a:cxn>
                <a:cxn ang="0">
                  <a:pos x="55" y="90"/>
                </a:cxn>
                <a:cxn ang="0">
                  <a:pos x="26" y="172"/>
                </a:cxn>
                <a:cxn ang="0">
                  <a:pos x="0" y="172"/>
                </a:cxn>
                <a:cxn ang="0">
                  <a:pos x="60" y="0"/>
                </a:cxn>
                <a:cxn ang="0">
                  <a:pos x="86" y="0"/>
                </a:cxn>
                <a:cxn ang="0">
                  <a:pos x="60" y="75"/>
                </a:cxn>
                <a:cxn ang="0">
                  <a:pos x="78" y="75"/>
                </a:cxn>
                <a:cxn ang="0">
                  <a:pos x="92" y="97"/>
                </a:cxn>
              </a:cxnLst>
              <a:rect l="0" t="0" r="r" b="b"/>
              <a:pathLst>
                <a:path w="96" h="172">
                  <a:moveTo>
                    <a:pt x="92" y="97"/>
                  </a:moveTo>
                  <a:cubicBezTo>
                    <a:pt x="66" y="172"/>
                    <a:pt x="66" y="172"/>
                    <a:pt x="66" y="172"/>
                  </a:cubicBezTo>
                  <a:cubicBezTo>
                    <a:pt x="40" y="172"/>
                    <a:pt x="40" y="172"/>
                    <a:pt x="40" y="172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90" y="75"/>
                    <a:pt x="96" y="86"/>
                    <a:pt x="92" y="9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ja-JP" altLang="en-US">
                <a:ea typeface="MS PGothic" pitchFamily="50" charset="-128"/>
              </a:endParaRPr>
            </a:p>
          </p:txBody>
        </p:sp>
      </p:grpSp>
      <p:sp>
        <p:nvSpPr>
          <p:cNvPr id="10" name="Freeform 25"/>
          <p:cNvSpPr>
            <a:spLocks/>
          </p:cNvSpPr>
          <p:nvPr/>
        </p:nvSpPr>
        <p:spPr bwMode="white">
          <a:xfrm>
            <a:off x="0" y="4848225"/>
            <a:ext cx="774700" cy="790575"/>
          </a:xfrm>
          <a:custGeom>
            <a:avLst/>
            <a:gdLst/>
            <a:ahLst/>
            <a:cxnLst>
              <a:cxn ang="0">
                <a:pos x="251" y="0"/>
              </a:cxn>
              <a:cxn ang="0">
                <a:pos x="0" y="0"/>
              </a:cxn>
              <a:cxn ang="0">
                <a:pos x="0" y="249"/>
              </a:cxn>
              <a:cxn ang="0">
                <a:pos x="246" y="249"/>
              </a:cxn>
              <a:cxn ang="0">
                <a:pos x="254" y="229"/>
              </a:cxn>
              <a:cxn ang="0">
                <a:pos x="175" y="122"/>
              </a:cxn>
              <a:cxn ang="0">
                <a:pos x="245" y="18"/>
              </a:cxn>
              <a:cxn ang="0">
                <a:pos x="251" y="0"/>
              </a:cxn>
            </a:cxnLst>
            <a:rect l="0" t="0" r="r" b="b"/>
            <a:pathLst>
              <a:path w="254" h="249">
                <a:moveTo>
                  <a:pt x="25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249"/>
                  <a:pt x="0" y="249"/>
                  <a:pt x="0" y="249"/>
                </a:cubicBezTo>
                <a:cubicBezTo>
                  <a:pt x="246" y="249"/>
                  <a:pt x="246" y="249"/>
                  <a:pt x="246" y="249"/>
                </a:cubicBezTo>
                <a:cubicBezTo>
                  <a:pt x="254" y="229"/>
                  <a:pt x="254" y="229"/>
                  <a:pt x="254" y="229"/>
                </a:cubicBezTo>
                <a:cubicBezTo>
                  <a:pt x="208" y="219"/>
                  <a:pt x="175" y="175"/>
                  <a:pt x="175" y="122"/>
                </a:cubicBezTo>
                <a:cubicBezTo>
                  <a:pt x="175" y="73"/>
                  <a:pt x="204" y="32"/>
                  <a:pt x="245" y="18"/>
                </a:cubicBezTo>
                <a:cubicBezTo>
                  <a:pt x="251" y="0"/>
                  <a:pt x="251" y="0"/>
                  <a:pt x="251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ja-JP" altLang="en-US">
              <a:ea typeface="MS PGothic" pitchFamily="50" charset="-128"/>
            </a:endParaRPr>
          </a:p>
        </p:txBody>
      </p:sp>
      <p:sp>
        <p:nvSpPr>
          <p:cNvPr id="706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8150" y="273050"/>
            <a:ext cx="4552950" cy="3062288"/>
          </a:xfrm>
        </p:spPr>
        <p:txBody>
          <a:bodyPr/>
          <a:lstStyle>
            <a:lvl1pPr>
              <a:defRPr sz="4400" smtClean="0">
                <a:solidFill>
                  <a:schemeClr val="bg1"/>
                </a:solidFill>
                <a:latin typeface="Futura Lt" pitchFamily="34" charset="0"/>
              </a:defRPr>
            </a:lvl1pPr>
          </a:lstStyle>
          <a:p>
            <a:r>
              <a:rPr lang="en-US" smtClean="0"/>
              <a:t>Click to edit Master title style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5" y="3738563"/>
            <a:ext cx="4570413" cy="914400"/>
          </a:xfrm>
        </p:spPr>
        <p:txBody>
          <a:bodyPr/>
          <a:lstStyle>
            <a:lvl1pPr marL="0" indent="0">
              <a:buFontTx/>
              <a:buNone/>
              <a:defRPr sz="2000" smtClean="0">
                <a:solidFill>
                  <a:schemeClr val="bg1"/>
                </a:solidFill>
                <a:latin typeface="Futura Hv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0" grpId="0" animBg="1"/>
    </p:bldLst>
  </p:timing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99E964-D076-4238-B2AC-C4B0881DF7A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8B13E-2757-48B9-A798-1AD1C26864E0}" type="datetime3">
              <a:rPr lang="ja-JP" altLang="en-US"/>
              <a:pPr>
                <a:defRPr/>
              </a:pPr>
              <a:t>平成22年5月18日</a:t>
            </a:fld>
            <a:endParaRPr lang="en-US" altLang="ja-JP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AA1BCA-1634-435D-8B92-DA3F50108653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898C5-FB99-4976-8353-040F02A73FE3}" type="datetime3">
              <a:rPr lang="ja-JP" altLang="en-US"/>
              <a:pPr>
                <a:defRPr/>
              </a:pPr>
              <a:t>平成22年5月18日</a:t>
            </a:fld>
            <a:endParaRPr lang="en-US" altLang="ja-JP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1447800"/>
            <a:ext cx="4059238" cy="463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1688" y="1447800"/>
            <a:ext cx="4060825" cy="46323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433B0-D585-4C8E-A376-DC03658E1A44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874FF-4B1B-49AD-89EE-9DD18C7952BD}" type="datetime3">
              <a:rPr lang="ja-JP" altLang="en-US"/>
              <a:pPr>
                <a:defRPr/>
              </a:pPr>
              <a:t>平成22年5月18日</a:t>
            </a:fld>
            <a:endParaRPr lang="en-US" altLang="ja-JP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99F9E9-842E-432C-B1D0-D3F6E9D00EAD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8" name="Rectangle 1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A84A5-3893-4E59-923D-3EC73873F811}" type="datetime3">
              <a:rPr lang="ja-JP" altLang="en-US"/>
              <a:pPr>
                <a:defRPr/>
              </a:pPr>
              <a:t>平成22年5月18日</a:t>
            </a:fld>
            <a:endParaRPr lang="en-US" altLang="ja-JP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31007-AFCA-4B9D-B6C3-B013E6FBBFA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517B65-253B-4A72-AEF4-7CBACA88CD48}" type="datetime3">
              <a:rPr lang="ja-JP" altLang="en-US"/>
              <a:pPr>
                <a:defRPr/>
              </a:pPr>
              <a:t>平成22年5月18日</a:t>
            </a:fld>
            <a:endParaRPr lang="en-US" altLang="ja-JP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DCAD61-B0EE-4A2B-BD2A-82D03C107B4A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3" name="Rectangle 1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EBB59B-EB0C-4B8B-93E9-96E7F72FA5CC}" type="datetime3">
              <a:rPr lang="ja-JP" altLang="en-US"/>
              <a:pPr>
                <a:defRPr/>
              </a:pPr>
              <a:t>平成22年5月18日</a:t>
            </a:fld>
            <a:endParaRPr lang="en-US" altLang="ja-JP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4CE5F-6A3D-4074-97C4-62385F2C1485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2765A9-8329-4058-BF76-8E291202D427}" type="datetime3">
              <a:rPr lang="ja-JP" altLang="en-US"/>
              <a:pPr>
                <a:defRPr/>
              </a:pPr>
              <a:t>平成22年5月18日</a:t>
            </a:fld>
            <a:endParaRPr lang="en-US" altLang="ja-JP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4E909-7CA5-48AF-ABA8-1D3AB37FF09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7ECFA-6BAF-457F-B042-511D67CC0E6D}" type="datetime3">
              <a:rPr lang="ja-JP" altLang="en-US"/>
              <a:pPr>
                <a:defRPr/>
              </a:pPr>
              <a:t>平成22年5月18日</a:t>
            </a:fld>
            <a:endParaRPr lang="en-US" altLang="ja-JP"/>
          </a:p>
        </p:txBody>
      </p:sp>
      <p:sp>
        <p:nvSpPr>
          <p:cNvPr id="7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DF79A-B79D-4E7D-A73B-2C328EF39C90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23ECE9-EA94-4293-8AC2-8BAFCB03EF2E}" type="datetime3">
              <a:rPr lang="ja-JP" altLang="en-US"/>
              <a:pPr>
                <a:defRPr/>
              </a:pPr>
              <a:t>平成22年5月18日</a:t>
            </a:fld>
            <a:endParaRPr lang="en-US" altLang="ja-JP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5588" y="114300"/>
            <a:ext cx="2068512" cy="59658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00050" y="114300"/>
            <a:ext cx="6053138" cy="59658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4DE7D7-22B4-44A5-93F6-F96B1491DB9C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06E5EB-DA5F-4D7A-BEB0-D46126EBB695}" type="datetime3">
              <a:rPr lang="ja-JP" altLang="en-US"/>
              <a:pPr>
                <a:defRPr/>
              </a:pPr>
              <a:t>平成22年5月18日</a:t>
            </a:fld>
            <a:endParaRPr lang="en-US" altLang="ja-JP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625" y="114300"/>
            <a:ext cx="82454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0050" y="1447800"/>
            <a:ext cx="4059238" cy="46323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11688" y="1447800"/>
            <a:ext cx="4060825" cy="2239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11688" y="3840163"/>
            <a:ext cx="4060825" cy="2239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37282D-97A6-4CE3-9B74-9BBAFE9F8681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75AF7-D660-4022-BCF7-AD68D0BD56D9}" type="datetime3">
              <a:rPr lang="ja-JP" altLang="en-US"/>
              <a:pPr>
                <a:defRPr/>
              </a:pPr>
              <a:t>平成22年5月18日</a:t>
            </a:fld>
            <a:endParaRPr lang="en-US" altLang="ja-JP"/>
          </a:p>
        </p:txBody>
      </p:sp>
      <p:sp>
        <p:nvSpPr>
          <p:cNvPr id="8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3D744-9584-49F5-B0FD-4A2AF7645AD6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E64011-4971-46DB-A00A-40F441DF1EC3}" type="datetime3">
              <a:rPr lang="ja-JP" altLang="en-US"/>
              <a:pPr>
                <a:defRPr/>
              </a:pPr>
              <a:t>平成22年5月18日</a:t>
            </a:fld>
            <a:endParaRPr lang="en-US" altLang="ja-JP"/>
          </a:p>
        </p:txBody>
      </p:sp>
      <p:sp>
        <p:nvSpPr>
          <p:cNvPr id="6" name="Rectangle 15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0073A4"/>
            </a:gs>
            <a:gs pos="100000">
              <a:srgbClr val="00A1C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4014788"/>
            <a:ext cx="9144000" cy="16256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4012" r:id="rId1"/>
    <p:sldLayoutId id="2147484013" r:id="rId2"/>
    <p:sldLayoutId id="2147484014" r:id="rId3"/>
    <p:sldLayoutId id="2147484015" r:id="rId4"/>
    <p:sldLayoutId id="2147484016" r:id="rId5"/>
    <p:sldLayoutId id="2147484017" r:id="rId6"/>
    <p:sldLayoutId id="2147484018" r:id="rId7"/>
    <p:sldLayoutId id="2147484019" r:id="rId8"/>
    <p:sldLayoutId id="2147484020" r:id="rId9"/>
    <p:sldLayoutId id="2147484021" r:id="rId10"/>
    <p:sldLayoutId id="2147484022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Clr>
          <a:srgbClr val="B2B3B5"/>
        </a:buClr>
        <a:buSzPct val="75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Font typeface="Futura Bk" pitchFamily="34" charset="0"/>
        <a:buChar char="−"/>
        <a:defRPr sz="24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Font typeface="Futura Bk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16002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5pPr>
      <a:lvl6pPr marL="2057400" indent="-228600" algn="l" rtl="0" eaLnBrk="1" fontAlgn="base" hangingPunct="1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6pPr>
      <a:lvl7pPr marL="2514600" indent="-228600" algn="l" rtl="0" eaLnBrk="1" fontAlgn="base" hangingPunct="1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7pPr>
      <a:lvl8pPr marL="2971800" indent="-228600" algn="l" rtl="0" eaLnBrk="1" fontAlgn="base" hangingPunct="1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8pPr>
      <a:lvl9pPr marL="3429000" indent="-228600" algn="l" rtl="0" eaLnBrk="1" fontAlgn="base" hangingPunct="1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499" dir="5400000" algn="ctr" rotWithShape="0">
              <a:schemeClr val="bg2">
                <a:alpha val="45000"/>
              </a:schemeClr>
            </a:outerShdw>
          </a:effectLst>
        </p:spPr>
      </p:pic>
      <p:sp>
        <p:nvSpPr>
          <p:cNvPr id="1149964" name="Rectangle 12"/>
          <p:cNvSpPr>
            <a:spLocks noGrp="1" noChangeArrowheads="1"/>
          </p:cNvSpPr>
          <p:nvPr>
            <p:ph type="title"/>
          </p:nvPr>
        </p:nvSpPr>
        <p:spPr bwMode="white">
          <a:xfrm>
            <a:off x="434975" y="533400"/>
            <a:ext cx="4389438" cy="348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Transition headline</a:t>
            </a:r>
            <a:br>
              <a:rPr lang="en-US" altLang="ja-JP" smtClean="0"/>
            </a:br>
            <a:r>
              <a:rPr lang="en-US" altLang="ja-JP" smtClean="0"/>
              <a:t>text goes here</a:t>
            </a:r>
          </a:p>
        </p:txBody>
      </p:sp>
      <p:sp>
        <p:nvSpPr>
          <p:cNvPr id="1149981" name="Freeform 29"/>
          <p:cNvSpPr>
            <a:spLocks/>
          </p:cNvSpPr>
          <p:nvPr/>
        </p:nvSpPr>
        <p:spPr bwMode="auto">
          <a:xfrm>
            <a:off x="-12700" y="4848225"/>
            <a:ext cx="7799388" cy="790575"/>
          </a:xfrm>
          <a:custGeom>
            <a:avLst/>
            <a:gdLst/>
            <a:ahLst/>
            <a:cxnLst>
              <a:cxn ang="0">
                <a:pos x="2451" y="0"/>
              </a:cxn>
              <a:cxn ang="0">
                <a:pos x="0" y="0"/>
              </a:cxn>
              <a:cxn ang="0">
                <a:pos x="0" y="249"/>
              </a:cxn>
              <a:cxn ang="0">
                <a:pos x="2446" y="249"/>
              </a:cxn>
              <a:cxn ang="0">
                <a:pos x="2454" y="229"/>
              </a:cxn>
              <a:cxn ang="0">
                <a:pos x="2375" y="122"/>
              </a:cxn>
              <a:cxn ang="0">
                <a:pos x="2445" y="18"/>
              </a:cxn>
              <a:cxn ang="0">
                <a:pos x="2451" y="0"/>
              </a:cxn>
            </a:cxnLst>
            <a:rect l="0" t="0" r="r" b="b"/>
            <a:pathLst>
              <a:path w="2454" h="249">
                <a:moveTo>
                  <a:pt x="2451" y="0"/>
                </a:moveTo>
                <a:cubicBezTo>
                  <a:pt x="1336" y="0"/>
                  <a:pt x="0" y="0"/>
                  <a:pt x="0" y="0"/>
                </a:cubicBezTo>
                <a:cubicBezTo>
                  <a:pt x="0" y="249"/>
                  <a:pt x="0" y="249"/>
                  <a:pt x="0" y="249"/>
                </a:cubicBezTo>
                <a:cubicBezTo>
                  <a:pt x="1110" y="249"/>
                  <a:pt x="2446" y="249"/>
                  <a:pt x="2446" y="249"/>
                </a:cubicBezTo>
                <a:cubicBezTo>
                  <a:pt x="2454" y="229"/>
                  <a:pt x="2454" y="229"/>
                  <a:pt x="2454" y="229"/>
                </a:cubicBezTo>
                <a:cubicBezTo>
                  <a:pt x="2408" y="219"/>
                  <a:pt x="2375" y="175"/>
                  <a:pt x="2375" y="122"/>
                </a:cubicBezTo>
                <a:cubicBezTo>
                  <a:pt x="2375" y="73"/>
                  <a:pt x="2404" y="32"/>
                  <a:pt x="2445" y="18"/>
                </a:cubicBezTo>
                <a:cubicBezTo>
                  <a:pt x="2451" y="0"/>
                  <a:pt x="2451" y="0"/>
                  <a:pt x="2451" y="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ja-JP" altLang="en-US">
              <a:ea typeface="MS PGothic" pitchFamily="50" charset="-128"/>
            </a:endParaRPr>
          </a:p>
        </p:txBody>
      </p:sp>
      <p:sp>
        <p:nvSpPr>
          <p:cNvPr id="1149982" name="Freeform 30"/>
          <p:cNvSpPr>
            <a:spLocks/>
          </p:cNvSpPr>
          <p:nvPr/>
        </p:nvSpPr>
        <p:spPr bwMode="auto">
          <a:xfrm>
            <a:off x="7932738" y="4848225"/>
            <a:ext cx="1211262" cy="790575"/>
          </a:xfrm>
          <a:custGeom>
            <a:avLst/>
            <a:gdLst/>
            <a:ahLst/>
            <a:cxnLst>
              <a:cxn ang="0">
                <a:pos x="6" y="231"/>
              </a:cxn>
              <a:cxn ang="0">
                <a:pos x="106" y="124"/>
              </a:cxn>
              <a:cxn ang="0">
                <a:pos x="6" y="17"/>
              </a:cxn>
              <a:cxn ang="0">
                <a:pos x="0" y="17"/>
              </a:cxn>
              <a:cxn ang="0">
                <a:pos x="5" y="0"/>
              </a:cxn>
              <a:cxn ang="0">
                <a:pos x="379" y="0"/>
              </a:cxn>
              <a:cxn ang="0">
                <a:pos x="379" y="249"/>
              </a:cxn>
              <a:cxn ang="0">
                <a:pos x="0" y="249"/>
              </a:cxn>
              <a:cxn ang="0">
                <a:pos x="6" y="231"/>
              </a:cxn>
            </a:cxnLst>
            <a:rect l="0" t="0" r="r" b="b"/>
            <a:pathLst>
              <a:path w="379" h="249">
                <a:moveTo>
                  <a:pt x="6" y="231"/>
                </a:moveTo>
                <a:cubicBezTo>
                  <a:pt x="62" y="231"/>
                  <a:pt x="106" y="183"/>
                  <a:pt x="106" y="124"/>
                </a:cubicBezTo>
                <a:cubicBezTo>
                  <a:pt x="106" y="65"/>
                  <a:pt x="62" y="17"/>
                  <a:pt x="6" y="17"/>
                </a:cubicBezTo>
                <a:cubicBezTo>
                  <a:pt x="4" y="17"/>
                  <a:pt x="2" y="17"/>
                  <a:pt x="0" y="17"/>
                </a:cubicBezTo>
                <a:cubicBezTo>
                  <a:pt x="5" y="0"/>
                  <a:pt x="5" y="0"/>
                  <a:pt x="5" y="0"/>
                </a:cubicBezTo>
                <a:cubicBezTo>
                  <a:pt x="231" y="0"/>
                  <a:pt x="379" y="0"/>
                  <a:pt x="379" y="0"/>
                </a:cubicBezTo>
                <a:cubicBezTo>
                  <a:pt x="379" y="249"/>
                  <a:pt x="379" y="249"/>
                  <a:pt x="379" y="249"/>
                </a:cubicBezTo>
                <a:cubicBezTo>
                  <a:pt x="148" y="249"/>
                  <a:pt x="0" y="249"/>
                  <a:pt x="0" y="249"/>
                </a:cubicBezTo>
                <a:cubicBezTo>
                  <a:pt x="6" y="231"/>
                  <a:pt x="6" y="231"/>
                  <a:pt x="6" y="23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spcBef>
                <a:spcPct val="50000"/>
              </a:spcBef>
              <a:defRPr/>
            </a:pPr>
            <a:endParaRPr lang="ja-JP" altLang="en-US">
              <a:ea typeface="MS PGothic" pitchFamily="50" charset="-128"/>
            </a:endParaRPr>
          </a:p>
        </p:txBody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7631113" y="4848225"/>
            <a:ext cx="568325" cy="790575"/>
            <a:chOff x="4807" y="3054"/>
            <a:chExt cx="358" cy="498"/>
          </a:xfrm>
        </p:grpSpPr>
        <p:sp>
          <p:nvSpPr>
            <p:cNvPr id="1149983" name="Freeform 31"/>
            <p:cNvSpPr>
              <a:spLocks noEditPoints="1"/>
            </p:cNvSpPr>
            <p:nvPr/>
          </p:nvSpPr>
          <p:spPr bwMode="auto">
            <a:xfrm>
              <a:off x="4915" y="3204"/>
              <a:ext cx="250" cy="348"/>
            </a:xfrm>
            <a:custGeom>
              <a:avLst/>
              <a:gdLst/>
              <a:ahLst/>
              <a:cxnLst>
                <a:cxn ang="0">
                  <a:pos x="105" y="0"/>
                </a:cxn>
                <a:cxn ang="0">
                  <a:pos x="62" y="0"/>
                </a:cxn>
                <a:cxn ang="0">
                  <a:pos x="0" y="174"/>
                </a:cxn>
                <a:cxn ang="0">
                  <a:pos x="27" y="174"/>
                </a:cxn>
                <a:cxn ang="0">
                  <a:pos x="53" y="100"/>
                </a:cxn>
                <a:cxn ang="0">
                  <a:pos x="79" y="100"/>
                </a:cxn>
                <a:cxn ang="0">
                  <a:pos x="96" y="89"/>
                </a:cxn>
                <a:cxn ang="0">
                  <a:pos x="120" y="20"/>
                </a:cxn>
                <a:cxn ang="0">
                  <a:pos x="105" y="0"/>
                </a:cxn>
                <a:cxn ang="0">
                  <a:pos x="71" y="86"/>
                </a:cxn>
                <a:cxn ang="0">
                  <a:pos x="58" y="86"/>
                </a:cxn>
                <a:cxn ang="0">
                  <a:pos x="83" y="15"/>
                </a:cxn>
                <a:cxn ang="0">
                  <a:pos x="97" y="15"/>
                </a:cxn>
                <a:cxn ang="0">
                  <a:pos x="71" y="86"/>
                </a:cxn>
              </a:cxnLst>
              <a:rect l="0" t="0" r="r" b="b"/>
              <a:pathLst>
                <a:path w="125" h="174">
                  <a:moveTo>
                    <a:pt x="105" y="0"/>
                  </a:moveTo>
                  <a:cubicBezTo>
                    <a:pt x="62" y="0"/>
                    <a:pt x="62" y="0"/>
                    <a:pt x="62" y="0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27" y="174"/>
                    <a:pt x="27" y="174"/>
                    <a:pt x="27" y="174"/>
                  </a:cubicBezTo>
                  <a:cubicBezTo>
                    <a:pt x="53" y="100"/>
                    <a:pt x="53" y="100"/>
                    <a:pt x="53" y="100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85" y="100"/>
                    <a:pt x="93" y="98"/>
                    <a:pt x="96" y="89"/>
                  </a:cubicBezTo>
                  <a:cubicBezTo>
                    <a:pt x="99" y="80"/>
                    <a:pt x="116" y="34"/>
                    <a:pt x="120" y="20"/>
                  </a:cubicBezTo>
                  <a:cubicBezTo>
                    <a:pt x="125" y="6"/>
                    <a:pt x="114" y="0"/>
                    <a:pt x="105" y="0"/>
                  </a:cubicBezTo>
                  <a:close/>
                  <a:moveTo>
                    <a:pt x="71" y="86"/>
                  </a:moveTo>
                  <a:cubicBezTo>
                    <a:pt x="58" y="86"/>
                    <a:pt x="58" y="86"/>
                    <a:pt x="58" y="86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71" y="86"/>
                    <a:pt x="71" y="86"/>
                    <a:pt x="71" y="8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ja-JP" altLang="en-US">
                <a:ea typeface="MS PGothic" pitchFamily="50" charset="-128"/>
              </a:endParaRPr>
            </a:p>
          </p:txBody>
        </p:sp>
        <p:sp>
          <p:nvSpPr>
            <p:cNvPr id="1149984" name="Freeform 32"/>
            <p:cNvSpPr>
              <a:spLocks/>
            </p:cNvSpPr>
            <p:nvPr/>
          </p:nvSpPr>
          <p:spPr bwMode="auto">
            <a:xfrm>
              <a:off x="4807" y="3054"/>
              <a:ext cx="192" cy="344"/>
            </a:xfrm>
            <a:custGeom>
              <a:avLst/>
              <a:gdLst/>
              <a:ahLst/>
              <a:cxnLst>
                <a:cxn ang="0">
                  <a:pos x="92" y="97"/>
                </a:cxn>
                <a:cxn ang="0">
                  <a:pos x="66" y="172"/>
                </a:cxn>
                <a:cxn ang="0">
                  <a:pos x="40" y="172"/>
                </a:cxn>
                <a:cxn ang="0">
                  <a:pos x="68" y="90"/>
                </a:cxn>
                <a:cxn ang="0">
                  <a:pos x="55" y="90"/>
                </a:cxn>
                <a:cxn ang="0">
                  <a:pos x="26" y="172"/>
                </a:cxn>
                <a:cxn ang="0">
                  <a:pos x="0" y="172"/>
                </a:cxn>
                <a:cxn ang="0">
                  <a:pos x="60" y="0"/>
                </a:cxn>
                <a:cxn ang="0">
                  <a:pos x="86" y="0"/>
                </a:cxn>
                <a:cxn ang="0">
                  <a:pos x="60" y="75"/>
                </a:cxn>
                <a:cxn ang="0">
                  <a:pos x="78" y="75"/>
                </a:cxn>
                <a:cxn ang="0">
                  <a:pos x="92" y="97"/>
                </a:cxn>
              </a:cxnLst>
              <a:rect l="0" t="0" r="r" b="b"/>
              <a:pathLst>
                <a:path w="96" h="172">
                  <a:moveTo>
                    <a:pt x="92" y="97"/>
                  </a:moveTo>
                  <a:cubicBezTo>
                    <a:pt x="66" y="172"/>
                    <a:pt x="66" y="172"/>
                    <a:pt x="66" y="172"/>
                  </a:cubicBezTo>
                  <a:cubicBezTo>
                    <a:pt x="40" y="172"/>
                    <a:pt x="40" y="172"/>
                    <a:pt x="40" y="172"/>
                  </a:cubicBezTo>
                  <a:cubicBezTo>
                    <a:pt x="68" y="90"/>
                    <a:pt x="68" y="90"/>
                    <a:pt x="68" y="90"/>
                  </a:cubicBezTo>
                  <a:cubicBezTo>
                    <a:pt x="55" y="90"/>
                    <a:pt x="55" y="90"/>
                    <a:pt x="55" y="90"/>
                  </a:cubicBezTo>
                  <a:cubicBezTo>
                    <a:pt x="26" y="172"/>
                    <a:pt x="26" y="172"/>
                    <a:pt x="26" y="172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86" y="0"/>
                    <a:pt x="86" y="0"/>
                    <a:pt x="86" y="0"/>
                  </a:cubicBezTo>
                  <a:cubicBezTo>
                    <a:pt x="60" y="75"/>
                    <a:pt x="60" y="75"/>
                    <a:pt x="60" y="75"/>
                  </a:cubicBezTo>
                  <a:cubicBezTo>
                    <a:pt x="78" y="75"/>
                    <a:pt x="78" y="75"/>
                    <a:pt x="78" y="75"/>
                  </a:cubicBezTo>
                  <a:cubicBezTo>
                    <a:pt x="90" y="75"/>
                    <a:pt x="96" y="86"/>
                    <a:pt x="92" y="9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endParaRPr lang="ja-JP" altLang="en-US">
                <a:ea typeface="MS PGothic" pitchFamily="50" charset="-128"/>
              </a:endParaRPr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23" r:id="rId1"/>
    <p:sldLayoutId id="2147484024" r:id="rId2"/>
    <p:sldLayoutId id="2147484025" r:id="rId3"/>
    <p:sldLayoutId id="2147484026" r:id="rId4"/>
    <p:sldLayoutId id="2147484027" r:id="rId5"/>
    <p:sldLayoutId id="2147484028" r:id="rId6"/>
    <p:sldLayoutId id="2147484029" r:id="rId7"/>
    <p:sldLayoutId id="2147484030" r:id="rId8"/>
    <p:sldLayoutId id="2147484031" r:id="rId9"/>
    <p:sldLayoutId id="2147484032" r:id="rId10"/>
    <p:sldLayoutId id="2147484033" r:id="rId11"/>
  </p:sldLayoutIdLst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500"/>
                                        <p:tgtEl>
                                          <p:spTgt spid="1149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00"/>
                                        <p:tgtEl>
                                          <p:spTgt spid="1149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300"/>
                                        <p:tgtEl>
                                          <p:spTgt spid="11499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300" fill="hold"/>
                                        <p:tgtEl>
                                          <p:spTgt spid="1149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300" fill="hold"/>
                                        <p:tgtEl>
                                          <p:spTgt spid="1149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9964" grpId="0"/>
      <p:bldP spid="1149981" grpId="0" animBg="1"/>
      <p:bldP spid="1149982" grpId="0" animBg="1"/>
    </p:bldLst>
  </p:timing>
  <p:txStyles>
    <p:titleStyle>
      <a:lvl1pPr algn="l" rtl="0" eaLnBrk="0" fontAlgn="base" hangingPunct="0">
        <a:spcBef>
          <a:spcPct val="5000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50000"/>
        </a:spcBef>
        <a:spcAft>
          <a:spcPct val="0"/>
        </a:spcAft>
        <a:defRPr sz="4400">
          <a:solidFill>
            <a:schemeClr val="tx1"/>
          </a:solidFill>
          <a:latin typeface="Futura Lt" pitchFamily="34" charset="0"/>
        </a:defRPr>
      </a:lvl2pPr>
      <a:lvl3pPr algn="l" rtl="0" eaLnBrk="0" fontAlgn="base" hangingPunct="0">
        <a:spcBef>
          <a:spcPct val="50000"/>
        </a:spcBef>
        <a:spcAft>
          <a:spcPct val="0"/>
        </a:spcAft>
        <a:defRPr sz="4400">
          <a:solidFill>
            <a:schemeClr val="tx1"/>
          </a:solidFill>
          <a:latin typeface="Futura Lt" pitchFamily="34" charset="0"/>
        </a:defRPr>
      </a:lvl3pPr>
      <a:lvl4pPr algn="l" rtl="0" eaLnBrk="0" fontAlgn="base" hangingPunct="0">
        <a:spcBef>
          <a:spcPct val="50000"/>
        </a:spcBef>
        <a:spcAft>
          <a:spcPct val="0"/>
        </a:spcAft>
        <a:defRPr sz="4400">
          <a:solidFill>
            <a:schemeClr val="tx1"/>
          </a:solidFill>
          <a:latin typeface="Futura Lt" pitchFamily="34" charset="0"/>
        </a:defRPr>
      </a:lvl4pPr>
      <a:lvl5pPr algn="l" rtl="0" eaLnBrk="0" fontAlgn="base" hangingPunct="0">
        <a:spcBef>
          <a:spcPct val="50000"/>
        </a:spcBef>
        <a:spcAft>
          <a:spcPct val="0"/>
        </a:spcAft>
        <a:defRPr sz="4400">
          <a:solidFill>
            <a:schemeClr val="tx1"/>
          </a:solidFill>
          <a:latin typeface="Futura Lt" pitchFamily="34" charset="0"/>
        </a:defRPr>
      </a:lvl5pPr>
      <a:lvl6pPr marL="457200" algn="l" rtl="0" fontAlgn="base">
        <a:spcBef>
          <a:spcPct val="50000"/>
        </a:spcBef>
        <a:spcAft>
          <a:spcPct val="0"/>
        </a:spcAft>
        <a:defRPr sz="4400">
          <a:solidFill>
            <a:schemeClr val="tx1"/>
          </a:solidFill>
          <a:latin typeface="Futura Lt" pitchFamily="34" charset="0"/>
        </a:defRPr>
      </a:lvl6pPr>
      <a:lvl7pPr marL="914400" algn="l" rtl="0" fontAlgn="base">
        <a:spcBef>
          <a:spcPct val="50000"/>
        </a:spcBef>
        <a:spcAft>
          <a:spcPct val="0"/>
        </a:spcAft>
        <a:defRPr sz="4400">
          <a:solidFill>
            <a:schemeClr val="tx1"/>
          </a:solidFill>
          <a:latin typeface="Futura Lt" pitchFamily="34" charset="0"/>
        </a:defRPr>
      </a:lvl7pPr>
      <a:lvl8pPr marL="1371600" algn="l" rtl="0" fontAlgn="base">
        <a:spcBef>
          <a:spcPct val="50000"/>
        </a:spcBef>
        <a:spcAft>
          <a:spcPct val="0"/>
        </a:spcAft>
        <a:defRPr sz="4400">
          <a:solidFill>
            <a:schemeClr val="tx1"/>
          </a:solidFill>
          <a:latin typeface="Futura Lt" pitchFamily="34" charset="0"/>
        </a:defRPr>
      </a:lvl8pPr>
      <a:lvl9pPr marL="1828800" algn="l" rtl="0" fontAlgn="base">
        <a:spcBef>
          <a:spcPct val="50000"/>
        </a:spcBef>
        <a:spcAft>
          <a:spcPct val="0"/>
        </a:spcAft>
        <a:defRPr sz="4400">
          <a:solidFill>
            <a:schemeClr val="tx1"/>
          </a:solidFill>
          <a:latin typeface="Futura Lt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Clr>
          <a:srgbClr val="B2B3B5"/>
        </a:buClr>
        <a:buSzPct val="75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Font typeface="Futura Bk" pitchFamily="34" charset="0"/>
        <a:buChar char="−"/>
        <a:defRPr sz="24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Font typeface="Futura Bk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16002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5pPr>
      <a:lvl6pPr marL="20574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6pPr>
      <a:lvl7pPr marL="25146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7pPr>
      <a:lvl8pPr marL="29718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8pPr>
      <a:lvl9pPr marL="34290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B2B3B5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625" y="114300"/>
            <a:ext cx="8245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0050" y="1447800"/>
            <a:ext cx="8272463" cy="463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ja-JP" smtClean="0"/>
              <a:t>Click to edit Master text styles</a:t>
            </a:r>
          </a:p>
          <a:p>
            <a:pPr lvl="1"/>
            <a:r>
              <a:rPr lang="en-US" altLang="ja-JP" smtClean="0"/>
              <a:t>Second level</a:t>
            </a:r>
          </a:p>
          <a:p>
            <a:pPr lvl="2"/>
            <a:r>
              <a:rPr lang="en-US" altLang="ja-JP" smtClean="0"/>
              <a:t>Third level</a:t>
            </a:r>
          </a:p>
          <a:p>
            <a:pPr lvl="3"/>
            <a:r>
              <a:rPr lang="en-US" altLang="ja-JP" smtClean="0"/>
              <a:t>Fourth level</a:t>
            </a:r>
          </a:p>
          <a:p>
            <a:pPr lvl="4"/>
            <a:r>
              <a:rPr lang="en-US" altLang="ja-JP" smtClean="0"/>
              <a:t>Fifth level</a:t>
            </a:r>
          </a:p>
        </p:txBody>
      </p:sp>
      <p:sp>
        <p:nvSpPr>
          <p:cNvPr id="1231879" name="Rectangle 7"/>
          <p:cNvSpPr>
            <a:spLocks noChangeArrowheads="1"/>
          </p:cNvSpPr>
          <p:nvPr/>
        </p:nvSpPr>
        <p:spPr bwMode="ltGray">
          <a:xfrm>
            <a:off x="0" y="1171575"/>
            <a:ext cx="257175" cy="5686425"/>
          </a:xfrm>
          <a:prstGeom prst="rect">
            <a:avLst/>
          </a:prstGeom>
          <a:solidFill>
            <a:srgbClr val="0071B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ja-JP" altLang="en-US">
              <a:ea typeface="MS PGothic" pitchFamily="50" charset="-128"/>
            </a:endParaRPr>
          </a:p>
        </p:txBody>
      </p:sp>
      <p:sp>
        <p:nvSpPr>
          <p:cNvPr id="1231880" name="Rectangle 8"/>
          <p:cNvSpPr>
            <a:spLocks noChangeArrowheads="1"/>
          </p:cNvSpPr>
          <p:nvPr/>
        </p:nvSpPr>
        <p:spPr bwMode="ltGray">
          <a:xfrm>
            <a:off x="0" y="0"/>
            <a:ext cx="257175" cy="1114425"/>
          </a:xfrm>
          <a:prstGeom prst="rect">
            <a:avLst/>
          </a:prstGeom>
          <a:solidFill>
            <a:srgbClr val="0071B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spcBef>
                <a:spcPct val="50000"/>
              </a:spcBef>
              <a:defRPr/>
            </a:pPr>
            <a:endParaRPr lang="ja-JP" altLang="en-US">
              <a:ea typeface="MS PGothic" pitchFamily="50" charset="-128"/>
            </a:endParaRPr>
          </a:p>
        </p:txBody>
      </p:sp>
      <p:sp>
        <p:nvSpPr>
          <p:cNvPr id="1231885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8150" y="6550025"/>
            <a:ext cx="3873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848589"/>
                </a:solidFill>
                <a:ea typeface="MS PGothic" pitchFamily="50" charset="-128"/>
              </a:defRPr>
            </a:lvl1pPr>
          </a:lstStyle>
          <a:p>
            <a:pPr>
              <a:defRPr/>
            </a:pPr>
            <a:fld id="{2F27C713-EB21-4A89-9E51-0D18BEF19B2E}" type="slidenum">
              <a:rPr lang="ja-JP" altLang="en-US"/>
              <a:pPr>
                <a:defRPr/>
              </a:pPr>
              <a:t>‹#›</a:t>
            </a:fld>
            <a:endParaRPr lang="en-US" altLang="ja-JP"/>
          </a:p>
        </p:txBody>
      </p:sp>
      <p:sp>
        <p:nvSpPr>
          <p:cNvPr id="1231886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6613" y="6550025"/>
            <a:ext cx="1114425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848589"/>
                </a:solidFill>
                <a:ea typeface="MS PGothic" pitchFamily="50" charset="-128"/>
              </a:defRPr>
            </a:lvl1pPr>
          </a:lstStyle>
          <a:p>
            <a:pPr>
              <a:defRPr/>
            </a:pPr>
            <a:fld id="{81EFB21E-0745-40CB-8C92-E1E4A20372DE}" type="datetime3">
              <a:rPr lang="ja-JP" altLang="en-US"/>
              <a:pPr>
                <a:defRPr/>
              </a:pPr>
              <a:t>平成22年5月18日</a:t>
            </a:fld>
            <a:endParaRPr lang="en-US" altLang="ja-JP"/>
          </a:p>
        </p:txBody>
      </p:sp>
      <p:sp>
        <p:nvSpPr>
          <p:cNvPr id="1231887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97075" y="6550025"/>
            <a:ext cx="535940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900">
                <a:solidFill>
                  <a:srgbClr val="848589"/>
                </a:solidFill>
                <a:ea typeface="MS PGothic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pic>
        <p:nvPicPr>
          <p:cNvPr id="3081" name="Picture 12"/>
          <p:cNvPicPr>
            <a:picLocks noChangeAspect="1" noChangeArrowheads="1"/>
          </p:cNvPicPr>
          <p:nvPr userDrawn="1"/>
        </p:nvPicPr>
        <p:blipFill>
          <a:blip r:embed="rId15" cstate="print"/>
          <a:srcRect b="16844"/>
          <a:stretch>
            <a:fillRect/>
          </a:stretch>
        </p:blipFill>
        <p:spPr bwMode="auto">
          <a:xfrm>
            <a:off x="8382000" y="6361113"/>
            <a:ext cx="555625" cy="3651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57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  <p:sldLayoutId id="2147484044" r:id="rId12"/>
    <p:sldLayoutId id="2147484045" r:id="rId13"/>
  </p:sldLayoutIdLst>
  <p:transition spd="med">
    <p:wipe dir="r"/>
  </p:transition>
  <p:timing>
    <p:tnLst>
      <p:par>
        <p:cTn id="1" dur="indefinite" restart="never" nodeType="tmRoot"/>
      </p:par>
    </p:tnLst>
  </p:timing>
  <p:hf hdr="0" ftr="0"/>
  <p:txStyles>
    <p:titleStyle>
      <a:lvl1pPr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2pPr>
      <a:lvl3pPr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3pPr>
      <a:lvl4pPr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4pPr>
      <a:lvl5pPr algn="l" rtl="0" eaLnBrk="0" fontAlgn="base" hangingPunct="0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5pPr>
      <a:lvl6pPr marL="457200" algn="l" rtl="0" fontAlgn="base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6pPr>
      <a:lvl7pPr marL="914400" algn="l" rtl="0" fontAlgn="base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7pPr>
      <a:lvl8pPr marL="1371600" algn="l" rtl="0" fontAlgn="base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8pPr>
      <a:lvl9pPr marL="1828800" algn="l" rtl="0" fontAlgn="base">
        <a:lnSpc>
          <a:spcPct val="90000"/>
        </a:lnSpc>
        <a:spcBef>
          <a:spcPct val="25000"/>
        </a:spcBef>
        <a:spcAft>
          <a:spcPct val="0"/>
        </a:spcAft>
        <a:defRPr sz="3600">
          <a:solidFill>
            <a:schemeClr val="tx2"/>
          </a:solidFill>
          <a:latin typeface="Futura Bk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SzPct val="80000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571500" indent="-228600" algn="l" rtl="0" eaLnBrk="0" fontAlgn="base" hangingPunct="0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Font typeface="Futura Bk" pitchFamily="34" charset="0"/>
        <a:buChar char="−"/>
        <a:defRPr sz="2400">
          <a:solidFill>
            <a:schemeClr val="tx1"/>
          </a:solidFill>
          <a:latin typeface="+mn-lt"/>
        </a:defRPr>
      </a:lvl2pPr>
      <a:lvl3pPr marL="914400" indent="-228600" algn="l" rtl="0" eaLnBrk="0" fontAlgn="base" hangingPunct="0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Char char="•"/>
        <a:defRPr sz="2000">
          <a:solidFill>
            <a:schemeClr val="tx1"/>
          </a:solidFill>
          <a:latin typeface="+mn-lt"/>
        </a:defRPr>
      </a:lvl3pPr>
      <a:lvl4pPr marL="1257300" indent="-228600" algn="l" rtl="0" eaLnBrk="0" fontAlgn="base" hangingPunct="0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Font typeface="Futura Bk" pitchFamily="34" charset="0"/>
        <a:buChar char="−"/>
        <a:defRPr sz="2000">
          <a:solidFill>
            <a:schemeClr val="tx1"/>
          </a:solidFill>
          <a:latin typeface="+mn-lt"/>
        </a:defRPr>
      </a:lvl4pPr>
      <a:lvl5pPr marL="1600200" indent="-228600" algn="l" rtl="0" eaLnBrk="0" fontAlgn="base" hangingPunct="0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Char char="•"/>
        <a:defRPr sz="2000">
          <a:solidFill>
            <a:schemeClr val="tx1"/>
          </a:solidFill>
          <a:latin typeface="+mn-lt"/>
        </a:defRPr>
      </a:lvl5pPr>
      <a:lvl6pPr marL="2057400" indent="-228600" algn="l" rtl="0" fontAlgn="base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Char char="•"/>
        <a:defRPr sz="2000">
          <a:solidFill>
            <a:schemeClr val="tx1"/>
          </a:solidFill>
          <a:latin typeface="+mn-lt"/>
        </a:defRPr>
      </a:lvl6pPr>
      <a:lvl7pPr marL="2514600" indent="-228600" algn="l" rtl="0" fontAlgn="base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Char char="•"/>
        <a:defRPr sz="2000">
          <a:solidFill>
            <a:schemeClr val="tx1"/>
          </a:solidFill>
          <a:latin typeface="+mn-lt"/>
        </a:defRPr>
      </a:lvl7pPr>
      <a:lvl8pPr marL="2971800" indent="-228600" algn="l" rtl="0" fontAlgn="base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Char char="•"/>
        <a:defRPr sz="2000">
          <a:solidFill>
            <a:schemeClr val="tx1"/>
          </a:solidFill>
          <a:latin typeface="+mn-lt"/>
        </a:defRPr>
      </a:lvl8pPr>
      <a:lvl9pPr marL="3429000" indent="-228600" algn="l" rtl="0" fontAlgn="base">
        <a:lnSpc>
          <a:spcPct val="90000"/>
        </a:lnSpc>
        <a:spcBef>
          <a:spcPct val="25000"/>
        </a:spcBef>
        <a:spcAft>
          <a:spcPct val="10000"/>
        </a:spcAft>
        <a:buClr>
          <a:srgbClr val="ABA69F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ltGray">
      <p:bgPr>
        <a:gradFill rotWithShape="0">
          <a:gsLst>
            <a:gs pos="0">
              <a:srgbClr val="0073A4"/>
            </a:gs>
            <a:gs pos="100000">
              <a:srgbClr val="00A1C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6214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600">
                <a:solidFill>
                  <a:schemeClr val="bg1"/>
                </a:solidFill>
              </a:rPr>
              <a:t>Technology for better business outcomes</a:t>
            </a:r>
          </a:p>
        </p:txBody>
      </p:sp>
      <p:pic>
        <p:nvPicPr>
          <p:cNvPr id="4099" name="Picture 5"/>
          <p:cNvPicPr>
            <a:picLocks noChangeAspect="1" noChangeArrowheads="1"/>
          </p:cNvPicPr>
          <p:nvPr userDrawn="1"/>
        </p:nvPicPr>
        <p:blipFill>
          <a:blip r:embed="rId13" cstate="print"/>
          <a:srcRect b="19281"/>
          <a:stretch>
            <a:fillRect/>
          </a:stretch>
        </p:blipFill>
        <p:spPr bwMode="auto">
          <a:xfrm>
            <a:off x="7645400" y="5664200"/>
            <a:ext cx="1217613" cy="7842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transition spd="med"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Futura B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Futura B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Futura B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Futura B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Futura B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Futura B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Futura B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Futura Bk" pitchFamily="34" charset="0"/>
        </a:defRPr>
      </a:lvl9pPr>
    </p:titleStyle>
    <p:bodyStyle>
      <a:lvl1pPr marL="285750" indent="-285750" algn="l" rtl="0" eaLnBrk="0" fontAlgn="base" hangingPunct="0">
        <a:lnSpc>
          <a:spcPct val="90000"/>
        </a:lnSpc>
        <a:spcBef>
          <a:spcPct val="30000"/>
        </a:spcBef>
        <a:spcAft>
          <a:spcPct val="10000"/>
        </a:spcAft>
        <a:buClr>
          <a:srgbClr val="0072B5"/>
        </a:buClr>
        <a:buSzPct val="75000"/>
        <a:buChar char="•"/>
        <a:defRPr sz="2800">
          <a:solidFill>
            <a:schemeClr val="bg1"/>
          </a:solidFill>
          <a:latin typeface="+mn-lt"/>
          <a:ea typeface="+mn-ea"/>
          <a:cs typeface="+mn-cs"/>
        </a:defRPr>
      </a:lvl1pPr>
      <a:lvl2pPr marL="8001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0072B5"/>
        </a:buClr>
        <a:buSzPct val="75000"/>
        <a:buChar char="•"/>
        <a:defRPr sz="2400">
          <a:solidFill>
            <a:schemeClr val="bg1"/>
          </a:solidFill>
          <a:latin typeface="+mn-lt"/>
        </a:defRPr>
      </a:lvl2pPr>
      <a:lvl3pPr marL="12573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0072B5"/>
        </a:buClr>
        <a:buSzPct val="75000"/>
        <a:buChar char="•"/>
        <a:defRPr sz="2000">
          <a:solidFill>
            <a:schemeClr val="bg1"/>
          </a:solidFill>
          <a:latin typeface="+mn-lt"/>
        </a:defRPr>
      </a:lvl3pPr>
      <a:lvl4pPr marL="17145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0072B5"/>
        </a:buClr>
        <a:buSzPct val="75000"/>
        <a:buChar char="•"/>
        <a:defRPr sz="2000">
          <a:solidFill>
            <a:schemeClr val="bg1"/>
          </a:solidFill>
          <a:latin typeface="+mn-lt"/>
        </a:defRPr>
      </a:lvl4pPr>
      <a:lvl5pPr marL="2171700" indent="-228600" algn="l" rtl="0" eaLnBrk="0" fontAlgn="base" hangingPunct="0">
        <a:lnSpc>
          <a:spcPct val="90000"/>
        </a:lnSpc>
        <a:spcBef>
          <a:spcPct val="10000"/>
        </a:spcBef>
        <a:spcAft>
          <a:spcPct val="10000"/>
        </a:spcAft>
        <a:buClr>
          <a:srgbClr val="0072B5"/>
        </a:buClr>
        <a:buSzPct val="75000"/>
        <a:buChar char="•"/>
        <a:defRPr sz="2000">
          <a:solidFill>
            <a:schemeClr val="bg1"/>
          </a:solidFill>
          <a:latin typeface="+mn-lt"/>
        </a:defRPr>
      </a:lvl5pPr>
      <a:lvl6pPr marL="26289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0072B5"/>
        </a:buClr>
        <a:buSzPct val="75000"/>
        <a:buChar char="•"/>
        <a:defRPr sz="2000">
          <a:solidFill>
            <a:schemeClr val="bg1"/>
          </a:solidFill>
          <a:latin typeface="+mn-lt"/>
        </a:defRPr>
      </a:lvl6pPr>
      <a:lvl7pPr marL="30861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0072B5"/>
        </a:buClr>
        <a:buSzPct val="75000"/>
        <a:buChar char="•"/>
        <a:defRPr sz="2000">
          <a:solidFill>
            <a:schemeClr val="bg1"/>
          </a:solidFill>
          <a:latin typeface="+mn-lt"/>
        </a:defRPr>
      </a:lvl7pPr>
      <a:lvl8pPr marL="35433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0072B5"/>
        </a:buClr>
        <a:buSzPct val="75000"/>
        <a:buChar char="•"/>
        <a:defRPr sz="2000">
          <a:solidFill>
            <a:schemeClr val="bg1"/>
          </a:solidFill>
          <a:latin typeface="+mn-lt"/>
        </a:defRPr>
      </a:lvl8pPr>
      <a:lvl9pPr marL="4000500" indent="-228600" algn="l" rtl="0" fontAlgn="base">
        <a:lnSpc>
          <a:spcPct val="90000"/>
        </a:lnSpc>
        <a:spcBef>
          <a:spcPct val="10000"/>
        </a:spcBef>
        <a:spcAft>
          <a:spcPct val="10000"/>
        </a:spcAft>
        <a:buClr>
          <a:srgbClr val="0072B5"/>
        </a:buClr>
        <a:buSzPct val="75000"/>
        <a:buChar char="•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p.com/go/ePrintEnterprise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9.xml"/><Relationship Id="rId4" Type="http://schemas.openxmlformats.org/officeDocument/2006/relationships/hyperlink" Target="http://www.hp.com/go/eprintmobile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diagramData" Target="../diagrams/data3.xm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6"/>
          <p:cNvSpPr>
            <a:spLocks noChangeArrowheads="1"/>
          </p:cNvSpPr>
          <p:nvPr/>
        </p:nvSpPr>
        <p:spPr bwMode="gray">
          <a:xfrm>
            <a:off x="501650" y="449263"/>
            <a:ext cx="6108700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spcBef>
                <a:spcPct val="25000"/>
              </a:spcBef>
            </a:pPr>
            <a:r>
              <a:rPr lang="en-IE" altLang="ja-JP" sz="4400" dirty="0">
                <a:latin typeface="Futura Lt" pitchFamily="34" charset="0"/>
                <a:ea typeface="MS PGothic" pitchFamily="50" charset="-128"/>
              </a:rPr>
              <a:t>“</a:t>
            </a:r>
            <a:r>
              <a:rPr lang="en-IE" altLang="ja-JP" sz="4400" b="1" dirty="0">
                <a:latin typeface="Futura Lt" pitchFamily="34" charset="0"/>
                <a:ea typeface="MS PGothic" pitchFamily="50" charset="-128"/>
              </a:rPr>
              <a:t>Cloud Computing”</a:t>
            </a:r>
          </a:p>
        </p:txBody>
      </p:sp>
      <p:sp>
        <p:nvSpPr>
          <p:cNvPr id="6147" name="Rectangle 17"/>
          <p:cNvSpPr>
            <a:spLocks noChangeArrowheads="1"/>
          </p:cNvSpPr>
          <p:nvPr/>
        </p:nvSpPr>
        <p:spPr bwMode="white">
          <a:xfrm>
            <a:off x="461963" y="3884613"/>
            <a:ext cx="45704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  <a:buClr>
                <a:srgbClr val="ABA69F"/>
              </a:buClr>
              <a:buSzPct val="80000"/>
            </a:pPr>
            <a:r>
              <a:rPr lang="en-IE" altLang="ja-JP" sz="2000" dirty="0" smtClean="0">
                <a:latin typeface="Futura Hv" pitchFamily="34" charset="0"/>
                <a:ea typeface="MS PGothic" pitchFamily="50" charset="-128"/>
              </a:rPr>
              <a:t>Gary Rodgers</a:t>
            </a:r>
          </a:p>
          <a:p>
            <a:pPr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  <a:buClr>
                <a:srgbClr val="ABA69F"/>
              </a:buClr>
              <a:buSzPct val="80000"/>
            </a:pPr>
            <a:r>
              <a:rPr lang="en-IE" altLang="ja-JP" sz="2000" dirty="0" smtClean="0">
                <a:latin typeface="Futura Hv" pitchFamily="34" charset="0"/>
                <a:ea typeface="MS PGothic" pitchFamily="50" charset="-128"/>
              </a:rPr>
              <a:t>Public Sector Consultant</a:t>
            </a:r>
            <a:endParaRPr lang="en-IE" altLang="ja-JP" sz="2000" dirty="0">
              <a:latin typeface="Futura Hv" pitchFamily="34" charset="0"/>
              <a:ea typeface="MS PGothic" pitchFamily="50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6"/>
          <p:cNvSpPr>
            <a:spLocks noChangeArrowheads="1"/>
          </p:cNvSpPr>
          <p:nvPr/>
        </p:nvSpPr>
        <p:spPr bwMode="gray">
          <a:xfrm>
            <a:off x="501650" y="449263"/>
            <a:ext cx="6108700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spcBef>
                <a:spcPct val="25000"/>
              </a:spcBef>
            </a:pPr>
            <a:r>
              <a:rPr lang="en-IE" altLang="ja-JP" sz="4400" b="1" dirty="0" err="1">
                <a:latin typeface="Futura Lt" pitchFamily="34" charset="0"/>
                <a:ea typeface="MS PGothic" pitchFamily="50" charset="-128"/>
              </a:rPr>
              <a:t>HP’s</a:t>
            </a:r>
            <a:r>
              <a:rPr lang="en-IE" altLang="ja-JP" sz="4400" b="1" dirty="0">
                <a:latin typeface="Futura Lt" pitchFamily="34" charset="0"/>
                <a:ea typeface="MS PGothic" pitchFamily="50" charset="-128"/>
              </a:rPr>
              <a:t> Viewpoint on CLOUD COMPUTING</a:t>
            </a:r>
          </a:p>
        </p:txBody>
      </p:sp>
      <p:sp>
        <p:nvSpPr>
          <p:cNvPr id="17411" name="Rectangle 17"/>
          <p:cNvSpPr>
            <a:spLocks noChangeArrowheads="1"/>
          </p:cNvSpPr>
          <p:nvPr/>
        </p:nvSpPr>
        <p:spPr bwMode="white">
          <a:xfrm>
            <a:off x="461963" y="3884613"/>
            <a:ext cx="45704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  <a:buClr>
                <a:srgbClr val="ABA69F"/>
              </a:buClr>
              <a:buSzPct val="80000"/>
            </a:pPr>
            <a:r>
              <a:rPr lang="en-IE" altLang="ja-JP" sz="2000">
                <a:latin typeface="Futura Hv" pitchFamily="34" charset="0"/>
                <a:ea typeface="MS PGothic" pitchFamily="50" charset="-128"/>
              </a:rPr>
              <a:t/>
            </a:r>
            <a:br>
              <a:rPr lang="en-IE" altLang="ja-JP" sz="2000">
                <a:latin typeface="Futura Hv" pitchFamily="34" charset="0"/>
                <a:ea typeface="MS PGothic" pitchFamily="50" charset="-128"/>
              </a:rPr>
            </a:br>
            <a:endParaRPr lang="en-IE" altLang="ja-JP" sz="2000">
              <a:latin typeface="Futura Hv" pitchFamily="34" charset="0"/>
              <a:ea typeface="MS PGothic" pitchFamily="50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334963" y="1112838"/>
            <a:ext cx="8466137" cy="757237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buClr>
                <a:srgbClr val="ABA69F"/>
              </a:buClr>
              <a:buSzPct val="80000"/>
            </a:pPr>
            <a:r>
              <a:rPr lang="en-US" sz="4800">
                <a:solidFill>
                  <a:srgbClr val="2D5300"/>
                </a:solidFill>
              </a:rPr>
              <a:t>“Everything as a Service”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949325" y="2578100"/>
            <a:ext cx="7235825" cy="2678113"/>
          </a:xfrm>
          <a:prstGeom prst="rect">
            <a:avLst/>
          </a:prstGeom>
          <a:noFill/>
          <a:ln w="76200" algn="ctr">
            <a:noFill/>
            <a:miter lim="800000"/>
            <a:headEnd/>
            <a:tailEnd/>
          </a:ln>
        </p:spPr>
        <p:txBody>
          <a:bodyPr lIns="0" rIns="0">
            <a:spAutoFit/>
          </a:bodyPr>
          <a:lstStyle/>
          <a:p>
            <a:pPr algn="ctr">
              <a:lnSpc>
                <a:spcPts val="4100"/>
              </a:lnSpc>
              <a:buClr>
                <a:srgbClr val="ABA69F"/>
              </a:buClr>
              <a:buSzPct val="80000"/>
            </a:pPr>
            <a:r>
              <a:rPr lang="en-US" sz="2800">
                <a:solidFill>
                  <a:schemeClr val="accent1"/>
                </a:solidFill>
              </a:rPr>
              <a:t> A world of information, opportunities and experiences </a:t>
            </a:r>
            <a:r>
              <a:rPr lang="en-US" sz="2800"/>
              <a:t>— from computing power to business processes to personal interactions —</a:t>
            </a:r>
          </a:p>
          <a:p>
            <a:pPr algn="ctr">
              <a:lnSpc>
                <a:spcPts val="4100"/>
              </a:lnSpc>
              <a:buClr>
                <a:srgbClr val="ABA69F"/>
              </a:buClr>
              <a:buSzPct val="80000"/>
            </a:pPr>
            <a:r>
              <a:rPr lang="en-US" sz="2800">
                <a:solidFill>
                  <a:schemeClr val="accent1"/>
                </a:solidFill>
              </a:rPr>
              <a:t>delivered wherever, however and </a:t>
            </a:r>
            <a:br>
              <a:rPr lang="en-US" sz="2800">
                <a:solidFill>
                  <a:schemeClr val="accent1"/>
                </a:solidFill>
              </a:rPr>
            </a:br>
            <a:r>
              <a:rPr lang="en-US" sz="2800">
                <a:solidFill>
                  <a:schemeClr val="accent1"/>
                </a:solidFill>
              </a:rPr>
              <a:t>whenever you need it</a:t>
            </a:r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1112838" y="2220913"/>
            <a:ext cx="6911975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cloud hype is around cost; the cloud reality is about new value</a:t>
            </a:r>
          </a:p>
        </p:txBody>
      </p:sp>
      <p:sp>
        <p:nvSpPr>
          <p:cNvPr id="1945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71488" y="6535738"/>
            <a:ext cx="501650" cy="219075"/>
          </a:xfrm>
          <a:noFill/>
        </p:spPr>
        <p:txBody>
          <a:bodyPr/>
          <a:lstStyle/>
          <a:p>
            <a:fld id="{93BA4298-AE3B-444E-8119-CAA5B1AC6EB9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19460" name="Date Placeholder 3"/>
          <p:cNvSpPr>
            <a:spLocks noGrp="1"/>
          </p:cNvSpPr>
          <p:nvPr>
            <p:ph type="dt" sz="quarter" idx="11"/>
          </p:nvPr>
        </p:nvSpPr>
        <p:spPr>
          <a:xfrm>
            <a:off x="1108075" y="6492875"/>
            <a:ext cx="1250950" cy="252413"/>
          </a:xfrm>
          <a:noFill/>
        </p:spPr>
        <p:txBody>
          <a:bodyPr/>
          <a:lstStyle/>
          <a:p>
            <a:fld id="{9CBC279B-A79D-4548-B059-01CD5B884A53}" type="datetime5">
              <a:rPr lang="en-US" smtClean="0"/>
              <a:pPr/>
              <a:t>18-May-10</a:t>
            </a:fld>
            <a:endParaRPr lang="en-US" smtClean="0"/>
          </a:p>
        </p:txBody>
      </p:sp>
      <p:sp>
        <p:nvSpPr>
          <p:cNvPr id="16" name="Isosceles Triangle 15"/>
          <p:cNvSpPr/>
          <p:nvPr/>
        </p:nvSpPr>
        <p:spPr bwMode="auto">
          <a:xfrm>
            <a:off x="3578935" y="3829722"/>
            <a:ext cx="1734670" cy="1828800"/>
          </a:xfrm>
          <a:prstGeom prst="triangle">
            <a:avLst/>
          </a:prstGeom>
          <a:solidFill>
            <a:schemeClr val="tx1">
              <a:lumMod val="75000"/>
              <a:lumOff val="25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 rot="20925740">
            <a:off x="1412158" y="3578477"/>
            <a:ext cx="6023282" cy="40011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sz="2000">
              <a:solidFill>
                <a:srgbClr val="F2F2F2"/>
              </a:solidFill>
            </a:endParaRPr>
          </a:p>
        </p:txBody>
      </p:sp>
      <p:sp>
        <p:nvSpPr>
          <p:cNvPr id="18" name="Down Arrow 17"/>
          <p:cNvSpPr/>
          <p:nvPr/>
        </p:nvSpPr>
        <p:spPr bwMode="auto">
          <a:xfrm>
            <a:off x="1167566" y="2466191"/>
            <a:ext cx="2152357" cy="1420837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800">
                <a:solidFill>
                  <a:srgbClr val="F2F2F2"/>
                </a:solidFill>
              </a:rPr>
              <a:t>Cost</a:t>
            </a:r>
            <a:endParaRPr lang="en-US">
              <a:solidFill>
                <a:srgbClr val="F2F2F2"/>
              </a:solidFill>
            </a:endParaRPr>
          </a:p>
        </p:txBody>
      </p:sp>
      <p:sp>
        <p:nvSpPr>
          <p:cNvPr id="19" name="Down Arrow 18"/>
          <p:cNvSpPr/>
          <p:nvPr/>
        </p:nvSpPr>
        <p:spPr bwMode="auto">
          <a:xfrm rot="10800000" flipH="1">
            <a:off x="5608129" y="3602293"/>
            <a:ext cx="2152357" cy="1420837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  <p:sp>
        <p:nvSpPr>
          <p:cNvPr id="19473" name="TextBox 19"/>
          <p:cNvSpPr txBox="1">
            <a:spLocks noChangeArrowheads="1"/>
          </p:cNvSpPr>
          <p:nvPr/>
        </p:nvSpPr>
        <p:spPr bwMode="auto">
          <a:xfrm>
            <a:off x="6175375" y="3975100"/>
            <a:ext cx="1046163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F2F2F2"/>
                </a:solidFill>
              </a:rPr>
              <a:t>Value</a:t>
            </a:r>
            <a:endParaRPr lang="en-US" sz="2400">
              <a:solidFill>
                <a:srgbClr val="F2F2F2"/>
              </a:solidFill>
            </a:endParaRPr>
          </a:p>
        </p:txBody>
      </p:sp>
      <p:sp>
        <p:nvSpPr>
          <p:cNvPr id="21" name="Cloud 20"/>
          <p:cNvSpPr/>
          <p:nvPr/>
        </p:nvSpPr>
        <p:spPr bwMode="auto">
          <a:xfrm>
            <a:off x="1284288" y="4665663"/>
            <a:ext cx="1379537" cy="942975"/>
          </a:xfrm>
          <a:prstGeom prst="cloud">
            <a:avLst/>
          </a:prstGeom>
          <a:solidFill>
            <a:schemeClr val="bg1"/>
          </a:solidFill>
          <a:ln w="19050" algn="ctr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3200"/>
              <a:t>?</a:t>
            </a:r>
            <a:endParaRPr lang="en-US"/>
          </a:p>
        </p:txBody>
      </p:sp>
      <p:sp>
        <p:nvSpPr>
          <p:cNvPr id="22" name="Cloud 21"/>
          <p:cNvSpPr/>
          <p:nvPr/>
        </p:nvSpPr>
        <p:spPr bwMode="auto">
          <a:xfrm rot="10800000">
            <a:off x="5370513" y="1870075"/>
            <a:ext cx="2386012" cy="1162050"/>
          </a:xfrm>
          <a:prstGeom prst="cloud">
            <a:avLst/>
          </a:prstGeom>
          <a:solidFill>
            <a:schemeClr val="bg1"/>
          </a:solidFill>
          <a:ln w="19050" algn="ctr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endParaRPr lang="en-US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28624" y="114300"/>
            <a:ext cx="8715375" cy="1143000"/>
          </a:xfrm>
        </p:spPr>
        <p:txBody>
          <a:bodyPr/>
          <a:lstStyle/>
          <a:p>
            <a:r>
              <a:rPr lang="en-US" dirty="0" smtClean="0"/>
              <a:t>IT’s job is to source printing services that result in the right business outcome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649288" y="4397375"/>
            <a:ext cx="2228850" cy="1279525"/>
            <a:chOff x="649512" y="4397188"/>
            <a:chExt cx="2228159" cy="1279712"/>
          </a:xfrm>
        </p:grpSpPr>
        <p:sp>
          <p:nvSpPr>
            <p:cNvPr id="20" name="Oval 19"/>
            <p:cNvSpPr/>
            <p:nvPr/>
          </p:nvSpPr>
          <p:spPr bwMode="auto">
            <a:xfrm>
              <a:off x="649512" y="4447758"/>
              <a:ext cx="1712687" cy="1229142"/>
            </a:xfrm>
            <a:prstGeom prst="ellipse">
              <a:avLst/>
            </a:prstGeom>
            <a:solidFill>
              <a:srgbClr val="0066CC"/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dirty="0">
                  <a:solidFill>
                    <a:schemeClr val="bg1"/>
                  </a:solidFill>
                </a:rPr>
                <a:t>Cloud</a:t>
              </a: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 flipV="1">
              <a:off x="2322218" y="4397188"/>
              <a:ext cx="555453" cy="465206"/>
            </a:xfrm>
            <a:prstGeom prst="straightConnector1">
              <a:avLst/>
            </a:prstGeom>
            <a:noFill/>
            <a:ln w="5715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34"/>
          <p:cNvGrpSpPr>
            <a:grpSpLocks/>
          </p:cNvGrpSpPr>
          <p:nvPr/>
        </p:nvGrpSpPr>
        <p:grpSpPr bwMode="auto">
          <a:xfrm>
            <a:off x="447675" y="1655763"/>
            <a:ext cx="2484438" cy="2641600"/>
            <a:chOff x="448031" y="1656536"/>
            <a:chExt cx="2484441" cy="2641230"/>
          </a:xfrm>
        </p:grpSpPr>
        <p:sp>
          <p:nvSpPr>
            <p:cNvPr id="23" name="Oval 22"/>
            <p:cNvSpPr/>
            <p:nvPr/>
          </p:nvSpPr>
          <p:spPr bwMode="auto">
            <a:xfrm>
              <a:off x="766620" y="1656536"/>
              <a:ext cx="1712687" cy="1229142"/>
            </a:xfrm>
            <a:prstGeom prst="ellipse">
              <a:avLst/>
            </a:prstGeom>
            <a:solidFill>
              <a:srgbClr val="057942"/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dirty="0">
                  <a:solidFill>
                    <a:schemeClr val="bg1"/>
                  </a:solidFill>
                </a:rPr>
                <a:t>Internal</a:t>
              </a:r>
            </a:p>
          </p:txBody>
        </p:sp>
        <p:sp>
          <p:nvSpPr>
            <p:cNvPr id="24" name="Oval 23"/>
            <p:cNvSpPr/>
            <p:nvPr/>
          </p:nvSpPr>
          <p:spPr bwMode="auto">
            <a:xfrm>
              <a:off x="448031" y="3068624"/>
              <a:ext cx="1815080" cy="1229142"/>
            </a:xfrm>
            <a:prstGeom prst="ellipse">
              <a:avLst/>
            </a:prstGeom>
            <a:solidFill>
              <a:srgbClr val="009999"/>
            </a:solidFill>
            <a:ln>
              <a:noFill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dirty="0">
                  <a:solidFill>
                    <a:schemeClr val="bg1"/>
                  </a:solidFill>
                </a:rPr>
                <a:t>Hosted or   Outsourced</a:t>
              </a:r>
            </a:p>
          </p:txBody>
        </p:sp>
        <p:cxnSp>
          <p:nvCxnSpPr>
            <p:cNvPr id="26" name="Straight Arrow Connector 25"/>
            <p:cNvCxnSpPr>
              <a:stCxn id="24" idx="6"/>
            </p:cNvCxnSpPr>
            <p:nvPr/>
          </p:nvCxnSpPr>
          <p:spPr bwMode="auto">
            <a:xfrm>
              <a:off x="2262546" y="3683489"/>
              <a:ext cx="668338" cy="41269"/>
            </a:xfrm>
            <a:prstGeom prst="straightConnector1">
              <a:avLst/>
            </a:prstGeom>
            <a:noFill/>
            <a:ln w="5715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27" name="Straight Arrow Connector 26"/>
            <p:cNvCxnSpPr/>
            <p:nvPr/>
          </p:nvCxnSpPr>
          <p:spPr bwMode="auto">
            <a:xfrm>
              <a:off x="2351446" y="2597791"/>
              <a:ext cx="581026" cy="307932"/>
            </a:xfrm>
            <a:prstGeom prst="straightConnector1">
              <a:avLst/>
            </a:prstGeom>
            <a:noFill/>
            <a:ln w="57150" cap="flat" cmpd="sng" algn="ctr">
              <a:solidFill>
                <a:schemeClr val="bg2">
                  <a:lumMod val="50000"/>
                </a:schemeClr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30" name="Rounded Rectangle 29"/>
          <p:cNvSpPr>
            <a:spLocks noChangeArrowheads="1"/>
          </p:cNvSpPr>
          <p:nvPr/>
        </p:nvSpPr>
        <p:spPr bwMode="auto">
          <a:xfrm rot="-5400000">
            <a:off x="5229038" y="2424203"/>
            <a:ext cx="4154487" cy="2411413"/>
          </a:xfrm>
          <a:prstGeom prst="roundRect">
            <a:avLst>
              <a:gd name="adj" fmla="val 16667"/>
            </a:avLst>
          </a:prstGeom>
          <a:solidFill>
            <a:srgbClr val="C89800"/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2400">
                <a:solidFill>
                  <a:schemeClr val="bg1"/>
                </a:solidFill>
              </a:rPr>
              <a:t>  </a:t>
            </a:r>
          </a:p>
        </p:txBody>
      </p:sp>
      <p:sp>
        <p:nvSpPr>
          <p:cNvPr id="32" name="Text Box 45"/>
          <p:cNvSpPr txBox="1">
            <a:spLocks noChangeArrowheads="1"/>
          </p:cNvSpPr>
          <p:nvPr/>
        </p:nvSpPr>
        <p:spPr bwMode="auto">
          <a:xfrm>
            <a:off x="6353175" y="1747838"/>
            <a:ext cx="1852613" cy="1033462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sz="2400" dirty="0">
                <a:solidFill>
                  <a:schemeClr val="bg1"/>
                </a:solidFill>
              </a:rPr>
              <a:t>Better business outcomes</a:t>
            </a:r>
          </a:p>
        </p:txBody>
      </p:sp>
      <p:sp>
        <p:nvSpPr>
          <p:cNvPr id="33" name="Rounded Rectangle 9"/>
          <p:cNvSpPr>
            <a:spLocks noChangeArrowheads="1"/>
          </p:cNvSpPr>
          <p:nvPr/>
        </p:nvSpPr>
        <p:spPr bwMode="auto">
          <a:xfrm rot="-5400000">
            <a:off x="2555180" y="2423966"/>
            <a:ext cx="4154487" cy="2411887"/>
          </a:xfrm>
          <a:prstGeom prst="roundRect">
            <a:avLst>
              <a:gd name="adj" fmla="val 16667"/>
            </a:avLst>
          </a:prstGeom>
          <a:solidFill>
            <a:schemeClr val="bg2">
              <a:lumMod val="50000"/>
            </a:schemeClr>
          </a:solidFill>
          <a:ln w="76200" algn="ctr">
            <a:noFill/>
            <a:round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800"/>
              <a:t>  </a:t>
            </a:r>
          </a:p>
        </p:txBody>
      </p:sp>
      <p:sp>
        <p:nvSpPr>
          <p:cNvPr id="34" name="Rounded Rectangle 9"/>
          <p:cNvSpPr/>
          <p:nvPr/>
        </p:nvSpPr>
        <p:spPr bwMode="auto">
          <a:xfrm>
            <a:off x="6662738" y="2901950"/>
            <a:ext cx="1376362" cy="69691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/>
              <a:t>Accelerate growth 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6662738" y="3714750"/>
            <a:ext cx="1376362" cy="696913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800"/>
              <a:t>Lower costs</a:t>
            </a:r>
          </a:p>
        </p:txBody>
      </p:sp>
      <p:sp>
        <p:nvSpPr>
          <p:cNvPr id="38" name="Rounded Rectangle 37"/>
          <p:cNvSpPr/>
          <p:nvPr/>
        </p:nvSpPr>
        <p:spPr bwMode="auto">
          <a:xfrm>
            <a:off x="6662738" y="4535488"/>
            <a:ext cx="1376362" cy="69691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800"/>
              <a:t>Mitigate risk</a:t>
            </a:r>
          </a:p>
        </p:txBody>
      </p:sp>
      <p:sp>
        <p:nvSpPr>
          <p:cNvPr id="39" name="Rounded Rectangle 38"/>
          <p:cNvSpPr/>
          <p:nvPr/>
        </p:nvSpPr>
        <p:spPr bwMode="auto">
          <a:xfrm rot="16200000">
            <a:off x="4760000" y="3392615"/>
            <a:ext cx="2286000" cy="721896"/>
          </a:xfrm>
          <a:prstGeom prst="roundRect">
            <a:avLst>
              <a:gd name="adj" fmla="val 42532"/>
            </a:avLst>
          </a:prstGeom>
          <a:solidFill>
            <a:schemeClr val="bg2">
              <a:lumMod val="50000"/>
            </a:schemeClr>
          </a:solidFill>
          <a:ln w="19050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solidFill>
                  <a:schemeClr val="bg1"/>
                </a:solidFill>
                <a:latin typeface="Futura Hv" pitchFamily="34" charset="0"/>
              </a:rPr>
              <a:t>Value Delivered</a:t>
            </a:r>
          </a:p>
        </p:txBody>
      </p:sp>
      <p:sp>
        <p:nvSpPr>
          <p:cNvPr id="43" name="Text Box 43"/>
          <p:cNvSpPr txBox="1">
            <a:spLocks noChangeArrowheads="1"/>
          </p:cNvSpPr>
          <p:nvPr/>
        </p:nvSpPr>
        <p:spPr bwMode="auto">
          <a:xfrm>
            <a:off x="3551238" y="1757363"/>
            <a:ext cx="2268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dirty="0">
                <a:solidFill>
                  <a:schemeClr val="bg1"/>
                </a:solidFill>
              </a:rPr>
              <a:t>IT Organization</a:t>
            </a:r>
          </a:p>
        </p:txBody>
      </p:sp>
      <p:sp>
        <p:nvSpPr>
          <p:cNvPr id="44" name="Rounded Rectangle 43"/>
          <p:cNvSpPr/>
          <p:nvPr/>
        </p:nvSpPr>
        <p:spPr bwMode="auto">
          <a:xfrm rot="16200000">
            <a:off x="2189100" y="3397097"/>
            <a:ext cx="2286000" cy="721896"/>
          </a:xfrm>
          <a:prstGeom prst="roundRect">
            <a:avLst>
              <a:gd name="adj" fmla="val 42532"/>
            </a:avLst>
          </a:prstGeom>
          <a:solidFill>
            <a:schemeClr val="bg2">
              <a:lumMod val="50000"/>
            </a:schemeClr>
          </a:solidFill>
          <a:ln w="19050" algn="ctr">
            <a:noFill/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800" dirty="0">
                <a:solidFill>
                  <a:schemeClr val="bg1"/>
                </a:solidFill>
                <a:latin typeface="Futura Hv" pitchFamily="34" charset="0"/>
              </a:rPr>
              <a:t>Value Sourced</a:t>
            </a:r>
          </a:p>
        </p:txBody>
      </p:sp>
      <p:sp>
        <p:nvSpPr>
          <p:cNvPr id="17" name="Left-Right Arrow 16"/>
          <p:cNvSpPr/>
          <p:nvPr/>
        </p:nvSpPr>
        <p:spPr bwMode="auto">
          <a:xfrm>
            <a:off x="3646488" y="2905125"/>
            <a:ext cx="1906587" cy="1695450"/>
          </a:xfrm>
          <a:prstGeom prst="leftRightArrow">
            <a:avLst>
              <a:gd name="adj1" fmla="val 65682"/>
              <a:gd name="adj2" fmla="val 30816"/>
            </a:avLst>
          </a:prstGeom>
          <a:solidFill>
            <a:schemeClr val="bg2">
              <a:lumMod val="60000"/>
              <a:lumOff val="4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dirty="0"/>
              <a:t>Service </a:t>
            </a:r>
            <a:r>
              <a:rPr lang="en-US" dirty="0" smtClean="0"/>
              <a:t>portfolio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dirty="0" smtClean="0"/>
              <a:t>(</a:t>
            </a:r>
            <a:r>
              <a:rPr lang="en-US" dirty="0" err="1" smtClean="0"/>
              <a:t>ie</a:t>
            </a:r>
            <a:r>
              <a:rPr lang="en-US" dirty="0" smtClean="0"/>
              <a:t>. printing)</a:t>
            </a:r>
            <a:endParaRPr lang="en-US" dirty="0"/>
          </a:p>
        </p:txBody>
      </p:sp>
      <p:sp>
        <p:nvSpPr>
          <p:cNvPr id="22551" name="Date Placeholder 21"/>
          <p:cNvSpPr>
            <a:spLocks noGrp="1"/>
          </p:cNvSpPr>
          <p:nvPr>
            <p:ph type="dt" sz="quarter" idx="11"/>
          </p:nvPr>
        </p:nvSpPr>
        <p:spPr>
          <a:xfrm>
            <a:off x="1108075" y="6492875"/>
            <a:ext cx="1250950" cy="252413"/>
          </a:xfrm>
          <a:noFill/>
        </p:spPr>
        <p:txBody>
          <a:bodyPr/>
          <a:lstStyle/>
          <a:p>
            <a:fld id="{43813B4D-4CE5-4920-889D-E44AF632F78F}" type="datetime5">
              <a:rPr lang="en-US" smtClean="0"/>
              <a:pPr/>
              <a:t>18-May-10</a:t>
            </a:fld>
            <a:endParaRPr lang="en-US" smtClean="0"/>
          </a:p>
        </p:txBody>
      </p:sp>
      <p:sp>
        <p:nvSpPr>
          <p:cNvPr id="22552" name="Slide Number Placeholder 27"/>
          <p:cNvSpPr>
            <a:spLocks noGrp="1"/>
          </p:cNvSpPr>
          <p:nvPr>
            <p:ph type="sldNum" sz="quarter" idx="10"/>
          </p:nvPr>
        </p:nvSpPr>
        <p:spPr>
          <a:xfrm>
            <a:off x="471488" y="6535738"/>
            <a:ext cx="501650" cy="219075"/>
          </a:xfrm>
          <a:noFill/>
        </p:spPr>
        <p:txBody>
          <a:bodyPr/>
          <a:lstStyle/>
          <a:p>
            <a:fld id="{489B5149-BED4-4025-A58D-77364E9B4DBE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dist="63499" dir="5400000" algn="ctr" rotWithShape="0">
              <a:schemeClr val="bg2">
                <a:alpha val="45000"/>
              </a:schemeClr>
            </a:outerShdw>
          </a:effectLst>
        </p:spPr>
      </p:pic>
      <p:grpSp>
        <p:nvGrpSpPr>
          <p:cNvPr id="26627" name="Group 17"/>
          <p:cNvGrpSpPr>
            <a:grpSpLocks/>
          </p:cNvGrpSpPr>
          <p:nvPr/>
        </p:nvGrpSpPr>
        <p:grpSpPr bwMode="auto">
          <a:xfrm>
            <a:off x="674688" y="1308100"/>
            <a:ext cx="2451100" cy="1993900"/>
            <a:chOff x="257" y="544"/>
            <a:chExt cx="1544" cy="1256"/>
          </a:xfrm>
        </p:grpSpPr>
        <p:sp>
          <p:nvSpPr>
            <p:cNvPr id="3" name="AutoShape 9"/>
            <p:cNvSpPr>
              <a:spLocks/>
            </p:cNvSpPr>
            <p:nvPr/>
          </p:nvSpPr>
          <p:spPr bwMode="auto">
            <a:xfrm>
              <a:off x="257" y="544"/>
              <a:ext cx="1544" cy="1256"/>
            </a:xfrm>
            <a:custGeom>
              <a:avLst/>
              <a:gdLst>
                <a:gd name="T0" fmla="*/ 0 w 20879"/>
                <a:gd name="T1" fmla="*/ 0 h 20683"/>
                <a:gd name="T2" fmla="*/ 20879 w 20879"/>
                <a:gd name="T3" fmla="*/ 20683 h 20683"/>
              </a:gdLst>
              <a:ahLst/>
              <a:cxnLst/>
              <a:rect l="T0" t="T1" r="T2" b="T3"/>
              <a:pathLst>
                <a:path w="20879" h="20683">
                  <a:moveTo>
                    <a:pt x="1901" y="6809"/>
                  </a:moveTo>
                  <a:cubicBezTo>
                    <a:pt x="1658" y="4403"/>
                    <a:pt x="2907" y="2186"/>
                    <a:pt x="4691" y="1859"/>
                  </a:cubicBezTo>
                  <a:cubicBezTo>
                    <a:pt x="5414" y="1726"/>
                    <a:pt x="6149" y="1925"/>
                    <a:pt x="6778" y="2422"/>
                  </a:cubicBezTo>
                  <a:cubicBezTo>
                    <a:pt x="7445" y="726"/>
                    <a:pt x="9003" y="81"/>
                    <a:pt x="10259" y="982"/>
                  </a:cubicBezTo>
                  <a:cubicBezTo>
                    <a:pt x="10478" y="1140"/>
                    <a:pt x="10680" y="1340"/>
                    <a:pt x="10857" y="1575"/>
                  </a:cubicBezTo>
                  <a:cubicBezTo>
                    <a:pt x="11377" y="169"/>
                    <a:pt x="12642" y="-402"/>
                    <a:pt x="13683" y="299"/>
                  </a:cubicBezTo>
                  <a:cubicBezTo>
                    <a:pt x="13971" y="493"/>
                    <a:pt x="14222" y="774"/>
                    <a:pt x="14418" y="1120"/>
                  </a:cubicBezTo>
                  <a:cubicBezTo>
                    <a:pt x="15255" y="-210"/>
                    <a:pt x="16734" y="-374"/>
                    <a:pt x="17722" y="753"/>
                  </a:cubicBezTo>
                  <a:cubicBezTo>
                    <a:pt x="18137" y="1227"/>
                    <a:pt x="18417" y="1880"/>
                    <a:pt x="18513" y="2601"/>
                  </a:cubicBezTo>
                  <a:cubicBezTo>
                    <a:pt x="19885" y="3106"/>
                    <a:pt x="20694" y="5019"/>
                    <a:pt x="20321" y="6874"/>
                  </a:cubicBezTo>
                  <a:cubicBezTo>
                    <a:pt x="20289" y="7030"/>
                    <a:pt x="20250" y="7182"/>
                    <a:pt x="20203" y="7331"/>
                  </a:cubicBezTo>
                  <a:cubicBezTo>
                    <a:pt x="21303" y="9264"/>
                    <a:pt x="21034" y="12033"/>
                    <a:pt x="19601" y="13518"/>
                  </a:cubicBezTo>
                  <a:cubicBezTo>
                    <a:pt x="19155" y="13980"/>
                    <a:pt x="18629" y="14279"/>
                    <a:pt x="18072" y="14386"/>
                  </a:cubicBezTo>
                  <a:cubicBezTo>
                    <a:pt x="18060" y="16465"/>
                    <a:pt x="16800" y="18137"/>
                    <a:pt x="15258" y="18121"/>
                  </a:cubicBezTo>
                  <a:cubicBezTo>
                    <a:pt x="14743" y="18115"/>
                    <a:pt x="14238" y="17917"/>
                    <a:pt x="13801" y="17550"/>
                  </a:cubicBezTo>
                  <a:cubicBezTo>
                    <a:pt x="13280" y="19881"/>
                    <a:pt x="11460" y="21198"/>
                    <a:pt x="9738" y="20492"/>
                  </a:cubicBezTo>
                  <a:cubicBezTo>
                    <a:pt x="9016" y="20196"/>
                    <a:pt x="8392" y="19571"/>
                    <a:pt x="7973" y="18722"/>
                  </a:cubicBezTo>
                  <a:cubicBezTo>
                    <a:pt x="6209" y="20158"/>
                    <a:pt x="3920" y="19386"/>
                    <a:pt x="2859" y="16998"/>
                  </a:cubicBezTo>
                  <a:cubicBezTo>
                    <a:pt x="2846" y="16968"/>
                    <a:pt x="2833" y="16937"/>
                    <a:pt x="2820" y="16907"/>
                  </a:cubicBezTo>
                  <a:cubicBezTo>
                    <a:pt x="1666" y="17089"/>
                    <a:pt x="620" y="15978"/>
                    <a:pt x="485" y="14424"/>
                  </a:cubicBezTo>
                  <a:cubicBezTo>
                    <a:pt x="412" y="13596"/>
                    <a:pt x="615" y="12767"/>
                    <a:pt x="1038" y="12159"/>
                  </a:cubicBezTo>
                  <a:cubicBezTo>
                    <a:pt x="39" y="11365"/>
                    <a:pt x="-297" y="9622"/>
                    <a:pt x="288" y="8266"/>
                  </a:cubicBezTo>
                  <a:cubicBezTo>
                    <a:pt x="626" y="7484"/>
                    <a:pt x="1218" y="6967"/>
                    <a:pt x="1883" y="6874"/>
                  </a:cubicBezTo>
                  <a:close/>
                  <a:moveTo>
                    <a:pt x="1901" y="6809"/>
                  </a:moveTo>
                </a:path>
              </a:pathLst>
            </a:custGeom>
            <a:solidFill>
              <a:schemeClr val="accent1"/>
            </a:solidFill>
            <a:ln w="12700">
              <a:solidFill>
                <a:srgbClr val="005283"/>
              </a:solidFill>
              <a:miter lim="800000"/>
              <a:headEnd/>
              <a:tailEnd/>
            </a:ln>
            <a:effectLst>
              <a:outerShdw dist="63499" dir="5400000" algn="ctr" rotWithShape="0">
                <a:schemeClr val="bg2">
                  <a:alpha val="45000"/>
                </a:schemeClr>
              </a:outerShdw>
            </a:effectLst>
          </p:spPr>
          <p:txBody>
            <a:bodyPr lIns="0" tIns="0" rIns="0" bIns="0"/>
            <a:lstStyle/>
            <a:p>
              <a:pPr algn="ctr">
                <a:defRPr/>
              </a:pPr>
              <a:endParaRPr lang="en-US" sz="3200">
                <a:solidFill>
                  <a:srgbClr val="000000"/>
                </a:solidFill>
                <a:sym typeface="Gill Sans" charset="0"/>
              </a:endParaRPr>
            </a:p>
          </p:txBody>
        </p:sp>
        <p:sp>
          <p:nvSpPr>
            <p:cNvPr id="58382" name="Rectangle 10"/>
            <p:cNvSpPr>
              <a:spLocks/>
            </p:cNvSpPr>
            <p:nvPr/>
          </p:nvSpPr>
          <p:spPr bwMode="auto">
            <a:xfrm>
              <a:off x="528" y="856"/>
              <a:ext cx="1008" cy="59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0000"/>
                </a:lnSpc>
                <a:spcBef>
                  <a:spcPts val="238"/>
                </a:spcBef>
                <a:defRPr/>
              </a:pPr>
              <a:r>
                <a:rPr lang="en-US" sz="2000" dirty="0">
                  <a:solidFill>
                    <a:schemeClr val="bg1"/>
                  </a:solidFill>
                  <a:latin typeface="+mn-lt"/>
                  <a:sym typeface="Futura Hv" pitchFamily="34" charset="0"/>
                </a:rPr>
                <a:t>The future of Enterprise IT</a:t>
              </a:r>
              <a:br>
                <a:rPr lang="en-US" sz="2000" dirty="0">
                  <a:solidFill>
                    <a:schemeClr val="bg1"/>
                  </a:solidFill>
                  <a:latin typeface="+mn-lt"/>
                  <a:sym typeface="Futura Hv" pitchFamily="34" charset="0"/>
                </a:rPr>
              </a:br>
              <a:r>
                <a:rPr lang="en-US" sz="2000" dirty="0">
                  <a:solidFill>
                    <a:schemeClr val="bg1"/>
                  </a:solidFill>
                  <a:latin typeface="+mn-lt"/>
                  <a:sym typeface="Futura Hv" pitchFamily="34" charset="0"/>
                </a:rPr>
                <a:t>is a hybrid environment</a:t>
              </a:r>
              <a:r>
                <a:rPr lang="en-US" dirty="0">
                  <a:solidFill>
                    <a:srgbClr val="000000"/>
                  </a:solidFill>
                  <a:latin typeface="+mn-lt"/>
                  <a:sym typeface="Futura Hv" pitchFamily="34" charset="0"/>
                </a:rPr>
                <a:t>.</a:t>
              </a:r>
            </a:p>
          </p:txBody>
        </p:sp>
      </p:grpSp>
      <p:grpSp>
        <p:nvGrpSpPr>
          <p:cNvPr id="26628" name="Group 14"/>
          <p:cNvGrpSpPr>
            <a:grpSpLocks/>
          </p:cNvGrpSpPr>
          <p:nvPr/>
        </p:nvGrpSpPr>
        <p:grpSpPr bwMode="auto">
          <a:xfrm>
            <a:off x="1981200" y="3937000"/>
            <a:ext cx="2692400" cy="2159000"/>
            <a:chOff x="1741488" y="2992438"/>
            <a:chExt cx="2451100" cy="1790700"/>
          </a:xfrm>
        </p:grpSpPr>
        <p:sp>
          <p:nvSpPr>
            <p:cNvPr id="20491" name="AutoShape 11"/>
            <p:cNvSpPr>
              <a:spLocks/>
            </p:cNvSpPr>
            <p:nvPr/>
          </p:nvSpPr>
          <p:spPr bwMode="auto">
            <a:xfrm>
              <a:off x="1741488" y="2992438"/>
              <a:ext cx="2451100" cy="1790700"/>
            </a:xfrm>
            <a:custGeom>
              <a:avLst/>
              <a:gdLst>
                <a:gd name="T0" fmla="*/ 0 w 20879"/>
                <a:gd name="T1" fmla="*/ 0 h 20683"/>
                <a:gd name="T2" fmla="*/ 20879 w 20879"/>
                <a:gd name="T3" fmla="*/ 20683 h 20683"/>
              </a:gdLst>
              <a:ahLst/>
              <a:cxnLst/>
              <a:rect l="T0" t="T1" r="T2" b="T3"/>
              <a:pathLst>
                <a:path w="20879" h="20683">
                  <a:moveTo>
                    <a:pt x="1901" y="6809"/>
                  </a:moveTo>
                  <a:cubicBezTo>
                    <a:pt x="1658" y="4403"/>
                    <a:pt x="2907" y="2186"/>
                    <a:pt x="4691" y="1859"/>
                  </a:cubicBezTo>
                  <a:cubicBezTo>
                    <a:pt x="5414" y="1726"/>
                    <a:pt x="6149" y="1925"/>
                    <a:pt x="6778" y="2422"/>
                  </a:cubicBezTo>
                  <a:cubicBezTo>
                    <a:pt x="7445" y="726"/>
                    <a:pt x="9003" y="81"/>
                    <a:pt x="10259" y="982"/>
                  </a:cubicBezTo>
                  <a:cubicBezTo>
                    <a:pt x="10478" y="1140"/>
                    <a:pt x="10680" y="1340"/>
                    <a:pt x="10857" y="1575"/>
                  </a:cubicBezTo>
                  <a:cubicBezTo>
                    <a:pt x="11377" y="169"/>
                    <a:pt x="12642" y="-402"/>
                    <a:pt x="13683" y="299"/>
                  </a:cubicBezTo>
                  <a:cubicBezTo>
                    <a:pt x="13971" y="493"/>
                    <a:pt x="14222" y="774"/>
                    <a:pt x="14418" y="1120"/>
                  </a:cubicBezTo>
                  <a:cubicBezTo>
                    <a:pt x="15255" y="-210"/>
                    <a:pt x="16734" y="-374"/>
                    <a:pt x="17722" y="753"/>
                  </a:cubicBezTo>
                  <a:cubicBezTo>
                    <a:pt x="18137" y="1227"/>
                    <a:pt x="18417" y="1880"/>
                    <a:pt x="18513" y="2601"/>
                  </a:cubicBezTo>
                  <a:cubicBezTo>
                    <a:pt x="19885" y="3106"/>
                    <a:pt x="20694" y="5019"/>
                    <a:pt x="20321" y="6874"/>
                  </a:cubicBezTo>
                  <a:cubicBezTo>
                    <a:pt x="20289" y="7030"/>
                    <a:pt x="20250" y="7182"/>
                    <a:pt x="20203" y="7331"/>
                  </a:cubicBezTo>
                  <a:cubicBezTo>
                    <a:pt x="21303" y="9264"/>
                    <a:pt x="21034" y="12033"/>
                    <a:pt x="19601" y="13518"/>
                  </a:cubicBezTo>
                  <a:cubicBezTo>
                    <a:pt x="19155" y="13980"/>
                    <a:pt x="18629" y="14279"/>
                    <a:pt x="18072" y="14386"/>
                  </a:cubicBezTo>
                  <a:cubicBezTo>
                    <a:pt x="18060" y="16465"/>
                    <a:pt x="16800" y="18137"/>
                    <a:pt x="15258" y="18121"/>
                  </a:cubicBezTo>
                  <a:cubicBezTo>
                    <a:pt x="14743" y="18115"/>
                    <a:pt x="14238" y="17917"/>
                    <a:pt x="13801" y="17550"/>
                  </a:cubicBezTo>
                  <a:cubicBezTo>
                    <a:pt x="13280" y="19881"/>
                    <a:pt x="11460" y="21198"/>
                    <a:pt x="9738" y="20492"/>
                  </a:cubicBezTo>
                  <a:cubicBezTo>
                    <a:pt x="9016" y="20196"/>
                    <a:pt x="8392" y="19571"/>
                    <a:pt x="7973" y="18722"/>
                  </a:cubicBezTo>
                  <a:cubicBezTo>
                    <a:pt x="6209" y="20158"/>
                    <a:pt x="3920" y="19386"/>
                    <a:pt x="2859" y="16998"/>
                  </a:cubicBezTo>
                  <a:cubicBezTo>
                    <a:pt x="2846" y="16968"/>
                    <a:pt x="2833" y="16937"/>
                    <a:pt x="2820" y="16907"/>
                  </a:cubicBezTo>
                  <a:cubicBezTo>
                    <a:pt x="1666" y="17089"/>
                    <a:pt x="620" y="15978"/>
                    <a:pt x="485" y="14424"/>
                  </a:cubicBezTo>
                  <a:cubicBezTo>
                    <a:pt x="412" y="13596"/>
                    <a:pt x="615" y="12767"/>
                    <a:pt x="1038" y="12159"/>
                  </a:cubicBezTo>
                  <a:cubicBezTo>
                    <a:pt x="39" y="11365"/>
                    <a:pt x="-297" y="9622"/>
                    <a:pt x="288" y="8266"/>
                  </a:cubicBezTo>
                  <a:cubicBezTo>
                    <a:pt x="626" y="7484"/>
                    <a:pt x="1218" y="6967"/>
                    <a:pt x="1883" y="6874"/>
                  </a:cubicBezTo>
                  <a:close/>
                  <a:moveTo>
                    <a:pt x="1901" y="6809"/>
                  </a:moveTo>
                </a:path>
              </a:pathLst>
            </a:custGeom>
            <a:solidFill>
              <a:schemeClr val="accent1"/>
            </a:solidFill>
            <a:ln w="12700">
              <a:solidFill>
                <a:srgbClr val="005283"/>
              </a:solidFill>
              <a:miter lim="800000"/>
              <a:headEnd/>
              <a:tailEnd/>
            </a:ln>
            <a:effectLst>
              <a:outerShdw dist="63499" dir="5400000" algn="ctr" rotWithShape="0">
                <a:schemeClr val="bg2">
                  <a:alpha val="45000"/>
                </a:schemeClr>
              </a:outerShdw>
            </a:effectLst>
          </p:spPr>
          <p:txBody>
            <a:bodyPr lIns="0" tIns="0" rIns="0" bIns="0"/>
            <a:lstStyle/>
            <a:p>
              <a:pPr algn="ctr">
                <a:defRPr/>
              </a:pPr>
              <a:endParaRPr lang="en-US" sz="3200">
                <a:solidFill>
                  <a:srgbClr val="000000"/>
                </a:solidFill>
                <a:sym typeface="Gill Sans" charset="0"/>
              </a:endParaRPr>
            </a:p>
          </p:txBody>
        </p:sp>
        <p:sp>
          <p:nvSpPr>
            <p:cNvPr id="26635" name="Rectangle 12"/>
            <p:cNvSpPr>
              <a:spLocks/>
            </p:cNvSpPr>
            <p:nvPr/>
          </p:nvSpPr>
          <p:spPr bwMode="auto">
            <a:xfrm>
              <a:off x="2133144" y="3333461"/>
              <a:ext cx="1868674" cy="99673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/>
              <a:endParaRPr lang="en-US">
                <a:solidFill>
                  <a:srgbClr val="000000"/>
                </a:solidFill>
                <a:sym typeface="Futura Hv" pitchFamily="34" charset="0"/>
              </a:endParaRPr>
            </a:p>
          </p:txBody>
        </p:sp>
      </p:grpSp>
      <p:grpSp>
        <p:nvGrpSpPr>
          <p:cNvPr id="26629" name="Group 15"/>
          <p:cNvGrpSpPr>
            <a:grpSpLocks/>
          </p:cNvGrpSpPr>
          <p:nvPr/>
        </p:nvGrpSpPr>
        <p:grpSpPr bwMode="auto">
          <a:xfrm>
            <a:off x="4305300" y="901700"/>
            <a:ext cx="2984500" cy="2387600"/>
            <a:chOff x="4078288" y="1455738"/>
            <a:chExt cx="2451100" cy="1790700"/>
          </a:xfrm>
        </p:grpSpPr>
        <p:sp>
          <p:nvSpPr>
            <p:cNvPr id="20493" name="AutoShape 13"/>
            <p:cNvSpPr>
              <a:spLocks/>
            </p:cNvSpPr>
            <p:nvPr/>
          </p:nvSpPr>
          <p:spPr bwMode="auto">
            <a:xfrm>
              <a:off x="4078288" y="1455738"/>
              <a:ext cx="2451100" cy="1790700"/>
            </a:xfrm>
            <a:custGeom>
              <a:avLst/>
              <a:gdLst>
                <a:gd name="T0" fmla="*/ 0 w 20879"/>
                <a:gd name="T1" fmla="*/ 0 h 20683"/>
                <a:gd name="T2" fmla="*/ 20879 w 20879"/>
                <a:gd name="T3" fmla="*/ 20683 h 20683"/>
              </a:gdLst>
              <a:ahLst/>
              <a:cxnLst/>
              <a:rect l="T0" t="T1" r="T2" b="T3"/>
              <a:pathLst>
                <a:path w="20879" h="20683">
                  <a:moveTo>
                    <a:pt x="1901" y="6809"/>
                  </a:moveTo>
                  <a:cubicBezTo>
                    <a:pt x="1658" y="4403"/>
                    <a:pt x="2907" y="2186"/>
                    <a:pt x="4691" y="1859"/>
                  </a:cubicBezTo>
                  <a:cubicBezTo>
                    <a:pt x="5414" y="1726"/>
                    <a:pt x="6149" y="1925"/>
                    <a:pt x="6778" y="2422"/>
                  </a:cubicBezTo>
                  <a:cubicBezTo>
                    <a:pt x="7445" y="726"/>
                    <a:pt x="9003" y="81"/>
                    <a:pt x="10259" y="982"/>
                  </a:cubicBezTo>
                  <a:cubicBezTo>
                    <a:pt x="10478" y="1140"/>
                    <a:pt x="10680" y="1340"/>
                    <a:pt x="10857" y="1575"/>
                  </a:cubicBezTo>
                  <a:cubicBezTo>
                    <a:pt x="11377" y="169"/>
                    <a:pt x="12642" y="-402"/>
                    <a:pt x="13683" y="299"/>
                  </a:cubicBezTo>
                  <a:cubicBezTo>
                    <a:pt x="13971" y="493"/>
                    <a:pt x="14222" y="774"/>
                    <a:pt x="14418" y="1120"/>
                  </a:cubicBezTo>
                  <a:cubicBezTo>
                    <a:pt x="15255" y="-210"/>
                    <a:pt x="16734" y="-374"/>
                    <a:pt x="17722" y="753"/>
                  </a:cubicBezTo>
                  <a:cubicBezTo>
                    <a:pt x="18137" y="1227"/>
                    <a:pt x="18417" y="1880"/>
                    <a:pt x="18513" y="2601"/>
                  </a:cubicBezTo>
                  <a:cubicBezTo>
                    <a:pt x="19885" y="3106"/>
                    <a:pt x="20694" y="5019"/>
                    <a:pt x="20321" y="6874"/>
                  </a:cubicBezTo>
                  <a:cubicBezTo>
                    <a:pt x="20289" y="7030"/>
                    <a:pt x="20250" y="7182"/>
                    <a:pt x="20203" y="7331"/>
                  </a:cubicBezTo>
                  <a:cubicBezTo>
                    <a:pt x="21303" y="9264"/>
                    <a:pt x="21034" y="12033"/>
                    <a:pt x="19601" y="13518"/>
                  </a:cubicBezTo>
                  <a:cubicBezTo>
                    <a:pt x="19155" y="13980"/>
                    <a:pt x="18629" y="14279"/>
                    <a:pt x="18072" y="14386"/>
                  </a:cubicBezTo>
                  <a:cubicBezTo>
                    <a:pt x="18060" y="16465"/>
                    <a:pt x="16800" y="18137"/>
                    <a:pt x="15258" y="18121"/>
                  </a:cubicBezTo>
                  <a:cubicBezTo>
                    <a:pt x="14743" y="18115"/>
                    <a:pt x="14238" y="17917"/>
                    <a:pt x="13801" y="17550"/>
                  </a:cubicBezTo>
                  <a:cubicBezTo>
                    <a:pt x="13280" y="19881"/>
                    <a:pt x="11460" y="21198"/>
                    <a:pt x="9738" y="20492"/>
                  </a:cubicBezTo>
                  <a:cubicBezTo>
                    <a:pt x="9016" y="20196"/>
                    <a:pt x="8392" y="19571"/>
                    <a:pt x="7973" y="18722"/>
                  </a:cubicBezTo>
                  <a:cubicBezTo>
                    <a:pt x="6209" y="20158"/>
                    <a:pt x="3920" y="19386"/>
                    <a:pt x="2859" y="16998"/>
                  </a:cubicBezTo>
                  <a:cubicBezTo>
                    <a:pt x="2846" y="16968"/>
                    <a:pt x="2833" y="16937"/>
                    <a:pt x="2820" y="16907"/>
                  </a:cubicBezTo>
                  <a:cubicBezTo>
                    <a:pt x="1666" y="17089"/>
                    <a:pt x="620" y="15978"/>
                    <a:pt x="485" y="14424"/>
                  </a:cubicBezTo>
                  <a:cubicBezTo>
                    <a:pt x="412" y="13596"/>
                    <a:pt x="615" y="12767"/>
                    <a:pt x="1038" y="12159"/>
                  </a:cubicBezTo>
                  <a:cubicBezTo>
                    <a:pt x="39" y="11365"/>
                    <a:pt x="-297" y="9622"/>
                    <a:pt x="288" y="8266"/>
                  </a:cubicBezTo>
                  <a:cubicBezTo>
                    <a:pt x="626" y="7484"/>
                    <a:pt x="1218" y="6967"/>
                    <a:pt x="1883" y="6874"/>
                  </a:cubicBezTo>
                  <a:close/>
                  <a:moveTo>
                    <a:pt x="1901" y="6809"/>
                  </a:moveTo>
                </a:path>
              </a:pathLst>
            </a:custGeom>
            <a:solidFill>
              <a:schemeClr val="accent1"/>
            </a:solidFill>
            <a:ln w="12700">
              <a:solidFill>
                <a:srgbClr val="005283"/>
              </a:solidFill>
              <a:miter lim="800000"/>
              <a:headEnd/>
              <a:tailEnd/>
            </a:ln>
            <a:effectLst>
              <a:outerShdw dist="63499" dir="5400000" algn="ctr" rotWithShape="0">
                <a:schemeClr val="bg2">
                  <a:alpha val="45000"/>
                </a:schemeClr>
              </a:outerShdw>
            </a:effectLst>
          </p:spPr>
          <p:txBody>
            <a:bodyPr lIns="0" tIns="0" rIns="0" bIns="0"/>
            <a:lstStyle/>
            <a:p>
              <a:pPr algn="ctr">
                <a:defRPr/>
              </a:pPr>
              <a:endParaRPr lang="en-US" sz="3200">
                <a:solidFill>
                  <a:srgbClr val="000000"/>
                </a:solidFill>
                <a:sym typeface="Gill Sans" charset="0"/>
              </a:endParaRPr>
            </a:p>
          </p:txBody>
        </p:sp>
        <p:sp>
          <p:nvSpPr>
            <p:cNvPr id="26633" name="Rectangle 14"/>
            <p:cNvSpPr>
              <a:spLocks/>
            </p:cNvSpPr>
            <p:nvPr/>
          </p:nvSpPr>
          <p:spPr bwMode="auto">
            <a:xfrm>
              <a:off x="4275159" y="2057004"/>
              <a:ext cx="2146016" cy="53340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ctr">
                <a:lnSpc>
                  <a:spcPct val="90000"/>
                </a:lnSpc>
                <a:spcBef>
                  <a:spcPts val="238"/>
                </a:spcBef>
              </a:pPr>
              <a:endParaRPr lang="en-US">
                <a:solidFill>
                  <a:srgbClr val="000000"/>
                </a:solidFill>
                <a:sym typeface="Futura Hv" pitchFamily="34" charset="0"/>
              </a:endParaRPr>
            </a:p>
          </p:txBody>
        </p:sp>
      </p:grpSp>
      <p:sp>
        <p:nvSpPr>
          <p:cNvPr id="26630" name="Text Box 14"/>
          <p:cNvSpPr txBox="1">
            <a:spLocks/>
          </p:cNvSpPr>
          <p:nvPr/>
        </p:nvSpPr>
        <p:spPr bwMode="auto">
          <a:xfrm>
            <a:off x="4483100" y="1436688"/>
            <a:ext cx="2703513" cy="1314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sym typeface="Gill Sans" charset="0"/>
              </a:rPr>
              <a:t>“External” cloud computing is revolutionary and will ultimately change the world…</a:t>
            </a:r>
            <a:br>
              <a:rPr lang="en-US">
                <a:solidFill>
                  <a:schemeClr val="bg1"/>
                </a:solidFill>
                <a:sym typeface="Gill Sans" charset="0"/>
              </a:rPr>
            </a:br>
            <a:r>
              <a:rPr lang="en-US">
                <a:solidFill>
                  <a:schemeClr val="bg1"/>
                </a:solidFill>
                <a:sym typeface="Gill Sans" charset="0"/>
              </a:rPr>
              <a:t>but not overnight</a:t>
            </a:r>
          </a:p>
        </p:txBody>
      </p:sp>
      <p:sp>
        <p:nvSpPr>
          <p:cNvPr id="26631" name="Text Box 14"/>
          <p:cNvSpPr txBox="1">
            <a:spLocks/>
          </p:cNvSpPr>
          <p:nvPr/>
        </p:nvSpPr>
        <p:spPr bwMode="auto">
          <a:xfrm>
            <a:off x="2260600" y="4306888"/>
            <a:ext cx="2170113" cy="13144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  <a:sym typeface="Gill Sans" charset="0"/>
              </a:rPr>
              <a:t>“Internal Clouds” are a continuation of the IT Transformation that has been happening for years…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6"/>
          <p:cNvSpPr>
            <a:spLocks noChangeArrowheads="1"/>
          </p:cNvSpPr>
          <p:nvPr/>
        </p:nvSpPr>
        <p:spPr bwMode="gray">
          <a:xfrm>
            <a:off x="501650" y="449263"/>
            <a:ext cx="6108700" cy="305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ctr">
              <a:lnSpc>
                <a:spcPct val="90000"/>
              </a:lnSpc>
              <a:spcBef>
                <a:spcPct val="25000"/>
              </a:spcBef>
            </a:pPr>
            <a:r>
              <a:rPr lang="en-IE" altLang="ja-JP" sz="4400" b="1">
                <a:latin typeface="Futura Lt" pitchFamily="34" charset="0"/>
                <a:ea typeface="MS PGothic" pitchFamily="50" charset="-128"/>
              </a:rPr>
              <a:t>HP’s CLOUD Strategy</a:t>
            </a:r>
          </a:p>
        </p:txBody>
      </p:sp>
      <p:sp>
        <p:nvSpPr>
          <p:cNvPr id="31747" name="Rectangle 17"/>
          <p:cNvSpPr>
            <a:spLocks noChangeArrowheads="1"/>
          </p:cNvSpPr>
          <p:nvPr/>
        </p:nvSpPr>
        <p:spPr bwMode="white">
          <a:xfrm>
            <a:off x="461963" y="3884613"/>
            <a:ext cx="45704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  <a:buClr>
                <a:srgbClr val="ABA69F"/>
              </a:buClr>
              <a:buSzPct val="80000"/>
            </a:pPr>
            <a:r>
              <a:rPr lang="en-IE" altLang="ja-JP" sz="2000">
                <a:latin typeface="Futura Hv" pitchFamily="34" charset="0"/>
                <a:ea typeface="MS PGothic" pitchFamily="50" charset="-128"/>
              </a:rPr>
              <a:t/>
            </a:r>
            <a:br>
              <a:rPr lang="en-IE" altLang="ja-JP" sz="2000">
                <a:latin typeface="Futura Hv" pitchFamily="34" charset="0"/>
                <a:ea typeface="MS PGothic" pitchFamily="50" charset="-128"/>
              </a:rPr>
            </a:br>
            <a:endParaRPr lang="en-IE" altLang="ja-JP" sz="2000">
              <a:latin typeface="Futura Hv" pitchFamily="34" charset="0"/>
              <a:ea typeface="MS PGothic" pitchFamily="50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HP’s cloud strategy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737384" y="1653641"/>
            <a:ext cx="3191755" cy="98704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Enable cloud providers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737384" y="2998175"/>
            <a:ext cx="3191755" cy="98704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Help customers secure, source, and govern cloud services 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4783138" y="1558924"/>
            <a:ext cx="3817937" cy="4036657"/>
          </a:xfrm>
          <a:prstGeom prst="roundRect">
            <a:avLst/>
          </a:prstGeom>
          <a:ln>
            <a:solidFill>
              <a:srgbClr val="003366"/>
            </a:solidFill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95000"/>
              </a:lnSpc>
              <a:spcBef>
                <a:spcPct val="50000"/>
              </a:spcBef>
              <a:buClr>
                <a:schemeClr val="bg2"/>
              </a:buClr>
              <a:buSzPct val="80000"/>
              <a:defRPr/>
            </a:pPr>
            <a:r>
              <a:rPr lang="en-US" b="1" dirty="0">
                <a:solidFill>
                  <a:srgbClr val="005587"/>
                </a:solidFill>
                <a:ea typeface="Arial Unicode MS" pitchFamily="34" charset="-128"/>
                <a:cs typeface="Arial Unicode MS" pitchFamily="34" charset="-128"/>
              </a:rPr>
              <a:t>Massive scale-out </a:t>
            </a:r>
            <a:r>
              <a:rPr lang="en-US" dirty="0">
                <a:solidFill>
                  <a:srgbClr val="005587"/>
                </a:solidFill>
                <a:ea typeface="Arial Unicode MS" pitchFamily="34" charset="-128"/>
                <a:cs typeface="Arial Unicode MS" pitchFamily="34" charset="-128"/>
              </a:rPr>
              <a:t>servers, storage, network , e.g. HP </a:t>
            </a:r>
            <a:r>
              <a:rPr lang="en-US" dirty="0" err="1">
                <a:solidFill>
                  <a:srgbClr val="005587"/>
                </a:solidFill>
                <a:ea typeface="Arial Unicode MS" pitchFamily="34" charset="-128"/>
                <a:cs typeface="Arial Unicode MS" pitchFamily="34" charset="-128"/>
              </a:rPr>
              <a:t>Bladesystem</a:t>
            </a:r>
            <a:r>
              <a:rPr lang="en-US" dirty="0">
                <a:solidFill>
                  <a:srgbClr val="005587"/>
                </a:solidFill>
                <a:ea typeface="Arial Unicode MS" pitchFamily="34" charset="-128"/>
                <a:cs typeface="Arial Unicode MS" pitchFamily="34" charset="-128"/>
              </a:rPr>
              <a:t> Matrix</a:t>
            </a:r>
          </a:p>
          <a:p>
            <a:pPr>
              <a:lnSpc>
                <a:spcPct val="95000"/>
              </a:lnSpc>
              <a:spcBef>
                <a:spcPct val="50000"/>
              </a:spcBef>
              <a:buClr>
                <a:schemeClr val="bg2"/>
              </a:buClr>
              <a:buSzPct val="80000"/>
              <a:defRPr/>
            </a:pPr>
            <a:r>
              <a:rPr lang="en-US" b="1" dirty="0">
                <a:solidFill>
                  <a:srgbClr val="005587"/>
                </a:solidFill>
                <a:ea typeface="Arial Unicode MS" pitchFamily="34" charset="-128"/>
                <a:cs typeface="Arial Unicode MS" pitchFamily="34" charset="-128"/>
              </a:rPr>
              <a:t>Software </a:t>
            </a:r>
            <a:r>
              <a:rPr lang="en-US" dirty="0">
                <a:solidFill>
                  <a:srgbClr val="005587"/>
                </a:solidFill>
                <a:ea typeface="Arial Unicode MS" pitchFamily="34" charset="-128"/>
                <a:cs typeface="Arial Unicode MS" pitchFamily="34" charset="-128"/>
              </a:rPr>
              <a:t>for Infrastructure and management, e.g. Cloud Assure</a:t>
            </a:r>
            <a:endParaRPr lang="en-US" b="1" dirty="0">
              <a:solidFill>
                <a:srgbClr val="005587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5000"/>
              </a:lnSpc>
              <a:spcBef>
                <a:spcPct val="50000"/>
              </a:spcBef>
              <a:buClr>
                <a:schemeClr val="bg2"/>
              </a:buClr>
              <a:buSzPct val="80000"/>
              <a:defRPr/>
            </a:pPr>
            <a:r>
              <a:rPr lang="en-US" b="1" dirty="0">
                <a:solidFill>
                  <a:srgbClr val="005587"/>
                </a:solidFill>
                <a:ea typeface="Arial Unicode MS" pitchFamily="34" charset="-128"/>
                <a:cs typeface="Arial Unicode MS" pitchFamily="34" charset="-128"/>
              </a:rPr>
              <a:t>Data center infrastructure</a:t>
            </a:r>
            <a:r>
              <a:rPr lang="en-US" dirty="0">
                <a:solidFill>
                  <a:srgbClr val="005587"/>
                </a:solidFill>
                <a:ea typeface="Arial Unicode MS" pitchFamily="34" charset="-128"/>
                <a:cs typeface="Arial Unicode MS" pitchFamily="34" charset="-128"/>
              </a:rPr>
              <a:t>: design and optimization, e.g. Cloud consulting services</a:t>
            </a:r>
          </a:p>
          <a:p>
            <a:pPr>
              <a:lnSpc>
                <a:spcPct val="95000"/>
              </a:lnSpc>
              <a:spcBef>
                <a:spcPct val="50000"/>
              </a:spcBef>
              <a:buClr>
                <a:schemeClr val="bg2"/>
              </a:buClr>
              <a:buSzPct val="80000"/>
              <a:defRPr/>
            </a:pPr>
            <a:r>
              <a:rPr lang="en-US" b="1" dirty="0">
                <a:solidFill>
                  <a:srgbClr val="005587"/>
                </a:solidFill>
                <a:ea typeface="Arial Unicode MS" pitchFamily="34" charset="-128"/>
                <a:cs typeface="Arial Unicode MS" pitchFamily="34" charset="-128"/>
              </a:rPr>
              <a:t>Data center services</a:t>
            </a:r>
            <a:r>
              <a:rPr lang="en-US" dirty="0">
                <a:solidFill>
                  <a:srgbClr val="005587"/>
                </a:solidFill>
                <a:ea typeface="Arial Unicode MS" pitchFamily="34" charset="-128"/>
                <a:cs typeface="Arial Unicode MS" pitchFamily="34" charset="-128"/>
              </a:rPr>
              <a:t>: in-house and outsourced, </a:t>
            </a:r>
            <a:r>
              <a:rPr lang="en-US" dirty="0" smtClean="0">
                <a:solidFill>
                  <a:srgbClr val="005587"/>
                </a:solidFill>
                <a:ea typeface="Arial Unicode MS" pitchFamily="34" charset="-128"/>
                <a:cs typeface="Arial Unicode MS" pitchFamily="34" charset="-128"/>
              </a:rPr>
              <a:t>(printing as a service)</a:t>
            </a:r>
            <a:endParaRPr lang="en-US" dirty="0">
              <a:solidFill>
                <a:srgbClr val="005587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5000"/>
              </a:lnSpc>
              <a:spcBef>
                <a:spcPct val="50000"/>
              </a:spcBef>
              <a:buClr>
                <a:schemeClr val="bg2"/>
              </a:buClr>
              <a:buSzPct val="80000"/>
              <a:defRPr/>
            </a:pPr>
            <a:r>
              <a:rPr lang="en-US" b="1" dirty="0">
                <a:solidFill>
                  <a:srgbClr val="005587"/>
                </a:solidFill>
                <a:ea typeface="Arial Unicode MS" pitchFamily="34" charset="-128"/>
                <a:cs typeface="Arial Unicode MS" pitchFamily="34" charset="-128"/>
              </a:rPr>
              <a:t>Cloud Consulting Services </a:t>
            </a:r>
            <a:r>
              <a:rPr lang="en-US" dirty="0">
                <a:solidFill>
                  <a:srgbClr val="005587"/>
                </a:solidFill>
                <a:ea typeface="Arial Unicode MS" pitchFamily="34" charset="-128"/>
                <a:cs typeface="Arial Unicode MS" pitchFamily="34" charset="-128"/>
              </a:rPr>
              <a:t>cloud roadmap service, cloud discovery workshop</a:t>
            </a:r>
            <a:endParaRPr lang="en-US" b="1" dirty="0">
              <a:solidFill>
                <a:srgbClr val="005587"/>
              </a:solidFill>
              <a:ea typeface="Arial Unicode MS" pitchFamily="34" charset="-128"/>
              <a:cs typeface="Arial Unicode MS" pitchFamily="34" charset="-128"/>
            </a:endParaRPr>
          </a:p>
          <a:p>
            <a:pPr>
              <a:lnSpc>
                <a:spcPct val="95000"/>
              </a:lnSpc>
              <a:spcBef>
                <a:spcPct val="50000"/>
              </a:spcBef>
              <a:buClr>
                <a:schemeClr val="bg2"/>
              </a:buClr>
              <a:buSzPct val="80000"/>
              <a:defRPr/>
            </a:pPr>
            <a:endParaRPr lang="en-US" dirty="0">
              <a:solidFill>
                <a:srgbClr val="005587"/>
              </a:solidFill>
            </a:endParaRPr>
          </a:p>
        </p:txBody>
      </p:sp>
      <p:cxnSp>
        <p:nvCxnSpPr>
          <p:cNvPr id="32778" name="Straight Connector 13"/>
          <p:cNvCxnSpPr>
            <a:cxnSpLocks noChangeShapeType="1"/>
          </p:cNvCxnSpPr>
          <p:nvPr/>
        </p:nvCxnSpPr>
        <p:spPr bwMode="auto">
          <a:xfrm>
            <a:off x="3997325" y="2193925"/>
            <a:ext cx="747713" cy="1588"/>
          </a:xfrm>
          <a:prstGeom prst="line">
            <a:avLst/>
          </a:prstGeom>
          <a:noFill/>
          <a:ln w="38100" algn="ctr">
            <a:solidFill>
              <a:srgbClr val="003366"/>
            </a:solidFill>
            <a:round/>
            <a:headEnd/>
            <a:tailEnd/>
          </a:ln>
        </p:spPr>
      </p:cxnSp>
      <p:sp>
        <p:nvSpPr>
          <p:cNvPr id="8" name="Rounded Rectangle 7"/>
          <p:cNvSpPr/>
          <p:nvPr/>
        </p:nvSpPr>
        <p:spPr bwMode="auto">
          <a:xfrm>
            <a:off x="737384" y="4342709"/>
            <a:ext cx="3191755" cy="987046"/>
          </a:xfrm>
          <a:prstGeom prst="roundRect">
            <a:avLst/>
          </a:prstGeom>
          <a:solidFill>
            <a:srgbClr val="0070C0"/>
          </a:solidFill>
          <a:ln w="190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Provide cloud services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HP’s cloud strategy</a:t>
            </a:r>
          </a:p>
        </p:txBody>
      </p:sp>
      <p:sp>
        <p:nvSpPr>
          <p:cNvPr id="35" name="Rounded Rectangle 34"/>
          <p:cNvSpPr/>
          <p:nvPr/>
        </p:nvSpPr>
        <p:spPr bwMode="auto">
          <a:xfrm>
            <a:off x="4748213" y="2828925"/>
            <a:ext cx="3560762" cy="2659063"/>
          </a:xfrm>
          <a:prstGeom prst="roundRect">
            <a:avLst/>
          </a:prstGeom>
          <a:noFill/>
          <a:ln w="19050" algn="ctr">
            <a:solidFill>
              <a:schemeClr val="accent2">
                <a:lumMod val="75000"/>
              </a:schemeClr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Cloud Assure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Service Portfolio Management solutions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ITIL v3 authorship; COBIT, ISO, and other industry standards and practices</a:t>
            </a:r>
          </a:p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Founding member of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itSMF</a:t>
            </a:r>
            <a:endParaRPr lang="en-US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Print Security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 bwMode="auto">
          <a:xfrm>
            <a:off x="3973513" y="3500438"/>
            <a:ext cx="749300" cy="1587"/>
          </a:xfrm>
          <a:prstGeom prst="line">
            <a:avLst/>
          </a:prstGeom>
          <a:noFill/>
          <a:ln w="571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ounded Rectangle 11"/>
          <p:cNvSpPr/>
          <p:nvPr/>
        </p:nvSpPr>
        <p:spPr bwMode="auto">
          <a:xfrm>
            <a:off x="737384" y="1653641"/>
            <a:ext cx="3191755" cy="98704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Enable cloud providers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737384" y="2998175"/>
            <a:ext cx="3191755" cy="98704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Help customers secure, source, and govern cloud services 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737384" y="4342709"/>
            <a:ext cx="3191755" cy="987046"/>
          </a:xfrm>
          <a:prstGeom prst="roundRect">
            <a:avLst/>
          </a:prstGeom>
          <a:solidFill>
            <a:srgbClr val="0070C0"/>
          </a:solidFill>
          <a:ln w="190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Provide cloud services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HP’s cloud strategy</a:t>
            </a:r>
          </a:p>
        </p:txBody>
      </p:sp>
      <p:sp>
        <p:nvSpPr>
          <p:cNvPr id="34819" name="Rounded Rectangle 34"/>
          <p:cNvSpPr>
            <a:spLocks noChangeArrowheads="1"/>
          </p:cNvSpPr>
          <p:nvPr/>
        </p:nvSpPr>
        <p:spPr bwMode="auto">
          <a:xfrm>
            <a:off x="4770438" y="2624138"/>
            <a:ext cx="3560762" cy="2836862"/>
          </a:xfrm>
          <a:prstGeom prst="roundRect">
            <a:avLst>
              <a:gd name="adj" fmla="val 16667"/>
            </a:avLst>
          </a:prstGeom>
          <a:noFill/>
          <a:ln w="19050" algn="ctr">
            <a:solidFill>
              <a:srgbClr val="0070C0"/>
            </a:solidFill>
            <a:miter lim="800000"/>
            <a:headEnd/>
            <a:tailEnd/>
          </a:ln>
        </p:spPr>
        <p:txBody>
          <a:bodyPr anchor="ctr"/>
          <a:lstStyle/>
          <a:p>
            <a:pPr>
              <a:spcBef>
                <a:spcPct val="50000"/>
              </a:spcBef>
            </a:pPr>
            <a:endParaRPr lang="en-US" sz="1400">
              <a:solidFill>
                <a:srgbClr val="005587"/>
              </a:solidFill>
            </a:endParaRPr>
          </a:p>
        </p:txBody>
      </p:sp>
      <p:cxnSp>
        <p:nvCxnSpPr>
          <p:cNvPr id="34820" name="Straight Connector 41"/>
          <p:cNvCxnSpPr>
            <a:cxnSpLocks noChangeShapeType="1"/>
          </p:cNvCxnSpPr>
          <p:nvPr/>
        </p:nvCxnSpPr>
        <p:spPr bwMode="auto">
          <a:xfrm>
            <a:off x="3962400" y="4840288"/>
            <a:ext cx="749300" cy="1587"/>
          </a:xfrm>
          <a:prstGeom prst="line">
            <a:avLst/>
          </a:prstGeom>
          <a:noFill/>
          <a:ln w="57150" algn="ctr">
            <a:solidFill>
              <a:srgbClr val="0070C0"/>
            </a:solidFill>
            <a:round/>
            <a:headEnd/>
            <a:tailEnd/>
          </a:ln>
        </p:spPr>
      </p:cxnSp>
      <p:sp>
        <p:nvSpPr>
          <p:cNvPr id="40" name="Rounded Rectangle 39"/>
          <p:cNvSpPr/>
          <p:nvPr/>
        </p:nvSpPr>
        <p:spPr bwMode="auto">
          <a:xfrm>
            <a:off x="737384" y="1653641"/>
            <a:ext cx="3191755" cy="987046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Enable cloud providers</a:t>
            </a:r>
          </a:p>
        </p:txBody>
      </p:sp>
      <p:sp>
        <p:nvSpPr>
          <p:cNvPr id="41" name="Rounded Rectangle 40"/>
          <p:cNvSpPr/>
          <p:nvPr/>
        </p:nvSpPr>
        <p:spPr bwMode="auto">
          <a:xfrm>
            <a:off x="737384" y="2998175"/>
            <a:ext cx="3191755" cy="987046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 w="190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Help customers secure, source, and govern cloud services </a:t>
            </a:r>
          </a:p>
        </p:txBody>
      </p:sp>
      <p:sp>
        <p:nvSpPr>
          <p:cNvPr id="43" name="Rounded Rectangle 42"/>
          <p:cNvSpPr/>
          <p:nvPr/>
        </p:nvSpPr>
        <p:spPr bwMode="auto">
          <a:xfrm>
            <a:off x="737384" y="4342709"/>
            <a:ext cx="3191755" cy="987046"/>
          </a:xfrm>
          <a:prstGeom prst="roundRect">
            <a:avLst/>
          </a:prstGeom>
          <a:solidFill>
            <a:srgbClr val="0070C0"/>
          </a:solidFill>
          <a:ln w="19050" algn="ctr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solidFill>
                  <a:schemeClr val="bg1"/>
                </a:solidFill>
              </a:rPr>
              <a:t>Provide cloud services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5139686" y="2680411"/>
            <a:ext cx="2784475" cy="276537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95000"/>
              </a:lnSpc>
              <a:spcBef>
                <a:spcPct val="50000"/>
              </a:spcBef>
              <a:buClr>
                <a:schemeClr val="bg2"/>
              </a:buClr>
              <a:buSzPct val="80000"/>
              <a:defRPr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NetSuite partnership</a:t>
            </a:r>
          </a:p>
          <a:p>
            <a:pPr>
              <a:lnSpc>
                <a:spcPct val="95000"/>
              </a:lnSpc>
              <a:spcBef>
                <a:spcPct val="50000"/>
              </a:spcBef>
              <a:buClr>
                <a:schemeClr val="bg2"/>
              </a:buClr>
              <a:buSzPct val="80000"/>
              <a:defRPr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SnapFish</a:t>
            </a:r>
          </a:p>
          <a:p>
            <a:pPr>
              <a:lnSpc>
                <a:spcPct val="95000"/>
              </a:lnSpc>
              <a:spcBef>
                <a:spcPct val="50000"/>
              </a:spcBef>
              <a:buClr>
                <a:schemeClr val="bg2"/>
              </a:buClr>
              <a:buSzPct val="80000"/>
              <a:defRPr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CloudPrint</a:t>
            </a:r>
          </a:p>
          <a:p>
            <a:pPr>
              <a:lnSpc>
                <a:spcPct val="95000"/>
              </a:lnSpc>
              <a:spcBef>
                <a:spcPct val="50000"/>
              </a:spcBef>
              <a:buClr>
                <a:schemeClr val="bg2"/>
              </a:buClr>
              <a:buSzPct val="80000"/>
              <a:defRPr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MagCloud</a:t>
            </a:r>
          </a:p>
          <a:p>
            <a:pPr>
              <a:lnSpc>
                <a:spcPct val="95000"/>
              </a:lnSpc>
              <a:spcBef>
                <a:spcPct val="50000"/>
              </a:spcBef>
              <a:buClr>
                <a:schemeClr val="bg2"/>
              </a:buClr>
              <a:buSzPct val="80000"/>
              <a:defRPr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Gabble</a:t>
            </a:r>
          </a:p>
          <a:p>
            <a:pPr>
              <a:lnSpc>
                <a:spcPct val="95000"/>
              </a:lnSpc>
              <a:spcBef>
                <a:spcPct val="50000"/>
              </a:spcBef>
              <a:buClr>
                <a:schemeClr val="bg2"/>
              </a:buClr>
              <a:buSzPct val="80000"/>
              <a:defRPr/>
            </a:pPr>
            <a:r>
              <a:rPr lang="en-US" sz="1800" dirty="0">
                <a:solidFill>
                  <a:schemeClr val="accent1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Cloud </a:t>
            </a:r>
            <a:r>
              <a:rPr lang="en-US" sz="1800" dirty="0" smtClean="0">
                <a:solidFill>
                  <a:schemeClr val="accent1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Assure</a:t>
            </a:r>
          </a:p>
          <a:p>
            <a:pPr>
              <a:lnSpc>
                <a:spcPct val="95000"/>
              </a:lnSpc>
              <a:spcBef>
                <a:spcPct val="50000"/>
              </a:spcBef>
              <a:buClr>
                <a:schemeClr val="bg2"/>
              </a:buClr>
              <a:buSzPct val="80000"/>
              <a:defRPr/>
            </a:pPr>
            <a:r>
              <a:rPr lang="en-US" sz="1800" dirty="0" err="1" smtClean="0">
                <a:solidFill>
                  <a:schemeClr val="accent1">
                    <a:lumMod val="75000"/>
                  </a:schemeClr>
                </a:solidFill>
                <a:ea typeface="Arial Unicode MS" pitchFamily="34" charset="-128"/>
                <a:cs typeface="Arial Unicode MS" pitchFamily="34" charset="-128"/>
              </a:rPr>
              <a:t>ePrinting</a:t>
            </a:r>
            <a:endParaRPr lang="en-US" sz="1800" dirty="0">
              <a:solidFill>
                <a:schemeClr val="accent1">
                  <a:lumMod val="75000"/>
                </a:schemeClr>
              </a:solidFill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99"/>
          <p:cNvSpPr>
            <a:spLocks noGrp="1" noChangeArrowheads="1"/>
          </p:cNvSpPr>
          <p:nvPr>
            <p:ph type="ctrTitle"/>
          </p:nvPr>
        </p:nvSpPr>
        <p:spPr>
          <a:xfrm>
            <a:off x="294020" y="684355"/>
            <a:ext cx="7842250" cy="1641475"/>
          </a:xfrm>
        </p:spPr>
        <p:txBody>
          <a:bodyPr/>
          <a:lstStyle/>
          <a:p>
            <a:pPr eaLnBrk="1" hangingPunct="1">
              <a:lnSpc>
                <a:spcPct val="115000"/>
              </a:lnSpc>
            </a:pPr>
            <a:r>
              <a:rPr lang="en-US" b="1" dirty="0" smtClean="0">
                <a:solidFill>
                  <a:schemeClr val="tx1"/>
                </a:solidFill>
              </a:rPr>
              <a:t>HP ePrint mobile printing solution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sz="2400" b="1" dirty="0" smtClean="0">
                <a:solidFill>
                  <a:schemeClr val="tx1"/>
                </a:solidFill>
              </a:rPr>
              <a:t>Printing wherever business happens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3"/>
          <p:cNvSpPr>
            <a:spLocks noGrp="1" noChangeArrowheads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AB6BD32C-4C8A-4FAB-8A40-D4BEB678131A}" type="slidenum">
              <a:rPr lang="ja-JP" altLang="en-US" smtClean="0"/>
              <a:pPr/>
              <a:t>2</a:t>
            </a:fld>
            <a:endParaRPr lang="en-US" altLang="ja-JP" dirty="0" smtClean="0"/>
          </a:p>
        </p:txBody>
      </p:sp>
      <p:sp>
        <p:nvSpPr>
          <p:cNvPr id="7171" name="Rectangle 2"/>
          <p:cNvSpPr>
            <a:spLocks noChangeArrowheads="1"/>
          </p:cNvSpPr>
          <p:nvPr/>
        </p:nvSpPr>
        <p:spPr bwMode="auto">
          <a:xfrm>
            <a:off x="428625" y="114300"/>
            <a:ext cx="82454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>
              <a:lnSpc>
                <a:spcPct val="90000"/>
              </a:lnSpc>
              <a:spcBef>
                <a:spcPct val="25000"/>
              </a:spcBef>
            </a:pPr>
            <a:r>
              <a:rPr lang="en-IE" altLang="ja-JP" sz="3600" dirty="0">
                <a:solidFill>
                  <a:schemeClr val="tx2"/>
                </a:solidFill>
                <a:ea typeface="MS PGothic" pitchFamily="50" charset="-128"/>
              </a:rPr>
              <a:t>Outline of Presentation</a:t>
            </a:r>
          </a:p>
        </p:txBody>
      </p:sp>
      <p:sp>
        <p:nvSpPr>
          <p:cNvPr id="7172" name="Rectangle 3"/>
          <p:cNvSpPr>
            <a:spLocks noChangeArrowheads="1"/>
          </p:cNvSpPr>
          <p:nvPr/>
        </p:nvSpPr>
        <p:spPr bwMode="auto">
          <a:xfrm>
            <a:off x="400050" y="1481683"/>
            <a:ext cx="8461375" cy="458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228600" indent="-228600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  <a:buClr>
                <a:srgbClr val="ABA69F"/>
              </a:buClr>
              <a:buSzPct val="80000"/>
              <a:buFontTx/>
              <a:buChar char="•"/>
            </a:pPr>
            <a:r>
              <a:rPr lang="en-IE" altLang="ja-JP" sz="2800" dirty="0" smtClean="0">
                <a:ea typeface="MS PGothic" pitchFamily="50" charset="-128"/>
              </a:rPr>
              <a:t>Cloud Context</a:t>
            </a:r>
          </a:p>
          <a:p>
            <a:pPr marL="685800" lvl="1" indent="-228600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  <a:buClr>
                <a:srgbClr val="ABA69F"/>
              </a:buClr>
              <a:buSzPct val="80000"/>
              <a:buFontTx/>
              <a:buChar char="•"/>
            </a:pPr>
            <a:r>
              <a:rPr lang="en-IE" altLang="ja-JP" sz="2800" dirty="0" smtClean="0">
                <a:ea typeface="MS PGothic" pitchFamily="50" charset="-128"/>
              </a:rPr>
              <a:t>Cloud </a:t>
            </a:r>
            <a:r>
              <a:rPr lang="en-IE" altLang="ja-JP" sz="2800" dirty="0">
                <a:ea typeface="MS PGothic" pitchFamily="50" charset="-128"/>
              </a:rPr>
              <a:t>Definition</a:t>
            </a:r>
          </a:p>
          <a:p>
            <a:pPr marL="685800" lvl="1" indent="-228600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  <a:buClr>
                <a:srgbClr val="ABA69F"/>
              </a:buClr>
              <a:buSzPct val="80000"/>
              <a:buFontTx/>
              <a:buChar char="•"/>
            </a:pPr>
            <a:r>
              <a:rPr lang="en-IE" altLang="ja-JP" sz="2800" dirty="0" err="1">
                <a:ea typeface="MS PGothic" pitchFamily="50" charset="-128"/>
              </a:rPr>
              <a:t>HP’s</a:t>
            </a:r>
            <a:r>
              <a:rPr lang="en-IE" altLang="ja-JP" sz="2800" dirty="0">
                <a:ea typeface="MS PGothic" pitchFamily="50" charset="-128"/>
              </a:rPr>
              <a:t> Viewpoint of Cloud Computing</a:t>
            </a:r>
          </a:p>
          <a:p>
            <a:pPr marL="685800" lvl="1" indent="-228600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  <a:buClr>
                <a:srgbClr val="ABA69F"/>
              </a:buClr>
              <a:buSzPct val="80000"/>
              <a:buFontTx/>
              <a:buChar char="•"/>
            </a:pPr>
            <a:r>
              <a:rPr lang="en-IE" altLang="ja-JP" sz="2800" dirty="0" err="1">
                <a:ea typeface="MS PGothic" pitchFamily="50" charset="-128"/>
              </a:rPr>
              <a:t>HP’s</a:t>
            </a:r>
            <a:r>
              <a:rPr lang="en-IE" altLang="ja-JP" sz="2800" dirty="0">
                <a:ea typeface="MS PGothic" pitchFamily="50" charset="-128"/>
              </a:rPr>
              <a:t> Cloud Strategy</a:t>
            </a:r>
          </a:p>
          <a:p>
            <a:pPr marL="228600" indent="-228600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  <a:buClr>
                <a:srgbClr val="ABA69F"/>
              </a:buClr>
              <a:buSzPct val="80000"/>
              <a:buFontTx/>
              <a:buChar char="•"/>
            </a:pPr>
            <a:r>
              <a:rPr lang="en-IE" altLang="ja-JP" sz="2800" dirty="0" err="1" smtClean="0">
                <a:ea typeface="MS PGothic" pitchFamily="50" charset="-128"/>
              </a:rPr>
              <a:t>HP’s</a:t>
            </a:r>
            <a:r>
              <a:rPr lang="en-IE" altLang="ja-JP" sz="2800" dirty="0" smtClean="0">
                <a:ea typeface="MS PGothic" pitchFamily="50" charset="-128"/>
              </a:rPr>
              <a:t> </a:t>
            </a:r>
            <a:r>
              <a:rPr lang="en-IE" altLang="ja-JP" sz="2800" dirty="0" err="1" smtClean="0">
                <a:ea typeface="MS PGothic" pitchFamily="50" charset="-128"/>
              </a:rPr>
              <a:t>ePrint</a:t>
            </a:r>
            <a:r>
              <a:rPr lang="en-IE" altLang="ja-JP" sz="2800" dirty="0" smtClean="0">
                <a:ea typeface="MS PGothic" pitchFamily="50" charset="-128"/>
              </a:rPr>
              <a:t> Mobile Printing Solution</a:t>
            </a:r>
          </a:p>
          <a:p>
            <a:pPr marL="228600" indent="-228600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  <a:buClr>
                <a:srgbClr val="ABA69F"/>
              </a:buClr>
              <a:buSzPct val="80000"/>
              <a:buFontTx/>
              <a:buChar char="•"/>
            </a:pPr>
            <a:r>
              <a:rPr lang="en-IE" altLang="ja-JP" sz="2800" dirty="0" smtClean="0">
                <a:ea typeface="MS PGothic" pitchFamily="50" charset="-128"/>
              </a:rPr>
              <a:t>Questions</a:t>
            </a:r>
            <a:endParaRPr lang="en-IE" altLang="ja-JP" sz="2800" dirty="0">
              <a:ea typeface="MS PGothic" pitchFamily="50" charset="-128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6448425" y="5880100"/>
            <a:ext cx="1465263" cy="5365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660400"/>
            <a:ext cx="8220075" cy="1004888"/>
          </a:xfrm>
        </p:spPr>
        <p:txBody>
          <a:bodyPr anchor="t"/>
          <a:lstStyle/>
          <a:p>
            <a:pPr eaLnBrk="1" hangingPunct="1"/>
            <a:r>
              <a:rPr lang="en-US" sz="3200" dirty="0" smtClean="0">
                <a:solidFill>
                  <a:schemeClr val="tx1"/>
                </a:solidFill>
              </a:rPr>
              <a:t>Business is mobile; printing should be too.</a:t>
            </a:r>
          </a:p>
        </p:txBody>
      </p:sp>
      <p:sp>
        <p:nvSpPr>
          <p:cNvPr id="16794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349500" y="1589088"/>
            <a:ext cx="6408738" cy="2762250"/>
          </a:xfrm>
        </p:spPr>
        <p:txBody>
          <a:bodyPr/>
          <a:lstStyle/>
          <a:p>
            <a:pPr marL="228600" indent="-228600" eaLnBrk="1" hangingPunct="1">
              <a:lnSpc>
                <a:spcPct val="75000"/>
              </a:lnSpc>
              <a:spcAft>
                <a:spcPct val="75000"/>
              </a:spcAft>
            </a:pPr>
            <a:r>
              <a:rPr lang="en-US" sz="2000" dirty="0" smtClean="0"/>
              <a:t>Senior executives are demanding more Smartphone capabilities.</a:t>
            </a:r>
            <a:r>
              <a:rPr lang="en-US" sz="2000" baseline="30000" dirty="0" smtClean="0"/>
              <a:t>1</a:t>
            </a:r>
          </a:p>
          <a:p>
            <a:pPr marL="228600" indent="-228600" eaLnBrk="1" hangingPunct="1">
              <a:lnSpc>
                <a:spcPct val="75000"/>
              </a:lnSpc>
              <a:spcAft>
                <a:spcPct val="75000"/>
              </a:spcAft>
            </a:pPr>
            <a:r>
              <a:rPr lang="en-US" sz="2000" dirty="0" smtClean="0"/>
              <a:t>Mobile worker population will surpass 1 billion in 2010 and reach 1.2 billion by 2013.</a:t>
            </a:r>
            <a:r>
              <a:rPr lang="en-US" sz="2000" baseline="30000" dirty="0" smtClean="0"/>
              <a:t>2</a:t>
            </a:r>
          </a:p>
          <a:p>
            <a:pPr marL="228600" indent="-228600" eaLnBrk="1" hangingPunct="1">
              <a:lnSpc>
                <a:spcPct val="75000"/>
              </a:lnSpc>
              <a:spcAft>
                <a:spcPct val="75000"/>
              </a:spcAft>
            </a:pPr>
            <a:r>
              <a:rPr lang="en-US" sz="2000" dirty="0" smtClean="0"/>
              <a:t>“By 2012, all physicians will walk around with a stethoscope and a smart mobile device.”</a:t>
            </a:r>
            <a:r>
              <a:rPr lang="en-US" sz="2000" baseline="30000" dirty="0" smtClean="0"/>
              <a:t>3</a:t>
            </a:r>
          </a:p>
        </p:txBody>
      </p:sp>
      <p:pic>
        <p:nvPicPr>
          <p:cNvPr id="24581" name="Picture 5" descr="C16291r3B_Right_Simp_Lor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8963" y="1371600"/>
            <a:ext cx="14319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942" name="Rectangle 6"/>
          <p:cNvSpPr>
            <a:spLocks noChangeArrowheads="1"/>
          </p:cNvSpPr>
          <p:nvPr/>
        </p:nvSpPr>
        <p:spPr bwMode="auto">
          <a:xfrm>
            <a:off x="2232025" y="4699000"/>
            <a:ext cx="643413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/>
              <a:t>Until now, printing from a smartphone has been the missing link in the enterprise mobile workflow.</a:t>
            </a:r>
          </a:p>
        </p:txBody>
      </p:sp>
      <p:sp>
        <p:nvSpPr>
          <p:cNvPr id="167943" name="Text Box 7"/>
          <p:cNvSpPr txBox="1">
            <a:spLocks noChangeArrowheads="1"/>
          </p:cNvSpPr>
          <p:nvPr/>
        </p:nvSpPr>
        <p:spPr bwMode="auto">
          <a:xfrm>
            <a:off x="2001838" y="6113463"/>
            <a:ext cx="3286125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14300" indent="-114300"/>
            <a:r>
              <a:rPr lang="en-US" sz="500"/>
              <a:t>1. www.informationweek.com, October 2009.</a:t>
            </a:r>
          </a:p>
          <a:p>
            <a:pPr marL="114300" indent="-114300"/>
            <a:r>
              <a:rPr lang="en-US" sz="500"/>
              <a:t>2. </a:t>
            </a:r>
            <a:r>
              <a:rPr lang="en-US" sz="500" i="1"/>
              <a:t>Gap Intelligence</a:t>
            </a:r>
            <a:r>
              <a:rPr lang="en-US" sz="500"/>
              <a:t>, 2010.</a:t>
            </a:r>
          </a:p>
          <a:p>
            <a:pPr marL="114300" indent="-114300"/>
            <a:r>
              <a:rPr lang="en-US" sz="500"/>
              <a:t>3. Monique Levy, Senior Director of Research, Manhattan Research, www.fiercehealthcare.com, October 2009.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7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7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67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7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1679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679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67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9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74688" y="514350"/>
            <a:ext cx="7769225" cy="679450"/>
          </a:xfrm>
        </p:spPr>
        <p:txBody>
          <a:bodyPr/>
          <a:lstStyle/>
          <a:p>
            <a:r>
              <a:rPr lang="en-US" dirty="0" smtClean="0"/>
              <a:t>HP ePrint</a:t>
            </a:r>
          </a:p>
        </p:txBody>
      </p:sp>
      <p:sp>
        <p:nvSpPr>
          <p:cNvPr id="25603" name="Text Box 7"/>
          <p:cNvSpPr txBox="1">
            <a:spLocks noChangeArrowheads="1"/>
          </p:cNvSpPr>
          <p:nvPr/>
        </p:nvSpPr>
        <p:spPr bwMode="auto">
          <a:xfrm>
            <a:off x="708025" y="1162050"/>
            <a:ext cx="6375400" cy="427038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848589"/>
                </a:solidFill>
                <a:latin typeface="Futura Hv" pitchFamily="34" charset="0"/>
              </a:rPr>
              <a:t>Making printing as mobile as you are</a:t>
            </a:r>
          </a:p>
        </p:txBody>
      </p:sp>
      <p:sp>
        <p:nvSpPr>
          <p:cNvPr id="41" name="Pentagon 40"/>
          <p:cNvSpPr>
            <a:spLocks noChangeArrowheads="1"/>
          </p:cNvSpPr>
          <p:nvPr/>
        </p:nvSpPr>
        <p:spPr bwMode="auto">
          <a:xfrm>
            <a:off x="809625" y="1792288"/>
            <a:ext cx="2703513" cy="769937"/>
          </a:xfrm>
          <a:prstGeom prst="homePlate">
            <a:avLst>
              <a:gd name="adj" fmla="val 19979"/>
            </a:avLst>
          </a:prstGeom>
          <a:gradFill rotWithShape="1">
            <a:gsLst>
              <a:gs pos="0">
                <a:srgbClr val="00A4E6"/>
              </a:gs>
              <a:gs pos="100000">
                <a:srgbClr val="1742DB"/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605" name="TextBox 32"/>
          <p:cNvSpPr txBox="1">
            <a:spLocks noChangeArrowheads="1"/>
          </p:cNvSpPr>
          <p:nvPr/>
        </p:nvSpPr>
        <p:spPr bwMode="auto">
          <a:xfrm>
            <a:off x="842963" y="1809750"/>
            <a:ext cx="2540000" cy="65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  <a:latin typeface="Futura Md" pitchFamily="34" charset="0"/>
              </a:rPr>
              <a:t>Empower enterprise employees to be more productive and innovative</a:t>
            </a:r>
          </a:p>
        </p:txBody>
      </p:sp>
      <p:sp>
        <p:nvSpPr>
          <p:cNvPr id="43" name="Chevron 42"/>
          <p:cNvSpPr>
            <a:spLocks noChangeArrowheads="1"/>
          </p:cNvSpPr>
          <p:nvPr/>
        </p:nvSpPr>
        <p:spPr bwMode="auto">
          <a:xfrm>
            <a:off x="3460750" y="1800225"/>
            <a:ext cx="2697163" cy="752475"/>
          </a:xfrm>
          <a:prstGeom prst="chevron">
            <a:avLst>
              <a:gd name="adj" fmla="val 20461"/>
            </a:avLst>
          </a:prstGeom>
          <a:gradFill rotWithShape="1">
            <a:gsLst>
              <a:gs pos="0">
                <a:srgbClr val="64B900"/>
              </a:gs>
              <a:gs pos="100000">
                <a:srgbClr val="298527"/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607" name="TextBox 37"/>
          <p:cNvSpPr txBox="1">
            <a:spLocks noChangeArrowheads="1"/>
          </p:cNvSpPr>
          <p:nvPr/>
        </p:nvSpPr>
        <p:spPr bwMode="auto">
          <a:xfrm>
            <a:off x="3621088" y="1905000"/>
            <a:ext cx="2381250" cy="66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  <a:latin typeface="Futura Md" pitchFamily="34" charset="0"/>
              </a:rPr>
              <a:t>Secure printing between any of your company offices</a:t>
            </a:r>
          </a:p>
        </p:txBody>
      </p:sp>
      <p:sp>
        <p:nvSpPr>
          <p:cNvPr id="44" name="Chevron 43"/>
          <p:cNvSpPr>
            <a:spLocks noChangeArrowheads="1"/>
          </p:cNvSpPr>
          <p:nvPr/>
        </p:nvSpPr>
        <p:spPr bwMode="auto">
          <a:xfrm>
            <a:off x="6105525" y="1800225"/>
            <a:ext cx="2673350" cy="752475"/>
          </a:xfrm>
          <a:prstGeom prst="chevron">
            <a:avLst>
              <a:gd name="adj" fmla="val 20445"/>
            </a:avLst>
          </a:prstGeom>
          <a:gradFill rotWithShape="1">
            <a:gsLst>
              <a:gs pos="0">
                <a:srgbClr val="E9800D"/>
              </a:gs>
              <a:gs pos="100000">
                <a:srgbClr val="C00000"/>
              </a:gs>
            </a:gsLst>
            <a:lin ang="5400000" scaled="1"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5609" name="TextBox 38"/>
          <p:cNvSpPr txBox="1">
            <a:spLocks noChangeArrowheads="1"/>
          </p:cNvSpPr>
          <p:nvPr/>
        </p:nvSpPr>
        <p:spPr bwMode="auto">
          <a:xfrm>
            <a:off x="6264275" y="1885950"/>
            <a:ext cx="2351088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1400">
                <a:solidFill>
                  <a:schemeClr val="bg1"/>
                </a:solidFill>
                <a:latin typeface="Futura Md" pitchFamily="34" charset="0"/>
              </a:rPr>
              <a:t>Convenient printing to public printer hotspots</a:t>
            </a:r>
          </a:p>
        </p:txBody>
      </p:sp>
      <p:pic>
        <p:nvPicPr>
          <p:cNvPr id="25610" name="Picture 126" descr="G8658018032008_BB_forpp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02350" y="2622550"/>
            <a:ext cx="2524125" cy="220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11" name="Picture 127" descr="G8641040032008_forpp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0738" y="2619375"/>
            <a:ext cx="2535237" cy="22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2" name="Text Box 129"/>
          <p:cNvSpPr txBox="1">
            <a:spLocks noChangeArrowheads="1"/>
          </p:cNvSpPr>
          <p:nvPr/>
        </p:nvSpPr>
        <p:spPr bwMode="auto">
          <a:xfrm>
            <a:off x="781050" y="4933950"/>
            <a:ext cx="5213350" cy="5810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Printing to your company’s networked printers around the globe with the HP ePrint Enterprise solution</a:t>
            </a:r>
            <a:r>
              <a:rPr lang="en-US" sz="1400" baseline="34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5613" name="Text Box 130"/>
          <p:cNvSpPr txBox="1">
            <a:spLocks noChangeArrowheads="1"/>
          </p:cNvSpPr>
          <p:nvPr/>
        </p:nvSpPr>
        <p:spPr bwMode="auto">
          <a:xfrm>
            <a:off x="6099175" y="4924425"/>
            <a:ext cx="2530475" cy="5810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Print on the go at HP ePrint-enabled locations</a:t>
            </a:r>
            <a:r>
              <a:rPr lang="en-US" sz="1400" baseline="36000">
                <a:solidFill>
                  <a:schemeClr val="bg1"/>
                </a:solidFill>
              </a:rPr>
              <a:t>2</a:t>
            </a:r>
            <a:r>
              <a:rPr lang="en-US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5614" name="Text Box 131"/>
          <p:cNvSpPr txBox="1">
            <a:spLocks noChangeArrowheads="1"/>
          </p:cNvSpPr>
          <p:nvPr/>
        </p:nvSpPr>
        <p:spPr bwMode="auto">
          <a:xfrm>
            <a:off x="533400" y="5981700"/>
            <a:ext cx="41021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06400" lvl="1" indent="-177800"/>
            <a:r>
              <a:rPr lang="en-US" sz="1000"/>
              <a:t>1. Requires BlackBerry Enterprise Server deployment and BlackBerry OS 4.5 or newer.</a:t>
            </a:r>
          </a:p>
          <a:p>
            <a:pPr marL="406400" lvl="1" indent="-177800"/>
            <a:r>
              <a:rPr lang="en-US" sz="1000"/>
              <a:t>2. Requires HP ePrint app and BlackBerry OS 4.5 or newer.</a:t>
            </a:r>
          </a:p>
        </p:txBody>
      </p:sp>
      <p:pic>
        <p:nvPicPr>
          <p:cNvPr id="25615" name="Picture 23" descr="HP001-5013_cropp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49638" y="2624138"/>
            <a:ext cx="2547937" cy="221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5" descr="9700Bold_blackberry_edited_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063" y="479425"/>
            <a:ext cx="2908300" cy="529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50" name="Picture 26" descr="bsc8_bb_cp_push_icon_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7713" y="1403350"/>
            <a:ext cx="2413000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itle 1"/>
          <p:cNvSpPr>
            <a:spLocks noGrp="1"/>
          </p:cNvSpPr>
          <p:nvPr>
            <p:ph type="title" idx="4294967295"/>
          </p:nvPr>
        </p:nvSpPr>
        <p:spPr>
          <a:xfrm>
            <a:off x="687388" y="515938"/>
            <a:ext cx="4935537" cy="1116012"/>
          </a:xfrm>
        </p:spPr>
        <p:txBody>
          <a:bodyPr/>
          <a:lstStyle/>
          <a:p>
            <a:r>
              <a:rPr lang="en-US" smtClean="0"/>
              <a:t>Simple print experience for mobile professionals</a:t>
            </a:r>
          </a:p>
        </p:txBody>
      </p:sp>
      <p:sp>
        <p:nvSpPr>
          <p:cNvPr id="26630" name="Slide Number Placeholder 29"/>
          <p:cNvSpPr txBox="1">
            <a:spLocks noGrp="1"/>
          </p:cNvSpPr>
          <p:nvPr/>
        </p:nvSpPr>
        <p:spPr bwMode="auto">
          <a:xfrm>
            <a:off x="438150" y="6550025"/>
            <a:ext cx="3873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/>
            <a:fld id="{1BAAC4F8-E64F-47AE-A496-C97359D5FAEE}" type="slidenum">
              <a:rPr lang="en-US" sz="900">
                <a:solidFill>
                  <a:srgbClr val="848589"/>
                </a:solidFill>
              </a:rPr>
              <a:pPr eaLnBrk="0" hangingPunct="0"/>
              <a:t>22</a:t>
            </a:fld>
            <a:endParaRPr lang="en-US" sz="900">
              <a:solidFill>
                <a:srgbClr val="848589"/>
              </a:solidFill>
            </a:endParaRPr>
          </a:p>
        </p:txBody>
      </p:sp>
      <p:sp>
        <p:nvSpPr>
          <p:cNvPr id="26631" name="Date Placeholder 6"/>
          <p:cNvSpPr txBox="1">
            <a:spLocks/>
          </p:cNvSpPr>
          <p:nvPr/>
        </p:nvSpPr>
        <p:spPr bwMode="auto">
          <a:xfrm>
            <a:off x="836613" y="6550025"/>
            <a:ext cx="1441450" cy="2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hangingPunct="0">
              <a:spcBef>
                <a:spcPct val="50000"/>
              </a:spcBef>
            </a:pPr>
            <a:fld id="{68A891DF-A484-42F9-9152-A7C73036F208}" type="datetime1">
              <a:rPr lang="en-US" sz="900">
                <a:solidFill>
                  <a:srgbClr val="848589"/>
                </a:solidFill>
              </a:rPr>
              <a:pPr eaLnBrk="0" hangingPunct="0">
                <a:spcBef>
                  <a:spcPct val="50000"/>
                </a:spcBef>
              </a:pPr>
              <a:t>5/18/2010</a:t>
            </a:fld>
            <a:endParaRPr lang="en-US" sz="900">
              <a:solidFill>
                <a:srgbClr val="848589"/>
              </a:solidFill>
            </a:endParaRPr>
          </a:p>
        </p:txBody>
      </p:sp>
      <p:pic>
        <p:nvPicPr>
          <p:cNvPr id="26647" name="Picture 23" descr="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30888" y="1419225"/>
            <a:ext cx="2422525" cy="181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6" name="Picture 22" descr="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19775" y="1416050"/>
            <a:ext cx="2433638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5" name="Picture 21" descr="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29300" y="1414463"/>
            <a:ext cx="2424113" cy="181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4" name="Picture 20" descr="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807075" y="1411288"/>
            <a:ext cx="2444750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3" name="Picture 19" descr="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811838" y="1406525"/>
            <a:ext cx="2439987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13"/>
          <p:cNvSpPr txBox="1">
            <a:spLocks/>
          </p:cNvSpPr>
          <p:nvPr/>
        </p:nvSpPr>
        <p:spPr bwMode="auto">
          <a:xfrm>
            <a:off x="356667" y="1829440"/>
            <a:ext cx="5266211" cy="38343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10000"/>
              </a:spcAft>
              <a:buClr>
                <a:srgbClr val="ABA69F"/>
              </a:buClr>
              <a:buSzPct val="80000"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Three clicks to print</a:t>
            </a:r>
          </a:p>
          <a:p>
            <a:pPr marL="37760275" marR="0" lvl="1" indent="-37474525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10000"/>
              </a:spcAft>
              <a:buClr>
                <a:srgbClr val="ABA69F"/>
              </a:buClr>
              <a:buSzTx/>
              <a:buFont typeface="Futura Bk" pitchFamily="34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1. Select e-mail/attachment to print.</a:t>
            </a:r>
          </a:p>
          <a:p>
            <a:pPr marL="37760275" marR="0" lvl="1" indent="-37474525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10000"/>
              </a:spcAft>
              <a:buClr>
                <a:srgbClr val="ABA69F"/>
              </a:buClr>
              <a:buSzTx/>
              <a:buFont typeface="Futura Bk" pitchFamily="34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2. Search for and select a printer.</a:t>
            </a:r>
          </a:p>
          <a:p>
            <a:pPr marL="37760275" marR="0" lvl="1" indent="-37474525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10000"/>
              </a:spcAft>
              <a:buClr>
                <a:srgbClr val="ABA69F"/>
              </a:buClr>
              <a:buSzTx/>
              <a:buFont typeface="Futura Bk" pitchFamily="34" charset="0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3. Hit Print.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25000"/>
              </a:spcBef>
              <a:spcAft>
                <a:spcPct val="10000"/>
              </a:spcAft>
              <a:buClr>
                <a:srgbClr val="ABA69F"/>
              </a:buClr>
              <a:buSzPct val="80000"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Receive confirmation of print</a:t>
            </a:r>
          </a:p>
          <a:p>
            <a:pPr marL="171450" marR="0" lvl="0" indent="-171450" algn="l" defTabSz="914400" rtl="0" eaLnBrk="0" fontAlgn="base" latinLnBrk="0" hangingPunct="0">
              <a:lnSpc>
                <a:spcPct val="90000"/>
              </a:lnSpc>
              <a:spcBef>
                <a:spcPct val="25000"/>
              </a:spcBef>
              <a:spcAft>
                <a:spcPct val="10000"/>
              </a:spcAft>
              <a:buClr>
                <a:srgbClr val="ABA69F"/>
              </a:buClr>
              <a:buSzPct val="80000"/>
              <a:buFontTx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 need for printer drivers or software on the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smartphone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6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2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26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1000"/>
                                        <p:tgtEl>
                                          <p:spTgt spid="2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90563" y="665163"/>
            <a:ext cx="3957637" cy="1019175"/>
          </a:xfrm>
        </p:spPr>
        <p:txBody>
          <a:bodyPr anchor="t"/>
          <a:lstStyle/>
          <a:p>
            <a:r>
              <a:rPr lang="en-US" sz="3200" dirty="0" smtClean="0"/>
              <a:t>Seamless integration with your business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701675" y="1860550"/>
            <a:ext cx="2890838" cy="2432050"/>
          </a:xfrm>
        </p:spPr>
        <p:txBody>
          <a:bodyPr/>
          <a:lstStyle/>
          <a:p>
            <a:pPr marL="228600" indent="-228600"/>
            <a:r>
              <a:rPr lang="en-US" smtClean="0"/>
              <a:t>Easy to implement</a:t>
            </a:r>
          </a:p>
          <a:p>
            <a:pPr marL="228600" indent="-228600"/>
            <a:r>
              <a:rPr lang="en-US" smtClean="0"/>
              <a:t>Manageable</a:t>
            </a:r>
          </a:p>
          <a:p>
            <a:pPr marL="228600" indent="-228600"/>
            <a:r>
              <a:rPr lang="en-US" smtClean="0"/>
              <a:t>Scalable to your secure network </a:t>
            </a:r>
          </a:p>
        </p:txBody>
      </p:sp>
      <p:sp>
        <p:nvSpPr>
          <p:cNvPr id="27652" name="Text Box 447"/>
          <p:cNvSpPr txBox="1">
            <a:spLocks noChangeArrowheads="1"/>
          </p:cNvSpPr>
          <p:nvPr/>
        </p:nvSpPr>
        <p:spPr bwMode="auto">
          <a:xfrm>
            <a:off x="2557463" y="5000625"/>
            <a:ext cx="147478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000">
                <a:latin typeface="Futura Md" pitchFamily="34" charset="0"/>
              </a:rPr>
              <a:t>Mobile professional sends e-mail to print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2646363" y="471488"/>
            <a:ext cx="6135687" cy="4933950"/>
            <a:chOff x="1667" y="297"/>
            <a:chExt cx="3865" cy="3108"/>
          </a:xfrm>
        </p:grpSpPr>
        <p:pic>
          <p:nvPicPr>
            <p:cNvPr id="27654" name="Picture 23" descr="blackberry_image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723" y="2415"/>
              <a:ext cx="758" cy="7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5" name="Text Box 445"/>
            <p:cNvSpPr txBox="1">
              <a:spLocks noChangeArrowheads="1"/>
            </p:cNvSpPr>
            <p:nvPr/>
          </p:nvSpPr>
          <p:spPr bwMode="auto">
            <a:xfrm>
              <a:off x="2560" y="2089"/>
              <a:ext cx="830" cy="3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latin typeface="Futura Md" pitchFamily="34" charset="0"/>
                </a:rPr>
                <a:t>BlackBerry</a:t>
              </a:r>
              <a:r>
                <a:rPr lang="en-US" sz="1000" baseline="30000">
                  <a:latin typeface="Futura Md" pitchFamily="34" charset="0"/>
                </a:rPr>
                <a:t>®</a:t>
              </a:r>
              <a:r>
                <a:rPr lang="en-US" sz="1000">
                  <a:latin typeface="Futura Md" pitchFamily="34" charset="0"/>
                </a:rPr>
                <a:t> Enterprise Server receives e-mail</a:t>
              </a:r>
            </a:p>
          </p:txBody>
        </p:sp>
        <p:sp>
          <p:nvSpPr>
            <p:cNvPr id="27656" name="Text Box 446"/>
            <p:cNvSpPr txBox="1">
              <a:spLocks noChangeArrowheads="1"/>
            </p:cNvSpPr>
            <p:nvPr/>
          </p:nvSpPr>
          <p:spPr bwMode="auto">
            <a:xfrm>
              <a:off x="3844" y="2089"/>
              <a:ext cx="87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latin typeface="Futura Md" pitchFamily="34" charset="0"/>
                </a:rPr>
                <a:t>Enterprise printer delivers documents</a:t>
              </a:r>
            </a:p>
          </p:txBody>
        </p:sp>
        <p:sp>
          <p:nvSpPr>
            <p:cNvPr id="27657" name="Text Box 447"/>
            <p:cNvSpPr txBox="1">
              <a:spLocks noChangeArrowheads="1"/>
            </p:cNvSpPr>
            <p:nvPr/>
          </p:nvSpPr>
          <p:spPr bwMode="auto">
            <a:xfrm>
              <a:off x="3211" y="1037"/>
              <a:ext cx="857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latin typeface="Futura Md" pitchFamily="34" charset="0"/>
                </a:rPr>
                <a:t>HP ePrint app</a:t>
              </a:r>
              <a:br>
                <a:rPr lang="en-US" sz="1000">
                  <a:latin typeface="Futura Md" pitchFamily="34" charset="0"/>
                </a:rPr>
              </a:br>
              <a:r>
                <a:rPr lang="en-US" sz="1000">
                  <a:latin typeface="Futura Md" pitchFamily="34" charset="0"/>
                </a:rPr>
                <a:t>on your server processes e-mail </a:t>
              </a:r>
              <a:br>
                <a:rPr lang="en-US" sz="1000">
                  <a:latin typeface="Futura Md" pitchFamily="34" charset="0"/>
                </a:rPr>
              </a:br>
              <a:r>
                <a:rPr lang="en-US" sz="1000">
                  <a:latin typeface="Futura Md" pitchFamily="34" charset="0"/>
                </a:rPr>
                <a:t>and attachments</a:t>
              </a:r>
            </a:p>
          </p:txBody>
        </p:sp>
        <p:pic>
          <p:nvPicPr>
            <p:cNvPr id="27658" name="Picture 18" descr="cloud_JPG_P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40" y="297"/>
              <a:ext cx="826" cy="7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9" name="Picture 20" descr="server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495" y="1322"/>
              <a:ext cx="780" cy="8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60" name="Picture 42" descr="guy_circle_bb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67" y="2331"/>
              <a:ext cx="903" cy="8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61" name="Text Box 447"/>
            <p:cNvSpPr txBox="1">
              <a:spLocks noChangeArrowheads="1"/>
            </p:cNvSpPr>
            <p:nvPr/>
          </p:nvSpPr>
          <p:spPr bwMode="auto">
            <a:xfrm>
              <a:off x="4741" y="3150"/>
              <a:ext cx="7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000">
                  <a:latin typeface="Futura Md" pitchFamily="34" charset="0"/>
                </a:rPr>
                <a:t>Confirmation sent to mobile device</a:t>
              </a:r>
            </a:p>
          </p:txBody>
        </p:sp>
        <p:sp>
          <p:nvSpPr>
            <p:cNvPr id="27662" name="Text Box 55"/>
            <p:cNvSpPr txBox="1">
              <a:spLocks noChangeArrowheads="1"/>
            </p:cNvSpPr>
            <p:nvPr/>
          </p:nvSpPr>
          <p:spPr bwMode="auto">
            <a:xfrm>
              <a:off x="2682" y="3174"/>
              <a:ext cx="189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>
                  <a:solidFill>
                    <a:srgbClr val="848589"/>
                  </a:solidFill>
                  <a:latin typeface="Futura Hv" pitchFamily="34" charset="0"/>
                </a:rPr>
                <a:t>HP ePrint Enterprise solution</a:t>
              </a:r>
            </a:p>
          </p:txBody>
        </p:sp>
        <p:sp>
          <p:nvSpPr>
            <p:cNvPr id="27663" name="AutoShape 56"/>
            <p:cNvSpPr>
              <a:spLocks noChangeArrowheads="1"/>
            </p:cNvSpPr>
            <p:nvPr/>
          </p:nvSpPr>
          <p:spPr bwMode="auto">
            <a:xfrm rot="-3221436">
              <a:off x="2238" y="2130"/>
              <a:ext cx="492" cy="210"/>
            </a:xfrm>
            <a:prstGeom prst="rightArrow">
              <a:avLst>
                <a:gd name="adj1" fmla="val 50000"/>
                <a:gd name="adj2" fmla="val 58571"/>
              </a:avLst>
            </a:prstGeom>
            <a:gradFill rotWithShape="1">
              <a:gsLst>
                <a:gs pos="0">
                  <a:srgbClr val="E9800D"/>
                </a:gs>
                <a:gs pos="100000">
                  <a:srgbClr val="C0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7664" name="AutoShape 58"/>
            <p:cNvSpPr>
              <a:spLocks noChangeArrowheads="1"/>
            </p:cNvSpPr>
            <p:nvPr/>
          </p:nvSpPr>
          <p:spPr bwMode="auto">
            <a:xfrm rot="-3221436">
              <a:off x="2988" y="1062"/>
              <a:ext cx="492" cy="210"/>
            </a:xfrm>
            <a:prstGeom prst="rightArrow">
              <a:avLst>
                <a:gd name="adj1" fmla="val 50000"/>
                <a:gd name="adj2" fmla="val 58571"/>
              </a:avLst>
            </a:prstGeom>
            <a:gradFill rotWithShape="1">
              <a:gsLst>
                <a:gs pos="0">
                  <a:srgbClr val="E9800D"/>
                </a:gs>
                <a:gs pos="100000">
                  <a:srgbClr val="C0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27665" name="AutoShape 59"/>
            <p:cNvSpPr>
              <a:spLocks noChangeArrowheads="1"/>
            </p:cNvSpPr>
            <p:nvPr/>
          </p:nvSpPr>
          <p:spPr bwMode="auto">
            <a:xfrm rot="3194680">
              <a:off x="3768" y="1074"/>
              <a:ext cx="492" cy="210"/>
            </a:xfrm>
            <a:prstGeom prst="rightArrow">
              <a:avLst>
                <a:gd name="adj1" fmla="val 50000"/>
                <a:gd name="adj2" fmla="val 58571"/>
              </a:avLst>
            </a:prstGeom>
            <a:gradFill rotWithShape="1">
              <a:gsLst>
                <a:gs pos="0">
                  <a:srgbClr val="E9800D"/>
                </a:gs>
                <a:gs pos="100000">
                  <a:srgbClr val="C0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sp>
          <p:nvSpPr>
            <p:cNvPr id="27666" name="AutoShape 61"/>
            <p:cNvSpPr>
              <a:spLocks noChangeArrowheads="1"/>
            </p:cNvSpPr>
            <p:nvPr/>
          </p:nvSpPr>
          <p:spPr bwMode="auto">
            <a:xfrm rot="3194680">
              <a:off x="4506" y="2136"/>
              <a:ext cx="492" cy="210"/>
            </a:xfrm>
            <a:prstGeom prst="rightArrow">
              <a:avLst>
                <a:gd name="adj1" fmla="val 50000"/>
                <a:gd name="adj2" fmla="val 58571"/>
              </a:avLst>
            </a:prstGeom>
            <a:gradFill rotWithShape="1">
              <a:gsLst>
                <a:gs pos="0">
                  <a:srgbClr val="E9800D"/>
                </a:gs>
                <a:gs pos="100000">
                  <a:srgbClr val="C000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endParaRPr lang="en-US"/>
            </a:p>
          </p:txBody>
        </p:sp>
        <p:pic>
          <p:nvPicPr>
            <p:cNvPr id="27667" name="Picture 69" descr="printstream_circle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903" y="1280"/>
              <a:ext cx="918" cy="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3733800" y="1247775"/>
            <a:ext cx="5181600" cy="5076825"/>
          </a:xfrm>
          <a:prstGeom prst="rect">
            <a:avLst/>
          </a:prstGeom>
          <a:gradFill rotWithShape="1">
            <a:gsLst>
              <a:gs pos="0">
                <a:srgbClr val="3333FF">
                  <a:alpha val="50000"/>
                </a:srgbClr>
              </a:gs>
              <a:gs pos="100000">
                <a:srgbClr val="00395C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4495800" y="2162175"/>
            <a:ext cx="4038600" cy="3657600"/>
          </a:xfrm>
          <a:prstGeom prst="rect">
            <a:avLst/>
          </a:prstGeom>
          <a:noFill/>
          <a:ln w="63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6" name="AutoShape 4"/>
          <p:cNvSpPr>
            <a:spLocks noChangeArrowheads="1"/>
          </p:cNvSpPr>
          <p:nvPr/>
        </p:nvSpPr>
        <p:spPr bwMode="auto">
          <a:xfrm rot="6366131">
            <a:off x="6192838" y="2371725"/>
            <a:ext cx="762000" cy="1409700"/>
          </a:xfrm>
          <a:prstGeom prst="upArrow">
            <a:avLst>
              <a:gd name="adj1" fmla="val 50000"/>
              <a:gd name="adj2" fmla="val 46250"/>
            </a:avLst>
          </a:prstGeom>
          <a:gradFill rotWithShape="1">
            <a:gsLst>
              <a:gs pos="0">
                <a:schemeClr val="bg1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28677" name="Picture 45" descr="BlackBerry Bold with CloudPrint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60463" y="935038"/>
            <a:ext cx="1243012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429000" y="1247775"/>
            <a:ext cx="228600" cy="5076825"/>
          </a:xfrm>
          <a:prstGeom prst="rect">
            <a:avLst/>
          </a:prstGeom>
          <a:pattFill prst="narHorz">
            <a:fgClr>
              <a:schemeClr val="accent1"/>
            </a:fgClr>
            <a:bgClr>
              <a:schemeClr val="bg1"/>
            </a:bgClr>
          </a:patt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85800" y="2955925"/>
            <a:ext cx="2622550" cy="375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/>
              <a:t>End user initiates print from email application. Transactions traverse through secure BES/Mobile Data Service (MDS) tunnel to CP Enterprise Server.</a:t>
            </a:r>
            <a:br>
              <a:rPr lang="en-US" sz="1400" dirty="0"/>
            </a:br>
            <a:endParaRPr lang="en-US" sz="1400" dirty="0"/>
          </a:p>
          <a:p>
            <a:r>
              <a:rPr lang="en-US" sz="1400" dirty="0"/>
              <a:t>Documents are transported from corporate E-Mail infra to </a:t>
            </a:r>
            <a:r>
              <a:rPr lang="en-US" sz="1400" dirty="0" err="1"/>
              <a:t>CloudPrint</a:t>
            </a:r>
            <a:r>
              <a:rPr lang="en-US" sz="1400" dirty="0"/>
              <a:t>  Enterprise Server. Documents are processed and rendered.</a:t>
            </a:r>
          </a:p>
          <a:p>
            <a:r>
              <a:rPr lang="en-US" sz="1400" dirty="0"/>
              <a:t/>
            </a:r>
            <a:br>
              <a:rPr lang="en-US" sz="1400" dirty="0"/>
            </a:br>
            <a:r>
              <a:rPr lang="en-US" sz="1400" dirty="0"/>
              <a:t>Document is printed on the selected printer</a:t>
            </a:r>
          </a:p>
          <a:p>
            <a:endParaRPr lang="en-US" sz="1400" dirty="0"/>
          </a:p>
          <a:p>
            <a:r>
              <a:rPr lang="en-US" sz="1400" dirty="0"/>
              <a:t>End user receives notification.</a:t>
            </a:r>
          </a:p>
        </p:txBody>
      </p:sp>
      <p:sp>
        <p:nvSpPr>
          <p:cNvPr id="28680" name="Text Box 8"/>
          <p:cNvSpPr txBox="1">
            <a:spLocks noChangeArrowheads="1"/>
          </p:cNvSpPr>
          <p:nvPr/>
        </p:nvSpPr>
        <p:spPr bwMode="auto">
          <a:xfrm>
            <a:off x="7042150" y="1443038"/>
            <a:ext cx="15684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 Enterprise</a:t>
            </a: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724400" y="1628775"/>
            <a:ext cx="1371600" cy="1600200"/>
            <a:chOff x="2928" y="1038"/>
            <a:chExt cx="1156" cy="1170"/>
          </a:xfrm>
        </p:grpSpPr>
        <p:sp>
          <p:nvSpPr>
            <p:cNvPr id="28709" name="AutoShape 10"/>
            <p:cNvSpPr>
              <a:spLocks noChangeAspect="1" noChangeArrowheads="1" noTextEdit="1"/>
            </p:cNvSpPr>
            <p:nvPr/>
          </p:nvSpPr>
          <p:spPr bwMode="auto">
            <a:xfrm>
              <a:off x="2928" y="1038"/>
              <a:ext cx="1156" cy="1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2933" y="1042"/>
              <a:ext cx="954" cy="1162"/>
              <a:chOff x="2935" y="1043"/>
              <a:chExt cx="1227" cy="1496"/>
            </a:xfrm>
          </p:grpSpPr>
          <p:sp>
            <p:nvSpPr>
              <p:cNvPr id="28939" name="Freeform 12"/>
              <p:cNvSpPr>
                <a:spLocks/>
              </p:cNvSpPr>
              <p:nvPr/>
            </p:nvSpPr>
            <p:spPr bwMode="auto">
              <a:xfrm>
                <a:off x="2935" y="1043"/>
                <a:ext cx="1227" cy="1496"/>
              </a:xfrm>
              <a:custGeom>
                <a:avLst/>
                <a:gdLst>
                  <a:gd name="T0" fmla="*/ 634 w 1227"/>
                  <a:gd name="T1" fmla="*/ 0 h 1496"/>
                  <a:gd name="T2" fmla="*/ 0 w 1227"/>
                  <a:gd name="T3" fmla="*/ 291 h 1496"/>
                  <a:gd name="T4" fmla="*/ 0 w 1227"/>
                  <a:gd name="T5" fmla="*/ 1230 h 1496"/>
                  <a:gd name="T6" fmla="*/ 582 w 1227"/>
                  <a:gd name="T7" fmla="*/ 1496 h 1496"/>
                  <a:gd name="T8" fmla="*/ 592 w 1227"/>
                  <a:gd name="T9" fmla="*/ 1496 h 1496"/>
                  <a:gd name="T10" fmla="*/ 592 w 1227"/>
                  <a:gd name="T11" fmla="*/ 1496 h 1496"/>
                  <a:gd name="T12" fmla="*/ 599 w 1227"/>
                  <a:gd name="T13" fmla="*/ 1496 h 1496"/>
                  <a:gd name="T14" fmla="*/ 612 w 1227"/>
                  <a:gd name="T15" fmla="*/ 1491 h 1496"/>
                  <a:gd name="T16" fmla="*/ 700 w 1227"/>
                  <a:gd name="T17" fmla="*/ 1450 h 1496"/>
                  <a:gd name="T18" fmla="*/ 1227 w 1227"/>
                  <a:gd name="T19" fmla="*/ 1210 h 1496"/>
                  <a:gd name="T20" fmla="*/ 1227 w 1227"/>
                  <a:gd name="T21" fmla="*/ 271 h 1496"/>
                  <a:gd name="T22" fmla="*/ 634 w 1227"/>
                  <a:gd name="T23" fmla="*/ 0 h 149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27"/>
                  <a:gd name="T37" fmla="*/ 0 h 1496"/>
                  <a:gd name="T38" fmla="*/ 1227 w 1227"/>
                  <a:gd name="T39" fmla="*/ 1496 h 149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27" h="1496">
                    <a:moveTo>
                      <a:pt x="634" y="0"/>
                    </a:moveTo>
                    <a:lnTo>
                      <a:pt x="0" y="291"/>
                    </a:lnTo>
                    <a:lnTo>
                      <a:pt x="0" y="1230"/>
                    </a:lnTo>
                    <a:lnTo>
                      <a:pt x="582" y="1496"/>
                    </a:lnTo>
                    <a:lnTo>
                      <a:pt x="592" y="1496"/>
                    </a:lnTo>
                    <a:lnTo>
                      <a:pt x="599" y="1496"/>
                    </a:lnTo>
                    <a:lnTo>
                      <a:pt x="612" y="1491"/>
                    </a:lnTo>
                    <a:lnTo>
                      <a:pt x="700" y="1450"/>
                    </a:lnTo>
                    <a:lnTo>
                      <a:pt x="1227" y="1210"/>
                    </a:lnTo>
                    <a:lnTo>
                      <a:pt x="1227" y="271"/>
                    </a:lnTo>
                    <a:lnTo>
                      <a:pt x="63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0" name="Freeform 13"/>
              <p:cNvSpPr>
                <a:spLocks/>
              </p:cNvSpPr>
              <p:nvPr/>
            </p:nvSpPr>
            <p:spPr bwMode="auto">
              <a:xfrm>
                <a:off x="2964" y="1985"/>
                <a:ext cx="1165" cy="531"/>
              </a:xfrm>
              <a:custGeom>
                <a:avLst/>
                <a:gdLst>
                  <a:gd name="T0" fmla="*/ 0 w 1165"/>
                  <a:gd name="T1" fmla="*/ 276 h 531"/>
                  <a:gd name="T2" fmla="*/ 605 w 1165"/>
                  <a:gd name="T3" fmla="*/ 0 h 531"/>
                  <a:gd name="T4" fmla="*/ 1165 w 1165"/>
                  <a:gd name="T5" fmla="*/ 255 h 531"/>
                  <a:gd name="T6" fmla="*/ 563 w 1165"/>
                  <a:gd name="T7" fmla="*/ 531 h 531"/>
                  <a:gd name="T8" fmla="*/ 0 w 1165"/>
                  <a:gd name="T9" fmla="*/ 276 h 5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65"/>
                  <a:gd name="T16" fmla="*/ 0 h 531"/>
                  <a:gd name="T17" fmla="*/ 1165 w 1165"/>
                  <a:gd name="T18" fmla="*/ 531 h 5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65" h="531">
                    <a:moveTo>
                      <a:pt x="0" y="276"/>
                    </a:moveTo>
                    <a:lnTo>
                      <a:pt x="605" y="0"/>
                    </a:lnTo>
                    <a:lnTo>
                      <a:pt x="1165" y="255"/>
                    </a:lnTo>
                    <a:lnTo>
                      <a:pt x="563" y="531"/>
                    </a:lnTo>
                    <a:lnTo>
                      <a:pt x="0" y="2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1" name="Freeform 14"/>
              <p:cNvSpPr>
                <a:spLocks/>
              </p:cNvSpPr>
              <p:nvPr/>
            </p:nvSpPr>
            <p:spPr bwMode="auto">
              <a:xfrm>
                <a:off x="2964" y="1071"/>
                <a:ext cx="605" cy="1190"/>
              </a:xfrm>
              <a:custGeom>
                <a:avLst/>
                <a:gdLst>
                  <a:gd name="T0" fmla="*/ 0 w 605"/>
                  <a:gd name="T1" fmla="*/ 276 h 1190"/>
                  <a:gd name="T2" fmla="*/ 605 w 605"/>
                  <a:gd name="T3" fmla="*/ 0 h 1190"/>
                  <a:gd name="T4" fmla="*/ 605 w 605"/>
                  <a:gd name="T5" fmla="*/ 914 h 1190"/>
                  <a:gd name="T6" fmla="*/ 0 w 605"/>
                  <a:gd name="T7" fmla="*/ 1190 h 1190"/>
                  <a:gd name="T8" fmla="*/ 0 w 605"/>
                  <a:gd name="T9" fmla="*/ 276 h 119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605"/>
                  <a:gd name="T16" fmla="*/ 0 h 1190"/>
                  <a:gd name="T17" fmla="*/ 605 w 605"/>
                  <a:gd name="T18" fmla="*/ 1190 h 119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605" h="1190">
                    <a:moveTo>
                      <a:pt x="0" y="276"/>
                    </a:moveTo>
                    <a:lnTo>
                      <a:pt x="605" y="0"/>
                    </a:lnTo>
                    <a:lnTo>
                      <a:pt x="605" y="914"/>
                    </a:lnTo>
                    <a:lnTo>
                      <a:pt x="0" y="1190"/>
                    </a:lnTo>
                    <a:lnTo>
                      <a:pt x="0" y="27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2" name="Freeform 15"/>
              <p:cNvSpPr>
                <a:spLocks/>
              </p:cNvSpPr>
              <p:nvPr/>
            </p:nvSpPr>
            <p:spPr bwMode="auto">
              <a:xfrm>
                <a:off x="3553" y="2097"/>
                <a:ext cx="554" cy="309"/>
              </a:xfrm>
              <a:custGeom>
                <a:avLst/>
                <a:gdLst>
                  <a:gd name="T0" fmla="*/ 0 w 554"/>
                  <a:gd name="T1" fmla="*/ 253 h 309"/>
                  <a:gd name="T2" fmla="*/ 554 w 554"/>
                  <a:gd name="T3" fmla="*/ 0 h 309"/>
                  <a:gd name="T4" fmla="*/ 554 w 554"/>
                  <a:gd name="T5" fmla="*/ 59 h 309"/>
                  <a:gd name="T6" fmla="*/ 0 w 554"/>
                  <a:gd name="T7" fmla="*/ 309 h 309"/>
                  <a:gd name="T8" fmla="*/ 0 w 554"/>
                  <a:gd name="T9" fmla="*/ 253 h 3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4"/>
                  <a:gd name="T16" fmla="*/ 0 h 309"/>
                  <a:gd name="T17" fmla="*/ 554 w 554"/>
                  <a:gd name="T18" fmla="*/ 309 h 3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4" h="309">
                    <a:moveTo>
                      <a:pt x="0" y="253"/>
                    </a:moveTo>
                    <a:lnTo>
                      <a:pt x="554" y="0"/>
                    </a:lnTo>
                    <a:lnTo>
                      <a:pt x="554" y="59"/>
                    </a:lnTo>
                    <a:lnTo>
                      <a:pt x="0" y="309"/>
                    </a:lnTo>
                    <a:lnTo>
                      <a:pt x="0" y="2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3" name="Freeform 16"/>
              <p:cNvSpPr>
                <a:spLocks/>
              </p:cNvSpPr>
              <p:nvPr/>
            </p:nvSpPr>
            <p:spPr bwMode="auto">
              <a:xfrm>
                <a:off x="3071" y="1878"/>
                <a:ext cx="1036" cy="472"/>
              </a:xfrm>
              <a:custGeom>
                <a:avLst/>
                <a:gdLst>
                  <a:gd name="T0" fmla="*/ 0 w 1036"/>
                  <a:gd name="T1" fmla="*/ 252 h 472"/>
                  <a:gd name="T2" fmla="*/ 551 w 1036"/>
                  <a:gd name="T3" fmla="*/ 0 h 472"/>
                  <a:gd name="T4" fmla="*/ 1036 w 1036"/>
                  <a:gd name="T5" fmla="*/ 219 h 472"/>
                  <a:gd name="T6" fmla="*/ 482 w 1036"/>
                  <a:gd name="T7" fmla="*/ 472 h 472"/>
                  <a:gd name="T8" fmla="*/ 0 w 1036"/>
                  <a:gd name="T9" fmla="*/ 252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6"/>
                  <a:gd name="T16" fmla="*/ 0 h 472"/>
                  <a:gd name="T17" fmla="*/ 1036 w 1036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6" h="472">
                    <a:moveTo>
                      <a:pt x="0" y="252"/>
                    </a:moveTo>
                    <a:lnTo>
                      <a:pt x="551" y="0"/>
                    </a:lnTo>
                    <a:lnTo>
                      <a:pt x="1036" y="219"/>
                    </a:lnTo>
                    <a:lnTo>
                      <a:pt x="482" y="472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4" name="Freeform 17"/>
              <p:cNvSpPr>
                <a:spLocks/>
              </p:cNvSpPr>
              <p:nvPr/>
            </p:nvSpPr>
            <p:spPr bwMode="auto">
              <a:xfrm>
                <a:off x="3071" y="2130"/>
                <a:ext cx="482" cy="276"/>
              </a:xfrm>
              <a:custGeom>
                <a:avLst/>
                <a:gdLst>
                  <a:gd name="T0" fmla="*/ 482 w 482"/>
                  <a:gd name="T1" fmla="*/ 220 h 276"/>
                  <a:gd name="T2" fmla="*/ 482 w 482"/>
                  <a:gd name="T3" fmla="*/ 276 h 276"/>
                  <a:gd name="T4" fmla="*/ 0 w 482"/>
                  <a:gd name="T5" fmla="*/ 57 h 276"/>
                  <a:gd name="T6" fmla="*/ 0 w 482"/>
                  <a:gd name="T7" fmla="*/ 0 h 276"/>
                  <a:gd name="T8" fmla="*/ 482 w 482"/>
                  <a:gd name="T9" fmla="*/ 220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2"/>
                  <a:gd name="T16" fmla="*/ 0 h 276"/>
                  <a:gd name="T17" fmla="*/ 482 w 482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2" h="276">
                    <a:moveTo>
                      <a:pt x="482" y="220"/>
                    </a:moveTo>
                    <a:lnTo>
                      <a:pt x="482" y="276"/>
                    </a:lnTo>
                    <a:lnTo>
                      <a:pt x="0" y="57"/>
                    </a:lnTo>
                    <a:lnTo>
                      <a:pt x="0" y="0"/>
                    </a:lnTo>
                    <a:lnTo>
                      <a:pt x="482" y="220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5" name="Freeform 18"/>
              <p:cNvSpPr>
                <a:spLocks/>
              </p:cNvSpPr>
              <p:nvPr/>
            </p:nvSpPr>
            <p:spPr bwMode="auto">
              <a:xfrm>
                <a:off x="3104" y="2156"/>
                <a:ext cx="163" cy="92"/>
              </a:xfrm>
              <a:custGeom>
                <a:avLst/>
                <a:gdLst>
                  <a:gd name="T0" fmla="*/ 0 w 163"/>
                  <a:gd name="T1" fmla="*/ 20 h 92"/>
                  <a:gd name="T2" fmla="*/ 0 w 163"/>
                  <a:gd name="T3" fmla="*/ 0 h 92"/>
                  <a:gd name="T4" fmla="*/ 163 w 163"/>
                  <a:gd name="T5" fmla="*/ 74 h 92"/>
                  <a:gd name="T6" fmla="*/ 163 w 163"/>
                  <a:gd name="T7" fmla="*/ 92 h 92"/>
                  <a:gd name="T8" fmla="*/ 0 w 163"/>
                  <a:gd name="T9" fmla="*/ 20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3"/>
                  <a:gd name="T16" fmla="*/ 0 h 92"/>
                  <a:gd name="T17" fmla="*/ 163 w 163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3" h="92">
                    <a:moveTo>
                      <a:pt x="0" y="20"/>
                    </a:moveTo>
                    <a:lnTo>
                      <a:pt x="0" y="0"/>
                    </a:lnTo>
                    <a:lnTo>
                      <a:pt x="163" y="74"/>
                    </a:lnTo>
                    <a:lnTo>
                      <a:pt x="163" y="92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6" name="Freeform 19"/>
              <p:cNvSpPr>
                <a:spLocks/>
              </p:cNvSpPr>
              <p:nvPr/>
            </p:nvSpPr>
            <p:spPr bwMode="auto">
              <a:xfrm>
                <a:off x="3104" y="2156"/>
                <a:ext cx="3" cy="20"/>
              </a:xfrm>
              <a:custGeom>
                <a:avLst/>
                <a:gdLst>
                  <a:gd name="T0" fmla="*/ 0 w 3"/>
                  <a:gd name="T1" fmla="*/ 20 h 20"/>
                  <a:gd name="T2" fmla="*/ 3 w 3"/>
                  <a:gd name="T3" fmla="*/ 18 h 20"/>
                  <a:gd name="T4" fmla="*/ 3 w 3"/>
                  <a:gd name="T5" fmla="*/ 3 h 20"/>
                  <a:gd name="T6" fmla="*/ 0 w 3"/>
                  <a:gd name="T7" fmla="*/ 0 h 20"/>
                  <a:gd name="T8" fmla="*/ 0 w 3"/>
                  <a:gd name="T9" fmla="*/ 20 h 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0"/>
                  <a:gd name="T17" fmla="*/ 3 w 3"/>
                  <a:gd name="T18" fmla="*/ 20 h 2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0">
                    <a:moveTo>
                      <a:pt x="0" y="20"/>
                    </a:moveTo>
                    <a:lnTo>
                      <a:pt x="3" y="18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7" name="Freeform 20"/>
              <p:cNvSpPr>
                <a:spLocks/>
              </p:cNvSpPr>
              <p:nvPr/>
            </p:nvSpPr>
            <p:spPr bwMode="auto">
              <a:xfrm>
                <a:off x="3104" y="2174"/>
                <a:ext cx="163" cy="74"/>
              </a:xfrm>
              <a:custGeom>
                <a:avLst/>
                <a:gdLst>
                  <a:gd name="T0" fmla="*/ 163 w 163"/>
                  <a:gd name="T1" fmla="*/ 74 h 74"/>
                  <a:gd name="T2" fmla="*/ 163 w 163"/>
                  <a:gd name="T3" fmla="*/ 71 h 74"/>
                  <a:gd name="T4" fmla="*/ 3 w 163"/>
                  <a:gd name="T5" fmla="*/ 0 h 74"/>
                  <a:gd name="T6" fmla="*/ 0 w 163"/>
                  <a:gd name="T7" fmla="*/ 2 h 74"/>
                  <a:gd name="T8" fmla="*/ 163 w 163"/>
                  <a:gd name="T9" fmla="*/ 74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3"/>
                  <a:gd name="T16" fmla="*/ 0 h 74"/>
                  <a:gd name="T17" fmla="*/ 163 w 163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3" h="74">
                    <a:moveTo>
                      <a:pt x="163" y="74"/>
                    </a:moveTo>
                    <a:lnTo>
                      <a:pt x="163" y="71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63" y="74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8" name="Freeform 21"/>
              <p:cNvSpPr>
                <a:spLocks/>
              </p:cNvSpPr>
              <p:nvPr/>
            </p:nvSpPr>
            <p:spPr bwMode="auto">
              <a:xfrm>
                <a:off x="3530" y="2350"/>
                <a:ext cx="13" cy="43"/>
              </a:xfrm>
              <a:custGeom>
                <a:avLst/>
                <a:gdLst>
                  <a:gd name="T0" fmla="*/ 0 w 13"/>
                  <a:gd name="T1" fmla="*/ 38 h 43"/>
                  <a:gd name="T2" fmla="*/ 0 w 13"/>
                  <a:gd name="T3" fmla="*/ 0 h 43"/>
                  <a:gd name="T4" fmla="*/ 13 w 13"/>
                  <a:gd name="T5" fmla="*/ 5 h 43"/>
                  <a:gd name="T6" fmla="*/ 13 w 13"/>
                  <a:gd name="T7" fmla="*/ 43 h 43"/>
                  <a:gd name="T8" fmla="*/ 0 w 13"/>
                  <a:gd name="T9" fmla="*/ 38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3"/>
                  <a:gd name="T17" fmla="*/ 13 w 1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3">
                    <a:moveTo>
                      <a:pt x="0" y="38"/>
                    </a:moveTo>
                    <a:lnTo>
                      <a:pt x="0" y="0"/>
                    </a:lnTo>
                    <a:lnTo>
                      <a:pt x="13" y="5"/>
                    </a:lnTo>
                    <a:lnTo>
                      <a:pt x="13" y="4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9" name="Rectangle 22"/>
              <p:cNvSpPr>
                <a:spLocks noChangeArrowheads="1"/>
              </p:cNvSpPr>
              <p:nvPr/>
            </p:nvSpPr>
            <p:spPr bwMode="auto">
              <a:xfrm>
                <a:off x="3530" y="2350"/>
                <a:ext cx="4" cy="38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0" name="Freeform 23"/>
              <p:cNvSpPr>
                <a:spLocks/>
              </p:cNvSpPr>
              <p:nvPr/>
            </p:nvSpPr>
            <p:spPr bwMode="auto">
              <a:xfrm>
                <a:off x="3530" y="2388"/>
                <a:ext cx="13" cy="5"/>
              </a:xfrm>
              <a:custGeom>
                <a:avLst/>
                <a:gdLst>
                  <a:gd name="T0" fmla="*/ 13 w 13"/>
                  <a:gd name="T1" fmla="*/ 5 h 5"/>
                  <a:gd name="T2" fmla="*/ 13 w 13"/>
                  <a:gd name="T3" fmla="*/ 3 h 5"/>
                  <a:gd name="T4" fmla="*/ 4 w 13"/>
                  <a:gd name="T5" fmla="*/ 0 h 5"/>
                  <a:gd name="T6" fmla="*/ 0 w 13"/>
                  <a:gd name="T7" fmla="*/ 0 h 5"/>
                  <a:gd name="T8" fmla="*/ 13 w 13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5"/>
                  <a:gd name="T17" fmla="*/ 13 w 1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5">
                    <a:moveTo>
                      <a:pt x="13" y="5"/>
                    </a:moveTo>
                    <a:lnTo>
                      <a:pt x="13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1" name="Freeform 24"/>
              <p:cNvSpPr>
                <a:spLocks/>
              </p:cNvSpPr>
              <p:nvPr/>
            </p:nvSpPr>
            <p:spPr bwMode="auto">
              <a:xfrm>
                <a:off x="3514" y="2340"/>
                <a:ext cx="10" cy="46"/>
              </a:xfrm>
              <a:custGeom>
                <a:avLst/>
                <a:gdLst>
                  <a:gd name="T0" fmla="*/ 0 w 10"/>
                  <a:gd name="T1" fmla="*/ 41 h 46"/>
                  <a:gd name="T2" fmla="*/ 0 w 10"/>
                  <a:gd name="T3" fmla="*/ 0 h 46"/>
                  <a:gd name="T4" fmla="*/ 10 w 10"/>
                  <a:gd name="T5" fmla="*/ 7 h 46"/>
                  <a:gd name="T6" fmla="*/ 10 w 10"/>
                  <a:gd name="T7" fmla="*/ 46 h 46"/>
                  <a:gd name="T8" fmla="*/ 0 w 10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"/>
                  <a:gd name="T17" fmla="*/ 10 w 1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">
                    <a:moveTo>
                      <a:pt x="0" y="41"/>
                    </a:moveTo>
                    <a:lnTo>
                      <a:pt x="0" y="0"/>
                    </a:lnTo>
                    <a:lnTo>
                      <a:pt x="10" y="7"/>
                    </a:lnTo>
                    <a:lnTo>
                      <a:pt x="10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2" name="Freeform 25"/>
              <p:cNvSpPr>
                <a:spLocks/>
              </p:cNvSpPr>
              <p:nvPr/>
            </p:nvSpPr>
            <p:spPr bwMode="auto">
              <a:xfrm>
                <a:off x="3514" y="2340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3 w 3"/>
                  <a:gd name="T3" fmla="*/ 41 h 41"/>
                  <a:gd name="T4" fmla="*/ 3 w 3"/>
                  <a:gd name="T5" fmla="*/ 2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3" y="41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3" name="Freeform 26"/>
              <p:cNvSpPr>
                <a:spLocks/>
              </p:cNvSpPr>
              <p:nvPr/>
            </p:nvSpPr>
            <p:spPr bwMode="auto">
              <a:xfrm>
                <a:off x="3514" y="2381"/>
                <a:ext cx="10" cy="5"/>
              </a:xfrm>
              <a:custGeom>
                <a:avLst/>
                <a:gdLst>
                  <a:gd name="T0" fmla="*/ 10 w 10"/>
                  <a:gd name="T1" fmla="*/ 5 h 5"/>
                  <a:gd name="T2" fmla="*/ 10 w 10"/>
                  <a:gd name="T3" fmla="*/ 2 h 5"/>
                  <a:gd name="T4" fmla="*/ 3 w 10"/>
                  <a:gd name="T5" fmla="*/ 0 h 5"/>
                  <a:gd name="T6" fmla="*/ 0 w 10"/>
                  <a:gd name="T7" fmla="*/ 0 h 5"/>
                  <a:gd name="T8" fmla="*/ 10 w 10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"/>
                  <a:gd name="T17" fmla="*/ 10 w 10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">
                    <a:moveTo>
                      <a:pt x="10" y="5"/>
                    </a:moveTo>
                    <a:lnTo>
                      <a:pt x="10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4" name="Freeform 27"/>
              <p:cNvSpPr>
                <a:spLocks/>
              </p:cNvSpPr>
              <p:nvPr/>
            </p:nvSpPr>
            <p:spPr bwMode="auto">
              <a:xfrm>
                <a:off x="3495" y="2332"/>
                <a:ext cx="13" cy="46"/>
              </a:xfrm>
              <a:custGeom>
                <a:avLst/>
                <a:gdLst>
                  <a:gd name="T0" fmla="*/ 0 w 13"/>
                  <a:gd name="T1" fmla="*/ 41 h 46"/>
                  <a:gd name="T2" fmla="*/ 0 w 13"/>
                  <a:gd name="T3" fmla="*/ 0 h 46"/>
                  <a:gd name="T4" fmla="*/ 13 w 13"/>
                  <a:gd name="T5" fmla="*/ 5 h 46"/>
                  <a:gd name="T6" fmla="*/ 13 w 13"/>
                  <a:gd name="T7" fmla="*/ 46 h 46"/>
                  <a:gd name="T8" fmla="*/ 0 w 13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6"/>
                  <a:gd name="T17" fmla="*/ 13 w 13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6">
                    <a:moveTo>
                      <a:pt x="0" y="41"/>
                    </a:moveTo>
                    <a:lnTo>
                      <a:pt x="0" y="0"/>
                    </a:lnTo>
                    <a:lnTo>
                      <a:pt x="13" y="5"/>
                    </a:lnTo>
                    <a:lnTo>
                      <a:pt x="13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5" name="Freeform 28"/>
              <p:cNvSpPr>
                <a:spLocks/>
              </p:cNvSpPr>
              <p:nvPr/>
            </p:nvSpPr>
            <p:spPr bwMode="auto">
              <a:xfrm>
                <a:off x="3495" y="2332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3 w 3"/>
                  <a:gd name="T3" fmla="*/ 41 h 41"/>
                  <a:gd name="T4" fmla="*/ 3 w 3"/>
                  <a:gd name="T5" fmla="*/ 3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3" y="41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6" name="Freeform 29"/>
              <p:cNvSpPr>
                <a:spLocks/>
              </p:cNvSpPr>
              <p:nvPr/>
            </p:nvSpPr>
            <p:spPr bwMode="auto">
              <a:xfrm>
                <a:off x="3495" y="2373"/>
                <a:ext cx="13" cy="5"/>
              </a:xfrm>
              <a:custGeom>
                <a:avLst/>
                <a:gdLst>
                  <a:gd name="T0" fmla="*/ 13 w 13"/>
                  <a:gd name="T1" fmla="*/ 5 h 5"/>
                  <a:gd name="T2" fmla="*/ 13 w 13"/>
                  <a:gd name="T3" fmla="*/ 3 h 5"/>
                  <a:gd name="T4" fmla="*/ 3 w 13"/>
                  <a:gd name="T5" fmla="*/ 0 h 5"/>
                  <a:gd name="T6" fmla="*/ 0 w 13"/>
                  <a:gd name="T7" fmla="*/ 0 h 5"/>
                  <a:gd name="T8" fmla="*/ 13 w 13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5"/>
                  <a:gd name="T17" fmla="*/ 13 w 1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5">
                    <a:moveTo>
                      <a:pt x="13" y="5"/>
                    </a:moveTo>
                    <a:lnTo>
                      <a:pt x="1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7" name="Freeform 30"/>
              <p:cNvSpPr>
                <a:spLocks/>
              </p:cNvSpPr>
              <p:nvPr/>
            </p:nvSpPr>
            <p:spPr bwMode="auto">
              <a:xfrm>
                <a:off x="3478" y="2324"/>
                <a:ext cx="10" cy="46"/>
              </a:xfrm>
              <a:custGeom>
                <a:avLst/>
                <a:gdLst>
                  <a:gd name="T0" fmla="*/ 0 w 10"/>
                  <a:gd name="T1" fmla="*/ 41 h 46"/>
                  <a:gd name="T2" fmla="*/ 0 w 10"/>
                  <a:gd name="T3" fmla="*/ 0 h 46"/>
                  <a:gd name="T4" fmla="*/ 10 w 10"/>
                  <a:gd name="T5" fmla="*/ 6 h 46"/>
                  <a:gd name="T6" fmla="*/ 10 w 10"/>
                  <a:gd name="T7" fmla="*/ 46 h 46"/>
                  <a:gd name="T8" fmla="*/ 0 w 10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"/>
                  <a:gd name="T17" fmla="*/ 10 w 1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">
                    <a:moveTo>
                      <a:pt x="0" y="41"/>
                    </a:moveTo>
                    <a:lnTo>
                      <a:pt x="0" y="0"/>
                    </a:lnTo>
                    <a:lnTo>
                      <a:pt x="10" y="6"/>
                    </a:lnTo>
                    <a:lnTo>
                      <a:pt x="10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8" name="Freeform 31"/>
              <p:cNvSpPr>
                <a:spLocks/>
              </p:cNvSpPr>
              <p:nvPr/>
            </p:nvSpPr>
            <p:spPr bwMode="auto">
              <a:xfrm>
                <a:off x="3478" y="2324"/>
                <a:ext cx="4" cy="41"/>
              </a:xfrm>
              <a:custGeom>
                <a:avLst/>
                <a:gdLst>
                  <a:gd name="T0" fmla="*/ 0 w 4"/>
                  <a:gd name="T1" fmla="*/ 41 h 41"/>
                  <a:gd name="T2" fmla="*/ 4 w 4"/>
                  <a:gd name="T3" fmla="*/ 39 h 41"/>
                  <a:gd name="T4" fmla="*/ 4 w 4"/>
                  <a:gd name="T5" fmla="*/ 3 h 41"/>
                  <a:gd name="T6" fmla="*/ 0 w 4"/>
                  <a:gd name="T7" fmla="*/ 0 h 41"/>
                  <a:gd name="T8" fmla="*/ 0 w 4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1"/>
                  <a:gd name="T17" fmla="*/ 4 w 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1">
                    <a:moveTo>
                      <a:pt x="0" y="41"/>
                    </a:moveTo>
                    <a:lnTo>
                      <a:pt x="4" y="39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9" name="Freeform 32"/>
              <p:cNvSpPr>
                <a:spLocks/>
              </p:cNvSpPr>
              <p:nvPr/>
            </p:nvSpPr>
            <p:spPr bwMode="auto">
              <a:xfrm>
                <a:off x="3478" y="2363"/>
                <a:ext cx="10" cy="7"/>
              </a:xfrm>
              <a:custGeom>
                <a:avLst/>
                <a:gdLst>
                  <a:gd name="T0" fmla="*/ 10 w 10"/>
                  <a:gd name="T1" fmla="*/ 7 h 7"/>
                  <a:gd name="T2" fmla="*/ 10 w 10"/>
                  <a:gd name="T3" fmla="*/ 5 h 7"/>
                  <a:gd name="T4" fmla="*/ 4 w 10"/>
                  <a:gd name="T5" fmla="*/ 0 h 7"/>
                  <a:gd name="T6" fmla="*/ 0 w 10"/>
                  <a:gd name="T7" fmla="*/ 2 h 7"/>
                  <a:gd name="T8" fmla="*/ 10 w 10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7"/>
                  <a:gd name="T17" fmla="*/ 10 w 1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7">
                    <a:moveTo>
                      <a:pt x="10" y="7"/>
                    </a:moveTo>
                    <a:lnTo>
                      <a:pt x="10" y="5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0" name="Freeform 33"/>
              <p:cNvSpPr>
                <a:spLocks/>
              </p:cNvSpPr>
              <p:nvPr/>
            </p:nvSpPr>
            <p:spPr bwMode="auto">
              <a:xfrm>
                <a:off x="3462" y="2317"/>
                <a:ext cx="10" cy="46"/>
              </a:xfrm>
              <a:custGeom>
                <a:avLst/>
                <a:gdLst>
                  <a:gd name="T0" fmla="*/ 0 w 10"/>
                  <a:gd name="T1" fmla="*/ 41 h 46"/>
                  <a:gd name="T2" fmla="*/ 0 w 10"/>
                  <a:gd name="T3" fmla="*/ 0 h 46"/>
                  <a:gd name="T4" fmla="*/ 10 w 10"/>
                  <a:gd name="T5" fmla="*/ 5 h 46"/>
                  <a:gd name="T6" fmla="*/ 10 w 10"/>
                  <a:gd name="T7" fmla="*/ 46 h 46"/>
                  <a:gd name="T8" fmla="*/ 0 w 10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"/>
                  <a:gd name="T17" fmla="*/ 10 w 1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">
                    <a:moveTo>
                      <a:pt x="0" y="41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1" name="Freeform 34"/>
              <p:cNvSpPr>
                <a:spLocks/>
              </p:cNvSpPr>
              <p:nvPr/>
            </p:nvSpPr>
            <p:spPr bwMode="auto">
              <a:xfrm>
                <a:off x="3462" y="2317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0 w 3"/>
                  <a:gd name="T3" fmla="*/ 38 h 41"/>
                  <a:gd name="T4" fmla="*/ 3 w 3"/>
                  <a:gd name="T5" fmla="*/ 2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0" y="38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2" name="Freeform 35"/>
              <p:cNvSpPr>
                <a:spLocks/>
              </p:cNvSpPr>
              <p:nvPr/>
            </p:nvSpPr>
            <p:spPr bwMode="auto">
              <a:xfrm>
                <a:off x="3462" y="2355"/>
                <a:ext cx="10" cy="8"/>
              </a:xfrm>
              <a:custGeom>
                <a:avLst/>
                <a:gdLst>
                  <a:gd name="T0" fmla="*/ 10 w 10"/>
                  <a:gd name="T1" fmla="*/ 8 h 8"/>
                  <a:gd name="T2" fmla="*/ 10 w 10"/>
                  <a:gd name="T3" fmla="*/ 5 h 8"/>
                  <a:gd name="T4" fmla="*/ 0 w 10"/>
                  <a:gd name="T5" fmla="*/ 0 h 8"/>
                  <a:gd name="T6" fmla="*/ 0 w 10"/>
                  <a:gd name="T7" fmla="*/ 3 h 8"/>
                  <a:gd name="T8" fmla="*/ 10 w 10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10" y="8"/>
                    </a:moveTo>
                    <a:lnTo>
                      <a:pt x="10" y="5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3" name="Freeform 36"/>
              <p:cNvSpPr>
                <a:spLocks/>
              </p:cNvSpPr>
              <p:nvPr/>
            </p:nvSpPr>
            <p:spPr bwMode="auto">
              <a:xfrm>
                <a:off x="3442" y="2309"/>
                <a:ext cx="13" cy="46"/>
              </a:xfrm>
              <a:custGeom>
                <a:avLst/>
                <a:gdLst>
                  <a:gd name="T0" fmla="*/ 0 w 13"/>
                  <a:gd name="T1" fmla="*/ 41 h 46"/>
                  <a:gd name="T2" fmla="*/ 0 w 13"/>
                  <a:gd name="T3" fmla="*/ 0 h 46"/>
                  <a:gd name="T4" fmla="*/ 13 w 13"/>
                  <a:gd name="T5" fmla="*/ 5 h 46"/>
                  <a:gd name="T6" fmla="*/ 13 w 13"/>
                  <a:gd name="T7" fmla="*/ 46 h 46"/>
                  <a:gd name="T8" fmla="*/ 0 w 13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6"/>
                  <a:gd name="T17" fmla="*/ 13 w 13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6">
                    <a:moveTo>
                      <a:pt x="0" y="41"/>
                    </a:moveTo>
                    <a:lnTo>
                      <a:pt x="0" y="0"/>
                    </a:lnTo>
                    <a:lnTo>
                      <a:pt x="13" y="5"/>
                    </a:lnTo>
                    <a:lnTo>
                      <a:pt x="13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4" name="Freeform 37"/>
              <p:cNvSpPr>
                <a:spLocks/>
              </p:cNvSpPr>
              <p:nvPr/>
            </p:nvSpPr>
            <p:spPr bwMode="auto">
              <a:xfrm>
                <a:off x="3442" y="2309"/>
                <a:ext cx="4" cy="41"/>
              </a:xfrm>
              <a:custGeom>
                <a:avLst/>
                <a:gdLst>
                  <a:gd name="T0" fmla="*/ 0 w 4"/>
                  <a:gd name="T1" fmla="*/ 41 h 41"/>
                  <a:gd name="T2" fmla="*/ 4 w 4"/>
                  <a:gd name="T3" fmla="*/ 38 h 41"/>
                  <a:gd name="T4" fmla="*/ 4 w 4"/>
                  <a:gd name="T5" fmla="*/ 3 h 41"/>
                  <a:gd name="T6" fmla="*/ 0 w 4"/>
                  <a:gd name="T7" fmla="*/ 0 h 41"/>
                  <a:gd name="T8" fmla="*/ 0 w 4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1"/>
                  <a:gd name="T17" fmla="*/ 4 w 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1">
                    <a:moveTo>
                      <a:pt x="0" y="41"/>
                    </a:moveTo>
                    <a:lnTo>
                      <a:pt x="4" y="38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5" name="Freeform 38"/>
              <p:cNvSpPr>
                <a:spLocks/>
              </p:cNvSpPr>
              <p:nvPr/>
            </p:nvSpPr>
            <p:spPr bwMode="auto">
              <a:xfrm>
                <a:off x="3442" y="2347"/>
                <a:ext cx="13" cy="8"/>
              </a:xfrm>
              <a:custGeom>
                <a:avLst/>
                <a:gdLst>
                  <a:gd name="T0" fmla="*/ 13 w 13"/>
                  <a:gd name="T1" fmla="*/ 8 h 8"/>
                  <a:gd name="T2" fmla="*/ 13 w 13"/>
                  <a:gd name="T3" fmla="*/ 6 h 8"/>
                  <a:gd name="T4" fmla="*/ 4 w 13"/>
                  <a:gd name="T5" fmla="*/ 0 h 8"/>
                  <a:gd name="T6" fmla="*/ 0 w 13"/>
                  <a:gd name="T7" fmla="*/ 3 h 8"/>
                  <a:gd name="T8" fmla="*/ 13 w 13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8"/>
                  <a:gd name="T17" fmla="*/ 13 w 13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8">
                    <a:moveTo>
                      <a:pt x="13" y="8"/>
                    </a:moveTo>
                    <a:lnTo>
                      <a:pt x="13" y="6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6" name="Freeform 39"/>
              <p:cNvSpPr>
                <a:spLocks/>
              </p:cNvSpPr>
              <p:nvPr/>
            </p:nvSpPr>
            <p:spPr bwMode="auto">
              <a:xfrm>
                <a:off x="3426" y="2302"/>
                <a:ext cx="10" cy="45"/>
              </a:xfrm>
              <a:custGeom>
                <a:avLst/>
                <a:gdLst>
                  <a:gd name="T0" fmla="*/ 0 w 10"/>
                  <a:gd name="T1" fmla="*/ 40 h 45"/>
                  <a:gd name="T2" fmla="*/ 0 w 10"/>
                  <a:gd name="T3" fmla="*/ 0 h 45"/>
                  <a:gd name="T4" fmla="*/ 10 w 10"/>
                  <a:gd name="T5" fmla="*/ 5 h 45"/>
                  <a:gd name="T6" fmla="*/ 10 w 10"/>
                  <a:gd name="T7" fmla="*/ 45 h 45"/>
                  <a:gd name="T8" fmla="*/ 0 w 10"/>
                  <a:gd name="T9" fmla="*/ 4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5"/>
                  <a:gd name="T17" fmla="*/ 10 w 10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5">
                    <a:moveTo>
                      <a:pt x="0" y="40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7" name="Freeform 40"/>
              <p:cNvSpPr>
                <a:spLocks/>
              </p:cNvSpPr>
              <p:nvPr/>
            </p:nvSpPr>
            <p:spPr bwMode="auto">
              <a:xfrm>
                <a:off x="3426" y="2302"/>
                <a:ext cx="3" cy="40"/>
              </a:xfrm>
              <a:custGeom>
                <a:avLst/>
                <a:gdLst>
                  <a:gd name="T0" fmla="*/ 0 w 3"/>
                  <a:gd name="T1" fmla="*/ 40 h 40"/>
                  <a:gd name="T2" fmla="*/ 3 w 3"/>
                  <a:gd name="T3" fmla="*/ 38 h 40"/>
                  <a:gd name="T4" fmla="*/ 3 w 3"/>
                  <a:gd name="T5" fmla="*/ 0 h 40"/>
                  <a:gd name="T6" fmla="*/ 0 w 3"/>
                  <a:gd name="T7" fmla="*/ 0 h 40"/>
                  <a:gd name="T8" fmla="*/ 0 w 3"/>
                  <a:gd name="T9" fmla="*/ 4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0"/>
                  <a:gd name="T17" fmla="*/ 3 w 3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0">
                    <a:moveTo>
                      <a:pt x="0" y="40"/>
                    </a:moveTo>
                    <a:lnTo>
                      <a:pt x="3" y="38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8" name="Freeform 41"/>
              <p:cNvSpPr>
                <a:spLocks/>
              </p:cNvSpPr>
              <p:nvPr/>
            </p:nvSpPr>
            <p:spPr bwMode="auto">
              <a:xfrm>
                <a:off x="3426" y="2340"/>
                <a:ext cx="10" cy="7"/>
              </a:xfrm>
              <a:custGeom>
                <a:avLst/>
                <a:gdLst>
                  <a:gd name="T0" fmla="*/ 10 w 10"/>
                  <a:gd name="T1" fmla="*/ 7 h 7"/>
                  <a:gd name="T2" fmla="*/ 10 w 10"/>
                  <a:gd name="T3" fmla="*/ 5 h 7"/>
                  <a:gd name="T4" fmla="*/ 3 w 10"/>
                  <a:gd name="T5" fmla="*/ 0 h 7"/>
                  <a:gd name="T6" fmla="*/ 0 w 10"/>
                  <a:gd name="T7" fmla="*/ 2 h 7"/>
                  <a:gd name="T8" fmla="*/ 10 w 10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7"/>
                  <a:gd name="T17" fmla="*/ 10 w 1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7">
                    <a:moveTo>
                      <a:pt x="10" y="7"/>
                    </a:moveTo>
                    <a:lnTo>
                      <a:pt x="10" y="5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9" name="Freeform 42"/>
              <p:cNvSpPr>
                <a:spLocks/>
              </p:cNvSpPr>
              <p:nvPr/>
            </p:nvSpPr>
            <p:spPr bwMode="auto">
              <a:xfrm>
                <a:off x="3407" y="2294"/>
                <a:ext cx="13" cy="46"/>
              </a:xfrm>
              <a:custGeom>
                <a:avLst/>
                <a:gdLst>
                  <a:gd name="T0" fmla="*/ 0 w 13"/>
                  <a:gd name="T1" fmla="*/ 41 h 46"/>
                  <a:gd name="T2" fmla="*/ 0 w 13"/>
                  <a:gd name="T3" fmla="*/ 0 h 46"/>
                  <a:gd name="T4" fmla="*/ 13 w 13"/>
                  <a:gd name="T5" fmla="*/ 5 h 46"/>
                  <a:gd name="T6" fmla="*/ 13 w 13"/>
                  <a:gd name="T7" fmla="*/ 46 h 46"/>
                  <a:gd name="T8" fmla="*/ 0 w 13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6"/>
                  <a:gd name="T17" fmla="*/ 13 w 13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6">
                    <a:moveTo>
                      <a:pt x="0" y="41"/>
                    </a:moveTo>
                    <a:lnTo>
                      <a:pt x="0" y="0"/>
                    </a:lnTo>
                    <a:lnTo>
                      <a:pt x="13" y="5"/>
                    </a:lnTo>
                    <a:lnTo>
                      <a:pt x="13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0" name="Freeform 43"/>
              <p:cNvSpPr>
                <a:spLocks/>
              </p:cNvSpPr>
              <p:nvPr/>
            </p:nvSpPr>
            <p:spPr bwMode="auto">
              <a:xfrm>
                <a:off x="3407" y="2294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3 w 3"/>
                  <a:gd name="T3" fmla="*/ 38 h 41"/>
                  <a:gd name="T4" fmla="*/ 3 w 3"/>
                  <a:gd name="T5" fmla="*/ 0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3" y="38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1" name="Freeform 44"/>
              <p:cNvSpPr>
                <a:spLocks/>
              </p:cNvSpPr>
              <p:nvPr/>
            </p:nvSpPr>
            <p:spPr bwMode="auto">
              <a:xfrm>
                <a:off x="3407" y="2332"/>
                <a:ext cx="13" cy="8"/>
              </a:xfrm>
              <a:custGeom>
                <a:avLst/>
                <a:gdLst>
                  <a:gd name="T0" fmla="*/ 13 w 13"/>
                  <a:gd name="T1" fmla="*/ 8 h 8"/>
                  <a:gd name="T2" fmla="*/ 13 w 13"/>
                  <a:gd name="T3" fmla="*/ 3 h 8"/>
                  <a:gd name="T4" fmla="*/ 3 w 13"/>
                  <a:gd name="T5" fmla="*/ 0 h 8"/>
                  <a:gd name="T6" fmla="*/ 0 w 13"/>
                  <a:gd name="T7" fmla="*/ 3 h 8"/>
                  <a:gd name="T8" fmla="*/ 13 w 13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8"/>
                  <a:gd name="T17" fmla="*/ 13 w 13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8">
                    <a:moveTo>
                      <a:pt x="13" y="8"/>
                    </a:moveTo>
                    <a:lnTo>
                      <a:pt x="13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2" name="Freeform 45"/>
              <p:cNvSpPr>
                <a:spLocks/>
              </p:cNvSpPr>
              <p:nvPr/>
            </p:nvSpPr>
            <p:spPr bwMode="auto">
              <a:xfrm>
                <a:off x="3390" y="2286"/>
                <a:ext cx="10" cy="44"/>
              </a:xfrm>
              <a:custGeom>
                <a:avLst/>
                <a:gdLst>
                  <a:gd name="T0" fmla="*/ 0 w 10"/>
                  <a:gd name="T1" fmla="*/ 38 h 44"/>
                  <a:gd name="T2" fmla="*/ 0 w 10"/>
                  <a:gd name="T3" fmla="*/ 0 h 44"/>
                  <a:gd name="T4" fmla="*/ 10 w 10"/>
                  <a:gd name="T5" fmla="*/ 5 h 44"/>
                  <a:gd name="T6" fmla="*/ 10 w 10"/>
                  <a:gd name="T7" fmla="*/ 44 h 44"/>
                  <a:gd name="T8" fmla="*/ 0 w 10"/>
                  <a:gd name="T9" fmla="*/ 38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4"/>
                  <a:gd name="T17" fmla="*/ 10 w 1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4">
                    <a:moveTo>
                      <a:pt x="0" y="38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3" name="Rectangle 46"/>
              <p:cNvSpPr>
                <a:spLocks noChangeArrowheads="1"/>
              </p:cNvSpPr>
              <p:nvPr/>
            </p:nvSpPr>
            <p:spPr bwMode="auto">
              <a:xfrm>
                <a:off x="3390" y="2286"/>
                <a:ext cx="4" cy="38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4" name="Freeform 47"/>
              <p:cNvSpPr>
                <a:spLocks/>
              </p:cNvSpPr>
              <p:nvPr/>
            </p:nvSpPr>
            <p:spPr bwMode="auto">
              <a:xfrm>
                <a:off x="3390" y="2324"/>
                <a:ext cx="10" cy="6"/>
              </a:xfrm>
              <a:custGeom>
                <a:avLst/>
                <a:gdLst>
                  <a:gd name="T0" fmla="*/ 10 w 10"/>
                  <a:gd name="T1" fmla="*/ 6 h 6"/>
                  <a:gd name="T2" fmla="*/ 10 w 10"/>
                  <a:gd name="T3" fmla="*/ 3 h 6"/>
                  <a:gd name="T4" fmla="*/ 4 w 10"/>
                  <a:gd name="T5" fmla="*/ 0 h 6"/>
                  <a:gd name="T6" fmla="*/ 0 w 10"/>
                  <a:gd name="T7" fmla="*/ 0 h 6"/>
                  <a:gd name="T8" fmla="*/ 10 w 10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6"/>
                  <a:gd name="T17" fmla="*/ 10 w 1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6">
                    <a:moveTo>
                      <a:pt x="10" y="6"/>
                    </a:moveTo>
                    <a:lnTo>
                      <a:pt x="10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5" name="Freeform 48"/>
              <p:cNvSpPr>
                <a:spLocks/>
              </p:cNvSpPr>
              <p:nvPr/>
            </p:nvSpPr>
            <p:spPr bwMode="auto">
              <a:xfrm>
                <a:off x="3374" y="2279"/>
                <a:ext cx="10" cy="43"/>
              </a:xfrm>
              <a:custGeom>
                <a:avLst/>
                <a:gdLst>
                  <a:gd name="T0" fmla="*/ 0 w 10"/>
                  <a:gd name="T1" fmla="*/ 38 h 43"/>
                  <a:gd name="T2" fmla="*/ 0 w 10"/>
                  <a:gd name="T3" fmla="*/ 0 h 43"/>
                  <a:gd name="T4" fmla="*/ 10 w 10"/>
                  <a:gd name="T5" fmla="*/ 5 h 43"/>
                  <a:gd name="T6" fmla="*/ 10 w 10"/>
                  <a:gd name="T7" fmla="*/ 43 h 43"/>
                  <a:gd name="T8" fmla="*/ 0 w 10"/>
                  <a:gd name="T9" fmla="*/ 38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3"/>
                  <a:gd name="T17" fmla="*/ 10 w 10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3">
                    <a:moveTo>
                      <a:pt x="0" y="38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6" name="Rectangle 49"/>
              <p:cNvSpPr>
                <a:spLocks noChangeArrowheads="1"/>
              </p:cNvSpPr>
              <p:nvPr/>
            </p:nvSpPr>
            <p:spPr bwMode="auto">
              <a:xfrm>
                <a:off x="3374" y="2279"/>
                <a:ext cx="3" cy="38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7" name="Freeform 50"/>
              <p:cNvSpPr>
                <a:spLocks/>
              </p:cNvSpPr>
              <p:nvPr/>
            </p:nvSpPr>
            <p:spPr bwMode="auto">
              <a:xfrm>
                <a:off x="3374" y="2317"/>
                <a:ext cx="10" cy="5"/>
              </a:xfrm>
              <a:custGeom>
                <a:avLst/>
                <a:gdLst>
                  <a:gd name="T0" fmla="*/ 10 w 10"/>
                  <a:gd name="T1" fmla="*/ 5 h 5"/>
                  <a:gd name="T2" fmla="*/ 10 w 10"/>
                  <a:gd name="T3" fmla="*/ 2 h 5"/>
                  <a:gd name="T4" fmla="*/ 3 w 10"/>
                  <a:gd name="T5" fmla="*/ 0 h 5"/>
                  <a:gd name="T6" fmla="*/ 0 w 10"/>
                  <a:gd name="T7" fmla="*/ 0 h 5"/>
                  <a:gd name="T8" fmla="*/ 10 w 10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"/>
                  <a:gd name="T17" fmla="*/ 10 w 10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">
                    <a:moveTo>
                      <a:pt x="10" y="5"/>
                    </a:moveTo>
                    <a:lnTo>
                      <a:pt x="10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8" name="Freeform 51"/>
              <p:cNvSpPr>
                <a:spLocks/>
              </p:cNvSpPr>
              <p:nvPr/>
            </p:nvSpPr>
            <p:spPr bwMode="auto">
              <a:xfrm>
                <a:off x="3355" y="2268"/>
                <a:ext cx="13" cy="46"/>
              </a:xfrm>
              <a:custGeom>
                <a:avLst/>
                <a:gdLst>
                  <a:gd name="T0" fmla="*/ 0 w 13"/>
                  <a:gd name="T1" fmla="*/ 41 h 46"/>
                  <a:gd name="T2" fmla="*/ 0 w 13"/>
                  <a:gd name="T3" fmla="*/ 0 h 46"/>
                  <a:gd name="T4" fmla="*/ 13 w 13"/>
                  <a:gd name="T5" fmla="*/ 5 h 46"/>
                  <a:gd name="T6" fmla="*/ 13 w 13"/>
                  <a:gd name="T7" fmla="*/ 46 h 46"/>
                  <a:gd name="T8" fmla="*/ 0 w 13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6"/>
                  <a:gd name="T17" fmla="*/ 13 w 13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6">
                    <a:moveTo>
                      <a:pt x="0" y="41"/>
                    </a:moveTo>
                    <a:lnTo>
                      <a:pt x="0" y="0"/>
                    </a:lnTo>
                    <a:lnTo>
                      <a:pt x="13" y="5"/>
                    </a:lnTo>
                    <a:lnTo>
                      <a:pt x="13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9" name="Freeform 52"/>
              <p:cNvSpPr>
                <a:spLocks/>
              </p:cNvSpPr>
              <p:nvPr/>
            </p:nvSpPr>
            <p:spPr bwMode="auto">
              <a:xfrm>
                <a:off x="3355" y="2268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3 w 3"/>
                  <a:gd name="T3" fmla="*/ 41 h 41"/>
                  <a:gd name="T4" fmla="*/ 3 w 3"/>
                  <a:gd name="T5" fmla="*/ 3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3" y="41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0" name="Freeform 53"/>
              <p:cNvSpPr>
                <a:spLocks/>
              </p:cNvSpPr>
              <p:nvPr/>
            </p:nvSpPr>
            <p:spPr bwMode="auto">
              <a:xfrm>
                <a:off x="3355" y="2309"/>
                <a:ext cx="13" cy="5"/>
              </a:xfrm>
              <a:custGeom>
                <a:avLst/>
                <a:gdLst>
                  <a:gd name="T0" fmla="*/ 13 w 13"/>
                  <a:gd name="T1" fmla="*/ 5 h 5"/>
                  <a:gd name="T2" fmla="*/ 13 w 13"/>
                  <a:gd name="T3" fmla="*/ 3 h 5"/>
                  <a:gd name="T4" fmla="*/ 3 w 13"/>
                  <a:gd name="T5" fmla="*/ 0 h 5"/>
                  <a:gd name="T6" fmla="*/ 0 w 13"/>
                  <a:gd name="T7" fmla="*/ 0 h 5"/>
                  <a:gd name="T8" fmla="*/ 13 w 13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5"/>
                  <a:gd name="T17" fmla="*/ 13 w 1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5">
                    <a:moveTo>
                      <a:pt x="13" y="5"/>
                    </a:moveTo>
                    <a:lnTo>
                      <a:pt x="1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1" name="Freeform 54"/>
              <p:cNvSpPr>
                <a:spLocks/>
              </p:cNvSpPr>
              <p:nvPr/>
            </p:nvSpPr>
            <p:spPr bwMode="auto">
              <a:xfrm>
                <a:off x="3338" y="2261"/>
                <a:ext cx="10" cy="46"/>
              </a:xfrm>
              <a:custGeom>
                <a:avLst/>
                <a:gdLst>
                  <a:gd name="T0" fmla="*/ 0 w 10"/>
                  <a:gd name="T1" fmla="*/ 41 h 46"/>
                  <a:gd name="T2" fmla="*/ 0 w 10"/>
                  <a:gd name="T3" fmla="*/ 0 h 46"/>
                  <a:gd name="T4" fmla="*/ 10 w 10"/>
                  <a:gd name="T5" fmla="*/ 5 h 46"/>
                  <a:gd name="T6" fmla="*/ 10 w 10"/>
                  <a:gd name="T7" fmla="*/ 46 h 46"/>
                  <a:gd name="T8" fmla="*/ 0 w 10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"/>
                  <a:gd name="T17" fmla="*/ 10 w 1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">
                    <a:moveTo>
                      <a:pt x="0" y="41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2" name="Freeform 55"/>
              <p:cNvSpPr>
                <a:spLocks/>
              </p:cNvSpPr>
              <p:nvPr/>
            </p:nvSpPr>
            <p:spPr bwMode="auto">
              <a:xfrm>
                <a:off x="3338" y="2261"/>
                <a:ext cx="4" cy="41"/>
              </a:xfrm>
              <a:custGeom>
                <a:avLst/>
                <a:gdLst>
                  <a:gd name="T0" fmla="*/ 0 w 4"/>
                  <a:gd name="T1" fmla="*/ 41 h 41"/>
                  <a:gd name="T2" fmla="*/ 4 w 4"/>
                  <a:gd name="T3" fmla="*/ 41 h 41"/>
                  <a:gd name="T4" fmla="*/ 4 w 4"/>
                  <a:gd name="T5" fmla="*/ 2 h 41"/>
                  <a:gd name="T6" fmla="*/ 0 w 4"/>
                  <a:gd name="T7" fmla="*/ 0 h 41"/>
                  <a:gd name="T8" fmla="*/ 0 w 4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1"/>
                  <a:gd name="T17" fmla="*/ 4 w 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1">
                    <a:moveTo>
                      <a:pt x="0" y="41"/>
                    </a:moveTo>
                    <a:lnTo>
                      <a:pt x="4" y="41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3" name="Freeform 56"/>
              <p:cNvSpPr>
                <a:spLocks/>
              </p:cNvSpPr>
              <p:nvPr/>
            </p:nvSpPr>
            <p:spPr bwMode="auto">
              <a:xfrm>
                <a:off x="3338" y="2302"/>
                <a:ext cx="10" cy="5"/>
              </a:xfrm>
              <a:custGeom>
                <a:avLst/>
                <a:gdLst>
                  <a:gd name="T0" fmla="*/ 10 w 10"/>
                  <a:gd name="T1" fmla="*/ 5 h 5"/>
                  <a:gd name="T2" fmla="*/ 10 w 10"/>
                  <a:gd name="T3" fmla="*/ 2 h 5"/>
                  <a:gd name="T4" fmla="*/ 4 w 10"/>
                  <a:gd name="T5" fmla="*/ 0 h 5"/>
                  <a:gd name="T6" fmla="*/ 0 w 10"/>
                  <a:gd name="T7" fmla="*/ 0 h 5"/>
                  <a:gd name="T8" fmla="*/ 10 w 10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"/>
                  <a:gd name="T17" fmla="*/ 10 w 10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">
                    <a:moveTo>
                      <a:pt x="10" y="5"/>
                    </a:moveTo>
                    <a:lnTo>
                      <a:pt x="10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4" name="Freeform 57"/>
              <p:cNvSpPr>
                <a:spLocks/>
              </p:cNvSpPr>
              <p:nvPr/>
            </p:nvSpPr>
            <p:spPr bwMode="auto">
              <a:xfrm>
                <a:off x="3075" y="2136"/>
                <a:ext cx="26" cy="28"/>
              </a:xfrm>
              <a:custGeom>
                <a:avLst/>
                <a:gdLst>
                  <a:gd name="T0" fmla="*/ 26 w 26"/>
                  <a:gd name="T1" fmla="*/ 12 h 28"/>
                  <a:gd name="T2" fmla="*/ 26 w 26"/>
                  <a:gd name="T3" fmla="*/ 28 h 28"/>
                  <a:gd name="T4" fmla="*/ 0 w 26"/>
                  <a:gd name="T5" fmla="*/ 15 h 28"/>
                  <a:gd name="T6" fmla="*/ 0 w 26"/>
                  <a:gd name="T7" fmla="*/ 0 h 28"/>
                  <a:gd name="T8" fmla="*/ 26 w 26"/>
                  <a:gd name="T9" fmla="*/ 12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8"/>
                  <a:gd name="T17" fmla="*/ 26 w 2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8">
                    <a:moveTo>
                      <a:pt x="26" y="12"/>
                    </a:moveTo>
                    <a:lnTo>
                      <a:pt x="26" y="28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5" name="Freeform 58"/>
              <p:cNvSpPr>
                <a:spLocks/>
              </p:cNvSpPr>
              <p:nvPr/>
            </p:nvSpPr>
            <p:spPr bwMode="auto">
              <a:xfrm>
                <a:off x="3097" y="2151"/>
                <a:ext cx="4" cy="13"/>
              </a:xfrm>
              <a:custGeom>
                <a:avLst/>
                <a:gdLst>
                  <a:gd name="T0" fmla="*/ 0 w 4"/>
                  <a:gd name="T1" fmla="*/ 0 h 13"/>
                  <a:gd name="T2" fmla="*/ 4 w 4"/>
                  <a:gd name="T3" fmla="*/ 0 h 13"/>
                  <a:gd name="T4" fmla="*/ 4 w 4"/>
                  <a:gd name="T5" fmla="*/ 10 h 13"/>
                  <a:gd name="T6" fmla="*/ 0 w 4"/>
                  <a:gd name="T7" fmla="*/ 13 h 13"/>
                  <a:gd name="T8" fmla="*/ 0 w 4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0"/>
                    </a:moveTo>
                    <a:lnTo>
                      <a:pt x="4" y="0"/>
                    </a:lnTo>
                    <a:lnTo>
                      <a:pt x="4" y="10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5A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6" name="Freeform 59"/>
              <p:cNvSpPr>
                <a:spLocks/>
              </p:cNvSpPr>
              <p:nvPr/>
            </p:nvSpPr>
            <p:spPr bwMode="auto">
              <a:xfrm>
                <a:off x="3071" y="2138"/>
                <a:ext cx="30" cy="13"/>
              </a:xfrm>
              <a:custGeom>
                <a:avLst/>
                <a:gdLst>
                  <a:gd name="T0" fmla="*/ 0 w 30"/>
                  <a:gd name="T1" fmla="*/ 3 h 13"/>
                  <a:gd name="T2" fmla="*/ 4 w 30"/>
                  <a:gd name="T3" fmla="*/ 0 h 13"/>
                  <a:gd name="T4" fmla="*/ 30 w 30"/>
                  <a:gd name="T5" fmla="*/ 13 h 13"/>
                  <a:gd name="T6" fmla="*/ 26 w 30"/>
                  <a:gd name="T7" fmla="*/ 13 h 13"/>
                  <a:gd name="T8" fmla="*/ 0 w 30"/>
                  <a:gd name="T9" fmla="*/ 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13"/>
                  <a:gd name="T17" fmla="*/ 30 w 30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13">
                    <a:moveTo>
                      <a:pt x="0" y="3"/>
                    </a:moveTo>
                    <a:lnTo>
                      <a:pt x="4" y="0"/>
                    </a:lnTo>
                    <a:lnTo>
                      <a:pt x="30" y="13"/>
                    </a:lnTo>
                    <a:lnTo>
                      <a:pt x="26" y="1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1B1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7" name="Freeform 60"/>
              <p:cNvSpPr>
                <a:spLocks/>
              </p:cNvSpPr>
              <p:nvPr/>
            </p:nvSpPr>
            <p:spPr bwMode="auto">
              <a:xfrm>
                <a:off x="3071" y="2141"/>
                <a:ext cx="26" cy="23"/>
              </a:xfrm>
              <a:custGeom>
                <a:avLst/>
                <a:gdLst>
                  <a:gd name="T0" fmla="*/ 26 w 26"/>
                  <a:gd name="T1" fmla="*/ 10 h 23"/>
                  <a:gd name="T2" fmla="*/ 26 w 26"/>
                  <a:gd name="T3" fmla="*/ 23 h 23"/>
                  <a:gd name="T4" fmla="*/ 0 w 26"/>
                  <a:gd name="T5" fmla="*/ 12 h 23"/>
                  <a:gd name="T6" fmla="*/ 0 w 26"/>
                  <a:gd name="T7" fmla="*/ 0 h 23"/>
                  <a:gd name="T8" fmla="*/ 26 w 26"/>
                  <a:gd name="T9" fmla="*/ 1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3"/>
                  <a:gd name="T17" fmla="*/ 26 w 2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3">
                    <a:moveTo>
                      <a:pt x="26" y="10"/>
                    </a:moveTo>
                    <a:lnTo>
                      <a:pt x="26" y="23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E1B1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8" name="Freeform 61"/>
              <p:cNvSpPr>
                <a:spLocks/>
              </p:cNvSpPr>
              <p:nvPr/>
            </p:nvSpPr>
            <p:spPr bwMode="auto">
              <a:xfrm>
                <a:off x="3553" y="2018"/>
                <a:ext cx="554" cy="309"/>
              </a:xfrm>
              <a:custGeom>
                <a:avLst/>
                <a:gdLst>
                  <a:gd name="T0" fmla="*/ 0 w 554"/>
                  <a:gd name="T1" fmla="*/ 250 h 309"/>
                  <a:gd name="T2" fmla="*/ 554 w 554"/>
                  <a:gd name="T3" fmla="*/ 0 h 309"/>
                  <a:gd name="T4" fmla="*/ 554 w 554"/>
                  <a:gd name="T5" fmla="*/ 56 h 309"/>
                  <a:gd name="T6" fmla="*/ 0 w 554"/>
                  <a:gd name="T7" fmla="*/ 309 h 309"/>
                  <a:gd name="T8" fmla="*/ 0 w 554"/>
                  <a:gd name="T9" fmla="*/ 250 h 3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4"/>
                  <a:gd name="T16" fmla="*/ 0 h 309"/>
                  <a:gd name="T17" fmla="*/ 554 w 554"/>
                  <a:gd name="T18" fmla="*/ 309 h 3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4" h="309">
                    <a:moveTo>
                      <a:pt x="0" y="250"/>
                    </a:moveTo>
                    <a:lnTo>
                      <a:pt x="554" y="0"/>
                    </a:lnTo>
                    <a:lnTo>
                      <a:pt x="554" y="56"/>
                    </a:lnTo>
                    <a:lnTo>
                      <a:pt x="0" y="309"/>
                    </a:lnTo>
                    <a:lnTo>
                      <a:pt x="0" y="2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9" name="Freeform 62"/>
              <p:cNvSpPr>
                <a:spLocks/>
              </p:cNvSpPr>
              <p:nvPr/>
            </p:nvSpPr>
            <p:spPr bwMode="auto">
              <a:xfrm>
                <a:off x="3071" y="1799"/>
                <a:ext cx="1036" cy="469"/>
              </a:xfrm>
              <a:custGeom>
                <a:avLst/>
                <a:gdLst>
                  <a:gd name="T0" fmla="*/ 0 w 1036"/>
                  <a:gd name="T1" fmla="*/ 252 h 469"/>
                  <a:gd name="T2" fmla="*/ 551 w 1036"/>
                  <a:gd name="T3" fmla="*/ 0 h 469"/>
                  <a:gd name="T4" fmla="*/ 1036 w 1036"/>
                  <a:gd name="T5" fmla="*/ 219 h 469"/>
                  <a:gd name="T6" fmla="*/ 482 w 1036"/>
                  <a:gd name="T7" fmla="*/ 469 h 469"/>
                  <a:gd name="T8" fmla="*/ 0 w 1036"/>
                  <a:gd name="T9" fmla="*/ 252 h 4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6"/>
                  <a:gd name="T16" fmla="*/ 0 h 469"/>
                  <a:gd name="T17" fmla="*/ 1036 w 1036"/>
                  <a:gd name="T18" fmla="*/ 469 h 4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6" h="469">
                    <a:moveTo>
                      <a:pt x="0" y="252"/>
                    </a:moveTo>
                    <a:lnTo>
                      <a:pt x="551" y="0"/>
                    </a:lnTo>
                    <a:lnTo>
                      <a:pt x="1036" y="219"/>
                    </a:lnTo>
                    <a:lnTo>
                      <a:pt x="482" y="469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0" name="Freeform 63"/>
              <p:cNvSpPr>
                <a:spLocks/>
              </p:cNvSpPr>
              <p:nvPr/>
            </p:nvSpPr>
            <p:spPr bwMode="auto">
              <a:xfrm>
                <a:off x="3071" y="2051"/>
                <a:ext cx="482" cy="276"/>
              </a:xfrm>
              <a:custGeom>
                <a:avLst/>
                <a:gdLst>
                  <a:gd name="T0" fmla="*/ 482 w 482"/>
                  <a:gd name="T1" fmla="*/ 217 h 276"/>
                  <a:gd name="T2" fmla="*/ 482 w 482"/>
                  <a:gd name="T3" fmla="*/ 276 h 276"/>
                  <a:gd name="T4" fmla="*/ 0 w 482"/>
                  <a:gd name="T5" fmla="*/ 57 h 276"/>
                  <a:gd name="T6" fmla="*/ 0 w 482"/>
                  <a:gd name="T7" fmla="*/ 0 h 276"/>
                  <a:gd name="T8" fmla="*/ 482 w 482"/>
                  <a:gd name="T9" fmla="*/ 217 h 27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2"/>
                  <a:gd name="T16" fmla="*/ 0 h 276"/>
                  <a:gd name="T17" fmla="*/ 482 w 482"/>
                  <a:gd name="T18" fmla="*/ 276 h 27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2" h="276">
                    <a:moveTo>
                      <a:pt x="482" y="217"/>
                    </a:moveTo>
                    <a:lnTo>
                      <a:pt x="482" y="276"/>
                    </a:lnTo>
                    <a:lnTo>
                      <a:pt x="0" y="57"/>
                    </a:lnTo>
                    <a:lnTo>
                      <a:pt x="0" y="0"/>
                    </a:lnTo>
                    <a:lnTo>
                      <a:pt x="482" y="217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1" name="Freeform 64"/>
              <p:cNvSpPr>
                <a:spLocks/>
              </p:cNvSpPr>
              <p:nvPr/>
            </p:nvSpPr>
            <p:spPr bwMode="auto">
              <a:xfrm>
                <a:off x="3104" y="2077"/>
                <a:ext cx="163" cy="92"/>
              </a:xfrm>
              <a:custGeom>
                <a:avLst/>
                <a:gdLst>
                  <a:gd name="T0" fmla="*/ 0 w 163"/>
                  <a:gd name="T1" fmla="*/ 18 h 92"/>
                  <a:gd name="T2" fmla="*/ 0 w 163"/>
                  <a:gd name="T3" fmla="*/ 0 h 92"/>
                  <a:gd name="T4" fmla="*/ 163 w 163"/>
                  <a:gd name="T5" fmla="*/ 71 h 92"/>
                  <a:gd name="T6" fmla="*/ 163 w 163"/>
                  <a:gd name="T7" fmla="*/ 92 h 92"/>
                  <a:gd name="T8" fmla="*/ 0 w 163"/>
                  <a:gd name="T9" fmla="*/ 18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3"/>
                  <a:gd name="T16" fmla="*/ 0 h 92"/>
                  <a:gd name="T17" fmla="*/ 163 w 163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3" h="92">
                    <a:moveTo>
                      <a:pt x="0" y="18"/>
                    </a:moveTo>
                    <a:lnTo>
                      <a:pt x="0" y="0"/>
                    </a:lnTo>
                    <a:lnTo>
                      <a:pt x="163" y="71"/>
                    </a:lnTo>
                    <a:lnTo>
                      <a:pt x="163" y="92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2" name="Rectangle 65"/>
              <p:cNvSpPr>
                <a:spLocks noChangeArrowheads="1"/>
              </p:cNvSpPr>
              <p:nvPr/>
            </p:nvSpPr>
            <p:spPr bwMode="auto">
              <a:xfrm>
                <a:off x="3104" y="2077"/>
                <a:ext cx="3" cy="18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3" name="Freeform 66"/>
              <p:cNvSpPr>
                <a:spLocks/>
              </p:cNvSpPr>
              <p:nvPr/>
            </p:nvSpPr>
            <p:spPr bwMode="auto">
              <a:xfrm>
                <a:off x="3104" y="2095"/>
                <a:ext cx="163" cy="74"/>
              </a:xfrm>
              <a:custGeom>
                <a:avLst/>
                <a:gdLst>
                  <a:gd name="T0" fmla="*/ 163 w 163"/>
                  <a:gd name="T1" fmla="*/ 74 h 74"/>
                  <a:gd name="T2" fmla="*/ 163 w 163"/>
                  <a:gd name="T3" fmla="*/ 71 h 74"/>
                  <a:gd name="T4" fmla="*/ 3 w 163"/>
                  <a:gd name="T5" fmla="*/ 0 h 74"/>
                  <a:gd name="T6" fmla="*/ 0 w 163"/>
                  <a:gd name="T7" fmla="*/ 0 h 74"/>
                  <a:gd name="T8" fmla="*/ 163 w 163"/>
                  <a:gd name="T9" fmla="*/ 74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3"/>
                  <a:gd name="T16" fmla="*/ 0 h 74"/>
                  <a:gd name="T17" fmla="*/ 163 w 163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3" h="74">
                    <a:moveTo>
                      <a:pt x="163" y="74"/>
                    </a:moveTo>
                    <a:lnTo>
                      <a:pt x="163" y="7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63" y="74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4" name="Freeform 67"/>
              <p:cNvSpPr>
                <a:spLocks/>
              </p:cNvSpPr>
              <p:nvPr/>
            </p:nvSpPr>
            <p:spPr bwMode="auto">
              <a:xfrm>
                <a:off x="3530" y="2268"/>
                <a:ext cx="13" cy="46"/>
              </a:xfrm>
              <a:custGeom>
                <a:avLst/>
                <a:gdLst>
                  <a:gd name="T0" fmla="*/ 0 w 13"/>
                  <a:gd name="T1" fmla="*/ 41 h 46"/>
                  <a:gd name="T2" fmla="*/ 0 w 13"/>
                  <a:gd name="T3" fmla="*/ 0 h 46"/>
                  <a:gd name="T4" fmla="*/ 13 w 13"/>
                  <a:gd name="T5" fmla="*/ 5 h 46"/>
                  <a:gd name="T6" fmla="*/ 13 w 13"/>
                  <a:gd name="T7" fmla="*/ 46 h 46"/>
                  <a:gd name="T8" fmla="*/ 0 w 13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6"/>
                  <a:gd name="T17" fmla="*/ 13 w 13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6">
                    <a:moveTo>
                      <a:pt x="0" y="41"/>
                    </a:moveTo>
                    <a:lnTo>
                      <a:pt x="0" y="0"/>
                    </a:lnTo>
                    <a:lnTo>
                      <a:pt x="13" y="5"/>
                    </a:lnTo>
                    <a:lnTo>
                      <a:pt x="13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5" name="Freeform 68"/>
              <p:cNvSpPr>
                <a:spLocks/>
              </p:cNvSpPr>
              <p:nvPr/>
            </p:nvSpPr>
            <p:spPr bwMode="auto">
              <a:xfrm>
                <a:off x="3530" y="2268"/>
                <a:ext cx="4" cy="41"/>
              </a:xfrm>
              <a:custGeom>
                <a:avLst/>
                <a:gdLst>
                  <a:gd name="T0" fmla="*/ 0 w 4"/>
                  <a:gd name="T1" fmla="*/ 41 h 41"/>
                  <a:gd name="T2" fmla="*/ 4 w 4"/>
                  <a:gd name="T3" fmla="*/ 39 h 41"/>
                  <a:gd name="T4" fmla="*/ 4 w 4"/>
                  <a:gd name="T5" fmla="*/ 3 h 41"/>
                  <a:gd name="T6" fmla="*/ 0 w 4"/>
                  <a:gd name="T7" fmla="*/ 0 h 41"/>
                  <a:gd name="T8" fmla="*/ 0 w 4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1"/>
                  <a:gd name="T17" fmla="*/ 4 w 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1">
                    <a:moveTo>
                      <a:pt x="0" y="41"/>
                    </a:moveTo>
                    <a:lnTo>
                      <a:pt x="4" y="39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6" name="Freeform 69"/>
              <p:cNvSpPr>
                <a:spLocks/>
              </p:cNvSpPr>
              <p:nvPr/>
            </p:nvSpPr>
            <p:spPr bwMode="auto">
              <a:xfrm>
                <a:off x="3530" y="2307"/>
                <a:ext cx="13" cy="7"/>
              </a:xfrm>
              <a:custGeom>
                <a:avLst/>
                <a:gdLst>
                  <a:gd name="T0" fmla="*/ 13 w 13"/>
                  <a:gd name="T1" fmla="*/ 7 h 7"/>
                  <a:gd name="T2" fmla="*/ 13 w 13"/>
                  <a:gd name="T3" fmla="*/ 5 h 7"/>
                  <a:gd name="T4" fmla="*/ 4 w 13"/>
                  <a:gd name="T5" fmla="*/ 0 h 7"/>
                  <a:gd name="T6" fmla="*/ 0 w 13"/>
                  <a:gd name="T7" fmla="*/ 2 h 7"/>
                  <a:gd name="T8" fmla="*/ 13 w 13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7"/>
                  <a:gd name="T17" fmla="*/ 13 w 13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7">
                    <a:moveTo>
                      <a:pt x="13" y="7"/>
                    </a:moveTo>
                    <a:lnTo>
                      <a:pt x="13" y="5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7" name="Freeform 70"/>
              <p:cNvSpPr>
                <a:spLocks/>
              </p:cNvSpPr>
              <p:nvPr/>
            </p:nvSpPr>
            <p:spPr bwMode="auto">
              <a:xfrm>
                <a:off x="3514" y="2261"/>
                <a:ext cx="10" cy="46"/>
              </a:xfrm>
              <a:custGeom>
                <a:avLst/>
                <a:gdLst>
                  <a:gd name="T0" fmla="*/ 0 w 10"/>
                  <a:gd name="T1" fmla="*/ 41 h 46"/>
                  <a:gd name="T2" fmla="*/ 0 w 10"/>
                  <a:gd name="T3" fmla="*/ 0 h 46"/>
                  <a:gd name="T4" fmla="*/ 10 w 10"/>
                  <a:gd name="T5" fmla="*/ 5 h 46"/>
                  <a:gd name="T6" fmla="*/ 10 w 10"/>
                  <a:gd name="T7" fmla="*/ 46 h 46"/>
                  <a:gd name="T8" fmla="*/ 0 w 10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"/>
                  <a:gd name="T17" fmla="*/ 10 w 1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">
                    <a:moveTo>
                      <a:pt x="0" y="41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8" name="Freeform 71"/>
              <p:cNvSpPr>
                <a:spLocks/>
              </p:cNvSpPr>
              <p:nvPr/>
            </p:nvSpPr>
            <p:spPr bwMode="auto">
              <a:xfrm>
                <a:off x="3514" y="2261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3 w 3"/>
                  <a:gd name="T3" fmla="*/ 38 h 41"/>
                  <a:gd name="T4" fmla="*/ 3 w 3"/>
                  <a:gd name="T5" fmla="*/ 2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3" y="38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9" name="Freeform 72"/>
              <p:cNvSpPr>
                <a:spLocks/>
              </p:cNvSpPr>
              <p:nvPr/>
            </p:nvSpPr>
            <p:spPr bwMode="auto">
              <a:xfrm>
                <a:off x="3514" y="2299"/>
                <a:ext cx="10" cy="8"/>
              </a:xfrm>
              <a:custGeom>
                <a:avLst/>
                <a:gdLst>
                  <a:gd name="T0" fmla="*/ 10 w 10"/>
                  <a:gd name="T1" fmla="*/ 8 h 8"/>
                  <a:gd name="T2" fmla="*/ 10 w 10"/>
                  <a:gd name="T3" fmla="*/ 5 h 8"/>
                  <a:gd name="T4" fmla="*/ 3 w 10"/>
                  <a:gd name="T5" fmla="*/ 0 h 8"/>
                  <a:gd name="T6" fmla="*/ 0 w 10"/>
                  <a:gd name="T7" fmla="*/ 3 h 8"/>
                  <a:gd name="T8" fmla="*/ 10 w 10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10" y="8"/>
                    </a:moveTo>
                    <a:lnTo>
                      <a:pt x="10" y="5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0" name="Freeform 73"/>
              <p:cNvSpPr>
                <a:spLocks/>
              </p:cNvSpPr>
              <p:nvPr/>
            </p:nvSpPr>
            <p:spPr bwMode="auto">
              <a:xfrm>
                <a:off x="3495" y="2253"/>
                <a:ext cx="13" cy="46"/>
              </a:xfrm>
              <a:custGeom>
                <a:avLst/>
                <a:gdLst>
                  <a:gd name="T0" fmla="*/ 0 w 13"/>
                  <a:gd name="T1" fmla="*/ 41 h 46"/>
                  <a:gd name="T2" fmla="*/ 0 w 13"/>
                  <a:gd name="T3" fmla="*/ 0 h 46"/>
                  <a:gd name="T4" fmla="*/ 13 w 13"/>
                  <a:gd name="T5" fmla="*/ 5 h 46"/>
                  <a:gd name="T6" fmla="*/ 13 w 13"/>
                  <a:gd name="T7" fmla="*/ 46 h 46"/>
                  <a:gd name="T8" fmla="*/ 0 w 13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6"/>
                  <a:gd name="T17" fmla="*/ 13 w 13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6">
                    <a:moveTo>
                      <a:pt x="0" y="41"/>
                    </a:moveTo>
                    <a:lnTo>
                      <a:pt x="0" y="0"/>
                    </a:lnTo>
                    <a:lnTo>
                      <a:pt x="13" y="5"/>
                    </a:lnTo>
                    <a:lnTo>
                      <a:pt x="13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1" name="Freeform 74"/>
              <p:cNvSpPr>
                <a:spLocks/>
              </p:cNvSpPr>
              <p:nvPr/>
            </p:nvSpPr>
            <p:spPr bwMode="auto">
              <a:xfrm>
                <a:off x="3495" y="2253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3 w 3"/>
                  <a:gd name="T3" fmla="*/ 38 h 41"/>
                  <a:gd name="T4" fmla="*/ 3 w 3"/>
                  <a:gd name="T5" fmla="*/ 3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3" y="38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2" name="Freeform 75"/>
              <p:cNvSpPr>
                <a:spLocks/>
              </p:cNvSpPr>
              <p:nvPr/>
            </p:nvSpPr>
            <p:spPr bwMode="auto">
              <a:xfrm>
                <a:off x="3495" y="2291"/>
                <a:ext cx="13" cy="8"/>
              </a:xfrm>
              <a:custGeom>
                <a:avLst/>
                <a:gdLst>
                  <a:gd name="T0" fmla="*/ 13 w 13"/>
                  <a:gd name="T1" fmla="*/ 8 h 8"/>
                  <a:gd name="T2" fmla="*/ 13 w 13"/>
                  <a:gd name="T3" fmla="*/ 5 h 8"/>
                  <a:gd name="T4" fmla="*/ 3 w 13"/>
                  <a:gd name="T5" fmla="*/ 0 h 8"/>
                  <a:gd name="T6" fmla="*/ 0 w 13"/>
                  <a:gd name="T7" fmla="*/ 3 h 8"/>
                  <a:gd name="T8" fmla="*/ 13 w 13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8"/>
                  <a:gd name="T17" fmla="*/ 13 w 13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8">
                    <a:moveTo>
                      <a:pt x="13" y="8"/>
                    </a:moveTo>
                    <a:lnTo>
                      <a:pt x="13" y="5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3" name="Freeform 76"/>
              <p:cNvSpPr>
                <a:spLocks/>
              </p:cNvSpPr>
              <p:nvPr/>
            </p:nvSpPr>
            <p:spPr bwMode="auto">
              <a:xfrm>
                <a:off x="3478" y="2245"/>
                <a:ext cx="10" cy="46"/>
              </a:xfrm>
              <a:custGeom>
                <a:avLst/>
                <a:gdLst>
                  <a:gd name="T0" fmla="*/ 0 w 10"/>
                  <a:gd name="T1" fmla="*/ 41 h 46"/>
                  <a:gd name="T2" fmla="*/ 0 w 10"/>
                  <a:gd name="T3" fmla="*/ 0 h 46"/>
                  <a:gd name="T4" fmla="*/ 10 w 10"/>
                  <a:gd name="T5" fmla="*/ 5 h 46"/>
                  <a:gd name="T6" fmla="*/ 10 w 10"/>
                  <a:gd name="T7" fmla="*/ 46 h 46"/>
                  <a:gd name="T8" fmla="*/ 0 w 10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"/>
                  <a:gd name="T17" fmla="*/ 10 w 1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">
                    <a:moveTo>
                      <a:pt x="0" y="41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4" name="Freeform 77"/>
              <p:cNvSpPr>
                <a:spLocks/>
              </p:cNvSpPr>
              <p:nvPr/>
            </p:nvSpPr>
            <p:spPr bwMode="auto">
              <a:xfrm>
                <a:off x="3478" y="2245"/>
                <a:ext cx="4" cy="41"/>
              </a:xfrm>
              <a:custGeom>
                <a:avLst/>
                <a:gdLst>
                  <a:gd name="T0" fmla="*/ 0 w 4"/>
                  <a:gd name="T1" fmla="*/ 41 h 41"/>
                  <a:gd name="T2" fmla="*/ 4 w 4"/>
                  <a:gd name="T3" fmla="*/ 39 h 41"/>
                  <a:gd name="T4" fmla="*/ 4 w 4"/>
                  <a:gd name="T5" fmla="*/ 0 h 41"/>
                  <a:gd name="T6" fmla="*/ 0 w 4"/>
                  <a:gd name="T7" fmla="*/ 0 h 41"/>
                  <a:gd name="T8" fmla="*/ 0 w 4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1"/>
                  <a:gd name="T17" fmla="*/ 4 w 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1">
                    <a:moveTo>
                      <a:pt x="0" y="41"/>
                    </a:moveTo>
                    <a:lnTo>
                      <a:pt x="4" y="3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5" name="Freeform 78"/>
              <p:cNvSpPr>
                <a:spLocks/>
              </p:cNvSpPr>
              <p:nvPr/>
            </p:nvSpPr>
            <p:spPr bwMode="auto">
              <a:xfrm>
                <a:off x="3478" y="2284"/>
                <a:ext cx="10" cy="7"/>
              </a:xfrm>
              <a:custGeom>
                <a:avLst/>
                <a:gdLst>
                  <a:gd name="T0" fmla="*/ 10 w 10"/>
                  <a:gd name="T1" fmla="*/ 7 h 7"/>
                  <a:gd name="T2" fmla="*/ 10 w 10"/>
                  <a:gd name="T3" fmla="*/ 5 h 7"/>
                  <a:gd name="T4" fmla="*/ 4 w 10"/>
                  <a:gd name="T5" fmla="*/ 0 h 7"/>
                  <a:gd name="T6" fmla="*/ 0 w 10"/>
                  <a:gd name="T7" fmla="*/ 2 h 7"/>
                  <a:gd name="T8" fmla="*/ 10 w 10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7"/>
                  <a:gd name="T17" fmla="*/ 10 w 1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7">
                    <a:moveTo>
                      <a:pt x="10" y="7"/>
                    </a:moveTo>
                    <a:lnTo>
                      <a:pt x="10" y="5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6" name="Freeform 79"/>
              <p:cNvSpPr>
                <a:spLocks/>
              </p:cNvSpPr>
              <p:nvPr/>
            </p:nvSpPr>
            <p:spPr bwMode="auto">
              <a:xfrm>
                <a:off x="3462" y="2238"/>
                <a:ext cx="10" cy="46"/>
              </a:xfrm>
              <a:custGeom>
                <a:avLst/>
                <a:gdLst>
                  <a:gd name="T0" fmla="*/ 0 w 10"/>
                  <a:gd name="T1" fmla="*/ 41 h 46"/>
                  <a:gd name="T2" fmla="*/ 0 w 10"/>
                  <a:gd name="T3" fmla="*/ 0 h 46"/>
                  <a:gd name="T4" fmla="*/ 10 w 10"/>
                  <a:gd name="T5" fmla="*/ 5 h 46"/>
                  <a:gd name="T6" fmla="*/ 10 w 10"/>
                  <a:gd name="T7" fmla="*/ 46 h 46"/>
                  <a:gd name="T8" fmla="*/ 0 w 10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"/>
                  <a:gd name="T17" fmla="*/ 10 w 1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">
                    <a:moveTo>
                      <a:pt x="0" y="41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7" name="Freeform 80"/>
              <p:cNvSpPr>
                <a:spLocks/>
              </p:cNvSpPr>
              <p:nvPr/>
            </p:nvSpPr>
            <p:spPr bwMode="auto">
              <a:xfrm>
                <a:off x="3462" y="2238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0 w 3"/>
                  <a:gd name="T3" fmla="*/ 38 h 41"/>
                  <a:gd name="T4" fmla="*/ 3 w 3"/>
                  <a:gd name="T5" fmla="*/ 0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0" y="38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8" name="Freeform 81"/>
              <p:cNvSpPr>
                <a:spLocks/>
              </p:cNvSpPr>
              <p:nvPr/>
            </p:nvSpPr>
            <p:spPr bwMode="auto">
              <a:xfrm>
                <a:off x="3462" y="2276"/>
                <a:ext cx="10" cy="8"/>
              </a:xfrm>
              <a:custGeom>
                <a:avLst/>
                <a:gdLst>
                  <a:gd name="T0" fmla="*/ 10 w 10"/>
                  <a:gd name="T1" fmla="*/ 8 h 8"/>
                  <a:gd name="T2" fmla="*/ 10 w 10"/>
                  <a:gd name="T3" fmla="*/ 3 h 8"/>
                  <a:gd name="T4" fmla="*/ 0 w 10"/>
                  <a:gd name="T5" fmla="*/ 0 h 8"/>
                  <a:gd name="T6" fmla="*/ 0 w 10"/>
                  <a:gd name="T7" fmla="*/ 3 h 8"/>
                  <a:gd name="T8" fmla="*/ 10 w 10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10" y="8"/>
                    </a:moveTo>
                    <a:lnTo>
                      <a:pt x="1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9" name="Freeform 82"/>
              <p:cNvSpPr>
                <a:spLocks/>
              </p:cNvSpPr>
              <p:nvPr/>
            </p:nvSpPr>
            <p:spPr bwMode="auto">
              <a:xfrm>
                <a:off x="3442" y="2230"/>
                <a:ext cx="13" cy="43"/>
              </a:xfrm>
              <a:custGeom>
                <a:avLst/>
                <a:gdLst>
                  <a:gd name="T0" fmla="*/ 0 w 13"/>
                  <a:gd name="T1" fmla="*/ 38 h 43"/>
                  <a:gd name="T2" fmla="*/ 0 w 13"/>
                  <a:gd name="T3" fmla="*/ 0 h 43"/>
                  <a:gd name="T4" fmla="*/ 13 w 13"/>
                  <a:gd name="T5" fmla="*/ 5 h 43"/>
                  <a:gd name="T6" fmla="*/ 13 w 13"/>
                  <a:gd name="T7" fmla="*/ 43 h 43"/>
                  <a:gd name="T8" fmla="*/ 0 w 13"/>
                  <a:gd name="T9" fmla="*/ 38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3"/>
                  <a:gd name="T17" fmla="*/ 13 w 1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3">
                    <a:moveTo>
                      <a:pt x="0" y="38"/>
                    </a:moveTo>
                    <a:lnTo>
                      <a:pt x="0" y="0"/>
                    </a:lnTo>
                    <a:lnTo>
                      <a:pt x="13" y="5"/>
                    </a:lnTo>
                    <a:lnTo>
                      <a:pt x="13" y="4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0" name="Rectangle 83"/>
              <p:cNvSpPr>
                <a:spLocks noChangeArrowheads="1"/>
              </p:cNvSpPr>
              <p:nvPr/>
            </p:nvSpPr>
            <p:spPr bwMode="auto">
              <a:xfrm>
                <a:off x="3442" y="2230"/>
                <a:ext cx="4" cy="38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1" name="Freeform 84"/>
              <p:cNvSpPr>
                <a:spLocks/>
              </p:cNvSpPr>
              <p:nvPr/>
            </p:nvSpPr>
            <p:spPr bwMode="auto">
              <a:xfrm>
                <a:off x="3442" y="2268"/>
                <a:ext cx="13" cy="5"/>
              </a:xfrm>
              <a:custGeom>
                <a:avLst/>
                <a:gdLst>
                  <a:gd name="T0" fmla="*/ 13 w 13"/>
                  <a:gd name="T1" fmla="*/ 5 h 5"/>
                  <a:gd name="T2" fmla="*/ 13 w 13"/>
                  <a:gd name="T3" fmla="*/ 3 h 5"/>
                  <a:gd name="T4" fmla="*/ 4 w 13"/>
                  <a:gd name="T5" fmla="*/ 0 h 5"/>
                  <a:gd name="T6" fmla="*/ 0 w 13"/>
                  <a:gd name="T7" fmla="*/ 0 h 5"/>
                  <a:gd name="T8" fmla="*/ 13 w 13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5"/>
                  <a:gd name="T17" fmla="*/ 13 w 1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5">
                    <a:moveTo>
                      <a:pt x="13" y="5"/>
                    </a:moveTo>
                    <a:lnTo>
                      <a:pt x="13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2" name="Freeform 85"/>
              <p:cNvSpPr>
                <a:spLocks/>
              </p:cNvSpPr>
              <p:nvPr/>
            </p:nvSpPr>
            <p:spPr bwMode="auto">
              <a:xfrm>
                <a:off x="3426" y="2222"/>
                <a:ext cx="10" cy="44"/>
              </a:xfrm>
              <a:custGeom>
                <a:avLst/>
                <a:gdLst>
                  <a:gd name="T0" fmla="*/ 0 w 10"/>
                  <a:gd name="T1" fmla="*/ 39 h 44"/>
                  <a:gd name="T2" fmla="*/ 0 w 10"/>
                  <a:gd name="T3" fmla="*/ 0 h 44"/>
                  <a:gd name="T4" fmla="*/ 10 w 10"/>
                  <a:gd name="T5" fmla="*/ 5 h 44"/>
                  <a:gd name="T6" fmla="*/ 10 w 10"/>
                  <a:gd name="T7" fmla="*/ 44 h 44"/>
                  <a:gd name="T8" fmla="*/ 0 w 10"/>
                  <a:gd name="T9" fmla="*/ 3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4"/>
                  <a:gd name="T17" fmla="*/ 10 w 1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4">
                    <a:moveTo>
                      <a:pt x="0" y="39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4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3" name="Rectangle 86"/>
              <p:cNvSpPr>
                <a:spLocks noChangeArrowheads="1"/>
              </p:cNvSpPr>
              <p:nvPr/>
            </p:nvSpPr>
            <p:spPr bwMode="auto">
              <a:xfrm>
                <a:off x="3426" y="2222"/>
                <a:ext cx="3" cy="39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4" name="Freeform 87"/>
              <p:cNvSpPr>
                <a:spLocks/>
              </p:cNvSpPr>
              <p:nvPr/>
            </p:nvSpPr>
            <p:spPr bwMode="auto">
              <a:xfrm>
                <a:off x="3426" y="2261"/>
                <a:ext cx="10" cy="5"/>
              </a:xfrm>
              <a:custGeom>
                <a:avLst/>
                <a:gdLst>
                  <a:gd name="T0" fmla="*/ 10 w 10"/>
                  <a:gd name="T1" fmla="*/ 5 h 5"/>
                  <a:gd name="T2" fmla="*/ 10 w 10"/>
                  <a:gd name="T3" fmla="*/ 2 h 5"/>
                  <a:gd name="T4" fmla="*/ 3 w 10"/>
                  <a:gd name="T5" fmla="*/ 0 h 5"/>
                  <a:gd name="T6" fmla="*/ 0 w 10"/>
                  <a:gd name="T7" fmla="*/ 0 h 5"/>
                  <a:gd name="T8" fmla="*/ 10 w 10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"/>
                  <a:gd name="T17" fmla="*/ 10 w 10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">
                    <a:moveTo>
                      <a:pt x="10" y="5"/>
                    </a:moveTo>
                    <a:lnTo>
                      <a:pt x="10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5" name="Freeform 88"/>
              <p:cNvSpPr>
                <a:spLocks/>
              </p:cNvSpPr>
              <p:nvPr/>
            </p:nvSpPr>
            <p:spPr bwMode="auto">
              <a:xfrm>
                <a:off x="3407" y="2212"/>
                <a:ext cx="13" cy="46"/>
              </a:xfrm>
              <a:custGeom>
                <a:avLst/>
                <a:gdLst>
                  <a:gd name="T0" fmla="*/ 0 w 13"/>
                  <a:gd name="T1" fmla="*/ 41 h 46"/>
                  <a:gd name="T2" fmla="*/ 0 w 13"/>
                  <a:gd name="T3" fmla="*/ 0 h 46"/>
                  <a:gd name="T4" fmla="*/ 13 w 13"/>
                  <a:gd name="T5" fmla="*/ 5 h 46"/>
                  <a:gd name="T6" fmla="*/ 13 w 13"/>
                  <a:gd name="T7" fmla="*/ 46 h 46"/>
                  <a:gd name="T8" fmla="*/ 0 w 13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6"/>
                  <a:gd name="T17" fmla="*/ 13 w 13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6">
                    <a:moveTo>
                      <a:pt x="0" y="41"/>
                    </a:moveTo>
                    <a:lnTo>
                      <a:pt x="0" y="0"/>
                    </a:lnTo>
                    <a:lnTo>
                      <a:pt x="13" y="5"/>
                    </a:lnTo>
                    <a:lnTo>
                      <a:pt x="13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6" name="Freeform 89"/>
              <p:cNvSpPr>
                <a:spLocks/>
              </p:cNvSpPr>
              <p:nvPr/>
            </p:nvSpPr>
            <p:spPr bwMode="auto">
              <a:xfrm>
                <a:off x="3407" y="2212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3 w 3"/>
                  <a:gd name="T3" fmla="*/ 41 h 41"/>
                  <a:gd name="T4" fmla="*/ 3 w 3"/>
                  <a:gd name="T5" fmla="*/ 3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3" y="41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7" name="Freeform 90"/>
              <p:cNvSpPr>
                <a:spLocks/>
              </p:cNvSpPr>
              <p:nvPr/>
            </p:nvSpPr>
            <p:spPr bwMode="auto">
              <a:xfrm>
                <a:off x="3407" y="2253"/>
                <a:ext cx="13" cy="5"/>
              </a:xfrm>
              <a:custGeom>
                <a:avLst/>
                <a:gdLst>
                  <a:gd name="T0" fmla="*/ 13 w 13"/>
                  <a:gd name="T1" fmla="*/ 5 h 5"/>
                  <a:gd name="T2" fmla="*/ 13 w 13"/>
                  <a:gd name="T3" fmla="*/ 3 h 5"/>
                  <a:gd name="T4" fmla="*/ 3 w 13"/>
                  <a:gd name="T5" fmla="*/ 0 h 5"/>
                  <a:gd name="T6" fmla="*/ 0 w 13"/>
                  <a:gd name="T7" fmla="*/ 0 h 5"/>
                  <a:gd name="T8" fmla="*/ 13 w 13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5"/>
                  <a:gd name="T17" fmla="*/ 13 w 1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5">
                    <a:moveTo>
                      <a:pt x="13" y="5"/>
                    </a:moveTo>
                    <a:lnTo>
                      <a:pt x="1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8" name="Freeform 91"/>
              <p:cNvSpPr>
                <a:spLocks/>
              </p:cNvSpPr>
              <p:nvPr/>
            </p:nvSpPr>
            <p:spPr bwMode="auto">
              <a:xfrm>
                <a:off x="3390" y="2205"/>
                <a:ext cx="10" cy="45"/>
              </a:xfrm>
              <a:custGeom>
                <a:avLst/>
                <a:gdLst>
                  <a:gd name="T0" fmla="*/ 0 w 10"/>
                  <a:gd name="T1" fmla="*/ 40 h 45"/>
                  <a:gd name="T2" fmla="*/ 0 w 10"/>
                  <a:gd name="T3" fmla="*/ 0 h 45"/>
                  <a:gd name="T4" fmla="*/ 10 w 10"/>
                  <a:gd name="T5" fmla="*/ 5 h 45"/>
                  <a:gd name="T6" fmla="*/ 10 w 10"/>
                  <a:gd name="T7" fmla="*/ 45 h 45"/>
                  <a:gd name="T8" fmla="*/ 0 w 10"/>
                  <a:gd name="T9" fmla="*/ 4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5"/>
                  <a:gd name="T17" fmla="*/ 10 w 10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5">
                    <a:moveTo>
                      <a:pt x="0" y="40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9" name="Freeform 92"/>
              <p:cNvSpPr>
                <a:spLocks/>
              </p:cNvSpPr>
              <p:nvPr/>
            </p:nvSpPr>
            <p:spPr bwMode="auto">
              <a:xfrm>
                <a:off x="3390" y="2205"/>
                <a:ext cx="4" cy="40"/>
              </a:xfrm>
              <a:custGeom>
                <a:avLst/>
                <a:gdLst>
                  <a:gd name="T0" fmla="*/ 0 w 4"/>
                  <a:gd name="T1" fmla="*/ 40 h 40"/>
                  <a:gd name="T2" fmla="*/ 4 w 4"/>
                  <a:gd name="T3" fmla="*/ 40 h 40"/>
                  <a:gd name="T4" fmla="*/ 4 w 4"/>
                  <a:gd name="T5" fmla="*/ 2 h 40"/>
                  <a:gd name="T6" fmla="*/ 0 w 4"/>
                  <a:gd name="T7" fmla="*/ 0 h 40"/>
                  <a:gd name="T8" fmla="*/ 0 w 4"/>
                  <a:gd name="T9" fmla="*/ 4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0"/>
                  <a:gd name="T17" fmla="*/ 4 w 4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0">
                    <a:moveTo>
                      <a:pt x="0" y="40"/>
                    </a:moveTo>
                    <a:lnTo>
                      <a:pt x="4" y="40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0" name="Freeform 93"/>
              <p:cNvSpPr>
                <a:spLocks/>
              </p:cNvSpPr>
              <p:nvPr/>
            </p:nvSpPr>
            <p:spPr bwMode="auto">
              <a:xfrm>
                <a:off x="3390" y="2245"/>
                <a:ext cx="10" cy="5"/>
              </a:xfrm>
              <a:custGeom>
                <a:avLst/>
                <a:gdLst>
                  <a:gd name="T0" fmla="*/ 10 w 10"/>
                  <a:gd name="T1" fmla="*/ 5 h 5"/>
                  <a:gd name="T2" fmla="*/ 10 w 10"/>
                  <a:gd name="T3" fmla="*/ 3 h 5"/>
                  <a:gd name="T4" fmla="*/ 4 w 10"/>
                  <a:gd name="T5" fmla="*/ 0 h 5"/>
                  <a:gd name="T6" fmla="*/ 0 w 10"/>
                  <a:gd name="T7" fmla="*/ 0 h 5"/>
                  <a:gd name="T8" fmla="*/ 10 w 10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"/>
                  <a:gd name="T17" fmla="*/ 10 w 10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">
                    <a:moveTo>
                      <a:pt x="10" y="5"/>
                    </a:moveTo>
                    <a:lnTo>
                      <a:pt x="10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1" name="Freeform 94"/>
              <p:cNvSpPr>
                <a:spLocks/>
              </p:cNvSpPr>
              <p:nvPr/>
            </p:nvSpPr>
            <p:spPr bwMode="auto">
              <a:xfrm>
                <a:off x="3374" y="2197"/>
                <a:ext cx="10" cy="46"/>
              </a:xfrm>
              <a:custGeom>
                <a:avLst/>
                <a:gdLst>
                  <a:gd name="T0" fmla="*/ 0 w 10"/>
                  <a:gd name="T1" fmla="*/ 41 h 46"/>
                  <a:gd name="T2" fmla="*/ 0 w 10"/>
                  <a:gd name="T3" fmla="*/ 0 h 46"/>
                  <a:gd name="T4" fmla="*/ 10 w 10"/>
                  <a:gd name="T5" fmla="*/ 5 h 46"/>
                  <a:gd name="T6" fmla="*/ 10 w 10"/>
                  <a:gd name="T7" fmla="*/ 46 h 46"/>
                  <a:gd name="T8" fmla="*/ 0 w 10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"/>
                  <a:gd name="T17" fmla="*/ 10 w 1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">
                    <a:moveTo>
                      <a:pt x="0" y="41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2" name="Freeform 95"/>
              <p:cNvSpPr>
                <a:spLocks/>
              </p:cNvSpPr>
              <p:nvPr/>
            </p:nvSpPr>
            <p:spPr bwMode="auto">
              <a:xfrm>
                <a:off x="3374" y="2197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3 w 3"/>
                  <a:gd name="T3" fmla="*/ 38 h 41"/>
                  <a:gd name="T4" fmla="*/ 3 w 3"/>
                  <a:gd name="T5" fmla="*/ 2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3" y="38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3" name="Freeform 96"/>
              <p:cNvSpPr>
                <a:spLocks/>
              </p:cNvSpPr>
              <p:nvPr/>
            </p:nvSpPr>
            <p:spPr bwMode="auto">
              <a:xfrm>
                <a:off x="3374" y="2235"/>
                <a:ext cx="10" cy="8"/>
              </a:xfrm>
              <a:custGeom>
                <a:avLst/>
                <a:gdLst>
                  <a:gd name="T0" fmla="*/ 10 w 10"/>
                  <a:gd name="T1" fmla="*/ 8 h 8"/>
                  <a:gd name="T2" fmla="*/ 10 w 10"/>
                  <a:gd name="T3" fmla="*/ 5 h 8"/>
                  <a:gd name="T4" fmla="*/ 3 w 10"/>
                  <a:gd name="T5" fmla="*/ 0 h 8"/>
                  <a:gd name="T6" fmla="*/ 0 w 10"/>
                  <a:gd name="T7" fmla="*/ 3 h 8"/>
                  <a:gd name="T8" fmla="*/ 10 w 10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10" y="8"/>
                    </a:moveTo>
                    <a:lnTo>
                      <a:pt x="10" y="5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4" name="Freeform 97"/>
              <p:cNvSpPr>
                <a:spLocks/>
              </p:cNvSpPr>
              <p:nvPr/>
            </p:nvSpPr>
            <p:spPr bwMode="auto">
              <a:xfrm>
                <a:off x="3355" y="2189"/>
                <a:ext cx="13" cy="46"/>
              </a:xfrm>
              <a:custGeom>
                <a:avLst/>
                <a:gdLst>
                  <a:gd name="T0" fmla="*/ 0 w 13"/>
                  <a:gd name="T1" fmla="*/ 41 h 46"/>
                  <a:gd name="T2" fmla="*/ 0 w 13"/>
                  <a:gd name="T3" fmla="*/ 0 h 46"/>
                  <a:gd name="T4" fmla="*/ 13 w 13"/>
                  <a:gd name="T5" fmla="*/ 5 h 46"/>
                  <a:gd name="T6" fmla="*/ 13 w 13"/>
                  <a:gd name="T7" fmla="*/ 46 h 46"/>
                  <a:gd name="T8" fmla="*/ 0 w 13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6"/>
                  <a:gd name="T17" fmla="*/ 13 w 13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6">
                    <a:moveTo>
                      <a:pt x="0" y="41"/>
                    </a:moveTo>
                    <a:lnTo>
                      <a:pt x="0" y="0"/>
                    </a:lnTo>
                    <a:lnTo>
                      <a:pt x="13" y="5"/>
                    </a:lnTo>
                    <a:lnTo>
                      <a:pt x="13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5" name="Freeform 98"/>
              <p:cNvSpPr>
                <a:spLocks/>
              </p:cNvSpPr>
              <p:nvPr/>
            </p:nvSpPr>
            <p:spPr bwMode="auto">
              <a:xfrm>
                <a:off x="3355" y="2189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3 w 3"/>
                  <a:gd name="T3" fmla="*/ 38 h 41"/>
                  <a:gd name="T4" fmla="*/ 3 w 3"/>
                  <a:gd name="T5" fmla="*/ 3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3" y="38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6" name="Freeform 99"/>
              <p:cNvSpPr>
                <a:spLocks/>
              </p:cNvSpPr>
              <p:nvPr/>
            </p:nvSpPr>
            <p:spPr bwMode="auto">
              <a:xfrm>
                <a:off x="3355" y="2227"/>
                <a:ext cx="13" cy="8"/>
              </a:xfrm>
              <a:custGeom>
                <a:avLst/>
                <a:gdLst>
                  <a:gd name="T0" fmla="*/ 13 w 13"/>
                  <a:gd name="T1" fmla="*/ 8 h 8"/>
                  <a:gd name="T2" fmla="*/ 13 w 13"/>
                  <a:gd name="T3" fmla="*/ 6 h 8"/>
                  <a:gd name="T4" fmla="*/ 3 w 13"/>
                  <a:gd name="T5" fmla="*/ 0 h 8"/>
                  <a:gd name="T6" fmla="*/ 0 w 13"/>
                  <a:gd name="T7" fmla="*/ 3 h 8"/>
                  <a:gd name="T8" fmla="*/ 13 w 13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8"/>
                  <a:gd name="T17" fmla="*/ 13 w 13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8">
                    <a:moveTo>
                      <a:pt x="13" y="8"/>
                    </a:moveTo>
                    <a:lnTo>
                      <a:pt x="13" y="6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7" name="Freeform 100"/>
              <p:cNvSpPr>
                <a:spLocks/>
              </p:cNvSpPr>
              <p:nvPr/>
            </p:nvSpPr>
            <p:spPr bwMode="auto">
              <a:xfrm>
                <a:off x="3338" y="2182"/>
                <a:ext cx="10" cy="45"/>
              </a:xfrm>
              <a:custGeom>
                <a:avLst/>
                <a:gdLst>
                  <a:gd name="T0" fmla="*/ 0 w 10"/>
                  <a:gd name="T1" fmla="*/ 40 h 45"/>
                  <a:gd name="T2" fmla="*/ 0 w 10"/>
                  <a:gd name="T3" fmla="*/ 0 h 45"/>
                  <a:gd name="T4" fmla="*/ 10 w 10"/>
                  <a:gd name="T5" fmla="*/ 5 h 45"/>
                  <a:gd name="T6" fmla="*/ 10 w 10"/>
                  <a:gd name="T7" fmla="*/ 45 h 45"/>
                  <a:gd name="T8" fmla="*/ 0 w 10"/>
                  <a:gd name="T9" fmla="*/ 4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5"/>
                  <a:gd name="T17" fmla="*/ 10 w 10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5">
                    <a:moveTo>
                      <a:pt x="0" y="40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8" name="Freeform 101"/>
              <p:cNvSpPr>
                <a:spLocks/>
              </p:cNvSpPr>
              <p:nvPr/>
            </p:nvSpPr>
            <p:spPr bwMode="auto">
              <a:xfrm>
                <a:off x="3338" y="2182"/>
                <a:ext cx="4" cy="40"/>
              </a:xfrm>
              <a:custGeom>
                <a:avLst/>
                <a:gdLst>
                  <a:gd name="T0" fmla="*/ 0 w 4"/>
                  <a:gd name="T1" fmla="*/ 40 h 40"/>
                  <a:gd name="T2" fmla="*/ 4 w 4"/>
                  <a:gd name="T3" fmla="*/ 38 h 40"/>
                  <a:gd name="T4" fmla="*/ 4 w 4"/>
                  <a:gd name="T5" fmla="*/ 2 h 40"/>
                  <a:gd name="T6" fmla="*/ 0 w 4"/>
                  <a:gd name="T7" fmla="*/ 0 h 40"/>
                  <a:gd name="T8" fmla="*/ 0 w 4"/>
                  <a:gd name="T9" fmla="*/ 4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0"/>
                  <a:gd name="T17" fmla="*/ 4 w 4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0">
                    <a:moveTo>
                      <a:pt x="0" y="40"/>
                    </a:moveTo>
                    <a:lnTo>
                      <a:pt x="4" y="38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9" name="Freeform 102"/>
              <p:cNvSpPr>
                <a:spLocks/>
              </p:cNvSpPr>
              <p:nvPr/>
            </p:nvSpPr>
            <p:spPr bwMode="auto">
              <a:xfrm>
                <a:off x="3338" y="2220"/>
                <a:ext cx="10" cy="7"/>
              </a:xfrm>
              <a:custGeom>
                <a:avLst/>
                <a:gdLst>
                  <a:gd name="T0" fmla="*/ 10 w 10"/>
                  <a:gd name="T1" fmla="*/ 7 h 7"/>
                  <a:gd name="T2" fmla="*/ 10 w 10"/>
                  <a:gd name="T3" fmla="*/ 5 h 7"/>
                  <a:gd name="T4" fmla="*/ 4 w 10"/>
                  <a:gd name="T5" fmla="*/ 0 h 7"/>
                  <a:gd name="T6" fmla="*/ 0 w 10"/>
                  <a:gd name="T7" fmla="*/ 2 h 7"/>
                  <a:gd name="T8" fmla="*/ 10 w 10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7"/>
                  <a:gd name="T17" fmla="*/ 10 w 1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7">
                    <a:moveTo>
                      <a:pt x="10" y="7"/>
                    </a:moveTo>
                    <a:lnTo>
                      <a:pt x="10" y="5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0" name="Freeform 103"/>
              <p:cNvSpPr>
                <a:spLocks/>
              </p:cNvSpPr>
              <p:nvPr/>
            </p:nvSpPr>
            <p:spPr bwMode="auto">
              <a:xfrm>
                <a:off x="3075" y="2056"/>
                <a:ext cx="26" cy="29"/>
              </a:xfrm>
              <a:custGeom>
                <a:avLst/>
                <a:gdLst>
                  <a:gd name="T0" fmla="*/ 26 w 26"/>
                  <a:gd name="T1" fmla="*/ 13 h 29"/>
                  <a:gd name="T2" fmla="*/ 26 w 26"/>
                  <a:gd name="T3" fmla="*/ 29 h 29"/>
                  <a:gd name="T4" fmla="*/ 0 w 26"/>
                  <a:gd name="T5" fmla="*/ 16 h 29"/>
                  <a:gd name="T6" fmla="*/ 0 w 26"/>
                  <a:gd name="T7" fmla="*/ 0 h 29"/>
                  <a:gd name="T8" fmla="*/ 26 w 26"/>
                  <a:gd name="T9" fmla="*/ 13 h 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9"/>
                  <a:gd name="T17" fmla="*/ 26 w 26"/>
                  <a:gd name="T18" fmla="*/ 29 h 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9">
                    <a:moveTo>
                      <a:pt x="26" y="13"/>
                    </a:moveTo>
                    <a:lnTo>
                      <a:pt x="26" y="29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1" name="Freeform 104"/>
              <p:cNvSpPr>
                <a:spLocks/>
              </p:cNvSpPr>
              <p:nvPr/>
            </p:nvSpPr>
            <p:spPr bwMode="auto">
              <a:xfrm>
                <a:off x="3097" y="2069"/>
                <a:ext cx="4" cy="16"/>
              </a:xfrm>
              <a:custGeom>
                <a:avLst/>
                <a:gdLst>
                  <a:gd name="T0" fmla="*/ 0 w 4"/>
                  <a:gd name="T1" fmla="*/ 3 h 16"/>
                  <a:gd name="T2" fmla="*/ 4 w 4"/>
                  <a:gd name="T3" fmla="*/ 0 h 16"/>
                  <a:gd name="T4" fmla="*/ 4 w 4"/>
                  <a:gd name="T5" fmla="*/ 13 h 16"/>
                  <a:gd name="T6" fmla="*/ 0 w 4"/>
                  <a:gd name="T7" fmla="*/ 16 h 16"/>
                  <a:gd name="T8" fmla="*/ 0 w 4"/>
                  <a:gd name="T9" fmla="*/ 3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6"/>
                  <a:gd name="T17" fmla="*/ 4 w 4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6">
                    <a:moveTo>
                      <a:pt x="0" y="3"/>
                    </a:moveTo>
                    <a:lnTo>
                      <a:pt x="4" y="0"/>
                    </a:lnTo>
                    <a:lnTo>
                      <a:pt x="4" y="13"/>
                    </a:lnTo>
                    <a:lnTo>
                      <a:pt x="0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25A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2" name="Freeform 105"/>
              <p:cNvSpPr>
                <a:spLocks/>
              </p:cNvSpPr>
              <p:nvPr/>
            </p:nvSpPr>
            <p:spPr bwMode="auto">
              <a:xfrm>
                <a:off x="3071" y="2059"/>
                <a:ext cx="30" cy="13"/>
              </a:xfrm>
              <a:custGeom>
                <a:avLst/>
                <a:gdLst>
                  <a:gd name="T0" fmla="*/ 0 w 30"/>
                  <a:gd name="T1" fmla="*/ 3 h 13"/>
                  <a:gd name="T2" fmla="*/ 4 w 30"/>
                  <a:gd name="T3" fmla="*/ 0 h 13"/>
                  <a:gd name="T4" fmla="*/ 30 w 30"/>
                  <a:gd name="T5" fmla="*/ 10 h 13"/>
                  <a:gd name="T6" fmla="*/ 26 w 30"/>
                  <a:gd name="T7" fmla="*/ 13 h 13"/>
                  <a:gd name="T8" fmla="*/ 0 w 30"/>
                  <a:gd name="T9" fmla="*/ 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13"/>
                  <a:gd name="T17" fmla="*/ 30 w 30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13">
                    <a:moveTo>
                      <a:pt x="0" y="3"/>
                    </a:moveTo>
                    <a:lnTo>
                      <a:pt x="4" y="0"/>
                    </a:lnTo>
                    <a:lnTo>
                      <a:pt x="30" y="10"/>
                    </a:lnTo>
                    <a:lnTo>
                      <a:pt x="26" y="1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1B1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3" name="Freeform 106"/>
              <p:cNvSpPr>
                <a:spLocks/>
              </p:cNvSpPr>
              <p:nvPr/>
            </p:nvSpPr>
            <p:spPr bwMode="auto">
              <a:xfrm>
                <a:off x="3071" y="2062"/>
                <a:ext cx="26" cy="23"/>
              </a:xfrm>
              <a:custGeom>
                <a:avLst/>
                <a:gdLst>
                  <a:gd name="T0" fmla="*/ 26 w 26"/>
                  <a:gd name="T1" fmla="*/ 10 h 23"/>
                  <a:gd name="T2" fmla="*/ 26 w 26"/>
                  <a:gd name="T3" fmla="*/ 23 h 23"/>
                  <a:gd name="T4" fmla="*/ 0 w 26"/>
                  <a:gd name="T5" fmla="*/ 10 h 23"/>
                  <a:gd name="T6" fmla="*/ 0 w 26"/>
                  <a:gd name="T7" fmla="*/ 0 h 23"/>
                  <a:gd name="T8" fmla="*/ 26 w 26"/>
                  <a:gd name="T9" fmla="*/ 1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3"/>
                  <a:gd name="T17" fmla="*/ 26 w 2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3">
                    <a:moveTo>
                      <a:pt x="26" y="10"/>
                    </a:moveTo>
                    <a:lnTo>
                      <a:pt x="26" y="23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E1B1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4" name="Freeform 107"/>
              <p:cNvSpPr>
                <a:spLocks/>
              </p:cNvSpPr>
              <p:nvPr/>
            </p:nvSpPr>
            <p:spPr bwMode="auto">
              <a:xfrm>
                <a:off x="3553" y="1936"/>
                <a:ext cx="554" cy="312"/>
              </a:xfrm>
              <a:custGeom>
                <a:avLst/>
                <a:gdLst>
                  <a:gd name="T0" fmla="*/ 0 w 554"/>
                  <a:gd name="T1" fmla="*/ 253 h 312"/>
                  <a:gd name="T2" fmla="*/ 554 w 554"/>
                  <a:gd name="T3" fmla="*/ 0 h 312"/>
                  <a:gd name="T4" fmla="*/ 554 w 554"/>
                  <a:gd name="T5" fmla="*/ 59 h 312"/>
                  <a:gd name="T6" fmla="*/ 0 w 554"/>
                  <a:gd name="T7" fmla="*/ 312 h 312"/>
                  <a:gd name="T8" fmla="*/ 0 w 554"/>
                  <a:gd name="T9" fmla="*/ 253 h 31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4"/>
                  <a:gd name="T16" fmla="*/ 0 h 312"/>
                  <a:gd name="T17" fmla="*/ 554 w 554"/>
                  <a:gd name="T18" fmla="*/ 312 h 31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4" h="312">
                    <a:moveTo>
                      <a:pt x="0" y="253"/>
                    </a:moveTo>
                    <a:lnTo>
                      <a:pt x="554" y="0"/>
                    </a:lnTo>
                    <a:lnTo>
                      <a:pt x="554" y="59"/>
                    </a:lnTo>
                    <a:lnTo>
                      <a:pt x="0" y="312"/>
                    </a:lnTo>
                    <a:lnTo>
                      <a:pt x="0" y="2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5" name="Freeform 108"/>
              <p:cNvSpPr>
                <a:spLocks/>
              </p:cNvSpPr>
              <p:nvPr/>
            </p:nvSpPr>
            <p:spPr bwMode="auto">
              <a:xfrm>
                <a:off x="3071" y="1720"/>
                <a:ext cx="1036" cy="469"/>
              </a:xfrm>
              <a:custGeom>
                <a:avLst/>
                <a:gdLst>
                  <a:gd name="T0" fmla="*/ 0 w 1036"/>
                  <a:gd name="T1" fmla="*/ 250 h 469"/>
                  <a:gd name="T2" fmla="*/ 551 w 1036"/>
                  <a:gd name="T3" fmla="*/ 0 h 469"/>
                  <a:gd name="T4" fmla="*/ 1036 w 1036"/>
                  <a:gd name="T5" fmla="*/ 216 h 469"/>
                  <a:gd name="T6" fmla="*/ 482 w 1036"/>
                  <a:gd name="T7" fmla="*/ 469 h 469"/>
                  <a:gd name="T8" fmla="*/ 0 w 1036"/>
                  <a:gd name="T9" fmla="*/ 250 h 4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6"/>
                  <a:gd name="T16" fmla="*/ 0 h 469"/>
                  <a:gd name="T17" fmla="*/ 1036 w 1036"/>
                  <a:gd name="T18" fmla="*/ 469 h 4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6" h="469">
                    <a:moveTo>
                      <a:pt x="0" y="250"/>
                    </a:moveTo>
                    <a:lnTo>
                      <a:pt x="551" y="0"/>
                    </a:lnTo>
                    <a:lnTo>
                      <a:pt x="1036" y="216"/>
                    </a:lnTo>
                    <a:lnTo>
                      <a:pt x="482" y="469"/>
                    </a:lnTo>
                    <a:lnTo>
                      <a:pt x="0" y="250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6" name="Freeform 109"/>
              <p:cNvSpPr>
                <a:spLocks/>
              </p:cNvSpPr>
              <p:nvPr/>
            </p:nvSpPr>
            <p:spPr bwMode="auto">
              <a:xfrm>
                <a:off x="3071" y="1970"/>
                <a:ext cx="482" cy="278"/>
              </a:xfrm>
              <a:custGeom>
                <a:avLst/>
                <a:gdLst>
                  <a:gd name="T0" fmla="*/ 482 w 482"/>
                  <a:gd name="T1" fmla="*/ 219 h 278"/>
                  <a:gd name="T2" fmla="*/ 482 w 482"/>
                  <a:gd name="T3" fmla="*/ 278 h 278"/>
                  <a:gd name="T4" fmla="*/ 0 w 482"/>
                  <a:gd name="T5" fmla="*/ 58 h 278"/>
                  <a:gd name="T6" fmla="*/ 0 w 482"/>
                  <a:gd name="T7" fmla="*/ 0 h 278"/>
                  <a:gd name="T8" fmla="*/ 482 w 482"/>
                  <a:gd name="T9" fmla="*/ 219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2"/>
                  <a:gd name="T16" fmla="*/ 0 h 278"/>
                  <a:gd name="T17" fmla="*/ 482 w 482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2" h="278">
                    <a:moveTo>
                      <a:pt x="482" y="219"/>
                    </a:moveTo>
                    <a:lnTo>
                      <a:pt x="482" y="278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482" y="219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7" name="Freeform 110"/>
              <p:cNvSpPr>
                <a:spLocks/>
              </p:cNvSpPr>
              <p:nvPr/>
            </p:nvSpPr>
            <p:spPr bwMode="auto">
              <a:xfrm>
                <a:off x="3104" y="1995"/>
                <a:ext cx="163" cy="92"/>
              </a:xfrm>
              <a:custGeom>
                <a:avLst/>
                <a:gdLst>
                  <a:gd name="T0" fmla="*/ 0 w 163"/>
                  <a:gd name="T1" fmla="*/ 21 h 92"/>
                  <a:gd name="T2" fmla="*/ 0 w 163"/>
                  <a:gd name="T3" fmla="*/ 0 h 92"/>
                  <a:gd name="T4" fmla="*/ 163 w 163"/>
                  <a:gd name="T5" fmla="*/ 74 h 92"/>
                  <a:gd name="T6" fmla="*/ 163 w 163"/>
                  <a:gd name="T7" fmla="*/ 92 h 92"/>
                  <a:gd name="T8" fmla="*/ 0 w 163"/>
                  <a:gd name="T9" fmla="*/ 21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3"/>
                  <a:gd name="T16" fmla="*/ 0 h 92"/>
                  <a:gd name="T17" fmla="*/ 163 w 163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3" h="92">
                    <a:moveTo>
                      <a:pt x="0" y="21"/>
                    </a:moveTo>
                    <a:lnTo>
                      <a:pt x="0" y="0"/>
                    </a:lnTo>
                    <a:lnTo>
                      <a:pt x="163" y="74"/>
                    </a:lnTo>
                    <a:lnTo>
                      <a:pt x="163" y="92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8" name="Freeform 111"/>
              <p:cNvSpPr>
                <a:spLocks/>
              </p:cNvSpPr>
              <p:nvPr/>
            </p:nvSpPr>
            <p:spPr bwMode="auto">
              <a:xfrm>
                <a:off x="3104" y="1995"/>
                <a:ext cx="3" cy="21"/>
              </a:xfrm>
              <a:custGeom>
                <a:avLst/>
                <a:gdLst>
                  <a:gd name="T0" fmla="*/ 0 w 3"/>
                  <a:gd name="T1" fmla="*/ 21 h 21"/>
                  <a:gd name="T2" fmla="*/ 3 w 3"/>
                  <a:gd name="T3" fmla="*/ 18 h 21"/>
                  <a:gd name="T4" fmla="*/ 3 w 3"/>
                  <a:gd name="T5" fmla="*/ 3 h 21"/>
                  <a:gd name="T6" fmla="*/ 0 w 3"/>
                  <a:gd name="T7" fmla="*/ 0 h 21"/>
                  <a:gd name="T8" fmla="*/ 0 w 3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1"/>
                  <a:gd name="T17" fmla="*/ 3 w 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1">
                    <a:moveTo>
                      <a:pt x="0" y="21"/>
                    </a:moveTo>
                    <a:lnTo>
                      <a:pt x="3" y="18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9" name="Freeform 112"/>
              <p:cNvSpPr>
                <a:spLocks/>
              </p:cNvSpPr>
              <p:nvPr/>
            </p:nvSpPr>
            <p:spPr bwMode="auto">
              <a:xfrm>
                <a:off x="3104" y="2013"/>
                <a:ext cx="163" cy="74"/>
              </a:xfrm>
              <a:custGeom>
                <a:avLst/>
                <a:gdLst>
                  <a:gd name="T0" fmla="*/ 163 w 163"/>
                  <a:gd name="T1" fmla="*/ 74 h 74"/>
                  <a:gd name="T2" fmla="*/ 163 w 163"/>
                  <a:gd name="T3" fmla="*/ 72 h 74"/>
                  <a:gd name="T4" fmla="*/ 3 w 163"/>
                  <a:gd name="T5" fmla="*/ 0 h 74"/>
                  <a:gd name="T6" fmla="*/ 0 w 163"/>
                  <a:gd name="T7" fmla="*/ 3 h 74"/>
                  <a:gd name="T8" fmla="*/ 163 w 163"/>
                  <a:gd name="T9" fmla="*/ 74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3"/>
                  <a:gd name="T16" fmla="*/ 0 h 74"/>
                  <a:gd name="T17" fmla="*/ 163 w 163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3" h="74">
                    <a:moveTo>
                      <a:pt x="163" y="74"/>
                    </a:moveTo>
                    <a:lnTo>
                      <a:pt x="163" y="72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63" y="74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0" name="Freeform 113"/>
              <p:cNvSpPr>
                <a:spLocks/>
              </p:cNvSpPr>
              <p:nvPr/>
            </p:nvSpPr>
            <p:spPr bwMode="auto">
              <a:xfrm>
                <a:off x="3530" y="2189"/>
                <a:ext cx="13" cy="46"/>
              </a:xfrm>
              <a:custGeom>
                <a:avLst/>
                <a:gdLst>
                  <a:gd name="T0" fmla="*/ 0 w 13"/>
                  <a:gd name="T1" fmla="*/ 41 h 46"/>
                  <a:gd name="T2" fmla="*/ 0 w 13"/>
                  <a:gd name="T3" fmla="*/ 0 h 46"/>
                  <a:gd name="T4" fmla="*/ 13 w 13"/>
                  <a:gd name="T5" fmla="*/ 5 h 46"/>
                  <a:gd name="T6" fmla="*/ 13 w 13"/>
                  <a:gd name="T7" fmla="*/ 46 h 46"/>
                  <a:gd name="T8" fmla="*/ 0 w 13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6"/>
                  <a:gd name="T17" fmla="*/ 13 w 13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6">
                    <a:moveTo>
                      <a:pt x="0" y="41"/>
                    </a:moveTo>
                    <a:lnTo>
                      <a:pt x="0" y="0"/>
                    </a:lnTo>
                    <a:lnTo>
                      <a:pt x="13" y="5"/>
                    </a:lnTo>
                    <a:lnTo>
                      <a:pt x="13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1" name="Freeform 114"/>
              <p:cNvSpPr>
                <a:spLocks/>
              </p:cNvSpPr>
              <p:nvPr/>
            </p:nvSpPr>
            <p:spPr bwMode="auto">
              <a:xfrm>
                <a:off x="3530" y="2189"/>
                <a:ext cx="4" cy="41"/>
              </a:xfrm>
              <a:custGeom>
                <a:avLst/>
                <a:gdLst>
                  <a:gd name="T0" fmla="*/ 0 w 4"/>
                  <a:gd name="T1" fmla="*/ 41 h 41"/>
                  <a:gd name="T2" fmla="*/ 4 w 4"/>
                  <a:gd name="T3" fmla="*/ 38 h 41"/>
                  <a:gd name="T4" fmla="*/ 4 w 4"/>
                  <a:gd name="T5" fmla="*/ 0 h 41"/>
                  <a:gd name="T6" fmla="*/ 0 w 4"/>
                  <a:gd name="T7" fmla="*/ 0 h 41"/>
                  <a:gd name="T8" fmla="*/ 0 w 4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1"/>
                  <a:gd name="T17" fmla="*/ 4 w 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1">
                    <a:moveTo>
                      <a:pt x="0" y="41"/>
                    </a:moveTo>
                    <a:lnTo>
                      <a:pt x="4" y="38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2" name="Freeform 115"/>
              <p:cNvSpPr>
                <a:spLocks/>
              </p:cNvSpPr>
              <p:nvPr/>
            </p:nvSpPr>
            <p:spPr bwMode="auto">
              <a:xfrm>
                <a:off x="3530" y="2227"/>
                <a:ext cx="13" cy="8"/>
              </a:xfrm>
              <a:custGeom>
                <a:avLst/>
                <a:gdLst>
                  <a:gd name="T0" fmla="*/ 13 w 13"/>
                  <a:gd name="T1" fmla="*/ 8 h 8"/>
                  <a:gd name="T2" fmla="*/ 13 w 13"/>
                  <a:gd name="T3" fmla="*/ 6 h 8"/>
                  <a:gd name="T4" fmla="*/ 4 w 13"/>
                  <a:gd name="T5" fmla="*/ 0 h 8"/>
                  <a:gd name="T6" fmla="*/ 0 w 13"/>
                  <a:gd name="T7" fmla="*/ 3 h 8"/>
                  <a:gd name="T8" fmla="*/ 13 w 13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8"/>
                  <a:gd name="T17" fmla="*/ 13 w 13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8">
                    <a:moveTo>
                      <a:pt x="13" y="8"/>
                    </a:moveTo>
                    <a:lnTo>
                      <a:pt x="13" y="6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3" name="Freeform 116"/>
              <p:cNvSpPr>
                <a:spLocks/>
              </p:cNvSpPr>
              <p:nvPr/>
            </p:nvSpPr>
            <p:spPr bwMode="auto">
              <a:xfrm>
                <a:off x="3514" y="2182"/>
                <a:ext cx="10" cy="45"/>
              </a:xfrm>
              <a:custGeom>
                <a:avLst/>
                <a:gdLst>
                  <a:gd name="T0" fmla="*/ 0 w 10"/>
                  <a:gd name="T1" fmla="*/ 40 h 45"/>
                  <a:gd name="T2" fmla="*/ 0 w 10"/>
                  <a:gd name="T3" fmla="*/ 0 h 45"/>
                  <a:gd name="T4" fmla="*/ 10 w 10"/>
                  <a:gd name="T5" fmla="*/ 5 h 45"/>
                  <a:gd name="T6" fmla="*/ 10 w 10"/>
                  <a:gd name="T7" fmla="*/ 45 h 45"/>
                  <a:gd name="T8" fmla="*/ 0 w 10"/>
                  <a:gd name="T9" fmla="*/ 4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5"/>
                  <a:gd name="T17" fmla="*/ 10 w 10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5">
                    <a:moveTo>
                      <a:pt x="0" y="40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4" name="Freeform 117"/>
              <p:cNvSpPr>
                <a:spLocks/>
              </p:cNvSpPr>
              <p:nvPr/>
            </p:nvSpPr>
            <p:spPr bwMode="auto">
              <a:xfrm>
                <a:off x="3514" y="2182"/>
                <a:ext cx="3" cy="40"/>
              </a:xfrm>
              <a:custGeom>
                <a:avLst/>
                <a:gdLst>
                  <a:gd name="T0" fmla="*/ 0 w 3"/>
                  <a:gd name="T1" fmla="*/ 40 h 40"/>
                  <a:gd name="T2" fmla="*/ 3 w 3"/>
                  <a:gd name="T3" fmla="*/ 38 h 40"/>
                  <a:gd name="T4" fmla="*/ 3 w 3"/>
                  <a:gd name="T5" fmla="*/ 0 h 40"/>
                  <a:gd name="T6" fmla="*/ 0 w 3"/>
                  <a:gd name="T7" fmla="*/ 0 h 40"/>
                  <a:gd name="T8" fmla="*/ 0 w 3"/>
                  <a:gd name="T9" fmla="*/ 4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0"/>
                  <a:gd name="T17" fmla="*/ 3 w 3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0">
                    <a:moveTo>
                      <a:pt x="0" y="40"/>
                    </a:moveTo>
                    <a:lnTo>
                      <a:pt x="3" y="38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5" name="Freeform 118"/>
              <p:cNvSpPr>
                <a:spLocks/>
              </p:cNvSpPr>
              <p:nvPr/>
            </p:nvSpPr>
            <p:spPr bwMode="auto">
              <a:xfrm>
                <a:off x="3514" y="2220"/>
                <a:ext cx="10" cy="7"/>
              </a:xfrm>
              <a:custGeom>
                <a:avLst/>
                <a:gdLst>
                  <a:gd name="T0" fmla="*/ 10 w 10"/>
                  <a:gd name="T1" fmla="*/ 7 h 7"/>
                  <a:gd name="T2" fmla="*/ 10 w 10"/>
                  <a:gd name="T3" fmla="*/ 2 h 7"/>
                  <a:gd name="T4" fmla="*/ 3 w 10"/>
                  <a:gd name="T5" fmla="*/ 0 h 7"/>
                  <a:gd name="T6" fmla="*/ 0 w 10"/>
                  <a:gd name="T7" fmla="*/ 2 h 7"/>
                  <a:gd name="T8" fmla="*/ 10 w 10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7"/>
                  <a:gd name="T17" fmla="*/ 10 w 1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7">
                    <a:moveTo>
                      <a:pt x="10" y="7"/>
                    </a:moveTo>
                    <a:lnTo>
                      <a:pt x="10" y="2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6" name="Freeform 119"/>
              <p:cNvSpPr>
                <a:spLocks/>
              </p:cNvSpPr>
              <p:nvPr/>
            </p:nvSpPr>
            <p:spPr bwMode="auto">
              <a:xfrm>
                <a:off x="3495" y="2174"/>
                <a:ext cx="13" cy="43"/>
              </a:xfrm>
              <a:custGeom>
                <a:avLst/>
                <a:gdLst>
                  <a:gd name="T0" fmla="*/ 0 w 13"/>
                  <a:gd name="T1" fmla="*/ 38 h 43"/>
                  <a:gd name="T2" fmla="*/ 0 w 13"/>
                  <a:gd name="T3" fmla="*/ 0 h 43"/>
                  <a:gd name="T4" fmla="*/ 13 w 13"/>
                  <a:gd name="T5" fmla="*/ 5 h 43"/>
                  <a:gd name="T6" fmla="*/ 13 w 13"/>
                  <a:gd name="T7" fmla="*/ 43 h 43"/>
                  <a:gd name="T8" fmla="*/ 0 w 13"/>
                  <a:gd name="T9" fmla="*/ 38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3"/>
                  <a:gd name="T17" fmla="*/ 13 w 1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3">
                    <a:moveTo>
                      <a:pt x="0" y="38"/>
                    </a:moveTo>
                    <a:lnTo>
                      <a:pt x="0" y="0"/>
                    </a:lnTo>
                    <a:lnTo>
                      <a:pt x="13" y="5"/>
                    </a:lnTo>
                    <a:lnTo>
                      <a:pt x="13" y="4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7" name="Rectangle 120"/>
              <p:cNvSpPr>
                <a:spLocks noChangeArrowheads="1"/>
              </p:cNvSpPr>
              <p:nvPr/>
            </p:nvSpPr>
            <p:spPr bwMode="auto">
              <a:xfrm>
                <a:off x="3495" y="2174"/>
                <a:ext cx="3" cy="38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8" name="Freeform 121"/>
              <p:cNvSpPr>
                <a:spLocks/>
              </p:cNvSpPr>
              <p:nvPr/>
            </p:nvSpPr>
            <p:spPr bwMode="auto">
              <a:xfrm>
                <a:off x="3495" y="2212"/>
                <a:ext cx="13" cy="5"/>
              </a:xfrm>
              <a:custGeom>
                <a:avLst/>
                <a:gdLst>
                  <a:gd name="T0" fmla="*/ 13 w 13"/>
                  <a:gd name="T1" fmla="*/ 5 h 5"/>
                  <a:gd name="T2" fmla="*/ 13 w 13"/>
                  <a:gd name="T3" fmla="*/ 3 h 5"/>
                  <a:gd name="T4" fmla="*/ 3 w 13"/>
                  <a:gd name="T5" fmla="*/ 0 h 5"/>
                  <a:gd name="T6" fmla="*/ 0 w 13"/>
                  <a:gd name="T7" fmla="*/ 0 h 5"/>
                  <a:gd name="T8" fmla="*/ 13 w 13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5"/>
                  <a:gd name="T17" fmla="*/ 13 w 1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5">
                    <a:moveTo>
                      <a:pt x="13" y="5"/>
                    </a:moveTo>
                    <a:lnTo>
                      <a:pt x="1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9" name="Freeform 122"/>
              <p:cNvSpPr>
                <a:spLocks/>
              </p:cNvSpPr>
              <p:nvPr/>
            </p:nvSpPr>
            <p:spPr bwMode="auto">
              <a:xfrm>
                <a:off x="3478" y="2166"/>
                <a:ext cx="10" cy="44"/>
              </a:xfrm>
              <a:custGeom>
                <a:avLst/>
                <a:gdLst>
                  <a:gd name="T0" fmla="*/ 0 w 10"/>
                  <a:gd name="T1" fmla="*/ 39 h 44"/>
                  <a:gd name="T2" fmla="*/ 0 w 10"/>
                  <a:gd name="T3" fmla="*/ 0 h 44"/>
                  <a:gd name="T4" fmla="*/ 10 w 10"/>
                  <a:gd name="T5" fmla="*/ 5 h 44"/>
                  <a:gd name="T6" fmla="*/ 10 w 10"/>
                  <a:gd name="T7" fmla="*/ 44 h 44"/>
                  <a:gd name="T8" fmla="*/ 0 w 10"/>
                  <a:gd name="T9" fmla="*/ 3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4"/>
                  <a:gd name="T17" fmla="*/ 10 w 1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4">
                    <a:moveTo>
                      <a:pt x="0" y="39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4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0" name="Rectangle 123"/>
              <p:cNvSpPr>
                <a:spLocks noChangeArrowheads="1"/>
              </p:cNvSpPr>
              <p:nvPr/>
            </p:nvSpPr>
            <p:spPr bwMode="auto">
              <a:xfrm>
                <a:off x="3478" y="2166"/>
                <a:ext cx="4" cy="39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1" name="Freeform 124"/>
              <p:cNvSpPr>
                <a:spLocks/>
              </p:cNvSpPr>
              <p:nvPr/>
            </p:nvSpPr>
            <p:spPr bwMode="auto">
              <a:xfrm>
                <a:off x="3478" y="2205"/>
                <a:ext cx="10" cy="5"/>
              </a:xfrm>
              <a:custGeom>
                <a:avLst/>
                <a:gdLst>
                  <a:gd name="T0" fmla="*/ 10 w 10"/>
                  <a:gd name="T1" fmla="*/ 5 h 5"/>
                  <a:gd name="T2" fmla="*/ 10 w 10"/>
                  <a:gd name="T3" fmla="*/ 2 h 5"/>
                  <a:gd name="T4" fmla="*/ 4 w 10"/>
                  <a:gd name="T5" fmla="*/ 0 h 5"/>
                  <a:gd name="T6" fmla="*/ 0 w 10"/>
                  <a:gd name="T7" fmla="*/ 0 h 5"/>
                  <a:gd name="T8" fmla="*/ 10 w 10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"/>
                  <a:gd name="T17" fmla="*/ 10 w 10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">
                    <a:moveTo>
                      <a:pt x="10" y="5"/>
                    </a:moveTo>
                    <a:lnTo>
                      <a:pt x="10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2" name="Freeform 125"/>
              <p:cNvSpPr>
                <a:spLocks/>
              </p:cNvSpPr>
              <p:nvPr/>
            </p:nvSpPr>
            <p:spPr bwMode="auto">
              <a:xfrm>
                <a:off x="3462" y="2156"/>
                <a:ext cx="10" cy="46"/>
              </a:xfrm>
              <a:custGeom>
                <a:avLst/>
                <a:gdLst>
                  <a:gd name="T0" fmla="*/ 0 w 10"/>
                  <a:gd name="T1" fmla="*/ 41 h 46"/>
                  <a:gd name="T2" fmla="*/ 0 w 10"/>
                  <a:gd name="T3" fmla="*/ 0 h 46"/>
                  <a:gd name="T4" fmla="*/ 10 w 10"/>
                  <a:gd name="T5" fmla="*/ 5 h 46"/>
                  <a:gd name="T6" fmla="*/ 10 w 10"/>
                  <a:gd name="T7" fmla="*/ 46 h 46"/>
                  <a:gd name="T8" fmla="*/ 0 w 10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"/>
                  <a:gd name="T17" fmla="*/ 10 w 1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">
                    <a:moveTo>
                      <a:pt x="0" y="41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3" name="Freeform 126"/>
              <p:cNvSpPr>
                <a:spLocks/>
              </p:cNvSpPr>
              <p:nvPr/>
            </p:nvSpPr>
            <p:spPr bwMode="auto">
              <a:xfrm>
                <a:off x="3462" y="2156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0 w 3"/>
                  <a:gd name="T3" fmla="*/ 41 h 41"/>
                  <a:gd name="T4" fmla="*/ 3 w 3"/>
                  <a:gd name="T5" fmla="*/ 3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0" y="41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4" name="Freeform 127"/>
              <p:cNvSpPr>
                <a:spLocks/>
              </p:cNvSpPr>
              <p:nvPr/>
            </p:nvSpPr>
            <p:spPr bwMode="auto">
              <a:xfrm>
                <a:off x="3462" y="2197"/>
                <a:ext cx="10" cy="5"/>
              </a:xfrm>
              <a:custGeom>
                <a:avLst/>
                <a:gdLst>
                  <a:gd name="T0" fmla="*/ 10 w 10"/>
                  <a:gd name="T1" fmla="*/ 5 h 5"/>
                  <a:gd name="T2" fmla="*/ 10 w 10"/>
                  <a:gd name="T3" fmla="*/ 2 h 5"/>
                  <a:gd name="T4" fmla="*/ 0 w 10"/>
                  <a:gd name="T5" fmla="*/ 0 h 5"/>
                  <a:gd name="T6" fmla="*/ 0 w 10"/>
                  <a:gd name="T7" fmla="*/ 0 h 5"/>
                  <a:gd name="T8" fmla="*/ 10 w 10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"/>
                  <a:gd name="T17" fmla="*/ 10 w 10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">
                    <a:moveTo>
                      <a:pt x="10" y="5"/>
                    </a:moveTo>
                    <a:lnTo>
                      <a:pt x="10" y="2"/>
                    </a:lnTo>
                    <a:lnTo>
                      <a:pt x="0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5" name="Freeform 128"/>
              <p:cNvSpPr>
                <a:spLocks/>
              </p:cNvSpPr>
              <p:nvPr/>
            </p:nvSpPr>
            <p:spPr bwMode="auto">
              <a:xfrm>
                <a:off x="3442" y="2148"/>
                <a:ext cx="13" cy="46"/>
              </a:xfrm>
              <a:custGeom>
                <a:avLst/>
                <a:gdLst>
                  <a:gd name="T0" fmla="*/ 0 w 13"/>
                  <a:gd name="T1" fmla="*/ 41 h 46"/>
                  <a:gd name="T2" fmla="*/ 0 w 13"/>
                  <a:gd name="T3" fmla="*/ 0 h 46"/>
                  <a:gd name="T4" fmla="*/ 13 w 13"/>
                  <a:gd name="T5" fmla="*/ 5 h 46"/>
                  <a:gd name="T6" fmla="*/ 13 w 13"/>
                  <a:gd name="T7" fmla="*/ 46 h 46"/>
                  <a:gd name="T8" fmla="*/ 0 w 13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6"/>
                  <a:gd name="T17" fmla="*/ 13 w 13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6">
                    <a:moveTo>
                      <a:pt x="0" y="41"/>
                    </a:moveTo>
                    <a:lnTo>
                      <a:pt x="0" y="0"/>
                    </a:lnTo>
                    <a:lnTo>
                      <a:pt x="13" y="5"/>
                    </a:lnTo>
                    <a:lnTo>
                      <a:pt x="13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6" name="Freeform 129"/>
              <p:cNvSpPr>
                <a:spLocks/>
              </p:cNvSpPr>
              <p:nvPr/>
            </p:nvSpPr>
            <p:spPr bwMode="auto">
              <a:xfrm>
                <a:off x="3442" y="2148"/>
                <a:ext cx="4" cy="41"/>
              </a:xfrm>
              <a:custGeom>
                <a:avLst/>
                <a:gdLst>
                  <a:gd name="T0" fmla="*/ 0 w 4"/>
                  <a:gd name="T1" fmla="*/ 41 h 41"/>
                  <a:gd name="T2" fmla="*/ 4 w 4"/>
                  <a:gd name="T3" fmla="*/ 41 h 41"/>
                  <a:gd name="T4" fmla="*/ 4 w 4"/>
                  <a:gd name="T5" fmla="*/ 3 h 41"/>
                  <a:gd name="T6" fmla="*/ 0 w 4"/>
                  <a:gd name="T7" fmla="*/ 0 h 41"/>
                  <a:gd name="T8" fmla="*/ 0 w 4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1"/>
                  <a:gd name="T17" fmla="*/ 4 w 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1">
                    <a:moveTo>
                      <a:pt x="0" y="41"/>
                    </a:moveTo>
                    <a:lnTo>
                      <a:pt x="4" y="41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7" name="Freeform 130"/>
              <p:cNvSpPr>
                <a:spLocks/>
              </p:cNvSpPr>
              <p:nvPr/>
            </p:nvSpPr>
            <p:spPr bwMode="auto">
              <a:xfrm>
                <a:off x="3442" y="2189"/>
                <a:ext cx="13" cy="5"/>
              </a:xfrm>
              <a:custGeom>
                <a:avLst/>
                <a:gdLst>
                  <a:gd name="T0" fmla="*/ 13 w 13"/>
                  <a:gd name="T1" fmla="*/ 5 h 5"/>
                  <a:gd name="T2" fmla="*/ 13 w 13"/>
                  <a:gd name="T3" fmla="*/ 3 h 5"/>
                  <a:gd name="T4" fmla="*/ 4 w 13"/>
                  <a:gd name="T5" fmla="*/ 0 h 5"/>
                  <a:gd name="T6" fmla="*/ 0 w 13"/>
                  <a:gd name="T7" fmla="*/ 0 h 5"/>
                  <a:gd name="T8" fmla="*/ 13 w 13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5"/>
                  <a:gd name="T17" fmla="*/ 13 w 1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5">
                    <a:moveTo>
                      <a:pt x="13" y="5"/>
                    </a:moveTo>
                    <a:lnTo>
                      <a:pt x="13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8" name="Freeform 131"/>
              <p:cNvSpPr>
                <a:spLocks/>
              </p:cNvSpPr>
              <p:nvPr/>
            </p:nvSpPr>
            <p:spPr bwMode="auto">
              <a:xfrm>
                <a:off x="3426" y="2141"/>
                <a:ext cx="10" cy="46"/>
              </a:xfrm>
              <a:custGeom>
                <a:avLst/>
                <a:gdLst>
                  <a:gd name="T0" fmla="*/ 0 w 10"/>
                  <a:gd name="T1" fmla="*/ 41 h 46"/>
                  <a:gd name="T2" fmla="*/ 0 w 10"/>
                  <a:gd name="T3" fmla="*/ 0 h 46"/>
                  <a:gd name="T4" fmla="*/ 10 w 10"/>
                  <a:gd name="T5" fmla="*/ 5 h 46"/>
                  <a:gd name="T6" fmla="*/ 10 w 10"/>
                  <a:gd name="T7" fmla="*/ 46 h 46"/>
                  <a:gd name="T8" fmla="*/ 0 w 10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"/>
                  <a:gd name="T17" fmla="*/ 10 w 1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">
                    <a:moveTo>
                      <a:pt x="0" y="41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9" name="Freeform 132"/>
              <p:cNvSpPr>
                <a:spLocks/>
              </p:cNvSpPr>
              <p:nvPr/>
            </p:nvSpPr>
            <p:spPr bwMode="auto">
              <a:xfrm>
                <a:off x="3426" y="2141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3 w 3"/>
                  <a:gd name="T3" fmla="*/ 38 h 41"/>
                  <a:gd name="T4" fmla="*/ 3 w 3"/>
                  <a:gd name="T5" fmla="*/ 2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3" y="38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0" name="Freeform 133"/>
              <p:cNvSpPr>
                <a:spLocks/>
              </p:cNvSpPr>
              <p:nvPr/>
            </p:nvSpPr>
            <p:spPr bwMode="auto">
              <a:xfrm>
                <a:off x="3426" y="2179"/>
                <a:ext cx="10" cy="8"/>
              </a:xfrm>
              <a:custGeom>
                <a:avLst/>
                <a:gdLst>
                  <a:gd name="T0" fmla="*/ 10 w 10"/>
                  <a:gd name="T1" fmla="*/ 8 h 8"/>
                  <a:gd name="T2" fmla="*/ 10 w 10"/>
                  <a:gd name="T3" fmla="*/ 5 h 8"/>
                  <a:gd name="T4" fmla="*/ 3 w 10"/>
                  <a:gd name="T5" fmla="*/ 0 h 8"/>
                  <a:gd name="T6" fmla="*/ 0 w 10"/>
                  <a:gd name="T7" fmla="*/ 3 h 8"/>
                  <a:gd name="T8" fmla="*/ 10 w 10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10" y="8"/>
                    </a:moveTo>
                    <a:lnTo>
                      <a:pt x="10" y="5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1" name="Freeform 134"/>
              <p:cNvSpPr>
                <a:spLocks/>
              </p:cNvSpPr>
              <p:nvPr/>
            </p:nvSpPr>
            <p:spPr bwMode="auto">
              <a:xfrm>
                <a:off x="3407" y="2133"/>
                <a:ext cx="13" cy="46"/>
              </a:xfrm>
              <a:custGeom>
                <a:avLst/>
                <a:gdLst>
                  <a:gd name="T0" fmla="*/ 0 w 13"/>
                  <a:gd name="T1" fmla="*/ 41 h 46"/>
                  <a:gd name="T2" fmla="*/ 0 w 13"/>
                  <a:gd name="T3" fmla="*/ 0 h 46"/>
                  <a:gd name="T4" fmla="*/ 13 w 13"/>
                  <a:gd name="T5" fmla="*/ 5 h 46"/>
                  <a:gd name="T6" fmla="*/ 13 w 13"/>
                  <a:gd name="T7" fmla="*/ 46 h 46"/>
                  <a:gd name="T8" fmla="*/ 0 w 13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6"/>
                  <a:gd name="T17" fmla="*/ 13 w 13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6">
                    <a:moveTo>
                      <a:pt x="0" y="41"/>
                    </a:moveTo>
                    <a:lnTo>
                      <a:pt x="0" y="0"/>
                    </a:lnTo>
                    <a:lnTo>
                      <a:pt x="13" y="5"/>
                    </a:lnTo>
                    <a:lnTo>
                      <a:pt x="13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2" name="Freeform 135"/>
              <p:cNvSpPr>
                <a:spLocks/>
              </p:cNvSpPr>
              <p:nvPr/>
            </p:nvSpPr>
            <p:spPr bwMode="auto">
              <a:xfrm>
                <a:off x="3407" y="2133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3 w 3"/>
                  <a:gd name="T3" fmla="*/ 38 h 41"/>
                  <a:gd name="T4" fmla="*/ 3 w 3"/>
                  <a:gd name="T5" fmla="*/ 3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3" y="38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3" name="Freeform 136"/>
              <p:cNvSpPr>
                <a:spLocks/>
              </p:cNvSpPr>
              <p:nvPr/>
            </p:nvSpPr>
            <p:spPr bwMode="auto">
              <a:xfrm>
                <a:off x="3407" y="2171"/>
                <a:ext cx="13" cy="8"/>
              </a:xfrm>
              <a:custGeom>
                <a:avLst/>
                <a:gdLst>
                  <a:gd name="T0" fmla="*/ 13 w 13"/>
                  <a:gd name="T1" fmla="*/ 8 h 8"/>
                  <a:gd name="T2" fmla="*/ 13 w 13"/>
                  <a:gd name="T3" fmla="*/ 5 h 8"/>
                  <a:gd name="T4" fmla="*/ 3 w 13"/>
                  <a:gd name="T5" fmla="*/ 0 h 8"/>
                  <a:gd name="T6" fmla="*/ 0 w 13"/>
                  <a:gd name="T7" fmla="*/ 3 h 8"/>
                  <a:gd name="T8" fmla="*/ 13 w 13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8"/>
                  <a:gd name="T17" fmla="*/ 13 w 13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8">
                    <a:moveTo>
                      <a:pt x="13" y="8"/>
                    </a:moveTo>
                    <a:lnTo>
                      <a:pt x="13" y="5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4" name="Freeform 137"/>
              <p:cNvSpPr>
                <a:spLocks/>
              </p:cNvSpPr>
              <p:nvPr/>
            </p:nvSpPr>
            <p:spPr bwMode="auto">
              <a:xfrm>
                <a:off x="3390" y="2125"/>
                <a:ext cx="10" cy="46"/>
              </a:xfrm>
              <a:custGeom>
                <a:avLst/>
                <a:gdLst>
                  <a:gd name="T0" fmla="*/ 0 w 10"/>
                  <a:gd name="T1" fmla="*/ 41 h 46"/>
                  <a:gd name="T2" fmla="*/ 0 w 10"/>
                  <a:gd name="T3" fmla="*/ 0 h 46"/>
                  <a:gd name="T4" fmla="*/ 10 w 10"/>
                  <a:gd name="T5" fmla="*/ 5 h 46"/>
                  <a:gd name="T6" fmla="*/ 10 w 10"/>
                  <a:gd name="T7" fmla="*/ 46 h 46"/>
                  <a:gd name="T8" fmla="*/ 0 w 10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"/>
                  <a:gd name="T17" fmla="*/ 10 w 1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">
                    <a:moveTo>
                      <a:pt x="0" y="41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5" name="Freeform 138"/>
              <p:cNvSpPr>
                <a:spLocks/>
              </p:cNvSpPr>
              <p:nvPr/>
            </p:nvSpPr>
            <p:spPr bwMode="auto">
              <a:xfrm>
                <a:off x="3390" y="2125"/>
                <a:ext cx="4" cy="41"/>
              </a:xfrm>
              <a:custGeom>
                <a:avLst/>
                <a:gdLst>
                  <a:gd name="T0" fmla="*/ 0 w 4"/>
                  <a:gd name="T1" fmla="*/ 41 h 41"/>
                  <a:gd name="T2" fmla="*/ 4 w 4"/>
                  <a:gd name="T3" fmla="*/ 39 h 41"/>
                  <a:gd name="T4" fmla="*/ 4 w 4"/>
                  <a:gd name="T5" fmla="*/ 3 h 41"/>
                  <a:gd name="T6" fmla="*/ 0 w 4"/>
                  <a:gd name="T7" fmla="*/ 0 h 41"/>
                  <a:gd name="T8" fmla="*/ 0 w 4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1"/>
                  <a:gd name="T17" fmla="*/ 4 w 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1">
                    <a:moveTo>
                      <a:pt x="0" y="41"/>
                    </a:moveTo>
                    <a:lnTo>
                      <a:pt x="4" y="39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6" name="Freeform 139"/>
              <p:cNvSpPr>
                <a:spLocks/>
              </p:cNvSpPr>
              <p:nvPr/>
            </p:nvSpPr>
            <p:spPr bwMode="auto">
              <a:xfrm>
                <a:off x="3390" y="2164"/>
                <a:ext cx="10" cy="7"/>
              </a:xfrm>
              <a:custGeom>
                <a:avLst/>
                <a:gdLst>
                  <a:gd name="T0" fmla="*/ 10 w 10"/>
                  <a:gd name="T1" fmla="*/ 7 h 7"/>
                  <a:gd name="T2" fmla="*/ 10 w 10"/>
                  <a:gd name="T3" fmla="*/ 5 h 7"/>
                  <a:gd name="T4" fmla="*/ 4 w 10"/>
                  <a:gd name="T5" fmla="*/ 0 h 7"/>
                  <a:gd name="T6" fmla="*/ 0 w 10"/>
                  <a:gd name="T7" fmla="*/ 2 h 7"/>
                  <a:gd name="T8" fmla="*/ 10 w 10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7"/>
                  <a:gd name="T17" fmla="*/ 10 w 1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7">
                    <a:moveTo>
                      <a:pt x="10" y="7"/>
                    </a:moveTo>
                    <a:lnTo>
                      <a:pt x="10" y="5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7" name="Freeform 140"/>
              <p:cNvSpPr>
                <a:spLocks/>
              </p:cNvSpPr>
              <p:nvPr/>
            </p:nvSpPr>
            <p:spPr bwMode="auto">
              <a:xfrm>
                <a:off x="3374" y="2118"/>
                <a:ext cx="10" cy="46"/>
              </a:xfrm>
              <a:custGeom>
                <a:avLst/>
                <a:gdLst>
                  <a:gd name="T0" fmla="*/ 0 w 10"/>
                  <a:gd name="T1" fmla="*/ 41 h 46"/>
                  <a:gd name="T2" fmla="*/ 0 w 10"/>
                  <a:gd name="T3" fmla="*/ 0 h 46"/>
                  <a:gd name="T4" fmla="*/ 10 w 10"/>
                  <a:gd name="T5" fmla="*/ 5 h 46"/>
                  <a:gd name="T6" fmla="*/ 10 w 10"/>
                  <a:gd name="T7" fmla="*/ 46 h 46"/>
                  <a:gd name="T8" fmla="*/ 0 w 10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"/>
                  <a:gd name="T17" fmla="*/ 10 w 1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">
                    <a:moveTo>
                      <a:pt x="0" y="41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8" name="Freeform 141"/>
              <p:cNvSpPr>
                <a:spLocks/>
              </p:cNvSpPr>
              <p:nvPr/>
            </p:nvSpPr>
            <p:spPr bwMode="auto">
              <a:xfrm>
                <a:off x="3374" y="2118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3 w 3"/>
                  <a:gd name="T3" fmla="*/ 38 h 41"/>
                  <a:gd name="T4" fmla="*/ 3 w 3"/>
                  <a:gd name="T5" fmla="*/ 0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3" y="38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9" name="Freeform 142"/>
              <p:cNvSpPr>
                <a:spLocks/>
              </p:cNvSpPr>
              <p:nvPr/>
            </p:nvSpPr>
            <p:spPr bwMode="auto">
              <a:xfrm>
                <a:off x="3374" y="2156"/>
                <a:ext cx="10" cy="8"/>
              </a:xfrm>
              <a:custGeom>
                <a:avLst/>
                <a:gdLst>
                  <a:gd name="T0" fmla="*/ 10 w 10"/>
                  <a:gd name="T1" fmla="*/ 8 h 8"/>
                  <a:gd name="T2" fmla="*/ 10 w 10"/>
                  <a:gd name="T3" fmla="*/ 5 h 8"/>
                  <a:gd name="T4" fmla="*/ 3 w 10"/>
                  <a:gd name="T5" fmla="*/ 0 h 8"/>
                  <a:gd name="T6" fmla="*/ 0 w 10"/>
                  <a:gd name="T7" fmla="*/ 3 h 8"/>
                  <a:gd name="T8" fmla="*/ 10 w 10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10" y="8"/>
                    </a:moveTo>
                    <a:lnTo>
                      <a:pt x="10" y="5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0" name="Freeform 143"/>
              <p:cNvSpPr>
                <a:spLocks/>
              </p:cNvSpPr>
              <p:nvPr/>
            </p:nvSpPr>
            <p:spPr bwMode="auto">
              <a:xfrm>
                <a:off x="3355" y="2110"/>
                <a:ext cx="13" cy="46"/>
              </a:xfrm>
              <a:custGeom>
                <a:avLst/>
                <a:gdLst>
                  <a:gd name="T0" fmla="*/ 0 w 13"/>
                  <a:gd name="T1" fmla="*/ 41 h 46"/>
                  <a:gd name="T2" fmla="*/ 0 w 13"/>
                  <a:gd name="T3" fmla="*/ 0 h 46"/>
                  <a:gd name="T4" fmla="*/ 13 w 13"/>
                  <a:gd name="T5" fmla="*/ 5 h 46"/>
                  <a:gd name="T6" fmla="*/ 13 w 13"/>
                  <a:gd name="T7" fmla="*/ 46 h 46"/>
                  <a:gd name="T8" fmla="*/ 0 w 13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6"/>
                  <a:gd name="T17" fmla="*/ 13 w 13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6">
                    <a:moveTo>
                      <a:pt x="0" y="41"/>
                    </a:moveTo>
                    <a:lnTo>
                      <a:pt x="0" y="0"/>
                    </a:lnTo>
                    <a:lnTo>
                      <a:pt x="13" y="5"/>
                    </a:lnTo>
                    <a:lnTo>
                      <a:pt x="13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1" name="Freeform 144"/>
              <p:cNvSpPr>
                <a:spLocks/>
              </p:cNvSpPr>
              <p:nvPr/>
            </p:nvSpPr>
            <p:spPr bwMode="auto">
              <a:xfrm>
                <a:off x="3355" y="2110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3 w 3"/>
                  <a:gd name="T3" fmla="*/ 38 h 41"/>
                  <a:gd name="T4" fmla="*/ 3 w 3"/>
                  <a:gd name="T5" fmla="*/ 0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3" y="38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2" name="Freeform 145"/>
              <p:cNvSpPr>
                <a:spLocks/>
              </p:cNvSpPr>
              <p:nvPr/>
            </p:nvSpPr>
            <p:spPr bwMode="auto">
              <a:xfrm>
                <a:off x="3355" y="2148"/>
                <a:ext cx="13" cy="8"/>
              </a:xfrm>
              <a:custGeom>
                <a:avLst/>
                <a:gdLst>
                  <a:gd name="T0" fmla="*/ 13 w 13"/>
                  <a:gd name="T1" fmla="*/ 8 h 8"/>
                  <a:gd name="T2" fmla="*/ 13 w 13"/>
                  <a:gd name="T3" fmla="*/ 3 h 8"/>
                  <a:gd name="T4" fmla="*/ 3 w 13"/>
                  <a:gd name="T5" fmla="*/ 0 h 8"/>
                  <a:gd name="T6" fmla="*/ 0 w 13"/>
                  <a:gd name="T7" fmla="*/ 3 h 8"/>
                  <a:gd name="T8" fmla="*/ 13 w 13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8"/>
                  <a:gd name="T17" fmla="*/ 13 w 13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8">
                    <a:moveTo>
                      <a:pt x="13" y="8"/>
                    </a:moveTo>
                    <a:lnTo>
                      <a:pt x="13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3" name="Freeform 146"/>
              <p:cNvSpPr>
                <a:spLocks/>
              </p:cNvSpPr>
              <p:nvPr/>
            </p:nvSpPr>
            <p:spPr bwMode="auto">
              <a:xfrm>
                <a:off x="3338" y="2102"/>
                <a:ext cx="10" cy="44"/>
              </a:xfrm>
              <a:custGeom>
                <a:avLst/>
                <a:gdLst>
                  <a:gd name="T0" fmla="*/ 0 w 10"/>
                  <a:gd name="T1" fmla="*/ 39 h 44"/>
                  <a:gd name="T2" fmla="*/ 0 w 10"/>
                  <a:gd name="T3" fmla="*/ 0 h 44"/>
                  <a:gd name="T4" fmla="*/ 10 w 10"/>
                  <a:gd name="T5" fmla="*/ 6 h 44"/>
                  <a:gd name="T6" fmla="*/ 10 w 10"/>
                  <a:gd name="T7" fmla="*/ 44 h 44"/>
                  <a:gd name="T8" fmla="*/ 0 w 10"/>
                  <a:gd name="T9" fmla="*/ 3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4"/>
                  <a:gd name="T17" fmla="*/ 10 w 1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4">
                    <a:moveTo>
                      <a:pt x="0" y="39"/>
                    </a:moveTo>
                    <a:lnTo>
                      <a:pt x="0" y="0"/>
                    </a:lnTo>
                    <a:lnTo>
                      <a:pt x="10" y="6"/>
                    </a:lnTo>
                    <a:lnTo>
                      <a:pt x="10" y="44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4" name="Rectangle 147"/>
              <p:cNvSpPr>
                <a:spLocks noChangeArrowheads="1"/>
              </p:cNvSpPr>
              <p:nvPr/>
            </p:nvSpPr>
            <p:spPr bwMode="auto">
              <a:xfrm>
                <a:off x="3338" y="2102"/>
                <a:ext cx="4" cy="39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5" name="Freeform 148"/>
              <p:cNvSpPr>
                <a:spLocks/>
              </p:cNvSpPr>
              <p:nvPr/>
            </p:nvSpPr>
            <p:spPr bwMode="auto">
              <a:xfrm>
                <a:off x="3338" y="2141"/>
                <a:ext cx="10" cy="5"/>
              </a:xfrm>
              <a:custGeom>
                <a:avLst/>
                <a:gdLst>
                  <a:gd name="T0" fmla="*/ 10 w 10"/>
                  <a:gd name="T1" fmla="*/ 5 h 5"/>
                  <a:gd name="T2" fmla="*/ 10 w 10"/>
                  <a:gd name="T3" fmla="*/ 2 h 5"/>
                  <a:gd name="T4" fmla="*/ 4 w 10"/>
                  <a:gd name="T5" fmla="*/ 0 h 5"/>
                  <a:gd name="T6" fmla="*/ 0 w 10"/>
                  <a:gd name="T7" fmla="*/ 0 h 5"/>
                  <a:gd name="T8" fmla="*/ 10 w 10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"/>
                  <a:gd name="T17" fmla="*/ 10 w 10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">
                    <a:moveTo>
                      <a:pt x="10" y="5"/>
                    </a:moveTo>
                    <a:lnTo>
                      <a:pt x="10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6" name="Freeform 149"/>
              <p:cNvSpPr>
                <a:spLocks/>
              </p:cNvSpPr>
              <p:nvPr/>
            </p:nvSpPr>
            <p:spPr bwMode="auto">
              <a:xfrm>
                <a:off x="3075" y="1977"/>
                <a:ext cx="26" cy="28"/>
              </a:xfrm>
              <a:custGeom>
                <a:avLst/>
                <a:gdLst>
                  <a:gd name="T0" fmla="*/ 26 w 26"/>
                  <a:gd name="T1" fmla="*/ 13 h 28"/>
                  <a:gd name="T2" fmla="*/ 26 w 26"/>
                  <a:gd name="T3" fmla="*/ 28 h 28"/>
                  <a:gd name="T4" fmla="*/ 0 w 26"/>
                  <a:gd name="T5" fmla="*/ 16 h 28"/>
                  <a:gd name="T6" fmla="*/ 0 w 26"/>
                  <a:gd name="T7" fmla="*/ 0 h 28"/>
                  <a:gd name="T8" fmla="*/ 26 w 26"/>
                  <a:gd name="T9" fmla="*/ 13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8"/>
                  <a:gd name="T17" fmla="*/ 26 w 2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8">
                    <a:moveTo>
                      <a:pt x="26" y="13"/>
                    </a:moveTo>
                    <a:lnTo>
                      <a:pt x="26" y="28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7" name="Freeform 150"/>
              <p:cNvSpPr>
                <a:spLocks/>
              </p:cNvSpPr>
              <p:nvPr/>
            </p:nvSpPr>
            <p:spPr bwMode="auto">
              <a:xfrm>
                <a:off x="3097" y="1990"/>
                <a:ext cx="4" cy="13"/>
              </a:xfrm>
              <a:custGeom>
                <a:avLst/>
                <a:gdLst>
                  <a:gd name="T0" fmla="*/ 0 w 4"/>
                  <a:gd name="T1" fmla="*/ 3 h 13"/>
                  <a:gd name="T2" fmla="*/ 4 w 4"/>
                  <a:gd name="T3" fmla="*/ 0 h 13"/>
                  <a:gd name="T4" fmla="*/ 4 w 4"/>
                  <a:gd name="T5" fmla="*/ 13 h 13"/>
                  <a:gd name="T6" fmla="*/ 0 w 4"/>
                  <a:gd name="T7" fmla="*/ 13 h 13"/>
                  <a:gd name="T8" fmla="*/ 0 w 4"/>
                  <a:gd name="T9" fmla="*/ 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3"/>
                    </a:moveTo>
                    <a:lnTo>
                      <a:pt x="4" y="0"/>
                    </a:lnTo>
                    <a:lnTo>
                      <a:pt x="4" y="13"/>
                    </a:lnTo>
                    <a:lnTo>
                      <a:pt x="0" y="1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25A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8" name="Freeform 151"/>
              <p:cNvSpPr>
                <a:spLocks/>
              </p:cNvSpPr>
              <p:nvPr/>
            </p:nvSpPr>
            <p:spPr bwMode="auto">
              <a:xfrm>
                <a:off x="3071" y="1980"/>
                <a:ext cx="30" cy="13"/>
              </a:xfrm>
              <a:custGeom>
                <a:avLst/>
                <a:gdLst>
                  <a:gd name="T0" fmla="*/ 0 w 30"/>
                  <a:gd name="T1" fmla="*/ 0 h 13"/>
                  <a:gd name="T2" fmla="*/ 4 w 30"/>
                  <a:gd name="T3" fmla="*/ 0 h 13"/>
                  <a:gd name="T4" fmla="*/ 30 w 30"/>
                  <a:gd name="T5" fmla="*/ 10 h 13"/>
                  <a:gd name="T6" fmla="*/ 26 w 30"/>
                  <a:gd name="T7" fmla="*/ 13 h 13"/>
                  <a:gd name="T8" fmla="*/ 0 w 30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13"/>
                  <a:gd name="T17" fmla="*/ 30 w 30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13">
                    <a:moveTo>
                      <a:pt x="0" y="0"/>
                    </a:moveTo>
                    <a:lnTo>
                      <a:pt x="4" y="0"/>
                    </a:lnTo>
                    <a:lnTo>
                      <a:pt x="30" y="10"/>
                    </a:lnTo>
                    <a:lnTo>
                      <a:pt x="26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1B1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9" name="Freeform 152"/>
              <p:cNvSpPr>
                <a:spLocks/>
              </p:cNvSpPr>
              <p:nvPr/>
            </p:nvSpPr>
            <p:spPr bwMode="auto">
              <a:xfrm>
                <a:off x="3071" y="1980"/>
                <a:ext cx="26" cy="23"/>
              </a:xfrm>
              <a:custGeom>
                <a:avLst/>
                <a:gdLst>
                  <a:gd name="T0" fmla="*/ 26 w 26"/>
                  <a:gd name="T1" fmla="*/ 13 h 23"/>
                  <a:gd name="T2" fmla="*/ 26 w 26"/>
                  <a:gd name="T3" fmla="*/ 23 h 23"/>
                  <a:gd name="T4" fmla="*/ 0 w 26"/>
                  <a:gd name="T5" fmla="*/ 13 h 23"/>
                  <a:gd name="T6" fmla="*/ 0 w 26"/>
                  <a:gd name="T7" fmla="*/ 0 h 23"/>
                  <a:gd name="T8" fmla="*/ 26 w 26"/>
                  <a:gd name="T9" fmla="*/ 13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3"/>
                  <a:gd name="T17" fmla="*/ 26 w 2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3">
                    <a:moveTo>
                      <a:pt x="26" y="13"/>
                    </a:moveTo>
                    <a:lnTo>
                      <a:pt x="26" y="2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E1B1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0" name="Freeform 153"/>
              <p:cNvSpPr>
                <a:spLocks/>
              </p:cNvSpPr>
              <p:nvPr/>
            </p:nvSpPr>
            <p:spPr bwMode="auto">
              <a:xfrm>
                <a:off x="3553" y="1857"/>
                <a:ext cx="554" cy="309"/>
              </a:xfrm>
              <a:custGeom>
                <a:avLst/>
                <a:gdLst>
                  <a:gd name="T0" fmla="*/ 0 w 554"/>
                  <a:gd name="T1" fmla="*/ 253 h 309"/>
                  <a:gd name="T2" fmla="*/ 554 w 554"/>
                  <a:gd name="T3" fmla="*/ 0 h 309"/>
                  <a:gd name="T4" fmla="*/ 554 w 554"/>
                  <a:gd name="T5" fmla="*/ 59 h 309"/>
                  <a:gd name="T6" fmla="*/ 0 w 554"/>
                  <a:gd name="T7" fmla="*/ 309 h 309"/>
                  <a:gd name="T8" fmla="*/ 0 w 554"/>
                  <a:gd name="T9" fmla="*/ 253 h 3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4"/>
                  <a:gd name="T16" fmla="*/ 0 h 309"/>
                  <a:gd name="T17" fmla="*/ 554 w 554"/>
                  <a:gd name="T18" fmla="*/ 309 h 3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4" h="309">
                    <a:moveTo>
                      <a:pt x="0" y="253"/>
                    </a:moveTo>
                    <a:lnTo>
                      <a:pt x="554" y="0"/>
                    </a:lnTo>
                    <a:lnTo>
                      <a:pt x="554" y="59"/>
                    </a:lnTo>
                    <a:lnTo>
                      <a:pt x="0" y="309"/>
                    </a:lnTo>
                    <a:lnTo>
                      <a:pt x="0" y="2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1" name="Freeform 154"/>
              <p:cNvSpPr>
                <a:spLocks/>
              </p:cNvSpPr>
              <p:nvPr/>
            </p:nvSpPr>
            <p:spPr bwMode="auto">
              <a:xfrm>
                <a:off x="3071" y="1638"/>
                <a:ext cx="1036" cy="472"/>
              </a:xfrm>
              <a:custGeom>
                <a:avLst/>
                <a:gdLst>
                  <a:gd name="T0" fmla="*/ 0 w 1036"/>
                  <a:gd name="T1" fmla="*/ 253 h 472"/>
                  <a:gd name="T2" fmla="*/ 551 w 1036"/>
                  <a:gd name="T3" fmla="*/ 0 h 472"/>
                  <a:gd name="T4" fmla="*/ 1036 w 1036"/>
                  <a:gd name="T5" fmla="*/ 219 h 472"/>
                  <a:gd name="T6" fmla="*/ 482 w 1036"/>
                  <a:gd name="T7" fmla="*/ 472 h 472"/>
                  <a:gd name="T8" fmla="*/ 0 w 1036"/>
                  <a:gd name="T9" fmla="*/ 253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6"/>
                  <a:gd name="T16" fmla="*/ 0 h 472"/>
                  <a:gd name="T17" fmla="*/ 1036 w 1036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6" h="472">
                    <a:moveTo>
                      <a:pt x="0" y="253"/>
                    </a:moveTo>
                    <a:lnTo>
                      <a:pt x="551" y="0"/>
                    </a:lnTo>
                    <a:lnTo>
                      <a:pt x="1036" y="219"/>
                    </a:lnTo>
                    <a:lnTo>
                      <a:pt x="482" y="472"/>
                    </a:lnTo>
                    <a:lnTo>
                      <a:pt x="0" y="253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2" name="Freeform 155"/>
              <p:cNvSpPr>
                <a:spLocks/>
              </p:cNvSpPr>
              <p:nvPr/>
            </p:nvSpPr>
            <p:spPr bwMode="auto">
              <a:xfrm>
                <a:off x="3071" y="1891"/>
                <a:ext cx="482" cy="275"/>
              </a:xfrm>
              <a:custGeom>
                <a:avLst/>
                <a:gdLst>
                  <a:gd name="T0" fmla="*/ 482 w 482"/>
                  <a:gd name="T1" fmla="*/ 219 h 275"/>
                  <a:gd name="T2" fmla="*/ 482 w 482"/>
                  <a:gd name="T3" fmla="*/ 275 h 275"/>
                  <a:gd name="T4" fmla="*/ 0 w 482"/>
                  <a:gd name="T5" fmla="*/ 56 h 275"/>
                  <a:gd name="T6" fmla="*/ 0 w 482"/>
                  <a:gd name="T7" fmla="*/ 0 h 275"/>
                  <a:gd name="T8" fmla="*/ 482 w 482"/>
                  <a:gd name="T9" fmla="*/ 219 h 2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2"/>
                  <a:gd name="T16" fmla="*/ 0 h 275"/>
                  <a:gd name="T17" fmla="*/ 482 w 482"/>
                  <a:gd name="T18" fmla="*/ 275 h 2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2" h="275">
                    <a:moveTo>
                      <a:pt x="482" y="219"/>
                    </a:moveTo>
                    <a:lnTo>
                      <a:pt x="482" y="275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482" y="219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3" name="Freeform 156"/>
              <p:cNvSpPr>
                <a:spLocks/>
              </p:cNvSpPr>
              <p:nvPr/>
            </p:nvSpPr>
            <p:spPr bwMode="auto">
              <a:xfrm>
                <a:off x="3104" y="1916"/>
                <a:ext cx="163" cy="92"/>
              </a:xfrm>
              <a:custGeom>
                <a:avLst/>
                <a:gdLst>
                  <a:gd name="T0" fmla="*/ 0 w 163"/>
                  <a:gd name="T1" fmla="*/ 18 h 92"/>
                  <a:gd name="T2" fmla="*/ 0 w 163"/>
                  <a:gd name="T3" fmla="*/ 0 h 92"/>
                  <a:gd name="T4" fmla="*/ 163 w 163"/>
                  <a:gd name="T5" fmla="*/ 74 h 92"/>
                  <a:gd name="T6" fmla="*/ 163 w 163"/>
                  <a:gd name="T7" fmla="*/ 92 h 92"/>
                  <a:gd name="T8" fmla="*/ 0 w 163"/>
                  <a:gd name="T9" fmla="*/ 18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3"/>
                  <a:gd name="T16" fmla="*/ 0 h 92"/>
                  <a:gd name="T17" fmla="*/ 163 w 163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3" h="92">
                    <a:moveTo>
                      <a:pt x="0" y="18"/>
                    </a:moveTo>
                    <a:lnTo>
                      <a:pt x="0" y="0"/>
                    </a:lnTo>
                    <a:lnTo>
                      <a:pt x="163" y="74"/>
                    </a:lnTo>
                    <a:lnTo>
                      <a:pt x="163" y="92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4" name="Freeform 157"/>
              <p:cNvSpPr>
                <a:spLocks/>
              </p:cNvSpPr>
              <p:nvPr/>
            </p:nvSpPr>
            <p:spPr bwMode="auto">
              <a:xfrm>
                <a:off x="3104" y="1916"/>
                <a:ext cx="3" cy="18"/>
              </a:xfrm>
              <a:custGeom>
                <a:avLst/>
                <a:gdLst>
                  <a:gd name="T0" fmla="*/ 0 w 3"/>
                  <a:gd name="T1" fmla="*/ 18 h 18"/>
                  <a:gd name="T2" fmla="*/ 3 w 3"/>
                  <a:gd name="T3" fmla="*/ 18 h 18"/>
                  <a:gd name="T4" fmla="*/ 3 w 3"/>
                  <a:gd name="T5" fmla="*/ 3 h 18"/>
                  <a:gd name="T6" fmla="*/ 0 w 3"/>
                  <a:gd name="T7" fmla="*/ 0 h 18"/>
                  <a:gd name="T8" fmla="*/ 0 w 3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8"/>
                  <a:gd name="T17" fmla="*/ 3 w 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8">
                    <a:moveTo>
                      <a:pt x="0" y="18"/>
                    </a:moveTo>
                    <a:lnTo>
                      <a:pt x="3" y="18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5" name="Freeform 158"/>
              <p:cNvSpPr>
                <a:spLocks/>
              </p:cNvSpPr>
              <p:nvPr/>
            </p:nvSpPr>
            <p:spPr bwMode="auto">
              <a:xfrm>
                <a:off x="3104" y="1934"/>
                <a:ext cx="163" cy="74"/>
              </a:xfrm>
              <a:custGeom>
                <a:avLst/>
                <a:gdLst>
                  <a:gd name="T0" fmla="*/ 163 w 163"/>
                  <a:gd name="T1" fmla="*/ 74 h 74"/>
                  <a:gd name="T2" fmla="*/ 163 w 163"/>
                  <a:gd name="T3" fmla="*/ 71 h 74"/>
                  <a:gd name="T4" fmla="*/ 3 w 163"/>
                  <a:gd name="T5" fmla="*/ 0 h 74"/>
                  <a:gd name="T6" fmla="*/ 0 w 163"/>
                  <a:gd name="T7" fmla="*/ 0 h 74"/>
                  <a:gd name="T8" fmla="*/ 163 w 163"/>
                  <a:gd name="T9" fmla="*/ 74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3"/>
                  <a:gd name="T16" fmla="*/ 0 h 74"/>
                  <a:gd name="T17" fmla="*/ 163 w 163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3" h="74">
                    <a:moveTo>
                      <a:pt x="163" y="74"/>
                    </a:moveTo>
                    <a:lnTo>
                      <a:pt x="163" y="7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63" y="74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6" name="Freeform 159"/>
              <p:cNvSpPr>
                <a:spLocks/>
              </p:cNvSpPr>
              <p:nvPr/>
            </p:nvSpPr>
            <p:spPr bwMode="auto">
              <a:xfrm>
                <a:off x="3530" y="2110"/>
                <a:ext cx="13" cy="43"/>
              </a:xfrm>
              <a:custGeom>
                <a:avLst/>
                <a:gdLst>
                  <a:gd name="T0" fmla="*/ 0 w 13"/>
                  <a:gd name="T1" fmla="*/ 38 h 43"/>
                  <a:gd name="T2" fmla="*/ 0 w 13"/>
                  <a:gd name="T3" fmla="*/ 0 h 43"/>
                  <a:gd name="T4" fmla="*/ 13 w 13"/>
                  <a:gd name="T5" fmla="*/ 5 h 43"/>
                  <a:gd name="T6" fmla="*/ 13 w 13"/>
                  <a:gd name="T7" fmla="*/ 43 h 43"/>
                  <a:gd name="T8" fmla="*/ 0 w 13"/>
                  <a:gd name="T9" fmla="*/ 38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3"/>
                  <a:gd name="T17" fmla="*/ 13 w 1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3">
                    <a:moveTo>
                      <a:pt x="0" y="38"/>
                    </a:moveTo>
                    <a:lnTo>
                      <a:pt x="0" y="0"/>
                    </a:lnTo>
                    <a:lnTo>
                      <a:pt x="13" y="5"/>
                    </a:lnTo>
                    <a:lnTo>
                      <a:pt x="13" y="4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7" name="Rectangle 160"/>
              <p:cNvSpPr>
                <a:spLocks noChangeArrowheads="1"/>
              </p:cNvSpPr>
              <p:nvPr/>
            </p:nvSpPr>
            <p:spPr bwMode="auto">
              <a:xfrm>
                <a:off x="3530" y="2110"/>
                <a:ext cx="4" cy="38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8" name="Freeform 161"/>
              <p:cNvSpPr>
                <a:spLocks/>
              </p:cNvSpPr>
              <p:nvPr/>
            </p:nvSpPr>
            <p:spPr bwMode="auto">
              <a:xfrm>
                <a:off x="3530" y="2148"/>
                <a:ext cx="13" cy="5"/>
              </a:xfrm>
              <a:custGeom>
                <a:avLst/>
                <a:gdLst>
                  <a:gd name="T0" fmla="*/ 13 w 13"/>
                  <a:gd name="T1" fmla="*/ 5 h 5"/>
                  <a:gd name="T2" fmla="*/ 13 w 13"/>
                  <a:gd name="T3" fmla="*/ 3 h 5"/>
                  <a:gd name="T4" fmla="*/ 4 w 13"/>
                  <a:gd name="T5" fmla="*/ 0 h 5"/>
                  <a:gd name="T6" fmla="*/ 0 w 13"/>
                  <a:gd name="T7" fmla="*/ 0 h 5"/>
                  <a:gd name="T8" fmla="*/ 13 w 13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5"/>
                  <a:gd name="T17" fmla="*/ 13 w 1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5">
                    <a:moveTo>
                      <a:pt x="13" y="5"/>
                    </a:moveTo>
                    <a:lnTo>
                      <a:pt x="13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9" name="Freeform 162"/>
              <p:cNvSpPr>
                <a:spLocks/>
              </p:cNvSpPr>
              <p:nvPr/>
            </p:nvSpPr>
            <p:spPr bwMode="auto">
              <a:xfrm>
                <a:off x="3514" y="2100"/>
                <a:ext cx="10" cy="46"/>
              </a:xfrm>
              <a:custGeom>
                <a:avLst/>
                <a:gdLst>
                  <a:gd name="T0" fmla="*/ 0 w 10"/>
                  <a:gd name="T1" fmla="*/ 41 h 46"/>
                  <a:gd name="T2" fmla="*/ 0 w 10"/>
                  <a:gd name="T3" fmla="*/ 0 h 46"/>
                  <a:gd name="T4" fmla="*/ 10 w 10"/>
                  <a:gd name="T5" fmla="*/ 5 h 46"/>
                  <a:gd name="T6" fmla="*/ 10 w 10"/>
                  <a:gd name="T7" fmla="*/ 46 h 46"/>
                  <a:gd name="T8" fmla="*/ 0 w 10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"/>
                  <a:gd name="T17" fmla="*/ 10 w 1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">
                    <a:moveTo>
                      <a:pt x="0" y="41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0" name="Freeform 163"/>
              <p:cNvSpPr>
                <a:spLocks/>
              </p:cNvSpPr>
              <p:nvPr/>
            </p:nvSpPr>
            <p:spPr bwMode="auto">
              <a:xfrm>
                <a:off x="3514" y="2100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3 w 3"/>
                  <a:gd name="T3" fmla="*/ 41 h 41"/>
                  <a:gd name="T4" fmla="*/ 3 w 3"/>
                  <a:gd name="T5" fmla="*/ 2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3" y="41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1" name="Freeform 164"/>
              <p:cNvSpPr>
                <a:spLocks/>
              </p:cNvSpPr>
              <p:nvPr/>
            </p:nvSpPr>
            <p:spPr bwMode="auto">
              <a:xfrm>
                <a:off x="3514" y="2141"/>
                <a:ext cx="10" cy="5"/>
              </a:xfrm>
              <a:custGeom>
                <a:avLst/>
                <a:gdLst>
                  <a:gd name="T0" fmla="*/ 10 w 10"/>
                  <a:gd name="T1" fmla="*/ 5 h 5"/>
                  <a:gd name="T2" fmla="*/ 10 w 10"/>
                  <a:gd name="T3" fmla="*/ 2 h 5"/>
                  <a:gd name="T4" fmla="*/ 3 w 10"/>
                  <a:gd name="T5" fmla="*/ 0 h 5"/>
                  <a:gd name="T6" fmla="*/ 0 w 10"/>
                  <a:gd name="T7" fmla="*/ 0 h 5"/>
                  <a:gd name="T8" fmla="*/ 10 w 10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"/>
                  <a:gd name="T17" fmla="*/ 10 w 10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">
                    <a:moveTo>
                      <a:pt x="10" y="5"/>
                    </a:moveTo>
                    <a:lnTo>
                      <a:pt x="10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2" name="Freeform 165"/>
              <p:cNvSpPr>
                <a:spLocks/>
              </p:cNvSpPr>
              <p:nvPr/>
            </p:nvSpPr>
            <p:spPr bwMode="auto">
              <a:xfrm>
                <a:off x="3495" y="2092"/>
                <a:ext cx="13" cy="46"/>
              </a:xfrm>
              <a:custGeom>
                <a:avLst/>
                <a:gdLst>
                  <a:gd name="T0" fmla="*/ 0 w 13"/>
                  <a:gd name="T1" fmla="*/ 41 h 46"/>
                  <a:gd name="T2" fmla="*/ 0 w 13"/>
                  <a:gd name="T3" fmla="*/ 0 h 46"/>
                  <a:gd name="T4" fmla="*/ 13 w 13"/>
                  <a:gd name="T5" fmla="*/ 5 h 46"/>
                  <a:gd name="T6" fmla="*/ 13 w 13"/>
                  <a:gd name="T7" fmla="*/ 46 h 46"/>
                  <a:gd name="T8" fmla="*/ 0 w 13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6"/>
                  <a:gd name="T17" fmla="*/ 13 w 13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6">
                    <a:moveTo>
                      <a:pt x="0" y="41"/>
                    </a:moveTo>
                    <a:lnTo>
                      <a:pt x="0" y="0"/>
                    </a:lnTo>
                    <a:lnTo>
                      <a:pt x="13" y="5"/>
                    </a:lnTo>
                    <a:lnTo>
                      <a:pt x="13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3" name="Freeform 166"/>
              <p:cNvSpPr>
                <a:spLocks/>
              </p:cNvSpPr>
              <p:nvPr/>
            </p:nvSpPr>
            <p:spPr bwMode="auto">
              <a:xfrm>
                <a:off x="3495" y="2092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3 w 3"/>
                  <a:gd name="T3" fmla="*/ 41 h 41"/>
                  <a:gd name="T4" fmla="*/ 3 w 3"/>
                  <a:gd name="T5" fmla="*/ 3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3" y="41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4" name="Freeform 167"/>
              <p:cNvSpPr>
                <a:spLocks/>
              </p:cNvSpPr>
              <p:nvPr/>
            </p:nvSpPr>
            <p:spPr bwMode="auto">
              <a:xfrm>
                <a:off x="3495" y="2133"/>
                <a:ext cx="13" cy="5"/>
              </a:xfrm>
              <a:custGeom>
                <a:avLst/>
                <a:gdLst>
                  <a:gd name="T0" fmla="*/ 13 w 13"/>
                  <a:gd name="T1" fmla="*/ 5 h 5"/>
                  <a:gd name="T2" fmla="*/ 13 w 13"/>
                  <a:gd name="T3" fmla="*/ 3 h 5"/>
                  <a:gd name="T4" fmla="*/ 3 w 13"/>
                  <a:gd name="T5" fmla="*/ 0 h 5"/>
                  <a:gd name="T6" fmla="*/ 0 w 13"/>
                  <a:gd name="T7" fmla="*/ 0 h 5"/>
                  <a:gd name="T8" fmla="*/ 13 w 13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5"/>
                  <a:gd name="T17" fmla="*/ 13 w 1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5">
                    <a:moveTo>
                      <a:pt x="13" y="5"/>
                    </a:moveTo>
                    <a:lnTo>
                      <a:pt x="1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5" name="Freeform 168"/>
              <p:cNvSpPr>
                <a:spLocks/>
              </p:cNvSpPr>
              <p:nvPr/>
            </p:nvSpPr>
            <p:spPr bwMode="auto">
              <a:xfrm>
                <a:off x="3478" y="2085"/>
                <a:ext cx="10" cy="45"/>
              </a:xfrm>
              <a:custGeom>
                <a:avLst/>
                <a:gdLst>
                  <a:gd name="T0" fmla="*/ 0 w 10"/>
                  <a:gd name="T1" fmla="*/ 40 h 45"/>
                  <a:gd name="T2" fmla="*/ 0 w 10"/>
                  <a:gd name="T3" fmla="*/ 0 h 45"/>
                  <a:gd name="T4" fmla="*/ 10 w 10"/>
                  <a:gd name="T5" fmla="*/ 5 h 45"/>
                  <a:gd name="T6" fmla="*/ 10 w 10"/>
                  <a:gd name="T7" fmla="*/ 45 h 45"/>
                  <a:gd name="T8" fmla="*/ 0 w 10"/>
                  <a:gd name="T9" fmla="*/ 40 h 4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5"/>
                  <a:gd name="T17" fmla="*/ 10 w 10"/>
                  <a:gd name="T18" fmla="*/ 45 h 4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5">
                    <a:moveTo>
                      <a:pt x="0" y="40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5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6" name="Freeform 169"/>
              <p:cNvSpPr>
                <a:spLocks/>
              </p:cNvSpPr>
              <p:nvPr/>
            </p:nvSpPr>
            <p:spPr bwMode="auto">
              <a:xfrm>
                <a:off x="3478" y="2085"/>
                <a:ext cx="4" cy="40"/>
              </a:xfrm>
              <a:custGeom>
                <a:avLst/>
                <a:gdLst>
                  <a:gd name="T0" fmla="*/ 0 w 4"/>
                  <a:gd name="T1" fmla="*/ 40 h 40"/>
                  <a:gd name="T2" fmla="*/ 4 w 4"/>
                  <a:gd name="T3" fmla="*/ 38 h 40"/>
                  <a:gd name="T4" fmla="*/ 4 w 4"/>
                  <a:gd name="T5" fmla="*/ 2 h 40"/>
                  <a:gd name="T6" fmla="*/ 0 w 4"/>
                  <a:gd name="T7" fmla="*/ 0 h 40"/>
                  <a:gd name="T8" fmla="*/ 0 w 4"/>
                  <a:gd name="T9" fmla="*/ 4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0"/>
                  <a:gd name="T17" fmla="*/ 4 w 4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0">
                    <a:moveTo>
                      <a:pt x="0" y="40"/>
                    </a:moveTo>
                    <a:lnTo>
                      <a:pt x="4" y="38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7" name="Freeform 170"/>
              <p:cNvSpPr>
                <a:spLocks/>
              </p:cNvSpPr>
              <p:nvPr/>
            </p:nvSpPr>
            <p:spPr bwMode="auto">
              <a:xfrm>
                <a:off x="3478" y="2123"/>
                <a:ext cx="10" cy="7"/>
              </a:xfrm>
              <a:custGeom>
                <a:avLst/>
                <a:gdLst>
                  <a:gd name="T0" fmla="*/ 10 w 10"/>
                  <a:gd name="T1" fmla="*/ 7 h 7"/>
                  <a:gd name="T2" fmla="*/ 10 w 10"/>
                  <a:gd name="T3" fmla="*/ 5 h 7"/>
                  <a:gd name="T4" fmla="*/ 4 w 10"/>
                  <a:gd name="T5" fmla="*/ 0 h 7"/>
                  <a:gd name="T6" fmla="*/ 0 w 10"/>
                  <a:gd name="T7" fmla="*/ 2 h 7"/>
                  <a:gd name="T8" fmla="*/ 10 w 10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7"/>
                  <a:gd name="T17" fmla="*/ 10 w 1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7">
                    <a:moveTo>
                      <a:pt x="10" y="7"/>
                    </a:moveTo>
                    <a:lnTo>
                      <a:pt x="10" y="5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8" name="Freeform 171"/>
              <p:cNvSpPr>
                <a:spLocks/>
              </p:cNvSpPr>
              <p:nvPr/>
            </p:nvSpPr>
            <p:spPr bwMode="auto">
              <a:xfrm>
                <a:off x="3462" y="2077"/>
                <a:ext cx="10" cy="46"/>
              </a:xfrm>
              <a:custGeom>
                <a:avLst/>
                <a:gdLst>
                  <a:gd name="T0" fmla="*/ 0 w 10"/>
                  <a:gd name="T1" fmla="*/ 41 h 46"/>
                  <a:gd name="T2" fmla="*/ 0 w 10"/>
                  <a:gd name="T3" fmla="*/ 0 h 46"/>
                  <a:gd name="T4" fmla="*/ 10 w 10"/>
                  <a:gd name="T5" fmla="*/ 5 h 46"/>
                  <a:gd name="T6" fmla="*/ 10 w 10"/>
                  <a:gd name="T7" fmla="*/ 46 h 46"/>
                  <a:gd name="T8" fmla="*/ 0 w 10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"/>
                  <a:gd name="T17" fmla="*/ 10 w 1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">
                    <a:moveTo>
                      <a:pt x="0" y="41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9" name="Freeform 172"/>
              <p:cNvSpPr>
                <a:spLocks/>
              </p:cNvSpPr>
              <p:nvPr/>
            </p:nvSpPr>
            <p:spPr bwMode="auto">
              <a:xfrm>
                <a:off x="3462" y="2077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0 w 3"/>
                  <a:gd name="T3" fmla="*/ 38 h 41"/>
                  <a:gd name="T4" fmla="*/ 3 w 3"/>
                  <a:gd name="T5" fmla="*/ 2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0" y="38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0" name="Freeform 173"/>
              <p:cNvSpPr>
                <a:spLocks/>
              </p:cNvSpPr>
              <p:nvPr/>
            </p:nvSpPr>
            <p:spPr bwMode="auto">
              <a:xfrm>
                <a:off x="3462" y="2115"/>
                <a:ext cx="10" cy="8"/>
              </a:xfrm>
              <a:custGeom>
                <a:avLst/>
                <a:gdLst>
                  <a:gd name="T0" fmla="*/ 10 w 10"/>
                  <a:gd name="T1" fmla="*/ 8 h 8"/>
                  <a:gd name="T2" fmla="*/ 10 w 10"/>
                  <a:gd name="T3" fmla="*/ 5 h 8"/>
                  <a:gd name="T4" fmla="*/ 0 w 10"/>
                  <a:gd name="T5" fmla="*/ 0 h 8"/>
                  <a:gd name="T6" fmla="*/ 0 w 10"/>
                  <a:gd name="T7" fmla="*/ 3 h 8"/>
                  <a:gd name="T8" fmla="*/ 10 w 10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10" y="8"/>
                    </a:moveTo>
                    <a:lnTo>
                      <a:pt x="10" y="5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1" name="Freeform 174"/>
              <p:cNvSpPr>
                <a:spLocks/>
              </p:cNvSpPr>
              <p:nvPr/>
            </p:nvSpPr>
            <p:spPr bwMode="auto">
              <a:xfrm>
                <a:off x="3442" y="2069"/>
                <a:ext cx="13" cy="46"/>
              </a:xfrm>
              <a:custGeom>
                <a:avLst/>
                <a:gdLst>
                  <a:gd name="T0" fmla="*/ 0 w 13"/>
                  <a:gd name="T1" fmla="*/ 41 h 46"/>
                  <a:gd name="T2" fmla="*/ 0 w 13"/>
                  <a:gd name="T3" fmla="*/ 0 h 46"/>
                  <a:gd name="T4" fmla="*/ 13 w 13"/>
                  <a:gd name="T5" fmla="*/ 5 h 46"/>
                  <a:gd name="T6" fmla="*/ 13 w 13"/>
                  <a:gd name="T7" fmla="*/ 46 h 46"/>
                  <a:gd name="T8" fmla="*/ 0 w 13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6"/>
                  <a:gd name="T17" fmla="*/ 13 w 13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6">
                    <a:moveTo>
                      <a:pt x="0" y="41"/>
                    </a:moveTo>
                    <a:lnTo>
                      <a:pt x="0" y="0"/>
                    </a:lnTo>
                    <a:lnTo>
                      <a:pt x="13" y="5"/>
                    </a:lnTo>
                    <a:lnTo>
                      <a:pt x="13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2" name="Freeform 175"/>
              <p:cNvSpPr>
                <a:spLocks/>
              </p:cNvSpPr>
              <p:nvPr/>
            </p:nvSpPr>
            <p:spPr bwMode="auto">
              <a:xfrm>
                <a:off x="3442" y="2069"/>
                <a:ext cx="4" cy="41"/>
              </a:xfrm>
              <a:custGeom>
                <a:avLst/>
                <a:gdLst>
                  <a:gd name="T0" fmla="*/ 0 w 4"/>
                  <a:gd name="T1" fmla="*/ 41 h 41"/>
                  <a:gd name="T2" fmla="*/ 4 w 4"/>
                  <a:gd name="T3" fmla="*/ 39 h 41"/>
                  <a:gd name="T4" fmla="*/ 4 w 4"/>
                  <a:gd name="T5" fmla="*/ 3 h 41"/>
                  <a:gd name="T6" fmla="*/ 0 w 4"/>
                  <a:gd name="T7" fmla="*/ 0 h 41"/>
                  <a:gd name="T8" fmla="*/ 0 w 4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1"/>
                  <a:gd name="T17" fmla="*/ 4 w 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1">
                    <a:moveTo>
                      <a:pt x="0" y="41"/>
                    </a:moveTo>
                    <a:lnTo>
                      <a:pt x="4" y="39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3" name="Freeform 176"/>
              <p:cNvSpPr>
                <a:spLocks/>
              </p:cNvSpPr>
              <p:nvPr/>
            </p:nvSpPr>
            <p:spPr bwMode="auto">
              <a:xfrm>
                <a:off x="3442" y="2108"/>
                <a:ext cx="13" cy="7"/>
              </a:xfrm>
              <a:custGeom>
                <a:avLst/>
                <a:gdLst>
                  <a:gd name="T0" fmla="*/ 13 w 13"/>
                  <a:gd name="T1" fmla="*/ 7 h 7"/>
                  <a:gd name="T2" fmla="*/ 13 w 13"/>
                  <a:gd name="T3" fmla="*/ 5 h 7"/>
                  <a:gd name="T4" fmla="*/ 4 w 13"/>
                  <a:gd name="T5" fmla="*/ 0 h 7"/>
                  <a:gd name="T6" fmla="*/ 0 w 13"/>
                  <a:gd name="T7" fmla="*/ 2 h 7"/>
                  <a:gd name="T8" fmla="*/ 13 w 13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7"/>
                  <a:gd name="T17" fmla="*/ 13 w 13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7">
                    <a:moveTo>
                      <a:pt x="13" y="7"/>
                    </a:moveTo>
                    <a:lnTo>
                      <a:pt x="13" y="5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4" name="Freeform 177"/>
              <p:cNvSpPr>
                <a:spLocks/>
              </p:cNvSpPr>
              <p:nvPr/>
            </p:nvSpPr>
            <p:spPr bwMode="auto">
              <a:xfrm>
                <a:off x="3426" y="2062"/>
                <a:ext cx="10" cy="46"/>
              </a:xfrm>
              <a:custGeom>
                <a:avLst/>
                <a:gdLst>
                  <a:gd name="T0" fmla="*/ 0 w 10"/>
                  <a:gd name="T1" fmla="*/ 40 h 46"/>
                  <a:gd name="T2" fmla="*/ 0 w 10"/>
                  <a:gd name="T3" fmla="*/ 0 h 46"/>
                  <a:gd name="T4" fmla="*/ 10 w 10"/>
                  <a:gd name="T5" fmla="*/ 5 h 46"/>
                  <a:gd name="T6" fmla="*/ 10 w 10"/>
                  <a:gd name="T7" fmla="*/ 46 h 46"/>
                  <a:gd name="T8" fmla="*/ 0 w 10"/>
                  <a:gd name="T9" fmla="*/ 4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"/>
                  <a:gd name="T17" fmla="*/ 10 w 1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">
                    <a:moveTo>
                      <a:pt x="0" y="40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5" name="Freeform 178"/>
              <p:cNvSpPr>
                <a:spLocks/>
              </p:cNvSpPr>
              <p:nvPr/>
            </p:nvSpPr>
            <p:spPr bwMode="auto">
              <a:xfrm>
                <a:off x="3426" y="2062"/>
                <a:ext cx="3" cy="40"/>
              </a:xfrm>
              <a:custGeom>
                <a:avLst/>
                <a:gdLst>
                  <a:gd name="T0" fmla="*/ 0 w 3"/>
                  <a:gd name="T1" fmla="*/ 40 h 40"/>
                  <a:gd name="T2" fmla="*/ 3 w 3"/>
                  <a:gd name="T3" fmla="*/ 38 h 40"/>
                  <a:gd name="T4" fmla="*/ 3 w 3"/>
                  <a:gd name="T5" fmla="*/ 0 h 40"/>
                  <a:gd name="T6" fmla="*/ 0 w 3"/>
                  <a:gd name="T7" fmla="*/ 0 h 40"/>
                  <a:gd name="T8" fmla="*/ 0 w 3"/>
                  <a:gd name="T9" fmla="*/ 4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0"/>
                  <a:gd name="T17" fmla="*/ 3 w 3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0">
                    <a:moveTo>
                      <a:pt x="0" y="40"/>
                    </a:moveTo>
                    <a:lnTo>
                      <a:pt x="3" y="38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6" name="Freeform 179"/>
              <p:cNvSpPr>
                <a:spLocks/>
              </p:cNvSpPr>
              <p:nvPr/>
            </p:nvSpPr>
            <p:spPr bwMode="auto">
              <a:xfrm>
                <a:off x="3426" y="2100"/>
                <a:ext cx="10" cy="8"/>
              </a:xfrm>
              <a:custGeom>
                <a:avLst/>
                <a:gdLst>
                  <a:gd name="T0" fmla="*/ 10 w 10"/>
                  <a:gd name="T1" fmla="*/ 8 h 8"/>
                  <a:gd name="T2" fmla="*/ 10 w 10"/>
                  <a:gd name="T3" fmla="*/ 5 h 8"/>
                  <a:gd name="T4" fmla="*/ 3 w 10"/>
                  <a:gd name="T5" fmla="*/ 0 h 8"/>
                  <a:gd name="T6" fmla="*/ 0 w 10"/>
                  <a:gd name="T7" fmla="*/ 2 h 8"/>
                  <a:gd name="T8" fmla="*/ 10 w 10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10" y="8"/>
                    </a:moveTo>
                    <a:lnTo>
                      <a:pt x="10" y="5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7" name="Freeform 180"/>
              <p:cNvSpPr>
                <a:spLocks/>
              </p:cNvSpPr>
              <p:nvPr/>
            </p:nvSpPr>
            <p:spPr bwMode="auto">
              <a:xfrm>
                <a:off x="3407" y="2054"/>
                <a:ext cx="13" cy="46"/>
              </a:xfrm>
              <a:custGeom>
                <a:avLst/>
                <a:gdLst>
                  <a:gd name="T0" fmla="*/ 0 w 13"/>
                  <a:gd name="T1" fmla="*/ 41 h 46"/>
                  <a:gd name="T2" fmla="*/ 0 w 13"/>
                  <a:gd name="T3" fmla="*/ 0 h 46"/>
                  <a:gd name="T4" fmla="*/ 13 w 13"/>
                  <a:gd name="T5" fmla="*/ 5 h 46"/>
                  <a:gd name="T6" fmla="*/ 13 w 13"/>
                  <a:gd name="T7" fmla="*/ 46 h 46"/>
                  <a:gd name="T8" fmla="*/ 0 w 13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6"/>
                  <a:gd name="T17" fmla="*/ 13 w 13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6">
                    <a:moveTo>
                      <a:pt x="0" y="41"/>
                    </a:moveTo>
                    <a:lnTo>
                      <a:pt x="0" y="0"/>
                    </a:lnTo>
                    <a:lnTo>
                      <a:pt x="13" y="5"/>
                    </a:lnTo>
                    <a:lnTo>
                      <a:pt x="13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8" name="Freeform 181"/>
              <p:cNvSpPr>
                <a:spLocks/>
              </p:cNvSpPr>
              <p:nvPr/>
            </p:nvSpPr>
            <p:spPr bwMode="auto">
              <a:xfrm>
                <a:off x="3407" y="2054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3 w 3"/>
                  <a:gd name="T3" fmla="*/ 38 h 41"/>
                  <a:gd name="T4" fmla="*/ 3 w 3"/>
                  <a:gd name="T5" fmla="*/ 0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3" y="38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9" name="Freeform 182"/>
              <p:cNvSpPr>
                <a:spLocks/>
              </p:cNvSpPr>
              <p:nvPr/>
            </p:nvSpPr>
            <p:spPr bwMode="auto">
              <a:xfrm>
                <a:off x="3407" y="2092"/>
                <a:ext cx="13" cy="8"/>
              </a:xfrm>
              <a:custGeom>
                <a:avLst/>
                <a:gdLst>
                  <a:gd name="T0" fmla="*/ 13 w 13"/>
                  <a:gd name="T1" fmla="*/ 8 h 8"/>
                  <a:gd name="T2" fmla="*/ 13 w 13"/>
                  <a:gd name="T3" fmla="*/ 3 h 8"/>
                  <a:gd name="T4" fmla="*/ 3 w 13"/>
                  <a:gd name="T5" fmla="*/ 0 h 8"/>
                  <a:gd name="T6" fmla="*/ 0 w 13"/>
                  <a:gd name="T7" fmla="*/ 3 h 8"/>
                  <a:gd name="T8" fmla="*/ 13 w 13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8"/>
                  <a:gd name="T17" fmla="*/ 13 w 13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8">
                    <a:moveTo>
                      <a:pt x="13" y="8"/>
                    </a:moveTo>
                    <a:lnTo>
                      <a:pt x="13" y="3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0" name="Freeform 183"/>
              <p:cNvSpPr>
                <a:spLocks/>
              </p:cNvSpPr>
              <p:nvPr/>
            </p:nvSpPr>
            <p:spPr bwMode="auto">
              <a:xfrm>
                <a:off x="3390" y="2046"/>
                <a:ext cx="10" cy="44"/>
              </a:xfrm>
              <a:custGeom>
                <a:avLst/>
                <a:gdLst>
                  <a:gd name="T0" fmla="*/ 0 w 10"/>
                  <a:gd name="T1" fmla="*/ 39 h 44"/>
                  <a:gd name="T2" fmla="*/ 0 w 10"/>
                  <a:gd name="T3" fmla="*/ 0 h 44"/>
                  <a:gd name="T4" fmla="*/ 10 w 10"/>
                  <a:gd name="T5" fmla="*/ 5 h 44"/>
                  <a:gd name="T6" fmla="*/ 10 w 10"/>
                  <a:gd name="T7" fmla="*/ 44 h 44"/>
                  <a:gd name="T8" fmla="*/ 0 w 10"/>
                  <a:gd name="T9" fmla="*/ 3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4"/>
                  <a:gd name="T17" fmla="*/ 10 w 1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4">
                    <a:moveTo>
                      <a:pt x="0" y="39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4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1" name="Rectangle 184"/>
              <p:cNvSpPr>
                <a:spLocks noChangeArrowheads="1"/>
              </p:cNvSpPr>
              <p:nvPr/>
            </p:nvSpPr>
            <p:spPr bwMode="auto">
              <a:xfrm>
                <a:off x="3390" y="2046"/>
                <a:ext cx="4" cy="39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2" name="Freeform 185"/>
              <p:cNvSpPr>
                <a:spLocks/>
              </p:cNvSpPr>
              <p:nvPr/>
            </p:nvSpPr>
            <p:spPr bwMode="auto">
              <a:xfrm>
                <a:off x="3390" y="2085"/>
                <a:ext cx="10" cy="5"/>
              </a:xfrm>
              <a:custGeom>
                <a:avLst/>
                <a:gdLst>
                  <a:gd name="T0" fmla="*/ 10 w 10"/>
                  <a:gd name="T1" fmla="*/ 5 h 5"/>
                  <a:gd name="T2" fmla="*/ 10 w 10"/>
                  <a:gd name="T3" fmla="*/ 2 h 5"/>
                  <a:gd name="T4" fmla="*/ 4 w 10"/>
                  <a:gd name="T5" fmla="*/ 0 h 5"/>
                  <a:gd name="T6" fmla="*/ 0 w 10"/>
                  <a:gd name="T7" fmla="*/ 0 h 5"/>
                  <a:gd name="T8" fmla="*/ 10 w 10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"/>
                  <a:gd name="T17" fmla="*/ 10 w 10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">
                    <a:moveTo>
                      <a:pt x="10" y="5"/>
                    </a:moveTo>
                    <a:lnTo>
                      <a:pt x="10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3" name="Freeform 186"/>
              <p:cNvSpPr>
                <a:spLocks/>
              </p:cNvSpPr>
              <p:nvPr/>
            </p:nvSpPr>
            <p:spPr bwMode="auto">
              <a:xfrm>
                <a:off x="3374" y="2039"/>
                <a:ext cx="10" cy="43"/>
              </a:xfrm>
              <a:custGeom>
                <a:avLst/>
                <a:gdLst>
                  <a:gd name="T0" fmla="*/ 0 w 10"/>
                  <a:gd name="T1" fmla="*/ 38 h 43"/>
                  <a:gd name="T2" fmla="*/ 0 w 10"/>
                  <a:gd name="T3" fmla="*/ 0 h 43"/>
                  <a:gd name="T4" fmla="*/ 10 w 10"/>
                  <a:gd name="T5" fmla="*/ 5 h 43"/>
                  <a:gd name="T6" fmla="*/ 10 w 10"/>
                  <a:gd name="T7" fmla="*/ 43 h 43"/>
                  <a:gd name="T8" fmla="*/ 0 w 10"/>
                  <a:gd name="T9" fmla="*/ 38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3"/>
                  <a:gd name="T17" fmla="*/ 10 w 10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3">
                    <a:moveTo>
                      <a:pt x="0" y="38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4" name="Rectangle 187"/>
              <p:cNvSpPr>
                <a:spLocks noChangeArrowheads="1"/>
              </p:cNvSpPr>
              <p:nvPr/>
            </p:nvSpPr>
            <p:spPr bwMode="auto">
              <a:xfrm>
                <a:off x="3374" y="2039"/>
                <a:ext cx="3" cy="38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5" name="Freeform 188"/>
              <p:cNvSpPr>
                <a:spLocks/>
              </p:cNvSpPr>
              <p:nvPr/>
            </p:nvSpPr>
            <p:spPr bwMode="auto">
              <a:xfrm>
                <a:off x="3374" y="2077"/>
                <a:ext cx="10" cy="5"/>
              </a:xfrm>
              <a:custGeom>
                <a:avLst/>
                <a:gdLst>
                  <a:gd name="T0" fmla="*/ 10 w 10"/>
                  <a:gd name="T1" fmla="*/ 5 h 5"/>
                  <a:gd name="T2" fmla="*/ 10 w 10"/>
                  <a:gd name="T3" fmla="*/ 2 h 5"/>
                  <a:gd name="T4" fmla="*/ 3 w 10"/>
                  <a:gd name="T5" fmla="*/ 0 h 5"/>
                  <a:gd name="T6" fmla="*/ 0 w 10"/>
                  <a:gd name="T7" fmla="*/ 0 h 5"/>
                  <a:gd name="T8" fmla="*/ 10 w 10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"/>
                  <a:gd name="T17" fmla="*/ 10 w 10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">
                    <a:moveTo>
                      <a:pt x="10" y="5"/>
                    </a:moveTo>
                    <a:lnTo>
                      <a:pt x="10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6" name="Freeform 189"/>
              <p:cNvSpPr>
                <a:spLocks/>
              </p:cNvSpPr>
              <p:nvPr/>
            </p:nvSpPr>
            <p:spPr bwMode="auto">
              <a:xfrm>
                <a:off x="3355" y="2028"/>
                <a:ext cx="13" cy="46"/>
              </a:xfrm>
              <a:custGeom>
                <a:avLst/>
                <a:gdLst>
                  <a:gd name="T0" fmla="*/ 0 w 13"/>
                  <a:gd name="T1" fmla="*/ 41 h 46"/>
                  <a:gd name="T2" fmla="*/ 0 w 13"/>
                  <a:gd name="T3" fmla="*/ 0 h 46"/>
                  <a:gd name="T4" fmla="*/ 13 w 13"/>
                  <a:gd name="T5" fmla="*/ 5 h 46"/>
                  <a:gd name="T6" fmla="*/ 13 w 13"/>
                  <a:gd name="T7" fmla="*/ 46 h 46"/>
                  <a:gd name="T8" fmla="*/ 0 w 13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6"/>
                  <a:gd name="T17" fmla="*/ 13 w 13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6">
                    <a:moveTo>
                      <a:pt x="0" y="41"/>
                    </a:moveTo>
                    <a:lnTo>
                      <a:pt x="0" y="0"/>
                    </a:lnTo>
                    <a:lnTo>
                      <a:pt x="13" y="5"/>
                    </a:lnTo>
                    <a:lnTo>
                      <a:pt x="13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7" name="Freeform 190"/>
              <p:cNvSpPr>
                <a:spLocks/>
              </p:cNvSpPr>
              <p:nvPr/>
            </p:nvSpPr>
            <p:spPr bwMode="auto">
              <a:xfrm>
                <a:off x="3355" y="2028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3 w 3"/>
                  <a:gd name="T3" fmla="*/ 41 h 41"/>
                  <a:gd name="T4" fmla="*/ 3 w 3"/>
                  <a:gd name="T5" fmla="*/ 3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3" y="41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8" name="Freeform 191"/>
              <p:cNvSpPr>
                <a:spLocks/>
              </p:cNvSpPr>
              <p:nvPr/>
            </p:nvSpPr>
            <p:spPr bwMode="auto">
              <a:xfrm>
                <a:off x="3355" y="2069"/>
                <a:ext cx="13" cy="5"/>
              </a:xfrm>
              <a:custGeom>
                <a:avLst/>
                <a:gdLst>
                  <a:gd name="T0" fmla="*/ 13 w 13"/>
                  <a:gd name="T1" fmla="*/ 5 h 5"/>
                  <a:gd name="T2" fmla="*/ 13 w 13"/>
                  <a:gd name="T3" fmla="*/ 3 h 5"/>
                  <a:gd name="T4" fmla="*/ 3 w 13"/>
                  <a:gd name="T5" fmla="*/ 0 h 5"/>
                  <a:gd name="T6" fmla="*/ 0 w 13"/>
                  <a:gd name="T7" fmla="*/ 0 h 5"/>
                  <a:gd name="T8" fmla="*/ 13 w 13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5"/>
                  <a:gd name="T17" fmla="*/ 13 w 1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5">
                    <a:moveTo>
                      <a:pt x="13" y="5"/>
                    </a:moveTo>
                    <a:lnTo>
                      <a:pt x="1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9" name="Freeform 192"/>
              <p:cNvSpPr>
                <a:spLocks/>
              </p:cNvSpPr>
              <p:nvPr/>
            </p:nvSpPr>
            <p:spPr bwMode="auto">
              <a:xfrm>
                <a:off x="3338" y="2021"/>
                <a:ext cx="10" cy="46"/>
              </a:xfrm>
              <a:custGeom>
                <a:avLst/>
                <a:gdLst>
                  <a:gd name="T0" fmla="*/ 0 w 10"/>
                  <a:gd name="T1" fmla="*/ 41 h 46"/>
                  <a:gd name="T2" fmla="*/ 0 w 10"/>
                  <a:gd name="T3" fmla="*/ 0 h 46"/>
                  <a:gd name="T4" fmla="*/ 10 w 10"/>
                  <a:gd name="T5" fmla="*/ 5 h 46"/>
                  <a:gd name="T6" fmla="*/ 10 w 10"/>
                  <a:gd name="T7" fmla="*/ 46 h 46"/>
                  <a:gd name="T8" fmla="*/ 0 w 10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"/>
                  <a:gd name="T17" fmla="*/ 10 w 1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">
                    <a:moveTo>
                      <a:pt x="0" y="41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0" name="Freeform 193"/>
              <p:cNvSpPr>
                <a:spLocks/>
              </p:cNvSpPr>
              <p:nvPr/>
            </p:nvSpPr>
            <p:spPr bwMode="auto">
              <a:xfrm>
                <a:off x="3338" y="2021"/>
                <a:ext cx="4" cy="41"/>
              </a:xfrm>
              <a:custGeom>
                <a:avLst/>
                <a:gdLst>
                  <a:gd name="T0" fmla="*/ 0 w 4"/>
                  <a:gd name="T1" fmla="*/ 41 h 41"/>
                  <a:gd name="T2" fmla="*/ 4 w 4"/>
                  <a:gd name="T3" fmla="*/ 41 h 41"/>
                  <a:gd name="T4" fmla="*/ 4 w 4"/>
                  <a:gd name="T5" fmla="*/ 2 h 41"/>
                  <a:gd name="T6" fmla="*/ 0 w 4"/>
                  <a:gd name="T7" fmla="*/ 0 h 41"/>
                  <a:gd name="T8" fmla="*/ 0 w 4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1"/>
                  <a:gd name="T17" fmla="*/ 4 w 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1">
                    <a:moveTo>
                      <a:pt x="0" y="41"/>
                    </a:moveTo>
                    <a:lnTo>
                      <a:pt x="4" y="41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1" name="Freeform 194"/>
              <p:cNvSpPr>
                <a:spLocks/>
              </p:cNvSpPr>
              <p:nvPr/>
            </p:nvSpPr>
            <p:spPr bwMode="auto">
              <a:xfrm>
                <a:off x="3338" y="2062"/>
                <a:ext cx="10" cy="5"/>
              </a:xfrm>
              <a:custGeom>
                <a:avLst/>
                <a:gdLst>
                  <a:gd name="T0" fmla="*/ 10 w 10"/>
                  <a:gd name="T1" fmla="*/ 5 h 5"/>
                  <a:gd name="T2" fmla="*/ 10 w 10"/>
                  <a:gd name="T3" fmla="*/ 2 h 5"/>
                  <a:gd name="T4" fmla="*/ 4 w 10"/>
                  <a:gd name="T5" fmla="*/ 0 h 5"/>
                  <a:gd name="T6" fmla="*/ 0 w 10"/>
                  <a:gd name="T7" fmla="*/ 0 h 5"/>
                  <a:gd name="T8" fmla="*/ 10 w 10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"/>
                  <a:gd name="T17" fmla="*/ 10 w 10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">
                    <a:moveTo>
                      <a:pt x="10" y="5"/>
                    </a:moveTo>
                    <a:lnTo>
                      <a:pt x="10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2" name="Freeform 195"/>
              <p:cNvSpPr>
                <a:spLocks/>
              </p:cNvSpPr>
              <p:nvPr/>
            </p:nvSpPr>
            <p:spPr bwMode="auto">
              <a:xfrm>
                <a:off x="3075" y="1896"/>
                <a:ext cx="26" cy="28"/>
              </a:xfrm>
              <a:custGeom>
                <a:avLst/>
                <a:gdLst>
                  <a:gd name="T0" fmla="*/ 26 w 26"/>
                  <a:gd name="T1" fmla="*/ 12 h 28"/>
                  <a:gd name="T2" fmla="*/ 26 w 26"/>
                  <a:gd name="T3" fmla="*/ 28 h 28"/>
                  <a:gd name="T4" fmla="*/ 0 w 26"/>
                  <a:gd name="T5" fmla="*/ 15 h 28"/>
                  <a:gd name="T6" fmla="*/ 0 w 26"/>
                  <a:gd name="T7" fmla="*/ 0 h 28"/>
                  <a:gd name="T8" fmla="*/ 26 w 26"/>
                  <a:gd name="T9" fmla="*/ 12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8"/>
                  <a:gd name="T17" fmla="*/ 26 w 2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8">
                    <a:moveTo>
                      <a:pt x="26" y="12"/>
                    </a:moveTo>
                    <a:lnTo>
                      <a:pt x="26" y="28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3" name="Freeform 196"/>
              <p:cNvSpPr>
                <a:spLocks/>
              </p:cNvSpPr>
              <p:nvPr/>
            </p:nvSpPr>
            <p:spPr bwMode="auto">
              <a:xfrm>
                <a:off x="3097" y="1911"/>
                <a:ext cx="4" cy="13"/>
              </a:xfrm>
              <a:custGeom>
                <a:avLst/>
                <a:gdLst>
                  <a:gd name="T0" fmla="*/ 0 w 4"/>
                  <a:gd name="T1" fmla="*/ 0 h 13"/>
                  <a:gd name="T2" fmla="*/ 4 w 4"/>
                  <a:gd name="T3" fmla="*/ 0 h 13"/>
                  <a:gd name="T4" fmla="*/ 4 w 4"/>
                  <a:gd name="T5" fmla="*/ 10 h 13"/>
                  <a:gd name="T6" fmla="*/ 0 w 4"/>
                  <a:gd name="T7" fmla="*/ 13 h 13"/>
                  <a:gd name="T8" fmla="*/ 0 w 4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0"/>
                    </a:moveTo>
                    <a:lnTo>
                      <a:pt x="4" y="0"/>
                    </a:lnTo>
                    <a:lnTo>
                      <a:pt x="4" y="10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5A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4" name="Freeform 197"/>
              <p:cNvSpPr>
                <a:spLocks/>
              </p:cNvSpPr>
              <p:nvPr/>
            </p:nvSpPr>
            <p:spPr bwMode="auto">
              <a:xfrm>
                <a:off x="3071" y="1898"/>
                <a:ext cx="30" cy="13"/>
              </a:xfrm>
              <a:custGeom>
                <a:avLst/>
                <a:gdLst>
                  <a:gd name="T0" fmla="*/ 0 w 30"/>
                  <a:gd name="T1" fmla="*/ 3 h 13"/>
                  <a:gd name="T2" fmla="*/ 4 w 30"/>
                  <a:gd name="T3" fmla="*/ 0 h 13"/>
                  <a:gd name="T4" fmla="*/ 30 w 30"/>
                  <a:gd name="T5" fmla="*/ 13 h 13"/>
                  <a:gd name="T6" fmla="*/ 26 w 30"/>
                  <a:gd name="T7" fmla="*/ 13 h 13"/>
                  <a:gd name="T8" fmla="*/ 0 w 30"/>
                  <a:gd name="T9" fmla="*/ 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13"/>
                  <a:gd name="T17" fmla="*/ 30 w 30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13">
                    <a:moveTo>
                      <a:pt x="0" y="3"/>
                    </a:moveTo>
                    <a:lnTo>
                      <a:pt x="4" y="0"/>
                    </a:lnTo>
                    <a:lnTo>
                      <a:pt x="30" y="13"/>
                    </a:lnTo>
                    <a:lnTo>
                      <a:pt x="26" y="1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1B1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5" name="Freeform 198"/>
              <p:cNvSpPr>
                <a:spLocks/>
              </p:cNvSpPr>
              <p:nvPr/>
            </p:nvSpPr>
            <p:spPr bwMode="auto">
              <a:xfrm>
                <a:off x="3071" y="1901"/>
                <a:ext cx="26" cy="23"/>
              </a:xfrm>
              <a:custGeom>
                <a:avLst/>
                <a:gdLst>
                  <a:gd name="T0" fmla="*/ 26 w 26"/>
                  <a:gd name="T1" fmla="*/ 10 h 23"/>
                  <a:gd name="T2" fmla="*/ 26 w 26"/>
                  <a:gd name="T3" fmla="*/ 23 h 23"/>
                  <a:gd name="T4" fmla="*/ 0 w 26"/>
                  <a:gd name="T5" fmla="*/ 13 h 23"/>
                  <a:gd name="T6" fmla="*/ 0 w 26"/>
                  <a:gd name="T7" fmla="*/ 0 h 23"/>
                  <a:gd name="T8" fmla="*/ 26 w 26"/>
                  <a:gd name="T9" fmla="*/ 1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3"/>
                  <a:gd name="T17" fmla="*/ 26 w 2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3">
                    <a:moveTo>
                      <a:pt x="26" y="10"/>
                    </a:moveTo>
                    <a:lnTo>
                      <a:pt x="26" y="2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E1B1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6" name="Freeform 199"/>
              <p:cNvSpPr>
                <a:spLocks/>
              </p:cNvSpPr>
              <p:nvPr/>
            </p:nvSpPr>
            <p:spPr bwMode="auto">
              <a:xfrm>
                <a:off x="3553" y="1778"/>
                <a:ext cx="554" cy="309"/>
              </a:xfrm>
              <a:custGeom>
                <a:avLst/>
                <a:gdLst>
                  <a:gd name="T0" fmla="*/ 0 w 554"/>
                  <a:gd name="T1" fmla="*/ 250 h 309"/>
                  <a:gd name="T2" fmla="*/ 554 w 554"/>
                  <a:gd name="T3" fmla="*/ 0 h 309"/>
                  <a:gd name="T4" fmla="*/ 554 w 554"/>
                  <a:gd name="T5" fmla="*/ 56 h 309"/>
                  <a:gd name="T6" fmla="*/ 0 w 554"/>
                  <a:gd name="T7" fmla="*/ 309 h 309"/>
                  <a:gd name="T8" fmla="*/ 0 w 554"/>
                  <a:gd name="T9" fmla="*/ 250 h 3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4"/>
                  <a:gd name="T16" fmla="*/ 0 h 309"/>
                  <a:gd name="T17" fmla="*/ 554 w 554"/>
                  <a:gd name="T18" fmla="*/ 309 h 3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4" h="309">
                    <a:moveTo>
                      <a:pt x="0" y="250"/>
                    </a:moveTo>
                    <a:lnTo>
                      <a:pt x="554" y="0"/>
                    </a:lnTo>
                    <a:lnTo>
                      <a:pt x="554" y="56"/>
                    </a:lnTo>
                    <a:lnTo>
                      <a:pt x="0" y="309"/>
                    </a:lnTo>
                    <a:lnTo>
                      <a:pt x="0" y="2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7" name="Freeform 200"/>
              <p:cNvSpPr>
                <a:spLocks/>
              </p:cNvSpPr>
              <p:nvPr/>
            </p:nvSpPr>
            <p:spPr bwMode="auto">
              <a:xfrm>
                <a:off x="3071" y="1559"/>
                <a:ext cx="1036" cy="469"/>
              </a:xfrm>
              <a:custGeom>
                <a:avLst/>
                <a:gdLst>
                  <a:gd name="T0" fmla="*/ 0 w 1036"/>
                  <a:gd name="T1" fmla="*/ 250 h 469"/>
                  <a:gd name="T2" fmla="*/ 551 w 1036"/>
                  <a:gd name="T3" fmla="*/ 0 h 469"/>
                  <a:gd name="T4" fmla="*/ 1036 w 1036"/>
                  <a:gd name="T5" fmla="*/ 219 h 469"/>
                  <a:gd name="T6" fmla="*/ 482 w 1036"/>
                  <a:gd name="T7" fmla="*/ 469 h 469"/>
                  <a:gd name="T8" fmla="*/ 0 w 1036"/>
                  <a:gd name="T9" fmla="*/ 250 h 4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6"/>
                  <a:gd name="T16" fmla="*/ 0 h 469"/>
                  <a:gd name="T17" fmla="*/ 1036 w 1036"/>
                  <a:gd name="T18" fmla="*/ 469 h 4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6" h="469">
                    <a:moveTo>
                      <a:pt x="0" y="250"/>
                    </a:moveTo>
                    <a:lnTo>
                      <a:pt x="551" y="0"/>
                    </a:lnTo>
                    <a:lnTo>
                      <a:pt x="1036" y="219"/>
                    </a:lnTo>
                    <a:lnTo>
                      <a:pt x="482" y="469"/>
                    </a:lnTo>
                    <a:lnTo>
                      <a:pt x="0" y="250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8" name="Freeform 201"/>
              <p:cNvSpPr>
                <a:spLocks/>
              </p:cNvSpPr>
              <p:nvPr/>
            </p:nvSpPr>
            <p:spPr bwMode="auto">
              <a:xfrm>
                <a:off x="3071" y="1809"/>
                <a:ext cx="482" cy="278"/>
              </a:xfrm>
              <a:custGeom>
                <a:avLst/>
                <a:gdLst>
                  <a:gd name="T0" fmla="*/ 482 w 482"/>
                  <a:gd name="T1" fmla="*/ 219 h 278"/>
                  <a:gd name="T2" fmla="*/ 482 w 482"/>
                  <a:gd name="T3" fmla="*/ 278 h 278"/>
                  <a:gd name="T4" fmla="*/ 0 w 482"/>
                  <a:gd name="T5" fmla="*/ 59 h 278"/>
                  <a:gd name="T6" fmla="*/ 0 w 482"/>
                  <a:gd name="T7" fmla="*/ 0 h 278"/>
                  <a:gd name="T8" fmla="*/ 482 w 482"/>
                  <a:gd name="T9" fmla="*/ 219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2"/>
                  <a:gd name="T16" fmla="*/ 0 h 278"/>
                  <a:gd name="T17" fmla="*/ 482 w 482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2" h="278">
                    <a:moveTo>
                      <a:pt x="482" y="219"/>
                    </a:moveTo>
                    <a:lnTo>
                      <a:pt x="482" y="278"/>
                    </a:lnTo>
                    <a:lnTo>
                      <a:pt x="0" y="59"/>
                    </a:lnTo>
                    <a:lnTo>
                      <a:pt x="0" y="0"/>
                    </a:lnTo>
                    <a:lnTo>
                      <a:pt x="482" y="219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9" name="Freeform 202"/>
              <p:cNvSpPr>
                <a:spLocks/>
              </p:cNvSpPr>
              <p:nvPr/>
            </p:nvSpPr>
            <p:spPr bwMode="auto">
              <a:xfrm>
                <a:off x="3104" y="1837"/>
                <a:ext cx="163" cy="92"/>
              </a:xfrm>
              <a:custGeom>
                <a:avLst/>
                <a:gdLst>
                  <a:gd name="T0" fmla="*/ 0 w 163"/>
                  <a:gd name="T1" fmla="*/ 18 h 92"/>
                  <a:gd name="T2" fmla="*/ 0 w 163"/>
                  <a:gd name="T3" fmla="*/ 0 h 92"/>
                  <a:gd name="T4" fmla="*/ 163 w 163"/>
                  <a:gd name="T5" fmla="*/ 71 h 92"/>
                  <a:gd name="T6" fmla="*/ 163 w 163"/>
                  <a:gd name="T7" fmla="*/ 92 h 92"/>
                  <a:gd name="T8" fmla="*/ 0 w 163"/>
                  <a:gd name="T9" fmla="*/ 18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3"/>
                  <a:gd name="T16" fmla="*/ 0 h 92"/>
                  <a:gd name="T17" fmla="*/ 163 w 163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3" h="92">
                    <a:moveTo>
                      <a:pt x="0" y="18"/>
                    </a:moveTo>
                    <a:lnTo>
                      <a:pt x="0" y="0"/>
                    </a:lnTo>
                    <a:lnTo>
                      <a:pt x="163" y="71"/>
                    </a:lnTo>
                    <a:lnTo>
                      <a:pt x="163" y="92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0" name="Rectangle 203"/>
              <p:cNvSpPr>
                <a:spLocks noChangeArrowheads="1"/>
              </p:cNvSpPr>
              <p:nvPr/>
            </p:nvSpPr>
            <p:spPr bwMode="auto">
              <a:xfrm>
                <a:off x="3104" y="1837"/>
                <a:ext cx="3" cy="18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1" name="Freeform 204"/>
              <p:cNvSpPr>
                <a:spLocks/>
              </p:cNvSpPr>
              <p:nvPr/>
            </p:nvSpPr>
            <p:spPr bwMode="auto">
              <a:xfrm>
                <a:off x="3104" y="1855"/>
                <a:ext cx="163" cy="74"/>
              </a:xfrm>
              <a:custGeom>
                <a:avLst/>
                <a:gdLst>
                  <a:gd name="T0" fmla="*/ 163 w 163"/>
                  <a:gd name="T1" fmla="*/ 74 h 74"/>
                  <a:gd name="T2" fmla="*/ 163 w 163"/>
                  <a:gd name="T3" fmla="*/ 71 h 74"/>
                  <a:gd name="T4" fmla="*/ 3 w 163"/>
                  <a:gd name="T5" fmla="*/ 0 h 74"/>
                  <a:gd name="T6" fmla="*/ 0 w 163"/>
                  <a:gd name="T7" fmla="*/ 0 h 74"/>
                  <a:gd name="T8" fmla="*/ 163 w 163"/>
                  <a:gd name="T9" fmla="*/ 74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3"/>
                  <a:gd name="T16" fmla="*/ 0 h 74"/>
                  <a:gd name="T17" fmla="*/ 163 w 163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3" h="74">
                    <a:moveTo>
                      <a:pt x="163" y="74"/>
                    </a:moveTo>
                    <a:lnTo>
                      <a:pt x="163" y="7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63" y="74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2" name="Freeform 205"/>
              <p:cNvSpPr>
                <a:spLocks/>
              </p:cNvSpPr>
              <p:nvPr/>
            </p:nvSpPr>
            <p:spPr bwMode="auto">
              <a:xfrm>
                <a:off x="3530" y="2028"/>
                <a:ext cx="13" cy="46"/>
              </a:xfrm>
              <a:custGeom>
                <a:avLst/>
                <a:gdLst>
                  <a:gd name="T0" fmla="*/ 0 w 13"/>
                  <a:gd name="T1" fmla="*/ 41 h 46"/>
                  <a:gd name="T2" fmla="*/ 0 w 13"/>
                  <a:gd name="T3" fmla="*/ 0 h 46"/>
                  <a:gd name="T4" fmla="*/ 13 w 13"/>
                  <a:gd name="T5" fmla="*/ 5 h 46"/>
                  <a:gd name="T6" fmla="*/ 13 w 13"/>
                  <a:gd name="T7" fmla="*/ 46 h 46"/>
                  <a:gd name="T8" fmla="*/ 0 w 13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6"/>
                  <a:gd name="T17" fmla="*/ 13 w 13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6">
                    <a:moveTo>
                      <a:pt x="0" y="41"/>
                    </a:moveTo>
                    <a:lnTo>
                      <a:pt x="0" y="0"/>
                    </a:lnTo>
                    <a:lnTo>
                      <a:pt x="13" y="5"/>
                    </a:lnTo>
                    <a:lnTo>
                      <a:pt x="13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3" name="Freeform 206"/>
              <p:cNvSpPr>
                <a:spLocks/>
              </p:cNvSpPr>
              <p:nvPr/>
            </p:nvSpPr>
            <p:spPr bwMode="auto">
              <a:xfrm>
                <a:off x="3530" y="2028"/>
                <a:ext cx="4" cy="41"/>
              </a:xfrm>
              <a:custGeom>
                <a:avLst/>
                <a:gdLst>
                  <a:gd name="T0" fmla="*/ 0 w 4"/>
                  <a:gd name="T1" fmla="*/ 41 h 41"/>
                  <a:gd name="T2" fmla="*/ 4 w 4"/>
                  <a:gd name="T3" fmla="*/ 39 h 41"/>
                  <a:gd name="T4" fmla="*/ 4 w 4"/>
                  <a:gd name="T5" fmla="*/ 3 h 41"/>
                  <a:gd name="T6" fmla="*/ 0 w 4"/>
                  <a:gd name="T7" fmla="*/ 0 h 41"/>
                  <a:gd name="T8" fmla="*/ 0 w 4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1"/>
                  <a:gd name="T17" fmla="*/ 4 w 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1">
                    <a:moveTo>
                      <a:pt x="0" y="41"/>
                    </a:moveTo>
                    <a:lnTo>
                      <a:pt x="4" y="39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4" name="Freeform 207"/>
              <p:cNvSpPr>
                <a:spLocks/>
              </p:cNvSpPr>
              <p:nvPr/>
            </p:nvSpPr>
            <p:spPr bwMode="auto">
              <a:xfrm>
                <a:off x="3530" y="2067"/>
                <a:ext cx="13" cy="7"/>
              </a:xfrm>
              <a:custGeom>
                <a:avLst/>
                <a:gdLst>
                  <a:gd name="T0" fmla="*/ 13 w 13"/>
                  <a:gd name="T1" fmla="*/ 7 h 7"/>
                  <a:gd name="T2" fmla="*/ 13 w 13"/>
                  <a:gd name="T3" fmla="*/ 5 h 7"/>
                  <a:gd name="T4" fmla="*/ 4 w 13"/>
                  <a:gd name="T5" fmla="*/ 0 h 7"/>
                  <a:gd name="T6" fmla="*/ 0 w 13"/>
                  <a:gd name="T7" fmla="*/ 2 h 7"/>
                  <a:gd name="T8" fmla="*/ 13 w 13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7"/>
                  <a:gd name="T17" fmla="*/ 13 w 13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7">
                    <a:moveTo>
                      <a:pt x="13" y="7"/>
                    </a:moveTo>
                    <a:lnTo>
                      <a:pt x="13" y="5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5" name="Freeform 208"/>
              <p:cNvSpPr>
                <a:spLocks/>
              </p:cNvSpPr>
              <p:nvPr/>
            </p:nvSpPr>
            <p:spPr bwMode="auto">
              <a:xfrm>
                <a:off x="3514" y="2021"/>
                <a:ext cx="10" cy="46"/>
              </a:xfrm>
              <a:custGeom>
                <a:avLst/>
                <a:gdLst>
                  <a:gd name="T0" fmla="*/ 0 w 10"/>
                  <a:gd name="T1" fmla="*/ 41 h 46"/>
                  <a:gd name="T2" fmla="*/ 0 w 10"/>
                  <a:gd name="T3" fmla="*/ 0 h 46"/>
                  <a:gd name="T4" fmla="*/ 10 w 10"/>
                  <a:gd name="T5" fmla="*/ 5 h 46"/>
                  <a:gd name="T6" fmla="*/ 10 w 10"/>
                  <a:gd name="T7" fmla="*/ 46 h 46"/>
                  <a:gd name="T8" fmla="*/ 0 w 10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"/>
                  <a:gd name="T17" fmla="*/ 10 w 1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">
                    <a:moveTo>
                      <a:pt x="0" y="41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6" name="Freeform 209"/>
              <p:cNvSpPr>
                <a:spLocks/>
              </p:cNvSpPr>
              <p:nvPr/>
            </p:nvSpPr>
            <p:spPr bwMode="auto">
              <a:xfrm>
                <a:off x="3514" y="2021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3 w 3"/>
                  <a:gd name="T3" fmla="*/ 38 h 41"/>
                  <a:gd name="T4" fmla="*/ 3 w 3"/>
                  <a:gd name="T5" fmla="*/ 2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3" y="38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7" name="Freeform 210"/>
              <p:cNvSpPr>
                <a:spLocks/>
              </p:cNvSpPr>
              <p:nvPr/>
            </p:nvSpPr>
            <p:spPr bwMode="auto">
              <a:xfrm>
                <a:off x="3514" y="2059"/>
                <a:ext cx="10" cy="8"/>
              </a:xfrm>
              <a:custGeom>
                <a:avLst/>
                <a:gdLst>
                  <a:gd name="T0" fmla="*/ 10 w 10"/>
                  <a:gd name="T1" fmla="*/ 8 h 8"/>
                  <a:gd name="T2" fmla="*/ 10 w 10"/>
                  <a:gd name="T3" fmla="*/ 5 h 8"/>
                  <a:gd name="T4" fmla="*/ 3 w 10"/>
                  <a:gd name="T5" fmla="*/ 0 h 8"/>
                  <a:gd name="T6" fmla="*/ 0 w 10"/>
                  <a:gd name="T7" fmla="*/ 3 h 8"/>
                  <a:gd name="T8" fmla="*/ 10 w 10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10" y="8"/>
                    </a:moveTo>
                    <a:lnTo>
                      <a:pt x="10" y="5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8" name="Freeform 211"/>
              <p:cNvSpPr>
                <a:spLocks/>
              </p:cNvSpPr>
              <p:nvPr/>
            </p:nvSpPr>
            <p:spPr bwMode="auto">
              <a:xfrm>
                <a:off x="3495" y="2013"/>
                <a:ext cx="13" cy="46"/>
              </a:xfrm>
              <a:custGeom>
                <a:avLst/>
                <a:gdLst>
                  <a:gd name="T0" fmla="*/ 0 w 13"/>
                  <a:gd name="T1" fmla="*/ 41 h 46"/>
                  <a:gd name="T2" fmla="*/ 0 w 13"/>
                  <a:gd name="T3" fmla="*/ 0 h 46"/>
                  <a:gd name="T4" fmla="*/ 13 w 13"/>
                  <a:gd name="T5" fmla="*/ 5 h 46"/>
                  <a:gd name="T6" fmla="*/ 13 w 13"/>
                  <a:gd name="T7" fmla="*/ 46 h 46"/>
                  <a:gd name="T8" fmla="*/ 0 w 13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6"/>
                  <a:gd name="T17" fmla="*/ 13 w 13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6">
                    <a:moveTo>
                      <a:pt x="0" y="41"/>
                    </a:moveTo>
                    <a:lnTo>
                      <a:pt x="0" y="0"/>
                    </a:lnTo>
                    <a:lnTo>
                      <a:pt x="13" y="5"/>
                    </a:lnTo>
                    <a:lnTo>
                      <a:pt x="13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12"/>
            <p:cNvGrpSpPr>
              <a:grpSpLocks/>
            </p:cNvGrpSpPr>
            <p:nvPr/>
          </p:nvGrpSpPr>
          <p:grpSpPr bwMode="auto">
            <a:xfrm>
              <a:off x="3039" y="1193"/>
              <a:ext cx="805" cy="638"/>
              <a:chOff x="3071" y="1237"/>
              <a:chExt cx="1036" cy="822"/>
            </a:xfrm>
          </p:grpSpPr>
          <p:sp>
            <p:nvSpPr>
              <p:cNvPr id="28739" name="Freeform 213"/>
              <p:cNvSpPr>
                <a:spLocks/>
              </p:cNvSpPr>
              <p:nvPr/>
            </p:nvSpPr>
            <p:spPr bwMode="auto">
              <a:xfrm>
                <a:off x="3495" y="2013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3 w 3"/>
                  <a:gd name="T3" fmla="*/ 38 h 41"/>
                  <a:gd name="T4" fmla="*/ 3 w 3"/>
                  <a:gd name="T5" fmla="*/ 3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3" y="38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0" name="Freeform 214"/>
              <p:cNvSpPr>
                <a:spLocks/>
              </p:cNvSpPr>
              <p:nvPr/>
            </p:nvSpPr>
            <p:spPr bwMode="auto">
              <a:xfrm>
                <a:off x="3495" y="2051"/>
                <a:ext cx="13" cy="8"/>
              </a:xfrm>
              <a:custGeom>
                <a:avLst/>
                <a:gdLst>
                  <a:gd name="T0" fmla="*/ 13 w 13"/>
                  <a:gd name="T1" fmla="*/ 8 h 8"/>
                  <a:gd name="T2" fmla="*/ 13 w 13"/>
                  <a:gd name="T3" fmla="*/ 5 h 8"/>
                  <a:gd name="T4" fmla="*/ 3 w 13"/>
                  <a:gd name="T5" fmla="*/ 0 h 8"/>
                  <a:gd name="T6" fmla="*/ 0 w 13"/>
                  <a:gd name="T7" fmla="*/ 3 h 8"/>
                  <a:gd name="T8" fmla="*/ 13 w 13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8"/>
                  <a:gd name="T17" fmla="*/ 13 w 13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8">
                    <a:moveTo>
                      <a:pt x="13" y="8"/>
                    </a:moveTo>
                    <a:lnTo>
                      <a:pt x="13" y="5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1" name="Freeform 215"/>
              <p:cNvSpPr>
                <a:spLocks/>
              </p:cNvSpPr>
              <p:nvPr/>
            </p:nvSpPr>
            <p:spPr bwMode="auto">
              <a:xfrm>
                <a:off x="3478" y="2005"/>
                <a:ext cx="10" cy="46"/>
              </a:xfrm>
              <a:custGeom>
                <a:avLst/>
                <a:gdLst>
                  <a:gd name="T0" fmla="*/ 0 w 10"/>
                  <a:gd name="T1" fmla="*/ 41 h 46"/>
                  <a:gd name="T2" fmla="*/ 0 w 10"/>
                  <a:gd name="T3" fmla="*/ 0 h 46"/>
                  <a:gd name="T4" fmla="*/ 10 w 10"/>
                  <a:gd name="T5" fmla="*/ 6 h 46"/>
                  <a:gd name="T6" fmla="*/ 10 w 10"/>
                  <a:gd name="T7" fmla="*/ 46 h 46"/>
                  <a:gd name="T8" fmla="*/ 0 w 10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"/>
                  <a:gd name="T17" fmla="*/ 10 w 1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">
                    <a:moveTo>
                      <a:pt x="0" y="41"/>
                    </a:moveTo>
                    <a:lnTo>
                      <a:pt x="0" y="0"/>
                    </a:lnTo>
                    <a:lnTo>
                      <a:pt x="10" y="6"/>
                    </a:lnTo>
                    <a:lnTo>
                      <a:pt x="10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2" name="Freeform 216"/>
              <p:cNvSpPr>
                <a:spLocks/>
              </p:cNvSpPr>
              <p:nvPr/>
            </p:nvSpPr>
            <p:spPr bwMode="auto">
              <a:xfrm>
                <a:off x="3478" y="2005"/>
                <a:ext cx="4" cy="41"/>
              </a:xfrm>
              <a:custGeom>
                <a:avLst/>
                <a:gdLst>
                  <a:gd name="T0" fmla="*/ 0 w 4"/>
                  <a:gd name="T1" fmla="*/ 41 h 41"/>
                  <a:gd name="T2" fmla="*/ 4 w 4"/>
                  <a:gd name="T3" fmla="*/ 39 h 41"/>
                  <a:gd name="T4" fmla="*/ 4 w 4"/>
                  <a:gd name="T5" fmla="*/ 0 h 41"/>
                  <a:gd name="T6" fmla="*/ 0 w 4"/>
                  <a:gd name="T7" fmla="*/ 0 h 41"/>
                  <a:gd name="T8" fmla="*/ 0 w 4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1"/>
                  <a:gd name="T17" fmla="*/ 4 w 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1">
                    <a:moveTo>
                      <a:pt x="0" y="41"/>
                    </a:moveTo>
                    <a:lnTo>
                      <a:pt x="4" y="3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3" name="Freeform 217"/>
              <p:cNvSpPr>
                <a:spLocks/>
              </p:cNvSpPr>
              <p:nvPr/>
            </p:nvSpPr>
            <p:spPr bwMode="auto">
              <a:xfrm>
                <a:off x="3478" y="2044"/>
                <a:ext cx="10" cy="7"/>
              </a:xfrm>
              <a:custGeom>
                <a:avLst/>
                <a:gdLst>
                  <a:gd name="T0" fmla="*/ 10 w 10"/>
                  <a:gd name="T1" fmla="*/ 7 h 7"/>
                  <a:gd name="T2" fmla="*/ 10 w 10"/>
                  <a:gd name="T3" fmla="*/ 5 h 7"/>
                  <a:gd name="T4" fmla="*/ 4 w 10"/>
                  <a:gd name="T5" fmla="*/ 0 h 7"/>
                  <a:gd name="T6" fmla="*/ 0 w 10"/>
                  <a:gd name="T7" fmla="*/ 2 h 7"/>
                  <a:gd name="T8" fmla="*/ 10 w 10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7"/>
                  <a:gd name="T17" fmla="*/ 10 w 1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7">
                    <a:moveTo>
                      <a:pt x="10" y="7"/>
                    </a:moveTo>
                    <a:lnTo>
                      <a:pt x="10" y="5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4" name="Freeform 218"/>
              <p:cNvSpPr>
                <a:spLocks/>
              </p:cNvSpPr>
              <p:nvPr/>
            </p:nvSpPr>
            <p:spPr bwMode="auto">
              <a:xfrm>
                <a:off x="3462" y="1998"/>
                <a:ext cx="10" cy="46"/>
              </a:xfrm>
              <a:custGeom>
                <a:avLst/>
                <a:gdLst>
                  <a:gd name="T0" fmla="*/ 0 w 10"/>
                  <a:gd name="T1" fmla="*/ 41 h 46"/>
                  <a:gd name="T2" fmla="*/ 0 w 10"/>
                  <a:gd name="T3" fmla="*/ 0 h 46"/>
                  <a:gd name="T4" fmla="*/ 10 w 10"/>
                  <a:gd name="T5" fmla="*/ 5 h 46"/>
                  <a:gd name="T6" fmla="*/ 10 w 10"/>
                  <a:gd name="T7" fmla="*/ 46 h 46"/>
                  <a:gd name="T8" fmla="*/ 0 w 10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"/>
                  <a:gd name="T17" fmla="*/ 10 w 1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">
                    <a:moveTo>
                      <a:pt x="0" y="41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5" name="Freeform 219"/>
              <p:cNvSpPr>
                <a:spLocks/>
              </p:cNvSpPr>
              <p:nvPr/>
            </p:nvSpPr>
            <p:spPr bwMode="auto">
              <a:xfrm>
                <a:off x="3462" y="1998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0 w 3"/>
                  <a:gd name="T3" fmla="*/ 38 h 41"/>
                  <a:gd name="T4" fmla="*/ 3 w 3"/>
                  <a:gd name="T5" fmla="*/ 0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0" y="38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6" name="Freeform 220"/>
              <p:cNvSpPr>
                <a:spLocks/>
              </p:cNvSpPr>
              <p:nvPr/>
            </p:nvSpPr>
            <p:spPr bwMode="auto">
              <a:xfrm>
                <a:off x="3462" y="2036"/>
                <a:ext cx="10" cy="8"/>
              </a:xfrm>
              <a:custGeom>
                <a:avLst/>
                <a:gdLst>
                  <a:gd name="T0" fmla="*/ 10 w 10"/>
                  <a:gd name="T1" fmla="*/ 8 h 8"/>
                  <a:gd name="T2" fmla="*/ 10 w 10"/>
                  <a:gd name="T3" fmla="*/ 3 h 8"/>
                  <a:gd name="T4" fmla="*/ 0 w 10"/>
                  <a:gd name="T5" fmla="*/ 0 h 8"/>
                  <a:gd name="T6" fmla="*/ 0 w 10"/>
                  <a:gd name="T7" fmla="*/ 3 h 8"/>
                  <a:gd name="T8" fmla="*/ 10 w 10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10" y="8"/>
                    </a:moveTo>
                    <a:lnTo>
                      <a:pt x="10" y="3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7" name="Freeform 221"/>
              <p:cNvSpPr>
                <a:spLocks/>
              </p:cNvSpPr>
              <p:nvPr/>
            </p:nvSpPr>
            <p:spPr bwMode="auto">
              <a:xfrm>
                <a:off x="3442" y="1990"/>
                <a:ext cx="13" cy="43"/>
              </a:xfrm>
              <a:custGeom>
                <a:avLst/>
                <a:gdLst>
                  <a:gd name="T0" fmla="*/ 0 w 13"/>
                  <a:gd name="T1" fmla="*/ 38 h 43"/>
                  <a:gd name="T2" fmla="*/ 0 w 13"/>
                  <a:gd name="T3" fmla="*/ 0 h 43"/>
                  <a:gd name="T4" fmla="*/ 13 w 13"/>
                  <a:gd name="T5" fmla="*/ 5 h 43"/>
                  <a:gd name="T6" fmla="*/ 13 w 13"/>
                  <a:gd name="T7" fmla="*/ 43 h 43"/>
                  <a:gd name="T8" fmla="*/ 0 w 13"/>
                  <a:gd name="T9" fmla="*/ 38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3"/>
                  <a:gd name="T17" fmla="*/ 13 w 1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3">
                    <a:moveTo>
                      <a:pt x="0" y="38"/>
                    </a:moveTo>
                    <a:lnTo>
                      <a:pt x="0" y="0"/>
                    </a:lnTo>
                    <a:lnTo>
                      <a:pt x="13" y="5"/>
                    </a:lnTo>
                    <a:lnTo>
                      <a:pt x="13" y="4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8" name="Rectangle 222"/>
              <p:cNvSpPr>
                <a:spLocks noChangeArrowheads="1"/>
              </p:cNvSpPr>
              <p:nvPr/>
            </p:nvSpPr>
            <p:spPr bwMode="auto">
              <a:xfrm>
                <a:off x="3442" y="1990"/>
                <a:ext cx="4" cy="38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9" name="Freeform 223"/>
              <p:cNvSpPr>
                <a:spLocks/>
              </p:cNvSpPr>
              <p:nvPr/>
            </p:nvSpPr>
            <p:spPr bwMode="auto">
              <a:xfrm>
                <a:off x="3442" y="2028"/>
                <a:ext cx="13" cy="5"/>
              </a:xfrm>
              <a:custGeom>
                <a:avLst/>
                <a:gdLst>
                  <a:gd name="T0" fmla="*/ 13 w 13"/>
                  <a:gd name="T1" fmla="*/ 5 h 5"/>
                  <a:gd name="T2" fmla="*/ 13 w 13"/>
                  <a:gd name="T3" fmla="*/ 3 h 5"/>
                  <a:gd name="T4" fmla="*/ 4 w 13"/>
                  <a:gd name="T5" fmla="*/ 0 h 5"/>
                  <a:gd name="T6" fmla="*/ 0 w 13"/>
                  <a:gd name="T7" fmla="*/ 0 h 5"/>
                  <a:gd name="T8" fmla="*/ 13 w 13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5"/>
                  <a:gd name="T17" fmla="*/ 13 w 1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5">
                    <a:moveTo>
                      <a:pt x="13" y="5"/>
                    </a:moveTo>
                    <a:lnTo>
                      <a:pt x="13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0" name="Freeform 224"/>
              <p:cNvSpPr>
                <a:spLocks/>
              </p:cNvSpPr>
              <p:nvPr/>
            </p:nvSpPr>
            <p:spPr bwMode="auto">
              <a:xfrm>
                <a:off x="3426" y="1982"/>
                <a:ext cx="10" cy="44"/>
              </a:xfrm>
              <a:custGeom>
                <a:avLst/>
                <a:gdLst>
                  <a:gd name="T0" fmla="*/ 0 w 10"/>
                  <a:gd name="T1" fmla="*/ 39 h 44"/>
                  <a:gd name="T2" fmla="*/ 0 w 10"/>
                  <a:gd name="T3" fmla="*/ 0 h 44"/>
                  <a:gd name="T4" fmla="*/ 10 w 10"/>
                  <a:gd name="T5" fmla="*/ 6 h 44"/>
                  <a:gd name="T6" fmla="*/ 10 w 10"/>
                  <a:gd name="T7" fmla="*/ 44 h 44"/>
                  <a:gd name="T8" fmla="*/ 0 w 10"/>
                  <a:gd name="T9" fmla="*/ 3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4"/>
                  <a:gd name="T17" fmla="*/ 10 w 1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4">
                    <a:moveTo>
                      <a:pt x="0" y="39"/>
                    </a:moveTo>
                    <a:lnTo>
                      <a:pt x="0" y="0"/>
                    </a:lnTo>
                    <a:lnTo>
                      <a:pt x="10" y="6"/>
                    </a:lnTo>
                    <a:lnTo>
                      <a:pt x="10" y="44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1" name="Rectangle 225"/>
              <p:cNvSpPr>
                <a:spLocks noChangeArrowheads="1"/>
              </p:cNvSpPr>
              <p:nvPr/>
            </p:nvSpPr>
            <p:spPr bwMode="auto">
              <a:xfrm>
                <a:off x="3426" y="1982"/>
                <a:ext cx="3" cy="39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2" name="Freeform 226"/>
              <p:cNvSpPr>
                <a:spLocks/>
              </p:cNvSpPr>
              <p:nvPr/>
            </p:nvSpPr>
            <p:spPr bwMode="auto">
              <a:xfrm>
                <a:off x="3426" y="2021"/>
                <a:ext cx="10" cy="5"/>
              </a:xfrm>
              <a:custGeom>
                <a:avLst/>
                <a:gdLst>
                  <a:gd name="T0" fmla="*/ 10 w 10"/>
                  <a:gd name="T1" fmla="*/ 5 h 5"/>
                  <a:gd name="T2" fmla="*/ 10 w 10"/>
                  <a:gd name="T3" fmla="*/ 2 h 5"/>
                  <a:gd name="T4" fmla="*/ 3 w 10"/>
                  <a:gd name="T5" fmla="*/ 0 h 5"/>
                  <a:gd name="T6" fmla="*/ 0 w 10"/>
                  <a:gd name="T7" fmla="*/ 0 h 5"/>
                  <a:gd name="T8" fmla="*/ 10 w 10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"/>
                  <a:gd name="T17" fmla="*/ 10 w 10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">
                    <a:moveTo>
                      <a:pt x="10" y="5"/>
                    </a:moveTo>
                    <a:lnTo>
                      <a:pt x="10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3" name="Freeform 227"/>
              <p:cNvSpPr>
                <a:spLocks/>
              </p:cNvSpPr>
              <p:nvPr/>
            </p:nvSpPr>
            <p:spPr bwMode="auto">
              <a:xfrm>
                <a:off x="3407" y="1972"/>
                <a:ext cx="13" cy="46"/>
              </a:xfrm>
              <a:custGeom>
                <a:avLst/>
                <a:gdLst>
                  <a:gd name="T0" fmla="*/ 0 w 13"/>
                  <a:gd name="T1" fmla="*/ 41 h 46"/>
                  <a:gd name="T2" fmla="*/ 0 w 13"/>
                  <a:gd name="T3" fmla="*/ 0 h 46"/>
                  <a:gd name="T4" fmla="*/ 13 w 13"/>
                  <a:gd name="T5" fmla="*/ 5 h 46"/>
                  <a:gd name="T6" fmla="*/ 13 w 13"/>
                  <a:gd name="T7" fmla="*/ 46 h 46"/>
                  <a:gd name="T8" fmla="*/ 0 w 13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6"/>
                  <a:gd name="T17" fmla="*/ 13 w 13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6">
                    <a:moveTo>
                      <a:pt x="0" y="41"/>
                    </a:moveTo>
                    <a:lnTo>
                      <a:pt x="0" y="0"/>
                    </a:lnTo>
                    <a:lnTo>
                      <a:pt x="13" y="5"/>
                    </a:lnTo>
                    <a:lnTo>
                      <a:pt x="13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4" name="Freeform 228"/>
              <p:cNvSpPr>
                <a:spLocks/>
              </p:cNvSpPr>
              <p:nvPr/>
            </p:nvSpPr>
            <p:spPr bwMode="auto">
              <a:xfrm>
                <a:off x="3407" y="1972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3 w 3"/>
                  <a:gd name="T3" fmla="*/ 41 h 41"/>
                  <a:gd name="T4" fmla="*/ 3 w 3"/>
                  <a:gd name="T5" fmla="*/ 3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3" y="41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5" name="Freeform 229"/>
              <p:cNvSpPr>
                <a:spLocks/>
              </p:cNvSpPr>
              <p:nvPr/>
            </p:nvSpPr>
            <p:spPr bwMode="auto">
              <a:xfrm>
                <a:off x="3407" y="2013"/>
                <a:ext cx="13" cy="5"/>
              </a:xfrm>
              <a:custGeom>
                <a:avLst/>
                <a:gdLst>
                  <a:gd name="T0" fmla="*/ 13 w 13"/>
                  <a:gd name="T1" fmla="*/ 5 h 5"/>
                  <a:gd name="T2" fmla="*/ 13 w 13"/>
                  <a:gd name="T3" fmla="*/ 3 h 5"/>
                  <a:gd name="T4" fmla="*/ 3 w 13"/>
                  <a:gd name="T5" fmla="*/ 0 h 5"/>
                  <a:gd name="T6" fmla="*/ 0 w 13"/>
                  <a:gd name="T7" fmla="*/ 0 h 5"/>
                  <a:gd name="T8" fmla="*/ 13 w 13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5"/>
                  <a:gd name="T17" fmla="*/ 13 w 1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5">
                    <a:moveTo>
                      <a:pt x="13" y="5"/>
                    </a:moveTo>
                    <a:lnTo>
                      <a:pt x="1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6" name="Freeform 230"/>
              <p:cNvSpPr>
                <a:spLocks/>
              </p:cNvSpPr>
              <p:nvPr/>
            </p:nvSpPr>
            <p:spPr bwMode="auto">
              <a:xfrm>
                <a:off x="3390" y="1965"/>
                <a:ext cx="10" cy="46"/>
              </a:xfrm>
              <a:custGeom>
                <a:avLst/>
                <a:gdLst>
                  <a:gd name="T0" fmla="*/ 0 w 10"/>
                  <a:gd name="T1" fmla="*/ 40 h 46"/>
                  <a:gd name="T2" fmla="*/ 0 w 10"/>
                  <a:gd name="T3" fmla="*/ 0 h 46"/>
                  <a:gd name="T4" fmla="*/ 10 w 10"/>
                  <a:gd name="T5" fmla="*/ 5 h 46"/>
                  <a:gd name="T6" fmla="*/ 10 w 10"/>
                  <a:gd name="T7" fmla="*/ 46 h 46"/>
                  <a:gd name="T8" fmla="*/ 0 w 10"/>
                  <a:gd name="T9" fmla="*/ 4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"/>
                  <a:gd name="T17" fmla="*/ 10 w 1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">
                    <a:moveTo>
                      <a:pt x="0" y="40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7" name="Freeform 231"/>
              <p:cNvSpPr>
                <a:spLocks/>
              </p:cNvSpPr>
              <p:nvPr/>
            </p:nvSpPr>
            <p:spPr bwMode="auto">
              <a:xfrm>
                <a:off x="3390" y="1965"/>
                <a:ext cx="4" cy="40"/>
              </a:xfrm>
              <a:custGeom>
                <a:avLst/>
                <a:gdLst>
                  <a:gd name="T0" fmla="*/ 0 w 4"/>
                  <a:gd name="T1" fmla="*/ 40 h 40"/>
                  <a:gd name="T2" fmla="*/ 4 w 4"/>
                  <a:gd name="T3" fmla="*/ 38 h 40"/>
                  <a:gd name="T4" fmla="*/ 4 w 4"/>
                  <a:gd name="T5" fmla="*/ 2 h 40"/>
                  <a:gd name="T6" fmla="*/ 0 w 4"/>
                  <a:gd name="T7" fmla="*/ 0 h 40"/>
                  <a:gd name="T8" fmla="*/ 0 w 4"/>
                  <a:gd name="T9" fmla="*/ 4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0"/>
                  <a:gd name="T17" fmla="*/ 4 w 4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0">
                    <a:moveTo>
                      <a:pt x="0" y="40"/>
                    </a:moveTo>
                    <a:lnTo>
                      <a:pt x="4" y="38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8" name="Freeform 232"/>
              <p:cNvSpPr>
                <a:spLocks/>
              </p:cNvSpPr>
              <p:nvPr/>
            </p:nvSpPr>
            <p:spPr bwMode="auto">
              <a:xfrm>
                <a:off x="3390" y="2003"/>
                <a:ext cx="10" cy="8"/>
              </a:xfrm>
              <a:custGeom>
                <a:avLst/>
                <a:gdLst>
                  <a:gd name="T0" fmla="*/ 10 w 10"/>
                  <a:gd name="T1" fmla="*/ 8 h 8"/>
                  <a:gd name="T2" fmla="*/ 10 w 10"/>
                  <a:gd name="T3" fmla="*/ 5 h 8"/>
                  <a:gd name="T4" fmla="*/ 4 w 10"/>
                  <a:gd name="T5" fmla="*/ 0 h 8"/>
                  <a:gd name="T6" fmla="*/ 0 w 10"/>
                  <a:gd name="T7" fmla="*/ 2 h 8"/>
                  <a:gd name="T8" fmla="*/ 10 w 10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10" y="8"/>
                    </a:moveTo>
                    <a:lnTo>
                      <a:pt x="10" y="5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9" name="Freeform 233"/>
              <p:cNvSpPr>
                <a:spLocks/>
              </p:cNvSpPr>
              <p:nvPr/>
            </p:nvSpPr>
            <p:spPr bwMode="auto">
              <a:xfrm>
                <a:off x="3374" y="1957"/>
                <a:ext cx="10" cy="46"/>
              </a:xfrm>
              <a:custGeom>
                <a:avLst/>
                <a:gdLst>
                  <a:gd name="T0" fmla="*/ 0 w 10"/>
                  <a:gd name="T1" fmla="*/ 41 h 46"/>
                  <a:gd name="T2" fmla="*/ 0 w 10"/>
                  <a:gd name="T3" fmla="*/ 0 h 46"/>
                  <a:gd name="T4" fmla="*/ 10 w 10"/>
                  <a:gd name="T5" fmla="*/ 5 h 46"/>
                  <a:gd name="T6" fmla="*/ 10 w 10"/>
                  <a:gd name="T7" fmla="*/ 46 h 46"/>
                  <a:gd name="T8" fmla="*/ 0 w 10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"/>
                  <a:gd name="T17" fmla="*/ 10 w 1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">
                    <a:moveTo>
                      <a:pt x="0" y="41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0" name="Freeform 234"/>
              <p:cNvSpPr>
                <a:spLocks/>
              </p:cNvSpPr>
              <p:nvPr/>
            </p:nvSpPr>
            <p:spPr bwMode="auto">
              <a:xfrm>
                <a:off x="3374" y="1957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3 w 3"/>
                  <a:gd name="T3" fmla="*/ 38 h 41"/>
                  <a:gd name="T4" fmla="*/ 3 w 3"/>
                  <a:gd name="T5" fmla="*/ 2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3" y="38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1" name="Freeform 235"/>
              <p:cNvSpPr>
                <a:spLocks/>
              </p:cNvSpPr>
              <p:nvPr/>
            </p:nvSpPr>
            <p:spPr bwMode="auto">
              <a:xfrm>
                <a:off x="3374" y="1995"/>
                <a:ext cx="10" cy="8"/>
              </a:xfrm>
              <a:custGeom>
                <a:avLst/>
                <a:gdLst>
                  <a:gd name="T0" fmla="*/ 10 w 10"/>
                  <a:gd name="T1" fmla="*/ 8 h 8"/>
                  <a:gd name="T2" fmla="*/ 10 w 10"/>
                  <a:gd name="T3" fmla="*/ 5 h 8"/>
                  <a:gd name="T4" fmla="*/ 3 w 10"/>
                  <a:gd name="T5" fmla="*/ 0 h 8"/>
                  <a:gd name="T6" fmla="*/ 0 w 10"/>
                  <a:gd name="T7" fmla="*/ 3 h 8"/>
                  <a:gd name="T8" fmla="*/ 10 w 10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10" y="8"/>
                    </a:moveTo>
                    <a:lnTo>
                      <a:pt x="10" y="5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2" name="Freeform 236"/>
              <p:cNvSpPr>
                <a:spLocks/>
              </p:cNvSpPr>
              <p:nvPr/>
            </p:nvSpPr>
            <p:spPr bwMode="auto">
              <a:xfrm>
                <a:off x="3355" y="1949"/>
                <a:ext cx="13" cy="46"/>
              </a:xfrm>
              <a:custGeom>
                <a:avLst/>
                <a:gdLst>
                  <a:gd name="T0" fmla="*/ 0 w 13"/>
                  <a:gd name="T1" fmla="*/ 41 h 46"/>
                  <a:gd name="T2" fmla="*/ 0 w 13"/>
                  <a:gd name="T3" fmla="*/ 0 h 46"/>
                  <a:gd name="T4" fmla="*/ 13 w 13"/>
                  <a:gd name="T5" fmla="*/ 5 h 46"/>
                  <a:gd name="T6" fmla="*/ 13 w 13"/>
                  <a:gd name="T7" fmla="*/ 46 h 46"/>
                  <a:gd name="T8" fmla="*/ 0 w 13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6"/>
                  <a:gd name="T17" fmla="*/ 13 w 13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6">
                    <a:moveTo>
                      <a:pt x="0" y="41"/>
                    </a:moveTo>
                    <a:lnTo>
                      <a:pt x="0" y="0"/>
                    </a:lnTo>
                    <a:lnTo>
                      <a:pt x="13" y="5"/>
                    </a:lnTo>
                    <a:lnTo>
                      <a:pt x="13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3" name="Freeform 237"/>
              <p:cNvSpPr>
                <a:spLocks/>
              </p:cNvSpPr>
              <p:nvPr/>
            </p:nvSpPr>
            <p:spPr bwMode="auto">
              <a:xfrm>
                <a:off x="3355" y="1949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3 w 3"/>
                  <a:gd name="T3" fmla="*/ 39 h 41"/>
                  <a:gd name="T4" fmla="*/ 3 w 3"/>
                  <a:gd name="T5" fmla="*/ 3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3" y="39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4" name="Freeform 238"/>
              <p:cNvSpPr>
                <a:spLocks/>
              </p:cNvSpPr>
              <p:nvPr/>
            </p:nvSpPr>
            <p:spPr bwMode="auto">
              <a:xfrm>
                <a:off x="3355" y="1988"/>
                <a:ext cx="13" cy="7"/>
              </a:xfrm>
              <a:custGeom>
                <a:avLst/>
                <a:gdLst>
                  <a:gd name="T0" fmla="*/ 13 w 13"/>
                  <a:gd name="T1" fmla="*/ 7 h 7"/>
                  <a:gd name="T2" fmla="*/ 13 w 13"/>
                  <a:gd name="T3" fmla="*/ 5 h 7"/>
                  <a:gd name="T4" fmla="*/ 3 w 13"/>
                  <a:gd name="T5" fmla="*/ 0 h 7"/>
                  <a:gd name="T6" fmla="*/ 0 w 13"/>
                  <a:gd name="T7" fmla="*/ 2 h 7"/>
                  <a:gd name="T8" fmla="*/ 13 w 13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7"/>
                  <a:gd name="T17" fmla="*/ 13 w 13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7">
                    <a:moveTo>
                      <a:pt x="13" y="7"/>
                    </a:moveTo>
                    <a:lnTo>
                      <a:pt x="13" y="5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5" name="Freeform 239"/>
              <p:cNvSpPr>
                <a:spLocks/>
              </p:cNvSpPr>
              <p:nvPr/>
            </p:nvSpPr>
            <p:spPr bwMode="auto">
              <a:xfrm>
                <a:off x="3338" y="1942"/>
                <a:ext cx="10" cy="46"/>
              </a:xfrm>
              <a:custGeom>
                <a:avLst/>
                <a:gdLst>
                  <a:gd name="T0" fmla="*/ 0 w 10"/>
                  <a:gd name="T1" fmla="*/ 40 h 46"/>
                  <a:gd name="T2" fmla="*/ 0 w 10"/>
                  <a:gd name="T3" fmla="*/ 0 h 46"/>
                  <a:gd name="T4" fmla="*/ 10 w 10"/>
                  <a:gd name="T5" fmla="*/ 5 h 46"/>
                  <a:gd name="T6" fmla="*/ 10 w 10"/>
                  <a:gd name="T7" fmla="*/ 46 h 46"/>
                  <a:gd name="T8" fmla="*/ 0 w 10"/>
                  <a:gd name="T9" fmla="*/ 4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"/>
                  <a:gd name="T17" fmla="*/ 10 w 1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">
                    <a:moveTo>
                      <a:pt x="0" y="40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6" name="Freeform 240"/>
              <p:cNvSpPr>
                <a:spLocks/>
              </p:cNvSpPr>
              <p:nvPr/>
            </p:nvSpPr>
            <p:spPr bwMode="auto">
              <a:xfrm>
                <a:off x="3338" y="1942"/>
                <a:ext cx="4" cy="40"/>
              </a:xfrm>
              <a:custGeom>
                <a:avLst/>
                <a:gdLst>
                  <a:gd name="T0" fmla="*/ 0 w 4"/>
                  <a:gd name="T1" fmla="*/ 40 h 40"/>
                  <a:gd name="T2" fmla="*/ 4 w 4"/>
                  <a:gd name="T3" fmla="*/ 38 h 40"/>
                  <a:gd name="T4" fmla="*/ 4 w 4"/>
                  <a:gd name="T5" fmla="*/ 2 h 40"/>
                  <a:gd name="T6" fmla="*/ 0 w 4"/>
                  <a:gd name="T7" fmla="*/ 0 h 40"/>
                  <a:gd name="T8" fmla="*/ 0 w 4"/>
                  <a:gd name="T9" fmla="*/ 4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0"/>
                  <a:gd name="T17" fmla="*/ 4 w 4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0">
                    <a:moveTo>
                      <a:pt x="0" y="40"/>
                    </a:moveTo>
                    <a:lnTo>
                      <a:pt x="4" y="38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7" name="Freeform 241"/>
              <p:cNvSpPr>
                <a:spLocks/>
              </p:cNvSpPr>
              <p:nvPr/>
            </p:nvSpPr>
            <p:spPr bwMode="auto">
              <a:xfrm>
                <a:off x="3338" y="1980"/>
                <a:ext cx="10" cy="8"/>
              </a:xfrm>
              <a:custGeom>
                <a:avLst/>
                <a:gdLst>
                  <a:gd name="T0" fmla="*/ 10 w 10"/>
                  <a:gd name="T1" fmla="*/ 8 h 8"/>
                  <a:gd name="T2" fmla="*/ 10 w 10"/>
                  <a:gd name="T3" fmla="*/ 5 h 8"/>
                  <a:gd name="T4" fmla="*/ 4 w 10"/>
                  <a:gd name="T5" fmla="*/ 0 h 8"/>
                  <a:gd name="T6" fmla="*/ 0 w 10"/>
                  <a:gd name="T7" fmla="*/ 2 h 8"/>
                  <a:gd name="T8" fmla="*/ 10 w 10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10" y="8"/>
                    </a:moveTo>
                    <a:lnTo>
                      <a:pt x="10" y="5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8" name="Freeform 242"/>
              <p:cNvSpPr>
                <a:spLocks/>
              </p:cNvSpPr>
              <p:nvPr/>
            </p:nvSpPr>
            <p:spPr bwMode="auto">
              <a:xfrm>
                <a:off x="3075" y="1817"/>
                <a:ext cx="26" cy="28"/>
              </a:xfrm>
              <a:custGeom>
                <a:avLst/>
                <a:gdLst>
                  <a:gd name="T0" fmla="*/ 26 w 26"/>
                  <a:gd name="T1" fmla="*/ 12 h 28"/>
                  <a:gd name="T2" fmla="*/ 26 w 26"/>
                  <a:gd name="T3" fmla="*/ 28 h 28"/>
                  <a:gd name="T4" fmla="*/ 0 w 26"/>
                  <a:gd name="T5" fmla="*/ 15 h 28"/>
                  <a:gd name="T6" fmla="*/ 0 w 26"/>
                  <a:gd name="T7" fmla="*/ 0 h 28"/>
                  <a:gd name="T8" fmla="*/ 26 w 26"/>
                  <a:gd name="T9" fmla="*/ 12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8"/>
                  <a:gd name="T17" fmla="*/ 26 w 2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8">
                    <a:moveTo>
                      <a:pt x="26" y="12"/>
                    </a:moveTo>
                    <a:lnTo>
                      <a:pt x="26" y="28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9" name="Freeform 243"/>
              <p:cNvSpPr>
                <a:spLocks/>
              </p:cNvSpPr>
              <p:nvPr/>
            </p:nvSpPr>
            <p:spPr bwMode="auto">
              <a:xfrm>
                <a:off x="3097" y="1829"/>
                <a:ext cx="4" cy="16"/>
              </a:xfrm>
              <a:custGeom>
                <a:avLst/>
                <a:gdLst>
                  <a:gd name="T0" fmla="*/ 0 w 4"/>
                  <a:gd name="T1" fmla="*/ 3 h 16"/>
                  <a:gd name="T2" fmla="*/ 4 w 4"/>
                  <a:gd name="T3" fmla="*/ 0 h 16"/>
                  <a:gd name="T4" fmla="*/ 4 w 4"/>
                  <a:gd name="T5" fmla="*/ 13 h 16"/>
                  <a:gd name="T6" fmla="*/ 0 w 4"/>
                  <a:gd name="T7" fmla="*/ 16 h 16"/>
                  <a:gd name="T8" fmla="*/ 0 w 4"/>
                  <a:gd name="T9" fmla="*/ 3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6"/>
                  <a:gd name="T17" fmla="*/ 4 w 4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6">
                    <a:moveTo>
                      <a:pt x="0" y="3"/>
                    </a:moveTo>
                    <a:lnTo>
                      <a:pt x="4" y="0"/>
                    </a:lnTo>
                    <a:lnTo>
                      <a:pt x="4" y="13"/>
                    </a:lnTo>
                    <a:lnTo>
                      <a:pt x="0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25A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0" name="Freeform 244"/>
              <p:cNvSpPr>
                <a:spLocks/>
              </p:cNvSpPr>
              <p:nvPr/>
            </p:nvSpPr>
            <p:spPr bwMode="auto">
              <a:xfrm>
                <a:off x="3071" y="1819"/>
                <a:ext cx="30" cy="13"/>
              </a:xfrm>
              <a:custGeom>
                <a:avLst/>
                <a:gdLst>
                  <a:gd name="T0" fmla="*/ 0 w 30"/>
                  <a:gd name="T1" fmla="*/ 3 h 13"/>
                  <a:gd name="T2" fmla="*/ 4 w 30"/>
                  <a:gd name="T3" fmla="*/ 0 h 13"/>
                  <a:gd name="T4" fmla="*/ 30 w 30"/>
                  <a:gd name="T5" fmla="*/ 10 h 13"/>
                  <a:gd name="T6" fmla="*/ 26 w 30"/>
                  <a:gd name="T7" fmla="*/ 13 h 13"/>
                  <a:gd name="T8" fmla="*/ 0 w 30"/>
                  <a:gd name="T9" fmla="*/ 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13"/>
                  <a:gd name="T17" fmla="*/ 30 w 30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13">
                    <a:moveTo>
                      <a:pt x="0" y="3"/>
                    </a:moveTo>
                    <a:lnTo>
                      <a:pt x="4" y="0"/>
                    </a:lnTo>
                    <a:lnTo>
                      <a:pt x="30" y="10"/>
                    </a:lnTo>
                    <a:lnTo>
                      <a:pt x="26" y="1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1B1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1" name="Freeform 245"/>
              <p:cNvSpPr>
                <a:spLocks/>
              </p:cNvSpPr>
              <p:nvPr/>
            </p:nvSpPr>
            <p:spPr bwMode="auto">
              <a:xfrm>
                <a:off x="3071" y="1822"/>
                <a:ext cx="26" cy="23"/>
              </a:xfrm>
              <a:custGeom>
                <a:avLst/>
                <a:gdLst>
                  <a:gd name="T0" fmla="*/ 26 w 26"/>
                  <a:gd name="T1" fmla="*/ 10 h 23"/>
                  <a:gd name="T2" fmla="*/ 26 w 26"/>
                  <a:gd name="T3" fmla="*/ 23 h 23"/>
                  <a:gd name="T4" fmla="*/ 0 w 26"/>
                  <a:gd name="T5" fmla="*/ 10 h 23"/>
                  <a:gd name="T6" fmla="*/ 0 w 26"/>
                  <a:gd name="T7" fmla="*/ 0 h 23"/>
                  <a:gd name="T8" fmla="*/ 26 w 26"/>
                  <a:gd name="T9" fmla="*/ 1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3"/>
                  <a:gd name="T17" fmla="*/ 26 w 2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3">
                    <a:moveTo>
                      <a:pt x="26" y="10"/>
                    </a:moveTo>
                    <a:lnTo>
                      <a:pt x="26" y="23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E1B1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2" name="Freeform 246"/>
              <p:cNvSpPr>
                <a:spLocks/>
              </p:cNvSpPr>
              <p:nvPr/>
            </p:nvSpPr>
            <p:spPr bwMode="auto">
              <a:xfrm>
                <a:off x="3553" y="1697"/>
                <a:ext cx="554" cy="308"/>
              </a:xfrm>
              <a:custGeom>
                <a:avLst/>
                <a:gdLst>
                  <a:gd name="T0" fmla="*/ 0 w 554"/>
                  <a:gd name="T1" fmla="*/ 252 h 308"/>
                  <a:gd name="T2" fmla="*/ 554 w 554"/>
                  <a:gd name="T3" fmla="*/ 0 h 308"/>
                  <a:gd name="T4" fmla="*/ 554 w 554"/>
                  <a:gd name="T5" fmla="*/ 58 h 308"/>
                  <a:gd name="T6" fmla="*/ 0 w 554"/>
                  <a:gd name="T7" fmla="*/ 308 h 308"/>
                  <a:gd name="T8" fmla="*/ 0 w 554"/>
                  <a:gd name="T9" fmla="*/ 252 h 3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4"/>
                  <a:gd name="T16" fmla="*/ 0 h 308"/>
                  <a:gd name="T17" fmla="*/ 554 w 554"/>
                  <a:gd name="T18" fmla="*/ 308 h 3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4" h="308">
                    <a:moveTo>
                      <a:pt x="0" y="252"/>
                    </a:moveTo>
                    <a:lnTo>
                      <a:pt x="554" y="0"/>
                    </a:lnTo>
                    <a:lnTo>
                      <a:pt x="554" y="58"/>
                    </a:lnTo>
                    <a:lnTo>
                      <a:pt x="0" y="308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3" name="Freeform 247"/>
              <p:cNvSpPr>
                <a:spLocks/>
              </p:cNvSpPr>
              <p:nvPr/>
            </p:nvSpPr>
            <p:spPr bwMode="auto">
              <a:xfrm>
                <a:off x="3071" y="1477"/>
                <a:ext cx="1036" cy="472"/>
              </a:xfrm>
              <a:custGeom>
                <a:avLst/>
                <a:gdLst>
                  <a:gd name="T0" fmla="*/ 0 w 1036"/>
                  <a:gd name="T1" fmla="*/ 253 h 472"/>
                  <a:gd name="T2" fmla="*/ 551 w 1036"/>
                  <a:gd name="T3" fmla="*/ 0 h 472"/>
                  <a:gd name="T4" fmla="*/ 1036 w 1036"/>
                  <a:gd name="T5" fmla="*/ 220 h 472"/>
                  <a:gd name="T6" fmla="*/ 482 w 1036"/>
                  <a:gd name="T7" fmla="*/ 472 h 472"/>
                  <a:gd name="T8" fmla="*/ 0 w 1036"/>
                  <a:gd name="T9" fmla="*/ 253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6"/>
                  <a:gd name="T16" fmla="*/ 0 h 472"/>
                  <a:gd name="T17" fmla="*/ 1036 w 1036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6" h="472">
                    <a:moveTo>
                      <a:pt x="0" y="253"/>
                    </a:moveTo>
                    <a:lnTo>
                      <a:pt x="551" y="0"/>
                    </a:lnTo>
                    <a:lnTo>
                      <a:pt x="1036" y="220"/>
                    </a:lnTo>
                    <a:lnTo>
                      <a:pt x="482" y="472"/>
                    </a:lnTo>
                    <a:lnTo>
                      <a:pt x="0" y="253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4" name="Freeform 248"/>
              <p:cNvSpPr>
                <a:spLocks/>
              </p:cNvSpPr>
              <p:nvPr/>
            </p:nvSpPr>
            <p:spPr bwMode="auto">
              <a:xfrm>
                <a:off x="3071" y="1730"/>
                <a:ext cx="482" cy="275"/>
              </a:xfrm>
              <a:custGeom>
                <a:avLst/>
                <a:gdLst>
                  <a:gd name="T0" fmla="*/ 482 w 482"/>
                  <a:gd name="T1" fmla="*/ 219 h 275"/>
                  <a:gd name="T2" fmla="*/ 482 w 482"/>
                  <a:gd name="T3" fmla="*/ 275 h 275"/>
                  <a:gd name="T4" fmla="*/ 0 w 482"/>
                  <a:gd name="T5" fmla="*/ 58 h 275"/>
                  <a:gd name="T6" fmla="*/ 0 w 482"/>
                  <a:gd name="T7" fmla="*/ 0 h 275"/>
                  <a:gd name="T8" fmla="*/ 482 w 482"/>
                  <a:gd name="T9" fmla="*/ 219 h 2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2"/>
                  <a:gd name="T16" fmla="*/ 0 h 275"/>
                  <a:gd name="T17" fmla="*/ 482 w 482"/>
                  <a:gd name="T18" fmla="*/ 275 h 2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2" h="275">
                    <a:moveTo>
                      <a:pt x="482" y="219"/>
                    </a:moveTo>
                    <a:lnTo>
                      <a:pt x="482" y="275"/>
                    </a:lnTo>
                    <a:lnTo>
                      <a:pt x="0" y="58"/>
                    </a:lnTo>
                    <a:lnTo>
                      <a:pt x="0" y="0"/>
                    </a:lnTo>
                    <a:lnTo>
                      <a:pt x="482" y="219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5" name="Freeform 249"/>
              <p:cNvSpPr>
                <a:spLocks/>
              </p:cNvSpPr>
              <p:nvPr/>
            </p:nvSpPr>
            <p:spPr bwMode="auto">
              <a:xfrm>
                <a:off x="3104" y="1755"/>
                <a:ext cx="163" cy="92"/>
              </a:xfrm>
              <a:custGeom>
                <a:avLst/>
                <a:gdLst>
                  <a:gd name="T0" fmla="*/ 0 w 163"/>
                  <a:gd name="T1" fmla="*/ 21 h 92"/>
                  <a:gd name="T2" fmla="*/ 0 w 163"/>
                  <a:gd name="T3" fmla="*/ 0 h 92"/>
                  <a:gd name="T4" fmla="*/ 163 w 163"/>
                  <a:gd name="T5" fmla="*/ 74 h 92"/>
                  <a:gd name="T6" fmla="*/ 163 w 163"/>
                  <a:gd name="T7" fmla="*/ 92 h 92"/>
                  <a:gd name="T8" fmla="*/ 0 w 163"/>
                  <a:gd name="T9" fmla="*/ 21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3"/>
                  <a:gd name="T16" fmla="*/ 0 h 92"/>
                  <a:gd name="T17" fmla="*/ 163 w 163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3" h="92">
                    <a:moveTo>
                      <a:pt x="0" y="21"/>
                    </a:moveTo>
                    <a:lnTo>
                      <a:pt x="0" y="0"/>
                    </a:lnTo>
                    <a:lnTo>
                      <a:pt x="163" y="74"/>
                    </a:lnTo>
                    <a:lnTo>
                      <a:pt x="163" y="92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6" name="Freeform 250"/>
              <p:cNvSpPr>
                <a:spLocks/>
              </p:cNvSpPr>
              <p:nvPr/>
            </p:nvSpPr>
            <p:spPr bwMode="auto">
              <a:xfrm>
                <a:off x="3104" y="1755"/>
                <a:ext cx="3" cy="21"/>
              </a:xfrm>
              <a:custGeom>
                <a:avLst/>
                <a:gdLst>
                  <a:gd name="T0" fmla="*/ 0 w 3"/>
                  <a:gd name="T1" fmla="*/ 21 h 21"/>
                  <a:gd name="T2" fmla="*/ 3 w 3"/>
                  <a:gd name="T3" fmla="*/ 18 h 21"/>
                  <a:gd name="T4" fmla="*/ 3 w 3"/>
                  <a:gd name="T5" fmla="*/ 3 h 21"/>
                  <a:gd name="T6" fmla="*/ 0 w 3"/>
                  <a:gd name="T7" fmla="*/ 0 h 21"/>
                  <a:gd name="T8" fmla="*/ 0 w 3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1"/>
                  <a:gd name="T17" fmla="*/ 3 w 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1">
                    <a:moveTo>
                      <a:pt x="0" y="21"/>
                    </a:moveTo>
                    <a:lnTo>
                      <a:pt x="3" y="18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7" name="Freeform 251"/>
              <p:cNvSpPr>
                <a:spLocks/>
              </p:cNvSpPr>
              <p:nvPr/>
            </p:nvSpPr>
            <p:spPr bwMode="auto">
              <a:xfrm>
                <a:off x="3104" y="1773"/>
                <a:ext cx="163" cy="74"/>
              </a:xfrm>
              <a:custGeom>
                <a:avLst/>
                <a:gdLst>
                  <a:gd name="T0" fmla="*/ 163 w 163"/>
                  <a:gd name="T1" fmla="*/ 74 h 74"/>
                  <a:gd name="T2" fmla="*/ 163 w 163"/>
                  <a:gd name="T3" fmla="*/ 72 h 74"/>
                  <a:gd name="T4" fmla="*/ 3 w 163"/>
                  <a:gd name="T5" fmla="*/ 0 h 74"/>
                  <a:gd name="T6" fmla="*/ 0 w 163"/>
                  <a:gd name="T7" fmla="*/ 3 h 74"/>
                  <a:gd name="T8" fmla="*/ 163 w 163"/>
                  <a:gd name="T9" fmla="*/ 74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3"/>
                  <a:gd name="T16" fmla="*/ 0 h 74"/>
                  <a:gd name="T17" fmla="*/ 163 w 163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3" h="74">
                    <a:moveTo>
                      <a:pt x="163" y="74"/>
                    </a:moveTo>
                    <a:lnTo>
                      <a:pt x="163" y="72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63" y="74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8" name="Freeform 252"/>
              <p:cNvSpPr>
                <a:spLocks/>
              </p:cNvSpPr>
              <p:nvPr/>
            </p:nvSpPr>
            <p:spPr bwMode="auto">
              <a:xfrm>
                <a:off x="3530" y="1949"/>
                <a:ext cx="13" cy="46"/>
              </a:xfrm>
              <a:custGeom>
                <a:avLst/>
                <a:gdLst>
                  <a:gd name="T0" fmla="*/ 0 w 13"/>
                  <a:gd name="T1" fmla="*/ 41 h 46"/>
                  <a:gd name="T2" fmla="*/ 0 w 13"/>
                  <a:gd name="T3" fmla="*/ 0 h 46"/>
                  <a:gd name="T4" fmla="*/ 13 w 13"/>
                  <a:gd name="T5" fmla="*/ 5 h 46"/>
                  <a:gd name="T6" fmla="*/ 13 w 13"/>
                  <a:gd name="T7" fmla="*/ 46 h 46"/>
                  <a:gd name="T8" fmla="*/ 0 w 13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6"/>
                  <a:gd name="T17" fmla="*/ 13 w 13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6">
                    <a:moveTo>
                      <a:pt x="0" y="41"/>
                    </a:moveTo>
                    <a:lnTo>
                      <a:pt x="0" y="0"/>
                    </a:lnTo>
                    <a:lnTo>
                      <a:pt x="13" y="5"/>
                    </a:lnTo>
                    <a:lnTo>
                      <a:pt x="13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9" name="Freeform 253"/>
              <p:cNvSpPr>
                <a:spLocks/>
              </p:cNvSpPr>
              <p:nvPr/>
            </p:nvSpPr>
            <p:spPr bwMode="auto">
              <a:xfrm>
                <a:off x="3530" y="1949"/>
                <a:ext cx="4" cy="41"/>
              </a:xfrm>
              <a:custGeom>
                <a:avLst/>
                <a:gdLst>
                  <a:gd name="T0" fmla="*/ 0 w 4"/>
                  <a:gd name="T1" fmla="*/ 41 h 41"/>
                  <a:gd name="T2" fmla="*/ 4 w 4"/>
                  <a:gd name="T3" fmla="*/ 39 h 41"/>
                  <a:gd name="T4" fmla="*/ 4 w 4"/>
                  <a:gd name="T5" fmla="*/ 0 h 41"/>
                  <a:gd name="T6" fmla="*/ 0 w 4"/>
                  <a:gd name="T7" fmla="*/ 0 h 41"/>
                  <a:gd name="T8" fmla="*/ 0 w 4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1"/>
                  <a:gd name="T17" fmla="*/ 4 w 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1">
                    <a:moveTo>
                      <a:pt x="0" y="41"/>
                    </a:moveTo>
                    <a:lnTo>
                      <a:pt x="4" y="3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0" name="Freeform 254"/>
              <p:cNvSpPr>
                <a:spLocks/>
              </p:cNvSpPr>
              <p:nvPr/>
            </p:nvSpPr>
            <p:spPr bwMode="auto">
              <a:xfrm>
                <a:off x="3530" y="1988"/>
                <a:ext cx="13" cy="7"/>
              </a:xfrm>
              <a:custGeom>
                <a:avLst/>
                <a:gdLst>
                  <a:gd name="T0" fmla="*/ 13 w 13"/>
                  <a:gd name="T1" fmla="*/ 7 h 7"/>
                  <a:gd name="T2" fmla="*/ 13 w 13"/>
                  <a:gd name="T3" fmla="*/ 5 h 7"/>
                  <a:gd name="T4" fmla="*/ 4 w 13"/>
                  <a:gd name="T5" fmla="*/ 0 h 7"/>
                  <a:gd name="T6" fmla="*/ 0 w 13"/>
                  <a:gd name="T7" fmla="*/ 2 h 7"/>
                  <a:gd name="T8" fmla="*/ 13 w 13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7"/>
                  <a:gd name="T17" fmla="*/ 13 w 13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7">
                    <a:moveTo>
                      <a:pt x="13" y="7"/>
                    </a:moveTo>
                    <a:lnTo>
                      <a:pt x="13" y="5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1" name="Freeform 255"/>
              <p:cNvSpPr>
                <a:spLocks/>
              </p:cNvSpPr>
              <p:nvPr/>
            </p:nvSpPr>
            <p:spPr bwMode="auto">
              <a:xfrm>
                <a:off x="3514" y="1942"/>
                <a:ext cx="10" cy="46"/>
              </a:xfrm>
              <a:custGeom>
                <a:avLst/>
                <a:gdLst>
                  <a:gd name="T0" fmla="*/ 0 w 10"/>
                  <a:gd name="T1" fmla="*/ 40 h 46"/>
                  <a:gd name="T2" fmla="*/ 0 w 10"/>
                  <a:gd name="T3" fmla="*/ 0 h 46"/>
                  <a:gd name="T4" fmla="*/ 10 w 10"/>
                  <a:gd name="T5" fmla="*/ 5 h 46"/>
                  <a:gd name="T6" fmla="*/ 10 w 10"/>
                  <a:gd name="T7" fmla="*/ 46 h 46"/>
                  <a:gd name="T8" fmla="*/ 0 w 10"/>
                  <a:gd name="T9" fmla="*/ 4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"/>
                  <a:gd name="T17" fmla="*/ 10 w 1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">
                    <a:moveTo>
                      <a:pt x="0" y="40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2" name="Freeform 256"/>
              <p:cNvSpPr>
                <a:spLocks/>
              </p:cNvSpPr>
              <p:nvPr/>
            </p:nvSpPr>
            <p:spPr bwMode="auto">
              <a:xfrm>
                <a:off x="3514" y="1942"/>
                <a:ext cx="3" cy="40"/>
              </a:xfrm>
              <a:custGeom>
                <a:avLst/>
                <a:gdLst>
                  <a:gd name="T0" fmla="*/ 0 w 3"/>
                  <a:gd name="T1" fmla="*/ 40 h 40"/>
                  <a:gd name="T2" fmla="*/ 3 w 3"/>
                  <a:gd name="T3" fmla="*/ 38 h 40"/>
                  <a:gd name="T4" fmla="*/ 3 w 3"/>
                  <a:gd name="T5" fmla="*/ 0 h 40"/>
                  <a:gd name="T6" fmla="*/ 0 w 3"/>
                  <a:gd name="T7" fmla="*/ 0 h 40"/>
                  <a:gd name="T8" fmla="*/ 0 w 3"/>
                  <a:gd name="T9" fmla="*/ 4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0"/>
                  <a:gd name="T17" fmla="*/ 3 w 3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0">
                    <a:moveTo>
                      <a:pt x="0" y="40"/>
                    </a:moveTo>
                    <a:lnTo>
                      <a:pt x="3" y="38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3" name="Freeform 257"/>
              <p:cNvSpPr>
                <a:spLocks/>
              </p:cNvSpPr>
              <p:nvPr/>
            </p:nvSpPr>
            <p:spPr bwMode="auto">
              <a:xfrm>
                <a:off x="3514" y="1980"/>
                <a:ext cx="10" cy="8"/>
              </a:xfrm>
              <a:custGeom>
                <a:avLst/>
                <a:gdLst>
                  <a:gd name="T0" fmla="*/ 10 w 10"/>
                  <a:gd name="T1" fmla="*/ 8 h 8"/>
                  <a:gd name="T2" fmla="*/ 10 w 10"/>
                  <a:gd name="T3" fmla="*/ 2 h 8"/>
                  <a:gd name="T4" fmla="*/ 3 w 10"/>
                  <a:gd name="T5" fmla="*/ 0 h 8"/>
                  <a:gd name="T6" fmla="*/ 0 w 10"/>
                  <a:gd name="T7" fmla="*/ 2 h 8"/>
                  <a:gd name="T8" fmla="*/ 10 w 10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10" y="8"/>
                    </a:moveTo>
                    <a:lnTo>
                      <a:pt x="10" y="2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4" name="Freeform 258"/>
              <p:cNvSpPr>
                <a:spLocks/>
              </p:cNvSpPr>
              <p:nvPr/>
            </p:nvSpPr>
            <p:spPr bwMode="auto">
              <a:xfrm>
                <a:off x="3495" y="1934"/>
                <a:ext cx="13" cy="43"/>
              </a:xfrm>
              <a:custGeom>
                <a:avLst/>
                <a:gdLst>
                  <a:gd name="T0" fmla="*/ 0 w 13"/>
                  <a:gd name="T1" fmla="*/ 38 h 43"/>
                  <a:gd name="T2" fmla="*/ 0 w 13"/>
                  <a:gd name="T3" fmla="*/ 0 h 43"/>
                  <a:gd name="T4" fmla="*/ 13 w 13"/>
                  <a:gd name="T5" fmla="*/ 5 h 43"/>
                  <a:gd name="T6" fmla="*/ 13 w 13"/>
                  <a:gd name="T7" fmla="*/ 43 h 43"/>
                  <a:gd name="T8" fmla="*/ 0 w 13"/>
                  <a:gd name="T9" fmla="*/ 38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3"/>
                  <a:gd name="T17" fmla="*/ 13 w 1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3">
                    <a:moveTo>
                      <a:pt x="0" y="38"/>
                    </a:moveTo>
                    <a:lnTo>
                      <a:pt x="0" y="0"/>
                    </a:lnTo>
                    <a:lnTo>
                      <a:pt x="13" y="5"/>
                    </a:lnTo>
                    <a:lnTo>
                      <a:pt x="13" y="4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5" name="Rectangle 259"/>
              <p:cNvSpPr>
                <a:spLocks noChangeArrowheads="1"/>
              </p:cNvSpPr>
              <p:nvPr/>
            </p:nvSpPr>
            <p:spPr bwMode="auto">
              <a:xfrm>
                <a:off x="3495" y="1934"/>
                <a:ext cx="3" cy="38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6" name="Freeform 260"/>
              <p:cNvSpPr>
                <a:spLocks/>
              </p:cNvSpPr>
              <p:nvPr/>
            </p:nvSpPr>
            <p:spPr bwMode="auto">
              <a:xfrm>
                <a:off x="3495" y="1972"/>
                <a:ext cx="13" cy="5"/>
              </a:xfrm>
              <a:custGeom>
                <a:avLst/>
                <a:gdLst>
                  <a:gd name="T0" fmla="*/ 13 w 13"/>
                  <a:gd name="T1" fmla="*/ 5 h 5"/>
                  <a:gd name="T2" fmla="*/ 13 w 13"/>
                  <a:gd name="T3" fmla="*/ 3 h 5"/>
                  <a:gd name="T4" fmla="*/ 3 w 13"/>
                  <a:gd name="T5" fmla="*/ 0 h 5"/>
                  <a:gd name="T6" fmla="*/ 0 w 13"/>
                  <a:gd name="T7" fmla="*/ 0 h 5"/>
                  <a:gd name="T8" fmla="*/ 13 w 13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5"/>
                  <a:gd name="T17" fmla="*/ 13 w 1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5">
                    <a:moveTo>
                      <a:pt x="13" y="5"/>
                    </a:moveTo>
                    <a:lnTo>
                      <a:pt x="1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7" name="Freeform 261"/>
              <p:cNvSpPr>
                <a:spLocks/>
              </p:cNvSpPr>
              <p:nvPr/>
            </p:nvSpPr>
            <p:spPr bwMode="auto">
              <a:xfrm>
                <a:off x="3478" y="1926"/>
                <a:ext cx="10" cy="44"/>
              </a:xfrm>
              <a:custGeom>
                <a:avLst/>
                <a:gdLst>
                  <a:gd name="T0" fmla="*/ 0 w 10"/>
                  <a:gd name="T1" fmla="*/ 39 h 44"/>
                  <a:gd name="T2" fmla="*/ 0 w 10"/>
                  <a:gd name="T3" fmla="*/ 0 h 44"/>
                  <a:gd name="T4" fmla="*/ 10 w 10"/>
                  <a:gd name="T5" fmla="*/ 5 h 44"/>
                  <a:gd name="T6" fmla="*/ 10 w 10"/>
                  <a:gd name="T7" fmla="*/ 44 h 44"/>
                  <a:gd name="T8" fmla="*/ 0 w 10"/>
                  <a:gd name="T9" fmla="*/ 3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4"/>
                  <a:gd name="T17" fmla="*/ 10 w 1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4">
                    <a:moveTo>
                      <a:pt x="0" y="39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4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8" name="Rectangle 262"/>
              <p:cNvSpPr>
                <a:spLocks noChangeArrowheads="1"/>
              </p:cNvSpPr>
              <p:nvPr/>
            </p:nvSpPr>
            <p:spPr bwMode="auto">
              <a:xfrm>
                <a:off x="3478" y="1926"/>
                <a:ext cx="4" cy="39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9" name="Freeform 263"/>
              <p:cNvSpPr>
                <a:spLocks/>
              </p:cNvSpPr>
              <p:nvPr/>
            </p:nvSpPr>
            <p:spPr bwMode="auto">
              <a:xfrm>
                <a:off x="3478" y="1965"/>
                <a:ext cx="10" cy="5"/>
              </a:xfrm>
              <a:custGeom>
                <a:avLst/>
                <a:gdLst>
                  <a:gd name="T0" fmla="*/ 10 w 10"/>
                  <a:gd name="T1" fmla="*/ 5 h 5"/>
                  <a:gd name="T2" fmla="*/ 10 w 10"/>
                  <a:gd name="T3" fmla="*/ 2 h 5"/>
                  <a:gd name="T4" fmla="*/ 4 w 10"/>
                  <a:gd name="T5" fmla="*/ 0 h 5"/>
                  <a:gd name="T6" fmla="*/ 0 w 10"/>
                  <a:gd name="T7" fmla="*/ 0 h 5"/>
                  <a:gd name="T8" fmla="*/ 10 w 10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"/>
                  <a:gd name="T17" fmla="*/ 10 w 10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">
                    <a:moveTo>
                      <a:pt x="10" y="5"/>
                    </a:moveTo>
                    <a:lnTo>
                      <a:pt x="10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0" name="Freeform 264"/>
              <p:cNvSpPr>
                <a:spLocks/>
              </p:cNvSpPr>
              <p:nvPr/>
            </p:nvSpPr>
            <p:spPr bwMode="auto">
              <a:xfrm>
                <a:off x="3462" y="1916"/>
                <a:ext cx="10" cy="46"/>
              </a:xfrm>
              <a:custGeom>
                <a:avLst/>
                <a:gdLst>
                  <a:gd name="T0" fmla="*/ 0 w 10"/>
                  <a:gd name="T1" fmla="*/ 41 h 46"/>
                  <a:gd name="T2" fmla="*/ 0 w 10"/>
                  <a:gd name="T3" fmla="*/ 0 h 46"/>
                  <a:gd name="T4" fmla="*/ 10 w 10"/>
                  <a:gd name="T5" fmla="*/ 5 h 46"/>
                  <a:gd name="T6" fmla="*/ 10 w 10"/>
                  <a:gd name="T7" fmla="*/ 46 h 46"/>
                  <a:gd name="T8" fmla="*/ 0 w 10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"/>
                  <a:gd name="T17" fmla="*/ 10 w 1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">
                    <a:moveTo>
                      <a:pt x="0" y="41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1" name="Freeform 265"/>
              <p:cNvSpPr>
                <a:spLocks/>
              </p:cNvSpPr>
              <p:nvPr/>
            </p:nvSpPr>
            <p:spPr bwMode="auto">
              <a:xfrm>
                <a:off x="3462" y="1916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0 w 3"/>
                  <a:gd name="T3" fmla="*/ 41 h 41"/>
                  <a:gd name="T4" fmla="*/ 3 w 3"/>
                  <a:gd name="T5" fmla="*/ 3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0" y="41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2" name="Freeform 266"/>
              <p:cNvSpPr>
                <a:spLocks/>
              </p:cNvSpPr>
              <p:nvPr/>
            </p:nvSpPr>
            <p:spPr bwMode="auto">
              <a:xfrm>
                <a:off x="3462" y="1957"/>
                <a:ext cx="10" cy="5"/>
              </a:xfrm>
              <a:custGeom>
                <a:avLst/>
                <a:gdLst>
                  <a:gd name="T0" fmla="*/ 10 w 10"/>
                  <a:gd name="T1" fmla="*/ 5 h 5"/>
                  <a:gd name="T2" fmla="*/ 10 w 10"/>
                  <a:gd name="T3" fmla="*/ 2 h 5"/>
                  <a:gd name="T4" fmla="*/ 0 w 10"/>
                  <a:gd name="T5" fmla="*/ 0 h 5"/>
                  <a:gd name="T6" fmla="*/ 0 w 10"/>
                  <a:gd name="T7" fmla="*/ 0 h 5"/>
                  <a:gd name="T8" fmla="*/ 10 w 10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"/>
                  <a:gd name="T17" fmla="*/ 10 w 10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">
                    <a:moveTo>
                      <a:pt x="10" y="5"/>
                    </a:moveTo>
                    <a:lnTo>
                      <a:pt x="10" y="2"/>
                    </a:lnTo>
                    <a:lnTo>
                      <a:pt x="0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3" name="Freeform 267"/>
              <p:cNvSpPr>
                <a:spLocks/>
              </p:cNvSpPr>
              <p:nvPr/>
            </p:nvSpPr>
            <p:spPr bwMode="auto">
              <a:xfrm>
                <a:off x="3442" y="1908"/>
                <a:ext cx="13" cy="46"/>
              </a:xfrm>
              <a:custGeom>
                <a:avLst/>
                <a:gdLst>
                  <a:gd name="T0" fmla="*/ 0 w 13"/>
                  <a:gd name="T1" fmla="*/ 41 h 46"/>
                  <a:gd name="T2" fmla="*/ 0 w 13"/>
                  <a:gd name="T3" fmla="*/ 0 h 46"/>
                  <a:gd name="T4" fmla="*/ 13 w 13"/>
                  <a:gd name="T5" fmla="*/ 6 h 46"/>
                  <a:gd name="T6" fmla="*/ 13 w 13"/>
                  <a:gd name="T7" fmla="*/ 46 h 46"/>
                  <a:gd name="T8" fmla="*/ 0 w 13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6"/>
                  <a:gd name="T17" fmla="*/ 13 w 13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6">
                    <a:moveTo>
                      <a:pt x="0" y="41"/>
                    </a:moveTo>
                    <a:lnTo>
                      <a:pt x="0" y="0"/>
                    </a:lnTo>
                    <a:lnTo>
                      <a:pt x="13" y="6"/>
                    </a:lnTo>
                    <a:lnTo>
                      <a:pt x="13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4" name="Freeform 268"/>
              <p:cNvSpPr>
                <a:spLocks/>
              </p:cNvSpPr>
              <p:nvPr/>
            </p:nvSpPr>
            <p:spPr bwMode="auto">
              <a:xfrm>
                <a:off x="3442" y="1908"/>
                <a:ext cx="4" cy="41"/>
              </a:xfrm>
              <a:custGeom>
                <a:avLst/>
                <a:gdLst>
                  <a:gd name="T0" fmla="*/ 0 w 4"/>
                  <a:gd name="T1" fmla="*/ 41 h 41"/>
                  <a:gd name="T2" fmla="*/ 4 w 4"/>
                  <a:gd name="T3" fmla="*/ 39 h 41"/>
                  <a:gd name="T4" fmla="*/ 4 w 4"/>
                  <a:gd name="T5" fmla="*/ 3 h 41"/>
                  <a:gd name="T6" fmla="*/ 0 w 4"/>
                  <a:gd name="T7" fmla="*/ 0 h 41"/>
                  <a:gd name="T8" fmla="*/ 0 w 4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1"/>
                  <a:gd name="T17" fmla="*/ 4 w 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1">
                    <a:moveTo>
                      <a:pt x="0" y="41"/>
                    </a:moveTo>
                    <a:lnTo>
                      <a:pt x="4" y="39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5" name="Freeform 269"/>
              <p:cNvSpPr>
                <a:spLocks/>
              </p:cNvSpPr>
              <p:nvPr/>
            </p:nvSpPr>
            <p:spPr bwMode="auto">
              <a:xfrm>
                <a:off x="3442" y="1947"/>
                <a:ext cx="13" cy="7"/>
              </a:xfrm>
              <a:custGeom>
                <a:avLst/>
                <a:gdLst>
                  <a:gd name="T0" fmla="*/ 13 w 13"/>
                  <a:gd name="T1" fmla="*/ 7 h 7"/>
                  <a:gd name="T2" fmla="*/ 13 w 13"/>
                  <a:gd name="T3" fmla="*/ 5 h 7"/>
                  <a:gd name="T4" fmla="*/ 4 w 13"/>
                  <a:gd name="T5" fmla="*/ 0 h 7"/>
                  <a:gd name="T6" fmla="*/ 0 w 13"/>
                  <a:gd name="T7" fmla="*/ 2 h 7"/>
                  <a:gd name="T8" fmla="*/ 13 w 13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7"/>
                  <a:gd name="T17" fmla="*/ 13 w 13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7">
                    <a:moveTo>
                      <a:pt x="13" y="7"/>
                    </a:moveTo>
                    <a:lnTo>
                      <a:pt x="13" y="5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6" name="Freeform 270"/>
              <p:cNvSpPr>
                <a:spLocks/>
              </p:cNvSpPr>
              <p:nvPr/>
            </p:nvSpPr>
            <p:spPr bwMode="auto">
              <a:xfrm>
                <a:off x="3426" y="1901"/>
                <a:ext cx="10" cy="46"/>
              </a:xfrm>
              <a:custGeom>
                <a:avLst/>
                <a:gdLst>
                  <a:gd name="T0" fmla="*/ 0 w 10"/>
                  <a:gd name="T1" fmla="*/ 41 h 46"/>
                  <a:gd name="T2" fmla="*/ 0 w 10"/>
                  <a:gd name="T3" fmla="*/ 0 h 46"/>
                  <a:gd name="T4" fmla="*/ 10 w 10"/>
                  <a:gd name="T5" fmla="*/ 5 h 46"/>
                  <a:gd name="T6" fmla="*/ 10 w 10"/>
                  <a:gd name="T7" fmla="*/ 46 h 46"/>
                  <a:gd name="T8" fmla="*/ 0 w 10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"/>
                  <a:gd name="T17" fmla="*/ 10 w 1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">
                    <a:moveTo>
                      <a:pt x="0" y="41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7" name="Freeform 271"/>
              <p:cNvSpPr>
                <a:spLocks/>
              </p:cNvSpPr>
              <p:nvPr/>
            </p:nvSpPr>
            <p:spPr bwMode="auto">
              <a:xfrm>
                <a:off x="3426" y="1901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3 w 3"/>
                  <a:gd name="T3" fmla="*/ 38 h 41"/>
                  <a:gd name="T4" fmla="*/ 3 w 3"/>
                  <a:gd name="T5" fmla="*/ 2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3" y="38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8" name="Freeform 272"/>
              <p:cNvSpPr>
                <a:spLocks/>
              </p:cNvSpPr>
              <p:nvPr/>
            </p:nvSpPr>
            <p:spPr bwMode="auto">
              <a:xfrm>
                <a:off x="3426" y="1939"/>
                <a:ext cx="10" cy="8"/>
              </a:xfrm>
              <a:custGeom>
                <a:avLst/>
                <a:gdLst>
                  <a:gd name="T0" fmla="*/ 10 w 10"/>
                  <a:gd name="T1" fmla="*/ 8 h 8"/>
                  <a:gd name="T2" fmla="*/ 10 w 10"/>
                  <a:gd name="T3" fmla="*/ 5 h 8"/>
                  <a:gd name="T4" fmla="*/ 3 w 10"/>
                  <a:gd name="T5" fmla="*/ 0 h 8"/>
                  <a:gd name="T6" fmla="*/ 0 w 10"/>
                  <a:gd name="T7" fmla="*/ 3 h 8"/>
                  <a:gd name="T8" fmla="*/ 10 w 10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10" y="8"/>
                    </a:moveTo>
                    <a:lnTo>
                      <a:pt x="10" y="5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9" name="Freeform 273"/>
              <p:cNvSpPr>
                <a:spLocks/>
              </p:cNvSpPr>
              <p:nvPr/>
            </p:nvSpPr>
            <p:spPr bwMode="auto">
              <a:xfrm>
                <a:off x="3407" y="1893"/>
                <a:ext cx="13" cy="46"/>
              </a:xfrm>
              <a:custGeom>
                <a:avLst/>
                <a:gdLst>
                  <a:gd name="T0" fmla="*/ 0 w 13"/>
                  <a:gd name="T1" fmla="*/ 41 h 46"/>
                  <a:gd name="T2" fmla="*/ 0 w 13"/>
                  <a:gd name="T3" fmla="*/ 0 h 46"/>
                  <a:gd name="T4" fmla="*/ 13 w 13"/>
                  <a:gd name="T5" fmla="*/ 5 h 46"/>
                  <a:gd name="T6" fmla="*/ 13 w 13"/>
                  <a:gd name="T7" fmla="*/ 46 h 46"/>
                  <a:gd name="T8" fmla="*/ 0 w 13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6"/>
                  <a:gd name="T17" fmla="*/ 13 w 13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6">
                    <a:moveTo>
                      <a:pt x="0" y="41"/>
                    </a:moveTo>
                    <a:lnTo>
                      <a:pt x="0" y="0"/>
                    </a:lnTo>
                    <a:lnTo>
                      <a:pt x="13" y="5"/>
                    </a:lnTo>
                    <a:lnTo>
                      <a:pt x="13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0" name="Freeform 274"/>
              <p:cNvSpPr>
                <a:spLocks/>
              </p:cNvSpPr>
              <p:nvPr/>
            </p:nvSpPr>
            <p:spPr bwMode="auto">
              <a:xfrm>
                <a:off x="3407" y="1893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3 w 3"/>
                  <a:gd name="T3" fmla="*/ 38 h 41"/>
                  <a:gd name="T4" fmla="*/ 3 w 3"/>
                  <a:gd name="T5" fmla="*/ 3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3" y="38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1" name="Freeform 275"/>
              <p:cNvSpPr>
                <a:spLocks/>
              </p:cNvSpPr>
              <p:nvPr/>
            </p:nvSpPr>
            <p:spPr bwMode="auto">
              <a:xfrm>
                <a:off x="3407" y="1931"/>
                <a:ext cx="13" cy="8"/>
              </a:xfrm>
              <a:custGeom>
                <a:avLst/>
                <a:gdLst>
                  <a:gd name="T0" fmla="*/ 13 w 13"/>
                  <a:gd name="T1" fmla="*/ 8 h 8"/>
                  <a:gd name="T2" fmla="*/ 13 w 13"/>
                  <a:gd name="T3" fmla="*/ 5 h 8"/>
                  <a:gd name="T4" fmla="*/ 3 w 13"/>
                  <a:gd name="T5" fmla="*/ 0 h 8"/>
                  <a:gd name="T6" fmla="*/ 0 w 13"/>
                  <a:gd name="T7" fmla="*/ 3 h 8"/>
                  <a:gd name="T8" fmla="*/ 13 w 13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8"/>
                  <a:gd name="T17" fmla="*/ 13 w 13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8">
                    <a:moveTo>
                      <a:pt x="13" y="8"/>
                    </a:moveTo>
                    <a:lnTo>
                      <a:pt x="13" y="5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2" name="Freeform 276"/>
              <p:cNvSpPr>
                <a:spLocks/>
              </p:cNvSpPr>
              <p:nvPr/>
            </p:nvSpPr>
            <p:spPr bwMode="auto">
              <a:xfrm>
                <a:off x="3390" y="1885"/>
                <a:ext cx="10" cy="46"/>
              </a:xfrm>
              <a:custGeom>
                <a:avLst/>
                <a:gdLst>
                  <a:gd name="T0" fmla="*/ 0 w 10"/>
                  <a:gd name="T1" fmla="*/ 41 h 46"/>
                  <a:gd name="T2" fmla="*/ 0 w 10"/>
                  <a:gd name="T3" fmla="*/ 0 h 46"/>
                  <a:gd name="T4" fmla="*/ 10 w 10"/>
                  <a:gd name="T5" fmla="*/ 6 h 46"/>
                  <a:gd name="T6" fmla="*/ 10 w 10"/>
                  <a:gd name="T7" fmla="*/ 46 h 46"/>
                  <a:gd name="T8" fmla="*/ 0 w 10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"/>
                  <a:gd name="T17" fmla="*/ 10 w 1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">
                    <a:moveTo>
                      <a:pt x="0" y="41"/>
                    </a:moveTo>
                    <a:lnTo>
                      <a:pt x="0" y="0"/>
                    </a:lnTo>
                    <a:lnTo>
                      <a:pt x="10" y="6"/>
                    </a:lnTo>
                    <a:lnTo>
                      <a:pt x="10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3" name="Freeform 277"/>
              <p:cNvSpPr>
                <a:spLocks/>
              </p:cNvSpPr>
              <p:nvPr/>
            </p:nvSpPr>
            <p:spPr bwMode="auto">
              <a:xfrm>
                <a:off x="3390" y="1885"/>
                <a:ext cx="4" cy="41"/>
              </a:xfrm>
              <a:custGeom>
                <a:avLst/>
                <a:gdLst>
                  <a:gd name="T0" fmla="*/ 0 w 4"/>
                  <a:gd name="T1" fmla="*/ 41 h 41"/>
                  <a:gd name="T2" fmla="*/ 4 w 4"/>
                  <a:gd name="T3" fmla="*/ 39 h 41"/>
                  <a:gd name="T4" fmla="*/ 4 w 4"/>
                  <a:gd name="T5" fmla="*/ 3 h 41"/>
                  <a:gd name="T6" fmla="*/ 0 w 4"/>
                  <a:gd name="T7" fmla="*/ 0 h 41"/>
                  <a:gd name="T8" fmla="*/ 0 w 4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1"/>
                  <a:gd name="T17" fmla="*/ 4 w 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1">
                    <a:moveTo>
                      <a:pt x="0" y="41"/>
                    </a:moveTo>
                    <a:lnTo>
                      <a:pt x="4" y="39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4" name="Freeform 278"/>
              <p:cNvSpPr>
                <a:spLocks/>
              </p:cNvSpPr>
              <p:nvPr/>
            </p:nvSpPr>
            <p:spPr bwMode="auto">
              <a:xfrm>
                <a:off x="3390" y="1924"/>
                <a:ext cx="10" cy="7"/>
              </a:xfrm>
              <a:custGeom>
                <a:avLst/>
                <a:gdLst>
                  <a:gd name="T0" fmla="*/ 10 w 10"/>
                  <a:gd name="T1" fmla="*/ 7 h 7"/>
                  <a:gd name="T2" fmla="*/ 10 w 10"/>
                  <a:gd name="T3" fmla="*/ 5 h 7"/>
                  <a:gd name="T4" fmla="*/ 4 w 10"/>
                  <a:gd name="T5" fmla="*/ 0 h 7"/>
                  <a:gd name="T6" fmla="*/ 0 w 10"/>
                  <a:gd name="T7" fmla="*/ 2 h 7"/>
                  <a:gd name="T8" fmla="*/ 10 w 10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7"/>
                  <a:gd name="T17" fmla="*/ 10 w 1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7">
                    <a:moveTo>
                      <a:pt x="10" y="7"/>
                    </a:moveTo>
                    <a:lnTo>
                      <a:pt x="10" y="5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5" name="Freeform 279"/>
              <p:cNvSpPr>
                <a:spLocks/>
              </p:cNvSpPr>
              <p:nvPr/>
            </p:nvSpPr>
            <p:spPr bwMode="auto">
              <a:xfrm>
                <a:off x="3374" y="1878"/>
                <a:ext cx="10" cy="46"/>
              </a:xfrm>
              <a:custGeom>
                <a:avLst/>
                <a:gdLst>
                  <a:gd name="T0" fmla="*/ 0 w 10"/>
                  <a:gd name="T1" fmla="*/ 41 h 46"/>
                  <a:gd name="T2" fmla="*/ 0 w 10"/>
                  <a:gd name="T3" fmla="*/ 0 h 46"/>
                  <a:gd name="T4" fmla="*/ 10 w 10"/>
                  <a:gd name="T5" fmla="*/ 5 h 46"/>
                  <a:gd name="T6" fmla="*/ 10 w 10"/>
                  <a:gd name="T7" fmla="*/ 46 h 46"/>
                  <a:gd name="T8" fmla="*/ 0 w 10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"/>
                  <a:gd name="T17" fmla="*/ 10 w 1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">
                    <a:moveTo>
                      <a:pt x="0" y="41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6" name="Freeform 280"/>
              <p:cNvSpPr>
                <a:spLocks/>
              </p:cNvSpPr>
              <p:nvPr/>
            </p:nvSpPr>
            <p:spPr bwMode="auto">
              <a:xfrm>
                <a:off x="3374" y="1878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3 w 3"/>
                  <a:gd name="T3" fmla="*/ 38 h 41"/>
                  <a:gd name="T4" fmla="*/ 3 w 3"/>
                  <a:gd name="T5" fmla="*/ 0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3" y="38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7" name="Freeform 281"/>
              <p:cNvSpPr>
                <a:spLocks/>
              </p:cNvSpPr>
              <p:nvPr/>
            </p:nvSpPr>
            <p:spPr bwMode="auto">
              <a:xfrm>
                <a:off x="3374" y="1916"/>
                <a:ext cx="10" cy="8"/>
              </a:xfrm>
              <a:custGeom>
                <a:avLst/>
                <a:gdLst>
                  <a:gd name="T0" fmla="*/ 10 w 10"/>
                  <a:gd name="T1" fmla="*/ 8 h 8"/>
                  <a:gd name="T2" fmla="*/ 10 w 10"/>
                  <a:gd name="T3" fmla="*/ 5 h 8"/>
                  <a:gd name="T4" fmla="*/ 3 w 10"/>
                  <a:gd name="T5" fmla="*/ 0 h 8"/>
                  <a:gd name="T6" fmla="*/ 0 w 10"/>
                  <a:gd name="T7" fmla="*/ 3 h 8"/>
                  <a:gd name="T8" fmla="*/ 10 w 10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10" y="8"/>
                    </a:moveTo>
                    <a:lnTo>
                      <a:pt x="10" y="5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8" name="Freeform 282"/>
              <p:cNvSpPr>
                <a:spLocks/>
              </p:cNvSpPr>
              <p:nvPr/>
            </p:nvSpPr>
            <p:spPr bwMode="auto">
              <a:xfrm>
                <a:off x="3355" y="1870"/>
                <a:ext cx="13" cy="46"/>
              </a:xfrm>
              <a:custGeom>
                <a:avLst/>
                <a:gdLst>
                  <a:gd name="T0" fmla="*/ 0 w 13"/>
                  <a:gd name="T1" fmla="*/ 38 h 46"/>
                  <a:gd name="T2" fmla="*/ 0 w 13"/>
                  <a:gd name="T3" fmla="*/ 0 h 46"/>
                  <a:gd name="T4" fmla="*/ 13 w 13"/>
                  <a:gd name="T5" fmla="*/ 5 h 46"/>
                  <a:gd name="T6" fmla="*/ 13 w 13"/>
                  <a:gd name="T7" fmla="*/ 46 h 46"/>
                  <a:gd name="T8" fmla="*/ 0 w 13"/>
                  <a:gd name="T9" fmla="*/ 38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6"/>
                  <a:gd name="T17" fmla="*/ 13 w 13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6">
                    <a:moveTo>
                      <a:pt x="0" y="38"/>
                    </a:moveTo>
                    <a:lnTo>
                      <a:pt x="0" y="0"/>
                    </a:lnTo>
                    <a:lnTo>
                      <a:pt x="13" y="5"/>
                    </a:lnTo>
                    <a:lnTo>
                      <a:pt x="13" y="46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9" name="Rectangle 283"/>
              <p:cNvSpPr>
                <a:spLocks noChangeArrowheads="1"/>
              </p:cNvSpPr>
              <p:nvPr/>
            </p:nvSpPr>
            <p:spPr bwMode="auto">
              <a:xfrm>
                <a:off x="3355" y="1870"/>
                <a:ext cx="3" cy="38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0" name="Freeform 284"/>
              <p:cNvSpPr>
                <a:spLocks/>
              </p:cNvSpPr>
              <p:nvPr/>
            </p:nvSpPr>
            <p:spPr bwMode="auto">
              <a:xfrm>
                <a:off x="3355" y="1908"/>
                <a:ext cx="13" cy="8"/>
              </a:xfrm>
              <a:custGeom>
                <a:avLst/>
                <a:gdLst>
                  <a:gd name="T0" fmla="*/ 13 w 13"/>
                  <a:gd name="T1" fmla="*/ 8 h 8"/>
                  <a:gd name="T2" fmla="*/ 13 w 13"/>
                  <a:gd name="T3" fmla="*/ 3 h 8"/>
                  <a:gd name="T4" fmla="*/ 3 w 13"/>
                  <a:gd name="T5" fmla="*/ 0 h 8"/>
                  <a:gd name="T6" fmla="*/ 0 w 13"/>
                  <a:gd name="T7" fmla="*/ 0 h 8"/>
                  <a:gd name="T8" fmla="*/ 13 w 13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8"/>
                  <a:gd name="T17" fmla="*/ 13 w 13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8">
                    <a:moveTo>
                      <a:pt x="13" y="8"/>
                    </a:moveTo>
                    <a:lnTo>
                      <a:pt x="1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1" name="Freeform 285"/>
              <p:cNvSpPr>
                <a:spLocks/>
              </p:cNvSpPr>
              <p:nvPr/>
            </p:nvSpPr>
            <p:spPr bwMode="auto">
              <a:xfrm>
                <a:off x="3338" y="1862"/>
                <a:ext cx="10" cy="44"/>
              </a:xfrm>
              <a:custGeom>
                <a:avLst/>
                <a:gdLst>
                  <a:gd name="T0" fmla="*/ 0 w 10"/>
                  <a:gd name="T1" fmla="*/ 39 h 44"/>
                  <a:gd name="T2" fmla="*/ 0 w 10"/>
                  <a:gd name="T3" fmla="*/ 0 h 44"/>
                  <a:gd name="T4" fmla="*/ 10 w 10"/>
                  <a:gd name="T5" fmla="*/ 6 h 44"/>
                  <a:gd name="T6" fmla="*/ 10 w 10"/>
                  <a:gd name="T7" fmla="*/ 44 h 44"/>
                  <a:gd name="T8" fmla="*/ 0 w 10"/>
                  <a:gd name="T9" fmla="*/ 3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4"/>
                  <a:gd name="T17" fmla="*/ 10 w 1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4">
                    <a:moveTo>
                      <a:pt x="0" y="39"/>
                    </a:moveTo>
                    <a:lnTo>
                      <a:pt x="0" y="0"/>
                    </a:lnTo>
                    <a:lnTo>
                      <a:pt x="10" y="6"/>
                    </a:lnTo>
                    <a:lnTo>
                      <a:pt x="10" y="44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2" name="Rectangle 286"/>
              <p:cNvSpPr>
                <a:spLocks noChangeArrowheads="1"/>
              </p:cNvSpPr>
              <p:nvPr/>
            </p:nvSpPr>
            <p:spPr bwMode="auto">
              <a:xfrm>
                <a:off x="3338" y="1862"/>
                <a:ext cx="4" cy="39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3" name="Freeform 287"/>
              <p:cNvSpPr>
                <a:spLocks/>
              </p:cNvSpPr>
              <p:nvPr/>
            </p:nvSpPr>
            <p:spPr bwMode="auto">
              <a:xfrm>
                <a:off x="3338" y="1901"/>
                <a:ext cx="10" cy="5"/>
              </a:xfrm>
              <a:custGeom>
                <a:avLst/>
                <a:gdLst>
                  <a:gd name="T0" fmla="*/ 10 w 10"/>
                  <a:gd name="T1" fmla="*/ 5 h 5"/>
                  <a:gd name="T2" fmla="*/ 10 w 10"/>
                  <a:gd name="T3" fmla="*/ 2 h 5"/>
                  <a:gd name="T4" fmla="*/ 4 w 10"/>
                  <a:gd name="T5" fmla="*/ 0 h 5"/>
                  <a:gd name="T6" fmla="*/ 0 w 10"/>
                  <a:gd name="T7" fmla="*/ 0 h 5"/>
                  <a:gd name="T8" fmla="*/ 10 w 10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"/>
                  <a:gd name="T17" fmla="*/ 10 w 10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">
                    <a:moveTo>
                      <a:pt x="10" y="5"/>
                    </a:moveTo>
                    <a:lnTo>
                      <a:pt x="10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4" name="Freeform 288"/>
              <p:cNvSpPr>
                <a:spLocks/>
              </p:cNvSpPr>
              <p:nvPr/>
            </p:nvSpPr>
            <p:spPr bwMode="auto">
              <a:xfrm>
                <a:off x="3075" y="1737"/>
                <a:ext cx="26" cy="28"/>
              </a:xfrm>
              <a:custGeom>
                <a:avLst/>
                <a:gdLst>
                  <a:gd name="T0" fmla="*/ 26 w 26"/>
                  <a:gd name="T1" fmla="*/ 13 h 28"/>
                  <a:gd name="T2" fmla="*/ 26 w 26"/>
                  <a:gd name="T3" fmla="*/ 28 h 28"/>
                  <a:gd name="T4" fmla="*/ 0 w 26"/>
                  <a:gd name="T5" fmla="*/ 16 h 28"/>
                  <a:gd name="T6" fmla="*/ 0 w 26"/>
                  <a:gd name="T7" fmla="*/ 0 h 28"/>
                  <a:gd name="T8" fmla="*/ 26 w 26"/>
                  <a:gd name="T9" fmla="*/ 13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8"/>
                  <a:gd name="T17" fmla="*/ 26 w 2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8">
                    <a:moveTo>
                      <a:pt x="26" y="13"/>
                    </a:moveTo>
                    <a:lnTo>
                      <a:pt x="26" y="28"/>
                    </a:lnTo>
                    <a:lnTo>
                      <a:pt x="0" y="16"/>
                    </a:lnTo>
                    <a:lnTo>
                      <a:pt x="0" y="0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5" name="Freeform 289"/>
              <p:cNvSpPr>
                <a:spLocks/>
              </p:cNvSpPr>
              <p:nvPr/>
            </p:nvSpPr>
            <p:spPr bwMode="auto">
              <a:xfrm>
                <a:off x="3097" y="1750"/>
                <a:ext cx="4" cy="13"/>
              </a:xfrm>
              <a:custGeom>
                <a:avLst/>
                <a:gdLst>
                  <a:gd name="T0" fmla="*/ 0 w 4"/>
                  <a:gd name="T1" fmla="*/ 3 h 13"/>
                  <a:gd name="T2" fmla="*/ 4 w 4"/>
                  <a:gd name="T3" fmla="*/ 0 h 13"/>
                  <a:gd name="T4" fmla="*/ 4 w 4"/>
                  <a:gd name="T5" fmla="*/ 13 h 13"/>
                  <a:gd name="T6" fmla="*/ 0 w 4"/>
                  <a:gd name="T7" fmla="*/ 13 h 13"/>
                  <a:gd name="T8" fmla="*/ 0 w 4"/>
                  <a:gd name="T9" fmla="*/ 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3"/>
                    </a:moveTo>
                    <a:lnTo>
                      <a:pt x="4" y="0"/>
                    </a:lnTo>
                    <a:lnTo>
                      <a:pt x="4" y="13"/>
                    </a:lnTo>
                    <a:lnTo>
                      <a:pt x="0" y="1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25A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6" name="Freeform 290"/>
              <p:cNvSpPr>
                <a:spLocks/>
              </p:cNvSpPr>
              <p:nvPr/>
            </p:nvSpPr>
            <p:spPr bwMode="auto">
              <a:xfrm>
                <a:off x="3071" y="1737"/>
                <a:ext cx="30" cy="16"/>
              </a:xfrm>
              <a:custGeom>
                <a:avLst/>
                <a:gdLst>
                  <a:gd name="T0" fmla="*/ 0 w 30"/>
                  <a:gd name="T1" fmla="*/ 3 h 16"/>
                  <a:gd name="T2" fmla="*/ 4 w 30"/>
                  <a:gd name="T3" fmla="*/ 0 h 16"/>
                  <a:gd name="T4" fmla="*/ 30 w 30"/>
                  <a:gd name="T5" fmla="*/ 13 h 16"/>
                  <a:gd name="T6" fmla="*/ 26 w 30"/>
                  <a:gd name="T7" fmla="*/ 16 h 16"/>
                  <a:gd name="T8" fmla="*/ 0 w 30"/>
                  <a:gd name="T9" fmla="*/ 3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16"/>
                  <a:gd name="T17" fmla="*/ 30 w 30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16">
                    <a:moveTo>
                      <a:pt x="0" y="3"/>
                    </a:moveTo>
                    <a:lnTo>
                      <a:pt x="4" y="0"/>
                    </a:lnTo>
                    <a:lnTo>
                      <a:pt x="30" y="13"/>
                    </a:lnTo>
                    <a:lnTo>
                      <a:pt x="26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1B1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7" name="Freeform 291"/>
              <p:cNvSpPr>
                <a:spLocks/>
              </p:cNvSpPr>
              <p:nvPr/>
            </p:nvSpPr>
            <p:spPr bwMode="auto">
              <a:xfrm>
                <a:off x="3071" y="1740"/>
                <a:ext cx="26" cy="23"/>
              </a:xfrm>
              <a:custGeom>
                <a:avLst/>
                <a:gdLst>
                  <a:gd name="T0" fmla="*/ 26 w 26"/>
                  <a:gd name="T1" fmla="*/ 13 h 23"/>
                  <a:gd name="T2" fmla="*/ 26 w 26"/>
                  <a:gd name="T3" fmla="*/ 23 h 23"/>
                  <a:gd name="T4" fmla="*/ 0 w 26"/>
                  <a:gd name="T5" fmla="*/ 13 h 23"/>
                  <a:gd name="T6" fmla="*/ 0 w 26"/>
                  <a:gd name="T7" fmla="*/ 0 h 23"/>
                  <a:gd name="T8" fmla="*/ 26 w 26"/>
                  <a:gd name="T9" fmla="*/ 13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3"/>
                  <a:gd name="T17" fmla="*/ 26 w 2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3">
                    <a:moveTo>
                      <a:pt x="26" y="13"/>
                    </a:moveTo>
                    <a:lnTo>
                      <a:pt x="26" y="2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26" y="13"/>
                    </a:lnTo>
                    <a:close/>
                  </a:path>
                </a:pathLst>
              </a:custGeom>
              <a:solidFill>
                <a:srgbClr val="E1B1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8" name="Freeform 292"/>
              <p:cNvSpPr>
                <a:spLocks/>
              </p:cNvSpPr>
              <p:nvPr/>
            </p:nvSpPr>
            <p:spPr bwMode="auto">
              <a:xfrm>
                <a:off x="3553" y="1617"/>
                <a:ext cx="554" cy="309"/>
              </a:xfrm>
              <a:custGeom>
                <a:avLst/>
                <a:gdLst>
                  <a:gd name="T0" fmla="*/ 0 w 554"/>
                  <a:gd name="T1" fmla="*/ 253 h 309"/>
                  <a:gd name="T2" fmla="*/ 554 w 554"/>
                  <a:gd name="T3" fmla="*/ 0 h 309"/>
                  <a:gd name="T4" fmla="*/ 554 w 554"/>
                  <a:gd name="T5" fmla="*/ 59 h 309"/>
                  <a:gd name="T6" fmla="*/ 0 w 554"/>
                  <a:gd name="T7" fmla="*/ 309 h 309"/>
                  <a:gd name="T8" fmla="*/ 0 w 554"/>
                  <a:gd name="T9" fmla="*/ 253 h 3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4"/>
                  <a:gd name="T16" fmla="*/ 0 h 309"/>
                  <a:gd name="T17" fmla="*/ 554 w 554"/>
                  <a:gd name="T18" fmla="*/ 309 h 3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4" h="309">
                    <a:moveTo>
                      <a:pt x="0" y="253"/>
                    </a:moveTo>
                    <a:lnTo>
                      <a:pt x="554" y="0"/>
                    </a:lnTo>
                    <a:lnTo>
                      <a:pt x="554" y="59"/>
                    </a:lnTo>
                    <a:lnTo>
                      <a:pt x="0" y="309"/>
                    </a:lnTo>
                    <a:lnTo>
                      <a:pt x="0" y="25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9" name="Freeform 293"/>
              <p:cNvSpPr>
                <a:spLocks/>
              </p:cNvSpPr>
              <p:nvPr/>
            </p:nvSpPr>
            <p:spPr bwMode="auto">
              <a:xfrm>
                <a:off x="3071" y="1398"/>
                <a:ext cx="1036" cy="472"/>
              </a:xfrm>
              <a:custGeom>
                <a:avLst/>
                <a:gdLst>
                  <a:gd name="T0" fmla="*/ 0 w 1036"/>
                  <a:gd name="T1" fmla="*/ 253 h 472"/>
                  <a:gd name="T2" fmla="*/ 551 w 1036"/>
                  <a:gd name="T3" fmla="*/ 0 h 472"/>
                  <a:gd name="T4" fmla="*/ 1036 w 1036"/>
                  <a:gd name="T5" fmla="*/ 219 h 472"/>
                  <a:gd name="T6" fmla="*/ 482 w 1036"/>
                  <a:gd name="T7" fmla="*/ 472 h 472"/>
                  <a:gd name="T8" fmla="*/ 0 w 1036"/>
                  <a:gd name="T9" fmla="*/ 253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6"/>
                  <a:gd name="T16" fmla="*/ 0 h 472"/>
                  <a:gd name="T17" fmla="*/ 1036 w 1036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6" h="472">
                    <a:moveTo>
                      <a:pt x="0" y="253"/>
                    </a:moveTo>
                    <a:lnTo>
                      <a:pt x="551" y="0"/>
                    </a:lnTo>
                    <a:lnTo>
                      <a:pt x="1036" y="219"/>
                    </a:lnTo>
                    <a:lnTo>
                      <a:pt x="482" y="472"/>
                    </a:lnTo>
                    <a:lnTo>
                      <a:pt x="0" y="253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0" name="Freeform 294"/>
              <p:cNvSpPr>
                <a:spLocks/>
              </p:cNvSpPr>
              <p:nvPr/>
            </p:nvSpPr>
            <p:spPr bwMode="auto">
              <a:xfrm>
                <a:off x="3071" y="1651"/>
                <a:ext cx="482" cy="275"/>
              </a:xfrm>
              <a:custGeom>
                <a:avLst/>
                <a:gdLst>
                  <a:gd name="T0" fmla="*/ 482 w 482"/>
                  <a:gd name="T1" fmla="*/ 219 h 275"/>
                  <a:gd name="T2" fmla="*/ 482 w 482"/>
                  <a:gd name="T3" fmla="*/ 275 h 275"/>
                  <a:gd name="T4" fmla="*/ 0 w 482"/>
                  <a:gd name="T5" fmla="*/ 56 h 275"/>
                  <a:gd name="T6" fmla="*/ 0 w 482"/>
                  <a:gd name="T7" fmla="*/ 0 h 275"/>
                  <a:gd name="T8" fmla="*/ 482 w 482"/>
                  <a:gd name="T9" fmla="*/ 219 h 2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2"/>
                  <a:gd name="T16" fmla="*/ 0 h 275"/>
                  <a:gd name="T17" fmla="*/ 482 w 482"/>
                  <a:gd name="T18" fmla="*/ 275 h 2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2" h="275">
                    <a:moveTo>
                      <a:pt x="482" y="219"/>
                    </a:moveTo>
                    <a:lnTo>
                      <a:pt x="482" y="275"/>
                    </a:lnTo>
                    <a:lnTo>
                      <a:pt x="0" y="56"/>
                    </a:lnTo>
                    <a:lnTo>
                      <a:pt x="0" y="0"/>
                    </a:lnTo>
                    <a:lnTo>
                      <a:pt x="482" y="219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1" name="Freeform 295"/>
              <p:cNvSpPr>
                <a:spLocks/>
              </p:cNvSpPr>
              <p:nvPr/>
            </p:nvSpPr>
            <p:spPr bwMode="auto">
              <a:xfrm>
                <a:off x="3104" y="1676"/>
                <a:ext cx="163" cy="92"/>
              </a:xfrm>
              <a:custGeom>
                <a:avLst/>
                <a:gdLst>
                  <a:gd name="T0" fmla="*/ 0 w 163"/>
                  <a:gd name="T1" fmla="*/ 18 h 92"/>
                  <a:gd name="T2" fmla="*/ 0 w 163"/>
                  <a:gd name="T3" fmla="*/ 0 h 92"/>
                  <a:gd name="T4" fmla="*/ 163 w 163"/>
                  <a:gd name="T5" fmla="*/ 72 h 92"/>
                  <a:gd name="T6" fmla="*/ 163 w 163"/>
                  <a:gd name="T7" fmla="*/ 92 h 92"/>
                  <a:gd name="T8" fmla="*/ 0 w 163"/>
                  <a:gd name="T9" fmla="*/ 18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3"/>
                  <a:gd name="T16" fmla="*/ 0 h 92"/>
                  <a:gd name="T17" fmla="*/ 163 w 163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3" h="92">
                    <a:moveTo>
                      <a:pt x="0" y="18"/>
                    </a:moveTo>
                    <a:lnTo>
                      <a:pt x="0" y="0"/>
                    </a:lnTo>
                    <a:lnTo>
                      <a:pt x="163" y="72"/>
                    </a:lnTo>
                    <a:lnTo>
                      <a:pt x="163" y="92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2" name="Rectangle 296"/>
              <p:cNvSpPr>
                <a:spLocks noChangeArrowheads="1"/>
              </p:cNvSpPr>
              <p:nvPr/>
            </p:nvSpPr>
            <p:spPr bwMode="auto">
              <a:xfrm>
                <a:off x="3104" y="1676"/>
                <a:ext cx="3" cy="18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3" name="Freeform 297"/>
              <p:cNvSpPr>
                <a:spLocks/>
              </p:cNvSpPr>
              <p:nvPr/>
            </p:nvSpPr>
            <p:spPr bwMode="auto">
              <a:xfrm>
                <a:off x="3104" y="1694"/>
                <a:ext cx="163" cy="74"/>
              </a:xfrm>
              <a:custGeom>
                <a:avLst/>
                <a:gdLst>
                  <a:gd name="T0" fmla="*/ 163 w 163"/>
                  <a:gd name="T1" fmla="*/ 74 h 74"/>
                  <a:gd name="T2" fmla="*/ 163 w 163"/>
                  <a:gd name="T3" fmla="*/ 71 h 74"/>
                  <a:gd name="T4" fmla="*/ 3 w 163"/>
                  <a:gd name="T5" fmla="*/ 0 h 74"/>
                  <a:gd name="T6" fmla="*/ 0 w 163"/>
                  <a:gd name="T7" fmla="*/ 0 h 74"/>
                  <a:gd name="T8" fmla="*/ 163 w 163"/>
                  <a:gd name="T9" fmla="*/ 74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3"/>
                  <a:gd name="T16" fmla="*/ 0 h 74"/>
                  <a:gd name="T17" fmla="*/ 163 w 163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3" h="74">
                    <a:moveTo>
                      <a:pt x="163" y="74"/>
                    </a:moveTo>
                    <a:lnTo>
                      <a:pt x="163" y="71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63" y="74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4" name="Freeform 298"/>
              <p:cNvSpPr>
                <a:spLocks/>
              </p:cNvSpPr>
              <p:nvPr/>
            </p:nvSpPr>
            <p:spPr bwMode="auto">
              <a:xfrm>
                <a:off x="3530" y="1868"/>
                <a:ext cx="13" cy="46"/>
              </a:xfrm>
              <a:custGeom>
                <a:avLst/>
                <a:gdLst>
                  <a:gd name="T0" fmla="*/ 0 w 13"/>
                  <a:gd name="T1" fmla="*/ 40 h 46"/>
                  <a:gd name="T2" fmla="*/ 0 w 13"/>
                  <a:gd name="T3" fmla="*/ 0 h 46"/>
                  <a:gd name="T4" fmla="*/ 13 w 13"/>
                  <a:gd name="T5" fmla="*/ 7 h 46"/>
                  <a:gd name="T6" fmla="*/ 13 w 13"/>
                  <a:gd name="T7" fmla="*/ 46 h 46"/>
                  <a:gd name="T8" fmla="*/ 0 w 13"/>
                  <a:gd name="T9" fmla="*/ 4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6"/>
                  <a:gd name="T17" fmla="*/ 13 w 13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6">
                    <a:moveTo>
                      <a:pt x="0" y="40"/>
                    </a:moveTo>
                    <a:lnTo>
                      <a:pt x="0" y="0"/>
                    </a:lnTo>
                    <a:lnTo>
                      <a:pt x="13" y="7"/>
                    </a:lnTo>
                    <a:lnTo>
                      <a:pt x="13" y="4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5" name="Freeform 299"/>
              <p:cNvSpPr>
                <a:spLocks/>
              </p:cNvSpPr>
              <p:nvPr/>
            </p:nvSpPr>
            <p:spPr bwMode="auto">
              <a:xfrm>
                <a:off x="3530" y="1868"/>
                <a:ext cx="4" cy="40"/>
              </a:xfrm>
              <a:custGeom>
                <a:avLst/>
                <a:gdLst>
                  <a:gd name="T0" fmla="*/ 0 w 4"/>
                  <a:gd name="T1" fmla="*/ 40 h 40"/>
                  <a:gd name="T2" fmla="*/ 4 w 4"/>
                  <a:gd name="T3" fmla="*/ 40 h 40"/>
                  <a:gd name="T4" fmla="*/ 4 w 4"/>
                  <a:gd name="T5" fmla="*/ 2 h 40"/>
                  <a:gd name="T6" fmla="*/ 0 w 4"/>
                  <a:gd name="T7" fmla="*/ 0 h 40"/>
                  <a:gd name="T8" fmla="*/ 0 w 4"/>
                  <a:gd name="T9" fmla="*/ 4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0"/>
                  <a:gd name="T17" fmla="*/ 4 w 4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0">
                    <a:moveTo>
                      <a:pt x="0" y="40"/>
                    </a:moveTo>
                    <a:lnTo>
                      <a:pt x="4" y="40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6" name="Freeform 300"/>
              <p:cNvSpPr>
                <a:spLocks/>
              </p:cNvSpPr>
              <p:nvPr/>
            </p:nvSpPr>
            <p:spPr bwMode="auto">
              <a:xfrm>
                <a:off x="3530" y="1908"/>
                <a:ext cx="13" cy="6"/>
              </a:xfrm>
              <a:custGeom>
                <a:avLst/>
                <a:gdLst>
                  <a:gd name="T0" fmla="*/ 13 w 13"/>
                  <a:gd name="T1" fmla="*/ 6 h 6"/>
                  <a:gd name="T2" fmla="*/ 13 w 13"/>
                  <a:gd name="T3" fmla="*/ 3 h 6"/>
                  <a:gd name="T4" fmla="*/ 4 w 13"/>
                  <a:gd name="T5" fmla="*/ 0 h 6"/>
                  <a:gd name="T6" fmla="*/ 0 w 13"/>
                  <a:gd name="T7" fmla="*/ 0 h 6"/>
                  <a:gd name="T8" fmla="*/ 13 w 13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6"/>
                  <a:gd name="T17" fmla="*/ 13 w 13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6">
                    <a:moveTo>
                      <a:pt x="13" y="6"/>
                    </a:moveTo>
                    <a:lnTo>
                      <a:pt x="13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7" name="Freeform 301"/>
              <p:cNvSpPr>
                <a:spLocks/>
              </p:cNvSpPr>
              <p:nvPr/>
            </p:nvSpPr>
            <p:spPr bwMode="auto">
              <a:xfrm>
                <a:off x="3514" y="1860"/>
                <a:ext cx="10" cy="46"/>
              </a:xfrm>
              <a:custGeom>
                <a:avLst/>
                <a:gdLst>
                  <a:gd name="T0" fmla="*/ 0 w 10"/>
                  <a:gd name="T1" fmla="*/ 41 h 46"/>
                  <a:gd name="T2" fmla="*/ 0 w 10"/>
                  <a:gd name="T3" fmla="*/ 0 h 46"/>
                  <a:gd name="T4" fmla="*/ 10 w 10"/>
                  <a:gd name="T5" fmla="*/ 5 h 46"/>
                  <a:gd name="T6" fmla="*/ 10 w 10"/>
                  <a:gd name="T7" fmla="*/ 46 h 46"/>
                  <a:gd name="T8" fmla="*/ 0 w 10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"/>
                  <a:gd name="T17" fmla="*/ 10 w 1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">
                    <a:moveTo>
                      <a:pt x="0" y="41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8" name="Freeform 302"/>
              <p:cNvSpPr>
                <a:spLocks/>
              </p:cNvSpPr>
              <p:nvPr/>
            </p:nvSpPr>
            <p:spPr bwMode="auto">
              <a:xfrm>
                <a:off x="3514" y="1860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3 w 3"/>
                  <a:gd name="T3" fmla="*/ 41 h 41"/>
                  <a:gd name="T4" fmla="*/ 3 w 3"/>
                  <a:gd name="T5" fmla="*/ 2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3" y="41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9" name="Freeform 303"/>
              <p:cNvSpPr>
                <a:spLocks/>
              </p:cNvSpPr>
              <p:nvPr/>
            </p:nvSpPr>
            <p:spPr bwMode="auto">
              <a:xfrm>
                <a:off x="3514" y="1901"/>
                <a:ext cx="10" cy="5"/>
              </a:xfrm>
              <a:custGeom>
                <a:avLst/>
                <a:gdLst>
                  <a:gd name="T0" fmla="*/ 10 w 10"/>
                  <a:gd name="T1" fmla="*/ 5 h 5"/>
                  <a:gd name="T2" fmla="*/ 10 w 10"/>
                  <a:gd name="T3" fmla="*/ 2 h 5"/>
                  <a:gd name="T4" fmla="*/ 3 w 10"/>
                  <a:gd name="T5" fmla="*/ 0 h 5"/>
                  <a:gd name="T6" fmla="*/ 0 w 10"/>
                  <a:gd name="T7" fmla="*/ 0 h 5"/>
                  <a:gd name="T8" fmla="*/ 10 w 10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"/>
                  <a:gd name="T17" fmla="*/ 10 w 10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">
                    <a:moveTo>
                      <a:pt x="10" y="5"/>
                    </a:moveTo>
                    <a:lnTo>
                      <a:pt x="10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0" name="Freeform 304"/>
              <p:cNvSpPr>
                <a:spLocks/>
              </p:cNvSpPr>
              <p:nvPr/>
            </p:nvSpPr>
            <p:spPr bwMode="auto">
              <a:xfrm>
                <a:off x="3495" y="1852"/>
                <a:ext cx="13" cy="46"/>
              </a:xfrm>
              <a:custGeom>
                <a:avLst/>
                <a:gdLst>
                  <a:gd name="T0" fmla="*/ 0 w 13"/>
                  <a:gd name="T1" fmla="*/ 41 h 46"/>
                  <a:gd name="T2" fmla="*/ 0 w 13"/>
                  <a:gd name="T3" fmla="*/ 0 h 46"/>
                  <a:gd name="T4" fmla="*/ 13 w 13"/>
                  <a:gd name="T5" fmla="*/ 5 h 46"/>
                  <a:gd name="T6" fmla="*/ 13 w 13"/>
                  <a:gd name="T7" fmla="*/ 46 h 46"/>
                  <a:gd name="T8" fmla="*/ 0 w 13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6"/>
                  <a:gd name="T17" fmla="*/ 13 w 13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6">
                    <a:moveTo>
                      <a:pt x="0" y="41"/>
                    </a:moveTo>
                    <a:lnTo>
                      <a:pt x="0" y="0"/>
                    </a:lnTo>
                    <a:lnTo>
                      <a:pt x="13" y="5"/>
                    </a:lnTo>
                    <a:lnTo>
                      <a:pt x="13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1" name="Freeform 305"/>
              <p:cNvSpPr>
                <a:spLocks/>
              </p:cNvSpPr>
              <p:nvPr/>
            </p:nvSpPr>
            <p:spPr bwMode="auto">
              <a:xfrm>
                <a:off x="3495" y="1852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3 w 3"/>
                  <a:gd name="T3" fmla="*/ 39 h 41"/>
                  <a:gd name="T4" fmla="*/ 3 w 3"/>
                  <a:gd name="T5" fmla="*/ 3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3" y="39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2" name="Freeform 306"/>
              <p:cNvSpPr>
                <a:spLocks/>
              </p:cNvSpPr>
              <p:nvPr/>
            </p:nvSpPr>
            <p:spPr bwMode="auto">
              <a:xfrm>
                <a:off x="3495" y="1891"/>
                <a:ext cx="13" cy="7"/>
              </a:xfrm>
              <a:custGeom>
                <a:avLst/>
                <a:gdLst>
                  <a:gd name="T0" fmla="*/ 13 w 13"/>
                  <a:gd name="T1" fmla="*/ 7 h 7"/>
                  <a:gd name="T2" fmla="*/ 13 w 13"/>
                  <a:gd name="T3" fmla="*/ 5 h 7"/>
                  <a:gd name="T4" fmla="*/ 3 w 13"/>
                  <a:gd name="T5" fmla="*/ 0 h 7"/>
                  <a:gd name="T6" fmla="*/ 0 w 13"/>
                  <a:gd name="T7" fmla="*/ 2 h 7"/>
                  <a:gd name="T8" fmla="*/ 13 w 13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7"/>
                  <a:gd name="T17" fmla="*/ 13 w 13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7">
                    <a:moveTo>
                      <a:pt x="13" y="7"/>
                    </a:moveTo>
                    <a:lnTo>
                      <a:pt x="13" y="5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3" name="Freeform 307"/>
              <p:cNvSpPr>
                <a:spLocks/>
              </p:cNvSpPr>
              <p:nvPr/>
            </p:nvSpPr>
            <p:spPr bwMode="auto">
              <a:xfrm>
                <a:off x="3478" y="1845"/>
                <a:ext cx="10" cy="46"/>
              </a:xfrm>
              <a:custGeom>
                <a:avLst/>
                <a:gdLst>
                  <a:gd name="T0" fmla="*/ 0 w 10"/>
                  <a:gd name="T1" fmla="*/ 40 h 46"/>
                  <a:gd name="T2" fmla="*/ 0 w 10"/>
                  <a:gd name="T3" fmla="*/ 0 h 46"/>
                  <a:gd name="T4" fmla="*/ 10 w 10"/>
                  <a:gd name="T5" fmla="*/ 5 h 46"/>
                  <a:gd name="T6" fmla="*/ 10 w 10"/>
                  <a:gd name="T7" fmla="*/ 46 h 46"/>
                  <a:gd name="T8" fmla="*/ 0 w 10"/>
                  <a:gd name="T9" fmla="*/ 4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"/>
                  <a:gd name="T17" fmla="*/ 10 w 1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">
                    <a:moveTo>
                      <a:pt x="0" y="40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4" name="Freeform 308"/>
              <p:cNvSpPr>
                <a:spLocks/>
              </p:cNvSpPr>
              <p:nvPr/>
            </p:nvSpPr>
            <p:spPr bwMode="auto">
              <a:xfrm>
                <a:off x="3478" y="1845"/>
                <a:ext cx="4" cy="40"/>
              </a:xfrm>
              <a:custGeom>
                <a:avLst/>
                <a:gdLst>
                  <a:gd name="T0" fmla="*/ 0 w 4"/>
                  <a:gd name="T1" fmla="*/ 40 h 40"/>
                  <a:gd name="T2" fmla="*/ 4 w 4"/>
                  <a:gd name="T3" fmla="*/ 38 h 40"/>
                  <a:gd name="T4" fmla="*/ 4 w 4"/>
                  <a:gd name="T5" fmla="*/ 2 h 40"/>
                  <a:gd name="T6" fmla="*/ 0 w 4"/>
                  <a:gd name="T7" fmla="*/ 0 h 40"/>
                  <a:gd name="T8" fmla="*/ 0 w 4"/>
                  <a:gd name="T9" fmla="*/ 4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0"/>
                  <a:gd name="T17" fmla="*/ 4 w 4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0">
                    <a:moveTo>
                      <a:pt x="0" y="40"/>
                    </a:moveTo>
                    <a:lnTo>
                      <a:pt x="4" y="38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5" name="Freeform 309"/>
              <p:cNvSpPr>
                <a:spLocks/>
              </p:cNvSpPr>
              <p:nvPr/>
            </p:nvSpPr>
            <p:spPr bwMode="auto">
              <a:xfrm>
                <a:off x="3478" y="1883"/>
                <a:ext cx="10" cy="8"/>
              </a:xfrm>
              <a:custGeom>
                <a:avLst/>
                <a:gdLst>
                  <a:gd name="T0" fmla="*/ 10 w 10"/>
                  <a:gd name="T1" fmla="*/ 8 h 8"/>
                  <a:gd name="T2" fmla="*/ 10 w 10"/>
                  <a:gd name="T3" fmla="*/ 5 h 8"/>
                  <a:gd name="T4" fmla="*/ 4 w 10"/>
                  <a:gd name="T5" fmla="*/ 0 h 8"/>
                  <a:gd name="T6" fmla="*/ 0 w 10"/>
                  <a:gd name="T7" fmla="*/ 2 h 8"/>
                  <a:gd name="T8" fmla="*/ 10 w 10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10" y="8"/>
                    </a:moveTo>
                    <a:lnTo>
                      <a:pt x="10" y="5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6" name="Freeform 310"/>
              <p:cNvSpPr>
                <a:spLocks/>
              </p:cNvSpPr>
              <p:nvPr/>
            </p:nvSpPr>
            <p:spPr bwMode="auto">
              <a:xfrm>
                <a:off x="3462" y="1837"/>
                <a:ext cx="10" cy="46"/>
              </a:xfrm>
              <a:custGeom>
                <a:avLst/>
                <a:gdLst>
                  <a:gd name="T0" fmla="*/ 0 w 10"/>
                  <a:gd name="T1" fmla="*/ 41 h 46"/>
                  <a:gd name="T2" fmla="*/ 0 w 10"/>
                  <a:gd name="T3" fmla="*/ 0 h 46"/>
                  <a:gd name="T4" fmla="*/ 10 w 10"/>
                  <a:gd name="T5" fmla="*/ 5 h 46"/>
                  <a:gd name="T6" fmla="*/ 10 w 10"/>
                  <a:gd name="T7" fmla="*/ 46 h 46"/>
                  <a:gd name="T8" fmla="*/ 0 w 10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"/>
                  <a:gd name="T17" fmla="*/ 10 w 1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">
                    <a:moveTo>
                      <a:pt x="0" y="41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7" name="Freeform 311"/>
              <p:cNvSpPr>
                <a:spLocks/>
              </p:cNvSpPr>
              <p:nvPr/>
            </p:nvSpPr>
            <p:spPr bwMode="auto">
              <a:xfrm>
                <a:off x="3462" y="1837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0 w 3"/>
                  <a:gd name="T3" fmla="*/ 38 h 41"/>
                  <a:gd name="T4" fmla="*/ 3 w 3"/>
                  <a:gd name="T5" fmla="*/ 2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0" y="38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8" name="Freeform 312"/>
              <p:cNvSpPr>
                <a:spLocks/>
              </p:cNvSpPr>
              <p:nvPr/>
            </p:nvSpPr>
            <p:spPr bwMode="auto">
              <a:xfrm>
                <a:off x="3462" y="1875"/>
                <a:ext cx="10" cy="8"/>
              </a:xfrm>
              <a:custGeom>
                <a:avLst/>
                <a:gdLst>
                  <a:gd name="T0" fmla="*/ 10 w 10"/>
                  <a:gd name="T1" fmla="*/ 8 h 8"/>
                  <a:gd name="T2" fmla="*/ 10 w 10"/>
                  <a:gd name="T3" fmla="*/ 5 h 8"/>
                  <a:gd name="T4" fmla="*/ 0 w 10"/>
                  <a:gd name="T5" fmla="*/ 0 h 8"/>
                  <a:gd name="T6" fmla="*/ 0 w 10"/>
                  <a:gd name="T7" fmla="*/ 3 h 8"/>
                  <a:gd name="T8" fmla="*/ 10 w 10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10" y="8"/>
                    </a:moveTo>
                    <a:lnTo>
                      <a:pt x="10" y="5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9" name="Freeform 313"/>
              <p:cNvSpPr>
                <a:spLocks/>
              </p:cNvSpPr>
              <p:nvPr/>
            </p:nvSpPr>
            <p:spPr bwMode="auto">
              <a:xfrm>
                <a:off x="3442" y="1829"/>
                <a:ext cx="13" cy="46"/>
              </a:xfrm>
              <a:custGeom>
                <a:avLst/>
                <a:gdLst>
                  <a:gd name="T0" fmla="*/ 0 w 13"/>
                  <a:gd name="T1" fmla="*/ 41 h 46"/>
                  <a:gd name="T2" fmla="*/ 0 w 13"/>
                  <a:gd name="T3" fmla="*/ 0 h 46"/>
                  <a:gd name="T4" fmla="*/ 13 w 13"/>
                  <a:gd name="T5" fmla="*/ 5 h 46"/>
                  <a:gd name="T6" fmla="*/ 13 w 13"/>
                  <a:gd name="T7" fmla="*/ 46 h 46"/>
                  <a:gd name="T8" fmla="*/ 0 w 13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6"/>
                  <a:gd name="T17" fmla="*/ 13 w 13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6">
                    <a:moveTo>
                      <a:pt x="0" y="41"/>
                    </a:moveTo>
                    <a:lnTo>
                      <a:pt x="0" y="0"/>
                    </a:lnTo>
                    <a:lnTo>
                      <a:pt x="13" y="5"/>
                    </a:lnTo>
                    <a:lnTo>
                      <a:pt x="13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0" name="Freeform 314"/>
              <p:cNvSpPr>
                <a:spLocks/>
              </p:cNvSpPr>
              <p:nvPr/>
            </p:nvSpPr>
            <p:spPr bwMode="auto">
              <a:xfrm>
                <a:off x="3442" y="1829"/>
                <a:ext cx="4" cy="41"/>
              </a:xfrm>
              <a:custGeom>
                <a:avLst/>
                <a:gdLst>
                  <a:gd name="T0" fmla="*/ 0 w 4"/>
                  <a:gd name="T1" fmla="*/ 41 h 41"/>
                  <a:gd name="T2" fmla="*/ 4 w 4"/>
                  <a:gd name="T3" fmla="*/ 39 h 41"/>
                  <a:gd name="T4" fmla="*/ 4 w 4"/>
                  <a:gd name="T5" fmla="*/ 0 h 41"/>
                  <a:gd name="T6" fmla="*/ 0 w 4"/>
                  <a:gd name="T7" fmla="*/ 0 h 41"/>
                  <a:gd name="T8" fmla="*/ 0 w 4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1"/>
                  <a:gd name="T17" fmla="*/ 4 w 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1">
                    <a:moveTo>
                      <a:pt x="0" y="41"/>
                    </a:moveTo>
                    <a:lnTo>
                      <a:pt x="4" y="3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1" name="Freeform 315"/>
              <p:cNvSpPr>
                <a:spLocks/>
              </p:cNvSpPr>
              <p:nvPr/>
            </p:nvSpPr>
            <p:spPr bwMode="auto">
              <a:xfrm>
                <a:off x="3442" y="1868"/>
                <a:ext cx="13" cy="7"/>
              </a:xfrm>
              <a:custGeom>
                <a:avLst/>
                <a:gdLst>
                  <a:gd name="T0" fmla="*/ 13 w 13"/>
                  <a:gd name="T1" fmla="*/ 7 h 7"/>
                  <a:gd name="T2" fmla="*/ 13 w 13"/>
                  <a:gd name="T3" fmla="*/ 5 h 7"/>
                  <a:gd name="T4" fmla="*/ 4 w 13"/>
                  <a:gd name="T5" fmla="*/ 0 h 7"/>
                  <a:gd name="T6" fmla="*/ 0 w 13"/>
                  <a:gd name="T7" fmla="*/ 2 h 7"/>
                  <a:gd name="T8" fmla="*/ 13 w 13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7"/>
                  <a:gd name="T17" fmla="*/ 13 w 13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7">
                    <a:moveTo>
                      <a:pt x="13" y="7"/>
                    </a:moveTo>
                    <a:lnTo>
                      <a:pt x="13" y="5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2" name="Freeform 316"/>
              <p:cNvSpPr>
                <a:spLocks/>
              </p:cNvSpPr>
              <p:nvPr/>
            </p:nvSpPr>
            <p:spPr bwMode="auto">
              <a:xfrm>
                <a:off x="3426" y="1822"/>
                <a:ext cx="10" cy="46"/>
              </a:xfrm>
              <a:custGeom>
                <a:avLst/>
                <a:gdLst>
                  <a:gd name="T0" fmla="*/ 0 w 10"/>
                  <a:gd name="T1" fmla="*/ 40 h 46"/>
                  <a:gd name="T2" fmla="*/ 0 w 10"/>
                  <a:gd name="T3" fmla="*/ 0 h 46"/>
                  <a:gd name="T4" fmla="*/ 10 w 10"/>
                  <a:gd name="T5" fmla="*/ 5 h 46"/>
                  <a:gd name="T6" fmla="*/ 10 w 10"/>
                  <a:gd name="T7" fmla="*/ 46 h 46"/>
                  <a:gd name="T8" fmla="*/ 0 w 10"/>
                  <a:gd name="T9" fmla="*/ 4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"/>
                  <a:gd name="T17" fmla="*/ 10 w 1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">
                    <a:moveTo>
                      <a:pt x="0" y="40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3" name="Freeform 317"/>
              <p:cNvSpPr>
                <a:spLocks/>
              </p:cNvSpPr>
              <p:nvPr/>
            </p:nvSpPr>
            <p:spPr bwMode="auto">
              <a:xfrm>
                <a:off x="3426" y="1822"/>
                <a:ext cx="3" cy="40"/>
              </a:xfrm>
              <a:custGeom>
                <a:avLst/>
                <a:gdLst>
                  <a:gd name="T0" fmla="*/ 0 w 3"/>
                  <a:gd name="T1" fmla="*/ 40 h 40"/>
                  <a:gd name="T2" fmla="*/ 3 w 3"/>
                  <a:gd name="T3" fmla="*/ 38 h 40"/>
                  <a:gd name="T4" fmla="*/ 3 w 3"/>
                  <a:gd name="T5" fmla="*/ 0 h 40"/>
                  <a:gd name="T6" fmla="*/ 0 w 3"/>
                  <a:gd name="T7" fmla="*/ 0 h 40"/>
                  <a:gd name="T8" fmla="*/ 0 w 3"/>
                  <a:gd name="T9" fmla="*/ 4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0"/>
                  <a:gd name="T17" fmla="*/ 3 w 3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0">
                    <a:moveTo>
                      <a:pt x="0" y="40"/>
                    </a:moveTo>
                    <a:lnTo>
                      <a:pt x="3" y="38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4" name="Freeform 318"/>
              <p:cNvSpPr>
                <a:spLocks/>
              </p:cNvSpPr>
              <p:nvPr/>
            </p:nvSpPr>
            <p:spPr bwMode="auto">
              <a:xfrm>
                <a:off x="3426" y="1860"/>
                <a:ext cx="10" cy="8"/>
              </a:xfrm>
              <a:custGeom>
                <a:avLst/>
                <a:gdLst>
                  <a:gd name="T0" fmla="*/ 10 w 10"/>
                  <a:gd name="T1" fmla="*/ 8 h 8"/>
                  <a:gd name="T2" fmla="*/ 10 w 10"/>
                  <a:gd name="T3" fmla="*/ 2 h 8"/>
                  <a:gd name="T4" fmla="*/ 3 w 10"/>
                  <a:gd name="T5" fmla="*/ 0 h 8"/>
                  <a:gd name="T6" fmla="*/ 0 w 10"/>
                  <a:gd name="T7" fmla="*/ 2 h 8"/>
                  <a:gd name="T8" fmla="*/ 10 w 10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10" y="8"/>
                    </a:moveTo>
                    <a:lnTo>
                      <a:pt x="10" y="2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5" name="Freeform 319"/>
              <p:cNvSpPr>
                <a:spLocks/>
              </p:cNvSpPr>
              <p:nvPr/>
            </p:nvSpPr>
            <p:spPr bwMode="auto">
              <a:xfrm>
                <a:off x="3407" y="1814"/>
                <a:ext cx="13" cy="46"/>
              </a:xfrm>
              <a:custGeom>
                <a:avLst/>
                <a:gdLst>
                  <a:gd name="T0" fmla="*/ 0 w 13"/>
                  <a:gd name="T1" fmla="*/ 38 h 46"/>
                  <a:gd name="T2" fmla="*/ 0 w 13"/>
                  <a:gd name="T3" fmla="*/ 0 h 46"/>
                  <a:gd name="T4" fmla="*/ 13 w 13"/>
                  <a:gd name="T5" fmla="*/ 5 h 46"/>
                  <a:gd name="T6" fmla="*/ 13 w 13"/>
                  <a:gd name="T7" fmla="*/ 46 h 46"/>
                  <a:gd name="T8" fmla="*/ 0 w 13"/>
                  <a:gd name="T9" fmla="*/ 38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6"/>
                  <a:gd name="T17" fmla="*/ 13 w 13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6">
                    <a:moveTo>
                      <a:pt x="0" y="38"/>
                    </a:moveTo>
                    <a:lnTo>
                      <a:pt x="0" y="0"/>
                    </a:lnTo>
                    <a:lnTo>
                      <a:pt x="13" y="5"/>
                    </a:lnTo>
                    <a:lnTo>
                      <a:pt x="13" y="46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6" name="Rectangle 320"/>
              <p:cNvSpPr>
                <a:spLocks noChangeArrowheads="1"/>
              </p:cNvSpPr>
              <p:nvPr/>
            </p:nvSpPr>
            <p:spPr bwMode="auto">
              <a:xfrm>
                <a:off x="3407" y="1814"/>
                <a:ext cx="3" cy="38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7" name="Freeform 321"/>
              <p:cNvSpPr>
                <a:spLocks/>
              </p:cNvSpPr>
              <p:nvPr/>
            </p:nvSpPr>
            <p:spPr bwMode="auto">
              <a:xfrm>
                <a:off x="3407" y="1852"/>
                <a:ext cx="13" cy="8"/>
              </a:xfrm>
              <a:custGeom>
                <a:avLst/>
                <a:gdLst>
                  <a:gd name="T0" fmla="*/ 13 w 13"/>
                  <a:gd name="T1" fmla="*/ 8 h 8"/>
                  <a:gd name="T2" fmla="*/ 13 w 13"/>
                  <a:gd name="T3" fmla="*/ 3 h 8"/>
                  <a:gd name="T4" fmla="*/ 3 w 13"/>
                  <a:gd name="T5" fmla="*/ 0 h 8"/>
                  <a:gd name="T6" fmla="*/ 0 w 13"/>
                  <a:gd name="T7" fmla="*/ 0 h 8"/>
                  <a:gd name="T8" fmla="*/ 13 w 13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8"/>
                  <a:gd name="T17" fmla="*/ 13 w 13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8">
                    <a:moveTo>
                      <a:pt x="13" y="8"/>
                    </a:moveTo>
                    <a:lnTo>
                      <a:pt x="1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8" name="Freeform 322"/>
              <p:cNvSpPr>
                <a:spLocks/>
              </p:cNvSpPr>
              <p:nvPr/>
            </p:nvSpPr>
            <p:spPr bwMode="auto">
              <a:xfrm>
                <a:off x="3390" y="1806"/>
                <a:ext cx="10" cy="44"/>
              </a:xfrm>
              <a:custGeom>
                <a:avLst/>
                <a:gdLst>
                  <a:gd name="T0" fmla="*/ 0 w 10"/>
                  <a:gd name="T1" fmla="*/ 39 h 44"/>
                  <a:gd name="T2" fmla="*/ 0 w 10"/>
                  <a:gd name="T3" fmla="*/ 0 h 44"/>
                  <a:gd name="T4" fmla="*/ 10 w 10"/>
                  <a:gd name="T5" fmla="*/ 5 h 44"/>
                  <a:gd name="T6" fmla="*/ 10 w 10"/>
                  <a:gd name="T7" fmla="*/ 44 h 44"/>
                  <a:gd name="T8" fmla="*/ 0 w 10"/>
                  <a:gd name="T9" fmla="*/ 39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4"/>
                  <a:gd name="T17" fmla="*/ 10 w 10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4">
                    <a:moveTo>
                      <a:pt x="0" y="39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4"/>
                    </a:lnTo>
                    <a:lnTo>
                      <a:pt x="0" y="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9" name="Rectangle 323"/>
              <p:cNvSpPr>
                <a:spLocks noChangeArrowheads="1"/>
              </p:cNvSpPr>
              <p:nvPr/>
            </p:nvSpPr>
            <p:spPr bwMode="auto">
              <a:xfrm>
                <a:off x="3390" y="1806"/>
                <a:ext cx="4" cy="39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0" name="Freeform 324"/>
              <p:cNvSpPr>
                <a:spLocks/>
              </p:cNvSpPr>
              <p:nvPr/>
            </p:nvSpPr>
            <p:spPr bwMode="auto">
              <a:xfrm>
                <a:off x="3390" y="1845"/>
                <a:ext cx="10" cy="5"/>
              </a:xfrm>
              <a:custGeom>
                <a:avLst/>
                <a:gdLst>
                  <a:gd name="T0" fmla="*/ 10 w 10"/>
                  <a:gd name="T1" fmla="*/ 5 h 5"/>
                  <a:gd name="T2" fmla="*/ 10 w 10"/>
                  <a:gd name="T3" fmla="*/ 2 h 5"/>
                  <a:gd name="T4" fmla="*/ 4 w 10"/>
                  <a:gd name="T5" fmla="*/ 0 h 5"/>
                  <a:gd name="T6" fmla="*/ 0 w 10"/>
                  <a:gd name="T7" fmla="*/ 0 h 5"/>
                  <a:gd name="T8" fmla="*/ 10 w 10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"/>
                  <a:gd name="T17" fmla="*/ 10 w 10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">
                    <a:moveTo>
                      <a:pt x="10" y="5"/>
                    </a:moveTo>
                    <a:lnTo>
                      <a:pt x="10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1" name="Freeform 325"/>
              <p:cNvSpPr>
                <a:spLocks/>
              </p:cNvSpPr>
              <p:nvPr/>
            </p:nvSpPr>
            <p:spPr bwMode="auto">
              <a:xfrm>
                <a:off x="3374" y="1796"/>
                <a:ext cx="10" cy="46"/>
              </a:xfrm>
              <a:custGeom>
                <a:avLst/>
                <a:gdLst>
                  <a:gd name="T0" fmla="*/ 0 w 10"/>
                  <a:gd name="T1" fmla="*/ 41 h 46"/>
                  <a:gd name="T2" fmla="*/ 0 w 10"/>
                  <a:gd name="T3" fmla="*/ 0 h 46"/>
                  <a:gd name="T4" fmla="*/ 10 w 10"/>
                  <a:gd name="T5" fmla="*/ 8 h 46"/>
                  <a:gd name="T6" fmla="*/ 10 w 10"/>
                  <a:gd name="T7" fmla="*/ 46 h 46"/>
                  <a:gd name="T8" fmla="*/ 0 w 10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"/>
                  <a:gd name="T17" fmla="*/ 10 w 1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">
                    <a:moveTo>
                      <a:pt x="0" y="41"/>
                    </a:moveTo>
                    <a:lnTo>
                      <a:pt x="0" y="0"/>
                    </a:lnTo>
                    <a:lnTo>
                      <a:pt x="10" y="8"/>
                    </a:lnTo>
                    <a:lnTo>
                      <a:pt x="10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2" name="Freeform 326"/>
              <p:cNvSpPr>
                <a:spLocks/>
              </p:cNvSpPr>
              <p:nvPr/>
            </p:nvSpPr>
            <p:spPr bwMode="auto">
              <a:xfrm>
                <a:off x="3374" y="1796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3 w 3"/>
                  <a:gd name="T3" fmla="*/ 41 h 41"/>
                  <a:gd name="T4" fmla="*/ 3 w 3"/>
                  <a:gd name="T5" fmla="*/ 3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3" y="41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3" name="Freeform 327"/>
              <p:cNvSpPr>
                <a:spLocks/>
              </p:cNvSpPr>
              <p:nvPr/>
            </p:nvSpPr>
            <p:spPr bwMode="auto">
              <a:xfrm>
                <a:off x="3374" y="1837"/>
                <a:ext cx="10" cy="5"/>
              </a:xfrm>
              <a:custGeom>
                <a:avLst/>
                <a:gdLst>
                  <a:gd name="T0" fmla="*/ 10 w 10"/>
                  <a:gd name="T1" fmla="*/ 5 h 5"/>
                  <a:gd name="T2" fmla="*/ 10 w 10"/>
                  <a:gd name="T3" fmla="*/ 2 h 5"/>
                  <a:gd name="T4" fmla="*/ 3 w 10"/>
                  <a:gd name="T5" fmla="*/ 0 h 5"/>
                  <a:gd name="T6" fmla="*/ 0 w 10"/>
                  <a:gd name="T7" fmla="*/ 0 h 5"/>
                  <a:gd name="T8" fmla="*/ 10 w 10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"/>
                  <a:gd name="T17" fmla="*/ 10 w 10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">
                    <a:moveTo>
                      <a:pt x="10" y="5"/>
                    </a:moveTo>
                    <a:lnTo>
                      <a:pt x="10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4" name="Freeform 328"/>
              <p:cNvSpPr>
                <a:spLocks/>
              </p:cNvSpPr>
              <p:nvPr/>
            </p:nvSpPr>
            <p:spPr bwMode="auto">
              <a:xfrm>
                <a:off x="3355" y="1788"/>
                <a:ext cx="13" cy="46"/>
              </a:xfrm>
              <a:custGeom>
                <a:avLst/>
                <a:gdLst>
                  <a:gd name="T0" fmla="*/ 0 w 13"/>
                  <a:gd name="T1" fmla="*/ 41 h 46"/>
                  <a:gd name="T2" fmla="*/ 0 w 13"/>
                  <a:gd name="T3" fmla="*/ 0 h 46"/>
                  <a:gd name="T4" fmla="*/ 13 w 13"/>
                  <a:gd name="T5" fmla="*/ 6 h 46"/>
                  <a:gd name="T6" fmla="*/ 13 w 13"/>
                  <a:gd name="T7" fmla="*/ 46 h 46"/>
                  <a:gd name="T8" fmla="*/ 0 w 13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6"/>
                  <a:gd name="T17" fmla="*/ 13 w 13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6">
                    <a:moveTo>
                      <a:pt x="0" y="41"/>
                    </a:moveTo>
                    <a:lnTo>
                      <a:pt x="0" y="0"/>
                    </a:lnTo>
                    <a:lnTo>
                      <a:pt x="13" y="6"/>
                    </a:lnTo>
                    <a:lnTo>
                      <a:pt x="13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5" name="Freeform 329"/>
              <p:cNvSpPr>
                <a:spLocks/>
              </p:cNvSpPr>
              <p:nvPr/>
            </p:nvSpPr>
            <p:spPr bwMode="auto">
              <a:xfrm>
                <a:off x="3355" y="1788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3 w 3"/>
                  <a:gd name="T3" fmla="*/ 41 h 41"/>
                  <a:gd name="T4" fmla="*/ 3 w 3"/>
                  <a:gd name="T5" fmla="*/ 3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3" y="41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6" name="Freeform 330"/>
              <p:cNvSpPr>
                <a:spLocks/>
              </p:cNvSpPr>
              <p:nvPr/>
            </p:nvSpPr>
            <p:spPr bwMode="auto">
              <a:xfrm>
                <a:off x="3355" y="1829"/>
                <a:ext cx="13" cy="5"/>
              </a:xfrm>
              <a:custGeom>
                <a:avLst/>
                <a:gdLst>
                  <a:gd name="T0" fmla="*/ 13 w 13"/>
                  <a:gd name="T1" fmla="*/ 5 h 5"/>
                  <a:gd name="T2" fmla="*/ 13 w 13"/>
                  <a:gd name="T3" fmla="*/ 3 h 5"/>
                  <a:gd name="T4" fmla="*/ 3 w 13"/>
                  <a:gd name="T5" fmla="*/ 0 h 5"/>
                  <a:gd name="T6" fmla="*/ 0 w 13"/>
                  <a:gd name="T7" fmla="*/ 0 h 5"/>
                  <a:gd name="T8" fmla="*/ 13 w 13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5"/>
                  <a:gd name="T17" fmla="*/ 13 w 1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5">
                    <a:moveTo>
                      <a:pt x="13" y="5"/>
                    </a:moveTo>
                    <a:lnTo>
                      <a:pt x="1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7" name="Freeform 331"/>
              <p:cNvSpPr>
                <a:spLocks/>
              </p:cNvSpPr>
              <p:nvPr/>
            </p:nvSpPr>
            <p:spPr bwMode="auto">
              <a:xfrm>
                <a:off x="3338" y="1781"/>
                <a:ext cx="10" cy="46"/>
              </a:xfrm>
              <a:custGeom>
                <a:avLst/>
                <a:gdLst>
                  <a:gd name="T0" fmla="*/ 0 w 10"/>
                  <a:gd name="T1" fmla="*/ 41 h 46"/>
                  <a:gd name="T2" fmla="*/ 0 w 10"/>
                  <a:gd name="T3" fmla="*/ 0 h 46"/>
                  <a:gd name="T4" fmla="*/ 10 w 10"/>
                  <a:gd name="T5" fmla="*/ 5 h 46"/>
                  <a:gd name="T6" fmla="*/ 10 w 10"/>
                  <a:gd name="T7" fmla="*/ 46 h 46"/>
                  <a:gd name="T8" fmla="*/ 0 w 10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"/>
                  <a:gd name="T17" fmla="*/ 10 w 1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">
                    <a:moveTo>
                      <a:pt x="0" y="41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8" name="Freeform 332"/>
              <p:cNvSpPr>
                <a:spLocks/>
              </p:cNvSpPr>
              <p:nvPr/>
            </p:nvSpPr>
            <p:spPr bwMode="auto">
              <a:xfrm>
                <a:off x="3338" y="1781"/>
                <a:ext cx="4" cy="41"/>
              </a:xfrm>
              <a:custGeom>
                <a:avLst/>
                <a:gdLst>
                  <a:gd name="T0" fmla="*/ 0 w 4"/>
                  <a:gd name="T1" fmla="*/ 41 h 41"/>
                  <a:gd name="T2" fmla="*/ 4 w 4"/>
                  <a:gd name="T3" fmla="*/ 38 h 41"/>
                  <a:gd name="T4" fmla="*/ 4 w 4"/>
                  <a:gd name="T5" fmla="*/ 2 h 41"/>
                  <a:gd name="T6" fmla="*/ 0 w 4"/>
                  <a:gd name="T7" fmla="*/ 0 h 41"/>
                  <a:gd name="T8" fmla="*/ 0 w 4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1"/>
                  <a:gd name="T17" fmla="*/ 4 w 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1">
                    <a:moveTo>
                      <a:pt x="0" y="41"/>
                    </a:moveTo>
                    <a:lnTo>
                      <a:pt x="4" y="38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9" name="Freeform 333"/>
              <p:cNvSpPr>
                <a:spLocks/>
              </p:cNvSpPr>
              <p:nvPr/>
            </p:nvSpPr>
            <p:spPr bwMode="auto">
              <a:xfrm>
                <a:off x="3338" y="1819"/>
                <a:ext cx="10" cy="8"/>
              </a:xfrm>
              <a:custGeom>
                <a:avLst/>
                <a:gdLst>
                  <a:gd name="T0" fmla="*/ 10 w 10"/>
                  <a:gd name="T1" fmla="*/ 8 h 8"/>
                  <a:gd name="T2" fmla="*/ 10 w 10"/>
                  <a:gd name="T3" fmla="*/ 5 h 8"/>
                  <a:gd name="T4" fmla="*/ 4 w 10"/>
                  <a:gd name="T5" fmla="*/ 0 h 8"/>
                  <a:gd name="T6" fmla="*/ 0 w 10"/>
                  <a:gd name="T7" fmla="*/ 3 h 8"/>
                  <a:gd name="T8" fmla="*/ 10 w 10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10" y="8"/>
                    </a:moveTo>
                    <a:lnTo>
                      <a:pt x="10" y="5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0" name="Freeform 334"/>
              <p:cNvSpPr>
                <a:spLocks/>
              </p:cNvSpPr>
              <p:nvPr/>
            </p:nvSpPr>
            <p:spPr bwMode="auto">
              <a:xfrm>
                <a:off x="3075" y="1656"/>
                <a:ext cx="26" cy="28"/>
              </a:xfrm>
              <a:custGeom>
                <a:avLst/>
                <a:gdLst>
                  <a:gd name="T0" fmla="*/ 26 w 26"/>
                  <a:gd name="T1" fmla="*/ 12 h 28"/>
                  <a:gd name="T2" fmla="*/ 26 w 26"/>
                  <a:gd name="T3" fmla="*/ 28 h 28"/>
                  <a:gd name="T4" fmla="*/ 0 w 26"/>
                  <a:gd name="T5" fmla="*/ 15 h 28"/>
                  <a:gd name="T6" fmla="*/ 0 w 26"/>
                  <a:gd name="T7" fmla="*/ 0 h 28"/>
                  <a:gd name="T8" fmla="*/ 26 w 26"/>
                  <a:gd name="T9" fmla="*/ 12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8"/>
                  <a:gd name="T17" fmla="*/ 26 w 2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8">
                    <a:moveTo>
                      <a:pt x="26" y="12"/>
                    </a:moveTo>
                    <a:lnTo>
                      <a:pt x="26" y="28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1" name="Freeform 335"/>
              <p:cNvSpPr>
                <a:spLocks/>
              </p:cNvSpPr>
              <p:nvPr/>
            </p:nvSpPr>
            <p:spPr bwMode="auto">
              <a:xfrm>
                <a:off x="3097" y="1671"/>
                <a:ext cx="4" cy="13"/>
              </a:xfrm>
              <a:custGeom>
                <a:avLst/>
                <a:gdLst>
                  <a:gd name="T0" fmla="*/ 0 w 4"/>
                  <a:gd name="T1" fmla="*/ 0 h 13"/>
                  <a:gd name="T2" fmla="*/ 4 w 4"/>
                  <a:gd name="T3" fmla="*/ 0 h 13"/>
                  <a:gd name="T4" fmla="*/ 4 w 4"/>
                  <a:gd name="T5" fmla="*/ 10 h 13"/>
                  <a:gd name="T6" fmla="*/ 0 w 4"/>
                  <a:gd name="T7" fmla="*/ 13 h 13"/>
                  <a:gd name="T8" fmla="*/ 0 w 4"/>
                  <a:gd name="T9" fmla="*/ 0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3"/>
                  <a:gd name="T17" fmla="*/ 4 w 4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3">
                    <a:moveTo>
                      <a:pt x="0" y="0"/>
                    </a:moveTo>
                    <a:lnTo>
                      <a:pt x="4" y="0"/>
                    </a:lnTo>
                    <a:lnTo>
                      <a:pt x="4" y="10"/>
                    </a:lnTo>
                    <a:lnTo>
                      <a:pt x="0" y="1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725A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2" name="Freeform 336"/>
              <p:cNvSpPr>
                <a:spLocks/>
              </p:cNvSpPr>
              <p:nvPr/>
            </p:nvSpPr>
            <p:spPr bwMode="auto">
              <a:xfrm>
                <a:off x="3071" y="1658"/>
                <a:ext cx="30" cy="13"/>
              </a:xfrm>
              <a:custGeom>
                <a:avLst/>
                <a:gdLst>
                  <a:gd name="T0" fmla="*/ 0 w 30"/>
                  <a:gd name="T1" fmla="*/ 3 h 13"/>
                  <a:gd name="T2" fmla="*/ 4 w 30"/>
                  <a:gd name="T3" fmla="*/ 0 h 13"/>
                  <a:gd name="T4" fmla="*/ 30 w 30"/>
                  <a:gd name="T5" fmla="*/ 13 h 13"/>
                  <a:gd name="T6" fmla="*/ 26 w 30"/>
                  <a:gd name="T7" fmla="*/ 13 h 13"/>
                  <a:gd name="T8" fmla="*/ 0 w 30"/>
                  <a:gd name="T9" fmla="*/ 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13"/>
                  <a:gd name="T17" fmla="*/ 30 w 30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13">
                    <a:moveTo>
                      <a:pt x="0" y="3"/>
                    </a:moveTo>
                    <a:lnTo>
                      <a:pt x="4" y="0"/>
                    </a:lnTo>
                    <a:lnTo>
                      <a:pt x="30" y="13"/>
                    </a:lnTo>
                    <a:lnTo>
                      <a:pt x="26" y="1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1B1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3" name="Freeform 337"/>
              <p:cNvSpPr>
                <a:spLocks/>
              </p:cNvSpPr>
              <p:nvPr/>
            </p:nvSpPr>
            <p:spPr bwMode="auto">
              <a:xfrm>
                <a:off x="3071" y="1661"/>
                <a:ext cx="26" cy="23"/>
              </a:xfrm>
              <a:custGeom>
                <a:avLst/>
                <a:gdLst>
                  <a:gd name="T0" fmla="*/ 26 w 26"/>
                  <a:gd name="T1" fmla="*/ 10 h 23"/>
                  <a:gd name="T2" fmla="*/ 26 w 26"/>
                  <a:gd name="T3" fmla="*/ 23 h 23"/>
                  <a:gd name="T4" fmla="*/ 0 w 26"/>
                  <a:gd name="T5" fmla="*/ 13 h 23"/>
                  <a:gd name="T6" fmla="*/ 0 w 26"/>
                  <a:gd name="T7" fmla="*/ 0 h 23"/>
                  <a:gd name="T8" fmla="*/ 26 w 26"/>
                  <a:gd name="T9" fmla="*/ 1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3"/>
                  <a:gd name="T17" fmla="*/ 26 w 2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3">
                    <a:moveTo>
                      <a:pt x="26" y="10"/>
                    </a:moveTo>
                    <a:lnTo>
                      <a:pt x="26" y="23"/>
                    </a:lnTo>
                    <a:lnTo>
                      <a:pt x="0" y="13"/>
                    </a:lnTo>
                    <a:lnTo>
                      <a:pt x="0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E1B1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4" name="Freeform 338"/>
              <p:cNvSpPr>
                <a:spLocks/>
              </p:cNvSpPr>
              <p:nvPr/>
            </p:nvSpPr>
            <p:spPr bwMode="auto">
              <a:xfrm>
                <a:off x="3553" y="1538"/>
                <a:ext cx="554" cy="309"/>
              </a:xfrm>
              <a:custGeom>
                <a:avLst/>
                <a:gdLst>
                  <a:gd name="T0" fmla="*/ 0 w 554"/>
                  <a:gd name="T1" fmla="*/ 250 h 309"/>
                  <a:gd name="T2" fmla="*/ 554 w 554"/>
                  <a:gd name="T3" fmla="*/ 0 h 309"/>
                  <a:gd name="T4" fmla="*/ 554 w 554"/>
                  <a:gd name="T5" fmla="*/ 56 h 309"/>
                  <a:gd name="T6" fmla="*/ 0 w 554"/>
                  <a:gd name="T7" fmla="*/ 309 h 309"/>
                  <a:gd name="T8" fmla="*/ 0 w 554"/>
                  <a:gd name="T9" fmla="*/ 250 h 30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4"/>
                  <a:gd name="T16" fmla="*/ 0 h 309"/>
                  <a:gd name="T17" fmla="*/ 554 w 554"/>
                  <a:gd name="T18" fmla="*/ 309 h 30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4" h="309">
                    <a:moveTo>
                      <a:pt x="0" y="250"/>
                    </a:moveTo>
                    <a:lnTo>
                      <a:pt x="554" y="0"/>
                    </a:lnTo>
                    <a:lnTo>
                      <a:pt x="554" y="56"/>
                    </a:lnTo>
                    <a:lnTo>
                      <a:pt x="0" y="309"/>
                    </a:lnTo>
                    <a:lnTo>
                      <a:pt x="0" y="2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5" name="Freeform 339"/>
              <p:cNvSpPr>
                <a:spLocks/>
              </p:cNvSpPr>
              <p:nvPr/>
            </p:nvSpPr>
            <p:spPr bwMode="auto">
              <a:xfrm>
                <a:off x="3071" y="1319"/>
                <a:ext cx="1036" cy="469"/>
              </a:xfrm>
              <a:custGeom>
                <a:avLst/>
                <a:gdLst>
                  <a:gd name="T0" fmla="*/ 0 w 1036"/>
                  <a:gd name="T1" fmla="*/ 250 h 469"/>
                  <a:gd name="T2" fmla="*/ 551 w 1036"/>
                  <a:gd name="T3" fmla="*/ 0 h 469"/>
                  <a:gd name="T4" fmla="*/ 1036 w 1036"/>
                  <a:gd name="T5" fmla="*/ 219 h 469"/>
                  <a:gd name="T6" fmla="*/ 482 w 1036"/>
                  <a:gd name="T7" fmla="*/ 469 h 469"/>
                  <a:gd name="T8" fmla="*/ 0 w 1036"/>
                  <a:gd name="T9" fmla="*/ 250 h 46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6"/>
                  <a:gd name="T16" fmla="*/ 0 h 469"/>
                  <a:gd name="T17" fmla="*/ 1036 w 1036"/>
                  <a:gd name="T18" fmla="*/ 469 h 46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6" h="469">
                    <a:moveTo>
                      <a:pt x="0" y="250"/>
                    </a:moveTo>
                    <a:lnTo>
                      <a:pt x="551" y="0"/>
                    </a:lnTo>
                    <a:lnTo>
                      <a:pt x="1036" y="219"/>
                    </a:lnTo>
                    <a:lnTo>
                      <a:pt x="482" y="469"/>
                    </a:lnTo>
                    <a:lnTo>
                      <a:pt x="0" y="250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6" name="Freeform 340"/>
              <p:cNvSpPr>
                <a:spLocks/>
              </p:cNvSpPr>
              <p:nvPr/>
            </p:nvSpPr>
            <p:spPr bwMode="auto">
              <a:xfrm>
                <a:off x="3071" y="1569"/>
                <a:ext cx="482" cy="278"/>
              </a:xfrm>
              <a:custGeom>
                <a:avLst/>
                <a:gdLst>
                  <a:gd name="T0" fmla="*/ 482 w 482"/>
                  <a:gd name="T1" fmla="*/ 219 h 278"/>
                  <a:gd name="T2" fmla="*/ 482 w 482"/>
                  <a:gd name="T3" fmla="*/ 278 h 278"/>
                  <a:gd name="T4" fmla="*/ 0 w 482"/>
                  <a:gd name="T5" fmla="*/ 59 h 278"/>
                  <a:gd name="T6" fmla="*/ 0 w 482"/>
                  <a:gd name="T7" fmla="*/ 0 h 278"/>
                  <a:gd name="T8" fmla="*/ 482 w 482"/>
                  <a:gd name="T9" fmla="*/ 219 h 27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2"/>
                  <a:gd name="T16" fmla="*/ 0 h 278"/>
                  <a:gd name="T17" fmla="*/ 482 w 482"/>
                  <a:gd name="T18" fmla="*/ 278 h 27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2" h="278">
                    <a:moveTo>
                      <a:pt x="482" y="219"/>
                    </a:moveTo>
                    <a:lnTo>
                      <a:pt x="482" y="278"/>
                    </a:lnTo>
                    <a:lnTo>
                      <a:pt x="0" y="59"/>
                    </a:lnTo>
                    <a:lnTo>
                      <a:pt x="0" y="0"/>
                    </a:lnTo>
                    <a:lnTo>
                      <a:pt x="482" y="219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7" name="Freeform 341"/>
              <p:cNvSpPr>
                <a:spLocks/>
              </p:cNvSpPr>
              <p:nvPr/>
            </p:nvSpPr>
            <p:spPr bwMode="auto">
              <a:xfrm>
                <a:off x="3104" y="1597"/>
                <a:ext cx="163" cy="92"/>
              </a:xfrm>
              <a:custGeom>
                <a:avLst/>
                <a:gdLst>
                  <a:gd name="T0" fmla="*/ 0 w 163"/>
                  <a:gd name="T1" fmla="*/ 18 h 92"/>
                  <a:gd name="T2" fmla="*/ 0 w 163"/>
                  <a:gd name="T3" fmla="*/ 0 h 92"/>
                  <a:gd name="T4" fmla="*/ 163 w 163"/>
                  <a:gd name="T5" fmla="*/ 71 h 92"/>
                  <a:gd name="T6" fmla="*/ 163 w 163"/>
                  <a:gd name="T7" fmla="*/ 92 h 92"/>
                  <a:gd name="T8" fmla="*/ 0 w 163"/>
                  <a:gd name="T9" fmla="*/ 18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3"/>
                  <a:gd name="T16" fmla="*/ 0 h 92"/>
                  <a:gd name="T17" fmla="*/ 163 w 163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3" h="92">
                    <a:moveTo>
                      <a:pt x="0" y="18"/>
                    </a:moveTo>
                    <a:lnTo>
                      <a:pt x="0" y="0"/>
                    </a:lnTo>
                    <a:lnTo>
                      <a:pt x="163" y="71"/>
                    </a:lnTo>
                    <a:lnTo>
                      <a:pt x="163" y="92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8" name="Freeform 342"/>
              <p:cNvSpPr>
                <a:spLocks/>
              </p:cNvSpPr>
              <p:nvPr/>
            </p:nvSpPr>
            <p:spPr bwMode="auto">
              <a:xfrm>
                <a:off x="3104" y="1597"/>
                <a:ext cx="3" cy="18"/>
              </a:xfrm>
              <a:custGeom>
                <a:avLst/>
                <a:gdLst>
                  <a:gd name="T0" fmla="*/ 0 w 3"/>
                  <a:gd name="T1" fmla="*/ 18 h 18"/>
                  <a:gd name="T2" fmla="*/ 3 w 3"/>
                  <a:gd name="T3" fmla="*/ 15 h 18"/>
                  <a:gd name="T4" fmla="*/ 3 w 3"/>
                  <a:gd name="T5" fmla="*/ 0 h 18"/>
                  <a:gd name="T6" fmla="*/ 0 w 3"/>
                  <a:gd name="T7" fmla="*/ 0 h 18"/>
                  <a:gd name="T8" fmla="*/ 0 w 3"/>
                  <a:gd name="T9" fmla="*/ 18 h 1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18"/>
                  <a:gd name="T17" fmla="*/ 3 w 3"/>
                  <a:gd name="T18" fmla="*/ 18 h 1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18">
                    <a:moveTo>
                      <a:pt x="0" y="18"/>
                    </a:moveTo>
                    <a:lnTo>
                      <a:pt x="3" y="15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1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9" name="Freeform 343"/>
              <p:cNvSpPr>
                <a:spLocks/>
              </p:cNvSpPr>
              <p:nvPr/>
            </p:nvSpPr>
            <p:spPr bwMode="auto">
              <a:xfrm>
                <a:off x="3104" y="1612"/>
                <a:ext cx="163" cy="77"/>
              </a:xfrm>
              <a:custGeom>
                <a:avLst/>
                <a:gdLst>
                  <a:gd name="T0" fmla="*/ 163 w 163"/>
                  <a:gd name="T1" fmla="*/ 77 h 77"/>
                  <a:gd name="T2" fmla="*/ 163 w 163"/>
                  <a:gd name="T3" fmla="*/ 72 h 77"/>
                  <a:gd name="T4" fmla="*/ 3 w 163"/>
                  <a:gd name="T5" fmla="*/ 0 h 77"/>
                  <a:gd name="T6" fmla="*/ 0 w 163"/>
                  <a:gd name="T7" fmla="*/ 3 h 77"/>
                  <a:gd name="T8" fmla="*/ 163 w 163"/>
                  <a:gd name="T9" fmla="*/ 77 h 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3"/>
                  <a:gd name="T16" fmla="*/ 0 h 77"/>
                  <a:gd name="T17" fmla="*/ 163 w 163"/>
                  <a:gd name="T18" fmla="*/ 77 h 7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3" h="77">
                    <a:moveTo>
                      <a:pt x="163" y="77"/>
                    </a:moveTo>
                    <a:lnTo>
                      <a:pt x="163" y="72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63" y="77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0" name="Freeform 344"/>
              <p:cNvSpPr>
                <a:spLocks/>
              </p:cNvSpPr>
              <p:nvPr/>
            </p:nvSpPr>
            <p:spPr bwMode="auto">
              <a:xfrm>
                <a:off x="3530" y="1788"/>
                <a:ext cx="13" cy="46"/>
              </a:xfrm>
              <a:custGeom>
                <a:avLst/>
                <a:gdLst>
                  <a:gd name="T0" fmla="*/ 0 w 13"/>
                  <a:gd name="T1" fmla="*/ 41 h 46"/>
                  <a:gd name="T2" fmla="*/ 0 w 13"/>
                  <a:gd name="T3" fmla="*/ 0 h 46"/>
                  <a:gd name="T4" fmla="*/ 13 w 13"/>
                  <a:gd name="T5" fmla="*/ 6 h 46"/>
                  <a:gd name="T6" fmla="*/ 13 w 13"/>
                  <a:gd name="T7" fmla="*/ 46 h 46"/>
                  <a:gd name="T8" fmla="*/ 0 w 13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6"/>
                  <a:gd name="T17" fmla="*/ 13 w 13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6">
                    <a:moveTo>
                      <a:pt x="0" y="41"/>
                    </a:moveTo>
                    <a:lnTo>
                      <a:pt x="0" y="0"/>
                    </a:lnTo>
                    <a:lnTo>
                      <a:pt x="13" y="6"/>
                    </a:lnTo>
                    <a:lnTo>
                      <a:pt x="13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1" name="Freeform 345"/>
              <p:cNvSpPr>
                <a:spLocks/>
              </p:cNvSpPr>
              <p:nvPr/>
            </p:nvSpPr>
            <p:spPr bwMode="auto">
              <a:xfrm>
                <a:off x="3530" y="1788"/>
                <a:ext cx="4" cy="41"/>
              </a:xfrm>
              <a:custGeom>
                <a:avLst/>
                <a:gdLst>
                  <a:gd name="T0" fmla="*/ 0 w 4"/>
                  <a:gd name="T1" fmla="*/ 41 h 41"/>
                  <a:gd name="T2" fmla="*/ 4 w 4"/>
                  <a:gd name="T3" fmla="*/ 39 h 41"/>
                  <a:gd name="T4" fmla="*/ 4 w 4"/>
                  <a:gd name="T5" fmla="*/ 3 h 41"/>
                  <a:gd name="T6" fmla="*/ 0 w 4"/>
                  <a:gd name="T7" fmla="*/ 0 h 41"/>
                  <a:gd name="T8" fmla="*/ 0 w 4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1"/>
                  <a:gd name="T17" fmla="*/ 4 w 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1">
                    <a:moveTo>
                      <a:pt x="0" y="41"/>
                    </a:moveTo>
                    <a:lnTo>
                      <a:pt x="4" y="39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2" name="Freeform 346"/>
              <p:cNvSpPr>
                <a:spLocks/>
              </p:cNvSpPr>
              <p:nvPr/>
            </p:nvSpPr>
            <p:spPr bwMode="auto">
              <a:xfrm>
                <a:off x="3530" y="1827"/>
                <a:ext cx="13" cy="7"/>
              </a:xfrm>
              <a:custGeom>
                <a:avLst/>
                <a:gdLst>
                  <a:gd name="T0" fmla="*/ 13 w 13"/>
                  <a:gd name="T1" fmla="*/ 7 h 7"/>
                  <a:gd name="T2" fmla="*/ 13 w 13"/>
                  <a:gd name="T3" fmla="*/ 5 h 7"/>
                  <a:gd name="T4" fmla="*/ 4 w 13"/>
                  <a:gd name="T5" fmla="*/ 0 h 7"/>
                  <a:gd name="T6" fmla="*/ 0 w 13"/>
                  <a:gd name="T7" fmla="*/ 2 h 7"/>
                  <a:gd name="T8" fmla="*/ 13 w 13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7"/>
                  <a:gd name="T17" fmla="*/ 13 w 13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7">
                    <a:moveTo>
                      <a:pt x="13" y="7"/>
                    </a:moveTo>
                    <a:lnTo>
                      <a:pt x="13" y="5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3" name="Freeform 347"/>
              <p:cNvSpPr>
                <a:spLocks/>
              </p:cNvSpPr>
              <p:nvPr/>
            </p:nvSpPr>
            <p:spPr bwMode="auto">
              <a:xfrm>
                <a:off x="3514" y="1781"/>
                <a:ext cx="10" cy="46"/>
              </a:xfrm>
              <a:custGeom>
                <a:avLst/>
                <a:gdLst>
                  <a:gd name="T0" fmla="*/ 0 w 10"/>
                  <a:gd name="T1" fmla="*/ 41 h 46"/>
                  <a:gd name="T2" fmla="*/ 0 w 10"/>
                  <a:gd name="T3" fmla="*/ 0 h 46"/>
                  <a:gd name="T4" fmla="*/ 10 w 10"/>
                  <a:gd name="T5" fmla="*/ 5 h 46"/>
                  <a:gd name="T6" fmla="*/ 10 w 10"/>
                  <a:gd name="T7" fmla="*/ 46 h 46"/>
                  <a:gd name="T8" fmla="*/ 0 w 10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"/>
                  <a:gd name="T17" fmla="*/ 10 w 1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">
                    <a:moveTo>
                      <a:pt x="0" y="41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4" name="Freeform 348"/>
              <p:cNvSpPr>
                <a:spLocks/>
              </p:cNvSpPr>
              <p:nvPr/>
            </p:nvSpPr>
            <p:spPr bwMode="auto">
              <a:xfrm>
                <a:off x="3514" y="1781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3 w 3"/>
                  <a:gd name="T3" fmla="*/ 38 h 41"/>
                  <a:gd name="T4" fmla="*/ 3 w 3"/>
                  <a:gd name="T5" fmla="*/ 2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3" y="38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5" name="Freeform 349"/>
              <p:cNvSpPr>
                <a:spLocks/>
              </p:cNvSpPr>
              <p:nvPr/>
            </p:nvSpPr>
            <p:spPr bwMode="auto">
              <a:xfrm>
                <a:off x="3514" y="1819"/>
                <a:ext cx="10" cy="8"/>
              </a:xfrm>
              <a:custGeom>
                <a:avLst/>
                <a:gdLst>
                  <a:gd name="T0" fmla="*/ 10 w 10"/>
                  <a:gd name="T1" fmla="*/ 8 h 8"/>
                  <a:gd name="T2" fmla="*/ 10 w 10"/>
                  <a:gd name="T3" fmla="*/ 5 h 8"/>
                  <a:gd name="T4" fmla="*/ 3 w 10"/>
                  <a:gd name="T5" fmla="*/ 0 h 8"/>
                  <a:gd name="T6" fmla="*/ 0 w 10"/>
                  <a:gd name="T7" fmla="*/ 3 h 8"/>
                  <a:gd name="T8" fmla="*/ 10 w 10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10" y="8"/>
                    </a:moveTo>
                    <a:lnTo>
                      <a:pt x="10" y="5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6" name="Freeform 350"/>
              <p:cNvSpPr>
                <a:spLocks/>
              </p:cNvSpPr>
              <p:nvPr/>
            </p:nvSpPr>
            <p:spPr bwMode="auto">
              <a:xfrm>
                <a:off x="3495" y="1773"/>
                <a:ext cx="13" cy="46"/>
              </a:xfrm>
              <a:custGeom>
                <a:avLst/>
                <a:gdLst>
                  <a:gd name="T0" fmla="*/ 0 w 13"/>
                  <a:gd name="T1" fmla="*/ 41 h 46"/>
                  <a:gd name="T2" fmla="*/ 0 w 13"/>
                  <a:gd name="T3" fmla="*/ 0 h 46"/>
                  <a:gd name="T4" fmla="*/ 13 w 13"/>
                  <a:gd name="T5" fmla="*/ 5 h 46"/>
                  <a:gd name="T6" fmla="*/ 13 w 13"/>
                  <a:gd name="T7" fmla="*/ 46 h 46"/>
                  <a:gd name="T8" fmla="*/ 0 w 13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6"/>
                  <a:gd name="T17" fmla="*/ 13 w 13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6">
                    <a:moveTo>
                      <a:pt x="0" y="41"/>
                    </a:moveTo>
                    <a:lnTo>
                      <a:pt x="0" y="0"/>
                    </a:lnTo>
                    <a:lnTo>
                      <a:pt x="13" y="5"/>
                    </a:lnTo>
                    <a:lnTo>
                      <a:pt x="13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7" name="Freeform 351"/>
              <p:cNvSpPr>
                <a:spLocks/>
              </p:cNvSpPr>
              <p:nvPr/>
            </p:nvSpPr>
            <p:spPr bwMode="auto">
              <a:xfrm>
                <a:off x="3495" y="1773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3 w 3"/>
                  <a:gd name="T3" fmla="*/ 38 h 41"/>
                  <a:gd name="T4" fmla="*/ 3 w 3"/>
                  <a:gd name="T5" fmla="*/ 0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3" y="38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8" name="Freeform 352"/>
              <p:cNvSpPr>
                <a:spLocks/>
              </p:cNvSpPr>
              <p:nvPr/>
            </p:nvSpPr>
            <p:spPr bwMode="auto">
              <a:xfrm>
                <a:off x="3495" y="1811"/>
                <a:ext cx="13" cy="8"/>
              </a:xfrm>
              <a:custGeom>
                <a:avLst/>
                <a:gdLst>
                  <a:gd name="T0" fmla="*/ 13 w 13"/>
                  <a:gd name="T1" fmla="*/ 8 h 8"/>
                  <a:gd name="T2" fmla="*/ 13 w 13"/>
                  <a:gd name="T3" fmla="*/ 6 h 8"/>
                  <a:gd name="T4" fmla="*/ 3 w 13"/>
                  <a:gd name="T5" fmla="*/ 0 h 8"/>
                  <a:gd name="T6" fmla="*/ 0 w 13"/>
                  <a:gd name="T7" fmla="*/ 3 h 8"/>
                  <a:gd name="T8" fmla="*/ 13 w 13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8"/>
                  <a:gd name="T17" fmla="*/ 13 w 13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8">
                    <a:moveTo>
                      <a:pt x="13" y="8"/>
                    </a:moveTo>
                    <a:lnTo>
                      <a:pt x="13" y="6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9" name="Freeform 353"/>
              <p:cNvSpPr>
                <a:spLocks/>
              </p:cNvSpPr>
              <p:nvPr/>
            </p:nvSpPr>
            <p:spPr bwMode="auto">
              <a:xfrm>
                <a:off x="3478" y="1765"/>
                <a:ext cx="10" cy="46"/>
              </a:xfrm>
              <a:custGeom>
                <a:avLst/>
                <a:gdLst>
                  <a:gd name="T0" fmla="*/ 0 w 10"/>
                  <a:gd name="T1" fmla="*/ 41 h 46"/>
                  <a:gd name="T2" fmla="*/ 0 w 10"/>
                  <a:gd name="T3" fmla="*/ 0 h 46"/>
                  <a:gd name="T4" fmla="*/ 10 w 10"/>
                  <a:gd name="T5" fmla="*/ 6 h 46"/>
                  <a:gd name="T6" fmla="*/ 10 w 10"/>
                  <a:gd name="T7" fmla="*/ 46 h 46"/>
                  <a:gd name="T8" fmla="*/ 0 w 10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"/>
                  <a:gd name="T17" fmla="*/ 10 w 1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">
                    <a:moveTo>
                      <a:pt x="0" y="41"/>
                    </a:moveTo>
                    <a:lnTo>
                      <a:pt x="0" y="0"/>
                    </a:lnTo>
                    <a:lnTo>
                      <a:pt x="10" y="6"/>
                    </a:lnTo>
                    <a:lnTo>
                      <a:pt x="10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0" name="Freeform 354"/>
              <p:cNvSpPr>
                <a:spLocks/>
              </p:cNvSpPr>
              <p:nvPr/>
            </p:nvSpPr>
            <p:spPr bwMode="auto">
              <a:xfrm>
                <a:off x="3478" y="1765"/>
                <a:ext cx="4" cy="41"/>
              </a:xfrm>
              <a:custGeom>
                <a:avLst/>
                <a:gdLst>
                  <a:gd name="T0" fmla="*/ 0 w 4"/>
                  <a:gd name="T1" fmla="*/ 41 h 41"/>
                  <a:gd name="T2" fmla="*/ 4 w 4"/>
                  <a:gd name="T3" fmla="*/ 39 h 41"/>
                  <a:gd name="T4" fmla="*/ 4 w 4"/>
                  <a:gd name="T5" fmla="*/ 0 h 41"/>
                  <a:gd name="T6" fmla="*/ 0 w 4"/>
                  <a:gd name="T7" fmla="*/ 0 h 41"/>
                  <a:gd name="T8" fmla="*/ 0 w 4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1"/>
                  <a:gd name="T17" fmla="*/ 4 w 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1">
                    <a:moveTo>
                      <a:pt x="0" y="41"/>
                    </a:moveTo>
                    <a:lnTo>
                      <a:pt x="4" y="3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1" name="Freeform 355"/>
              <p:cNvSpPr>
                <a:spLocks/>
              </p:cNvSpPr>
              <p:nvPr/>
            </p:nvSpPr>
            <p:spPr bwMode="auto">
              <a:xfrm>
                <a:off x="3478" y="1804"/>
                <a:ext cx="10" cy="7"/>
              </a:xfrm>
              <a:custGeom>
                <a:avLst/>
                <a:gdLst>
                  <a:gd name="T0" fmla="*/ 10 w 10"/>
                  <a:gd name="T1" fmla="*/ 7 h 7"/>
                  <a:gd name="T2" fmla="*/ 10 w 10"/>
                  <a:gd name="T3" fmla="*/ 2 h 7"/>
                  <a:gd name="T4" fmla="*/ 4 w 10"/>
                  <a:gd name="T5" fmla="*/ 0 h 7"/>
                  <a:gd name="T6" fmla="*/ 0 w 10"/>
                  <a:gd name="T7" fmla="*/ 2 h 7"/>
                  <a:gd name="T8" fmla="*/ 10 w 10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7"/>
                  <a:gd name="T17" fmla="*/ 10 w 10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7">
                    <a:moveTo>
                      <a:pt x="10" y="7"/>
                    </a:moveTo>
                    <a:lnTo>
                      <a:pt x="10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10" y="7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2" name="Freeform 356"/>
              <p:cNvSpPr>
                <a:spLocks/>
              </p:cNvSpPr>
              <p:nvPr/>
            </p:nvSpPr>
            <p:spPr bwMode="auto">
              <a:xfrm>
                <a:off x="3462" y="1758"/>
                <a:ext cx="10" cy="46"/>
              </a:xfrm>
              <a:custGeom>
                <a:avLst/>
                <a:gdLst>
                  <a:gd name="T0" fmla="*/ 0 w 10"/>
                  <a:gd name="T1" fmla="*/ 38 h 46"/>
                  <a:gd name="T2" fmla="*/ 0 w 10"/>
                  <a:gd name="T3" fmla="*/ 0 h 46"/>
                  <a:gd name="T4" fmla="*/ 10 w 10"/>
                  <a:gd name="T5" fmla="*/ 5 h 46"/>
                  <a:gd name="T6" fmla="*/ 10 w 10"/>
                  <a:gd name="T7" fmla="*/ 46 h 46"/>
                  <a:gd name="T8" fmla="*/ 0 w 10"/>
                  <a:gd name="T9" fmla="*/ 38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"/>
                  <a:gd name="T17" fmla="*/ 10 w 1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">
                    <a:moveTo>
                      <a:pt x="0" y="38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6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3" name="Freeform 357"/>
              <p:cNvSpPr>
                <a:spLocks/>
              </p:cNvSpPr>
              <p:nvPr/>
            </p:nvSpPr>
            <p:spPr bwMode="auto">
              <a:xfrm>
                <a:off x="3462" y="1758"/>
                <a:ext cx="3" cy="38"/>
              </a:xfrm>
              <a:custGeom>
                <a:avLst/>
                <a:gdLst>
                  <a:gd name="T0" fmla="*/ 0 w 3"/>
                  <a:gd name="T1" fmla="*/ 38 h 38"/>
                  <a:gd name="T2" fmla="*/ 0 w 3"/>
                  <a:gd name="T3" fmla="*/ 38 h 38"/>
                  <a:gd name="T4" fmla="*/ 3 w 3"/>
                  <a:gd name="T5" fmla="*/ 0 h 38"/>
                  <a:gd name="T6" fmla="*/ 0 w 3"/>
                  <a:gd name="T7" fmla="*/ 0 h 38"/>
                  <a:gd name="T8" fmla="*/ 0 w 3"/>
                  <a:gd name="T9" fmla="*/ 38 h 3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38"/>
                  <a:gd name="T17" fmla="*/ 3 w 3"/>
                  <a:gd name="T18" fmla="*/ 38 h 3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38">
                    <a:moveTo>
                      <a:pt x="0" y="38"/>
                    </a:moveTo>
                    <a:lnTo>
                      <a:pt x="0" y="38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4" name="Freeform 358"/>
              <p:cNvSpPr>
                <a:spLocks/>
              </p:cNvSpPr>
              <p:nvPr/>
            </p:nvSpPr>
            <p:spPr bwMode="auto">
              <a:xfrm>
                <a:off x="3462" y="1796"/>
                <a:ext cx="10" cy="8"/>
              </a:xfrm>
              <a:custGeom>
                <a:avLst/>
                <a:gdLst>
                  <a:gd name="T0" fmla="*/ 10 w 10"/>
                  <a:gd name="T1" fmla="*/ 8 h 8"/>
                  <a:gd name="T2" fmla="*/ 10 w 10"/>
                  <a:gd name="T3" fmla="*/ 3 h 8"/>
                  <a:gd name="T4" fmla="*/ 0 w 10"/>
                  <a:gd name="T5" fmla="*/ 0 h 8"/>
                  <a:gd name="T6" fmla="*/ 0 w 10"/>
                  <a:gd name="T7" fmla="*/ 0 h 8"/>
                  <a:gd name="T8" fmla="*/ 10 w 10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10" y="8"/>
                    </a:moveTo>
                    <a:lnTo>
                      <a:pt x="10" y="3"/>
                    </a:lnTo>
                    <a:lnTo>
                      <a:pt x="0" y="0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5" name="Freeform 359"/>
              <p:cNvSpPr>
                <a:spLocks/>
              </p:cNvSpPr>
              <p:nvPr/>
            </p:nvSpPr>
            <p:spPr bwMode="auto">
              <a:xfrm>
                <a:off x="3442" y="1750"/>
                <a:ext cx="13" cy="44"/>
              </a:xfrm>
              <a:custGeom>
                <a:avLst/>
                <a:gdLst>
                  <a:gd name="T0" fmla="*/ 0 w 13"/>
                  <a:gd name="T1" fmla="*/ 38 h 44"/>
                  <a:gd name="T2" fmla="*/ 0 w 13"/>
                  <a:gd name="T3" fmla="*/ 0 h 44"/>
                  <a:gd name="T4" fmla="*/ 13 w 13"/>
                  <a:gd name="T5" fmla="*/ 5 h 44"/>
                  <a:gd name="T6" fmla="*/ 13 w 13"/>
                  <a:gd name="T7" fmla="*/ 44 h 44"/>
                  <a:gd name="T8" fmla="*/ 0 w 13"/>
                  <a:gd name="T9" fmla="*/ 38 h 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4"/>
                  <a:gd name="T17" fmla="*/ 13 w 13"/>
                  <a:gd name="T18" fmla="*/ 44 h 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4">
                    <a:moveTo>
                      <a:pt x="0" y="38"/>
                    </a:moveTo>
                    <a:lnTo>
                      <a:pt x="0" y="0"/>
                    </a:lnTo>
                    <a:lnTo>
                      <a:pt x="13" y="5"/>
                    </a:lnTo>
                    <a:lnTo>
                      <a:pt x="13" y="44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6" name="Rectangle 360"/>
              <p:cNvSpPr>
                <a:spLocks noChangeArrowheads="1"/>
              </p:cNvSpPr>
              <p:nvPr/>
            </p:nvSpPr>
            <p:spPr bwMode="auto">
              <a:xfrm>
                <a:off x="3442" y="1750"/>
                <a:ext cx="4" cy="38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7" name="Freeform 361"/>
              <p:cNvSpPr>
                <a:spLocks/>
              </p:cNvSpPr>
              <p:nvPr/>
            </p:nvSpPr>
            <p:spPr bwMode="auto">
              <a:xfrm>
                <a:off x="3442" y="1788"/>
                <a:ext cx="13" cy="6"/>
              </a:xfrm>
              <a:custGeom>
                <a:avLst/>
                <a:gdLst>
                  <a:gd name="T0" fmla="*/ 13 w 13"/>
                  <a:gd name="T1" fmla="*/ 6 h 6"/>
                  <a:gd name="T2" fmla="*/ 13 w 13"/>
                  <a:gd name="T3" fmla="*/ 3 h 6"/>
                  <a:gd name="T4" fmla="*/ 4 w 13"/>
                  <a:gd name="T5" fmla="*/ 0 h 6"/>
                  <a:gd name="T6" fmla="*/ 0 w 13"/>
                  <a:gd name="T7" fmla="*/ 0 h 6"/>
                  <a:gd name="T8" fmla="*/ 13 w 13"/>
                  <a:gd name="T9" fmla="*/ 6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6"/>
                  <a:gd name="T17" fmla="*/ 13 w 13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6">
                    <a:moveTo>
                      <a:pt x="13" y="6"/>
                    </a:moveTo>
                    <a:lnTo>
                      <a:pt x="13" y="3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8" name="Freeform 362"/>
              <p:cNvSpPr>
                <a:spLocks/>
              </p:cNvSpPr>
              <p:nvPr/>
            </p:nvSpPr>
            <p:spPr bwMode="auto">
              <a:xfrm>
                <a:off x="3426" y="1740"/>
                <a:ext cx="10" cy="46"/>
              </a:xfrm>
              <a:custGeom>
                <a:avLst/>
                <a:gdLst>
                  <a:gd name="T0" fmla="*/ 0 w 10"/>
                  <a:gd name="T1" fmla="*/ 41 h 46"/>
                  <a:gd name="T2" fmla="*/ 0 w 10"/>
                  <a:gd name="T3" fmla="*/ 0 h 46"/>
                  <a:gd name="T4" fmla="*/ 10 w 10"/>
                  <a:gd name="T5" fmla="*/ 8 h 46"/>
                  <a:gd name="T6" fmla="*/ 10 w 10"/>
                  <a:gd name="T7" fmla="*/ 46 h 46"/>
                  <a:gd name="T8" fmla="*/ 0 w 10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"/>
                  <a:gd name="T17" fmla="*/ 10 w 1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">
                    <a:moveTo>
                      <a:pt x="0" y="41"/>
                    </a:moveTo>
                    <a:lnTo>
                      <a:pt x="0" y="0"/>
                    </a:lnTo>
                    <a:lnTo>
                      <a:pt x="10" y="8"/>
                    </a:lnTo>
                    <a:lnTo>
                      <a:pt x="10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9" name="Freeform 363"/>
              <p:cNvSpPr>
                <a:spLocks/>
              </p:cNvSpPr>
              <p:nvPr/>
            </p:nvSpPr>
            <p:spPr bwMode="auto">
              <a:xfrm>
                <a:off x="3426" y="1740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3 w 3"/>
                  <a:gd name="T3" fmla="*/ 41 h 41"/>
                  <a:gd name="T4" fmla="*/ 3 w 3"/>
                  <a:gd name="T5" fmla="*/ 3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3" y="41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0" name="Freeform 364"/>
              <p:cNvSpPr>
                <a:spLocks/>
              </p:cNvSpPr>
              <p:nvPr/>
            </p:nvSpPr>
            <p:spPr bwMode="auto">
              <a:xfrm>
                <a:off x="3426" y="1781"/>
                <a:ext cx="10" cy="5"/>
              </a:xfrm>
              <a:custGeom>
                <a:avLst/>
                <a:gdLst>
                  <a:gd name="T0" fmla="*/ 10 w 10"/>
                  <a:gd name="T1" fmla="*/ 5 h 5"/>
                  <a:gd name="T2" fmla="*/ 10 w 10"/>
                  <a:gd name="T3" fmla="*/ 2 h 5"/>
                  <a:gd name="T4" fmla="*/ 3 w 10"/>
                  <a:gd name="T5" fmla="*/ 0 h 5"/>
                  <a:gd name="T6" fmla="*/ 0 w 10"/>
                  <a:gd name="T7" fmla="*/ 0 h 5"/>
                  <a:gd name="T8" fmla="*/ 10 w 10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"/>
                  <a:gd name="T17" fmla="*/ 10 w 10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">
                    <a:moveTo>
                      <a:pt x="10" y="5"/>
                    </a:moveTo>
                    <a:lnTo>
                      <a:pt x="10" y="2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1" name="Freeform 365"/>
              <p:cNvSpPr>
                <a:spLocks/>
              </p:cNvSpPr>
              <p:nvPr/>
            </p:nvSpPr>
            <p:spPr bwMode="auto">
              <a:xfrm>
                <a:off x="3407" y="1732"/>
                <a:ext cx="13" cy="46"/>
              </a:xfrm>
              <a:custGeom>
                <a:avLst/>
                <a:gdLst>
                  <a:gd name="T0" fmla="*/ 0 w 13"/>
                  <a:gd name="T1" fmla="*/ 41 h 46"/>
                  <a:gd name="T2" fmla="*/ 0 w 13"/>
                  <a:gd name="T3" fmla="*/ 0 h 46"/>
                  <a:gd name="T4" fmla="*/ 13 w 13"/>
                  <a:gd name="T5" fmla="*/ 5 h 46"/>
                  <a:gd name="T6" fmla="*/ 13 w 13"/>
                  <a:gd name="T7" fmla="*/ 46 h 46"/>
                  <a:gd name="T8" fmla="*/ 0 w 13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6"/>
                  <a:gd name="T17" fmla="*/ 13 w 13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6">
                    <a:moveTo>
                      <a:pt x="0" y="41"/>
                    </a:moveTo>
                    <a:lnTo>
                      <a:pt x="0" y="0"/>
                    </a:lnTo>
                    <a:lnTo>
                      <a:pt x="13" y="5"/>
                    </a:lnTo>
                    <a:lnTo>
                      <a:pt x="13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2" name="Freeform 366"/>
              <p:cNvSpPr>
                <a:spLocks/>
              </p:cNvSpPr>
              <p:nvPr/>
            </p:nvSpPr>
            <p:spPr bwMode="auto">
              <a:xfrm>
                <a:off x="3407" y="1732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3 w 3"/>
                  <a:gd name="T3" fmla="*/ 41 h 41"/>
                  <a:gd name="T4" fmla="*/ 3 w 3"/>
                  <a:gd name="T5" fmla="*/ 3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3" y="41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3" name="Freeform 367"/>
              <p:cNvSpPr>
                <a:spLocks/>
              </p:cNvSpPr>
              <p:nvPr/>
            </p:nvSpPr>
            <p:spPr bwMode="auto">
              <a:xfrm>
                <a:off x="3407" y="1773"/>
                <a:ext cx="13" cy="5"/>
              </a:xfrm>
              <a:custGeom>
                <a:avLst/>
                <a:gdLst>
                  <a:gd name="T0" fmla="*/ 13 w 13"/>
                  <a:gd name="T1" fmla="*/ 5 h 5"/>
                  <a:gd name="T2" fmla="*/ 13 w 13"/>
                  <a:gd name="T3" fmla="*/ 3 h 5"/>
                  <a:gd name="T4" fmla="*/ 3 w 13"/>
                  <a:gd name="T5" fmla="*/ 0 h 5"/>
                  <a:gd name="T6" fmla="*/ 0 w 13"/>
                  <a:gd name="T7" fmla="*/ 0 h 5"/>
                  <a:gd name="T8" fmla="*/ 13 w 13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5"/>
                  <a:gd name="T17" fmla="*/ 13 w 1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5">
                    <a:moveTo>
                      <a:pt x="13" y="5"/>
                    </a:moveTo>
                    <a:lnTo>
                      <a:pt x="1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4" name="Freeform 368"/>
              <p:cNvSpPr>
                <a:spLocks/>
              </p:cNvSpPr>
              <p:nvPr/>
            </p:nvSpPr>
            <p:spPr bwMode="auto">
              <a:xfrm>
                <a:off x="3390" y="1725"/>
                <a:ext cx="10" cy="46"/>
              </a:xfrm>
              <a:custGeom>
                <a:avLst/>
                <a:gdLst>
                  <a:gd name="T0" fmla="*/ 0 w 10"/>
                  <a:gd name="T1" fmla="*/ 40 h 46"/>
                  <a:gd name="T2" fmla="*/ 0 w 10"/>
                  <a:gd name="T3" fmla="*/ 0 h 46"/>
                  <a:gd name="T4" fmla="*/ 10 w 10"/>
                  <a:gd name="T5" fmla="*/ 5 h 46"/>
                  <a:gd name="T6" fmla="*/ 10 w 10"/>
                  <a:gd name="T7" fmla="*/ 46 h 46"/>
                  <a:gd name="T8" fmla="*/ 0 w 10"/>
                  <a:gd name="T9" fmla="*/ 40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"/>
                  <a:gd name="T17" fmla="*/ 10 w 1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">
                    <a:moveTo>
                      <a:pt x="0" y="40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6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5" name="Freeform 369"/>
              <p:cNvSpPr>
                <a:spLocks/>
              </p:cNvSpPr>
              <p:nvPr/>
            </p:nvSpPr>
            <p:spPr bwMode="auto">
              <a:xfrm>
                <a:off x="3390" y="1725"/>
                <a:ext cx="4" cy="40"/>
              </a:xfrm>
              <a:custGeom>
                <a:avLst/>
                <a:gdLst>
                  <a:gd name="T0" fmla="*/ 0 w 4"/>
                  <a:gd name="T1" fmla="*/ 40 h 40"/>
                  <a:gd name="T2" fmla="*/ 4 w 4"/>
                  <a:gd name="T3" fmla="*/ 38 h 40"/>
                  <a:gd name="T4" fmla="*/ 4 w 4"/>
                  <a:gd name="T5" fmla="*/ 2 h 40"/>
                  <a:gd name="T6" fmla="*/ 0 w 4"/>
                  <a:gd name="T7" fmla="*/ 0 h 40"/>
                  <a:gd name="T8" fmla="*/ 0 w 4"/>
                  <a:gd name="T9" fmla="*/ 40 h 4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0"/>
                  <a:gd name="T17" fmla="*/ 4 w 4"/>
                  <a:gd name="T18" fmla="*/ 40 h 4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0">
                    <a:moveTo>
                      <a:pt x="0" y="40"/>
                    </a:moveTo>
                    <a:lnTo>
                      <a:pt x="4" y="38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40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6" name="Freeform 370"/>
              <p:cNvSpPr>
                <a:spLocks/>
              </p:cNvSpPr>
              <p:nvPr/>
            </p:nvSpPr>
            <p:spPr bwMode="auto">
              <a:xfrm>
                <a:off x="3390" y="1763"/>
                <a:ext cx="10" cy="8"/>
              </a:xfrm>
              <a:custGeom>
                <a:avLst/>
                <a:gdLst>
                  <a:gd name="T0" fmla="*/ 10 w 10"/>
                  <a:gd name="T1" fmla="*/ 8 h 8"/>
                  <a:gd name="T2" fmla="*/ 10 w 10"/>
                  <a:gd name="T3" fmla="*/ 5 h 8"/>
                  <a:gd name="T4" fmla="*/ 4 w 10"/>
                  <a:gd name="T5" fmla="*/ 0 h 8"/>
                  <a:gd name="T6" fmla="*/ 0 w 10"/>
                  <a:gd name="T7" fmla="*/ 2 h 8"/>
                  <a:gd name="T8" fmla="*/ 10 w 10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10" y="8"/>
                    </a:moveTo>
                    <a:lnTo>
                      <a:pt x="10" y="5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7" name="Freeform 371"/>
              <p:cNvSpPr>
                <a:spLocks/>
              </p:cNvSpPr>
              <p:nvPr/>
            </p:nvSpPr>
            <p:spPr bwMode="auto">
              <a:xfrm>
                <a:off x="3374" y="1717"/>
                <a:ext cx="10" cy="46"/>
              </a:xfrm>
              <a:custGeom>
                <a:avLst/>
                <a:gdLst>
                  <a:gd name="T0" fmla="*/ 0 w 10"/>
                  <a:gd name="T1" fmla="*/ 41 h 46"/>
                  <a:gd name="T2" fmla="*/ 0 w 10"/>
                  <a:gd name="T3" fmla="*/ 0 h 46"/>
                  <a:gd name="T4" fmla="*/ 10 w 10"/>
                  <a:gd name="T5" fmla="*/ 5 h 46"/>
                  <a:gd name="T6" fmla="*/ 10 w 10"/>
                  <a:gd name="T7" fmla="*/ 46 h 46"/>
                  <a:gd name="T8" fmla="*/ 0 w 10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"/>
                  <a:gd name="T17" fmla="*/ 10 w 1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">
                    <a:moveTo>
                      <a:pt x="0" y="41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8" name="Freeform 372"/>
              <p:cNvSpPr>
                <a:spLocks/>
              </p:cNvSpPr>
              <p:nvPr/>
            </p:nvSpPr>
            <p:spPr bwMode="auto">
              <a:xfrm>
                <a:off x="3374" y="1717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3 w 3"/>
                  <a:gd name="T3" fmla="*/ 38 h 41"/>
                  <a:gd name="T4" fmla="*/ 3 w 3"/>
                  <a:gd name="T5" fmla="*/ 3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3" y="38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9" name="Freeform 373"/>
              <p:cNvSpPr>
                <a:spLocks/>
              </p:cNvSpPr>
              <p:nvPr/>
            </p:nvSpPr>
            <p:spPr bwMode="auto">
              <a:xfrm>
                <a:off x="3374" y="1755"/>
                <a:ext cx="10" cy="8"/>
              </a:xfrm>
              <a:custGeom>
                <a:avLst/>
                <a:gdLst>
                  <a:gd name="T0" fmla="*/ 10 w 10"/>
                  <a:gd name="T1" fmla="*/ 8 h 8"/>
                  <a:gd name="T2" fmla="*/ 10 w 10"/>
                  <a:gd name="T3" fmla="*/ 5 h 8"/>
                  <a:gd name="T4" fmla="*/ 3 w 10"/>
                  <a:gd name="T5" fmla="*/ 0 h 8"/>
                  <a:gd name="T6" fmla="*/ 0 w 10"/>
                  <a:gd name="T7" fmla="*/ 3 h 8"/>
                  <a:gd name="T8" fmla="*/ 10 w 10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10" y="8"/>
                    </a:moveTo>
                    <a:lnTo>
                      <a:pt x="10" y="5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0" name="Freeform 374"/>
              <p:cNvSpPr>
                <a:spLocks/>
              </p:cNvSpPr>
              <p:nvPr/>
            </p:nvSpPr>
            <p:spPr bwMode="auto">
              <a:xfrm>
                <a:off x="3355" y="1709"/>
                <a:ext cx="13" cy="46"/>
              </a:xfrm>
              <a:custGeom>
                <a:avLst/>
                <a:gdLst>
                  <a:gd name="T0" fmla="*/ 0 w 13"/>
                  <a:gd name="T1" fmla="*/ 41 h 46"/>
                  <a:gd name="T2" fmla="*/ 0 w 13"/>
                  <a:gd name="T3" fmla="*/ 0 h 46"/>
                  <a:gd name="T4" fmla="*/ 13 w 13"/>
                  <a:gd name="T5" fmla="*/ 5 h 46"/>
                  <a:gd name="T6" fmla="*/ 13 w 13"/>
                  <a:gd name="T7" fmla="*/ 46 h 46"/>
                  <a:gd name="T8" fmla="*/ 0 w 13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6"/>
                  <a:gd name="T17" fmla="*/ 13 w 13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6">
                    <a:moveTo>
                      <a:pt x="0" y="41"/>
                    </a:moveTo>
                    <a:lnTo>
                      <a:pt x="0" y="0"/>
                    </a:lnTo>
                    <a:lnTo>
                      <a:pt x="13" y="5"/>
                    </a:lnTo>
                    <a:lnTo>
                      <a:pt x="13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1" name="Freeform 375"/>
              <p:cNvSpPr>
                <a:spLocks/>
              </p:cNvSpPr>
              <p:nvPr/>
            </p:nvSpPr>
            <p:spPr bwMode="auto">
              <a:xfrm>
                <a:off x="3355" y="1709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3 w 3"/>
                  <a:gd name="T3" fmla="*/ 39 h 41"/>
                  <a:gd name="T4" fmla="*/ 3 w 3"/>
                  <a:gd name="T5" fmla="*/ 3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3" y="39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2" name="Freeform 376"/>
              <p:cNvSpPr>
                <a:spLocks/>
              </p:cNvSpPr>
              <p:nvPr/>
            </p:nvSpPr>
            <p:spPr bwMode="auto">
              <a:xfrm>
                <a:off x="3355" y="1748"/>
                <a:ext cx="13" cy="7"/>
              </a:xfrm>
              <a:custGeom>
                <a:avLst/>
                <a:gdLst>
                  <a:gd name="T0" fmla="*/ 13 w 13"/>
                  <a:gd name="T1" fmla="*/ 7 h 7"/>
                  <a:gd name="T2" fmla="*/ 13 w 13"/>
                  <a:gd name="T3" fmla="*/ 5 h 7"/>
                  <a:gd name="T4" fmla="*/ 3 w 13"/>
                  <a:gd name="T5" fmla="*/ 0 h 7"/>
                  <a:gd name="T6" fmla="*/ 0 w 13"/>
                  <a:gd name="T7" fmla="*/ 2 h 7"/>
                  <a:gd name="T8" fmla="*/ 13 w 13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7"/>
                  <a:gd name="T17" fmla="*/ 13 w 13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7">
                    <a:moveTo>
                      <a:pt x="13" y="7"/>
                    </a:moveTo>
                    <a:lnTo>
                      <a:pt x="13" y="5"/>
                    </a:lnTo>
                    <a:lnTo>
                      <a:pt x="3" y="0"/>
                    </a:lnTo>
                    <a:lnTo>
                      <a:pt x="0" y="2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3" name="Freeform 377"/>
              <p:cNvSpPr>
                <a:spLocks/>
              </p:cNvSpPr>
              <p:nvPr/>
            </p:nvSpPr>
            <p:spPr bwMode="auto">
              <a:xfrm>
                <a:off x="3338" y="1702"/>
                <a:ext cx="10" cy="46"/>
              </a:xfrm>
              <a:custGeom>
                <a:avLst/>
                <a:gdLst>
                  <a:gd name="T0" fmla="*/ 0 w 10"/>
                  <a:gd name="T1" fmla="*/ 41 h 46"/>
                  <a:gd name="T2" fmla="*/ 0 w 10"/>
                  <a:gd name="T3" fmla="*/ 0 h 46"/>
                  <a:gd name="T4" fmla="*/ 10 w 10"/>
                  <a:gd name="T5" fmla="*/ 5 h 46"/>
                  <a:gd name="T6" fmla="*/ 10 w 10"/>
                  <a:gd name="T7" fmla="*/ 46 h 46"/>
                  <a:gd name="T8" fmla="*/ 0 w 10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"/>
                  <a:gd name="T17" fmla="*/ 10 w 1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">
                    <a:moveTo>
                      <a:pt x="0" y="41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4" name="Freeform 378"/>
              <p:cNvSpPr>
                <a:spLocks/>
              </p:cNvSpPr>
              <p:nvPr/>
            </p:nvSpPr>
            <p:spPr bwMode="auto">
              <a:xfrm>
                <a:off x="3338" y="1702"/>
                <a:ext cx="4" cy="41"/>
              </a:xfrm>
              <a:custGeom>
                <a:avLst/>
                <a:gdLst>
                  <a:gd name="T0" fmla="*/ 0 w 4"/>
                  <a:gd name="T1" fmla="*/ 41 h 41"/>
                  <a:gd name="T2" fmla="*/ 4 w 4"/>
                  <a:gd name="T3" fmla="*/ 38 h 41"/>
                  <a:gd name="T4" fmla="*/ 4 w 4"/>
                  <a:gd name="T5" fmla="*/ 0 h 41"/>
                  <a:gd name="T6" fmla="*/ 0 w 4"/>
                  <a:gd name="T7" fmla="*/ 0 h 41"/>
                  <a:gd name="T8" fmla="*/ 0 w 4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1"/>
                  <a:gd name="T17" fmla="*/ 4 w 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1">
                    <a:moveTo>
                      <a:pt x="0" y="41"/>
                    </a:moveTo>
                    <a:lnTo>
                      <a:pt x="4" y="38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5" name="Freeform 379"/>
              <p:cNvSpPr>
                <a:spLocks/>
              </p:cNvSpPr>
              <p:nvPr/>
            </p:nvSpPr>
            <p:spPr bwMode="auto">
              <a:xfrm>
                <a:off x="3338" y="1740"/>
                <a:ext cx="10" cy="8"/>
              </a:xfrm>
              <a:custGeom>
                <a:avLst/>
                <a:gdLst>
                  <a:gd name="T0" fmla="*/ 10 w 10"/>
                  <a:gd name="T1" fmla="*/ 8 h 8"/>
                  <a:gd name="T2" fmla="*/ 10 w 10"/>
                  <a:gd name="T3" fmla="*/ 5 h 8"/>
                  <a:gd name="T4" fmla="*/ 4 w 10"/>
                  <a:gd name="T5" fmla="*/ 0 h 8"/>
                  <a:gd name="T6" fmla="*/ 0 w 10"/>
                  <a:gd name="T7" fmla="*/ 3 h 8"/>
                  <a:gd name="T8" fmla="*/ 10 w 10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10" y="8"/>
                    </a:moveTo>
                    <a:lnTo>
                      <a:pt x="10" y="5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6" name="Freeform 380"/>
              <p:cNvSpPr>
                <a:spLocks/>
              </p:cNvSpPr>
              <p:nvPr/>
            </p:nvSpPr>
            <p:spPr bwMode="auto">
              <a:xfrm>
                <a:off x="3075" y="1577"/>
                <a:ext cx="26" cy="28"/>
              </a:xfrm>
              <a:custGeom>
                <a:avLst/>
                <a:gdLst>
                  <a:gd name="T0" fmla="*/ 26 w 26"/>
                  <a:gd name="T1" fmla="*/ 12 h 28"/>
                  <a:gd name="T2" fmla="*/ 26 w 26"/>
                  <a:gd name="T3" fmla="*/ 28 h 28"/>
                  <a:gd name="T4" fmla="*/ 0 w 26"/>
                  <a:gd name="T5" fmla="*/ 15 h 28"/>
                  <a:gd name="T6" fmla="*/ 0 w 26"/>
                  <a:gd name="T7" fmla="*/ 0 h 28"/>
                  <a:gd name="T8" fmla="*/ 26 w 26"/>
                  <a:gd name="T9" fmla="*/ 12 h 2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8"/>
                  <a:gd name="T17" fmla="*/ 26 w 26"/>
                  <a:gd name="T18" fmla="*/ 28 h 2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8">
                    <a:moveTo>
                      <a:pt x="26" y="12"/>
                    </a:moveTo>
                    <a:lnTo>
                      <a:pt x="26" y="28"/>
                    </a:lnTo>
                    <a:lnTo>
                      <a:pt x="0" y="15"/>
                    </a:lnTo>
                    <a:lnTo>
                      <a:pt x="0" y="0"/>
                    </a:lnTo>
                    <a:lnTo>
                      <a:pt x="26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7" name="Freeform 381"/>
              <p:cNvSpPr>
                <a:spLocks/>
              </p:cNvSpPr>
              <p:nvPr/>
            </p:nvSpPr>
            <p:spPr bwMode="auto">
              <a:xfrm>
                <a:off x="3097" y="1589"/>
                <a:ext cx="4" cy="16"/>
              </a:xfrm>
              <a:custGeom>
                <a:avLst/>
                <a:gdLst>
                  <a:gd name="T0" fmla="*/ 0 w 4"/>
                  <a:gd name="T1" fmla="*/ 3 h 16"/>
                  <a:gd name="T2" fmla="*/ 4 w 4"/>
                  <a:gd name="T3" fmla="*/ 0 h 16"/>
                  <a:gd name="T4" fmla="*/ 4 w 4"/>
                  <a:gd name="T5" fmla="*/ 13 h 16"/>
                  <a:gd name="T6" fmla="*/ 0 w 4"/>
                  <a:gd name="T7" fmla="*/ 16 h 16"/>
                  <a:gd name="T8" fmla="*/ 0 w 4"/>
                  <a:gd name="T9" fmla="*/ 3 h 1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16"/>
                  <a:gd name="T17" fmla="*/ 4 w 4"/>
                  <a:gd name="T18" fmla="*/ 16 h 1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16">
                    <a:moveTo>
                      <a:pt x="0" y="3"/>
                    </a:moveTo>
                    <a:lnTo>
                      <a:pt x="4" y="0"/>
                    </a:lnTo>
                    <a:lnTo>
                      <a:pt x="4" y="13"/>
                    </a:lnTo>
                    <a:lnTo>
                      <a:pt x="0" y="16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725A14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8" name="Freeform 382"/>
              <p:cNvSpPr>
                <a:spLocks/>
              </p:cNvSpPr>
              <p:nvPr/>
            </p:nvSpPr>
            <p:spPr bwMode="auto">
              <a:xfrm>
                <a:off x="3071" y="1579"/>
                <a:ext cx="30" cy="13"/>
              </a:xfrm>
              <a:custGeom>
                <a:avLst/>
                <a:gdLst>
                  <a:gd name="T0" fmla="*/ 0 w 30"/>
                  <a:gd name="T1" fmla="*/ 3 h 13"/>
                  <a:gd name="T2" fmla="*/ 4 w 30"/>
                  <a:gd name="T3" fmla="*/ 0 h 13"/>
                  <a:gd name="T4" fmla="*/ 30 w 30"/>
                  <a:gd name="T5" fmla="*/ 10 h 13"/>
                  <a:gd name="T6" fmla="*/ 26 w 30"/>
                  <a:gd name="T7" fmla="*/ 13 h 13"/>
                  <a:gd name="T8" fmla="*/ 0 w 30"/>
                  <a:gd name="T9" fmla="*/ 3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"/>
                  <a:gd name="T16" fmla="*/ 0 h 13"/>
                  <a:gd name="T17" fmla="*/ 30 w 30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" h="13">
                    <a:moveTo>
                      <a:pt x="0" y="3"/>
                    </a:moveTo>
                    <a:lnTo>
                      <a:pt x="4" y="0"/>
                    </a:lnTo>
                    <a:lnTo>
                      <a:pt x="30" y="10"/>
                    </a:lnTo>
                    <a:lnTo>
                      <a:pt x="26" y="13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E1B1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9" name="Freeform 383"/>
              <p:cNvSpPr>
                <a:spLocks/>
              </p:cNvSpPr>
              <p:nvPr/>
            </p:nvSpPr>
            <p:spPr bwMode="auto">
              <a:xfrm>
                <a:off x="3071" y="1582"/>
                <a:ext cx="26" cy="23"/>
              </a:xfrm>
              <a:custGeom>
                <a:avLst/>
                <a:gdLst>
                  <a:gd name="T0" fmla="*/ 26 w 26"/>
                  <a:gd name="T1" fmla="*/ 10 h 23"/>
                  <a:gd name="T2" fmla="*/ 26 w 26"/>
                  <a:gd name="T3" fmla="*/ 23 h 23"/>
                  <a:gd name="T4" fmla="*/ 0 w 26"/>
                  <a:gd name="T5" fmla="*/ 10 h 23"/>
                  <a:gd name="T6" fmla="*/ 0 w 26"/>
                  <a:gd name="T7" fmla="*/ 0 h 23"/>
                  <a:gd name="T8" fmla="*/ 26 w 26"/>
                  <a:gd name="T9" fmla="*/ 10 h 2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6"/>
                  <a:gd name="T16" fmla="*/ 0 h 23"/>
                  <a:gd name="T17" fmla="*/ 26 w 26"/>
                  <a:gd name="T18" fmla="*/ 23 h 2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6" h="23">
                    <a:moveTo>
                      <a:pt x="26" y="10"/>
                    </a:moveTo>
                    <a:lnTo>
                      <a:pt x="26" y="23"/>
                    </a:lnTo>
                    <a:lnTo>
                      <a:pt x="0" y="10"/>
                    </a:lnTo>
                    <a:lnTo>
                      <a:pt x="0" y="0"/>
                    </a:lnTo>
                    <a:lnTo>
                      <a:pt x="26" y="10"/>
                    </a:lnTo>
                    <a:close/>
                  </a:path>
                </a:pathLst>
              </a:custGeom>
              <a:solidFill>
                <a:srgbClr val="E1B1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0" name="Freeform 384"/>
              <p:cNvSpPr>
                <a:spLocks/>
              </p:cNvSpPr>
              <p:nvPr/>
            </p:nvSpPr>
            <p:spPr bwMode="auto">
              <a:xfrm>
                <a:off x="3553" y="1457"/>
                <a:ext cx="554" cy="308"/>
              </a:xfrm>
              <a:custGeom>
                <a:avLst/>
                <a:gdLst>
                  <a:gd name="T0" fmla="*/ 0 w 554"/>
                  <a:gd name="T1" fmla="*/ 252 h 308"/>
                  <a:gd name="T2" fmla="*/ 554 w 554"/>
                  <a:gd name="T3" fmla="*/ 0 h 308"/>
                  <a:gd name="T4" fmla="*/ 554 w 554"/>
                  <a:gd name="T5" fmla="*/ 58 h 308"/>
                  <a:gd name="T6" fmla="*/ 0 w 554"/>
                  <a:gd name="T7" fmla="*/ 308 h 308"/>
                  <a:gd name="T8" fmla="*/ 0 w 554"/>
                  <a:gd name="T9" fmla="*/ 252 h 30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54"/>
                  <a:gd name="T16" fmla="*/ 0 h 308"/>
                  <a:gd name="T17" fmla="*/ 554 w 554"/>
                  <a:gd name="T18" fmla="*/ 308 h 30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54" h="308">
                    <a:moveTo>
                      <a:pt x="0" y="252"/>
                    </a:moveTo>
                    <a:lnTo>
                      <a:pt x="554" y="0"/>
                    </a:lnTo>
                    <a:lnTo>
                      <a:pt x="554" y="58"/>
                    </a:lnTo>
                    <a:lnTo>
                      <a:pt x="0" y="308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1" name="Freeform 385"/>
              <p:cNvSpPr>
                <a:spLocks/>
              </p:cNvSpPr>
              <p:nvPr/>
            </p:nvSpPr>
            <p:spPr bwMode="auto">
              <a:xfrm>
                <a:off x="3071" y="1237"/>
                <a:ext cx="1036" cy="472"/>
              </a:xfrm>
              <a:custGeom>
                <a:avLst/>
                <a:gdLst>
                  <a:gd name="T0" fmla="*/ 0 w 1036"/>
                  <a:gd name="T1" fmla="*/ 253 h 472"/>
                  <a:gd name="T2" fmla="*/ 551 w 1036"/>
                  <a:gd name="T3" fmla="*/ 0 h 472"/>
                  <a:gd name="T4" fmla="*/ 1036 w 1036"/>
                  <a:gd name="T5" fmla="*/ 220 h 472"/>
                  <a:gd name="T6" fmla="*/ 482 w 1036"/>
                  <a:gd name="T7" fmla="*/ 472 h 472"/>
                  <a:gd name="T8" fmla="*/ 0 w 1036"/>
                  <a:gd name="T9" fmla="*/ 253 h 4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36"/>
                  <a:gd name="T16" fmla="*/ 0 h 472"/>
                  <a:gd name="T17" fmla="*/ 1036 w 1036"/>
                  <a:gd name="T18" fmla="*/ 472 h 4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36" h="472">
                    <a:moveTo>
                      <a:pt x="0" y="253"/>
                    </a:moveTo>
                    <a:lnTo>
                      <a:pt x="551" y="0"/>
                    </a:lnTo>
                    <a:lnTo>
                      <a:pt x="1036" y="220"/>
                    </a:lnTo>
                    <a:lnTo>
                      <a:pt x="482" y="472"/>
                    </a:lnTo>
                    <a:lnTo>
                      <a:pt x="0" y="253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2" name="Freeform 386"/>
              <p:cNvSpPr>
                <a:spLocks/>
              </p:cNvSpPr>
              <p:nvPr/>
            </p:nvSpPr>
            <p:spPr bwMode="auto">
              <a:xfrm>
                <a:off x="3071" y="1490"/>
                <a:ext cx="482" cy="275"/>
              </a:xfrm>
              <a:custGeom>
                <a:avLst/>
                <a:gdLst>
                  <a:gd name="T0" fmla="*/ 482 w 482"/>
                  <a:gd name="T1" fmla="*/ 219 h 275"/>
                  <a:gd name="T2" fmla="*/ 482 w 482"/>
                  <a:gd name="T3" fmla="*/ 275 h 275"/>
                  <a:gd name="T4" fmla="*/ 0 w 482"/>
                  <a:gd name="T5" fmla="*/ 59 h 275"/>
                  <a:gd name="T6" fmla="*/ 0 w 482"/>
                  <a:gd name="T7" fmla="*/ 0 h 275"/>
                  <a:gd name="T8" fmla="*/ 482 w 482"/>
                  <a:gd name="T9" fmla="*/ 219 h 27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82"/>
                  <a:gd name="T16" fmla="*/ 0 h 275"/>
                  <a:gd name="T17" fmla="*/ 482 w 482"/>
                  <a:gd name="T18" fmla="*/ 275 h 27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82" h="275">
                    <a:moveTo>
                      <a:pt x="482" y="219"/>
                    </a:moveTo>
                    <a:lnTo>
                      <a:pt x="482" y="275"/>
                    </a:lnTo>
                    <a:lnTo>
                      <a:pt x="0" y="59"/>
                    </a:lnTo>
                    <a:lnTo>
                      <a:pt x="0" y="0"/>
                    </a:lnTo>
                    <a:lnTo>
                      <a:pt x="482" y="219"/>
                    </a:lnTo>
                    <a:close/>
                  </a:path>
                </a:pathLst>
              </a:custGeom>
              <a:solidFill>
                <a:srgbClr val="40404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3" name="Freeform 387"/>
              <p:cNvSpPr>
                <a:spLocks/>
              </p:cNvSpPr>
              <p:nvPr/>
            </p:nvSpPr>
            <p:spPr bwMode="auto">
              <a:xfrm>
                <a:off x="3104" y="1515"/>
                <a:ext cx="163" cy="92"/>
              </a:xfrm>
              <a:custGeom>
                <a:avLst/>
                <a:gdLst>
                  <a:gd name="T0" fmla="*/ 0 w 163"/>
                  <a:gd name="T1" fmla="*/ 21 h 92"/>
                  <a:gd name="T2" fmla="*/ 0 w 163"/>
                  <a:gd name="T3" fmla="*/ 0 h 92"/>
                  <a:gd name="T4" fmla="*/ 163 w 163"/>
                  <a:gd name="T5" fmla="*/ 74 h 92"/>
                  <a:gd name="T6" fmla="*/ 163 w 163"/>
                  <a:gd name="T7" fmla="*/ 92 h 92"/>
                  <a:gd name="T8" fmla="*/ 0 w 163"/>
                  <a:gd name="T9" fmla="*/ 21 h 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3"/>
                  <a:gd name="T16" fmla="*/ 0 h 92"/>
                  <a:gd name="T17" fmla="*/ 163 w 163"/>
                  <a:gd name="T18" fmla="*/ 92 h 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3" h="92">
                    <a:moveTo>
                      <a:pt x="0" y="21"/>
                    </a:moveTo>
                    <a:lnTo>
                      <a:pt x="0" y="0"/>
                    </a:lnTo>
                    <a:lnTo>
                      <a:pt x="163" y="74"/>
                    </a:lnTo>
                    <a:lnTo>
                      <a:pt x="163" y="92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4" name="Freeform 388"/>
              <p:cNvSpPr>
                <a:spLocks/>
              </p:cNvSpPr>
              <p:nvPr/>
            </p:nvSpPr>
            <p:spPr bwMode="auto">
              <a:xfrm>
                <a:off x="3104" y="1515"/>
                <a:ext cx="3" cy="21"/>
              </a:xfrm>
              <a:custGeom>
                <a:avLst/>
                <a:gdLst>
                  <a:gd name="T0" fmla="*/ 0 w 3"/>
                  <a:gd name="T1" fmla="*/ 21 h 21"/>
                  <a:gd name="T2" fmla="*/ 3 w 3"/>
                  <a:gd name="T3" fmla="*/ 18 h 21"/>
                  <a:gd name="T4" fmla="*/ 3 w 3"/>
                  <a:gd name="T5" fmla="*/ 3 h 21"/>
                  <a:gd name="T6" fmla="*/ 0 w 3"/>
                  <a:gd name="T7" fmla="*/ 0 h 21"/>
                  <a:gd name="T8" fmla="*/ 0 w 3"/>
                  <a:gd name="T9" fmla="*/ 21 h 2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21"/>
                  <a:gd name="T17" fmla="*/ 3 w 3"/>
                  <a:gd name="T18" fmla="*/ 21 h 2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21">
                    <a:moveTo>
                      <a:pt x="0" y="21"/>
                    </a:moveTo>
                    <a:lnTo>
                      <a:pt x="3" y="18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5" name="Freeform 389"/>
              <p:cNvSpPr>
                <a:spLocks/>
              </p:cNvSpPr>
              <p:nvPr/>
            </p:nvSpPr>
            <p:spPr bwMode="auto">
              <a:xfrm>
                <a:off x="3104" y="1533"/>
                <a:ext cx="163" cy="74"/>
              </a:xfrm>
              <a:custGeom>
                <a:avLst/>
                <a:gdLst>
                  <a:gd name="T0" fmla="*/ 163 w 163"/>
                  <a:gd name="T1" fmla="*/ 74 h 74"/>
                  <a:gd name="T2" fmla="*/ 163 w 163"/>
                  <a:gd name="T3" fmla="*/ 72 h 74"/>
                  <a:gd name="T4" fmla="*/ 3 w 163"/>
                  <a:gd name="T5" fmla="*/ 0 h 74"/>
                  <a:gd name="T6" fmla="*/ 0 w 163"/>
                  <a:gd name="T7" fmla="*/ 3 h 74"/>
                  <a:gd name="T8" fmla="*/ 163 w 163"/>
                  <a:gd name="T9" fmla="*/ 74 h 7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63"/>
                  <a:gd name="T16" fmla="*/ 0 h 74"/>
                  <a:gd name="T17" fmla="*/ 163 w 163"/>
                  <a:gd name="T18" fmla="*/ 74 h 7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63" h="74">
                    <a:moveTo>
                      <a:pt x="163" y="74"/>
                    </a:moveTo>
                    <a:lnTo>
                      <a:pt x="163" y="72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63" y="74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6" name="Freeform 390"/>
              <p:cNvSpPr>
                <a:spLocks/>
              </p:cNvSpPr>
              <p:nvPr/>
            </p:nvSpPr>
            <p:spPr bwMode="auto">
              <a:xfrm>
                <a:off x="3530" y="1709"/>
                <a:ext cx="13" cy="46"/>
              </a:xfrm>
              <a:custGeom>
                <a:avLst/>
                <a:gdLst>
                  <a:gd name="T0" fmla="*/ 0 w 13"/>
                  <a:gd name="T1" fmla="*/ 41 h 46"/>
                  <a:gd name="T2" fmla="*/ 0 w 13"/>
                  <a:gd name="T3" fmla="*/ 0 h 46"/>
                  <a:gd name="T4" fmla="*/ 13 w 13"/>
                  <a:gd name="T5" fmla="*/ 5 h 46"/>
                  <a:gd name="T6" fmla="*/ 13 w 13"/>
                  <a:gd name="T7" fmla="*/ 46 h 46"/>
                  <a:gd name="T8" fmla="*/ 0 w 13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6"/>
                  <a:gd name="T17" fmla="*/ 13 w 13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6">
                    <a:moveTo>
                      <a:pt x="0" y="41"/>
                    </a:moveTo>
                    <a:lnTo>
                      <a:pt x="0" y="0"/>
                    </a:lnTo>
                    <a:lnTo>
                      <a:pt x="13" y="5"/>
                    </a:lnTo>
                    <a:lnTo>
                      <a:pt x="13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7" name="Freeform 391"/>
              <p:cNvSpPr>
                <a:spLocks/>
              </p:cNvSpPr>
              <p:nvPr/>
            </p:nvSpPr>
            <p:spPr bwMode="auto">
              <a:xfrm>
                <a:off x="3530" y="1709"/>
                <a:ext cx="4" cy="41"/>
              </a:xfrm>
              <a:custGeom>
                <a:avLst/>
                <a:gdLst>
                  <a:gd name="T0" fmla="*/ 0 w 4"/>
                  <a:gd name="T1" fmla="*/ 41 h 41"/>
                  <a:gd name="T2" fmla="*/ 4 w 4"/>
                  <a:gd name="T3" fmla="*/ 39 h 41"/>
                  <a:gd name="T4" fmla="*/ 4 w 4"/>
                  <a:gd name="T5" fmla="*/ 0 h 41"/>
                  <a:gd name="T6" fmla="*/ 0 w 4"/>
                  <a:gd name="T7" fmla="*/ 0 h 41"/>
                  <a:gd name="T8" fmla="*/ 0 w 4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1"/>
                  <a:gd name="T17" fmla="*/ 4 w 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1">
                    <a:moveTo>
                      <a:pt x="0" y="41"/>
                    </a:moveTo>
                    <a:lnTo>
                      <a:pt x="4" y="39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8" name="Freeform 392"/>
              <p:cNvSpPr>
                <a:spLocks/>
              </p:cNvSpPr>
              <p:nvPr/>
            </p:nvSpPr>
            <p:spPr bwMode="auto">
              <a:xfrm>
                <a:off x="3530" y="1748"/>
                <a:ext cx="13" cy="7"/>
              </a:xfrm>
              <a:custGeom>
                <a:avLst/>
                <a:gdLst>
                  <a:gd name="T0" fmla="*/ 13 w 13"/>
                  <a:gd name="T1" fmla="*/ 7 h 7"/>
                  <a:gd name="T2" fmla="*/ 13 w 13"/>
                  <a:gd name="T3" fmla="*/ 2 h 7"/>
                  <a:gd name="T4" fmla="*/ 4 w 13"/>
                  <a:gd name="T5" fmla="*/ 0 h 7"/>
                  <a:gd name="T6" fmla="*/ 0 w 13"/>
                  <a:gd name="T7" fmla="*/ 2 h 7"/>
                  <a:gd name="T8" fmla="*/ 13 w 13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7"/>
                  <a:gd name="T17" fmla="*/ 13 w 13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7">
                    <a:moveTo>
                      <a:pt x="13" y="7"/>
                    </a:moveTo>
                    <a:lnTo>
                      <a:pt x="13" y="2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9" name="Freeform 393"/>
              <p:cNvSpPr>
                <a:spLocks/>
              </p:cNvSpPr>
              <p:nvPr/>
            </p:nvSpPr>
            <p:spPr bwMode="auto">
              <a:xfrm>
                <a:off x="3514" y="1702"/>
                <a:ext cx="10" cy="43"/>
              </a:xfrm>
              <a:custGeom>
                <a:avLst/>
                <a:gdLst>
                  <a:gd name="T0" fmla="*/ 0 w 10"/>
                  <a:gd name="T1" fmla="*/ 38 h 43"/>
                  <a:gd name="T2" fmla="*/ 0 w 10"/>
                  <a:gd name="T3" fmla="*/ 0 h 43"/>
                  <a:gd name="T4" fmla="*/ 10 w 10"/>
                  <a:gd name="T5" fmla="*/ 5 h 43"/>
                  <a:gd name="T6" fmla="*/ 10 w 10"/>
                  <a:gd name="T7" fmla="*/ 43 h 43"/>
                  <a:gd name="T8" fmla="*/ 0 w 10"/>
                  <a:gd name="T9" fmla="*/ 38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3"/>
                  <a:gd name="T17" fmla="*/ 10 w 10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3">
                    <a:moveTo>
                      <a:pt x="0" y="38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0" name="Rectangle 394"/>
              <p:cNvSpPr>
                <a:spLocks noChangeArrowheads="1"/>
              </p:cNvSpPr>
              <p:nvPr/>
            </p:nvSpPr>
            <p:spPr bwMode="auto">
              <a:xfrm>
                <a:off x="3514" y="1702"/>
                <a:ext cx="3" cy="38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1" name="Freeform 395"/>
              <p:cNvSpPr>
                <a:spLocks/>
              </p:cNvSpPr>
              <p:nvPr/>
            </p:nvSpPr>
            <p:spPr bwMode="auto">
              <a:xfrm>
                <a:off x="3514" y="1740"/>
                <a:ext cx="10" cy="5"/>
              </a:xfrm>
              <a:custGeom>
                <a:avLst/>
                <a:gdLst>
                  <a:gd name="T0" fmla="*/ 10 w 10"/>
                  <a:gd name="T1" fmla="*/ 5 h 5"/>
                  <a:gd name="T2" fmla="*/ 10 w 10"/>
                  <a:gd name="T3" fmla="*/ 3 h 5"/>
                  <a:gd name="T4" fmla="*/ 3 w 10"/>
                  <a:gd name="T5" fmla="*/ 0 h 5"/>
                  <a:gd name="T6" fmla="*/ 0 w 10"/>
                  <a:gd name="T7" fmla="*/ 0 h 5"/>
                  <a:gd name="T8" fmla="*/ 10 w 10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"/>
                  <a:gd name="T17" fmla="*/ 10 w 10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">
                    <a:moveTo>
                      <a:pt x="10" y="5"/>
                    </a:moveTo>
                    <a:lnTo>
                      <a:pt x="10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2" name="Freeform 396"/>
              <p:cNvSpPr>
                <a:spLocks/>
              </p:cNvSpPr>
              <p:nvPr/>
            </p:nvSpPr>
            <p:spPr bwMode="auto">
              <a:xfrm>
                <a:off x="3495" y="1694"/>
                <a:ext cx="13" cy="43"/>
              </a:xfrm>
              <a:custGeom>
                <a:avLst/>
                <a:gdLst>
                  <a:gd name="T0" fmla="*/ 0 w 13"/>
                  <a:gd name="T1" fmla="*/ 38 h 43"/>
                  <a:gd name="T2" fmla="*/ 0 w 13"/>
                  <a:gd name="T3" fmla="*/ 0 h 43"/>
                  <a:gd name="T4" fmla="*/ 13 w 13"/>
                  <a:gd name="T5" fmla="*/ 5 h 43"/>
                  <a:gd name="T6" fmla="*/ 13 w 13"/>
                  <a:gd name="T7" fmla="*/ 43 h 43"/>
                  <a:gd name="T8" fmla="*/ 0 w 13"/>
                  <a:gd name="T9" fmla="*/ 38 h 4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3"/>
                  <a:gd name="T17" fmla="*/ 13 w 13"/>
                  <a:gd name="T18" fmla="*/ 43 h 4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3">
                    <a:moveTo>
                      <a:pt x="0" y="38"/>
                    </a:moveTo>
                    <a:lnTo>
                      <a:pt x="0" y="0"/>
                    </a:lnTo>
                    <a:lnTo>
                      <a:pt x="13" y="5"/>
                    </a:lnTo>
                    <a:lnTo>
                      <a:pt x="13" y="43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3" name="Rectangle 397"/>
              <p:cNvSpPr>
                <a:spLocks noChangeArrowheads="1"/>
              </p:cNvSpPr>
              <p:nvPr/>
            </p:nvSpPr>
            <p:spPr bwMode="auto">
              <a:xfrm>
                <a:off x="3495" y="1694"/>
                <a:ext cx="3" cy="38"/>
              </a:xfrm>
              <a:prstGeom prst="rect">
                <a:avLst/>
              </a:prstGeom>
              <a:solidFill>
                <a:srgbClr val="80808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4" name="Freeform 398"/>
              <p:cNvSpPr>
                <a:spLocks/>
              </p:cNvSpPr>
              <p:nvPr/>
            </p:nvSpPr>
            <p:spPr bwMode="auto">
              <a:xfrm>
                <a:off x="3495" y="1732"/>
                <a:ext cx="13" cy="5"/>
              </a:xfrm>
              <a:custGeom>
                <a:avLst/>
                <a:gdLst>
                  <a:gd name="T0" fmla="*/ 13 w 13"/>
                  <a:gd name="T1" fmla="*/ 5 h 5"/>
                  <a:gd name="T2" fmla="*/ 13 w 13"/>
                  <a:gd name="T3" fmla="*/ 3 h 5"/>
                  <a:gd name="T4" fmla="*/ 3 w 13"/>
                  <a:gd name="T5" fmla="*/ 0 h 5"/>
                  <a:gd name="T6" fmla="*/ 0 w 13"/>
                  <a:gd name="T7" fmla="*/ 0 h 5"/>
                  <a:gd name="T8" fmla="*/ 13 w 13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5"/>
                  <a:gd name="T17" fmla="*/ 13 w 13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5">
                    <a:moveTo>
                      <a:pt x="13" y="5"/>
                    </a:moveTo>
                    <a:lnTo>
                      <a:pt x="13" y="3"/>
                    </a:lnTo>
                    <a:lnTo>
                      <a:pt x="3" y="0"/>
                    </a:lnTo>
                    <a:lnTo>
                      <a:pt x="0" y="0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5" name="Freeform 399"/>
              <p:cNvSpPr>
                <a:spLocks/>
              </p:cNvSpPr>
              <p:nvPr/>
            </p:nvSpPr>
            <p:spPr bwMode="auto">
              <a:xfrm>
                <a:off x="3478" y="1684"/>
                <a:ext cx="10" cy="46"/>
              </a:xfrm>
              <a:custGeom>
                <a:avLst/>
                <a:gdLst>
                  <a:gd name="T0" fmla="*/ 0 w 10"/>
                  <a:gd name="T1" fmla="*/ 41 h 46"/>
                  <a:gd name="T2" fmla="*/ 0 w 10"/>
                  <a:gd name="T3" fmla="*/ 0 h 46"/>
                  <a:gd name="T4" fmla="*/ 10 w 10"/>
                  <a:gd name="T5" fmla="*/ 5 h 46"/>
                  <a:gd name="T6" fmla="*/ 10 w 10"/>
                  <a:gd name="T7" fmla="*/ 46 h 46"/>
                  <a:gd name="T8" fmla="*/ 0 w 10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"/>
                  <a:gd name="T17" fmla="*/ 10 w 1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">
                    <a:moveTo>
                      <a:pt x="0" y="41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6" name="Freeform 400"/>
              <p:cNvSpPr>
                <a:spLocks/>
              </p:cNvSpPr>
              <p:nvPr/>
            </p:nvSpPr>
            <p:spPr bwMode="auto">
              <a:xfrm>
                <a:off x="3478" y="1684"/>
                <a:ext cx="4" cy="41"/>
              </a:xfrm>
              <a:custGeom>
                <a:avLst/>
                <a:gdLst>
                  <a:gd name="T0" fmla="*/ 0 w 4"/>
                  <a:gd name="T1" fmla="*/ 41 h 41"/>
                  <a:gd name="T2" fmla="*/ 4 w 4"/>
                  <a:gd name="T3" fmla="*/ 41 h 41"/>
                  <a:gd name="T4" fmla="*/ 4 w 4"/>
                  <a:gd name="T5" fmla="*/ 2 h 41"/>
                  <a:gd name="T6" fmla="*/ 0 w 4"/>
                  <a:gd name="T7" fmla="*/ 0 h 41"/>
                  <a:gd name="T8" fmla="*/ 0 w 4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1"/>
                  <a:gd name="T17" fmla="*/ 4 w 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1">
                    <a:moveTo>
                      <a:pt x="0" y="41"/>
                    </a:moveTo>
                    <a:lnTo>
                      <a:pt x="4" y="41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7" name="Freeform 401"/>
              <p:cNvSpPr>
                <a:spLocks/>
              </p:cNvSpPr>
              <p:nvPr/>
            </p:nvSpPr>
            <p:spPr bwMode="auto">
              <a:xfrm>
                <a:off x="3478" y="1725"/>
                <a:ext cx="10" cy="5"/>
              </a:xfrm>
              <a:custGeom>
                <a:avLst/>
                <a:gdLst>
                  <a:gd name="T0" fmla="*/ 10 w 10"/>
                  <a:gd name="T1" fmla="*/ 5 h 5"/>
                  <a:gd name="T2" fmla="*/ 10 w 10"/>
                  <a:gd name="T3" fmla="*/ 2 h 5"/>
                  <a:gd name="T4" fmla="*/ 4 w 10"/>
                  <a:gd name="T5" fmla="*/ 0 h 5"/>
                  <a:gd name="T6" fmla="*/ 0 w 10"/>
                  <a:gd name="T7" fmla="*/ 0 h 5"/>
                  <a:gd name="T8" fmla="*/ 10 w 10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"/>
                  <a:gd name="T17" fmla="*/ 10 w 10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">
                    <a:moveTo>
                      <a:pt x="10" y="5"/>
                    </a:moveTo>
                    <a:lnTo>
                      <a:pt x="10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8" name="Freeform 402"/>
              <p:cNvSpPr>
                <a:spLocks/>
              </p:cNvSpPr>
              <p:nvPr/>
            </p:nvSpPr>
            <p:spPr bwMode="auto">
              <a:xfrm>
                <a:off x="3462" y="1676"/>
                <a:ext cx="10" cy="46"/>
              </a:xfrm>
              <a:custGeom>
                <a:avLst/>
                <a:gdLst>
                  <a:gd name="T0" fmla="*/ 0 w 10"/>
                  <a:gd name="T1" fmla="*/ 41 h 46"/>
                  <a:gd name="T2" fmla="*/ 0 w 10"/>
                  <a:gd name="T3" fmla="*/ 0 h 46"/>
                  <a:gd name="T4" fmla="*/ 10 w 10"/>
                  <a:gd name="T5" fmla="*/ 5 h 46"/>
                  <a:gd name="T6" fmla="*/ 10 w 10"/>
                  <a:gd name="T7" fmla="*/ 46 h 46"/>
                  <a:gd name="T8" fmla="*/ 0 w 10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"/>
                  <a:gd name="T17" fmla="*/ 10 w 1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">
                    <a:moveTo>
                      <a:pt x="0" y="41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9" name="Freeform 403"/>
              <p:cNvSpPr>
                <a:spLocks/>
              </p:cNvSpPr>
              <p:nvPr/>
            </p:nvSpPr>
            <p:spPr bwMode="auto">
              <a:xfrm>
                <a:off x="3462" y="1676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0 w 3"/>
                  <a:gd name="T3" fmla="*/ 41 h 41"/>
                  <a:gd name="T4" fmla="*/ 3 w 3"/>
                  <a:gd name="T5" fmla="*/ 3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0" y="41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0" name="Freeform 404"/>
              <p:cNvSpPr>
                <a:spLocks/>
              </p:cNvSpPr>
              <p:nvPr/>
            </p:nvSpPr>
            <p:spPr bwMode="auto">
              <a:xfrm>
                <a:off x="3462" y="1717"/>
                <a:ext cx="10" cy="5"/>
              </a:xfrm>
              <a:custGeom>
                <a:avLst/>
                <a:gdLst>
                  <a:gd name="T0" fmla="*/ 10 w 10"/>
                  <a:gd name="T1" fmla="*/ 5 h 5"/>
                  <a:gd name="T2" fmla="*/ 10 w 10"/>
                  <a:gd name="T3" fmla="*/ 3 h 5"/>
                  <a:gd name="T4" fmla="*/ 0 w 10"/>
                  <a:gd name="T5" fmla="*/ 0 h 5"/>
                  <a:gd name="T6" fmla="*/ 0 w 10"/>
                  <a:gd name="T7" fmla="*/ 0 h 5"/>
                  <a:gd name="T8" fmla="*/ 10 w 10"/>
                  <a:gd name="T9" fmla="*/ 5 h 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5"/>
                  <a:gd name="T17" fmla="*/ 10 w 10"/>
                  <a:gd name="T18" fmla="*/ 5 h 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5">
                    <a:moveTo>
                      <a:pt x="10" y="5"/>
                    </a:moveTo>
                    <a:lnTo>
                      <a:pt x="10" y="3"/>
                    </a:lnTo>
                    <a:lnTo>
                      <a:pt x="0" y="0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1" name="Freeform 405"/>
              <p:cNvSpPr>
                <a:spLocks/>
              </p:cNvSpPr>
              <p:nvPr/>
            </p:nvSpPr>
            <p:spPr bwMode="auto">
              <a:xfrm>
                <a:off x="3442" y="1668"/>
                <a:ext cx="13" cy="46"/>
              </a:xfrm>
              <a:custGeom>
                <a:avLst/>
                <a:gdLst>
                  <a:gd name="T0" fmla="*/ 0 w 13"/>
                  <a:gd name="T1" fmla="*/ 41 h 46"/>
                  <a:gd name="T2" fmla="*/ 0 w 13"/>
                  <a:gd name="T3" fmla="*/ 0 h 46"/>
                  <a:gd name="T4" fmla="*/ 13 w 13"/>
                  <a:gd name="T5" fmla="*/ 6 h 46"/>
                  <a:gd name="T6" fmla="*/ 13 w 13"/>
                  <a:gd name="T7" fmla="*/ 46 h 46"/>
                  <a:gd name="T8" fmla="*/ 0 w 13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6"/>
                  <a:gd name="T17" fmla="*/ 13 w 13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6">
                    <a:moveTo>
                      <a:pt x="0" y="41"/>
                    </a:moveTo>
                    <a:lnTo>
                      <a:pt x="0" y="0"/>
                    </a:lnTo>
                    <a:lnTo>
                      <a:pt x="13" y="6"/>
                    </a:lnTo>
                    <a:lnTo>
                      <a:pt x="13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2" name="Freeform 406"/>
              <p:cNvSpPr>
                <a:spLocks/>
              </p:cNvSpPr>
              <p:nvPr/>
            </p:nvSpPr>
            <p:spPr bwMode="auto">
              <a:xfrm>
                <a:off x="3442" y="1668"/>
                <a:ext cx="4" cy="41"/>
              </a:xfrm>
              <a:custGeom>
                <a:avLst/>
                <a:gdLst>
                  <a:gd name="T0" fmla="*/ 0 w 4"/>
                  <a:gd name="T1" fmla="*/ 41 h 41"/>
                  <a:gd name="T2" fmla="*/ 4 w 4"/>
                  <a:gd name="T3" fmla="*/ 39 h 41"/>
                  <a:gd name="T4" fmla="*/ 4 w 4"/>
                  <a:gd name="T5" fmla="*/ 3 h 41"/>
                  <a:gd name="T6" fmla="*/ 0 w 4"/>
                  <a:gd name="T7" fmla="*/ 0 h 41"/>
                  <a:gd name="T8" fmla="*/ 0 w 4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4"/>
                  <a:gd name="T16" fmla="*/ 0 h 41"/>
                  <a:gd name="T17" fmla="*/ 4 w 4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4" h="41">
                    <a:moveTo>
                      <a:pt x="0" y="41"/>
                    </a:moveTo>
                    <a:lnTo>
                      <a:pt x="4" y="39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3" name="Freeform 407"/>
              <p:cNvSpPr>
                <a:spLocks/>
              </p:cNvSpPr>
              <p:nvPr/>
            </p:nvSpPr>
            <p:spPr bwMode="auto">
              <a:xfrm>
                <a:off x="3442" y="1707"/>
                <a:ext cx="13" cy="7"/>
              </a:xfrm>
              <a:custGeom>
                <a:avLst/>
                <a:gdLst>
                  <a:gd name="T0" fmla="*/ 13 w 13"/>
                  <a:gd name="T1" fmla="*/ 7 h 7"/>
                  <a:gd name="T2" fmla="*/ 13 w 13"/>
                  <a:gd name="T3" fmla="*/ 5 h 7"/>
                  <a:gd name="T4" fmla="*/ 4 w 13"/>
                  <a:gd name="T5" fmla="*/ 0 h 7"/>
                  <a:gd name="T6" fmla="*/ 0 w 13"/>
                  <a:gd name="T7" fmla="*/ 2 h 7"/>
                  <a:gd name="T8" fmla="*/ 13 w 13"/>
                  <a:gd name="T9" fmla="*/ 7 h 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7"/>
                  <a:gd name="T17" fmla="*/ 13 w 13"/>
                  <a:gd name="T18" fmla="*/ 7 h 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7">
                    <a:moveTo>
                      <a:pt x="13" y="7"/>
                    </a:moveTo>
                    <a:lnTo>
                      <a:pt x="13" y="5"/>
                    </a:lnTo>
                    <a:lnTo>
                      <a:pt x="4" y="0"/>
                    </a:lnTo>
                    <a:lnTo>
                      <a:pt x="0" y="2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4" name="Freeform 408"/>
              <p:cNvSpPr>
                <a:spLocks/>
              </p:cNvSpPr>
              <p:nvPr/>
            </p:nvSpPr>
            <p:spPr bwMode="auto">
              <a:xfrm>
                <a:off x="3426" y="1661"/>
                <a:ext cx="10" cy="46"/>
              </a:xfrm>
              <a:custGeom>
                <a:avLst/>
                <a:gdLst>
                  <a:gd name="T0" fmla="*/ 0 w 10"/>
                  <a:gd name="T1" fmla="*/ 41 h 46"/>
                  <a:gd name="T2" fmla="*/ 0 w 10"/>
                  <a:gd name="T3" fmla="*/ 0 h 46"/>
                  <a:gd name="T4" fmla="*/ 10 w 10"/>
                  <a:gd name="T5" fmla="*/ 5 h 46"/>
                  <a:gd name="T6" fmla="*/ 10 w 10"/>
                  <a:gd name="T7" fmla="*/ 46 h 46"/>
                  <a:gd name="T8" fmla="*/ 0 w 10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46"/>
                  <a:gd name="T17" fmla="*/ 10 w 10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46">
                    <a:moveTo>
                      <a:pt x="0" y="41"/>
                    </a:moveTo>
                    <a:lnTo>
                      <a:pt x="0" y="0"/>
                    </a:lnTo>
                    <a:lnTo>
                      <a:pt x="10" y="5"/>
                    </a:lnTo>
                    <a:lnTo>
                      <a:pt x="10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5" name="Freeform 409"/>
              <p:cNvSpPr>
                <a:spLocks/>
              </p:cNvSpPr>
              <p:nvPr/>
            </p:nvSpPr>
            <p:spPr bwMode="auto">
              <a:xfrm>
                <a:off x="3426" y="1661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3 w 3"/>
                  <a:gd name="T3" fmla="*/ 38 h 41"/>
                  <a:gd name="T4" fmla="*/ 3 w 3"/>
                  <a:gd name="T5" fmla="*/ 2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3" y="38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6" name="Freeform 410"/>
              <p:cNvSpPr>
                <a:spLocks/>
              </p:cNvSpPr>
              <p:nvPr/>
            </p:nvSpPr>
            <p:spPr bwMode="auto">
              <a:xfrm>
                <a:off x="3426" y="1699"/>
                <a:ext cx="10" cy="8"/>
              </a:xfrm>
              <a:custGeom>
                <a:avLst/>
                <a:gdLst>
                  <a:gd name="T0" fmla="*/ 10 w 10"/>
                  <a:gd name="T1" fmla="*/ 8 h 8"/>
                  <a:gd name="T2" fmla="*/ 10 w 10"/>
                  <a:gd name="T3" fmla="*/ 5 h 8"/>
                  <a:gd name="T4" fmla="*/ 3 w 10"/>
                  <a:gd name="T5" fmla="*/ 0 h 8"/>
                  <a:gd name="T6" fmla="*/ 0 w 10"/>
                  <a:gd name="T7" fmla="*/ 3 h 8"/>
                  <a:gd name="T8" fmla="*/ 10 w 10"/>
                  <a:gd name="T9" fmla="*/ 8 h 8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"/>
                  <a:gd name="T16" fmla="*/ 0 h 8"/>
                  <a:gd name="T17" fmla="*/ 10 w 10"/>
                  <a:gd name="T18" fmla="*/ 8 h 8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" h="8">
                    <a:moveTo>
                      <a:pt x="10" y="8"/>
                    </a:moveTo>
                    <a:lnTo>
                      <a:pt x="10" y="5"/>
                    </a:lnTo>
                    <a:lnTo>
                      <a:pt x="3" y="0"/>
                    </a:lnTo>
                    <a:lnTo>
                      <a:pt x="0" y="3"/>
                    </a:lnTo>
                    <a:lnTo>
                      <a:pt x="10" y="8"/>
                    </a:lnTo>
                    <a:close/>
                  </a:path>
                </a:pathLst>
              </a:custGeom>
              <a:solidFill>
                <a:srgbClr val="26262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7" name="Freeform 411"/>
              <p:cNvSpPr>
                <a:spLocks/>
              </p:cNvSpPr>
              <p:nvPr/>
            </p:nvSpPr>
            <p:spPr bwMode="auto">
              <a:xfrm>
                <a:off x="3407" y="1653"/>
                <a:ext cx="13" cy="46"/>
              </a:xfrm>
              <a:custGeom>
                <a:avLst/>
                <a:gdLst>
                  <a:gd name="T0" fmla="*/ 0 w 13"/>
                  <a:gd name="T1" fmla="*/ 41 h 46"/>
                  <a:gd name="T2" fmla="*/ 0 w 13"/>
                  <a:gd name="T3" fmla="*/ 0 h 46"/>
                  <a:gd name="T4" fmla="*/ 13 w 13"/>
                  <a:gd name="T5" fmla="*/ 5 h 46"/>
                  <a:gd name="T6" fmla="*/ 13 w 13"/>
                  <a:gd name="T7" fmla="*/ 46 h 46"/>
                  <a:gd name="T8" fmla="*/ 0 w 13"/>
                  <a:gd name="T9" fmla="*/ 41 h 4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46"/>
                  <a:gd name="T17" fmla="*/ 13 w 13"/>
                  <a:gd name="T18" fmla="*/ 46 h 4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46">
                    <a:moveTo>
                      <a:pt x="0" y="41"/>
                    </a:moveTo>
                    <a:lnTo>
                      <a:pt x="0" y="0"/>
                    </a:lnTo>
                    <a:lnTo>
                      <a:pt x="13" y="5"/>
                    </a:lnTo>
                    <a:lnTo>
                      <a:pt x="13" y="46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8" name="Freeform 412"/>
              <p:cNvSpPr>
                <a:spLocks/>
              </p:cNvSpPr>
              <p:nvPr/>
            </p:nvSpPr>
            <p:spPr bwMode="auto">
              <a:xfrm>
                <a:off x="3407" y="1653"/>
                <a:ext cx="3" cy="41"/>
              </a:xfrm>
              <a:custGeom>
                <a:avLst/>
                <a:gdLst>
                  <a:gd name="T0" fmla="*/ 0 w 3"/>
                  <a:gd name="T1" fmla="*/ 41 h 41"/>
                  <a:gd name="T2" fmla="*/ 3 w 3"/>
                  <a:gd name="T3" fmla="*/ 38 h 41"/>
                  <a:gd name="T4" fmla="*/ 3 w 3"/>
                  <a:gd name="T5" fmla="*/ 3 h 41"/>
                  <a:gd name="T6" fmla="*/ 0 w 3"/>
                  <a:gd name="T7" fmla="*/ 0 h 41"/>
                  <a:gd name="T8" fmla="*/ 0 w 3"/>
                  <a:gd name="T9" fmla="*/ 41 h 4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"/>
                  <a:gd name="T16" fmla="*/ 0 h 41"/>
                  <a:gd name="T17" fmla="*/ 3 w 3"/>
                  <a:gd name="T18" fmla="*/ 41 h 4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" h="41">
                    <a:moveTo>
                      <a:pt x="0" y="41"/>
                    </a:moveTo>
                    <a:lnTo>
                      <a:pt x="3" y="38"/>
                    </a:lnTo>
                    <a:lnTo>
                      <a:pt x="3" y="3"/>
                    </a:lnTo>
                    <a:lnTo>
                      <a:pt x="0" y="0"/>
                    </a:lnTo>
                    <a:lnTo>
                      <a:pt x="0" y="4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8712" name="Freeform 413"/>
            <p:cNvSpPr>
              <a:spLocks/>
            </p:cNvSpPr>
            <p:nvPr/>
          </p:nvSpPr>
          <p:spPr bwMode="auto">
            <a:xfrm>
              <a:off x="3300" y="1545"/>
              <a:ext cx="10" cy="7"/>
            </a:xfrm>
            <a:custGeom>
              <a:avLst/>
              <a:gdLst>
                <a:gd name="T0" fmla="*/ 13 w 13"/>
                <a:gd name="T1" fmla="*/ 8 h 8"/>
                <a:gd name="T2" fmla="*/ 13 w 13"/>
                <a:gd name="T3" fmla="*/ 6 h 8"/>
                <a:gd name="T4" fmla="*/ 3 w 13"/>
                <a:gd name="T5" fmla="*/ 0 h 8"/>
                <a:gd name="T6" fmla="*/ 0 w 13"/>
                <a:gd name="T7" fmla="*/ 3 h 8"/>
                <a:gd name="T8" fmla="*/ 13 w 13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8"/>
                <a:gd name="T17" fmla="*/ 13 w 13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8">
                  <a:moveTo>
                    <a:pt x="13" y="8"/>
                  </a:moveTo>
                  <a:lnTo>
                    <a:pt x="13" y="6"/>
                  </a:lnTo>
                  <a:lnTo>
                    <a:pt x="3" y="0"/>
                  </a:lnTo>
                  <a:lnTo>
                    <a:pt x="0" y="3"/>
                  </a:lnTo>
                  <a:lnTo>
                    <a:pt x="13" y="8"/>
                  </a:lnTo>
                  <a:close/>
                </a:path>
              </a:pathLst>
            </a:custGeom>
            <a:solidFill>
              <a:srgbClr val="2626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3" name="Freeform 414"/>
            <p:cNvSpPr>
              <a:spLocks/>
            </p:cNvSpPr>
            <p:nvPr/>
          </p:nvSpPr>
          <p:spPr bwMode="auto">
            <a:xfrm>
              <a:off x="3287" y="1510"/>
              <a:ext cx="8" cy="35"/>
            </a:xfrm>
            <a:custGeom>
              <a:avLst/>
              <a:gdLst>
                <a:gd name="T0" fmla="*/ 0 w 10"/>
                <a:gd name="T1" fmla="*/ 40 h 45"/>
                <a:gd name="T2" fmla="*/ 0 w 10"/>
                <a:gd name="T3" fmla="*/ 0 h 45"/>
                <a:gd name="T4" fmla="*/ 10 w 10"/>
                <a:gd name="T5" fmla="*/ 5 h 45"/>
                <a:gd name="T6" fmla="*/ 10 w 10"/>
                <a:gd name="T7" fmla="*/ 45 h 45"/>
                <a:gd name="T8" fmla="*/ 0 w 10"/>
                <a:gd name="T9" fmla="*/ 4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45"/>
                <a:gd name="T17" fmla="*/ 10 w 10"/>
                <a:gd name="T18" fmla="*/ 45 h 4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45">
                  <a:moveTo>
                    <a:pt x="0" y="40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10" y="45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4" name="Freeform 415"/>
            <p:cNvSpPr>
              <a:spLocks/>
            </p:cNvSpPr>
            <p:nvPr/>
          </p:nvSpPr>
          <p:spPr bwMode="auto">
            <a:xfrm>
              <a:off x="3287" y="1510"/>
              <a:ext cx="3" cy="31"/>
            </a:xfrm>
            <a:custGeom>
              <a:avLst/>
              <a:gdLst>
                <a:gd name="T0" fmla="*/ 0 w 4"/>
                <a:gd name="T1" fmla="*/ 40 h 40"/>
                <a:gd name="T2" fmla="*/ 4 w 4"/>
                <a:gd name="T3" fmla="*/ 38 h 40"/>
                <a:gd name="T4" fmla="*/ 4 w 4"/>
                <a:gd name="T5" fmla="*/ 0 h 40"/>
                <a:gd name="T6" fmla="*/ 0 w 4"/>
                <a:gd name="T7" fmla="*/ 0 h 40"/>
                <a:gd name="T8" fmla="*/ 0 w 4"/>
                <a:gd name="T9" fmla="*/ 40 h 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40"/>
                <a:gd name="T17" fmla="*/ 4 w 4"/>
                <a:gd name="T18" fmla="*/ 40 h 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40">
                  <a:moveTo>
                    <a:pt x="0" y="40"/>
                  </a:moveTo>
                  <a:lnTo>
                    <a:pt x="4" y="38"/>
                  </a:lnTo>
                  <a:lnTo>
                    <a:pt x="4" y="0"/>
                  </a:lnTo>
                  <a:lnTo>
                    <a:pt x="0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5" name="Freeform 416"/>
            <p:cNvSpPr>
              <a:spLocks/>
            </p:cNvSpPr>
            <p:nvPr/>
          </p:nvSpPr>
          <p:spPr bwMode="auto">
            <a:xfrm>
              <a:off x="3287" y="1540"/>
              <a:ext cx="8" cy="5"/>
            </a:xfrm>
            <a:custGeom>
              <a:avLst/>
              <a:gdLst>
                <a:gd name="T0" fmla="*/ 10 w 10"/>
                <a:gd name="T1" fmla="*/ 7 h 7"/>
                <a:gd name="T2" fmla="*/ 10 w 10"/>
                <a:gd name="T3" fmla="*/ 5 h 7"/>
                <a:gd name="T4" fmla="*/ 4 w 10"/>
                <a:gd name="T5" fmla="*/ 0 h 7"/>
                <a:gd name="T6" fmla="*/ 0 w 10"/>
                <a:gd name="T7" fmla="*/ 2 h 7"/>
                <a:gd name="T8" fmla="*/ 10 w 10"/>
                <a:gd name="T9" fmla="*/ 7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7"/>
                <a:gd name="T17" fmla="*/ 10 w 10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7">
                  <a:moveTo>
                    <a:pt x="10" y="7"/>
                  </a:moveTo>
                  <a:lnTo>
                    <a:pt x="10" y="5"/>
                  </a:lnTo>
                  <a:lnTo>
                    <a:pt x="4" y="0"/>
                  </a:lnTo>
                  <a:lnTo>
                    <a:pt x="0" y="2"/>
                  </a:lnTo>
                  <a:lnTo>
                    <a:pt x="10" y="7"/>
                  </a:lnTo>
                  <a:close/>
                </a:path>
              </a:pathLst>
            </a:custGeom>
            <a:solidFill>
              <a:srgbClr val="2626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6" name="Freeform 417"/>
            <p:cNvSpPr>
              <a:spLocks/>
            </p:cNvSpPr>
            <p:nvPr/>
          </p:nvSpPr>
          <p:spPr bwMode="auto">
            <a:xfrm>
              <a:off x="3274" y="1504"/>
              <a:ext cx="8" cy="36"/>
            </a:xfrm>
            <a:custGeom>
              <a:avLst/>
              <a:gdLst>
                <a:gd name="T0" fmla="*/ 0 w 10"/>
                <a:gd name="T1" fmla="*/ 41 h 46"/>
                <a:gd name="T2" fmla="*/ 0 w 10"/>
                <a:gd name="T3" fmla="*/ 0 h 46"/>
                <a:gd name="T4" fmla="*/ 10 w 10"/>
                <a:gd name="T5" fmla="*/ 5 h 46"/>
                <a:gd name="T6" fmla="*/ 10 w 10"/>
                <a:gd name="T7" fmla="*/ 46 h 46"/>
                <a:gd name="T8" fmla="*/ 0 w 10"/>
                <a:gd name="T9" fmla="*/ 41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46"/>
                <a:gd name="T17" fmla="*/ 10 w 10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46">
                  <a:moveTo>
                    <a:pt x="0" y="41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10" y="46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7" name="Freeform 418"/>
            <p:cNvSpPr>
              <a:spLocks/>
            </p:cNvSpPr>
            <p:nvPr/>
          </p:nvSpPr>
          <p:spPr bwMode="auto">
            <a:xfrm>
              <a:off x="3274" y="1504"/>
              <a:ext cx="3" cy="32"/>
            </a:xfrm>
            <a:custGeom>
              <a:avLst/>
              <a:gdLst>
                <a:gd name="T0" fmla="*/ 0 w 3"/>
                <a:gd name="T1" fmla="*/ 41 h 41"/>
                <a:gd name="T2" fmla="*/ 3 w 3"/>
                <a:gd name="T3" fmla="*/ 38 h 41"/>
                <a:gd name="T4" fmla="*/ 3 w 3"/>
                <a:gd name="T5" fmla="*/ 0 h 41"/>
                <a:gd name="T6" fmla="*/ 0 w 3"/>
                <a:gd name="T7" fmla="*/ 0 h 41"/>
                <a:gd name="T8" fmla="*/ 0 w 3"/>
                <a:gd name="T9" fmla="*/ 41 h 4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"/>
                <a:gd name="T16" fmla="*/ 0 h 41"/>
                <a:gd name="T17" fmla="*/ 3 w 3"/>
                <a:gd name="T18" fmla="*/ 41 h 4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" h="41">
                  <a:moveTo>
                    <a:pt x="0" y="41"/>
                  </a:moveTo>
                  <a:lnTo>
                    <a:pt x="3" y="38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80808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8" name="Freeform 419"/>
            <p:cNvSpPr>
              <a:spLocks/>
            </p:cNvSpPr>
            <p:nvPr/>
          </p:nvSpPr>
          <p:spPr bwMode="auto">
            <a:xfrm>
              <a:off x="3274" y="1534"/>
              <a:ext cx="8" cy="6"/>
            </a:xfrm>
            <a:custGeom>
              <a:avLst/>
              <a:gdLst>
                <a:gd name="T0" fmla="*/ 10 w 10"/>
                <a:gd name="T1" fmla="*/ 8 h 8"/>
                <a:gd name="T2" fmla="*/ 10 w 10"/>
                <a:gd name="T3" fmla="*/ 3 h 8"/>
                <a:gd name="T4" fmla="*/ 3 w 10"/>
                <a:gd name="T5" fmla="*/ 0 h 8"/>
                <a:gd name="T6" fmla="*/ 0 w 10"/>
                <a:gd name="T7" fmla="*/ 3 h 8"/>
                <a:gd name="T8" fmla="*/ 10 w 10"/>
                <a:gd name="T9" fmla="*/ 8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8"/>
                <a:gd name="T17" fmla="*/ 10 w 10"/>
                <a:gd name="T18" fmla="*/ 8 h 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8">
                  <a:moveTo>
                    <a:pt x="10" y="8"/>
                  </a:moveTo>
                  <a:lnTo>
                    <a:pt x="10" y="3"/>
                  </a:lnTo>
                  <a:lnTo>
                    <a:pt x="3" y="0"/>
                  </a:lnTo>
                  <a:lnTo>
                    <a:pt x="0" y="3"/>
                  </a:lnTo>
                  <a:lnTo>
                    <a:pt x="10" y="8"/>
                  </a:lnTo>
                  <a:close/>
                </a:path>
              </a:pathLst>
            </a:custGeom>
            <a:solidFill>
              <a:srgbClr val="2626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19" name="Freeform 420"/>
            <p:cNvSpPr>
              <a:spLocks/>
            </p:cNvSpPr>
            <p:nvPr/>
          </p:nvSpPr>
          <p:spPr bwMode="auto">
            <a:xfrm>
              <a:off x="3260" y="1498"/>
              <a:ext cx="10" cy="34"/>
            </a:xfrm>
            <a:custGeom>
              <a:avLst/>
              <a:gdLst>
                <a:gd name="T0" fmla="*/ 0 w 13"/>
                <a:gd name="T1" fmla="*/ 38 h 44"/>
                <a:gd name="T2" fmla="*/ 0 w 13"/>
                <a:gd name="T3" fmla="*/ 0 h 44"/>
                <a:gd name="T4" fmla="*/ 13 w 13"/>
                <a:gd name="T5" fmla="*/ 5 h 44"/>
                <a:gd name="T6" fmla="*/ 13 w 13"/>
                <a:gd name="T7" fmla="*/ 44 h 44"/>
                <a:gd name="T8" fmla="*/ 0 w 13"/>
                <a:gd name="T9" fmla="*/ 38 h 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44"/>
                <a:gd name="T17" fmla="*/ 13 w 13"/>
                <a:gd name="T18" fmla="*/ 44 h 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44">
                  <a:moveTo>
                    <a:pt x="0" y="38"/>
                  </a:moveTo>
                  <a:lnTo>
                    <a:pt x="0" y="0"/>
                  </a:lnTo>
                  <a:lnTo>
                    <a:pt x="13" y="5"/>
                  </a:lnTo>
                  <a:lnTo>
                    <a:pt x="13" y="44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0" name="Rectangle 421"/>
            <p:cNvSpPr>
              <a:spLocks noChangeArrowheads="1"/>
            </p:cNvSpPr>
            <p:nvPr/>
          </p:nvSpPr>
          <p:spPr bwMode="auto">
            <a:xfrm>
              <a:off x="3260" y="1498"/>
              <a:ext cx="2" cy="29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1" name="Freeform 422"/>
            <p:cNvSpPr>
              <a:spLocks/>
            </p:cNvSpPr>
            <p:nvPr/>
          </p:nvSpPr>
          <p:spPr bwMode="auto">
            <a:xfrm>
              <a:off x="3260" y="1527"/>
              <a:ext cx="10" cy="5"/>
            </a:xfrm>
            <a:custGeom>
              <a:avLst/>
              <a:gdLst>
                <a:gd name="T0" fmla="*/ 13 w 13"/>
                <a:gd name="T1" fmla="*/ 6 h 6"/>
                <a:gd name="T2" fmla="*/ 13 w 13"/>
                <a:gd name="T3" fmla="*/ 3 h 6"/>
                <a:gd name="T4" fmla="*/ 3 w 13"/>
                <a:gd name="T5" fmla="*/ 0 h 6"/>
                <a:gd name="T6" fmla="*/ 0 w 13"/>
                <a:gd name="T7" fmla="*/ 0 h 6"/>
                <a:gd name="T8" fmla="*/ 13 w 13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"/>
                <a:gd name="T16" fmla="*/ 0 h 6"/>
                <a:gd name="T17" fmla="*/ 13 w 13"/>
                <a:gd name="T18" fmla="*/ 6 h 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" h="6">
                  <a:moveTo>
                    <a:pt x="13" y="6"/>
                  </a:moveTo>
                  <a:lnTo>
                    <a:pt x="13" y="3"/>
                  </a:lnTo>
                  <a:lnTo>
                    <a:pt x="3" y="0"/>
                  </a:lnTo>
                  <a:lnTo>
                    <a:pt x="0" y="0"/>
                  </a:lnTo>
                  <a:lnTo>
                    <a:pt x="13" y="6"/>
                  </a:lnTo>
                  <a:close/>
                </a:path>
              </a:pathLst>
            </a:custGeom>
            <a:solidFill>
              <a:srgbClr val="2626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2" name="Freeform 423"/>
            <p:cNvSpPr>
              <a:spLocks/>
            </p:cNvSpPr>
            <p:nvPr/>
          </p:nvSpPr>
          <p:spPr bwMode="auto">
            <a:xfrm>
              <a:off x="3247" y="1492"/>
              <a:ext cx="7" cy="34"/>
            </a:xfrm>
            <a:custGeom>
              <a:avLst/>
              <a:gdLst>
                <a:gd name="T0" fmla="*/ 0 w 10"/>
                <a:gd name="T1" fmla="*/ 38 h 43"/>
                <a:gd name="T2" fmla="*/ 0 w 10"/>
                <a:gd name="T3" fmla="*/ 0 h 43"/>
                <a:gd name="T4" fmla="*/ 10 w 10"/>
                <a:gd name="T5" fmla="*/ 5 h 43"/>
                <a:gd name="T6" fmla="*/ 10 w 10"/>
                <a:gd name="T7" fmla="*/ 43 h 43"/>
                <a:gd name="T8" fmla="*/ 0 w 10"/>
                <a:gd name="T9" fmla="*/ 38 h 4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43"/>
                <a:gd name="T17" fmla="*/ 10 w 10"/>
                <a:gd name="T18" fmla="*/ 43 h 4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43">
                  <a:moveTo>
                    <a:pt x="0" y="38"/>
                  </a:moveTo>
                  <a:lnTo>
                    <a:pt x="0" y="0"/>
                  </a:lnTo>
                  <a:lnTo>
                    <a:pt x="10" y="5"/>
                  </a:lnTo>
                  <a:lnTo>
                    <a:pt x="10" y="43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3" name="Rectangle 424"/>
            <p:cNvSpPr>
              <a:spLocks noChangeArrowheads="1"/>
            </p:cNvSpPr>
            <p:nvPr/>
          </p:nvSpPr>
          <p:spPr bwMode="auto">
            <a:xfrm>
              <a:off x="3247" y="1492"/>
              <a:ext cx="3" cy="30"/>
            </a:xfrm>
            <a:prstGeom prst="rect">
              <a:avLst/>
            </a:prstGeom>
            <a:solidFill>
              <a:srgbClr val="80808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4" name="Freeform 425"/>
            <p:cNvSpPr>
              <a:spLocks/>
            </p:cNvSpPr>
            <p:nvPr/>
          </p:nvSpPr>
          <p:spPr bwMode="auto">
            <a:xfrm>
              <a:off x="3247" y="1522"/>
              <a:ext cx="7" cy="4"/>
            </a:xfrm>
            <a:custGeom>
              <a:avLst/>
              <a:gdLst>
                <a:gd name="T0" fmla="*/ 10 w 10"/>
                <a:gd name="T1" fmla="*/ 5 h 5"/>
                <a:gd name="T2" fmla="*/ 10 w 10"/>
                <a:gd name="T3" fmla="*/ 2 h 5"/>
                <a:gd name="T4" fmla="*/ 4 w 10"/>
                <a:gd name="T5" fmla="*/ 0 h 5"/>
                <a:gd name="T6" fmla="*/ 0 w 10"/>
                <a:gd name="T7" fmla="*/ 0 h 5"/>
                <a:gd name="T8" fmla="*/ 10 w 10"/>
                <a:gd name="T9" fmla="*/ 5 h 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"/>
                <a:gd name="T16" fmla="*/ 0 h 5"/>
                <a:gd name="T17" fmla="*/ 10 w 10"/>
                <a:gd name="T18" fmla="*/ 5 h 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" h="5">
                  <a:moveTo>
                    <a:pt x="10" y="5"/>
                  </a:moveTo>
                  <a:lnTo>
                    <a:pt x="10" y="2"/>
                  </a:lnTo>
                  <a:lnTo>
                    <a:pt x="4" y="0"/>
                  </a:lnTo>
                  <a:lnTo>
                    <a:pt x="0" y="0"/>
                  </a:lnTo>
                  <a:lnTo>
                    <a:pt x="10" y="5"/>
                  </a:lnTo>
                  <a:close/>
                </a:path>
              </a:pathLst>
            </a:custGeom>
            <a:solidFill>
              <a:srgbClr val="2626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5" name="Freeform 426"/>
            <p:cNvSpPr>
              <a:spLocks/>
            </p:cNvSpPr>
            <p:nvPr/>
          </p:nvSpPr>
          <p:spPr bwMode="auto">
            <a:xfrm>
              <a:off x="3042" y="1395"/>
              <a:ext cx="20" cy="22"/>
            </a:xfrm>
            <a:custGeom>
              <a:avLst/>
              <a:gdLst>
                <a:gd name="T0" fmla="*/ 26 w 26"/>
                <a:gd name="T1" fmla="*/ 13 h 29"/>
                <a:gd name="T2" fmla="*/ 26 w 26"/>
                <a:gd name="T3" fmla="*/ 29 h 29"/>
                <a:gd name="T4" fmla="*/ 0 w 26"/>
                <a:gd name="T5" fmla="*/ 16 h 29"/>
                <a:gd name="T6" fmla="*/ 0 w 26"/>
                <a:gd name="T7" fmla="*/ 0 h 29"/>
                <a:gd name="T8" fmla="*/ 26 w 26"/>
                <a:gd name="T9" fmla="*/ 13 h 2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9"/>
                <a:gd name="T17" fmla="*/ 26 w 26"/>
                <a:gd name="T18" fmla="*/ 29 h 2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9">
                  <a:moveTo>
                    <a:pt x="26" y="13"/>
                  </a:moveTo>
                  <a:lnTo>
                    <a:pt x="26" y="29"/>
                  </a:lnTo>
                  <a:lnTo>
                    <a:pt x="0" y="16"/>
                  </a:lnTo>
                  <a:lnTo>
                    <a:pt x="0" y="0"/>
                  </a:lnTo>
                  <a:lnTo>
                    <a:pt x="26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6" name="Freeform 427"/>
            <p:cNvSpPr>
              <a:spLocks/>
            </p:cNvSpPr>
            <p:nvPr/>
          </p:nvSpPr>
          <p:spPr bwMode="auto">
            <a:xfrm>
              <a:off x="3059" y="1405"/>
              <a:ext cx="3" cy="10"/>
            </a:xfrm>
            <a:custGeom>
              <a:avLst/>
              <a:gdLst>
                <a:gd name="T0" fmla="*/ 0 w 4"/>
                <a:gd name="T1" fmla="*/ 3 h 13"/>
                <a:gd name="T2" fmla="*/ 4 w 4"/>
                <a:gd name="T3" fmla="*/ 0 h 13"/>
                <a:gd name="T4" fmla="*/ 4 w 4"/>
                <a:gd name="T5" fmla="*/ 13 h 13"/>
                <a:gd name="T6" fmla="*/ 0 w 4"/>
                <a:gd name="T7" fmla="*/ 13 h 13"/>
                <a:gd name="T8" fmla="*/ 0 w 4"/>
                <a:gd name="T9" fmla="*/ 3 h 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4"/>
                <a:gd name="T16" fmla="*/ 0 h 13"/>
                <a:gd name="T17" fmla="*/ 4 w 4"/>
                <a:gd name="T18" fmla="*/ 13 h 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4" h="13">
                  <a:moveTo>
                    <a:pt x="0" y="3"/>
                  </a:moveTo>
                  <a:lnTo>
                    <a:pt x="4" y="0"/>
                  </a:lnTo>
                  <a:lnTo>
                    <a:pt x="4" y="13"/>
                  </a:lnTo>
                  <a:lnTo>
                    <a:pt x="0" y="1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725A14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7" name="Freeform 428"/>
            <p:cNvSpPr>
              <a:spLocks/>
            </p:cNvSpPr>
            <p:nvPr/>
          </p:nvSpPr>
          <p:spPr bwMode="auto">
            <a:xfrm>
              <a:off x="3039" y="1395"/>
              <a:ext cx="23" cy="12"/>
            </a:xfrm>
            <a:custGeom>
              <a:avLst/>
              <a:gdLst>
                <a:gd name="T0" fmla="*/ 0 w 30"/>
                <a:gd name="T1" fmla="*/ 3 h 16"/>
                <a:gd name="T2" fmla="*/ 4 w 30"/>
                <a:gd name="T3" fmla="*/ 0 h 16"/>
                <a:gd name="T4" fmla="*/ 30 w 30"/>
                <a:gd name="T5" fmla="*/ 13 h 16"/>
                <a:gd name="T6" fmla="*/ 26 w 30"/>
                <a:gd name="T7" fmla="*/ 16 h 16"/>
                <a:gd name="T8" fmla="*/ 0 w 30"/>
                <a:gd name="T9" fmla="*/ 3 h 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0"/>
                <a:gd name="T16" fmla="*/ 0 h 16"/>
                <a:gd name="T17" fmla="*/ 30 w 30"/>
                <a:gd name="T18" fmla="*/ 16 h 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0" h="16">
                  <a:moveTo>
                    <a:pt x="0" y="3"/>
                  </a:moveTo>
                  <a:lnTo>
                    <a:pt x="4" y="0"/>
                  </a:lnTo>
                  <a:lnTo>
                    <a:pt x="30" y="13"/>
                  </a:lnTo>
                  <a:lnTo>
                    <a:pt x="26" y="16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E1B1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8" name="Freeform 429"/>
            <p:cNvSpPr>
              <a:spLocks/>
            </p:cNvSpPr>
            <p:nvPr/>
          </p:nvSpPr>
          <p:spPr bwMode="auto">
            <a:xfrm>
              <a:off x="3039" y="1397"/>
              <a:ext cx="20" cy="18"/>
            </a:xfrm>
            <a:custGeom>
              <a:avLst/>
              <a:gdLst>
                <a:gd name="T0" fmla="*/ 26 w 26"/>
                <a:gd name="T1" fmla="*/ 13 h 23"/>
                <a:gd name="T2" fmla="*/ 26 w 26"/>
                <a:gd name="T3" fmla="*/ 23 h 23"/>
                <a:gd name="T4" fmla="*/ 0 w 26"/>
                <a:gd name="T5" fmla="*/ 13 h 23"/>
                <a:gd name="T6" fmla="*/ 0 w 26"/>
                <a:gd name="T7" fmla="*/ 0 h 23"/>
                <a:gd name="T8" fmla="*/ 26 w 26"/>
                <a:gd name="T9" fmla="*/ 13 h 2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23"/>
                <a:gd name="T17" fmla="*/ 26 w 26"/>
                <a:gd name="T18" fmla="*/ 23 h 2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23">
                  <a:moveTo>
                    <a:pt x="26" y="13"/>
                  </a:moveTo>
                  <a:lnTo>
                    <a:pt x="26" y="23"/>
                  </a:lnTo>
                  <a:lnTo>
                    <a:pt x="0" y="13"/>
                  </a:lnTo>
                  <a:lnTo>
                    <a:pt x="0" y="0"/>
                  </a:lnTo>
                  <a:lnTo>
                    <a:pt x="26" y="13"/>
                  </a:lnTo>
                  <a:close/>
                </a:path>
              </a:pathLst>
            </a:custGeom>
            <a:solidFill>
              <a:srgbClr val="E1B1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29" name="Freeform 430"/>
            <p:cNvSpPr>
              <a:spLocks/>
            </p:cNvSpPr>
            <p:nvPr/>
          </p:nvSpPr>
          <p:spPr bwMode="auto">
            <a:xfrm>
              <a:off x="3393" y="1262"/>
              <a:ext cx="468" cy="924"/>
            </a:xfrm>
            <a:custGeom>
              <a:avLst/>
              <a:gdLst>
                <a:gd name="T0" fmla="*/ 0 w 602"/>
                <a:gd name="T1" fmla="*/ 276 h 1190"/>
                <a:gd name="T2" fmla="*/ 602 w 602"/>
                <a:gd name="T3" fmla="*/ 0 h 1190"/>
                <a:gd name="T4" fmla="*/ 602 w 602"/>
                <a:gd name="T5" fmla="*/ 914 h 1190"/>
                <a:gd name="T6" fmla="*/ 0 w 602"/>
                <a:gd name="T7" fmla="*/ 1190 h 1190"/>
                <a:gd name="T8" fmla="*/ 0 w 602"/>
                <a:gd name="T9" fmla="*/ 276 h 119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2"/>
                <a:gd name="T16" fmla="*/ 0 h 1190"/>
                <a:gd name="T17" fmla="*/ 602 w 602"/>
                <a:gd name="T18" fmla="*/ 1190 h 119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2" h="1190">
                  <a:moveTo>
                    <a:pt x="0" y="276"/>
                  </a:moveTo>
                  <a:lnTo>
                    <a:pt x="602" y="0"/>
                  </a:lnTo>
                  <a:lnTo>
                    <a:pt x="602" y="914"/>
                  </a:lnTo>
                  <a:lnTo>
                    <a:pt x="0" y="1190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0D0D0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0" name="Freeform 431"/>
            <p:cNvSpPr>
              <a:spLocks/>
            </p:cNvSpPr>
            <p:nvPr/>
          </p:nvSpPr>
          <p:spPr bwMode="auto">
            <a:xfrm>
              <a:off x="3393" y="1475"/>
              <a:ext cx="6" cy="711"/>
            </a:xfrm>
            <a:custGeom>
              <a:avLst/>
              <a:gdLst>
                <a:gd name="T0" fmla="*/ 0 w 7"/>
                <a:gd name="T1" fmla="*/ 2 h 916"/>
                <a:gd name="T2" fmla="*/ 7 w 7"/>
                <a:gd name="T3" fmla="*/ 0 h 916"/>
                <a:gd name="T4" fmla="*/ 7 w 7"/>
                <a:gd name="T5" fmla="*/ 913 h 916"/>
                <a:gd name="T6" fmla="*/ 0 w 7"/>
                <a:gd name="T7" fmla="*/ 916 h 916"/>
                <a:gd name="T8" fmla="*/ 0 w 7"/>
                <a:gd name="T9" fmla="*/ 2 h 91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"/>
                <a:gd name="T16" fmla="*/ 0 h 916"/>
                <a:gd name="T17" fmla="*/ 7 w 7"/>
                <a:gd name="T18" fmla="*/ 916 h 91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" h="916">
                  <a:moveTo>
                    <a:pt x="0" y="2"/>
                  </a:moveTo>
                  <a:lnTo>
                    <a:pt x="7" y="0"/>
                  </a:lnTo>
                  <a:lnTo>
                    <a:pt x="7" y="913"/>
                  </a:lnTo>
                  <a:lnTo>
                    <a:pt x="0" y="916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1A1A1A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1" name="Freeform 432"/>
            <p:cNvSpPr>
              <a:spLocks/>
            </p:cNvSpPr>
            <p:nvPr/>
          </p:nvSpPr>
          <p:spPr bwMode="auto">
            <a:xfrm>
              <a:off x="3021" y="1343"/>
              <a:ext cx="13" cy="635"/>
            </a:xfrm>
            <a:custGeom>
              <a:avLst/>
              <a:gdLst>
                <a:gd name="T0" fmla="*/ 4 w 17"/>
                <a:gd name="T1" fmla="*/ 8 h 817"/>
                <a:gd name="T2" fmla="*/ 17 w 17"/>
                <a:gd name="T3" fmla="*/ 0 h 817"/>
                <a:gd name="T4" fmla="*/ 17 w 17"/>
                <a:gd name="T5" fmla="*/ 807 h 817"/>
                <a:gd name="T6" fmla="*/ 0 w 17"/>
                <a:gd name="T7" fmla="*/ 817 h 817"/>
                <a:gd name="T8" fmla="*/ 4 w 17"/>
                <a:gd name="T9" fmla="*/ 8 h 8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"/>
                <a:gd name="T16" fmla="*/ 0 h 817"/>
                <a:gd name="T17" fmla="*/ 17 w 17"/>
                <a:gd name="T18" fmla="*/ 817 h 81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" h="817">
                  <a:moveTo>
                    <a:pt x="4" y="8"/>
                  </a:moveTo>
                  <a:lnTo>
                    <a:pt x="17" y="0"/>
                  </a:lnTo>
                  <a:lnTo>
                    <a:pt x="17" y="807"/>
                  </a:lnTo>
                  <a:lnTo>
                    <a:pt x="0" y="817"/>
                  </a:lnTo>
                  <a:lnTo>
                    <a:pt x="4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2" name="Freeform 433"/>
            <p:cNvSpPr>
              <a:spLocks/>
            </p:cNvSpPr>
            <p:nvPr/>
          </p:nvSpPr>
          <p:spPr bwMode="auto">
            <a:xfrm>
              <a:off x="2956" y="1064"/>
              <a:ext cx="905" cy="412"/>
            </a:xfrm>
            <a:custGeom>
              <a:avLst/>
              <a:gdLst>
                <a:gd name="T0" fmla="*/ 0 w 1165"/>
                <a:gd name="T1" fmla="*/ 276 h 531"/>
                <a:gd name="T2" fmla="*/ 605 w 1165"/>
                <a:gd name="T3" fmla="*/ 0 h 531"/>
                <a:gd name="T4" fmla="*/ 1165 w 1165"/>
                <a:gd name="T5" fmla="*/ 255 h 531"/>
                <a:gd name="T6" fmla="*/ 563 w 1165"/>
                <a:gd name="T7" fmla="*/ 531 h 531"/>
                <a:gd name="T8" fmla="*/ 0 w 1165"/>
                <a:gd name="T9" fmla="*/ 276 h 5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65"/>
                <a:gd name="T16" fmla="*/ 0 h 531"/>
                <a:gd name="T17" fmla="*/ 1165 w 1165"/>
                <a:gd name="T18" fmla="*/ 531 h 5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65" h="531">
                  <a:moveTo>
                    <a:pt x="0" y="276"/>
                  </a:moveTo>
                  <a:lnTo>
                    <a:pt x="605" y="0"/>
                  </a:lnTo>
                  <a:lnTo>
                    <a:pt x="1165" y="255"/>
                  </a:lnTo>
                  <a:lnTo>
                    <a:pt x="563" y="531"/>
                  </a:lnTo>
                  <a:lnTo>
                    <a:pt x="0" y="276"/>
                  </a:lnTo>
                  <a:close/>
                </a:path>
              </a:pathLst>
            </a:custGeom>
            <a:solidFill>
              <a:srgbClr val="2626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3" name="Freeform 434"/>
            <p:cNvSpPr>
              <a:spLocks/>
            </p:cNvSpPr>
            <p:nvPr/>
          </p:nvSpPr>
          <p:spPr bwMode="auto">
            <a:xfrm>
              <a:off x="2956" y="1276"/>
              <a:ext cx="443" cy="200"/>
            </a:xfrm>
            <a:custGeom>
              <a:avLst/>
              <a:gdLst>
                <a:gd name="T0" fmla="*/ 0 w 570"/>
                <a:gd name="T1" fmla="*/ 3 h 258"/>
                <a:gd name="T2" fmla="*/ 6 w 570"/>
                <a:gd name="T3" fmla="*/ 0 h 258"/>
                <a:gd name="T4" fmla="*/ 570 w 570"/>
                <a:gd name="T5" fmla="*/ 256 h 258"/>
                <a:gd name="T6" fmla="*/ 563 w 570"/>
                <a:gd name="T7" fmla="*/ 258 h 258"/>
                <a:gd name="T8" fmla="*/ 0 w 570"/>
                <a:gd name="T9" fmla="*/ 3 h 25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70"/>
                <a:gd name="T16" fmla="*/ 0 h 258"/>
                <a:gd name="T17" fmla="*/ 570 w 570"/>
                <a:gd name="T18" fmla="*/ 258 h 25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70" h="258">
                  <a:moveTo>
                    <a:pt x="0" y="3"/>
                  </a:moveTo>
                  <a:lnTo>
                    <a:pt x="6" y="0"/>
                  </a:lnTo>
                  <a:lnTo>
                    <a:pt x="570" y="256"/>
                  </a:lnTo>
                  <a:lnTo>
                    <a:pt x="563" y="25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66666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4" name="Freeform 435"/>
            <p:cNvSpPr>
              <a:spLocks/>
            </p:cNvSpPr>
            <p:nvPr/>
          </p:nvSpPr>
          <p:spPr bwMode="auto">
            <a:xfrm>
              <a:off x="3021" y="1970"/>
              <a:ext cx="294" cy="135"/>
            </a:xfrm>
            <a:custGeom>
              <a:avLst/>
              <a:gdLst>
                <a:gd name="T0" fmla="*/ 0 w 378"/>
                <a:gd name="T1" fmla="*/ 10 h 173"/>
                <a:gd name="T2" fmla="*/ 17 w 378"/>
                <a:gd name="T3" fmla="*/ 0 h 173"/>
                <a:gd name="T4" fmla="*/ 378 w 378"/>
                <a:gd name="T5" fmla="*/ 166 h 173"/>
                <a:gd name="T6" fmla="*/ 365 w 378"/>
                <a:gd name="T7" fmla="*/ 173 h 173"/>
                <a:gd name="T8" fmla="*/ 0 w 378"/>
                <a:gd name="T9" fmla="*/ 10 h 17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78"/>
                <a:gd name="T16" fmla="*/ 0 h 173"/>
                <a:gd name="T17" fmla="*/ 378 w 378"/>
                <a:gd name="T18" fmla="*/ 173 h 17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78" h="173">
                  <a:moveTo>
                    <a:pt x="0" y="10"/>
                  </a:moveTo>
                  <a:lnTo>
                    <a:pt x="17" y="0"/>
                  </a:lnTo>
                  <a:lnTo>
                    <a:pt x="378" y="166"/>
                  </a:lnTo>
                  <a:lnTo>
                    <a:pt x="365" y="173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2626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5" name="Freeform 436"/>
            <p:cNvSpPr>
              <a:spLocks noEditPoints="1"/>
            </p:cNvSpPr>
            <p:nvPr/>
          </p:nvSpPr>
          <p:spPr bwMode="auto">
            <a:xfrm>
              <a:off x="2956" y="1278"/>
              <a:ext cx="437" cy="908"/>
            </a:xfrm>
            <a:custGeom>
              <a:avLst/>
              <a:gdLst>
                <a:gd name="T0" fmla="*/ 0 w 563"/>
                <a:gd name="T1" fmla="*/ 0 h 1169"/>
                <a:gd name="T2" fmla="*/ 0 w 563"/>
                <a:gd name="T3" fmla="*/ 914 h 1169"/>
                <a:gd name="T4" fmla="*/ 563 w 563"/>
                <a:gd name="T5" fmla="*/ 1169 h 1169"/>
                <a:gd name="T6" fmla="*/ 563 w 563"/>
                <a:gd name="T7" fmla="*/ 255 h 1169"/>
                <a:gd name="T8" fmla="*/ 0 w 563"/>
                <a:gd name="T9" fmla="*/ 0 h 1169"/>
                <a:gd name="T10" fmla="*/ 449 w 563"/>
                <a:gd name="T11" fmla="*/ 1064 h 1169"/>
                <a:gd name="T12" fmla="*/ 84 w 563"/>
                <a:gd name="T13" fmla="*/ 901 h 1169"/>
                <a:gd name="T14" fmla="*/ 88 w 563"/>
                <a:gd name="T15" fmla="*/ 92 h 1169"/>
                <a:gd name="T16" fmla="*/ 449 w 563"/>
                <a:gd name="T17" fmla="*/ 255 h 1169"/>
                <a:gd name="T18" fmla="*/ 449 w 563"/>
                <a:gd name="T19" fmla="*/ 1064 h 1169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3"/>
                <a:gd name="T31" fmla="*/ 0 h 1169"/>
                <a:gd name="T32" fmla="*/ 563 w 563"/>
                <a:gd name="T33" fmla="*/ 1169 h 1169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3" h="1169">
                  <a:moveTo>
                    <a:pt x="0" y="0"/>
                  </a:moveTo>
                  <a:lnTo>
                    <a:pt x="0" y="914"/>
                  </a:lnTo>
                  <a:lnTo>
                    <a:pt x="563" y="1169"/>
                  </a:lnTo>
                  <a:lnTo>
                    <a:pt x="563" y="255"/>
                  </a:lnTo>
                  <a:lnTo>
                    <a:pt x="0" y="0"/>
                  </a:lnTo>
                  <a:close/>
                  <a:moveTo>
                    <a:pt x="449" y="1064"/>
                  </a:moveTo>
                  <a:lnTo>
                    <a:pt x="84" y="901"/>
                  </a:lnTo>
                  <a:lnTo>
                    <a:pt x="88" y="92"/>
                  </a:lnTo>
                  <a:lnTo>
                    <a:pt x="449" y="255"/>
                  </a:lnTo>
                  <a:lnTo>
                    <a:pt x="449" y="1064"/>
                  </a:lnTo>
                  <a:close/>
                </a:path>
              </a:pathLst>
            </a:custGeom>
            <a:solidFill>
              <a:srgbClr val="40404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6" name="Freeform 437"/>
            <p:cNvSpPr>
              <a:spLocks/>
            </p:cNvSpPr>
            <p:nvPr/>
          </p:nvSpPr>
          <p:spPr bwMode="auto">
            <a:xfrm>
              <a:off x="3118" y="1364"/>
              <a:ext cx="96" cy="55"/>
            </a:xfrm>
            <a:custGeom>
              <a:avLst/>
              <a:gdLst>
                <a:gd name="T0" fmla="*/ 124 w 124"/>
                <a:gd name="T1" fmla="*/ 56 h 71"/>
                <a:gd name="T2" fmla="*/ 124 w 124"/>
                <a:gd name="T3" fmla="*/ 71 h 71"/>
                <a:gd name="T4" fmla="*/ 0 w 124"/>
                <a:gd name="T5" fmla="*/ 15 h 71"/>
                <a:gd name="T6" fmla="*/ 0 w 124"/>
                <a:gd name="T7" fmla="*/ 0 h 71"/>
                <a:gd name="T8" fmla="*/ 124 w 124"/>
                <a:gd name="T9" fmla="*/ 56 h 7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24"/>
                <a:gd name="T16" fmla="*/ 0 h 71"/>
                <a:gd name="T17" fmla="*/ 124 w 124"/>
                <a:gd name="T18" fmla="*/ 71 h 7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24" h="71">
                  <a:moveTo>
                    <a:pt x="124" y="56"/>
                  </a:moveTo>
                  <a:lnTo>
                    <a:pt x="124" y="71"/>
                  </a:lnTo>
                  <a:lnTo>
                    <a:pt x="0" y="15"/>
                  </a:lnTo>
                  <a:lnTo>
                    <a:pt x="0" y="0"/>
                  </a:lnTo>
                  <a:lnTo>
                    <a:pt x="124" y="56"/>
                  </a:lnTo>
                  <a:close/>
                </a:path>
              </a:pathLst>
            </a:custGeom>
            <a:solidFill>
              <a:srgbClr val="E1B126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7" name="Freeform 438"/>
            <p:cNvSpPr>
              <a:spLocks/>
            </p:cNvSpPr>
            <p:nvPr/>
          </p:nvSpPr>
          <p:spPr bwMode="auto">
            <a:xfrm>
              <a:off x="3118" y="1361"/>
              <a:ext cx="101" cy="46"/>
            </a:xfrm>
            <a:custGeom>
              <a:avLst/>
              <a:gdLst>
                <a:gd name="T0" fmla="*/ 0 w 130"/>
                <a:gd name="T1" fmla="*/ 3 h 59"/>
                <a:gd name="T2" fmla="*/ 10 w 130"/>
                <a:gd name="T3" fmla="*/ 0 h 59"/>
                <a:gd name="T4" fmla="*/ 130 w 130"/>
                <a:gd name="T5" fmla="*/ 56 h 59"/>
                <a:gd name="T6" fmla="*/ 124 w 130"/>
                <a:gd name="T7" fmla="*/ 59 h 59"/>
                <a:gd name="T8" fmla="*/ 0 w 130"/>
                <a:gd name="T9" fmla="*/ 3 h 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30"/>
                <a:gd name="T16" fmla="*/ 0 h 59"/>
                <a:gd name="T17" fmla="*/ 130 w 130"/>
                <a:gd name="T18" fmla="*/ 59 h 5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30" h="59">
                  <a:moveTo>
                    <a:pt x="0" y="3"/>
                  </a:moveTo>
                  <a:lnTo>
                    <a:pt x="10" y="0"/>
                  </a:lnTo>
                  <a:lnTo>
                    <a:pt x="130" y="56"/>
                  </a:lnTo>
                  <a:lnTo>
                    <a:pt x="124" y="59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D63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738" name="Freeform 439"/>
            <p:cNvSpPr>
              <a:spLocks/>
            </p:cNvSpPr>
            <p:nvPr/>
          </p:nvSpPr>
          <p:spPr bwMode="auto">
            <a:xfrm>
              <a:off x="3214" y="1405"/>
              <a:ext cx="5" cy="14"/>
            </a:xfrm>
            <a:custGeom>
              <a:avLst/>
              <a:gdLst>
                <a:gd name="T0" fmla="*/ 0 w 6"/>
                <a:gd name="T1" fmla="*/ 3 h 18"/>
                <a:gd name="T2" fmla="*/ 6 w 6"/>
                <a:gd name="T3" fmla="*/ 0 h 18"/>
                <a:gd name="T4" fmla="*/ 6 w 6"/>
                <a:gd name="T5" fmla="*/ 16 h 18"/>
                <a:gd name="T6" fmla="*/ 0 w 6"/>
                <a:gd name="T7" fmla="*/ 18 h 18"/>
                <a:gd name="T8" fmla="*/ 0 w 6"/>
                <a:gd name="T9" fmla="*/ 3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"/>
                <a:gd name="T16" fmla="*/ 0 h 18"/>
                <a:gd name="T17" fmla="*/ 6 w 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" h="18">
                  <a:moveTo>
                    <a:pt x="0" y="3"/>
                  </a:moveTo>
                  <a:lnTo>
                    <a:pt x="6" y="0"/>
                  </a:lnTo>
                  <a:lnTo>
                    <a:pt x="6" y="16"/>
                  </a:lnTo>
                  <a:lnTo>
                    <a:pt x="0" y="1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B3821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82" name="AutoShape 440"/>
          <p:cNvSpPr>
            <a:spLocks noChangeArrowheads="1"/>
          </p:cNvSpPr>
          <p:nvPr/>
        </p:nvSpPr>
        <p:spPr bwMode="auto">
          <a:xfrm rot="5400000">
            <a:off x="3238500" y="1104900"/>
            <a:ext cx="762000" cy="1905000"/>
          </a:xfrm>
          <a:prstGeom prst="upArrow">
            <a:avLst>
              <a:gd name="adj1" fmla="val 50000"/>
              <a:gd name="adj2" fmla="val 62500"/>
            </a:avLst>
          </a:prstGeom>
          <a:gradFill rotWithShape="1">
            <a:gsLst>
              <a:gs pos="0">
                <a:schemeClr val="bg1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pic>
        <p:nvPicPr>
          <p:cNvPr id="28683" name="Picture 442" descr="c0136954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4667250"/>
            <a:ext cx="137160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4" name="Picture 443" descr="j043524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15200" y="3048000"/>
            <a:ext cx="97155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5" name="AutoShape 444"/>
          <p:cNvSpPr>
            <a:spLocks noChangeArrowheads="1"/>
          </p:cNvSpPr>
          <p:nvPr/>
        </p:nvSpPr>
        <p:spPr bwMode="auto">
          <a:xfrm rot="-7150597">
            <a:off x="6126163" y="4024313"/>
            <a:ext cx="762000" cy="1600200"/>
          </a:xfrm>
          <a:prstGeom prst="upArrow">
            <a:avLst>
              <a:gd name="adj1" fmla="val 50000"/>
              <a:gd name="adj2" fmla="val 52500"/>
            </a:avLst>
          </a:prstGeom>
          <a:gradFill rotWithShape="1">
            <a:gsLst>
              <a:gs pos="0">
                <a:schemeClr val="bg1"/>
              </a:gs>
              <a:gs pos="100000">
                <a:srgbClr val="00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8686" name="Text Box 445"/>
          <p:cNvSpPr txBox="1">
            <a:spLocks noChangeArrowheads="1"/>
          </p:cNvSpPr>
          <p:nvPr/>
        </p:nvSpPr>
        <p:spPr bwMode="auto">
          <a:xfrm>
            <a:off x="4549775" y="1371600"/>
            <a:ext cx="1535113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Futura Hv" pitchFamily="34" charset="0"/>
              </a:rPr>
              <a:t>RIM BES + E-Mail</a:t>
            </a:r>
          </a:p>
        </p:txBody>
      </p:sp>
      <p:sp>
        <p:nvSpPr>
          <p:cNvPr id="28687" name="Text Box 446"/>
          <p:cNvSpPr txBox="1">
            <a:spLocks noChangeArrowheads="1"/>
          </p:cNvSpPr>
          <p:nvPr/>
        </p:nvSpPr>
        <p:spPr bwMode="auto">
          <a:xfrm>
            <a:off x="3889375" y="5864225"/>
            <a:ext cx="164782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Futura Hv" pitchFamily="34" charset="0"/>
              </a:rPr>
              <a:t>Enterprise PRINTER</a:t>
            </a:r>
          </a:p>
        </p:txBody>
      </p:sp>
      <p:sp>
        <p:nvSpPr>
          <p:cNvPr id="28688" name="Text Box 447"/>
          <p:cNvSpPr txBox="1">
            <a:spLocks noChangeArrowheads="1"/>
          </p:cNvSpPr>
          <p:nvPr/>
        </p:nvSpPr>
        <p:spPr bwMode="auto">
          <a:xfrm>
            <a:off x="7285038" y="2733675"/>
            <a:ext cx="1581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>
                <a:solidFill>
                  <a:schemeClr val="bg1"/>
                </a:solidFill>
                <a:latin typeface="Futura Hv" pitchFamily="34" charset="0"/>
              </a:rPr>
              <a:t>CloudPrint</a:t>
            </a:r>
          </a:p>
          <a:p>
            <a:r>
              <a:rPr lang="en-US" sz="1400">
                <a:solidFill>
                  <a:schemeClr val="bg1"/>
                </a:solidFill>
                <a:latin typeface="Futura Hv" pitchFamily="34" charset="0"/>
              </a:rPr>
              <a:t>Enterprise SERVER</a:t>
            </a:r>
          </a:p>
        </p:txBody>
      </p:sp>
      <p:sp>
        <p:nvSpPr>
          <p:cNvPr id="28689" name="Oval 448"/>
          <p:cNvSpPr>
            <a:spLocks noChangeArrowheads="1"/>
          </p:cNvSpPr>
          <p:nvPr/>
        </p:nvSpPr>
        <p:spPr bwMode="auto">
          <a:xfrm>
            <a:off x="2895600" y="1524000"/>
            <a:ext cx="457200" cy="457200"/>
          </a:xfrm>
          <a:prstGeom prst="ellipse">
            <a:avLst/>
          </a:prstGeom>
          <a:solidFill>
            <a:srgbClr val="FFCC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Candara" pitchFamily="34" charset="0"/>
              </a:rPr>
              <a:t>1</a:t>
            </a:r>
          </a:p>
        </p:txBody>
      </p:sp>
      <p:sp>
        <p:nvSpPr>
          <p:cNvPr id="28690" name="Oval 449"/>
          <p:cNvSpPr>
            <a:spLocks noChangeArrowheads="1"/>
          </p:cNvSpPr>
          <p:nvPr/>
        </p:nvSpPr>
        <p:spPr bwMode="auto">
          <a:xfrm>
            <a:off x="6096000" y="3000375"/>
            <a:ext cx="457200" cy="457200"/>
          </a:xfrm>
          <a:prstGeom prst="ellipse">
            <a:avLst/>
          </a:prstGeom>
          <a:solidFill>
            <a:srgbClr val="FFCC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Candara" pitchFamily="34" charset="0"/>
              </a:rPr>
              <a:t>2</a:t>
            </a:r>
          </a:p>
        </p:txBody>
      </p:sp>
      <p:sp>
        <p:nvSpPr>
          <p:cNvPr id="28691" name="Oval 450"/>
          <p:cNvSpPr>
            <a:spLocks noChangeArrowheads="1"/>
          </p:cNvSpPr>
          <p:nvPr/>
        </p:nvSpPr>
        <p:spPr bwMode="auto">
          <a:xfrm>
            <a:off x="6553200" y="4648200"/>
            <a:ext cx="457200" cy="457200"/>
          </a:xfrm>
          <a:prstGeom prst="ellipse">
            <a:avLst/>
          </a:prstGeom>
          <a:solidFill>
            <a:srgbClr val="FFCC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Candara" pitchFamily="34" charset="0"/>
              </a:rPr>
              <a:t>3</a:t>
            </a:r>
          </a:p>
        </p:txBody>
      </p:sp>
      <p:sp>
        <p:nvSpPr>
          <p:cNvPr id="28692" name="Oval 451"/>
          <p:cNvSpPr>
            <a:spLocks noChangeArrowheads="1"/>
          </p:cNvSpPr>
          <p:nvPr/>
        </p:nvSpPr>
        <p:spPr bwMode="auto">
          <a:xfrm>
            <a:off x="152400" y="3154363"/>
            <a:ext cx="457200" cy="457200"/>
          </a:xfrm>
          <a:prstGeom prst="ellipse">
            <a:avLst/>
          </a:prstGeom>
          <a:solidFill>
            <a:srgbClr val="EAEAEA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Candara" pitchFamily="34" charset="0"/>
              </a:rPr>
              <a:t>1</a:t>
            </a:r>
          </a:p>
        </p:txBody>
      </p:sp>
      <p:sp>
        <p:nvSpPr>
          <p:cNvPr id="28693" name="Oval 452"/>
          <p:cNvSpPr>
            <a:spLocks noChangeArrowheads="1"/>
          </p:cNvSpPr>
          <p:nvPr/>
        </p:nvSpPr>
        <p:spPr bwMode="auto">
          <a:xfrm>
            <a:off x="152400" y="4333875"/>
            <a:ext cx="457200" cy="457200"/>
          </a:xfrm>
          <a:prstGeom prst="ellipse">
            <a:avLst/>
          </a:prstGeom>
          <a:solidFill>
            <a:srgbClr val="EAEAEA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Candara" pitchFamily="34" charset="0"/>
              </a:rPr>
              <a:t>2</a:t>
            </a:r>
          </a:p>
        </p:txBody>
      </p:sp>
      <p:sp>
        <p:nvSpPr>
          <p:cNvPr id="28694" name="Oval 453"/>
          <p:cNvSpPr>
            <a:spLocks noChangeArrowheads="1"/>
          </p:cNvSpPr>
          <p:nvPr/>
        </p:nvSpPr>
        <p:spPr bwMode="auto">
          <a:xfrm>
            <a:off x="152400" y="5592763"/>
            <a:ext cx="457200" cy="457200"/>
          </a:xfrm>
          <a:prstGeom prst="ellipse">
            <a:avLst/>
          </a:prstGeom>
          <a:solidFill>
            <a:srgbClr val="EAEAEA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Candara" pitchFamily="34" charset="0"/>
              </a:rPr>
              <a:t>3</a:t>
            </a:r>
          </a:p>
        </p:txBody>
      </p:sp>
      <p:sp>
        <p:nvSpPr>
          <p:cNvPr id="28695" name="Rectangle 454"/>
          <p:cNvSpPr>
            <a:spLocks noGrp="1" noChangeArrowheads="1"/>
          </p:cNvSpPr>
          <p:nvPr>
            <p:ph type="title"/>
          </p:nvPr>
        </p:nvSpPr>
        <p:spPr>
          <a:xfrm>
            <a:off x="428625" y="114300"/>
            <a:ext cx="8715375" cy="800100"/>
          </a:xfrm>
        </p:spPr>
        <p:txBody>
          <a:bodyPr/>
          <a:lstStyle/>
          <a:p>
            <a:r>
              <a:rPr lang="en-US" dirty="0" err="1" smtClean="0"/>
              <a:t>CloudPrint</a:t>
            </a:r>
            <a:r>
              <a:rPr lang="en-US" dirty="0" smtClean="0"/>
              <a:t> Enterprise Edition Architecture</a:t>
            </a:r>
          </a:p>
        </p:txBody>
      </p:sp>
      <p:sp>
        <p:nvSpPr>
          <p:cNvPr id="28696" name="AutoShape 444"/>
          <p:cNvSpPr>
            <a:spLocks noChangeArrowheads="1"/>
          </p:cNvSpPr>
          <p:nvPr/>
        </p:nvSpPr>
        <p:spPr bwMode="auto">
          <a:xfrm rot="-3679753">
            <a:off x="3561557" y="1926431"/>
            <a:ext cx="762000" cy="2665413"/>
          </a:xfrm>
          <a:prstGeom prst="upArrow">
            <a:avLst>
              <a:gd name="adj1" fmla="val 50000"/>
              <a:gd name="adj2" fmla="val 52517"/>
            </a:avLst>
          </a:prstGeom>
          <a:gradFill rotWithShape="1">
            <a:gsLst>
              <a:gs pos="0">
                <a:schemeClr val="bg1"/>
              </a:gs>
              <a:gs pos="100000">
                <a:srgbClr val="000000"/>
              </a:gs>
            </a:gsLst>
            <a:lin ang="16200000" scaled="1"/>
          </a:gradFill>
          <a:ln w="9525">
            <a:noFill/>
            <a:miter lim="800000"/>
            <a:headEnd/>
            <a:tailEnd/>
          </a:ln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28697" name="Oval 449"/>
          <p:cNvSpPr>
            <a:spLocks noChangeArrowheads="1"/>
          </p:cNvSpPr>
          <p:nvPr/>
        </p:nvSpPr>
        <p:spPr bwMode="auto">
          <a:xfrm>
            <a:off x="4495800" y="3124200"/>
            <a:ext cx="457200" cy="457200"/>
          </a:xfrm>
          <a:prstGeom prst="ellipse">
            <a:avLst/>
          </a:prstGeom>
          <a:solidFill>
            <a:srgbClr val="FFCC00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Candara" pitchFamily="34" charset="0"/>
              </a:rPr>
              <a:t>4</a:t>
            </a:r>
          </a:p>
        </p:txBody>
      </p:sp>
      <p:sp>
        <p:nvSpPr>
          <p:cNvPr id="28698" name="Oval 453"/>
          <p:cNvSpPr>
            <a:spLocks noChangeArrowheads="1"/>
          </p:cNvSpPr>
          <p:nvPr/>
        </p:nvSpPr>
        <p:spPr bwMode="auto">
          <a:xfrm>
            <a:off x="161925" y="6243638"/>
            <a:ext cx="457200" cy="457200"/>
          </a:xfrm>
          <a:prstGeom prst="ellipse">
            <a:avLst/>
          </a:prstGeom>
          <a:solidFill>
            <a:srgbClr val="EAEAEA"/>
          </a:solidFill>
          <a:ln w="3175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1800" b="1">
                <a:latin typeface="Candara" pitchFamily="34" charset="0"/>
              </a:rPr>
              <a:t>4</a:t>
            </a:r>
          </a:p>
        </p:txBody>
      </p:sp>
      <p:sp>
        <p:nvSpPr>
          <p:cNvPr id="28699" name="Text Box 447"/>
          <p:cNvSpPr txBox="1">
            <a:spLocks noChangeArrowheads="1"/>
          </p:cNvSpPr>
          <p:nvPr/>
        </p:nvSpPr>
        <p:spPr bwMode="auto">
          <a:xfrm>
            <a:off x="6019800" y="3505200"/>
            <a:ext cx="99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chemeClr val="bg1"/>
                </a:solidFill>
              </a:rPr>
              <a:t>MS Queue, Loose coupling</a:t>
            </a:r>
          </a:p>
        </p:txBody>
      </p:sp>
      <p:sp>
        <p:nvSpPr>
          <p:cNvPr id="28700" name="Text Box 447"/>
          <p:cNvSpPr txBox="1">
            <a:spLocks noChangeArrowheads="1"/>
          </p:cNvSpPr>
          <p:nvPr/>
        </p:nvSpPr>
        <p:spPr bwMode="auto">
          <a:xfrm>
            <a:off x="3276600" y="1933575"/>
            <a:ext cx="12954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MDS (</a:t>
            </a:r>
            <a:r>
              <a:rPr lang="en-US" sz="1200"/>
              <a:t>RIM API</a:t>
            </a:r>
            <a:r>
              <a:rPr lang="en-US" sz="1200" b="1"/>
              <a:t>)</a:t>
            </a:r>
          </a:p>
        </p:txBody>
      </p:sp>
      <p:sp>
        <p:nvSpPr>
          <p:cNvPr id="469" name="Footer Placeholder 3"/>
          <p:cNvSpPr txBox="1">
            <a:spLocks/>
          </p:cNvSpPr>
          <p:nvPr/>
        </p:nvSpPr>
        <p:spPr bwMode="auto">
          <a:xfrm>
            <a:off x="4267200" y="6632575"/>
            <a:ext cx="815975" cy="227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45720" rIns="45720" bIns="27432" anchor="b">
            <a:spAutoFit/>
          </a:bodyPr>
          <a:lstStyle/>
          <a:p>
            <a:pPr algn="ctr" eaLnBrk="0" fontAlgn="auto" hangingPunct="0">
              <a:spcAft>
                <a:spcPts val="0"/>
              </a:spcAft>
              <a:defRPr/>
            </a:pPr>
            <a:r>
              <a:rPr lang="en-US" sz="1000">
                <a:solidFill>
                  <a:srgbClr val="7B7B79"/>
                </a:solidFill>
                <a:latin typeface="+mn-lt"/>
                <a:ea typeface="+mn-ea"/>
              </a:rPr>
              <a:t>HP Restricted</a:t>
            </a:r>
            <a:endParaRPr lang="en-US" sz="1000" dirty="0">
              <a:solidFill>
                <a:srgbClr val="7B7B79"/>
              </a:solidFill>
              <a:latin typeface="+mn-lt"/>
              <a:ea typeface="+mn-ea"/>
            </a:endParaRPr>
          </a:p>
        </p:txBody>
      </p:sp>
      <p:sp>
        <p:nvSpPr>
          <p:cNvPr id="28702" name="Text Box 447"/>
          <p:cNvSpPr txBox="1">
            <a:spLocks noChangeArrowheads="1"/>
          </p:cNvSpPr>
          <p:nvPr/>
        </p:nvSpPr>
        <p:spPr bwMode="auto">
          <a:xfrm>
            <a:off x="6400800" y="5181600"/>
            <a:ext cx="12954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PCL5/6, PCL3, PCL3GUI</a:t>
            </a:r>
          </a:p>
        </p:txBody>
      </p:sp>
      <p:sp>
        <p:nvSpPr>
          <p:cNvPr id="28703" name="Text Box 447"/>
          <p:cNvSpPr txBox="1">
            <a:spLocks noChangeArrowheads="1"/>
          </p:cNvSpPr>
          <p:nvPr/>
        </p:nvSpPr>
        <p:spPr bwMode="auto">
          <a:xfrm>
            <a:off x="3886200" y="3733800"/>
            <a:ext cx="10668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E-Mail notification</a:t>
            </a:r>
          </a:p>
        </p:txBody>
      </p:sp>
      <p:sp>
        <p:nvSpPr>
          <p:cNvPr id="28704" name="Text Box 447"/>
          <p:cNvSpPr txBox="1">
            <a:spLocks noChangeArrowheads="1"/>
          </p:cNvSpPr>
          <p:nvPr/>
        </p:nvSpPr>
        <p:spPr bwMode="auto">
          <a:xfrm>
            <a:off x="6096000" y="2362200"/>
            <a:ext cx="16002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Forward E-Mail + HTTPS</a:t>
            </a:r>
          </a:p>
        </p:txBody>
      </p:sp>
      <p:sp>
        <p:nvSpPr>
          <p:cNvPr id="28705" name="Text Box 447"/>
          <p:cNvSpPr txBox="1">
            <a:spLocks noChangeArrowheads="1"/>
          </p:cNvSpPr>
          <p:nvPr/>
        </p:nvSpPr>
        <p:spPr bwMode="auto">
          <a:xfrm>
            <a:off x="2286000" y="881063"/>
            <a:ext cx="11430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Client App</a:t>
            </a:r>
          </a:p>
        </p:txBody>
      </p:sp>
      <p:sp>
        <p:nvSpPr>
          <p:cNvPr id="28706" name="Text Box 447"/>
          <p:cNvSpPr txBox="1">
            <a:spLocks noChangeArrowheads="1"/>
          </p:cNvSpPr>
          <p:nvPr/>
        </p:nvSpPr>
        <p:spPr bwMode="auto">
          <a:xfrm>
            <a:off x="7696200" y="4191000"/>
            <a:ext cx="1066800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Text, PDF, MS Office, XML, JPG, PNG, GIF, BMP</a:t>
            </a:r>
          </a:p>
        </p:txBody>
      </p:sp>
      <p:sp>
        <p:nvSpPr>
          <p:cNvPr id="28707" name="Text Box 447"/>
          <p:cNvSpPr txBox="1">
            <a:spLocks noChangeArrowheads="1"/>
          </p:cNvSpPr>
          <p:nvPr/>
        </p:nvSpPr>
        <p:spPr bwMode="auto">
          <a:xfrm>
            <a:off x="3810000" y="3228975"/>
            <a:ext cx="6858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/>
              <a:t>Status</a:t>
            </a:r>
          </a:p>
        </p:txBody>
      </p:sp>
      <p:sp>
        <p:nvSpPr>
          <p:cNvPr id="28708" name="Text Box 447"/>
          <p:cNvSpPr txBox="1">
            <a:spLocks noChangeArrowheads="1"/>
          </p:cNvSpPr>
          <p:nvPr/>
        </p:nvSpPr>
        <p:spPr bwMode="auto">
          <a:xfrm>
            <a:off x="5791200" y="1600200"/>
            <a:ext cx="13716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100">
                <a:solidFill>
                  <a:schemeClr val="bg1"/>
                </a:solidFill>
              </a:rPr>
              <a:t>No modification required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69925" y="647700"/>
            <a:ext cx="7818438" cy="939800"/>
          </a:xfrm>
        </p:spPr>
        <p:txBody>
          <a:bodyPr anchor="t"/>
          <a:lstStyle/>
          <a:p>
            <a:pPr>
              <a:lnSpc>
                <a:spcPct val="95000"/>
              </a:lnSpc>
            </a:pPr>
            <a:r>
              <a:rPr lang="en-US" smtClean="0">
                <a:solidFill>
                  <a:srgbClr val="000000"/>
                </a:solidFill>
              </a:rPr>
              <a:t>HP ePrint Enterprise solution offered through HP Managed Print Services</a:t>
            </a: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7658100" y="1981200"/>
            <a:ext cx="14859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HP ePrint </a:t>
            </a:r>
            <a:br>
              <a:rPr lang="en-US"/>
            </a:br>
            <a:r>
              <a:rPr lang="en-US"/>
              <a:t>Enterprise solution</a:t>
            </a:r>
          </a:p>
        </p:txBody>
      </p:sp>
      <p:sp>
        <p:nvSpPr>
          <p:cNvPr id="136198" name="Rectangle 3"/>
          <p:cNvSpPr>
            <a:spLocks noChangeArrowheads="1"/>
          </p:cNvSpPr>
          <p:nvPr/>
        </p:nvSpPr>
        <p:spPr bwMode="auto">
          <a:xfrm>
            <a:off x="687388" y="1916113"/>
            <a:ext cx="3406775" cy="112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50000"/>
              </a:spcBef>
              <a:spcAft>
                <a:spcPct val="75000"/>
              </a:spcAft>
              <a:buClr>
                <a:schemeClr val="tx1"/>
              </a:buClr>
              <a:buSzPct val="80000"/>
            </a:pPr>
            <a:r>
              <a:rPr lang="en-US" sz="1800"/>
              <a:t>HP Managed Print Services helps you achieve business goals. With the HP ePrint Enterprise solution, you get:</a:t>
            </a:r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3895725" y="1827213"/>
            <a:ext cx="4143375" cy="3806825"/>
            <a:chOff x="2454" y="917"/>
            <a:chExt cx="2610" cy="2398"/>
          </a:xfrm>
        </p:grpSpPr>
        <p:pic>
          <p:nvPicPr>
            <p:cNvPr id="29703" name="Picture 6" descr="MPS-Diagram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454" y="917"/>
              <a:ext cx="2553" cy="2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704" name="Oval 7"/>
            <p:cNvSpPr>
              <a:spLocks noChangeArrowheads="1"/>
            </p:cNvSpPr>
            <p:nvPr/>
          </p:nvSpPr>
          <p:spPr bwMode="auto">
            <a:xfrm>
              <a:off x="4266" y="1854"/>
              <a:ext cx="546" cy="528"/>
            </a:xfrm>
            <a:prstGeom prst="ellipse">
              <a:avLst/>
            </a:prstGeom>
            <a:gradFill rotWithShape="1">
              <a:gsLst>
                <a:gs pos="0">
                  <a:srgbClr val="64B900"/>
                </a:gs>
                <a:gs pos="100000">
                  <a:srgbClr val="1F611D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5" name="Text Box 8"/>
            <p:cNvSpPr txBox="1">
              <a:spLocks noChangeArrowheads="1"/>
            </p:cNvSpPr>
            <p:nvPr/>
          </p:nvSpPr>
          <p:spPr bwMode="auto">
            <a:xfrm>
              <a:off x="4024" y="1920"/>
              <a:ext cx="1040" cy="3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000">
                  <a:solidFill>
                    <a:schemeClr val="bg1"/>
                  </a:solidFill>
                  <a:latin typeface="Futura Md" pitchFamily="34" charset="0"/>
                </a:rPr>
                <a:t>Document</a:t>
              </a:r>
            </a:p>
            <a:p>
              <a:pPr algn="ctr">
                <a:lnSpc>
                  <a:spcPct val="85000"/>
                </a:lnSpc>
              </a:pPr>
              <a:r>
                <a:rPr lang="en-US" sz="1000">
                  <a:solidFill>
                    <a:schemeClr val="bg1"/>
                  </a:solidFill>
                  <a:latin typeface="Futura Md" pitchFamily="34" charset="0"/>
                </a:rPr>
                <a:t>and </a:t>
              </a:r>
            </a:p>
            <a:p>
              <a:pPr algn="ctr">
                <a:lnSpc>
                  <a:spcPct val="85000"/>
                </a:lnSpc>
              </a:pPr>
              <a:r>
                <a:rPr lang="en-US" sz="1000">
                  <a:solidFill>
                    <a:schemeClr val="bg1"/>
                  </a:solidFill>
                  <a:latin typeface="Futura Md" pitchFamily="34" charset="0"/>
                </a:rPr>
                <a:t>Workflow</a:t>
              </a:r>
            </a:p>
            <a:p>
              <a:pPr algn="ctr">
                <a:lnSpc>
                  <a:spcPct val="85000"/>
                </a:lnSpc>
              </a:pPr>
              <a:r>
                <a:rPr lang="en-US" sz="1000">
                  <a:solidFill>
                    <a:schemeClr val="bg1"/>
                  </a:solidFill>
                  <a:latin typeface="Futura Md" pitchFamily="34" charset="0"/>
                </a:rPr>
                <a:t>Services</a:t>
              </a:r>
            </a:p>
          </p:txBody>
        </p:sp>
        <p:sp>
          <p:nvSpPr>
            <p:cNvPr id="29706" name="Rectangle 9"/>
            <p:cNvSpPr>
              <a:spLocks noChangeArrowheads="1"/>
            </p:cNvSpPr>
            <p:nvPr/>
          </p:nvSpPr>
          <p:spPr bwMode="auto">
            <a:xfrm>
              <a:off x="4166" y="2104"/>
              <a:ext cx="126" cy="32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7" name="Rectangle 10"/>
            <p:cNvSpPr>
              <a:spLocks noChangeArrowheads="1"/>
            </p:cNvSpPr>
            <p:nvPr/>
          </p:nvSpPr>
          <p:spPr bwMode="auto">
            <a:xfrm>
              <a:off x="4130" y="2106"/>
              <a:ext cx="40" cy="27"/>
            </a:xfrm>
            <a:prstGeom prst="rect">
              <a:avLst/>
            </a:prstGeom>
            <a:solidFill>
              <a:schemeClr val="accent2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708" name="Line 5"/>
            <p:cNvSpPr>
              <a:spLocks noChangeShapeType="1"/>
            </p:cNvSpPr>
            <p:nvPr/>
          </p:nvSpPr>
          <p:spPr bwMode="auto">
            <a:xfrm flipH="1">
              <a:off x="4634" y="1512"/>
              <a:ext cx="286" cy="41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6204" name="Text Box 12"/>
          <p:cNvSpPr txBox="1">
            <a:spLocks noChangeArrowheads="1"/>
          </p:cNvSpPr>
          <p:nvPr/>
        </p:nvSpPr>
        <p:spPr bwMode="auto">
          <a:xfrm>
            <a:off x="682625" y="3302000"/>
            <a:ext cx="29813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>
              <a:spcAft>
                <a:spcPct val="50000"/>
              </a:spcAft>
              <a:buFontTx/>
              <a:buChar char="•"/>
              <a:tabLst>
                <a:tab pos="228600" algn="l"/>
              </a:tabLst>
            </a:pPr>
            <a:r>
              <a:rPr lang="en-US" sz="1800" dirty="0"/>
              <a:t>HP ePrint Enterprise software</a:t>
            </a:r>
          </a:p>
          <a:p>
            <a:pPr marL="228600" indent="-228600">
              <a:spcAft>
                <a:spcPct val="50000"/>
              </a:spcAft>
              <a:buFontTx/>
              <a:buChar char="•"/>
              <a:tabLst>
                <a:tab pos="228600" algn="l"/>
              </a:tabLst>
            </a:pPr>
            <a:r>
              <a:rPr lang="en-US" sz="1800" dirty="0"/>
              <a:t>Services including installation, configuration and setup of an intuitive directory of printers</a:t>
            </a:r>
            <a:endParaRPr lang="en-US" sz="1800" dirty="0">
              <a:solidFill>
                <a:srgbClr val="C00000"/>
              </a:solidFill>
            </a:endParaRPr>
          </a:p>
          <a:p>
            <a:pPr marL="228600" indent="-228600">
              <a:spcAft>
                <a:spcPct val="50000"/>
              </a:spcAft>
              <a:buFontTx/>
              <a:buChar char="•"/>
              <a:tabLst>
                <a:tab pos="228600" algn="l"/>
              </a:tabLst>
            </a:pPr>
            <a:r>
              <a:rPr lang="en-US" sz="1800" dirty="0"/>
              <a:t>Dedicated support, updates and maintenance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6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62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62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62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69925" y="647700"/>
            <a:ext cx="7818438" cy="939800"/>
          </a:xfrm>
        </p:spPr>
        <p:txBody>
          <a:bodyPr anchor="t"/>
          <a:lstStyle/>
          <a:p>
            <a:pPr>
              <a:lnSpc>
                <a:spcPct val="95000"/>
              </a:lnSpc>
            </a:pPr>
            <a:r>
              <a:rPr lang="en-US" smtClean="0">
                <a:solidFill>
                  <a:srgbClr val="000000"/>
                </a:solidFill>
              </a:rPr>
              <a:t>HP ePrint Enterprise solution diagram</a:t>
            </a:r>
          </a:p>
        </p:txBody>
      </p:sp>
      <p:pic>
        <p:nvPicPr>
          <p:cNvPr id="30723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50" y="1776413"/>
            <a:ext cx="8972550" cy="350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679450"/>
            <a:ext cx="8267700" cy="1071563"/>
          </a:xfrm>
        </p:spPr>
        <p:txBody>
          <a:bodyPr anchor="t"/>
          <a:lstStyle/>
          <a:p>
            <a:r>
              <a:rPr lang="en-US" sz="3000" smtClean="0"/>
              <a:t>It’s time to make printing as mobile as you are</a:t>
            </a:r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649287" y="1638300"/>
            <a:ext cx="8180387" cy="2057400"/>
          </a:xfrm>
        </p:spPr>
        <p:txBody>
          <a:bodyPr/>
          <a:lstStyle/>
          <a:p>
            <a:pPr marL="174625" indent="-174625">
              <a:buFontTx/>
              <a:buNone/>
            </a:pPr>
            <a:r>
              <a:rPr lang="en-US" dirty="0" smtClean="0"/>
              <a:t>“Cloud printing will transform traditional industries and redefine the way we use technology in business, classrooms, the home and on the road.”</a:t>
            </a:r>
          </a:p>
          <a:p>
            <a:pPr marL="174625" indent="-174625">
              <a:buFontTx/>
              <a:buNone/>
            </a:pPr>
            <a:r>
              <a:rPr lang="en-US" dirty="0" smtClean="0"/>
              <a:t>—Sridhar Solur, Director of Mobile Printing, HP</a:t>
            </a:r>
          </a:p>
        </p:txBody>
      </p:sp>
      <p:sp>
        <p:nvSpPr>
          <p:cNvPr id="91140" name="Text Box 4"/>
          <p:cNvSpPr txBox="1">
            <a:spLocks noChangeArrowheads="1"/>
          </p:cNvSpPr>
          <p:nvPr/>
        </p:nvSpPr>
        <p:spPr bwMode="auto">
          <a:xfrm>
            <a:off x="638175" y="4067175"/>
            <a:ext cx="75057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28600" indent="-228600" eaLnBrk="0" hangingPunct="0">
              <a:lnSpc>
                <a:spcPct val="95000"/>
              </a:lnSpc>
              <a:spcBef>
                <a:spcPct val="50000"/>
              </a:spcBef>
              <a:buClr>
                <a:schemeClr val="bg2"/>
              </a:buClr>
              <a:tabLst>
                <a:tab pos="228600" algn="l"/>
              </a:tabLst>
            </a:pPr>
            <a:r>
              <a:rPr lang="en-US" sz="1800"/>
              <a:t>•	For more information, visit </a:t>
            </a:r>
            <a:r>
              <a:rPr lang="en-US" sz="1800">
                <a:hlinkClick r:id="rId3"/>
              </a:rPr>
              <a:t>www.hp.com/go/ePrintEnterprise</a:t>
            </a:r>
            <a:r>
              <a:rPr lang="en-US" sz="1800"/>
              <a:t> </a:t>
            </a:r>
          </a:p>
          <a:p>
            <a:pPr marL="228600" indent="-228600" eaLnBrk="0" hangingPunct="0">
              <a:lnSpc>
                <a:spcPct val="95000"/>
              </a:lnSpc>
              <a:spcBef>
                <a:spcPct val="50000"/>
              </a:spcBef>
              <a:buClr>
                <a:schemeClr val="bg2"/>
              </a:buClr>
              <a:tabLst>
                <a:tab pos="228600" algn="l"/>
              </a:tabLst>
            </a:pPr>
            <a:r>
              <a:rPr lang="en-US" sz="1800"/>
              <a:t>•	From your BlackBerry Smartphone, visit </a:t>
            </a:r>
            <a:r>
              <a:rPr lang="en-US" sz="1800">
                <a:hlinkClick r:id="rId4"/>
              </a:rPr>
              <a:t>www.hp.com/go/eprintmobile</a:t>
            </a:r>
            <a:r>
              <a:rPr lang="en-US" sz="1800"/>
              <a:t> 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1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11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114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6000" dirty="0" smtClean="0"/>
              <a:t>Questions</a:t>
            </a:r>
            <a:endParaRPr lang="en-U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Questions forming around cloud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00051" y="1447800"/>
          <a:ext cx="5086349" cy="47771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69DF1737-5F76-4F70-847D-14A89F1CB358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8197" name="Date Placeholder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CE70FC23-6537-4D36-BAF1-C208F518360F}" type="datetime3">
              <a:rPr lang="en-US" smtClean="0"/>
              <a:pPr/>
              <a:t>18 May 2010</a:t>
            </a:fld>
            <a:endParaRPr lang="en-US" smtClean="0"/>
          </a:p>
        </p:txBody>
      </p:sp>
      <p:sp>
        <p:nvSpPr>
          <p:cNvPr id="7" name="Rounded Rectangle 6"/>
          <p:cNvSpPr/>
          <p:nvPr/>
        </p:nvSpPr>
        <p:spPr>
          <a:xfrm>
            <a:off x="5683250" y="1493838"/>
            <a:ext cx="3263900" cy="4583112"/>
          </a:xfrm>
          <a:prstGeom prst="roundRect">
            <a:avLst>
              <a:gd name="adj" fmla="val 10000"/>
            </a:avLst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133350"/>
            <a:ext cx="8462963" cy="1143000"/>
          </a:xfrm>
        </p:spPr>
        <p:txBody>
          <a:bodyPr anchor="ctr"/>
          <a:lstStyle/>
          <a:p>
            <a:r>
              <a:rPr lang="en-US" sz="2000" smtClean="0">
                <a:solidFill>
                  <a:schemeClr val="accent1"/>
                </a:solidFill>
              </a:rPr>
              <a:t>Cloud Computing...Everything as a Service</a:t>
            </a:r>
            <a:br>
              <a:rPr lang="en-US" sz="2000" smtClean="0">
                <a:solidFill>
                  <a:schemeClr val="accent1"/>
                </a:solidFill>
              </a:rPr>
            </a:br>
            <a:r>
              <a:rPr lang="en-US" smtClean="0"/>
              <a:t>Why the Confusion ? </a:t>
            </a:r>
          </a:p>
        </p:txBody>
      </p:sp>
      <p:graphicFrame>
        <p:nvGraphicFramePr>
          <p:cNvPr id="13" name="Diagram 12"/>
          <p:cNvGraphicFramePr/>
          <p:nvPr/>
        </p:nvGraphicFramePr>
        <p:xfrm>
          <a:off x="635097" y="1357433"/>
          <a:ext cx="7971693" cy="48455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4"/>
          <p:cNvSpPr txBox="1">
            <a:spLocks noChangeArrowheads="1"/>
          </p:cNvSpPr>
          <p:nvPr/>
        </p:nvSpPr>
        <p:spPr bwMode="auto">
          <a:xfrm rot="-1458813">
            <a:off x="215900" y="3459163"/>
            <a:ext cx="8732838" cy="846137"/>
          </a:xfrm>
          <a:prstGeom prst="rect">
            <a:avLst/>
          </a:prstGeom>
          <a:solidFill>
            <a:schemeClr val="accent1">
              <a:alpha val="30196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50000"/>
              </a:spcBef>
            </a:pPr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Many years in the making</a:t>
            </a:r>
          </a:p>
        </p:txBody>
      </p:sp>
      <p:pic>
        <p:nvPicPr>
          <p:cNvPr id="12292" name="Picture 10" descr="http://thm-a01.yimg.com/image/c86e12c8e4c1f2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11363" y="3067050"/>
            <a:ext cx="1684337" cy="1096963"/>
          </a:xfrm>
          <a:prstGeom prst="rect">
            <a:avLst/>
          </a:prstGeom>
          <a:noFill/>
          <a:ln w="57150">
            <a:solidFill>
              <a:srgbClr val="CBC9BD"/>
            </a:solidFill>
            <a:miter lim="800000"/>
            <a:headEnd/>
            <a:tailEnd/>
          </a:ln>
        </p:spPr>
      </p:pic>
      <p:sp>
        <p:nvSpPr>
          <p:cNvPr id="12293" name="Text Box 19"/>
          <p:cNvSpPr txBox="1">
            <a:spLocks noChangeArrowheads="1"/>
          </p:cNvSpPr>
          <p:nvPr/>
        </p:nvSpPr>
        <p:spPr bwMode="auto">
          <a:xfrm>
            <a:off x="292100" y="6032500"/>
            <a:ext cx="708025" cy="4318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sm"/>
          </a:ln>
        </p:spPr>
        <p:txBody>
          <a:bodyPr wrap="none" tIns="91440" bIns="914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1994</a:t>
            </a:r>
          </a:p>
        </p:txBody>
      </p:sp>
      <p:sp>
        <p:nvSpPr>
          <p:cNvPr id="12294" name="Text Box 20"/>
          <p:cNvSpPr txBox="1">
            <a:spLocks noChangeArrowheads="1"/>
          </p:cNvSpPr>
          <p:nvPr/>
        </p:nvSpPr>
        <p:spPr bwMode="auto">
          <a:xfrm>
            <a:off x="404813" y="3529013"/>
            <a:ext cx="1536700" cy="8001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sm"/>
          </a:ln>
        </p:spPr>
        <p:txBody>
          <a:bodyPr wrap="none" tIns="91440" bIns="914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Futura Hv" pitchFamily="34" charset="0"/>
              </a:rPr>
              <a:t>Internet Service</a:t>
            </a:r>
          </a:p>
          <a:p>
            <a:pPr algn="ctr">
              <a:spcBef>
                <a:spcPct val="50000"/>
              </a:spcBef>
            </a:pPr>
            <a:r>
              <a:rPr lang="en-US">
                <a:latin typeface="Futura Hv" pitchFamily="34" charset="0"/>
              </a:rPr>
              <a:t>Providers</a:t>
            </a:r>
          </a:p>
        </p:txBody>
      </p:sp>
      <p:pic>
        <p:nvPicPr>
          <p:cNvPr id="12295" name="Picture 6" descr="http://www.visualcomplexity.com/vc/images/24_big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9575" y="4402138"/>
            <a:ext cx="1589088" cy="1193800"/>
          </a:xfrm>
          <a:prstGeom prst="rect">
            <a:avLst/>
          </a:prstGeom>
          <a:noFill/>
          <a:ln w="57150">
            <a:solidFill>
              <a:srgbClr val="CBC9BD"/>
            </a:solidFill>
            <a:miter lim="800000"/>
            <a:headEnd/>
            <a:tailEnd/>
          </a:ln>
        </p:spPr>
      </p:pic>
      <p:sp>
        <p:nvSpPr>
          <p:cNvPr id="12296" name="Text Box 20"/>
          <p:cNvSpPr txBox="1">
            <a:spLocks noChangeArrowheads="1"/>
          </p:cNvSpPr>
          <p:nvPr/>
        </p:nvSpPr>
        <p:spPr bwMode="auto">
          <a:xfrm>
            <a:off x="2292350" y="2444750"/>
            <a:ext cx="1204913" cy="430213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sm"/>
          </a:ln>
        </p:spPr>
        <p:txBody>
          <a:bodyPr wrap="none" tIns="91440" bIns="914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Futura Hv" pitchFamily="34" charset="0"/>
              </a:rPr>
              <a:t>Co Location</a:t>
            </a:r>
          </a:p>
        </p:txBody>
      </p:sp>
      <p:pic>
        <p:nvPicPr>
          <p:cNvPr id="12297" name="Picture 4" descr="http://www.compunet.de/services/managed_services/images/managed_servic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01950" y="4738688"/>
            <a:ext cx="1676400" cy="1119187"/>
          </a:xfrm>
          <a:prstGeom prst="rect">
            <a:avLst/>
          </a:prstGeom>
          <a:noFill/>
          <a:ln w="57150">
            <a:solidFill>
              <a:srgbClr val="CBC9BD"/>
            </a:solidFill>
            <a:miter lim="800000"/>
            <a:headEnd/>
            <a:tailEnd/>
          </a:ln>
        </p:spPr>
      </p:pic>
      <p:sp>
        <p:nvSpPr>
          <p:cNvPr id="12298" name="Text Box 20"/>
          <p:cNvSpPr txBox="1">
            <a:spLocks noChangeArrowheads="1"/>
          </p:cNvSpPr>
          <p:nvPr/>
        </p:nvSpPr>
        <p:spPr bwMode="auto">
          <a:xfrm>
            <a:off x="2894013" y="5888038"/>
            <a:ext cx="1722437" cy="430212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sm"/>
          </a:ln>
        </p:spPr>
        <p:txBody>
          <a:bodyPr wrap="none" tIns="91440" bIns="914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Futura Hv" pitchFamily="34" charset="0"/>
              </a:rPr>
              <a:t>Managed Service</a:t>
            </a:r>
          </a:p>
        </p:txBody>
      </p:sp>
      <p:pic>
        <p:nvPicPr>
          <p:cNvPr id="12299" name="Picture 16" descr="http://thm-a04.yimg.com/image/18fdde0ba612508c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72050" y="3621088"/>
            <a:ext cx="1577975" cy="1109662"/>
          </a:xfrm>
          <a:prstGeom prst="rect">
            <a:avLst/>
          </a:prstGeom>
          <a:noFill/>
          <a:ln w="57150">
            <a:solidFill>
              <a:srgbClr val="CBC9BD"/>
            </a:solidFill>
            <a:miter lim="800000"/>
            <a:headEnd/>
            <a:tailEnd/>
          </a:ln>
        </p:spPr>
      </p:pic>
      <p:sp>
        <p:nvSpPr>
          <p:cNvPr id="12300" name="Text Box 20"/>
          <p:cNvSpPr txBox="1">
            <a:spLocks noChangeArrowheads="1"/>
          </p:cNvSpPr>
          <p:nvPr/>
        </p:nvSpPr>
        <p:spPr bwMode="auto">
          <a:xfrm>
            <a:off x="5170488" y="4725988"/>
            <a:ext cx="1762125" cy="4318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sm"/>
          </a:ln>
        </p:spPr>
        <p:txBody>
          <a:bodyPr wrap="none" tIns="91440" bIns="914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Futura Hv" pitchFamily="34" charset="0"/>
              </a:rPr>
              <a:t>Managed Hosting</a:t>
            </a:r>
          </a:p>
        </p:txBody>
      </p:sp>
      <p:pic>
        <p:nvPicPr>
          <p:cNvPr id="12301" name="Picture 2" descr="View Image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024313" y="2011363"/>
            <a:ext cx="1112837" cy="1273175"/>
          </a:xfrm>
          <a:prstGeom prst="rect">
            <a:avLst/>
          </a:prstGeom>
          <a:noFill/>
          <a:ln w="57150">
            <a:solidFill>
              <a:srgbClr val="CBC9BD"/>
            </a:solidFill>
            <a:miter lim="800000"/>
            <a:headEnd/>
            <a:tailEnd/>
          </a:ln>
        </p:spPr>
      </p:pic>
      <p:sp>
        <p:nvSpPr>
          <p:cNvPr id="12302" name="Text Box 20"/>
          <p:cNvSpPr txBox="1">
            <a:spLocks noChangeArrowheads="1"/>
          </p:cNvSpPr>
          <p:nvPr/>
        </p:nvSpPr>
        <p:spPr bwMode="auto">
          <a:xfrm>
            <a:off x="3733800" y="1458913"/>
            <a:ext cx="1712913" cy="4318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sm"/>
          </a:ln>
        </p:spPr>
        <p:txBody>
          <a:bodyPr wrap="none" tIns="91440" bIns="914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Futura Hv" pitchFamily="34" charset="0"/>
              </a:rPr>
              <a:t>Utility Computing</a:t>
            </a:r>
          </a:p>
        </p:txBody>
      </p:sp>
      <p:pic>
        <p:nvPicPr>
          <p:cNvPr id="12303" name="Picture 2" descr="View Image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525" y="1974850"/>
            <a:ext cx="1579563" cy="1185863"/>
          </a:xfrm>
          <a:prstGeom prst="rect">
            <a:avLst/>
          </a:prstGeom>
          <a:noFill/>
          <a:ln w="57150">
            <a:solidFill>
              <a:srgbClr val="CBC9BD"/>
            </a:solidFill>
            <a:miter lim="800000"/>
            <a:headEnd/>
            <a:tailEnd/>
          </a:ln>
        </p:spPr>
      </p:pic>
      <p:sp>
        <p:nvSpPr>
          <p:cNvPr id="12304" name="Text Box 20"/>
          <p:cNvSpPr txBox="1">
            <a:spLocks noChangeArrowheads="1"/>
          </p:cNvSpPr>
          <p:nvPr/>
        </p:nvSpPr>
        <p:spPr bwMode="auto">
          <a:xfrm>
            <a:off x="5688013" y="1414463"/>
            <a:ext cx="1716087" cy="4318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sm"/>
          </a:ln>
        </p:spPr>
        <p:txBody>
          <a:bodyPr wrap="none" tIns="91440" bIns="914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Futura Hv" pitchFamily="34" charset="0"/>
              </a:rPr>
              <a:t>Cloud Computing</a:t>
            </a:r>
          </a:p>
        </p:txBody>
      </p:sp>
      <p:pic>
        <p:nvPicPr>
          <p:cNvPr id="12305" name="Picture 2" descr="http://hackitectura.net/osfavelados/txts/jornadas_investigacion_2004/Internet_topology_march2001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785100" y="458788"/>
            <a:ext cx="1200150" cy="1604962"/>
          </a:xfrm>
          <a:prstGeom prst="rect">
            <a:avLst/>
          </a:prstGeom>
          <a:noFill/>
          <a:ln w="57150">
            <a:solidFill>
              <a:srgbClr val="CBC9BD"/>
            </a:solidFill>
            <a:miter lim="800000"/>
            <a:headEnd/>
            <a:tailEnd/>
          </a:ln>
        </p:spPr>
      </p:pic>
      <p:sp>
        <p:nvSpPr>
          <p:cNvPr id="12306" name="Text Box 20"/>
          <p:cNvSpPr txBox="1">
            <a:spLocks noChangeArrowheads="1"/>
          </p:cNvSpPr>
          <p:nvPr/>
        </p:nvSpPr>
        <p:spPr bwMode="auto">
          <a:xfrm>
            <a:off x="7716838" y="2093913"/>
            <a:ext cx="1254125" cy="800100"/>
          </a:xfrm>
          <a:prstGeom prst="rect">
            <a:avLst/>
          </a:prstGeom>
          <a:noFill/>
          <a:ln w="25400">
            <a:noFill/>
            <a:miter lim="800000"/>
            <a:headEnd/>
            <a:tailEnd type="none" w="lg" len="sm"/>
          </a:ln>
        </p:spPr>
        <p:txBody>
          <a:bodyPr wrap="none" tIns="91440" bIns="9144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latin typeface="Futura Hv" pitchFamily="34" charset="0"/>
              </a:rPr>
              <a:t>Dark Matter</a:t>
            </a:r>
          </a:p>
          <a:p>
            <a:pPr algn="ctr">
              <a:spcBef>
                <a:spcPct val="50000"/>
              </a:spcBef>
            </a:pPr>
            <a:r>
              <a:rPr lang="en-US">
                <a:latin typeface="Futura Hv" pitchFamily="34" charset="0"/>
              </a:rPr>
              <a:t>Data Fabric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 idx="4294967295"/>
          </p:nvPr>
        </p:nvSpPr>
        <p:spPr>
          <a:xfrm>
            <a:off x="215900" y="293688"/>
            <a:ext cx="8470900" cy="406400"/>
          </a:xfrm>
        </p:spPr>
        <p:txBody>
          <a:bodyPr tIns="0" rIns="0" bIns="0" anchor="ctr">
            <a:spAutoFit/>
          </a:bodyPr>
          <a:lstStyle/>
          <a:p>
            <a:r>
              <a:rPr lang="en-US" smtClean="0"/>
              <a:t>What is Cloud Computing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4294967295"/>
          </p:nvPr>
        </p:nvSpPr>
        <p:spPr>
          <a:xfrm>
            <a:off x="767557" y="1487606"/>
            <a:ext cx="7608887" cy="2086725"/>
          </a:xfrm>
        </p:spPr>
        <p:txBody>
          <a:bodyPr wrap="square">
            <a:spAutoFit/>
          </a:bodyPr>
          <a:lstStyle/>
          <a:p>
            <a:pPr marL="0" indent="0">
              <a:buFontTx/>
              <a:buNone/>
            </a:pPr>
            <a:r>
              <a:rPr lang="en-US" sz="2400" dirty="0" smtClean="0"/>
              <a:t>Cloud computing is a model for enabling convenient, on-demand network access to a shared pool of configurable computing resources (e.g., networks, servers, storage, applications, and services) that can be rapidly provisioned and released with minimal management effort or service provider interaction.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234950" y="885825"/>
            <a:ext cx="6211888" cy="5016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en-US" sz="1400" b="1" dirty="0">
                <a:latin typeface="Verdana" pitchFamily="34" charset="0"/>
                <a:ea typeface="MS PGothic" pitchFamily="50" charset="-128"/>
              </a:rPr>
              <a:t>Excerpted from U.S. National Institute of Standards &amp; Technology Draft </a:t>
            </a:r>
            <a:r>
              <a:rPr lang="en-US" sz="1400" b="1" dirty="0" smtClean="0">
                <a:latin typeface="Verdana" pitchFamily="34" charset="0"/>
                <a:ea typeface="MS PGothic" pitchFamily="50" charset="-128"/>
              </a:rPr>
              <a:t>Definition</a:t>
            </a:r>
            <a:r>
              <a:rPr lang="en-US" sz="800" b="1" dirty="0" smtClean="0">
                <a:latin typeface="Verdana" pitchFamily="34" charset="0"/>
                <a:ea typeface="MS PGothic" pitchFamily="50" charset="-128"/>
              </a:rPr>
              <a:t>1</a:t>
            </a:r>
            <a:endParaRPr lang="en-US" sz="1400" b="1" dirty="0">
              <a:latin typeface="Verdana" pitchFamily="34" charset="0"/>
              <a:ea typeface="MS PGothic" pitchFamily="50" charset="-128"/>
            </a:endParaRP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334963" y="6326188"/>
            <a:ext cx="6457950" cy="20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5000"/>
              </a:lnSpc>
            </a:pPr>
            <a:r>
              <a:rPr lang="en-US" sz="800" u="sng" dirty="0">
                <a:solidFill>
                  <a:schemeClr val="accent1"/>
                </a:solidFill>
                <a:latin typeface="Verdana" pitchFamily="34" charset="0"/>
                <a:ea typeface="MS PGothic" pitchFamily="50" charset="-128"/>
              </a:rPr>
              <a:t>1 </a:t>
            </a:r>
            <a:r>
              <a:rPr lang="en-US" sz="800" b="1" u="sng" dirty="0">
                <a:solidFill>
                  <a:schemeClr val="accent1"/>
                </a:solidFill>
              </a:rPr>
              <a:t>http://csrc.nist.gov/groups/SNS/cloud-computing/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87104" y="3534769"/>
            <a:ext cx="7369792" cy="279779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0" indent="0">
              <a:buFontTx/>
              <a:buNone/>
            </a:pPr>
            <a:r>
              <a:rPr lang="en-US" sz="2400" b="1" dirty="0" smtClean="0"/>
              <a:t>Essential Characteristics:</a:t>
            </a:r>
          </a:p>
          <a:p>
            <a:pPr marL="0" indent="0"/>
            <a:r>
              <a:rPr lang="en-US" sz="2000" i="1" dirty="0" smtClean="0"/>
              <a:t>On-demand self-service.</a:t>
            </a:r>
            <a:r>
              <a:rPr lang="en-US" sz="2000" dirty="0" smtClean="0"/>
              <a:t> </a:t>
            </a:r>
          </a:p>
          <a:p>
            <a:pPr marL="0" indent="0"/>
            <a:r>
              <a:rPr lang="en-US" sz="2000" i="1" dirty="0" smtClean="0"/>
              <a:t>Ubiquitous network access.</a:t>
            </a:r>
            <a:r>
              <a:rPr lang="en-US" sz="2000" dirty="0" smtClean="0"/>
              <a:t> </a:t>
            </a:r>
          </a:p>
          <a:p>
            <a:pPr marL="0" indent="0"/>
            <a:r>
              <a:rPr lang="en-US" sz="2000" i="1" dirty="0" smtClean="0"/>
              <a:t>Location independent resource pooling.</a:t>
            </a:r>
            <a:r>
              <a:rPr lang="en-US" sz="2000" dirty="0" smtClean="0"/>
              <a:t> </a:t>
            </a:r>
          </a:p>
          <a:p>
            <a:pPr marL="0" indent="0"/>
            <a:r>
              <a:rPr lang="en-US" sz="2000" i="1" dirty="0" smtClean="0"/>
              <a:t>Rapid elasticity.</a:t>
            </a:r>
            <a:r>
              <a:rPr lang="en-US" sz="2000" dirty="0" smtClean="0"/>
              <a:t> </a:t>
            </a:r>
          </a:p>
          <a:p>
            <a:pPr marL="0" indent="0"/>
            <a:r>
              <a:rPr lang="en-US" sz="2000" i="1" dirty="0" smtClean="0"/>
              <a:t>Measured Service.</a:t>
            </a:r>
            <a:r>
              <a:rPr lang="en-US" sz="2400" dirty="0" smtClean="0"/>
              <a:t> </a:t>
            </a:r>
          </a:p>
          <a:p>
            <a:pPr marL="0" indent="0">
              <a:buFontTx/>
              <a:buNone/>
            </a:pPr>
            <a:r>
              <a:rPr lang="en-US" sz="2400" b="1" dirty="0" smtClean="0"/>
              <a:t>Delivery Models:</a:t>
            </a:r>
          </a:p>
          <a:p>
            <a:pPr marL="0" indent="0"/>
            <a:r>
              <a:rPr lang="en-US" sz="2000" i="1" dirty="0" smtClean="0"/>
              <a:t>Infrastructure as a Service (</a:t>
            </a:r>
            <a:r>
              <a:rPr lang="en-US" sz="2000" i="1" dirty="0" err="1" smtClean="0"/>
              <a:t>IaaS</a:t>
            </a:r>
            <a:r>
              <a:rPr lang="en-US" sz="2000" i="1" dirty="0" smtClean="0"/>
              <a:t>).</a:t>
            </a:r>
          </a:p>
          <a:p>
            <a:pPr marL="0" indent="0"/>
            <a:r>
              <a:rPr lang="en-US" sz="2000" i="1" dirty="0" smtClean="0"/>
              <a:t>Platform as a Service (</a:t>
            </a:r>
            <a:r>
              <a:rPr lang="en-US" sz="2000" i="1" dirty="0" err="1" smtClean="0"/>
              <a:t>PaaS</a:t>
            </a:r>
            <a:r>
              <a:rPr lang="en-US" sz="2000" i="1" dirty="0" smtClean="0"/>
              <a:t>).</a:t>
            </a:r>
          </a:p>
          <a:p>
            <a:pPr marL="0" indent="0"/>
            <a:r>
              <a:rPr lang="en-US" sz="2000" i="1" dirty="0" smtClean="0"/>
              <a:t>Software as a Service (</a:t>
            </a:r>
            <a:r>
              <a:rPr lang="en-US" sz="2000" i="1" dirty="0" err="1" smtClean="0"/>
              <a:t>SaaS</a:t>
            </a:r>
            <a:r>
              <a:rPr lang="en-US" sz="2000" i="1" dirty="0" smtClean="0"/>
              <a:t>)</a:t>
            </a:r>
            <a:r>
              <a:rPr lang="en-US" dirty="0" smtClean="0"/>
              <a:t> </a:t>
            </a:r>
            <a:endParaRPr lang="en-US" sz="1800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do we mean by or expect from the  Cloud?</a:t>
            </a:r>
          </a:p>
        </p:txBody>
      </p:sp>
      <p:sp>
        <p:nvSpPr>
          <p:cNvPr id="13315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1D74944-8C74-4FFA-81BE-383B49779D55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13316" name="Date Placehold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07F6DB64-92FF-4F5F-BB9E-54BC92F6F750}" type="datetime3">
              <a:rPr lang="en-US" smtClean="0"/>
              <a:pPr/>
              <a:t>18 May 2010</a:t>
            </a:fld>
            <a:endParaRPr lang="en-US" smtClean="0"/>
          </a:p>
        </p:txBody>
      </p:sp>
      <p:graphicFrame>
        <p:nvGraphicFramePr>
          <p:cNvPr id="6" name="Diagram 5"/>
          <p:cNvGraphicFramePr/>
          <p:nvPr/>
        </p:nvGraphicFramePr>
        <p:xfrm>
          <a:off x="879231" y="1219201"/>
          <a:ext cx="5181600" cy="4947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6092825" y="1243013"/>
            <a:ext cx="3003550" cy="4833937"/>
          </a:xfrm>
          <a:prstGeom prst="roundRect">
            <a:avLst>
              <a:gd name="adj" fmla="val 10000"/>
            </a:avLst>
          </a:prstGeom>
          <a:blipFill rotWithShape="0">
            <a:blip r:embed="rId7" cstate="print"/>
            <a:stretch>
              <a:fillRect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2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BB36FB92-82E5-4F12-908D-A0AFB5A760B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14339" name="Date Placeholder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fld id="{A170155A-A111-49D6-9D78-7AA00CD03031}" type="datetime3">
              <a:rPr lang="en-US" smtClean="0"/>
              <a:pPr/>
              <a:t>18 May 2010</a:t>
            </a:fld>
            <a:endParaRPr lang="en-US" smtClean="0"/>
          </a:p>
        </p:txBody>
      </p:sp>
      <p:pic>
        <p:nvPicPr>
          <p:cNvPr id="14340" name="Picture 4" descr="PPTF279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063" y="0"/>
            <a:ext cx="889793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entagon 29"/>
          <p:cNvSpPr>
            <a:spLocks noChangeArrowheads="1"/>
          </p:cNvSpPr>
          <p:nvPr/>
        </p:nvSpPr>
        <p:spPr bwMode="auto">
          <a:xfrm>
            <a:off x="690563" y="1727200"/>
            <a:ext cx="5591175" cy="4156075"/>
          </a:xfrm>
          <a:prstGeom prst="homePlate">
            <a:avLst>
              <a:gd name="adj" fmla="val 50000"/>
            </a:avLst>
          </a:prstGeom>
          <a:solidFill>
            <a:srgbClr val="7F7F7F">
              <a:alpha val="79999"/>
            </a:srgbClr>
          </a:solidFill>
          <a:ln w="19050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endParaRPr lang="en-US" sz="1400"/>
          </a:p>
        </p:txBody>
      </p:sp>
      <p:sp>
        <p:nvSpPr>
          <p:cNvPr id="23555" name="Pentagon 31"/>
          <p:cNvSpPr>
            <a:spLocks noChangeArrowheads="1"/>
          </p:cNvSpPr>
          <p:nvPr/>
        </p:nvSpPr>
        <p:spPr bwMode="auto">
          <a:xfrm rot="10800000">
            <a:off x="2882900" y="1735138"/>
            <a:ext cx="5614988" cy="4156075"/>
          </a:xfrm>
          <a:prstGeom prst="homePlate">
            <a:avLst>
              <a:gd name="adj" fmla="val 50001"/>
            </a:avLst>
          </a:prstGeom>
          <a:solidFill>
            <a:srgbClr val="7F7F7F">
              <a:alpha val="79999"/>
            </a:srgbClr>
          </a:solidFill>
          <a:ln w="19050" algn="ctr">
            <a:solidFill>
              <a:schemeClr val="bg2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endParaRPr lang="en-US" sz="1400"/>
          </a:p>
        </p:txBody>
      </p:sp>
      <p:sp>
        <p:nvSpPr>
          <p:cNvPr id="23556" name="Title 1"/>
          <p:cNvSpPr>
            <a:spLocks noGrp="1"/>
          </p:cNvSpPr>
          <p:nvPr>
            <p:ph type="title"/>
          </p:nvPr>
        </p:nvSpPr>
        <p:spPr>
          <a:xfrm>
            <a:off x="428625" y="114300"/>
            <a:ext cx="8245475" cy="1190625"/>
          </a:xfrm>
        </p:spPr>
        <p:txBody>
          <a:bodyPr/>
          <a:lstStyle/>
          <a:p>
            <a:r>
              <a:rPr lang="en-US" sz="3200" smtClean="0"/>
              <a:t>The cloud (r)evolution: solving problems that current technology models can’t solve </a:t>
            </a:r>
          </a:p>
        </p:txBody>
      </p:sp>
      <p:sp>
        <p:nvSpPr>
          <p:cNvPr id="2355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71488" y="6535738"/>
            <a:ext cx="501650" cy="219075"/>
          </a:xfrm>
          <a:noFill/>
        </p:spPr>
        <p:txBody>
          <a:bodyPr/>
          <a:lstStyle/>
          <a:p>
            <a:fld id="{EE5E8E35-2F33-438E-A8E9-8D21A92F925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23558" name="Date Placeholder 3"/>
          <p:cNvSpPr>
            <a:spLocks noGrp="1"/>
          </p:cNvSpPr>
          <p:nvPr>
            <p:ph type="dt" sz="quarter" idx="11"/>
          </p:nvPr>
        </p:nvSpPr>
        <p:spPr>
          <a:xfrm>
            <a:off x="1108075" y="6492875"/>
            <a:ext cx="1250950" cy="252413"/>
          </a:xfrm>
          <a:noFill/>
        </p:spPr>
        <p:txBody>
          <a:bodyPr/>
          <a:lstStyle/>
          <a:p>
            <a:fld id="{2357C3D3-857D-4C75-9CF9-18447F64C781}" type="datetime5">
              <a:rPr lang="en-US" smtClean="0"/>
              <a:pPr/>
              <a:t>18-May-10</a:t>
            </a:fld>
            <a:endParaRPr lang="en-US" smtClean="0"/>
          </a:p>
        </p:txBody>
      </p:sp>
      <p:sp>
        <p:nvSpPr>
          <p:cNvPr id="28" name="Right Arrow 27"/>
          <p:cNvSpPr/>
          <p:nvPr/>
        </p:nvSpPr>
        <p:spPr bwMode="auto">
          <a:xfrm>
            <a:off x="2320925" y="5016500"/>
            <a:ext cx="4410075" cy="622300"/>
          </a:xfrm>
          <a:prstGeom prst="rightArrow">
            <a:avLst/>
          </a:prstGeom>
          <a:solidFill>
            <a:schemeClr val="bg1"/>
          </a:solidFill>
          <a:ln w="19050" algn="ctr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en-US" sz="1400" dirty="0">
                <a:latin typeface="+mn-lt"/>
                <a:cs typeface="Arial" pitchFamily="34" charset="0"/>
              </a:rPr>
              <a:t>Technology over the internet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68359" y="4391247"/>
            <a:ext cx="1453896" cy="1282030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>
              <a:spcBef>
                <a:spcPct val="50000"/>
              </a:spcBef>
              <a:defRPr/>
            </a:pPr>
            <a:r>
              <a:rPr lang="en-US" sz="1400" dirty="0">
                <a:solidFill>
                  <a:schemeClr val="accent4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Existing apps and infrastructure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743700" y="4942724"/>
            <a:ext cx="1422400" cy="770758"/>
          </a:xfrm>
          <a:prstGeom prst="rect">
            <a:avLst/>
          </a:prstGeom>
          <a:solidFill>
            <a:schemeClr val="bg1"/>
          </a:solidFill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pPr>
              <a:spcBef>
                <a:spcPct val="50000"/>
              </a:spcBef>
              <a:defRPr/>
            </a:pPr>
            <a:r>
              <a:rPr lang="en-US" sz="1400" dirty="0">
                <a:solidFill>
                  <a:schemeClr val="accent4">
                    <a:lumMod val="95000"/>
                    <a:lumOff val="5000"/>
                  </a:schemeClr>
                </a:solidFill>
                <a:latin typeface="+mn-lt"/>
                <a:cs typeface="Arial" pitchFamily="34" charset="0"/>
              </a:rPr>
              <a:t>Contract-based consumption</a:t>
            </a:r>
          </a:p>
        </p:txBody>
      </p:sp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957263" y="2127250"/>
            <a:ext cx="7234237" cy="1235075"/>
            <a:chOff x="956929" y="2194459"/>
            <a:chExt cx="7367264" cy="1235287"/>
          </a:xfrm>
        </p:grpSpPr>
        <p:sp>
          <p:nvSpPr>
            <p:cNvPr id="23581" name="Right Arrow 34"/>
            <p:cNvSpPr>
              <a:spLocks noChangeArrowheads="1"/>
            </p:cNvSpPr>
            <p:nvPr/>
          </p:nvSpPr>
          <p:spPr bwMode="auto">
            <a:xfrm>
              <a:off x="2256749" y="2705722"/>
              <a:ext cx="4534820" cy="403294"/>
            </a:xfrm>
            <a:prstGeom prst="rightArrow">
              <a:avLst>
                <a:gd name="adj1" fmla="val 50000"/>
                <a:gd name="adj2" fmla="val 49975"/>
              </a:avLst>
            </a:prstGeom>
            <a:solidFill>
              <a:srgbClr val="0066CC"/>
            </a:solidFill>
            <a:ln w="19050" algn="ctr">
              <a:solidFill>
                <a:srgbClr val="0066C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endParaRPr lang="en-US" sz="14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956929" y="2498651"/>
              <a:ext cx="1480368" cy="770758"/>
            </a:xfrm>
            <a:prstGeom prst="rect">
              <a:avLst/>
            </a:prstGeom>
            <a:solidFill>
              <a:srgbClr val="0066CC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Decoupling services and data</a:t>
              </a:r>
            </a:p>
          </p:txBody>
        </p:sp>
        <p:sp>
          <p:nvSpPr>
            <p:cNvPr id="10" name="Cloud 9"/>
            <p:cNvSpPr/>
            <p:nvPr/>
          </p:nvSpPr>
          <p:spPr bwMode="auto">
            <a:xfrm>
              <a:off x="2974560" y="2194459"/>
              <a:ext cx="2910045" cy="1235287"/>
            </a:xfrm>
            <a:prstGeom prst="cloud">
              <a:avLst/>
            </a:prstGeom>
            <a:solidFill>
              <a:schemeClr val="bg1"/>
            </a:solidFill>
            <a:ln w="190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dirty="0">
                  <a:latin typeface="+mn-lt"/>
                  <a:cs typeface="Arial" pitchFamily="34" charset="0"/>
                </a:rPr>
                <a:t>New connections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843825" y="2540001"/>
              <a:ext cx="1480368" cy="770758"/>
            </a:xfrm>
            <a:prstGeom prst="rect">
              <a:avLst/>
            </a:prstGeom>
            <a:solidFill>
              <a:srgbClr val="0066CC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Information relevance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30275" y="1941513"/>
            <a:ext cx="2044700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Service providers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913438" y="1941513"/>
            <a:ext cx="2335212" cy="3381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b="1" dirty="0">
                <a:solidFill>
                  <a:schemeClr val="bg1"/>
                </a:solidFill>
                <a:latin typeface="+mn-lt"/>
              </a:rPr>
              <a:t>Service consumers</a:t>
            </a:r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957263" y="3032125"/>
            <a:ext cx="5741987" cy="1157288"/>
            <a:chOff x="956929" y="3058739"/>
            <a:chExt cx="5742321" cy="1156967"/>
          </a:xfrm>
        </p:grpSpPr>
        <p:sp>
          <p:nvSpPr>
            <p:cNvPr id="23576" name="Right Arrow 33"/>
            <p:cNvSpPr>
              <a:spLocks noChangeArrowheads="1"/>
            </p:cNvSpPr>
            <p:nvPr/>
          </p:nvSpPr>
          <p:spPr bwMode="auto">
            <a:xfrm>
              <a:off x="2257167" y="3601513"/>
              <a:ext cx="4442083" cy="404701"/>
            </a:xfrm>
            <a:prstGeom prst="rightArrow">
              <a:avLst>
                <a:gd name="adj1" fmla="val 50000"/>
                <a:gd name="adj2" fmla="val 50003"/>
              </a:avLst>
            </a:prstGeom>
            <a:solidFill>
              <a:srgbClr val="0066CC"/>
            </a:solidFill>
            <a:ln w="19050" algn="ctr">
              <a:solidFill>
                <a:srgbClr val="0066C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endParaRPr lang="en-US" sz="140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56929" y="3444948"/>
              <a:ext cx="1480368" cy="770758"/>
            </a:xfrm>
            <a:prstGeom prst="rect">
              <a:avLst/>
            </a:prstGeom>
            <a:solidFill>
              <a:srgbClr val="0066CC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Massively scalable applications</a:t>
              </a:r>
            </a:p>
          </p:txBody>
        </p:sp>
        <p:sp>
          <p:nvSpPr>
            <p:cNvPr id="9" name="Cloud 8"/>
            <p:cNvSpPr/>
            <p:nvPr/>
          </p:nvSpPr>
          <p:spPr bwMode="auto">
            <a:xfrm>
              <a:off x="3314503" y="3058739"/>
              <a:ext cx="2903707" cy="1115703"/>
            </a:xfrm>
            <a:prstGeom prst="cloud">
              <a:avLst/>
            </a:prstGeom>
            <a:solidFill>
              <a:schemeClr val="bg1"/>
            </a:solidFill>
            <a:ln w="190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dirty="0">
                  <a:latin typeface="+mn-lt"/>
                  <a:cs typeface="Arial" pitchFamily="34" charset="0"/>
                </a:rPr>
                <a:t>New capabilities</a:t>
              </a:r>
            </a:p>
          </p:txBody>
        </p:sp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2427288" y="3392488"/>
            <a:ext cx="5745162" cy="1587500"/>
            <a:chOff x="2427890" y="3419254"/>
            <a:chExt cx="5895851" cy="1587535"/>
          </a:xfrm>
        </p:grpSpPr>
        <p:sp>
          <p:nvSpPr>
            <p:cNvPr id="23571" name="Right Arrow 30"/>
            <p:cNvSpPr>
              <a:spLocks noChangeArrowheads="1"/>
            </p:cNvSpPr>
            <p:nvPr/>
          </p:nvSpPr>
          <p:spPr bwMode="auto">
            <a:xfrm>
              <a:off x="2427890" y="4401938"/>
              <a:ext cx="4390527" cy="404822"/>
            </a:xfrm>
            <a:prstGeom prst="rightArrow">
              <a:avLst>
                <a:gd name="adj1" fmla="val 50000"/>
                <a:gd name="adj2" fmla="val 50010"/>
              </a:avLst>
            </a:prstGeom>
            <a:solidFill>
              <a:srgbClr val="0066CC"/>
            </a:solidFill>
            <a:ln w="19050" algn="ctr">
              <a:solidFill>
                <a:srgbClr val="0066CC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</a:pPr>
              <a:endParaRPr lang="en-US" sz="140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869554" y="3419254"/>
              <a:ext cx="1454187" cy="1394046"/>
            </a:xfrm>
            <a:prstGeom prst="rect">
              <a:avLst/>
            </a:prstGeom>
            <a:solidFill>
              <a:srgbClr val="0066CC"/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/>
            <a:lstStyle/>
            <a:p>
              <a:pPr>
                <a:spcBef>
                  <a:spcPct val="50000"/>
                </a:spcBef>
                <a:defRPr/>
              </a:pPr>
              <a:r>
                <a:rPr lang="en-US" sz="1400" dirty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Flexible consumption</a:t>
              </a:r>
            </a:p>
          </p:txBody>
        </p:sp>
        <p:sp>
          <p:nvSpPr>
            <p:cNvPr id="41" name="Cloud 40"/>
            <p:cNvSpPr/>
            <p:nvPr/>
          </p:nvSpPr>
          <p:spPr bwMode="auto">
            <a:xfrm>
              <a:off x="3128419" y="3936790"/>
              <a:ext cx="2595217" cy="1069999"/>
            </a:xfrm>
            <a:prstGeom prst="cloud">
              <a:avLst/>
            </a:prstGeom>
            <a:solidFill>
              <a:schemeClr val="bg1"/>
            </a:solidFill>
            <a:ln w="19050" algn="ctr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sz="1400" dirty="0">
                  <a:latin typeface="+mn-lt"/>
                  <a:cs typeface="Arial" pitchFamily="34" charset="0"/>
                </a:rPr>
                <a:t>New access</a:t>
              </a:r>
            </a:p>
          </p:txBody>
        </p:sp>
      </p:grpSp>
    </p:spTree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3D BT Icon Lt Blue">
  <a:themeElements>
    <a:clrScheme name="3d BT Head template orange112007 1">
      <a:dk1>
        <a:srgbClr val="000000"/>
      </a:dk1>
      <a:lt1>
        <a:srgbClr val="FFFFFF"/>
      </a:lt1>
      <a:dk2>
        <a:srgbClr val="001D58"/>
      </a:dk2>
      <a:lt2>
        <a:srgbClr val="FFFFFF"/>
      </a:lt2>
      <a:accent1>
        <a:srgbClr val="0071B4"/>
      </a:accent1>
      <a:accent2>
        <a:srgbClr val="64B900"/>
      </a:accent2>
      <a:accent3>
        <a:srgbClr val="AAABB4"/>
      </a:accent3>
      <a:accent4>
        <a:srgbClr val="DADADA"/>
      </a:accent4>
      <a:accent5>
        <a:srgbClr val="AABBD6"/>
      </a:accent5>
      <a:accent6>
        <a:srgbClr val="5AA700"/>
      </a:accent6>
      <a:hlink>
        <a:srgbClr val="EB5F01"/>
      </a:hlink>
      <a:folHlink>
        <a:srgbClr val="CC0066"/>
      </a:folHlink>
    </a:clrScheme>
    <a:fontScheme name="3d BT Head template orange112007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" pitchFamily="34" charset="0"/>
          </a:defRPr>
        </a:defPPr>
      </a:lstStyle>
    </a:lnDef>
  </a:objectDefaults>
  <a:extraClrSchemeLst>
    <a:extraClrScheme>
      <a:clrScheme name="3d BT Head template orange112007 1">
        <a:dk1>
          <a:srgbClr val="000000"/>
        </a:dk1>
        <a:lt1>
          <a:srgbClr val="FFFFFF"/>
        </a:lt1>
        <a:dk2>
          <a:srgbClr val="001D58"/>
        </a:dk2>
        <a:lt2>
          <a:srgbClr val="FFFFFF"/>
        </a:lt2>
        <a:accent1>
          <a:srgbClr val="0071B4"/>
        </a:accent1>
        <a:accent2>
          <a:srgbClr val="64B900"/>
        </a:accent2>
        <a:accent3>
          <a:srgbClr val="AAABB4"/>
        </a:accent3>
        <a:accent4>
          <a:srgbClr val="DADADA"/>
        </a:accent4>
        <a:accent5>
          <a:srgbClr val="AABBD6"/>
        </a:accent5>
        <a:accent6>
          <a:srgbClr val="5AA700"/>
        </a:accent6>
        <a:hlink>
          <a:srgbClr val="EB5F01"/>
        </a:hlink>
        <a:folHlink>
          <a:srgbClr val="CC00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 3D BT Icon Template Lt Blue ">
  <a:themeElements>
    <a:clrScheme name="3d BT Head template orange112007   1">
      <a:dk1>
        <a:srgbClr val="000000"/>
      </a:dk1>
      <a:lt1>
        <a:srgbClr val="FFFFFF"/>
      </a:lt1>
      <a:dk2>
        <a:srgbClr val="001D58"/>
      </a:dk2>
      <a:lt2>
        <a:srgbClr val="FFFFFF"/>
      </a:lt2>
      <a:accent1>
        <a:srgbClr val="0071B4"/>
      </a:accent1>
      <a:accent2>
        <a:srgbClr val="64B900"/>
      </a:accent2>
      <a:accent3>
        <a:srgbClr val="AAABB4"/>
      </a:accent3>
      <a:accent4>
        <a:srgbClr val="DADADA"/>
      </a:accent4>
      <a:accent5>
        <a:srgbClr val="AABBD6"/>
      </a:accent5>
      <a:accent6>
        <a:srgbClr val="5AA700"/>
      </a:accent6>
      <a:hlink>
        <a:srgbClr val="EB5F01"/>
      </a:hlink>
      <a:folHlink>
        <a:srgbClr val="CC0066"/>
      </a:folHlink>
    </a:clrScheme>
    <a:fontScheme name="3d BT Head template orange112007  ">
      <a:majorFont>
        <a:latin typeface="Futura Lt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" pitchFamily="34" charset="0"/>
          </a:defRPr>
        </a:defPPr>
      </a:lstStyle>
    </a:lnDef>
  </a:objectDefaults>
  <a:extraClrSchemeLst>
    <a:extraClrScheme>
      <a:clrScheme name="3d BT Head template orange112007   1">
        <a:dk1>
          <a:srgbClr val="000000"/>
        </a:dk1>
        <a:lt1>
          <a:srgbClr val="FFFFFF"/>
        </a:lt1>
        <a:dk2>
          <a:srgbClr val="001D58"/>
        </a:dk2>
        <a:lt2>
          <a:srgbClr val="FFFFFF"/>
        </a:lt2>
        <a:accent1>
          <a:srgbClr val="0071B4"/>
        </a:accent1>
        <a:accent2>
          <a:srgbClr val="64B900"/>
        </a:accent2>
        <a:accent3>
          <a:srgbClr val="AAABB4"/>
        </a:accent3>
        <a:accent4>
          <a:srgbClr val="DADADA"/>
        </a:accent4>
        <a:accent5>
          <a:srgbClr val="AABBD6"/>
        </a:accent5>
        <a:accent6>
          <a:srgbClr val="5AA700"/>
        </a:accent6>
        <a:hlink>
          <a:srgbClr val="EB5F01"/>
        </a:hlink>
        <a:folHlink>
          <a:srgbClr val="CC00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D BT Icon Template Lt Blue">
  <a:themeElements>
    <a:clrScheme name="3d BT Head template orange112007    1">
      <a:dk1>
        <a:srgbClr val="000000"/>
      </a:dk1>
      <a:lt1>
        <a:srgbClr val="FFFFFF"/>
      </a:lt1>
      <a:dk2>
        <a:srgbClr val="000000"/>
      </a:dk2>
      <a:lt2>
        <a:srgbClr val="CBC9BD"/>
      </a:lt2>
      <a:accent1>
        <a:srgbClr val="0071B4"/>
      </a:accent1>
      <a:accent2>
        <a:srgbClr val="64B900"/>
      </a:accent2>
      <a:accent3>
        <a:srgbClr val="FFFFFF"/>
      </a:accent3>
      <a:accent4>
        <a:srgbClr val="000000"/>
      </a:accent4>
      <a:accent5>
        <a:srgbClr val="AABBD6"/>
      </a:accent5>
      <a:accent6>
        <a:srgbClr val="5AA700"/>
      </a:accent6>
      <a:hlink>
        <a:srgbClr val="EB5F01"/>
      </a:hlink>
      <a:folHlink>
        <a:srgbClr val="CC0066"/>
      </a:folHlink>
    </a:clrScheme>
    <a:fontScheme name="3d BT Head template orange112007   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" pitchFamily="34" charset="0"/>
          </a:defRPr>
        </a:defPPr>
      </a:lstStyle>
    </a:lnDef>
  </a:objectDefaults>
  <a:extraClrSchemeLst>
    <a:extraClrScheme>
      <a:clrScheme name="3d BT Head template orange112007    1">
        <a:dk1>
          <a:srgbClr val="000000"/>
        </a:dk1>
        <a:lt1>
          <a:srgbClr val="FFFFFF"/>
        </a:lt1>
        <a:dk2>
          <a:srgbClr val="000000"/>
        </a:dk2>
        <a:lt2>
          <a:srgbClr val="CBC9BD"/>
        </a:lt2>
        <a:accent1>
          <a:srgbClr val="0071B4"/>
        </a:accent1>
        <a:accent2>
          <a:srgbClr val="64B900"/>
        </a:accent2>
        <a:accent3>
          <a:srgbClr val="FFFFFF"/>
        </a:accent3>
        <a:accent4>
          <a:srgbClr val="000000"/>
        </a:accent4>
        <a:accent5>
          <a:srgbClr val="AABBD6"/>
        </a:accent5>
        <a:accent6>
          <a:srgbClr val="5AA700"/>
        </a:accent6>
        <a:hlink>
          <a:srgbClr val="EB5F01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losing_Dark">
  <a:themeElements>
    <a:clrScheme name="1_Closing_Dark 1">
      <a:dk1>
        <a:srgbClr val="000000"/>
      </a:dk1>
      <a:lt1>
        <a:srgbClr val="FFFFFF"/>
      </a:lt1>
      <a:dk2>
        <a:srgbClr val="000000"/>
      </a:dk2>
      <a:lt2>
        <a:srgbClr val="CBC9BD"/>
      </a:lt2>
      <a:accent1>
        <a:srgbClr val="0071B4"/>
      </a:accent1>
      <a:accent2>
        <a:srgbClr val="64B900"/>
      </a:accent2>
      <a:accent3>
        <a:srgbClr val="FFFFFF"/>
      </a:accent3>
      <a:accent4>
        <a:srgbClr val="000000"/>
      </a:accent4>
      <a:accent5>
        <a:srgbClr val="AABBD6"/>
      </a:accent5>
      <a:accent6>
        <a:srgbClr val="5AA700"/>
      </a:accent6>
      <a:hlink>
        <a:srgbClr val="EB5F01"/>
      </a:hlink>
      <a:folHlink>
        <a:srgbClr val="CC0066"/>
      </a:folHlink>
    </a:clrScheme>
    <a:fontScheme name="1_Closing_Dark">
      <a:majorFont>
        <a:latin typeface="Futura Bk"/>
        <a:ea typeface=""/>
        <a:cs typeface=""/>
      </a:majorFont>
      <a:minorFont>
        <a:latin typeface="Futura B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905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Futura Bk" pitchFamily="34" charset="0"/>
          </a:defRPr>
        </a:defPPr>
      </a:lstStyle>
    </a:lnDef>
  </a:objectDefaults>
  <a:extraClrSchemeLst>
    <a:extraClrScheme>
      <a:clrScheme name="1_Closing_Dark 1">
        <a:dk1>
          <a:srgbClr val="000000"/>
        </a:dk1>
        <a:lt1>
          <a:srgbClr val="FFFFFF"/>
        </a:lt1>
        <a:dk2>
          <a:srgbClr val="000000"/>
        </a:dk2>
        <a:lt2>
          <a:srgbClr val="CBC9BD"/>
        </a:lt2>
        <a:accent1>
          <a:srgbClr val="0071B4"/>
        </a:accent1>
        <a:accent2>
          <a:srgbClr val="64B900"/>
        </a:accent2>
        <a:accent3>
          <a:srgbClr val="FFFFFF"/>
        </a:accent3>
        <a:accent4>
          <a:srgbClr val="000000"/>
        </a:accent4>
        <a:accent5>
          <a:srgbClr val="AABBD6"/>
        </a:accent5>
        <a:accent6>
          <a:srgbClr val="5AA700"/>
        </a:accent6>
        <a:hlink>
          <a:srgbClr val="EB5F01"/>
        </a:hlink>
        <a:folHlink>
          <a:srgbClr val="CC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</TotalTime>
  <Words>1202</Words>
  <Application>Microsoft Office PowerPoint</Application>
  <PresentationFormat>On-screen Show (4:3)</PresentationFormat>
  <Paragraphs>233</Paragraphs>
  <Slides>28</Slides>
  <Notes>28</Notes>
  <HiddenSlides>1</HiddenSlides>
  <MMClips>0</MMClips>
  <ScaleCrop>false</ScaleCrop>
  <HeadingPairs>
    <vt:vector size="6" baseType="variant">
      <vt:variant>
        <vt:lpstr>Theme</vt:lpstr>
      </vt:variant>
      <vt:variant>
        <vt:i4>4</vt:i4>
      </vt:variant>
      <vt:variant>
        <vt:lpstr>Slide Titles</vt:lpstr>
      </vt:variant>
      <vt:variant>
        <vt:i4>28</vt:i4>
      </vt:variant>
      <vt:variant>
        <vt:lpstr>Custom Shows</vt:lpstr>
      </vt:variant>
      <vt:variant>
        <vt:i4>7</vt:i4>
      </vt:variant>
    </vt:vector>
  </HeadingPairs>
  <TitlesOfParts>
    <vt:vector size="39" baseType="lpstr">
      <vt:lpstr>3D BT Icon Lt Blue</vt:lpstr>
      <vt:lpstr> 3D BT Icon Template Lt Blue </vt:lpstr>
      <vt:lpstr>3D BT Icon Template Lt Blue</vt:lpstr>
      <vt:lpstr>1_Closing_Dark</vt:lpstr>
      <vt:lpstr>Slide 1</vt:lpstr>
      <vt:lpstr>Slide 2</vt:lpstr>
      <vt:lpstr>Questions forming around cloud</vt:lpstr>
      <vt:lpstr>Cloud Computing...Everything as a Service Why the Confusion ? </vt:lpstr>
      <vt:lpstr>Many years in the making</vt:lpstr>
      <vt:lpstr>What is Cloud Computing</vt:lpstr>
      <vt:lpstr>What do we mean by or expect from the  Cloud?</vt:lpstr>
      <vt:lpstr>Slide 8</vt:lpstr>
      <vt:lpstr>The cloud (r)evolution: solving problems that current technology models can’t solve </vt:lpstr>
      <vt:lpstr>Slide 10</vt:lpstr>
      <vt:lpstr>Slide 11</vt:lpstr>
      <vt:lpstr>The cloud hype is around cost; the cloud reality is about new value</vt:lpstr>
      <vt:lpstr>IT’s job is to source printing services that result in the right business outcome</vt:lpstr>
      <vt:lpstr>Slide 14</vt:lpstr>
      <vt:lpstr>Slide 15</vt:lpstr>
      <vt:lpstr>HP’s cloud strategy</vt:lpstr>
      <vt:lpstr>HP’s cloud strategy</vt:lpstr>
      <vt:lpstr>HP’s cloud strategy</vt:lpstr>
      <vt:lpstr>HP ePrint mobile printing solution Printing wherever business happens</vt:lpstr>
      <vt:lpstr>Business is mobile; printing should be too.</vt:lpstr>
      <vt:lpstr>HP ePrint</vt:lpstr>
      <vt:lpstr>Simple print experience for mobile professionals</vt:lpstr>
      <vt:lpstr>Seamless integration with your business</vt:lpstr>
      <vt:lpstr>CloudPrint Enterprise Edition Architecture</vt:lpstr>
      <vt:lpstr>HP ePrint Enterprise solution offered through HP Managed Print Services</vt:lpstr>
      <vt:lpstr>HP ePrint Enterprise solution diagram</vt:lpstr>
      <vt:lpstr>It’s time to make printing as mobile as you are</vt:lpstr>
      <vt:lpstr>Slide 28</vt:lpstr>
      <vt:lpstr>What's new</vt:lpstr>
      <vt:lpstr>Setting up the template</vt:lpstr>
      <vt:lpstr>New Layouts</vt:lpstr>
      <vt:lpstr>Using the HP template</vt:lpstr>
      <vt:lpstr>Creating visuals</vt:lpstr>
      <vt:lpstr>File Formatting</vt:lpstr>
      <vt:lpstr>Additional information</vt:lpstr>
    </vt:vector>
  </TitlesOfParts>
  <Manager>Anne Anderson</Manager>
  <Company>Hewlett-Packard Company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>HP Template</dc:subject>
  <dc:creator>nisanche</dc:creator>
  <cp:keywords>Template</cp:keywords>
  <dc:description>This template was designed for users of PowerPoint 2002 and 2003_x000d_
nicole.sanchez@hp.com_x000d_
(408) 655-2359</dc:description>
  <cp:lastModifiedBy>Rodgers, Gary (WW IPG Public Sector)</cp:lastModifiedBy>
  <cp:revision>53</cp:revision>
  <dcterms:created xsi:type="dcterms:W3CDTF">2008-04-16T19:47:35Z</dcterms:created>
  <dcterms:modified xsi:type="dcterms:W3CDTF">2010-05-18T16:03:37Z</dcterms:modified>
</cp:coreProperties>
</file>