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720" r:id="rId1"/>
  </p:sldMasterIdLst>
  <p:notesMasterIdLst>
    <p:notesMasterId r:id="rId16"/>
  </p:notesMasterIdLst>
  <p:sldIdLst>
    <p:sldId id="256" r:id="rId2"/>
    <p:sldId id="257" r:id="rId3"/>
    <p:sldId id="283" r:id="rId4"/>
    <p:sldId id="285" r:id="rId5"/>
    <p:sldId id="286" r:id="rId6"/>
    <p:sldId id="287" r:id="rId7"/>
    <p:sldId id="290" r:id="rId8"/>
    <p:sldId id="288" r:id="rId9"/>
    <p:sldId id="291" r:id="rId10"/>
    <p:sldId id="289" r:id="rId11"/>
    <p:sldId id="292" r:id="rId12"/>
    <p:sldId id="293" r:id="rId13"/>
    <p:sldId id="294" r:id="rId14"/>
    <p:sldId id="27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85302" autoAdjust="0"/>
  </p:normalViewPr>
  <p:slideViewPr>
    <p:cSldViewPr>
      <p:cViewPr varScale="1">
        <p:scale>
          <a:sx n="77" d="100"/>
          <a:sy n="77" d="100"/>
        </p:scale>
        <p:origin x="-10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>
                <a:ea typeface="ＭＳ Ｐゴシック" pitchFamily="48" charset="-128"/>
              </a:defRPr>
            </a:lvl1pPr>
          </a:lstStyle>
          <a:p>
            <a:pPr>
              <a:defRPr/>
            </a:pPr>
            <a:fld id="{25DDA346-6A1D-4526-ABDB-A7F4FA285C83}" type="datetimeFigureOut">
              <a:rPr lang="en-US"/>
              <a:pPr>
                <a:defRPr/>
              </a:pPr>
              <a:t>5/23/2010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>
                <a:ea typeface="ＭＳ Ｐゴシック" pitchFamily="48" charset="-128"/>
              </a:defRPr>
            </a:lvl1pPr>
          </a:lstStyle>
          <a:p>
            <a:pPr>
              <a:defRPr/>
            </a:pPr>
            <a:fld id="{D76BA6D4-79C0-40F0-82E6-6AFE71E87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554CC3-F25C-4958-9B39-828BC7939084}" type="slidenum">
              <a:rPr lang="en-US">
                <a:ea typeface="ＭＳ Ｐゴシック" pitchFamily="-112" charset="-128"/>
              </a:rPr>
              <a:pPr/>
              <a:t>1</a:t>
            </a:fld>
            <a:endParaRPr lang="en-US"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6BA6D4-79C0-40F0-82E6-6AFE71E8750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07E684-50E2-4C44-B3F9-F8C858E43418}" type="slidenum">
              <a:rPr lang="en-US" smtClean="0">
                <a:ea typeface="ＭＳ Ｐゴシック" pitchFamily="-112" charset="-128"/>
              </a:rPr>
              <a:pPr/>
              <a:t>2</a:t>
            </a:fld>
            <a:endParaRPr lang="en-US" smtClean="0">
              <a:ea typeface="ＭＳ Ｐゴシック" pitchFamily="-112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C57335-E4CF-4C26-BD42-BDCD9B4F6B33}" type="slidenum">
              <a:rPr lang="en-US" smtClean="0">
                <a:ea typeface="ＭＳ Ｐゴシック" pitchFamily="34" charset="-128"/>
              </a:rPr>
              <a:pPr/>
              <a:t>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1507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 defTabSz="912813"/>
            <a:fld id="{F415937D-587B-49D8-827F-E97422983026}" type="slidenum">
              <a:rPr lang="en-US" sz="1300"/>
              <a:pPr algn="r" defTabSz="912813"/>
              <a:t>3</a:t>
            </a:fld>
            <a:endParaRPr lang="en-US" sz="1300"/>
          </a:p>
        </p:txBody>
      </p:sp>
      <p:sp>
        <p:nvSpPr>
          <p:cNvPr id="2150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3" tIns="45783" rIns="91563" bIns="45783" anchor="b"/>
          <a:lstStyle/>
          <a:p>
            <a:pPr algn="r" defTabSz="912813"/>
            <a:fld id="{9B32A579-F131-481E-9332-CBE3108652B8}" type="slidenum">
              <a:rPr lang="en-US" sz="1300">
                <a:latin typeface="Times New Roman" pitchFamily="18" charset="0"/>
              </a:rPr>
              <a:pPr algn="r" defTabSz="912813"/>
              <a:t>3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215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563" tIns="45783" rIns="91563" bIns="45783"/>
          <a:lstStyle/>
          <a:p>
            <a:pPr algn="ctr" eaLnBrk="1" hangingPunct="1">
              <a:spcBef>
                <a:spcPct val="0"/>
              </a:spcBef>
            </a:pPr>
            <a:endParaRPr lang="en-US" sz="3700" smtClean="0">
              <a:solidFill>
                <a:srgbClr val="3366FF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B77604-5B5D-407B-A418-570284D9AB19}" type="slidenum">
              <a:rPr lang="en-US" smtClean="0">
                <a:ea typeface="ＭＳ Ｐゴシック" pitchFamily="34" charset="-128"/>
              </a:rPr>
              <a:pPr/>
              <a:t>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3555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 defTabSz="912813"/>
            <a:fld id="{AE866F74-658F-4302-994F-BA288288256F}" type="slidenum">
              <a:rPr lang="en-US" sz="1300"/>
              <a:pPr algn="r" defTabSz="912813"/>
              <a:t>4</a:t>
            </a:fld>
            <a:endParaRPr lang="en-US" sz="1300"/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16" tIns="45708" rIns="91416" bIns="45708"/>
          <a:lstStyle/>
          <a:p>
            <a:pPr eaLnBrk="1" hangingPunct="1"/>
            <a:r>
              <a:rPr lang="en-US" smtClean="0"/>
              <a:t>Understand the origin of the universe a microsecond after the big bang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407B83-B3BE-4E40-AAA1-A8801C7AA1CA}" type="slidenum">
              <a:rPr lang="en-US" smtClean="0">
                <a:ea typeface="ＭＳ Ｐゴシック" pitchFamily="34" charset="-128"/>
              </a:rPr>
              <a:pPr/>
              <a:t>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 defTabSz="912813"/>
            <a:fld id="{C2259642-1652-4ACF-AD60-D779DF5DC5C9}" type="slidenum">
              <a:rPr lang="en-US" sz="1300"/>
              <a:pPr algn="r" defTabSz="912813"/>
              <a:t>5</a:t>
            </a:fld>
            <a:endParaRPr lang="en-US" sz="1300"/>
          </a:p>
        </p:txBody>
      </p:sp>
      <p:sp>
        <p:nvSpPr>
          <p:cNvPr id="2458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3" tIns="45783" rIns="91563" bIns="45783" anchor="b"/>
          <a:lstStyle/>
          <a:p>
            <a:pPr algn="r" defTabSz="912813"/>
            <a:fld id="{95DF6960-19EC-4DC2-BE6E-8374195369A8}" type="slidenum">
              <a:rPr lang="en-US" sz="1300">
                <a:latin typeface="Times New Roman" pitchFamily="18" charset="0"/>
              </a:rPr>
              <a:pPr algn="r" defTabSz="912813"/>
              <a:t>5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563" tIns="45783" rIns="91563" bIns="45783"/>
          <a:lstStyle/>
          <a:p>
            <a:pPr algn="ctr" eaLnBrk="1" hangingPunct="1">
              <a:spcBef>
                <a:spcPct val="0"/>
              </a:spcBef>
            </a:pPr>
            <a:endParaRPr lang="en-US" sz="3700" smtClean="0">
              <a:solidFill>
                <a:srgbClr val="3366FF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E6FFE1-2568-4EC6-92A4-487B164D8037}" type="slidenum">
              <a:rPr lang="en-US" smtClean="0">
                <a:ea typeface="ＭＳ Ｐゴシック" pitchFamily="34" charset="-128"/>
              </a:rPr>
              <a:pPr/>
              <a:t>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 defTabSz="912813"/>
            <a:fld id="{CB7DAC28-FCF4-4F87-A1BA-0622EA104857}" type="slidenum">
              <a:rPr lang="en-US" sz="1300"/>
              <a:pPr algn="r" defTabSz="912813"/>
              <a:t>6</a:t>
            </a:fld>
            <a:endParaRPr lang="en-US" sz="1300"/>
          </a:p>
        </p:txBody>
      </p:sp>
      <p:sp>
        <p:nvSpPr>
          <p:cNvPr id="2560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3" tIns="45783" rIns="91563" bIns="45783" anchor="b"/>
          <a:lstStyle/>
          <a:p>
            <a:pPr algn="r" defTabSz="912813"/>
            <a:fld id="{AD6ADB01-9182-4A59-BA15-EAB8BE9D7FFC}" type="slidenum">
              <a:rPr lang="en-US" sz="1300">
                <a:latin typeface="Times New Roman" pitchFamily="18" charset="0"/>
              </a:rPr>
              <a:pPr algn="r" defTabSz="912813"/>
              <a:t>6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256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2950" cy="3414713"/>
          </a:xfrm>
          <a:ln/>
        </p:spPr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52925"/>
            <a:ext cx="5011737" cy="4133850"/>
          </a:xfrm>
          <a:noFill/>
          <a:ln/>
        </p:spPr>
        <p:txBody>
          <a:bodyPr lIns="88313" tIns="44161" rIns="88313" bIns="44161"/>
          <a:lstStyle/>
          <a:p>
            <a:pPr algn="ctr" eaLnBrk="1" hangingPunct="1">
              <a:spcBef>
                <a:spcPct val="0"/>
              </a:spcBef>
            </a:pPr>
            <a:endParaRPr lang="en-US" sz="3700" smtClean="0">
              <a:solidFill>
                <a:srgbClr val="3366FF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 of NSLS-II</a:t>
            </a:r>
            <a:r>
              <a:rPr lang="en-US" baseline="0" dirty="0" smtClean="0"/>
              <a:t> construction site May 23,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6BA6D4-79C0-40F0-82E6-6AFE71E8750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6BA6D4-79C0-40F0-82E6-6AFE71E8750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60ppt_BG_Titl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6" descr="ppt_BG_Title_BNL_bluePassion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28" charset="2"/>
              <a:buNone/>
              <a:defRPr sz="1900" i="1">
                <a:solidFill>
                  <a:srgbClr val="D2C4F5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CBD0D-3398-455D-91B6-26D7B0C4B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6DE11-9101-4F83-B6D7-F0F209D39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26659-65A3-4CEC-BA02-3C2913E9F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589C3-F931-4F31-8926-8E1F684C8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C3728-3051-45D7-A17B-E388595BD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9CBC1-5AAB-4EEA-8726-4EC243539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28122-A59F-470E-BFE1-401A86A31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102B6-7BC5-4A7D-A5C5-EE8AF73E8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B8A46-AE66-4299-B3F3-44CAD3D77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F4CCF-AB0A-4BA0-A6C7-1EDC60A88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60ppt_BG_Slide4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57400" y="62230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accent1"/>
                </a:solidFill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1350" y="6235700"/>
            <a:ext cx="300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357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solidFill>
                  <a:schemeClr val="accent1"/>
                </a:solidFill>
                <a:ea typeface="ＭＳ Ｐゴシック" pitchFamily="48" charset="-128"/>
              </a:defRPr>
            </a:lvl1pPr>
          </a:lstStyle>
          <a:p>
            <a:pPr>
              <a:defRPr/>
            </a:pPr>
            <a:fld id="{F32A033D-5A3E-4BD4-B838-33B2FB632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20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2" name="Picture 17" descr="REVBG_Slide4_Blu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594E7F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594E7F"/>
          </a:solidFill>
          <a:latin typeface="Arial" charset="0"/>
          <a:ea typeface="ＭＳ Ｐゴシック" pitchFamily="-128" charset="-128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594E7F"/>
          </a:solidFill>
          <a:latin typeface="Arial" charset="0"/>
          <a:ea typeface="ＭＳ Ｐゴシック" pitchFamily="-128" charset="-128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594E7F"/>
          </a:solidFill>
          <a:latin typeface="Arial" charset="0"/>
          <a:ea typeface="ＭＳ Ｐゴシック" pitchFamily="-128" charset="-128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594E7F"/>
          </a:solidFill>
          <a:latin typeface="Arial" charset="0"/>
          <a:ea typeface="ＭＳ Ｐゴシック" pitchFamily="-128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594E7F"/>
          </a:solidFill>
          <a:latin typeface="Arial" charset="0"/>
          <a:ea typeface="ＭＳ Ｐゴシック" pitchFamily="-128" charset="-128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594E7F"/>
          </a:solidFill>
          <a:latin typeface="Arial" charset="0"/>
          <a:ea typeface="ＭＳ Ｐゴシック" pitchFamily="-128" charset="-128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594E7F"/>
          </a:solidFill>
          <a:latin typeface="Arial" charset="0"/>
          <a:ea typeface="ＭＳ Ｐゴシック" pitchFamily="-128" charset="-128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594E7F"/>
          </a:solidFill>
          <a:latin typeface="Arial" charset="0"/>
          <a:ea typeface="ＭＳ Ｐゴシック" pitchFamily="-12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chemeClr val="accent1"/>
        </a:buClr>
        <a:buSzPct val="90000"/>
        <a:buChar char="-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chemeClr val="accent1"/>
        </a:buClr>
        <a:buSzPct val="90000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chemeClr val="accent1"/>
        </a:buClr>
        <a:buSzPct val="90000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chemeClr val="accent1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chemeClr val="accent1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chemeClr val="accent1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chemeClr val="accent1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nl.gov/bnlweb/pubaf/pr/photos/2007/D2790307_CFN-300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hyperlink" Target="http://www.bnl.gov/bnlweb/pubaf/pr/photos/2007/D0340107_SUTTER-300.jpg" TargetMode="Externa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Brookhaven Site Report</a:t>
            </a:r>
            <a:br>
              <a:rPr lang="en-US" dirty="0" smtClean="0"/>
            </a:br>
            <a:r>
              <a:rPr lang="en-US" dirty="0" smtClean="0"/>
              <a:t>NLIT 2010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Thomas J. Schlagel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Director, Information Technology Division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May 25,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BNL Blueprint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i="1" dirty="0" smtClean="0"/>
              <a:t>The Blueprint </a:t>
            </a:r>
            <a:r>
              <a:rPr lang="en-US" sz="2000" dirty="0" smtClean="0"/>
              <a:t>is a set of projects to help realize the laboratories 10-year strategic plan, expanding our basic and applied science impact while fixing our problems and identifying new capabilities.</a:t>
            </a:r>
          </a:p>
          <a:p>
            <a:r>
              <a:rPr lang="en-US" sz="2000" dirty="0" smtClean="0"/>
              <a:t>Major tasks include leadership improvement; reorganization; performance management; and laboratory process improvements</a:t>
            </a:r>
          </a:p>
          <a:p>
            <a:r>
              <a:rPr lang="en-US" sz="2000" dirty="0" smtClean="0"/>
              <a:t>The Blueprint includes a project to restructure IT infrastructure and services organizations to improve coordination </a:t>
            </a:r>
            <a:r>
              <a:rPr lang="en-US" sz="2000" dirty="0" smtClean="0"/>
              <a:t>and delivery of IT services </a:t>
            </a:r>
            <a:r>
              <a:rPr lang="en-US" sz="2000" dirty="0" smtClean="0"/>
              <a:t>across </a:t>
            </a:r>
            <a:r>
              <a:rPr lang="en-US" sz="2000" dirty="0" smtClean="0"/>
              <a:t>all research and operations </a:t>
            </a:r>
            <a:r>
              <a:rPr lang="en-US" sz="2000" dirty="0" smtClean="0"/>
              <a:t>efforts, reduce </a:t>
            </a:r>
            <a:r>
              <a:rPr lang="en-US" sz="2000" dirty="0" smtClean="0"/>
              <a:t>operational risk and improve our ability to control the cost of doing business. </a:t>
            </a:r>
            <a:endParaRPr lang="en-US" sz="2000" dirty="0" smtClean="0"/>
          </a:p>
          <a:p>
            <a:pPr lvl="1"/>
            <a:r>
              <a:rPr lang="en-US" dirty="0" smtClean="0"/>
              <a:t>Project completion targeted for 9/30/11.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Site-Wide Telephone System Replacement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Prospective growth in buildings and people, along with the age of our current PBX and lack of modern feature-set is prompting our replacement of the site-wide telephone system</a:t>
            </a:r>
          </a:p>
          <a:p>
            <a:r>
              <a:rPr lang="en-US" dirty="0" smtClean="0"/>
              <a:t>RFP being issued in June, 2010 for VoIP system that can also handle some analog nodes</a:t>
            </a:r>
          </a:p>
          <a:p>
            <a:r>
              <a:rPr lang="en-US" dirty="0" smtClean="0"/>
              <a:t>In tandem, upgrade network switch infrastructure to support Power over Ethernet, Quality of Service and extended uptime in the event of a power outage.</a:t>
            </a:r>
          </a:p>
          <a:p>
            <a:r>
              <a:rPr lang="en-US" dirty="0" smtClean="0"/>
              <a:t>The new phone system will be phased in over 4 years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620000" cy="4419600"/>
          </a:xfrm>
        </p:spPr>
        <p:txBody>
          <a:bodyPr/>
          <a:lstStyle/>
          <a:p>
            <a:r>
              <a:rPr lang="en-US" dirty="0" smtClean="0"/>
              <a:t>Server Virtualization</a:t>
            </a:r>
          </a:p>
          <a:p>
            <a:pPr lvl="1"/>
            <a:r>
              <a:rPr lang="en-US" dirty="0" smtClean="0"/>
              <a:t>Replacing stacks of 1U servers with blade centers</a:t>
            </a:r>
          </a:p>
          <a:p>
            <a:pPr lvl="1"/>
            <a:r>
              <a:rPr lang="en-US" dirty="0" smtClean="0"/>
              <a:t>Managing virtual images with </a:t>
            </a:r>
            <a:r>
              <a:rPr lang="en-US" dirty="0" err="1" smtClean="0"/>
              <a:t>VMWare</a:t>
            </a:r>
            <a:endParaRPr lang="en-US" dirty="0" smtClean="0"/>
          </a:p>
          <a:p>
            <a:pPr lvl="1"/>
            <a:r>
              <a:rPr lang="en-US" dirty="0" smtClean="0"/>
              <a:t>Physical server footprint and power usage will substantially decline by the end of FY10</a:t>
            </a:r>
          </a:p>
          <a:p>
            <a:pPr lvl="1"/>
            <a:r>
              <a:rPr lang="en-US" dirty="0" smtClean="0"/>
              <a:t>Using RHEV for infrastructure server (DNS, DHCP, …) for better reliability and manageability</a:t>
            </a:r>
          </a:p>
          <a:p>
            <a:r>
              <a:rPr lang="en-US" dirty="0" smtClean="0"/>
              <a:t>Desktop Virtualization</a:t>
            </a:r>
          </a:p>
          <a:p>
            <a:pPr lvl="1"/>
            <a:r>
              <a:rPr lang="en-US" dirty="0" smtClean="0"/>
              <a:t>Piloting a small number of systems using WYSE terminals to understand impacts on network and desktop management</a:t>
            </a:r>
          </a:p>
          <a:p>
            <a:r>
              <a:rPr lang="en-US" dirty="0" smtClean="0"/>
              <a:t>Desktop Power Management</a:t>
            </a:r>
          </a:p>
          <a:p>
            <a:pPr lvl="1"/>
            <a:r>
              <a:rPr lang="en-US" dirty="0" smtClean="0"/>
              <a:t>GPO’s enforcing power settings, with opt-out mechanism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Security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Certification completed for Classified Computing</a:t>
            </a:r>
          </a:p>
          <a:p>
            <a:r>
              <a:rPr lang="en-US" dirty="0" smtClean="0"/>
              <a:t>ATO for Unclassified Computing extended until June 2011 (pending BHSO approval)</a:t>
            </a:r>
          </a:p>
          <a:p>
            <a:r>
              <a:rPr lang="en-US" dirty="0" smtClean="0"/>
              <a:t>Started a Phishing Awareness campaign in April which generated a lot of buzz – additional campaigns to be rolled out later this year</a:t>
            </a:r>
          </a:p>
          <a:p>
            <a:r>
              <a:rPr lang="en-US" dirty="0" smtClean="0"/>
              <a:t>Laptop encryption – BHSO would not accept the residual risk of unencrypted laptops.  New project to identify FDE solution and deploy on new laptops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BNL NLIT 2010 Presentations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295400"/>
            <a:ext cx="7620000" cy="4419600"/>
          </a:xfrm>
        </p:spPr>
        <p:txBody>
          <a:bodyPr/>
          <a:lstStyle/>
          <a:p>
            <a:r>
              <a:rPr lang="en-US" sz="1800" dirty="0" smtClean="0"/>
              <a:t>Monday</a:t>
            </a:r>
          </a:p>
          <a:p>
            <a:pPr lvl="1"/>
            <a:r>
              <a:rPr lang="en-US" sz="1400" dirty="0" smtClean="0"/>
              <a:t>“Configuration Auditing on Unix-based OS” - Rich Casella</a:t>
            </a:r>
          </a:p>
          <a:p>
            <a:pPr lvl="1"/>
            <a:r>
              <a:rPr lang="en-US" sz="1400" dirty="0" smtClean="0"/>
              <a:t>“Wireless at BNL” – Phil </a:t>
            </a:r>
            <a:r>
              <a:rPr lang="en-US" sz="1400" dirty="0" err="1" smtClean="0"/>
              <a:t>Zeo</a:t>
            </a:r>
            <a:endParaRPr lang="en-US" sz="1400" dirty="0" smtClean="0"/>
          </a:p>
          <a:p>
            <a:pPr lvl="1"/>
            <a:r>
              <a:rPr lang="en-US" sz="1400" dirty="0" smtClean="0"/>
              <a:t>“KB, KW and QOS” – Bob Healy</a:t>
            </a:r>
          </a:p>
          <a:p>
            <a:pPr lvl="1"/>
            <a:r>
              <a:rPr lang="en-US" sz="1400" dirty="0" smtClean="0"/>
              <a:t>“Desktop Security – Assessing Application Vulnerabilities” – Joshua Federmann</a:t>
            </a:r>
          </a:p>
          <a:p>
            <a:pPr lvl="1"/>
            <a:r>
              <a:rPr lang="en-US" sz="1400" dirty="0" smtClean="0"/>
              <a:t>“Networking Your Security” – Michael Ojeda</a:t>
            </a:r>
          </a:p>
          <a:p>
            <a:pPr lvl="1"/>
            <a:r>
              <a:rPr lang="en-US" sz="1400" dirty="0" smtClean="0"/>
              <a:t>“Enforcement through Denial of Networked Services” – David Cortijo</a:t>
            </a:r>
          </a:p>
          <a:p>
            <a:pPr lvl="1"/>
            <a:r>
              <a:rPr lang="en-US" sz="1400" dirty="0" smtClean="0"/>
              <a:t>“Big Science Networking” – John Bigrow</a:t>
            </a:r>
          </a:p>
          <a:p>
            <a:r>
              <a:rPr lang="en-US" sz="1800" dirty="0" smtClean="0"/>
              <a:t>Tuesday</a:t>
            </a:r>
          </a:p>
          <a:p>
            <a:pPr lvl="1"/>
            <a:r>
              <a:rPr lang="en-US" sz="1400" dirty="0" smtClean="0"/>
              <a:t>“Brookhaven National Laboratory Telephone System Replacement: Technical Challenges and Operational Pitfalls” - Scott Bradley</a:t>
            </a:r>
          </a:p>
          <a:p>
            <a:r>
              <a:rPr lang="en-US" sz="1800" dirty="0" smtClean="0"/>
              <a:t>Wednesday</a:t>
            </a:r>
          </a:p>
          <a:p>
            <a:pPr lvl="1"/>
            <a:r>
              <a:rPr lang="en-US" sz="1400" dirty="0" smtClean="0"/>
              <a:t>"Can you See me Now?“ - Chris Masullo</a:t>
            </a:r>
          </a:p>
          <a:p>
            <a:pPr lvl="1"/>
            <a:r>
              <a:rPr lang="en-US" sz="1400" dirty="0" smtClean="0"/>
              <a:t>“Email Archiving at BNL” - Kevin O'Brien</a:t>
            </a:r>
          </a:p>
          <a:p>
            <a:pPr lvl="1"/>
            <a:r>
              <a:rPr lang="en-US" sz="1400" dirty="0" smtClean="0"/>
              <a:t>“Active Directory authentication in a mixed architecture environment using </a:t>
            </a:r>
            <a:r>
              <a:rPr lang="en-US" sz="1400" dirty="0" err="1" smtClean="0"/>
              <a:t>Centrify</a:t>
            </a:r>
            <a:r>
              <a:rPr lang="en-US" sz="1400" dirty="0" smtClean="0"/>
              <a:t>” - John Reddy</a:t>
            </a:r>
          </a:p>
          <a:p>
            <a:pPr lvl="1"/>
            <a:r>
              <a:rPr lang="en-US" sz="1400" dirty="0" smtClean="0"/>
              <a:t>“Backup &amp; Recovery of workstations” - Theresa Cutrone</a:t>
            </a:r>
          </a:p>
          <a:p>
            <a:pPr lvl="1"/>
            <a:r>
              <a:rPr lang="en-US" sz="1400" dirty="0" smtClean="0"/>
              <a:t>“BNL HPC Networking” - Frank Burstein</a:t>
            </a:r>
          </a:p>
          <a:p>
            <a:pPr lvl="1"/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Untitled-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1" y="0"/>
            <a:ext cx="109487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988AB-D0AC-4F9C-A3CA-65A4B4917371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3988"/>
            <a:ext cx="8458200" cy="912812"/>
          </a:xfrm>
        </p:spPr>
        <p:txBody>
          <a:bodyPr/>
          <a:lstStyle/>
          <a:p>
            <a:pPr eaLnBrk="1" hangingPunct="1"/>
            <a:r>
              <a:rPr lang="en-US" sz="4800" smtClean="0"/>
              <a:t>Brookhaven at a glance</a:t>
            </a:r>
          </a:p>
        </p:txBody>
      </p:sp>
      <p:sp>
        <p:nvSpPr>
          <p:cNvPr id="11878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066800"/>
            <a:ext cx="61722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smtClean="0"/>
              <a:t>BNL founded in 1947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/>
              <a:t>~2750 employees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/>
              <a:t>&gt;4000 scientific facility users annually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/>
              <a:t>S&amp;T Portfolio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mtClean="0"/>
              <a:t>Photon Sciences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mtClean="0"/>
              <a:t>Nuclear &amp; Particle Physics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mtClean="0"/>
              <a:t>Energy &amp; Climate Sciences</a:t>
            </a:r>
          </a:p>
          <a:p>
            <a:pPr lvl="2" eaLnBrk="1" hangingPunct="1">
              <a:defRPr/>
            </a:pPr>
            <a:r>
              <a:rPr lang="en-US" sz="1800" smtClean="0"/>
              <a:t>Physical Science</a:t>
            </a:r>
          </a:p>
          <a:p>
            <a:pPr lvl="2" eaLnBrk="1" hangingPunct="1">
              <a:defRPr/>
            </a:pPr>
            <a:r>
              <a:rPr lang="en-US" sz="1800" smtClean="0"/>
              <a:t>Applied Science</a:t>
            </a:r>
          </a:p>
          <a:p>
            <a:pPr lvl="2" eaLnBrk="1" hangingPunct="1">
              <a:defRPr/>
            </a:pPr>
            <a:r>
              <a:rPr lang="en-US" sz="1800" smtClean="0"/>
              <a:t>Nanoscience</a:t>
            </a:r>
          </a:p>
          <a:p>
            <a:pPr lvl="2" eaLnBrk="1" hangingPunct="1">
              <a:defRPr/>
            </a:pPr>
            <a:r>
              <a:rPr lang="en-US" sz="1800" smtClean="0"/>
              <a:t>Life Sciences</a:t>
            </a:r>
          </a:p>
          <a:p>
            <a:pPr lvl="2" eaLnBrk="1" hangingPunct="1">
              <a:defRPr/>
            </a:pPr>
            <a:r>
              <a:rPr lang="en-US" sz="1800" smtClean="0"/>
              <a:t>Environmental Science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mtClean="0"/>
              <a:t>National Security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Seven Nobel Prizes garnered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12 Scientists honored (users &amp; staff)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First in 1957, latest in 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2009</a:t>
            </a:r>
          </a:p>
        </p:txBody>
      </p:sp>
      <p:sp>
        <p:nvSpPr>
          <p:cNvPr id="1030" name="Rectangle 14"/>
          <p:cNvSpPr>
            <a:spLocks noChangeArrowheads="1"/>
          </p:cNvSpPr>
          <p:nvPr/>
        </p:nvSpPr>
        <p:spPr bwMode="auto">
          <a:xfrm>
            <a:off x="5334000" y="4973638"/>
            <a:ext cx="3733800" cy="1262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lvl="1">
              <a:lnSpc>
                <a:spcPct val="80000"/>
              </a:lnSpc>
              <a:spcBef>
                <a:spcPct val="20000"/>
              </a:spcBef>
            </a:pPr>
            <a:r>
              <a:rPr lang="en-US" sz="1400"/>
              <a:t>FY09 New Funding</a:t>
            </a:r>
          </a:p>
          <a:p>
            <a:pPr marL="114300" lvl="1">
              <a:lnSpc>
                <a:spcPct val="80000"/>
              </a:lnSpc>
              <a:spcBef>
                <a:spcPct val="20000"/>
              </a:spcBef>
            </a:pPr>
            <a:r>
              <a:rPr lang="en-US" sz="1400"/>
              <a:t>	$610M (Ops &amp; Constr.)</a:t>
            </a:r>
          </a:p>
          <a:p>
            <a:pPr marL="114300" lvl="1">
              <a:lnSpc>
                <a:spcPct val="80000"/>
              </a:lnSpc>
              <a:spcBef>
                <a:spcPct val="20000"/>
              </a:spcBef>
            </a:pPr>
            <a:r>
              <a:rPr lang="en-US" sz="1400"/>
              <a:t>	</a:t>
            </a:r>
            <a:r>
              <a:rPr lang="en-US" sz="1400" u="sng"/>
              <a:t>$231M</a:t>
            </a:r>
            <a:r>
              <a:rPr lang="en-US" sz="1400"/>
              <a:t> (ARRA Ops &amp; Constr.)</a:t>
            </a:r>
          </a:p>
          <a:p>
            <a:pPr marL="114300" lvl="1">
              <a:lnSpc>
                <a:spcPct val="80000"/>
              </a:lnSpc>
              <a:spcBef>
                <a:spcPct val="20000"/>
              </a:spcBef>
            </a:pPr>
            <a:r>
              <a:rPr lang="en-US" sz="1400"/>
              <a:t>	$841M (Total)</a:t>
            </a:r>
          </a:p>
          <a:p>
            <a:pPr marL="114300" lvl="1" algn="r">
              <a:lnSpc>
                <a:spcPct val="80000"/>
              </a:lnSpc>
              <a:spcBef>
                <a:spcPct val="20000"/>
              </a:spcBef>
            </a:pPr>
            <a:r>
              <a:rPr lang="en-US" sz="1200"/>
              <a:t>        ~3/4 from Department of Energy (DOE) Office of Science</a:t>
            </a:r>
            <a:r>
              <a:rPr lang="en-US" sz="1400"/>
              <a:t> </a:t>
            </a: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4419600" y="2089150"/>
            <a:ext cx="4724400" cy="2863850"/>
            <a:chOff x="2832" y="2208"/>
            <a:chExt cx="2757" cy="1681"/>
          </a:xfrm>
          <a:grpFill/>
        </p:grpSpPr>
        <p:graphicFrame>
          <p:nvGraphicFramePr>
            <p:cNvPr id="1026" name="Object 6"/>
            <p:cNvGraphicFramePr>
              <a:graphicFrameLocks noChangeAspect="1"/>
            </p:cNvGraphicFramePr>
            <p:nvPr/>
          </p:nvGraphicFramePr>
          <p:xfrm>
            <a:off x="3403" y="2208"/>
            <a:ext cx="2186" cy="1493"/>
          </p:xfrm>
          <a:graphic>
            <a:graphicData uri="http://schemas.openxmlformats.org/presentationml/2006/ole">
              <p:oleObj spid="_x0000_s1026" name="Chart" r:id="rId4" imgW="7096001" imgH="4848326" progId="Excel.Sheet.8">
                <p:embed/>
              </p:oleObj>
            </a:graphicData>
          </a:graphic>
        </p:graphicFrame>
        <p:sp>
          <p:nvSpPr>
            <p:cNvPr id="12" name="Text Box 41"/>
            <p:cNvSpPr txBox="1">
              <a:spLocks noChangeAspect="1" noChangeArrowheads="1"/>
            </p:cNvSpPr>
            <p:nvPr/>
          </p:nvSpPr>
          <p:spPr bwMode="auto">
            <a:xfrm>
              <a:off x="4658" y="2208"/>
              <a:ext cx="608" cy="2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000" b="1">
                  <a:latin typeface="Arial" charset="0"/>
                  <a:ea typeface="ＭＳ Ｐゴシック" pitchFamily="-112" charset="-128"/>
                </a:rPr>
                <a:t>High Energy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1000" b="1">
                  <a:latin typeface="Arial" charset="0"/>
                  <a:ea typeface="ＭＳ Ｐゴシック" pitchFamily="-112" charset="-128"/>
                </a:rPr>
                <a:t>Physics 9%</a:t>
              </a:r>
            </a:p>
          </p:txBody>
        </p:sp>
        <p:sp>
          <p:nvSpPr>
            <p:cNvPr id="13" name="Text Box 42"/>
            <p:cNvSpPr txBox="1">
              <a:spLocks noChangeAspect="1" noChangeArrowheads="1"/>
            </p:cNvSpPr>
            <p:nvPr/>
          </p:nvSpPr>
          <p:spPr bwMode="auto">
            <a:xfrm>
              <a:off x="5088" y="2747"/>
              <a:ext cx="430" cy="28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000" b="1">
                  <a:latin typeface="Arial" charset="0"/>
                  <a:ea typeface="ＭＳ Ｐゴシック" pitchFamily="-112" charset="-128"/>
                </a:rPr>
                <a:t>Nuclear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1000" b="1">
                  <a:latin typeface="Arial" charset="0"/>
                  <a:ea typeface="ＭＳ Ｐゴシック" pitchFamily="-112" charset="-128"/>
                </a:rPr>
                <a:t>Physics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1000" b="1">
                  <a:latin typeface="Arial" charset="0"/>
                  <a:ea typeface="ＭＳ Ｐゴシック" pitchFamily="-112" charset="-128"/>
                </a:rPr>
                <a:t>31%</a:t>
              </a:r>
            </a:p>
          </p:txBody>
        </p:sp>
        <p:grpSp>
          <p:nvGrpSpPr>
            <p:cNvPr id="3" name="Group 64"/>
            <p:cNvGrpSpPr>
              <a:grpSpLocks/>
            </p:cNvGrpSpPr>
            <p:nvPr/>
          </p:nvGrpSpPr>
          <p:grpSpPr bwMode="auto">
            <a:xfrm>
              <a:off x="4418" y="3524"/>
              <a:ext cx="1050" cy="365"/>
              <a:chOff x="4272" y="3524"/>
              <a:chExt cx="1050" cy="365"/>
            </a:xfrm>
            <a:grpFill/>
          </p:grpSpPr>
          <p:sp>
            <p:nvSpPr>
              <p:cNvPr id="33" name="Text Box 44"/>
              <p:cNvSpPr txBox="1">
                <a:spLocks noChangeAspect="1" noChangeArrowheads="1"/>
              </p:cNvSpPr>
              <p:nvPr/>
            </p:nvSpPr>
            <p:spPr bwMode="auto">
              <a:xfrm>
                <a:off x="4272" y="3600"/>
                <a:ext cx="1050" cy="28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en-US" sz="1000" b="1" dirty="0">
                    <a:latin typeface="Arial" charset="0"/>
                    <a:ea typeface="ＭＳ Ｐゴシック" pitchFamily="-112" charset="-128"/>
                  </a:rPr>
                  <a:t>Biological &amp;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000" b="1" dirty="0">
                    <a:latin typeface="Arial" charset="0"/>
                    <a:ea typeface="ＭＳ Ｐゴシック" pitchFamily="-112" charset="-128"/>
                  </a:rPr>
                  <a:t>Environmental Research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000" b="1" dirty="0">
                    <a:latin typeface="Arial" charset="0"/>
                    <a:ea typeface="ＭＳ Ｐゴシック" pitchFamily="-112" charset="-128"/>
                  </a:rPr>
                  <a:t>4%</a:t>
                </a:r>
              </a:p>
            </p:txBody>
          </p:sp>
          <p:sp>
            <p:nvSpPr>
              <p:cNvPr id="34" name="Line 45"/>
              <p:cNvSpPr>
                <a:spLocks noChangeAspect="1" noChangeShapeType="1"/>
              </p:cNvSpPr>
              <p:nvPr/>
            </p:nvSpPr>
            <p:spPr bwMode="auto">
              <a:xfrm rot="11463599">
                <a:off x="4643" y="3524"/>
                <a:ext cx="113" cy="5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b="1">
                  <a:latin typeface="Arial" charset="0"/>
                  <a:ea typeface="ＭＳ Ｐゴシック" pitchFamily="-112" charset="-128"/>
                </a:endParaRPr>
              </a:p>
            </p:txBody>
          </p:sp>
        </p:grpSp>
        <p:sp>
          <p:nvSpPr>
            <p:cNvPr id="15" name="Text Box 46"/>
            <p:cNvSpPr txBox="1">
              <a:spLocks noChangeAspect="1" noChangeArrowheads="1"/>
            </p:cNvSpPr>
            <p:nvPr/>
          </p:nvSpPr>
          <p:spPr bwMode="auto">
            <a:xfrm>
              <a:off x="3593" y="3552"/>
              <a:ext cx="777" cy="2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>
                  <a:latin typeface="Arial" charset="0"/>
                  <a:ea typeface="ＭＳ Ｐゴシック" pitchFamily="-112" charset="-128"/>
                </a:rPr>
                <a:t>Basic Energy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1000" b="1" dirty="0">
                  <a:latin typeface="Arial" charset="0"/>
                  <a:ea typeface="ＭＳ Ｐゴシック" pitchFamily="-112" charset="-128"/>
                </a:rPr>
                <a:t>Sciences 26%</a:t>
              </a:r>
            </a:p>
          </p:txBody>
        </p:sp>
        <p:sp>
          <p:nvSpPr>
            <p:cNvPr id="16" name="Line 47"/>
            <p:cNvSpPr>
              <a:spLocks noChangeAspect="1" noChangeShapeType="1"/>
            </p:cNvSpPr>
            <p:nvPr/>
          </p:nvSpPr>
          <p:spPr bwMode="auto">
            <a:xfrm rot="17460000">
              <a:off x="3960" y="3507"/>
              <a:ext cx="113" cy="5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1">
                <a:latin typeface="Arial" charset="0"/>
                <a:ea typeface="ＭＳ Ｐゴシック" pitchFamily="-112" charset="-128"/>
              </a:endParaRPr>
            </a:p>
          </p:txBody>
        </p:sp>
        <p:grpSp>
          <p:nvGrpSpPr>
            <p:cNvPr id="4" name="Group 65"/>
            <p:cNvGrpSpPr>
              <a:grpSpLocks/>
            </p:cNvGrpSpPr>
            <p:nvPr/>
          </p:nvGrpSpPr>
          <p:grpSpPr bwMode="auto">
            <a:xfrm>
              <a:off x="3170" y="3138"/>
              <a:ext cx="642" cy="290"/>
              <a:chOff x="3024" y="3138"/>
              <a:chExt cx="642" cy="290"/>
            </a:xfrm>
            <a:grpFill/>
          </p:grpSpPr>
          <p:sp>
            <p:nvSpPr>
              <p:cNvPr id="31" name="Text Box 49"/>
              <p:cNvSpPr txBox="1">
                <a:spLocks noChangeAspect="1" noChangeArrowheads="1"/>
              </p:cNvSpPr>
              <p:nvPr/>
            </p:nvSpPr>
            <p:spPr bwMode="auto">
              <a:xfrm>
                <a:off x="3024" y="3216"/>
                <a:ext cx="630" cy="2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en-US" sz="1000" b="1">
                    <a:latin typeface="Arial" charset="0"/>
                    <a:ea typeface="ＭＳ Ｐゴシック" pitchFamily="-112" charset="-128"/>
                  </a:rPr>
                  <a:t>Safeguards &amp;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000" b="1">
                    <a:latin typeface="Arial" charset="0"/>
                    <a:ea typeface="ＭＳ Ｐゴシック" pitchFamily="-112" charset="-128"/>
                  </a:rPr>
                  <a:t>Security 2%</a:t>
                </a:r>
              </a:p>
            </p:txBody>
          </p:sp>
          <p:sp>
            <p:nvSpPr>
              <p:cNvPr id="32" name="Line 50"/>
              <p:cNvSpPr>
                <a:spLocks noChangeAspect="1" noChangeShapeType="1"/>
              </p:cNvSpPr>
              <p:nvPr/>
            </p:nvSpPr>
            <p:spPr bwMode="auto">
              <a:xfrm rot="17819106">
                <a:off x="3581" y="3167"/>
                <a:ext cx="113" cy="5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b="1">
                  <a:latin typeface="Arial" charset="0"/>
                  <a:ea typeface="ＭＳ Ｐゴシック" pitchFamily="-112" charset="-128"/>
                </a:endParaRPr>
              </a:p>
            </p:txBody>
          </p:sp>
        </p:grpSp>
        <p:grpSp>
          <p:nvGrpSpPr>
            <p:cNvPr id="5" name="Group 66"/>
            <p:cNvGrpSpPr>
              <a:grpSpLocks/>
            </p:cNvGrpSpPr>
            <p:nvPr/>
          </p:nvGrpSpPr>
          <p:grpSpPr bwMode="auto">
            <a:xfrm>
              <a:off x="3074" y="3024"/>
              <a:ext cx="722" cy="212"/>
              <a:chOff x="2928" y="3024"/>
              <a:chExt cx="722" cy="212"/>
            </a:xfrm>
            <a:grpFill/>
          </p:grpSpPr>
          <p:sp>
            <p:nvSpPr>
              <p:cNvPr id="29" name="Text Box 52"/>
              <p:cNvSpPr txBox="1">
                <a:spLocks noChangeAspect="1" noChangeArrowheads="1"/>
              </p:cNvSpPr>
              <p:nvPr/>
            </p:nvSpPr>
            <p:spPr bwMode="auto">
              <a:xfrm>
                <a:off x="2928" y="3024"/>
                <a:ext cx="697" cy="2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en-US" sz="1000" b="1">
                    <a:latin typeface="Arial" charset="0"/>
                    <a:ea typeface="ＭＳ Ｐゴシック" pitchFamily="-112" charset="-128"/>
                  </a:rPr>
                  <a:t>Other Office of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000" b="1">
                    <a:latin typeface="Arial" charset="0"/>
                    <a:ea typeface="ＭＳ Ｐゴシック" pitchFamily="-112" charset="-128"/>
                  </a:rPr>
                  <a:t>Science 2%</a:t>
                </a:r>
              </a:p>
            </p:txBody>
          </p:sp>
          <p:sp>
            <p:nvSpPr>
              <p:cNvPr id="30" name="Line 53"/>
              <p:cNvSpPr>
                <a:spLocks noChangeAspect="1" noChangeShapeType="1"/>
              </p:cNvSpPr>
              <p:nvPr/>
            </p:nvSpPr>
            <p:spPr bwMode="auto">
              <a:xfrm rot="18300000">
                <a:off x="3565" y="3086"/>
                <a:ext cx="113" cy="5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b="1">
                  <a:latin typeface="Arial" charset="0"/>
                  <a:ea typeface="ＭＳ Ｐゴシック" pitchFamily="-112" charset="-128"/>
                </a:endParaRPr>
              </a:p>
            </p:txBody>
          </p:sp>
        </p:grpSp>
        <p:grpSp>
          <p:nvGrpSpPr>
            <p:cNvPr id="6" name="Group 67"/>
            <p:cNvGrpSpPr>
              <a:grpSpLocks/>
            </p:cNvGrpSpPr>
            <p:nvPr/>
          </p:nvGrpSpPr>
          <p:grpSpPr bwMode="auto">
            <a:xfrm>
              <a:off x="2978" y="2832"/>
              <a:ext cx="851" cy="212"/>
              <a:chOff x="2832" y="2832"/>
              <a:chExt cx="851" cy="212"/>
            </a:xfrm>
            <a:grpFill/>
          </p:grpSpPr>
          <p:sp>
            <p:nvSpPr>
              <p:cNvPr id="27" name="Text Box 55"/>
              <p:cNvSpPr txBox="1">
                <a:spLocks noChangeAspect="1" noChangeArrowheads="1"/>
              </p:cNvSpPr>
              <p:nvPr/>
            </p:nvSpPr>
            <p:spPr bwMode="auto">
              <a:xfrm>
                <a:off x="2832" y="2832"/>
                <a:ext cx="741" cy="2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en-US" sz="1000" b="1">
                    <a:latin typeface="Arial" charset="0"/>
                    <a:ea typeface="ＭＳ Ｐゴシック" pitchFamily="-112" charset="-128"/>
                  </a:rPr>
                  <a:t>Environmental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000" b="1">
                    <a:latin typeface="Arial" charset="0"/>
                    <a:ea typeface="ＭＳ Ｐゴシック" pitchFamily="-112" charset="-128"/>
                  </a:rPr>
                  <a:t>Management 3%</a:t>
                </a:r>
              </a:p>
            </p:txBody>
          </p:sp>
          <p:sp>
            <p:nvSpPr>
              <p:cNvPr id="28" name="Line 56"/>
              <p:cNvSpPr>
                <a:spLocks noChangeAspect="1" noChangeShapeType="1"/>
              </p:cNvSpPr>
              <p:nvPr/>
            </p:nvSpPr>
            <p:spPr bwMode="auto">
              <a:xfrm rot="19783165">
                <a:off x="3572" y="2923"/>
                <a:ext cx="111" cy="6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b="1">
                  <a:latin typeface="Arial" charset="0"/>
                  <a:ea typeface="ＭＳ Ｐゴシック" pitchFamily="-112" charset="-128"/>
                </a:endParaRPr>
              </a:p>
            </p:txBody>
          </p:sp>
        </p:grpSp>
        <p:grpSp>
          <p:nvGrpSpPr>
            <p:cNvPr id="7" name="Group 68"/>
            <p:cNvGrpSpPr>
              <a:grpSpLocks/>
            </p:cNvGrpSpPr>
            <p:nvPr/>
          </p:nvGrpSpPr>
          <p:grpSpPr bwMode="auto">
            <a:xfrm>
              <a:off x="2832" y="2592"/>
              <a:ext cx="1103" cy="212"/>
              <a:chOff x="2686" y="2592"/>
              <a:chExt cx="1103" cy="212"/>
            </a:xfrm>
            <a:grpFill/>
          </p:grpSpPr>
          <p:sp>
            <p:nvSpPr>
              <p:cNvPr id="25" name="Text Box 58"/>
              <p:cNvSpPr txBox="1">
                <a:spLocks noChangeAspect="1" noChangeArrowheads="1"/>
              </p:cNvSpPr>
              <p:nvPr/>
            </p:nvSpPr>
            <p:spPr bwMode="auto">
              <a:xfrm>
                <a:off x="2686" y="2592"/>
                <a:ext cx="1103" cy="2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en-US" sz="1000" b="1">
                    <a:latin typeface="Arial" charset="0"/>
                    <a:ea typeface="ＭＳ Ｐゴシック" pitchFamily="-112" charset="-128"/>
                  </a:rPr>
                  <a:t>National Nuclear Security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000" b="1">
                    <a:latin typeface="Arial" charset="0"/>
                    <a:ea typeface="ＭＳ Ｐゴシック" pitchFamily="-112" charset="-128"/>
                  </a:rPr>
                  <a:t>Administration 8%</a:t>
                </a:r>
              </a:p>
            </p:txBody>
          </p:sp>
          <p:sp>
            <p:nvSpPr>
              <p:cNvPr id="26" name="Line 59"/>
              <p:cNvSpPr>
                <a:spLocks noChangeAspect="1" noChangeShapeType="1"/>
              </p:cNvSpPr>
              <p:nvPr/>
            </p:nvSpPr>
            <p:spPr bwMode="auto">
              <a:xfrm rot="19821912">
                <a:off x="3629" y="2695"/>
                <a:ext cx="111" cy="67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b="1">
                  <a:latin typeface="Arial" charset="0"/>
                  <a:ea typeface="ＭＳ Ｐゴシック" pitchFamily="-112" charset="-128"/>
                </a:endParaRPr>
              </a:p>
            </p:txBody>
          </p:sp>
        </p:grpSp>
        <p:grpSp>
          <p:nvGrpSpPr>
            <p:cNvPr id="8" name="Group 69"/>
            <p:cNvGrpSpPr>
              <a:grpSpLocks/>
            </p:cNvGrpSpPr>
            <p:nvPr/>
          </p:nvGrpSpPr>
          <p:grpSpPr bwMode="auto">
            <a:xfrm>
              <a:off x="3382" y="2400"/>
              <a:ext cx="566" cy="213"/>
              <a:chOff x="3236" y="2400"/>
              <a:chExt cx="566" cy="213"/>
            </a:xfrm>
            <a:grpFill/>
          </p:grpSpPr>
          <p:sp>
            <p:nvSpPr>
              <p:cNvPr id="23" name="Text Box 61"/>
              <p:cNvSpPr txBox="1">
                <a:spLocks noChangeAspect="1" noChangeArrowheads="1"/>
              </p:cNvSpPr>
              <p:nvPr/>
            </p:nvSpPr>
            <p:spPr bwMode="auto">
              <a:xfrm>
                <a:off x="3236" y="2400"/>
                <a:ext cx="524" cy="21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en-US" sz="1000" b="1">
                    <a:latin typeface="Arial" charset="0"/>
                    <a:ea typeface="ＭＳ Ｐゴシック" pitchFamily="-112" charset="-128"/>
                  </a:rPr>
                  <a:t>Other DOE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000" b="1">
                    <a:latin typeface="Arial" charset="0"/>
                    <a:ea typeface="ＭＳ Ｐゴシック" pitchFamily="-112" charset="-128"/>
                  </a:rPr>
                  <a:t>3%</a:t>
                </a:r>
              </a:p>
            </p:txBody>
          </p:sp>
          <p:sp>
            <p:nvSpPr>
              <p:cNvPr id="24" name="Line 62"/>
              <p:cNvSpPr>
                <a:spLocks noChangeAspect="1" noChangeShapeType="1"/>
              </p:cNvSpPr>
              <p:nvPr/>
            </p:nvSpPr>
            <p:spPr bwMode="auto">
              <a:xfrm rot="20388065">
                <a:off x="3689" y="2519"/>
                <a:ext cx="113" cy="57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b="1">
                  <a:latin typeface="Arial" charset="0"/>
                  <a:ea typeface="ＭＳ Ｐゴシック" pitchFamily="-112" charset="-128"/>
                </a:endParaRPr>
              </a:p>
            </p:txBody>
          </p:sp>
        </p:grpSp>
        <p:sp>
          <p:nvSpPr>
            <p:cNvPr id="22" name="Text Box 63"/>
            <p:cNvSpPr txBox="1">
              <a:spLocks noChangeAspect="1" noChangeArrowheads="1"/>
            </p:cNvSpPr>
            <p:nvPr/>
          </p:nvSpPr>
          <p:spPr bwMode="auto">
            <a:xfrm>
              <a:off x="3746" y="2208"/>
              <a:ext cx="554" cy="2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000" b="1">
                  <a:latin typeface="Arial" charset="0"/>
                  <a:ea typeface="ＭＳ Ｐゴシック" pitchFamily="-112" charset="-128"/>
                </a:rPr>
                <a:t>Work for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1000" b="1">
                  <a:latin typeface="Arial" charset="0"/>
                  <a:ea typeface="ＭＳ Ｐゴシック" pitchFamily="-112" charset="-128"/>
                </a:rPr>
                <a:t>Others 12%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D891F-F674-4EAF-81A0-8B85592FEC82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3988"/>
            <a:ext cx="5715000" cy="1293812"/>
          </a:xfrm>
        </p:spPr>
        <p:txBody>
          <a:bodyPr/>
          <a:lstStyle/>
          <a:p>
            <a:pPr eaLnBrk="1" hangingPunct="1"/>
            <a:r>
              <a:rPr lang="en-US" sz="4000" smtClean="0"/>
              <a:t>Relativistic Heavy Ion </a:t>
            </a:r>
            <a:br>
              <a:rPr lang="en-US" sz="4000" smtClean="0"/>
            </a:br>
            <a:r>
              <a:rPr lang="en-US" sz="4000" smtClean="0"/>
              <a:t>Collider (RHIC) 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524000"/>
            <a:ext cx="4876800" cy="4724400"/>
          </a:xfrm>
        </p:spPr>
        <p:txBody>
          <a:bodyPr/>
          <a:lstStyle/>
          <a:p>
            <a:pPr marL="225425" indent="-225425" eaLnBrk="1" hangingPunct="1"/>
            <a:r>
              <a:rPr lang="en-US" dirty="0" smtClean="0"/>
              <a:t>Since 2000, the world’s highest energy machine for fundamental nuclear physics</a:t>
            </a:r>
          </a:p>
          <a:p>
            <a:pPr marL="569913" lvl="1" indent="-225425" eaLnBrk="1" hangingPunct="1"/>
            <a:r>
              <a:rPr lang="en-US" dirty="0" smtClean="0"/>
              <a:t>World-wide collaboration of more than 1000 scientists, engineers and students</a:t>
            </a:r>
          </a:p>
          <a:p>
            <a:pPr marL="225425" indent="-225425" eaLnBrk="1" hangingPunct="1"/>
            <a:r>
              <a:rPr lang="en-US" dirty="0" smtClean="0"/>
              <a:t>The nature of the Universe at the birth of protons and neutrons </a:t>
            </a:r>
          </a:p>
          <a:p>
            <a:pPr marL="569913" lvl="1" indent="-225425" eaLnBrk="1" hangingPunct="1"/>
            <a:r>
              <a:rPr lang="en-US" dirty="0" smtClean="0"/>
              <a:t>0.00001 sec </a:t>
            </a:r>
            <a:r>
              <a:rPr lang="en-US" dirty="0" smtClean="0"/>
              <a:t>after the Big Bang</a:t>
            </a:r>
          </a:p>
          <a:p>
            <a:pPr marL="569913" lvl="1" indent="-225425" eaLnBrk="1" hangingPunct="1"/>
            <a:r>
              <a:rPr lang="en-US" dirty="0" smtClean="0"/>
              <a:t>It’s a “Perfect Liquid</a:t>
            </a:r>
            <a:r>
              <a:rPr lang="en-US" dirty="0" smtClean="0"/>
              <a:t>”! with a temperature of 4 Trillion degrees C</a:t>
            </a:r>
            <a:endParaRPr lang="en-US" dirty="0" smtClean="0"/>
          </a:p>
          <a:p>
            <a:pPr marL="225425" indent="-225425" eaLnBrk="1" hangingPunct="1"/>
            <a:r>
              <a:rPr lang="en-US" dirty="0" smtClean="0"/>
              <a:t>Future upgrades: 	               RHIC II (</a:t>
            </a:r>
            <a:r>
              <a:rPr lang="en-US" i="1" dirty="0" smtClean="0"/>
              <a:t>now</a:t>
            </a:r>
            <a:r>
              <a:rPr lang="en-US" dirty="0" smtClean="0"/>
              <a:t>), </a:t>
            </a:r>
            <a:r>
              <a:rPr lang="en-US" dirty="0" err="1" smtClean="0"/>
              <a:t>eRHIC</a:t>
            </a:r>
            <a:endParaRPr lang="en-US" dirty="0" smtClean="0"/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540000"/>
            <a:ext cx="1905000" cy="173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343400"/>
            <a:ext cx="1828800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4343400"/>
            <a:ext cx="1905000" cy="179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6" name="Picture 7" descr="google rhic incli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419100"/>
            <a:ext cx="2514600" cy="2060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77760-1FAD-4323-BAEE-8743476C3DBB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8195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pPr eaLnBrk="1" hangingPunct="1"/>
            <a:r>
              <a:rPr lang="en-US" sz="4400" smtClean="0"/>
              <a:t>National Synchrotron Light Source (NSLS)</a:t>
            </a:r>
          </a:p>
        </p:txBody>
      </p:sp>
      <p:sp>
        <p:nvSpPr>
          <p:cNvPr id="8196" name="Rectangle 16"/>
          <p:cNvSpPr>
            <a:spLocks noGrp="1" noChangeArrowheads="1"/>
          </p:cNvSpPr>
          <p:nvPr>
            <p:ph idx="4294967295"/>
          </p:nvPr>
        </p:nvSpPr>
        <p:spPr>
          <a:xfrm>
            <a:off x="304800" y="1447800"/>
            <a:ext cx="5410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Crucial resource for the Northeast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2100 Users in FY 2006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400 institutions </a:t>
            </a:r>
          </a:p>
          <a:p>
            <a:pPr lvl="2" eaLnBrk="1" hangingPunct="1"/>
            <a:r>
              <a:rPr lang="en-US" smtClean="0"/>
              <a:t>academic, industrial, government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&gt; 900 publications in FY 2006		(a record)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~ 25% in premier journals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Vital for diversity of programs: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2200" smtClean="0"/>
              <a:t>Chemistry, Physics, Nanoscience, Energy Science, Structural Biology, Environment and other BNL facilities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What’s next: NSLS-II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NSLS ~25 years old</a:t>
            </a:r>
          </a:p>
          <a:p>
            <a:pPr lvl="1" eaLnBrk="1" hangingPunct="1">
              <a:lnSpc>
                <a:spcPct val="80000"/>
              </a:lnSpc>
              <a:buFont typeface="Times" pitchFamily="18" charset="0"/>
              <a:buNone/>
            </a:pPr>
            <a:endParaRPr lang="en-US" smtClean="0"/>
          </a:p>
        </p:txBody>
      </p:sp>
      <p:grpSp>
        <p:nvGrpSpPr>
          <p:cNvPr id="2" name="Group 150"/>
          <p:cNvGrpSpPr>
            <a:grpSpLocks/>
          </p:cNvGrpSpPr>
          <p:nvPr/>
        </p:nvGrpSpPr>
        <p:grpSpPr bwMode="auto">
          <a:xfrm>
            <a:off x="5334000" y="2743200"/>
            <a:ext cx="3282950" cy="3281363"/>
            <a:chOff x="3648" y="1839"/>
            <a:chExt cx="2068" cy="2067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4848" y="2160"/>
              <a:ext cx="864" cy="816"/>
              <a:chOff x="897" y="1682"/>
              <a:chExt cx="1437" cy="1294"/>
            </a:xfrm>
          </p:grpSpPr>
          <p:sp>
            <p:nvSpPr>
              <p:cNvPr id="8330" name="Arc 3"/>
              <p:cNvSpPr>
                <a:spLocks noChangeAspect="1"/>
              </p:cNvSpPr>
              <p:nvPr/>
            </p:nvSpPr>
            <p:spPr bwMode="auto">
              <a:xfrm rot="1163064">
                <a:off x="1005" y="1812"/>
                <a:ext cx="688" cy="623"/>
              </a:xfrm>
              <a:custGeom>
                <a:avLst/>
                <a:gdLst>
                  <a:gd name="T0" fmla="*/ 0 w 21600"/>
                  <a:gd name="T1" fmla="*/ 0 h 20233"/>
                  <a:gd name="T2" fmla="*/ 0 w 21600"/>
                  <a:gd name="T3" fmla="*/ 0 h 20233"/>
                  <a:gd name="T4" fmla="*/ 0 w 21600"/>
                  <a:gd name="T5" fmla="*/ 0 h 2023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0233"/>
                  <a:gd name="T11" fmla="*/ 21600 w 21600"/>
                  <a:gd name="T12" fmla="*/ 20233 h 202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0233" fill="none" extrusionOk="0">
                    <a:moveTo>
                      <a:pt x="1245" y="20232"/>
                    </a:moveTo>
                    <a:cubicBezTo>
                      <a:pt x="421" y="17912"/>
                      <a:pt x="0" y="15467"/>
                      <a:pt x="0" y="13005"/>
                    </a:cubicBezTo>
                    <a:cubicBezTo>
                      <a:pt x="-1" y="8312"/>
                      <a:pt x="1528" y="3746"/>
                      <a:pt x="4353" y="-1"/>
                    </a:cubicBezTo>
                  </a:path>
                  <a:path w="21600" h="20233" stroke="0" extrusionOk="0">
                    <a:moveTo>
                      <a:pt x="1245" y="20232"/>
                    </a:moveTo>
                    <a:cubicBezTo>
                      <a:pt x="421" y="17912"/>
                      <a:pt x="0" y="15467"/>
                      <a:pt x="0" y="13005"/>
                    </a:cubicBezTo>
                    <a:cubicBezTo>
                      <a:pt x="-1" y="8312"/>
                      <a:pt x="1528" y="3746"/>
                      <a:pt x="4353" y="-1"/>
                    </a:cubicBezTo>
                    <a:lnTo>
                      <a:pt x="21600" y="13005"/>
                    </a:lnTo>
                    <a:close/>
                  </a:path>
                </a:pathLst>
              </a:custGeom>
              <a:solidFill>
                <a:srgbClr val="0066CC"/>
              </a:solidFill>
              <a:ln w="269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1" name="Arc 4"/>
              <p:cNvSpPr>
                <a:spLocks noChangeAspect="1"/>
              </p:cNvSpPr>
              <p:nvPr/>
            </p:nvSpPr>
            <p:spPr bwMode="auto">
              <a:xfrm rot="1163064">
                <a:off x="1097" y="1682"/>
                <a:ext cx="1237" cy="1294"/>
              </a:xfrm>
              <a:custGeom>
                <a:avLst/>
                <a:gdLst>
                  <a:gd name="T0" fmla="*/ 0 w 38846"/>
                  <a:gd name="T1" fmla="*/ 0 h 42078"/>
                  <a:gd name="T2" fmla="*/ 0 w 38846"/>
                  <a:gd name="T3" fmla="*/ 0 h 42078"/>
                  <a:gd name="T4" fmla="*/ 0 w 38846"/>
                  <a:gd name="T5" fmla="*/ 0 h 42078"/>
                  <a:gd name="T6" fmla="*/ 0 60000 65536"/>
                  <a:gd name="T7" fmla="*/ 0 60000 65536"/>
                  <a:gd name="T8" fmla="*/ 0 60000 65536"/>
                  <a:gd name="T9" fmla="*/ 0 w 38846"/>
                  <a:gd name="T10" fmla="*/ 0 h 42078"/>
                  <a:gd name="T11" fmla="*/ 38846 w 38846"/>
                  <a:gd name="T12" fmla="*/ 42078 h 420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846" h="42078" fill="none" extrusionOk="0">
                    <a:moveTo>
                      <a:pt x="-1" y="8594"/>
                    </a:moveTo>
                    <a:cubicBezTo>
                      <a:pt x="4081" y="3182"/>
                      <a:pt x="10467" y="-1"/>
                      <a:pt x="17246" y="0"/>
                    </a:cubicBezTo>
                    <a:cubicBezTo>
                      <a:pt x="29175" y="0"/>
                      <a:pt x="38846" y="9670"/>
                      <a:pt x="38846" y="21600"/>
                    </a:cubicBezTo>
                    <a:cubicBezTo>
                      <a:pt x="38846" y="30881"/>
                      <a:pt x="32916" y="39126"/>
                      <a:pt x="24116" y="42078"/>
                    </a:cubicBezTo>
                  </a:path>
                  <a:path w="38846" h="42078" stroke="0" extrusionOk="0">
                    <a:moveTo>
                      <a:pt x="-1" y="8594"/>
                    </a:moveTo>
                    <a:cubicBezTo>
                      <a:pt x="4081" y="3182"/>
                      <a:pt x="10467" y="-1"/>
                      <a:pt x="17246" y="0"/>
                    </a:cubicBezTo>
                    <a:cubicBezTo>
                      <a:pt x="29175" y="0"/>
                      <a:pt x="38846" y="9670"/>
                      <a:pt x="38846" y="21600"/>
                    </a:cubicBezTo>
                    <a:cubicBezTo>
                      <a:pt x="38846" y="30881"/>
                      <a:pt x="32916" y="39126"/>
                      <a:pt x="24116" y="42078"/>
                    </a:cubicBezTo>
                    <a:lnTo>
                      <a:pt x="17246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2705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2" name="Arc 5"/>
              <p:cNvSpPr>
                <a:spLocks noChangeAspect="1"/>
              </p:cNvSpPr>
              <p:nvPr/>
            </p:nvSpPr>
            <p:spPr bwMode="auto">
              <a:xfrm rot="1163064">
                <a:off x="897" y="2234"/>
                <a:ext cx="880" cy="665"/>
              </a:xfrm>
              <a:custGeom>
                <a:avLst/>
                <a:gdLst>
                  <a:gd name="T0" fmla="*/ 0 w 27656"/>
                  <a:gd name="T1" fmla="*/ 0 h 21600"/>
                  <a:gd name="T2" fmla="*/ 0 w 27656"/>
                  <a:gd name="T3" fmla="*/ 0 h 21600"/>
                  <a:gd name="T4" fmla="*/ 0 w 2765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7656"/>
                  <a:gd name="T10" fmla="*/ 0 h 21600"/>
                  <a:gd name="T11" fmla="*/ 27656 w 2765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656" h="21600" fill="none" extrusionOk="0">
                    <a:moveTo>
                      <a:pt x="27655" y="20328"/>
                    </a:moveTo>
                    <a:cubicBezTo>
                      <a:pt x="25313" y="21169"/>
                      <a:pt x="22843" y="21599"/>
                      <a:pt x="20355" y="21600"/>
                    </a:cubicBezTo>
                    <a:cubicBezTo>
                      <a:pt x="11212" y="21600"/>
                      <a:pt x="3059" y="15843"/>
                      <a:pt x="0" y="7227"/>
                    </a:cubicBezTo>
                  </a:path>
                  <a:path w="27656" h="21600" stroke="0" extrusionOk="0">
                    <a:moveTo>
                      <a:pt x="27655" y="20328"/>
                    </a:moveTo>
                    <a:cubicBezTo>
                      <a:pt x="25313" y="21169"/>
                      <a:pt x="22843" y="21599"/>
                      <a:pt x="20355" y="21600"/>
                    </a:cubicBezTo>
                    <a:cubicBezTo>
                      <a:pt x="11212" y="21600"/>
                      <a:pt x="3059" y="15843"/>
                      <a:pt x="0" y="7227"/>
                    </a:cubicBezTo>
                    <a:lnTo>
                      <a:pt x="20355" y="0"/>
                    </a:lnTo>
                    <a:close/>
                  </a:path>
                </a:pathLst>
              </a:custGeom>
              <a:solidFill>
                <a:srgbClr val="FF6600"/>
              </a:solidFill>
              <a:ln w="2705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3" name="Line 6"/>
              <p:cNvSpPr>
                <a:spLocks noChangeAspect="1" noChangeShapeType="1"/>
              </p:cNvSpPr>
              <p:nvPr/>
            </p:nvSpPr>
            <p:spPr bwMode="auto">
              <a:xfrm rot="1163064">
                <a:off x="1174" y="1829"/>
                <a:ext cx="546" cy="40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4" name="Line 7"/>
              <p:cNvSpPr>
                <a:spLocks noChangeAspect="1" noChangeShapeType="1"/>
              </p:cNvSpPr>
              <p:nvPr/>
            </p:nvSpPr>
            <p:spPr bwMode="auto">
              <a:xfrm rot="1163064">
                <a:off x="1524" y="2337"/>
                <a:ext cx="232" cy="63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5" name="Line 8"/>
              <p:cNvSpPr>
                <a:spLocks noChangeAspect="1" noChangeShapeType="1"/>
              </p:cNvSpPr>
              <p:nvPr/>
            </p:nvSpPr>
            <p:spPr bwMode="auto">
              <a:xfrm rot="1163064" flipH="1">
                <a:off x="981" y="2205"/>
                <a:ext cx="637" cy="22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6" name="Rectangle 9"/>
              <p:cNvSpPr>
                <a:spLocks noChangeArrowheads="1"/>
              </p:cNvSpPr>
              <p:nvPr/>
            </p:nvSpPr>
            <p:spPr bwMode="auto">
              <a:xfrm>
                <a:off x="1767" y="2300"/>
                <a:ext cx="40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</a:pPr>
                <a:r>
                  <a:rPr lang="en-US" sz="1100">
                    <a:latin typeface="Arial Rounded MT Bold" pitchFamily="34" charset="0"/>
                    <a:ea typeface="Osaka"/>
                    <a:cs typeface="Osaka"/>
                  </a:rPr>
                  <a:t>(65%)</a:t>
                </a:r>
              </a:p>
            </p:txBody>
          </p:sp>
          <p:sp>
            <p:nvSpPr>
              <p:cNvPr id="8337" name="Rectangle 10"/>
              <p:cNvSpPr>
                <a:spLocks noChangeArrowheads="1"/>
              </p:cNvSpPr>
              <p:nvPr/>
            </p:nvSpPr>
            <p:spPr bwMode="auto">
              <a:xfrm>
                <a:off x="1156" y="2587"/>
                <a:ext cx="403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</a:pPr>
                <a:r>
                  <a:rPr lang="en-US" sz="1100">
                    <a:latin typeface="Arial Rounded MT Bold" pitchFamily="34" charset="0"/>
                    <a:ea typeface="Osaka"/>
                    <a:cs typeface="Osaka"/>
                  </a:rPr>
                  <a:t>(21%)</a:t>
                </a:r>
              </a:p>
            </p:txBody>
          </p:sp>
          <p:sp>
            <p:nvSpPr>
              <p:cNvPr id="8338" name="Rectangle 11"/>
              <p:cNvSpPr>
                <a:spLocks noChangeArrowheads="1"/>
              </p:cNvSpPr>
              <p:nvPr/>
            </p:nvSpPr>
            <p:spPr bwMode="auto">
              <a:xfrm>
                <a:off x="1048" y="1967"/>
                <a:ext cx="403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</a:pPr>
                <a:r>
                  <a:rPr lang="en-US" sz="1100">
                    <a:solidFill>
                      <a:schemeClr val="bg1"/>
                    </a:solidFill>
                    <a:latin typeface="Arial Rounded MT Bold" pitchFamily="34" charset="0"/>
                    <a:ea typeface="Osaka"/>
                    <a:cs typeface="Osaka"/>
                  </a:rPr>
                  <a:t>(14%)</a:t>
                </a:r>
              </a:p>
            </p:txBody>
          </p:sp>
          <p:sp>
            <p:nvSpPr>
              <p:cNvPr id="420876" name="Rectangle 12"/>
              <p:cNvSpPr>
                <a:spLocks noChangeArrowheads="1"/>
              </p:cNvSpPr>
              <p:nvPr/>
            </p:nvSpPr>
            <p:spPr bwMode="auto">
              <a:xfrm>
                <a:off x="910" y="2421"/>
                <a:ext cx="818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  <a:defRPr/>
                </a:pPr>
                <a:r>
                  <a:rPr lang="en-US" sz="10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Rounded MT Bold" pitchFamily="34" charset="0"/>
                    <a:ea typeface="Osaka" charset="-128"/>
                  </a:rPr>
                  <a:t>Other US</a:t>
                </a:r>
                <a:endParaRPr lang="en-US" sz="1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pitchFamily="34" charset="0"/>
                  <a:ea typeface="Osaka" charset="-128"/>
                </a:endParaRPr>
              </a:p>
            </p:txBody>
          </p:sp>
          <p:sp>
            <p:nvSpPr>
              <p:cNvPr id="420877" name="Rectangle 13"/>
              <p:cNvSpPr>
                <a:spLocks noChangeArrowheads="1"/>
              </p:cNvSpPr>
              <p:nvPr/>
            </p:nvSpPr>
            <p:spPr bwMode="auto">
              <a:xfrm>
                <a:off x="1571" y="1983"/>
                <a:ext cx="645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  <a:defRPr/>
                </a:pPr>
                <a:r>
                  <a:rPr lang="en-US" sz="10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Rounded MT Bold" pitchFamily="34" charset="0"/>
                    <a:ea typeface="Osaka" charset="-128"/>
                  </a:rPr>
                  <a:t>Northeast</a:t>
                </a:r>
              </a:p>
              <a:p>
                <a:pPr algn="ctr" eaLnBrk="0" hangingPunct="0">
                  <a:lnSpc>
                    <a:spcPct val="80000"/>
                  </a:lnSpc>
                  <a:defRPr/>
                </a:pPr>
                <a:r>
                  <a:rPr lang="en-US" sz="10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Rounded MT Bold" pitchFamily="34" charset="0"/>
                    <a:ea typeface="Osaka" charset="-128"/>
                  </a:rPr>
                  <a:t>States</a:t>
                </a:r>
                <a:endParaRPr lang="en-US" sz="1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pitchFamily="34" charset="0"/>
                  <a:ea typeface="Osaka" charset="-128"/>
                </a:endParaRPr>
              </a:p>
            </p:txBody>
          </p:sp>
          <p:sp>
            <p:nvSpPr>
              <p:cNvPr id="420878" name="Rectangle 14"/>
              <p:cNvSpPr>
                <a:spLocks noChangeArrowheads="1"/>
              </p:cNvSpPr>
              <p:nvPr/>
            </p:nvSpPr>
            <p:spPr bwMode="auto">
              <a:xfrm>
                <a:off x="1010" y="2102"/>
                <a:ext cx="497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Rounded MT Bold" pitchFamily="34" charset="0"/>
                    <a:ea typeface="Osaka" charset="-128"/>
                  </a:rPr>
                  <a:t>Foreign</a:t>
                </a:r>
              </a:p>
            </p:txBody>
          </p:sp>
        </p:grpSp>
        <p:sp>
          <p:nvSpPr>
            <p:cNvPr id="8200" name="AutoShape 18"/>
            <p:cNvSpPr>
              <a:spLocks noChangeAspect="1" noChangeArrowheads="1"/>
            </p:cNvSpPr>
            <p:nvPr/>
          </p:nvSpPr>
          <p:spPr bwMode="auto">
            <a:xfrm>
              <a:off x="4620" y="3054"/>
              <a:ext cx="947" cy="147"/>
            </a:xfrm>
            <a:prstGeom prst="wedgeRoundRectCallout">
              <a:avLst>
                <a:gd name="adj1" fmla="val -52324"/>
                <a:gd name="adj2" fmla="val -123792"/>
                <a:gd name="adj3" fmla="val 16667"/>
              </a:avLst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457200" eaLnBrk="0" hangingPunct="0">
                <a:lnSpc>
                  <a:spcPct val="110000"/>
                </a:lnSpc>
                <a:spcBef>
                  <a:spcPct val="20000"/>
                </a:spcBef>
                <a:buClr>
                  <a:schemeClr val="folHlink"/>
                </a:buClr>
                <a:buSzPct val="135000"/>
                <a:tabLst>
                  <a:tab pos="2286000" algn="l"/>
                </a:tabLst>
              </a:pPr>
              <a:r>
                <a:rPr lang="en-US" altLang="ko-KR" sz="1200" b="1">
                  <a:solidFill>
                    <a:srgbClr val="3333CC"/>
                  </a:solidFill>
                  <a:latin typeface="Arial Rounded MT Bold" pitchFamily="34" charset="0"/>
                  <a:ea typeface="Batang" pitchFamily="18" charset="-127"/>
                </a:rPr>
                <a:t>NSLS-II &amp; CFN</a:t>
              </a:r>
              <a:endParaRPr lang="en-US" sz="1800">
                <a:latin typeface="Arial Rounded MT Bold" pitchFamily="34" charset="0"/>
                <a:ea typeface="Osaka"/>
                <a:cs typeface="Osaka"/>
              </a:endParaRPr>
            </a:p>
          </p:txBody>
        </p:sp>
        <p:grpSp>
          <p:nvGrpSpPr>
            <p:cNvPr id="4" name="Group 19"/>
            <p:cNvGrpSpPr>
              <a:grpSpLocks noChangeAspect="1"/>
            </p:cNvGrpSpPr>
            <p:nvPr/>
          </p:nvGrpSpPr>
          <p:grpSpPr bwMode="auto">
            <a:xfrm>
              <a:off x="3648" y="1839"/>
              <a:ext cx="1391" cy="1987"/>
              <a:chOff x="1152" y="768"/>
              <a:chExt cx="2367" cy="2950"/>
            </a:xfrm>
          </p:grpSpPr>
          <p:sp>
            <p:nvSpPr>
              <p:cNvPr id="8312" name="Freeform 20"/>
              <p:cNvSpPr>
                <a:spLocks noChangeAspect="1"/>
              </p:cNvSpPr>
              <p:nvPr/>
            </p:nvSpPr>
            <p:spPr bwMode="auto">
              <a:xfrm>
                <a:off x="2929" y="2072"/>
                <a:ext cx="145" cy="185"/>
              </a:xfrm>
              <a:custGeom>
                <a:avLst/>
                <a:gdLst>
                  <a:gd name="T0" fmla="*/ 317 w 130"/>
                  <a:gd name="T1" fmla="*/ 186 h 165"/>
                  <a:gd name="T2" fmla="*/ 354 w 130"/>
                  <a:gd name="T3" fmla="*/ 200 h 165"/>
                  <a:gd name="T4" fmla="*/ 368 w 130"/>
                  <a:gd name="T5" fmla="*/ 238 h 165"/>
                  <a:gd name="T6" fmla="*/ 388 w 130"/>
                  <a:gd name="T7" fmla="*/ 307 h 165"/>
                  <a:gd name="T8" fmla="*/ 365 w 130"/>
                  <a:gd name="T9" fmla="*/ 335 h 165"/>
                  <a:gd name="T10" fmla="*/ 348 w 130"/>
                  <a:gd name="T11" fmla="*/ 311 h 165"/>
                  <a:gd name="T12" fmla="*/ 333 w 130"/>
                  <a:gd name="T13" fmla="*/ 311 h 165"/>
                  <a:gd name="T14" fmla="*/ 311 w 130"/>
                  <a:gd name="T15" fmla="*/ 353 h 165"/>
                  <a:gd name="T16" fmla="*/ 263 w 130"/>
                  <a:gd name="T17" fmla="*/ 353 h 165"/>
                  <a:gd name="T18" fmla="*/ 240 w 130"/>
                  <a:gd name="T19" fmla="*/ 435 h 165"/>
                  <a:gd name="T20" fmla="*/ 183 w 130"/>
                  <a:gd name="T21" fmla="*/ 454 h 165"/>
                  <a:gd name="T22" fmla="*/ 75 w 130"/>
                  <a:gd name="T23" fmla="*/ 517 h 165"/>
                  <a:gd name="T24" fmla="*/ 69 w 130"/>
                  <a:gd name="T25" fmla="*/ 510 h 165"/>
                  <a:gd name="T26" fmla="*/ 77 w 130"/>
                  <a:gd name="T27" fmla="*/ 510 h 165"/>
                  <a:gd name="T28" fmla="*/ 98 w 130"/>
                  <a:gd name="T29" fmla="*/ 438 h 165"/>
                  <a:gd name="T30" fmla="*/ 71 w 130"/>
                  <a:gd name="T31" fmla="*/ 324 h 165"/>
                  <a:gd name="T32" fmla="*/ 69 w 130"/>
                  <a:gd name="T33" fmla="*/ 307 h 165"/>
                  <a:gd name="T34" fmla="*/ 69 w 130"/>
                  <a:gd name="T35" fmla="*/ 294 h 165"/>
                  <a:gd name="T36" fmla="*/ 62 w 130"/>
                  <a:gd name="T37" fmla="*/ 281 h 165"/>
                  <a:gd name="T38" fmla="*/ 60 w 130"/>
                  <a:gd name="T39" fmla="*/ 277 h 165"/>
                  <a:gd name="T40" fmla="*/ 54 w 130"/>
                  <a:gd name="T41" fmla="*/ 238 h 165"/>
                  <a:gd name="T42" fmla="*/ 48 w 130"/>
                  <a:gd name="T43" fmla="*/ 224 h 165"/>
                  <a:gd name="T44" fmla="*/ 16 w 130"/>
                  <a:gd name="T45" fmla="*/ 110 h 165"/>
                  <a:gd name="T46" fmla="*/ 0 w 130"/>
                  <a:gd name="T47" fmla="*/ 61 h 165"/>
                  <a:gd name="T48" fmla="*/ 18 w 130"/>
                  <a:gd name="T49" fmla="*/ 55 h 165"/>
                  <a:gd name="T50" fmla="*/ 119 w 130"/>
                  <a:gd name="T51" fmla="*/ 21 h 165"/>
                  <a:gd name="T52" fmla="*/ 133 w 130"/>
                  <a:gd name="T53" fmla="*/ 17 h 165"/>
                  <a:gd name="T54" fmla="*/ 161 w 130"/>
                  <a:gd name="T55" fmla="*/ 2 h 165"/>
                  <a:gd name="T56" fmla="*/ 185 w 130"/>
                  <a:gd name="T57" fmla="*/ 0 h 165"/>
                  <a:gd name="T58" fmla="*/ 190 w 130"/>
                  <a:gd name="T59" fmla="*/ 21 h 165"/>
                  <a:gd name="T60" fmla="*/ 205 w 130"/>
                  <a:gd name="T61" fmla="*/ 78 h 165"/>
                  <a:gd name="T62" fmla="*/ 225 w 130"/>
                  <a:gd name="T63" fmla="*/ 73 h 165"/>
                  <a:gd name="T64" fmla="*/ 254 w 130"/>
                  <a:gd name="T65" fmla="*/ 145 h 165"/>
                  <a:gd name="T66" fmla="*/ 283 w 130"/>
                  <a:gd name="T67" fmla="*/ 159 h 165"/>
                  <a:gd name="T68" fmla="*/ 293 w 130"/>
                  <a:gd name="T69" fmla="*/ 161 h 165"/>
                  <a:gd name="T70" fmla="*/ 317 w 130"/>
                  <a:gd name="T71" fmla="*/ 186 h 16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0"/>
                  <a:gd name="T109" fmla="*/ 0 h 165"/>
                  <a:gd name="T110" fmla="*/ 130 w 130"/>
                  <a:gd name="T111" fmla="*/ 165 h 16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0" h="165">
                    <a:moveTo>
                      <a:pt x="107" y="60"/>
                    </a:moveTo>
                    <a:lnTo>
                      <a:pt x="119" y="63"/>
                    </a:lnTo>
                    <a:lnTo>
                      <a:pt x="123" y="76"/>
                    </a:lnTo>
                    <a:lnTo>
                      <a:pt x="130" y="97"/>
                    </a:lnTo>
                    <a:lnTo>
                      <a:pt x="122" y="107"/>
                    </a:lnTo>
                    <a:lnTo>
                      <a:pt x="117" y="99"/>
                    </a:lnTo>
                    <a:lnTo>
                      <a:pt x="112" y="99"/>
                    </a:lnTo>
                    <a:lnTo>
                      <a:pt x="104" y="113"/>
                    </a:lnTo>
                    <a:lnTo>
                      <a:pt x="88" y="113"/>
                    </a:lnTo>
                    <a:lnTo>
                      <a:pt x="81" y="138"/>
                    </a:lnTo>
                    <a:lnTo>
                      <a:pt x="61" y="144"/>
                    </a:lnTo>
                    <a:lnTo>
                      <a:pt x="25" y="165"/>
                    </a:lnTo>
                    <a:lnTo>
                      <a:pt x="23" y="162"/>
                    </a:lnTo>
                    <a:lnTo>
                      <a:pt x="26" y="162"/>
                    </a:lnTo>
                    <a:lnTo>
                      <a:pt x="33" y="139"/>
                    </a:lnTo>
                    <a:lnTo>
                      <a:pt x="24" y="103"/>
                    </a:lnTo>
                    <a:lnTo>
                      <a:pt x="23" y="97"/>
                    </a:lnTo>
                    <a:lnTo>
                      <a:pt x="23" y="94"/>
                    </a:lnTo>
                    <a:lnTo>
                      <a:pt x="21" y="90"/>
                    </a:lnTo>
                    <a:lnTo>
                      <a:pt x="20" y="88"/>
                    </a:lnTo>
                    <a:lnTo>
                      <a:pt x="18" y="76"/>
                    </a:lnTo>
                    <a:lnTo>
                      <a:pt x="16" y="71"/>
                    </a:lnTo>
                    <a:lnTo>
                      <a:pt x="5" y="35"/>
                    </a:lnTo>
                    <a:lnTo>
                      <a:pt x="0" y="19"/>
                    </a:lnTo>
                    <a:lnTo>
                      <a:pt x="6" y="18"/>
                    </a:lnTo>
                    <a:lnTo>
                      <a:pt x="40" y="7"/>
                    </a:lnTo>
                    <a:lnTo>
                      <a:pt x="45" y="5"/>
                    </a:lnTo>
                    <a:lnTo>
                      <a:pt x="53" y="2"/>
                    </a:lnTo>
                    <a:lnTo>
                      <a:pt x="63" y="0"/>
                    </a:lnTo>
                    <a:lnTo>
                      <a:pt x="64" y="7"/>
                    </a:lnTo>
                    <a:lnTo>
                      <a:pt x="69" y="25"/>
                    </a:lnTo>
                    <a:lnTo>
                      <a:pt x="75" y="23"/>
                    </a:lnTo>
                    <a:lnTo>
                      <a:pt x="85" y="46"/>
                    </a:lnTo>
                    <a:lnTo>
                      <a:pt x="95" y="50"/>
                    </a:lnTo>
                    <a:lnTo>
                      <a:pt x="98" y="51"/>
                    </a:lnTo>
                    <a:lnTo>
                      <a:pt x="107" y="60"/>
                    </a:lnTo>
                    <a:close/>
                  </a:path>
                </a:pathLst>
              </a:custGeom>
              <a:solidFill>
                <a:srgbClr val="DDDDDD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3" name="Freeform 21"/>
              <p:cNvSpPr>
                <a:spLocks noChangeAspect="1"/>
              </p:cNvSpPr>
              <p:nvPr/>
            </p:nvSpPr>
            <p:spPr bwMode="auto">
              <a:xfrm>
                <a:off x="2397" y="2728"/>
                <a:ext cx="185" cy="316"/>
              </a:xfrm>
              <a:custGeom>
                <a:avLst/>
                <a:gdLst>
                  <a:gd name="T0" fmla="*/ 103 w 175"/>
                  <a:gd name="T1" fmla="*/ 223 h 291"/>
                  <a:gd name="T2" fmla="*/ 78 w 175"/>
                  <a:gd name="T3" fmla="*/ 164 h 291"/>
                  <a:gd name="T4" fmla="*/ 70 w 175"/>
                  <a:gd name="T5" fmla="*/ 121 h 291"/>
                  <a:gd name="T6" fmla="*/ 78 w 175"/>
                  <a:gd name="T7" fmla="*/ 117 h 291"/>
                  <a:gd name="T8" fmla="*/ 70 w 175"/>
                  <a:gd name="T9" fmla="*/ 100 h 291"/>
                  <a:gd name="T10" fmla="*/ 79 w 175"/>
                  <a:gd name="T11" fmla="*/ 64 h 291"/>
                  <a:gd name="T12" fmla="*/ 89 w 175"/>
                  <a:gd name="T13" fmla="*/ 20 h 291"/>
                  <a:gd name="T14" fmla="*/ 95 w 175"/>
                  <a:gd name="T15" fmla="*/ 4 h 291"/>
                  <a:gd name="T16" fmla="*/ 94 w 175"/>
                  <a:gd name="T17" fmla="*/ 4 h 291"/>
                  <a:gd name="T18" fmla="*/ 67 w 175"/>
                  <a:gd name="T19" fmla="*/ 0 h 291"/>
                  <a:gd name="T20" fmla="*/ 45 w 175"/>
                  <a:gd name="T21" fmla="*/ 2 h 291"/>
                  <a:gd name="T22" fmla="*/ 41 w 175"/>
                  <a:gd name="T23" fmla="*/ 3 h 291"/>
                  <a:gd name="T24" fmla="*/ 2 w 175"/>
                  <a:gd name="T25" fmla="*/ 60 h 291"/>
                  <a:gd name="T26" fmla="*/ 1 w 175"/>
                  <a:gd name="T27" fmla="*/ 75 h 291"/>
                  <a:gd name="T28" fmla="*/ 0 w 175"/>
                  <a:gd name="T29" fmla="*/ 75 h 291"/>
                  <a:gd name="T30" fmla="*/ 2 w 175"/>
                  <a:gd name="T31" fmla="*/ 104 h 291"/>
                  <a:gd name="T32" fmla="*/ 2 w 175"/>
                  <a:gd name="T33" fmla="*/ 109 h 291"/>
                  <a:gd name="T34" fmla="*/ 31 w 175"/>
                  <a:gd name="T35" fmla="*/ 241 h 291"/>
                  <a:gd name="T36" fmla="*/ 35 w 175"/>
                  <a:gd name="T37" fmla="*/ 252 h 291"/>
                  <a:gd name="T38" fmla="*/ 41 w 175"/>
                  <a:gd name="T39" fmla="*/ 274 h 291"/>
                  <a:gd name="T40" fmla="*/ 43 w 175"/>
                  <a:gd name="T41" fmla="*/ 287 h 291"/>
                  <a:gd name="T42" fmla="*/ 45 w 175"/>
                  <a:gd name="T43" fmla="*/ 292 h 291"/>
                  <a:gd name="T44" fmla="*/ 45 w 175"/>
                  <a:gd name="T45" fmla="*/ 294 h 291"/>
                  <a:gd name="T46" fmla="*/ 45 w 175"/>
                  <a:gd name="T47" fmla="*/ 298 h 291"/>
                  <a:gd name="T48" fmla="*/ 54 w 175"/>
                  <a:gd name="T49" fmla="*/ 338 h 291"/>
                  <a:gd name="T50" fmla="*/ 54 w 175"/>
                  <a:gd name="T51" fmla="*/ 339 h 291"/>
                  <a:gd name="T52" fmla="*/ 56 w 175"/>
                  <a:gd name="T53" fmla="*/ 344 h 291"/>
                  <a:gd name="T54" fmla="*/ 71 w 175"/>
                  <a:gd name="T55" fmla="*/ 415 h 291"/>
                  <a:gd name="T56" fmla="*/ 87 w 175"/>
                  <a:gd name="T57" fmla="*/ 490 h 291"/>
                  <a:gd name="T58" fmla="*/ 89 w 175"/>
                  <a:gd name="T59" fmla="*/ 493 h 291"/>
                  <a:gd name="T60" fmla="*/ 95 w 175"/>
                  <a:gd name="T61" fmla="*/ 521 h 291"/>
                  <a:gd name="T62" fmla="*/ 105 w 175"/>
                  <a:gd name="T63" fmla="*/ 567 h 291"/>
                  <a:gd name="T64" fmla="*/ 109 w 175"/>
                  <a:gd name="T65" fmla="*/ 581 h 291"/>
                  <a:gd name="T66" fmla="*/ 109 w 175"/>
                  <a:gd name="T67" fmla="*/ 585 h 291"/>
                  <a:gd name="T68" fmla="*/ 113 w 175"/>
                  <a:gd name="T69" fmla="*/ 605 h 291"/>
                  <a:gd name="T70" fmla="*/ 115 w 175"/>
                  <a:gd name="T71" fmla="*/ 615 h 291"/>
                  <a:gd name="T72" fmla="*/ 126 w 175"/>
                  <a:gd name="T73" fmla="*/ 663 h 291"/>
                  <a:gd name="T74" fmla="*/ 181 w 175"/>
                  <a:gd name="T75" fmla="*/ 649 h 291"/>
                  <a:gd name="T76" fmla="*/ 224 w 175"/>
                  <a:gd name="T77" fmla="*/ 636 h 291"/>
                  <a:gd name="T78" fmla="*/ 255 w 175"/>
                  <a:gd name="T79" fmla="*/ 630 h 291"/>
                  <a:gd name="T80" fmla="*/ 284 w 175"/>
                  <a:gd name="T81" fmla="*/ 617 h 291"/>
                  <a:gd name="T82" fmla="*/ 307 w 175"/>
                  <a:gd name="T83" fmla="*/ 615 h 291"/>
                  <a:gd name="T84" fmla="*/ 265 w 175"/>
                  <a:gd name="T85" fmla="*/ 452 h 291"/>
                  <a:gd name="T86" fmla="*/ 257 w 175"/>
                  <a:gd name="T87" fmla="*/ 467 h 291"/>
                  <a:gd name="T88" fmla="*/ 191 w 175"/>
                  <a:gd name="T89" fmla="*/ 402 h 291"/>
                  <a:gd name="T90" fmla="*/ 165 w 175"/>
                  <a:gd name="T91" fmla="*/ 361 h 291"/>
                  <a:gd name="T92" fmla="*/ 141 w 175"/>
                  <a:gd name="T93" fmla="*/ 266 h 291"/>
                  <a:gd name="T94" fmla="*/ 103 w 175"/>
                  <a:gd name="T95" fmla="*/ 223 h 29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75"/>
                  <a:gd name="T145" fmla="*/ 0 h 291"/>
                  <a:gd name="T146" fmla="*/ 175 w 175"/>
                  <a:gd name="T147" fmla="*/ 291 h 29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75" h="291">
                    <a:moveTo>
                      <a:pt x="59" y="97"/>
                    </a:moveTo>
                    <a:lnTo>
                      <a:pt x="44" y="72"/>
                    </a:lnTo>
                    <a:lnTo>
                      <a:pt x="40" y="53"/>
                    </a:lnTo>
                    <a:lnTo>
                      <a:pt x="44" y="51"/>
                    </a:lnTo>
                    <a:lnTo>
                      <a:pt x="40" y="44"/>
                    </a:lnTo>
                    <a:lnTo>
                      <a:pt x="45" y="28"/>
                    </a:lnTo>
                    <a:lnTo>
                      <a:pt x="51" y="9"/>
                    </a:lnTo>
                    <a:lnTo>
                      <a:pt x="55" y="4"/>
                    </a:lnTo>
                    <a:lnTo>
                      <a:pt x="54" y="4"/>
                    </a:lnTo>
                    <a:lnTo>
                      <a:pt x="39" y="0"/>
                    </a:lnTo>
                    <a:lnTo>
                      <a:pt x="26" y="2"/>
                    </a:lnTo>
                    <a:lnTo>
                      <a:pt x="24" y="3"/>
                    </a:lnTo>
                    <a:lnTo>
                      <a:pt x="2" y="27"/>
                    </a:lnTo>
                    <a:lnTo>
                      <a:pt x="1" y="33"/>
                    </a:lnTo>
                    <a:lnTo>
                      <a:pt x="0" y="33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19" y="104"/>
                    </a:lnTo>
                    <a:lnTo>
                      <a:pt x="21" y="111"/>
                    </a:lnTo>
                    <a:lnTo>
                      <a:pt x="24" y="121"/>
                    </a:lnTo>
                    <a:lnTo>
                      <a:pt x="25" y="125"/>
                    </a:lnTo>
                    <a:lnTo>
                      <a:pt x="26" y="128"/>
                    </a:lnTo>
                    <a:lnTo>
                      <a:pt x="26" y="130"/>
                    </a:lnTo>
                    <a:lnTo>
                      <a:pt x="26" y="131"/>
                    </a:lnTo>
                    <a:lnTo>
                      <a:pt x="31" y="147"/>
                    </a:lnTo>
                    <a:lnTo>
                      <a:pt x="31" y="148"/>
                    </a:lnTo>
                    <a:lnTo>
                      <a:pt x="32" y="151"/>
                    </a:lnTo>
                    <a:lnTo>
                      <a:pt x="41" y="181"/>
                    </a:lnTo>
                    <a:lnTo>
                      <a:pt x="50" y="214"/>
                    </a:lnTo>
                    <a:lnTo>
                      <a:pt x="51" y="216"/>
                    </a:lnTo>
                    <a:lnTo>
                      <a:pt x="55" y="229"/>
                    </a:lnTo>
                    <a:lnTo>
                      <a:pt x="60" y="250"/>
                    </a:lnTo>
                    <a:lnTo>
                      <a:pt x="62" y="255"/>
                    </a:lnTo>
                    <a:lnTo>
                      <a:pt x="62" y="257"/>
                    </a:lnTo>
                    <a:lnTo>
                      <a:pt x="65" y="265"/>
                    </a:lnTo>
                    <a:lnTo>
                      <a:pt x="66" y="270"/>
                    </a:lnTo>
                    <a:lnTo>
                      <a:pt x="73" y="291"/>
                    </a:lnTo>
                    <a:lnTo>
                      <a:pt x="104" y="285"/>
                    </a:lnTo>
                    <a:lnTo>
                      <a:pt x="129" y="280"/>
                    </a:lnTo>
                    <a:lnTo>
                      <a:pt x="147" y="276"/>
                    </a:lnTo>
                    <a:lnTo>
                      <a:pt x="163" y="272"/>
                    </a:lnTo>
                    <a:lnTo>
                      <a:pt x="175" y="270"/>
                    </a:lnTo>
                    <a:lnTo>
                      <a:pt x="152" y="198"/>
                    </a:lnTo>
                    <a:lnTo>
                      <a:pt x="148" y="204"/>
                    </a:lnTo>
                    <a:lnTo>
                      <a:pt x="110" y="177"/>
                    </a:lnTo>
                    <a:lnTo>
                      <a:pt x="95" y="158"/>
                    </a:lnTo>
                    <a:lnTo>
                      <a:pt x="81" y="117"/>
                    </a:lnTo>
                    <a:lnTo>
                      <a:pt x="59" y="97"/>
                    </a:lnTo>
                    <a:close/>
                  </a:path>
                </a:pathLst>
              </a:custGeom>
              <a:solidFill>
                <a:srgbClr val="DDDDDD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4" name="Freeform 22"/>
              <p:cNvSpPr>
                <a:spLocks noChangeAspect="1"/>
              </p:cNvSpPr>
              <p:nvPr/>
            </p:nvSpPr>
            <p:spPr bwMode="auto">
              <a:xfrm>
                <a:off x="2208" y="2978"/>
                <a:ext cx="38" cy="44"/>
              </a:xfrm>
              <a:custGeom>
                <a:avLst/>
                <a:gdLst>
                  <a:gd name="T0" fmla="*/ 0 w 36"/>
                  <a:gd name="T1" fmla="*/ 37 h 39"/>
                  <a:gd name="T2" fmla="*/ 24 w 36"/>
                  <a:gd name="T3" fmla="*/ 70 h 39"/>
                  <a:gd name="T4" fmla="*/ 25 w 36"/>
                  <a:gd name="T5" fmla="*/ 70 h 39"/>
                  <a:gd name="T6" fmla="*/ 25 w 36"/>
                  <a:gd name="T7" fmla="*/ 98 h 39"/>
                  <a:gd name="T8" fmla="*/ 30 w 36"/>
                  <a:gd name="T9" fmla="*/ 130 h 39"/>
                  <a:gd name="T10" fmla="*/ 49 w 36"/>
                  <a:gd name="T11" fmla="*/ 86 h 39"/>
                  <a:gd name="T12" fmla="*/ 61 w 36"/>
                  <a:gd name="T13" fmla="*/ 47 h 39"/>
                  <a:gd name="T14" fmla="*/ 27 w 36"/>
                  <a:gd name="T15" fmla="*/ 0 h 39"/>
                  <a:gd name="T16" fmla="*/ 7 w 36"/>
                  <a:gd name="T17" fmla="*/ 1 h 39"/>
                  <a:gd name="T18" fmla="*/ 4 w 36"/>
                  <a:gd name="T19" fmla="*/ 20 h 39"/>
                  <a:gd name="T20" fmla="*/ 0 w 36"/>
                  <a:gd name="T21" fmla="*/ 37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"/>
                  <a:gd name="T34" fmla="*/ 0 h 39"/>
                  <a:gd name="T35" fmla="*/ 36 w 36"/>
                  <a:gd name="T36" fmla="*/ 39 h 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" h="39">
                    <a:moveTo>
                      <a:pt x="0" y="11"/>
                    </a:moveTo>
                    <a:lnTo>
                      <a:pt x="14" y="21"/>
                    </a:lnTo>
                    <a:lnTo>
                      <a:pt x="15" y="21"/>
                    </a:lnTo>
                    <a:lnTo>
                      <a:pt x="15" y="29"/>
                    </a:lnTo>
                    <a:lnTo>
                      <a:pt x="19" y="39"/>
                    </a:lnTo>
                    <a:lnTo>
                      <a:pt x="28" y="25"/>
                    </a:lnTo>
                    <a:lnTo>
                      <a:pt x="36" y="14"/>
                    </a:lnTo>
                    <a:lnTo>
                      <a:pt x="17" y="0"/>
                    </a:lnTo>
                    <a:lnTo>
                      <a:pt x="7" y="1"/>
                    </a:lnTo>
                    <a:lnTo>
                      <a:pt x="4" y="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DDDDDD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5" name="Freeform 23"/>
              <p:cNvSpPr>
                <a:spLocks noChangeAspect="1"/>
              </p:cNvSpPr>
              <p:nvPr/>
            </p:nvSpPr>
            <p:spPr bwMode="auto">
              <a:xfrm>
                <a:off x="1769" y="2768"/>
                <a:ext cx="813" cy="407"/>
              </a:xfrm>
              <a:custGeom>
                <a:avLst/>
                <a:gdLst>
                  <a:gd name="T0" fmla="*/ 421 w 752"/>
                  <a:gd name="T1" fmla="*/ 161 h 380"/>
                  <a:gd name="T2" fmla="*/ 672 w 752"/>
                  <a:gd name="T3" fmla="*/ 115 h 380"/>
                  <a:gd name="T4" fmla="*/ 701 w 752"/>
                  <a:gd name="T5" fmla="*/ 108 h 380"/>
                  <a:gd name="T6" fmla="*/ 826 w 752"/>
                  <a:gd name="T7" fmla="*/ 85 h 380"/>
                  <a:gd name="T8" fmla="*/ 879 w 752"/>
                  <a:gd name="T9" fmla="*/ 76 h 380"/>
                  <a:gd name="T10" fmla="*/ 979 w 752"/>
                  <a:gd name="T11" fmla="*/ 55 h 380"/>
                  <a:gd name="T12" fmla="*/ 1015 w 752"/>
                  <a:gd name="T13" fmla="*/ 49 h 380"/>
                  <a:gd name="T14" fmla="*/ 1142 w 752"/>
                  <a:gd name="T15" fmla="*/ 24 h 380"/>
                  <a:gd name="T16" fmla="*/ 1260 w 752"/>
                  <a:gd name="T17" fmla="*/ 0 h 380"/>
                  <a:gd name="T18" fmla="*/ 1297 w 752"/>
                  <a:gd name="T19" fmla="*/ 141 h 380"/>
                  <a:gd name="T20" fmla="*/ 1314 w 752"/>
                  <a:gd name="T21" fmla="*/ 184 h 380"/>
                  <a:gd name="T22" fmla="*/ 1315 w 752"/>
                  <a:gd name="T23" fmla="*/ 195 h 380"/>
                  <a:gd name="T24" fmla="*/ 1327 w 752"/>
                  <a:gd name="T25" fmla="*/ 236 h 380"/>
                  <a:gd name="T26" fmla="*/ 1370 w 752"/>
                  <a:gd name="T27" fmla="*/ 364 h 380"/>
                  <a:gd name="T28" fmla="*/ 1397 w 752"/>
                  <a:gd name="T29" fmla="*/ 441 h 380"/>
                  <a:gd name="T30" fmla="*/ 1401 w 752"/>
                  <a:gd name="T31" fmla="*/ 470 h 380"/>
                  <a:gd name="T32" fmla="*/ 1540 w 752"/>
                  <a:gd name="T33" fmla="*/ 492 h 380"/>
                  <a:gd name="T34" fmla="*/ 1639 w 752"/>
                  <a:gd name="T35" fmla="*/ 470 h 380"/>
                  <a:gd name="T36" fmla="*/ 1562 w 752"/>
                  <a:gd name="T37" fmla="*/ 677 h 380"/>
                  <a:gd name="T38" fmla="*/ 1478 w 752"/>
                  <a:gd name="T39" fmla="*/ 725 h 380"/>
                  <a:gd name="T40" fmla="*/ 1400 w 752"/>
                  <a:gd name="T41" fmla="*/ 660 h 380"/>
                  <a:gd name="T42" fmla="*/ 1360 w 752"/>
                  <a:gd name="T43" fmla="*/ 609 h 380"/>
                  <a:gd name="T44" fmla="*/ 1327 w 752"/>
                  <a:gd name="T45" fmla="*/ 603 h 380"/>
                  <a:gd name="T46" fmla="*/ 1272 w 752"/>
                  <a:gd name="T47" fmla="*/ 633 h 380"/>
                  <a:gd name="T48" fmla="*/ 1218 w 752"/>
                  <a:gd name="T49" fmla="*/ 527 h 380"/>
                  <a:gd name="T50" fmla="*/ 1198 w 752"/>
                  <a:gd name="T51" fmla="*/ 439 h 380"/>
                  <a:gd name="T52" fmla="*/ 1202 w 752"/>
                  <a:gd name="T53" fmla="*/ 390 h 380"/>
                  <a:gd name="T54" fmla="*/ 1152 w 752"/>
                  <a:gd name="T55" fmla="*/ 386 h 380"/>
                  <a:gd name="T56" fmla="*/ 1199 w 752"/>
                  <a:gd name="T57" fmla="*/ 322 h 380"/>
                  <a:gd name="T58" fmla="*/ 1150 w 752"/>
                  <a:gd name="T59" fmla="*/ 245 h 380"/>
                  <a:gd name="T60" fmla="*/ 1199 w 752"/>
                  <a:gd name="T61" fmla="*/ 81 h 380"/>
                  <a:gd name="T62" fmla="*/ 1134 w 752"/>
                  <a:gd name="T63" fmla="*/ 178 h 380"/>
                  <a:gd name="T64" fmla="*/ 1099 w 752"/>
                  <a:gd name="T65" fmla="*/ 214 h 380"/>
                  <a:gd name="T66" fmla="*/ 1051 w 752"/>
                  <a:gd name="T67" fmla="*/ 262 h 380"/>
                  <a:gd name="T68" fmla="*/ 1089 w 752"/>
                  <a:gd name="T69" fmla="*/ 449 h 380"/>
                  <a:gd name="T70" fmla="*/ 1185 w 752"/>
                  <a:gd name="T71" fmla="*/ 594 h 380"/>
                  <a:gd name="T72" fmla="*/ 1196 w 752"/>
                  <a:gd name="T73" fmla="*/ 647 h 380"/>
                  <a:gd name="T74" fmla="*/ 1196 w 752"/>
                  <a:gd name="T75" fmla="*/ 704 h 380"/>
                  <a:gd name="T76" fmla="*/ 1056 w 752"/>
                  <a:gd name="T77" fmla="*/ 679 h 380"/>
                  <a:gd name="T78" fmla="*/ 1012 w 752"/>
                  <a:gd name="T79" fmla="*/ 666 h 380"/>
                  <a:gd name="T80" fmla="*/ 914 w 752"/>
                  <a:gd name="T81" fmla="*/ 647 h 380"/>
                  <a:gd name="T82" fmla="*/ 904 w 752"/>
                  <a:gd name="T83" fmla="*/ 538 h 380"/>
                  <a:gd name="T84" fmla="*/ 910 w 752"/>
                  <a:gd name="T85" fmla="*/ 506 h 380"/>
                  <a:gd name="T86" fmla="*/ 919 w 752"/>
                  <a:gd name="T87" fmla="*/ 470 h 380"/>
                  <a:gd name="T88" fmla="*/ 957 w 752"/>
                  <a:gd name="T89" fmla="*/ 419 h 380"/>
                  <a:gd name="T90" fmla="*/ 889 w 752"/>
                  <a:gd name="T91" fmla="*/ 402 h 380"/>
                  <a:gd name="T92" fmla="*/ 829 w 752"/>
                  <a:gd name="T93" fmla="*/ 397 h 380"/>
                  <a:gd name="T94" fmla="*/ 779 w 752"/>
                  <a:gd name="T95" fmla="*/ 382 h 380"/>
                  <a:gd name="T96" fmla="*/ 721 w 752"/>
                  <a:gd name="T97" fmla="*/ 311 h 380"/>
                  <a:gd name="T98" fmla="*/ 638 w 752"/>
                  <a:gd name="T99" fmla="*/ 295 h 380"/>
                  <a:gd name="T100" fmla="*/ 586 w 752"/>
                  <a:gd name="T101" fmla="*/ 228 h 380"/>
                  <a:gd name="T102" fmla="*/ 507 w 752"/>
                  <a:gd name="T103" fmla="*/ 190 h 380"/>
                  <a:gd name="T104" fmla="*/ 399 w 752"/>
                  <a:gd name="T105" fmla="*/ 204 h 380"/>
                  <a:gd name="T106" fmla="*/ 359 w 752"/>
                  <a:gd name="T107" fmla="*/ 258 h 380"/>
                  <a:gd name="T108" fmla="*/ 296 w 752"/>
                  <a:gd name="T109" fmla="*/ 261 h 380"/>
                  <a:gd name="T110" fmla="*/ 158 w 752"/>
                  <a:gd name="T111" fmla="*/ 311 h 380"/>
                  <a:gd name="T112" fmla="*/ 101 w 752"/>
                  <a:gd name="T113" fmla="*/ 386 h 380"/>
                  <a:gd name="T114" fmla="*/ 37 w 752"/>
                  <a:gd name="T115" fmla="*/ 449 h 380"/>
                  <a:gd name="T116" fmla="*/ 0 w 752"/>
                  <a:gd name="T117" fmla="*/ 236 h 380"/>
                  <a:gd name="T118" fmla="*/ 25 w 752"/>
                  <a:gd name="T119" fmla="*/ 228 h 380"/>
                  <a:gd name="T120" fmla="*/ 191 w 752"/>
                  <a:gd name="T121" fmla="*/ 199 h 380"/>
                  <a:gd name="T122" fmla="*/ 227 w 752"/>
                  <a:gd name="T123" fmla="*/ 195 h 380"/>
                  <a:gd name="T124" fmla="*/ 375 w 752"/>
                  <a:gd name="T125" fmla="*/ 167 h 38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52"/>
                  <a:gd name="T190" fmla="*/ 0 h 380"/>
                  <a:gd name="T191" fmla="*/ 752 w 752"/>
                  <a:gd name="T192" fmla="*/ 380 h 38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52" h="380">
                    <a:moveTo>
                      <a:pt x="177" y="84"/>
                    </a:moveTo>
                    <a:lnTo>
                      <a:pt x="192" y="80"/>
                    </a:lnTo>
                    <a:lnTo>
                      <a:pt x="193" y="80"/>
                    </a:lnTo>
                    <a:lnTo>
                      <a:pt x="216" y="76"/>
                    </a:lnTo>
                    <a:lnTo>
                      <a:pt x="231" y="73"/>
                    </a:lnTo>
                    <a:lnTo>
                      <a:pt x="308" y="58"/>
                    </a:lnTo>
                    <a:lnTo>
                      <a:pt x="315" y="56"/>
                    </a:lnTo>
                    <a:lnTo>
                      <a:pt x="316" y="56"/>
                    </a:lnTo>
                    <a:lnTo>
                      <a:pt x="321" y="55"/>
                    </a:lnTo>
                    <a:lnTo>
                      <a:pt x="337" y="51"/>
                    </a:lnTo>
                    <a:lnTo>
                      <a:pt x="354" y="49"/>
                    </a:lnTo>
                    <a:lnTo>
                      <a:pt x="379" y="43"/>
                    </a:lnTo>
                    <a:lnTo>
                      <a:pt x="387" y="41"/>
                    </a:lnTo>
                    <a:lnTo>
                      <a:pt x="400" y="39"/>
                    </a:lnTo>
                    <a:lnTo>
                      <a:pt x="404" y="38"/>
                    </a:lnTo>
                    <a:lnTo>
                      <a:pt x="420" y="34"/>
                    </a:lnTo>
                    <a:lnTo>
                      <a:pt x="430" y="33"/>
                    </a:lnTo>
                    <a:lnTo>
                      <a:pt x="449" y="28"/>
                    </a:lnTo>
                    <a:lnTo>
                      <a:pt x="455" y="26"/>
                    </a:lnTo>
                    <a:lnTo>
                      <a:pt x="463" y="25"/>
                    </a:lnTo>
                    <a:lnTo>
                      <a:pt x="465" y="25"/>
                    </a:lnTo>
                    <a:lnTo>
                      <a:pt x="505" y="16"/>
                    </a:lnTo>
                    <a:lnTo>
                      <a:pt x="507" y="15"/>
                    </a:lnTo>
                    <a:lnTo>
                      <a:pt x="523" y="13"/>
                    </a:lnTo>
                    <a:lnTo>
                      <a:pt x="547" y="6"/>
                    </a:lnTo>
                    <a:lnTo>
                      <a:pt x="563" y="2"/>
                    </a:lnTo>
                    <a:lnTo>
                      <a:pt x="577" y="0"/>
                    </a:lnTo>
                    <a:lnTo>
                      <a:pt x="579" y="13"/>
                    </a:lnTo>
                    <a:lnTo>
                      <a:pt x="579" y="15"/>
                    </a:lnTo>
                    <a:lnTo>
                      <a:pt x="596" y="71"/>
                    </a:lnTo>
                    <a:lnTo>
                      <a:pt x="598" y="78"/>
                    </a:lnTo>
                    <a:lnTo>
                      <a:pt x="601" y="88"/>
                    </a:lnTo>
                    <a:lnTo>
                      <a:pt x="602" y="92"/>
                    </a:lnTo>
                    <a:lnTo>
                      <a:pt x="603" y="95"/>
                    </a:lnTo>
                    <a:lnTo>
                      <a:pt x="603" y="97"/>
                    </a:lnTo>
                    <a:lnTo>
                      <a:pt x="603" y="98"/>
                    </a:lnTo>
                    <a:lnTo>
                      <a:pt x="608" y="114"/>
                    </a:lnTo>
                    <a:lnTo>
                      <a:pt x="608" y="115"/>
                    </a:lnTo>
                    <a:lnTo>
                      <a:pt x="609" y="118"/>
                    </a:lnTo>
                    <a:lnTo>
                      <a:pt x="618" y="148"/>
                    </a:lnTo>
                    <a:lnTo>
                      <a:pt x="627" y="181"/>
                    </a:lnTo>
                    <a:lnTo>
                      <a:pt x="628" y="183"/>
                    </a:lnTo>
                    <a:lnTo>
                      <a:pt x="632" y="196"/>
                    </a:lnTo>
                    <a:lnTo>
                      <a:pt x="637" y="217"/>
                    </a:lnTo>
                    <a:lnTo>
                      <a:pt x="639" y="222"/>
                    </a:lnTo>
                    <a:lnTo>
                      <a:pt x="639" y="224"/>
                    </a:lnTo>
                    <a:lnTo>
                      <a:pt x="642" y="232"/>
                    </a:lnTo>
                    <a:lnTo>
                      <a:pt x="643" y="237"/>
                    </a:lnTo>
                    <a:lnTo>
                      <a:pt x="650" y="258"/>
                    </a:lnTo>
                    <a:lnTo>
                      <a:pt x="681" y="252"/>
                    </a:lnTo>
                    <a:lnTo>
                      <a:pt x="706" y="247"/>
                    </a:lnTo>
                    <a:lnTo>
                      <a:pt x="724" y="243"/>
                    </a:lnTo>
                    <a:lnTo>
                      <a:pt x="740" y="239"/>
                    </a:lnTo>
                    <a:lnTo>
                      <a:pt x="752" y="237"/>
                    </a:lnTo>
                    <a:lnTo>
                      <a:pt x="752" y="253"/>
                    </a:lnTo>
                    <a:lnTo>
                      <a:pt x="741" y="331"/>
                    </a:lnTo>
                    <a:lnTo>
                      <a:pt x="717" y="340"/>
                    </a:lnTo>
                    <a:lnTo>
                      <a:pt x="705" y="344"/>
                    </a:lnTo>
                    <a:lnTo>
                      <a:pt x="682" y="352"/>
                    </a:lnTo>
                    <a:lnTo>
                      <a:pt x="678" y="364"/>
                    </a:lnTo>
                    <a:lnTo>
                      <a:pt x="663" y="361"/>
                    </a:lnTo>
                    <a:lnTo>
                      <a:pt x="642" y="380"/>
                    </a:lnTo>
                    <a:lnTo>
                      <a:pt x="642" y="332"/>
                    </a:lnTo>
                    <a:lnTo>
                      <a:pt x="624" y="336"/>
                    </a:lnTo>
                    <a:lnTo>
                      <a:pt x="632" y="312"/>
                    </a:lnTo>
                    <a:lnTo>
                      <a:pt x="623" y="306"/>
                    </a:lnTo>
                    <a:lnTo>
                      <a:pt x="621" y="306"/>
                    </a:lnTo>
                    <a:lnTo>
                      <a:pt x="619" y="312"/>
                    </a:lnTo>
                    <a:lnTo>
                      <a:pt x="609" y="303"/>
                    </a:lnTo>
                    <a:lnTo>
                      <a:pt x="606" y="290"/>
                    </a:lnTo>
                    <a:lnTo>
                      <a:pt x="604" y="313"/>
                    </a:lnTo>
                    <a:lnTo>
                      <a:pt x="583" y="318"/>
                    </a:lnTo>
                    <a:lnTo>
                      <a:pt x="568" y="308"/>
                    </a:lnTo>
                    <a:lnTo>
                      <a:pt x="545" y="272"/>
                    </a:lnTo>
                    <a:lnTo>
                      <a:pt x="559" y="265"/>
                    </a:lnTo>
                    <a:lnTo>
                      <a:pt x="548" y="244"/>
                    </a:lnTo>
                    <a:lnTo>
                      <a:pt x="569" y="238"/>
                    </a:lnTo>
                    <a:lnTo>
                      <a:pt x="549" y="221"/>
                    </a:lnTo>
                    <a:lnTo>
                      <a:pt x="538" y="237"/>
                    </a:lnTo>
                    <a:lnTo>
                      <a:pt x="534" y="218"/>
                    </a:lnTo>
                    <a:lnTo>
                      <a:pt x="552" y="196"/>
                    </a:lnTo>
                    <a:lnTo>
                      <a:pt x="539" y="178"/>
                    </a:lnTo>
                    <a:lnTo>
                      <a:pt x="542" y="186"/>
                    </a:lnTo>
                    <a:lnTo>
                      <a:pt x="529" y="194"/>
                    </a:lnTo>
                    <a:lnTo>
                      <a:pt x="527" y="159"/>
                    </a:lnTo>
                    <a:lnTo>
                      <a:pt x="538" y="169"/>
                    </a:lnTo>
                    <a:lnTo>
                      <a:pt x="550" y="163"/>
                    </a:lnTo>
                    <a:lnTo>
                      <a:pt x="548" y="143"/>
                    </a:lnTo>
                    <a:lnTo>
                      <a:pt x="532" y="139"/>
                    </a:lnTo>
                    <a:lnTo>
                      <a:pt x="528" y="124"/>
                    </a:lnTo>
                    <a:lnTo>
                      <a:pt x="540" y="88"/>
                    </a:lnTo>
                    <a:lnTo>
                      <a:pt x="559" y="79"/>
                    </a:lnTo>
                    <a:lnTo>
                      <a:pt x="550" y="41"/>
                    </a:lnTo>
                    <a:lnTo>
                      <a:pt x="539" y="46"/>
                    </a:lnTo>
                    <a:lnTo>
                      <a:pt x="538" y="74"/>
                    </a:lnTo>
                    <a:lnTo>
                      <a:pt x="520" y="90"/>
                    </a:lnTo>
                    <a:lnTo>
                      <a:pt x="518" y="105"/>
                    </a:lnTo>
                    <a:lnTo>
                      <a:pt x="509" y="95"/>
                    </a:lnTo>
                    <a:lnTo>
                      <a:pt x="504" y="108"/>
                    </a:lnTo>
                    <a:lnTo>
                      <a:pt x="504" y="118"/>
                    </a:lnTo>
                    <a:lnTo>
                      <a:pt x="484" y="132"/>
                    </a:lnTo>
                    <a:lnTo>
                      <a:pt x="483" y="133"/>
                    </a:lnTo>
                    <a:lnTo>
                      <a:pt x="503" y="145"/>
                    </a:lnTo>
                    <a:lnTo>
                      <a:pt x="512" y="171"/>
                    </a:lnTo>
                    <a:lnTo>
                      <a:pt x="499" y="226"/>
                    </a:lnTo>
                    <a:lnTo>
                      <a:pt x="505" y="234"/>
                    </a:lnTo>
                    <a:lnTo>
                      <a:pt x="519" y="278"/>
                    </a:lnTo>
                    <a:lnTo>
                      <a:pt x="543" y="300"/>
                    </a:lnTo>
                    <a:lnTo>
                      <a:pt x="540" y="315"/>
                    </a:lnTo>
                    <a:lnTo>
                      <a:pt x="549" y="315"/>
                    </a:lnTo>
                    <a:lnTo>
                      <a:pt x="548" y="326"/>
                    </a:lnTo>
                    <a:lnTo>
                      <a:pt x="563" y="350"/>
                    </a:lnTo>
                    <a:lnTo>
                      <a:pt x="569" y="367"/>
                    </a:lnTo>
                    <a:lnTo>
                      <a:pt x="548" y="354"/>
                    </a:lnTo>
                    <a:lnTo>
                      <a:pt x="543" y="359"/>
                    </a:lnTo>
                    <a:lnTo>
                      <a:pt x="513" y="340"/>
                    </a:lnTo>
                    <a:lnTo>
                      <a:pt x="484" y="342"/>
                    </a:lnTo>
                    <a:lnTo>
                      <a:pt x="474" y="327"/>
                    </a:lnTo>
                    <a:lnTo>
                      <a:pt x="470" y="337"/>
                    </a:lnTo>
                    <a:lnTo>
                      <a:pt x="463" y="335"/>
                    </a:lnTo>
                    <a:lnTo>
                      <a:pt x="444" y="312"/>
                    </a:lnTo>
                    <a:lnTo>
                      <a:pt x="425" y="318"/>
                    </a:lnTo>
                    <a:lnTo>
                      <a:pt x="419" y="326"/>
                    </a:lnTo>
                    <a:lnTo>
                      <a:pt x="406" y="327"/>
                    </a:lnTo>
                    <a:lnTo>
                      <a:pt x="400" y="297"/>
                    </a:lnTo>
                    <a:lnTo>
                      <a:pt x="414" y="271"/>
                    </a:lnTo>
                    <a:lnTo>
                      <a:pt x="412" y="262"/>
                    </a:lnTo>
                    <a:lnTo>
                      <a:pt x="412" y="261"/>
                    </a:lnTo>
                    <a:lnTo>
                      <a:pt x="417" y="255"/>
                    </a:lnTo>
                    <a:lnTo>
                      <a:pt x="423" y="244"/>
                    </a:lnTo>
                    <a:lnTo>
                      <a:pt x="423" y="239"/>
                    </a:lnTo>
                    <a:lnTo>
                      <a:pt x="421" y="237"/>
                    </a:lnTo>
                    <a:lnTo>
                      <a:pt x="421" y="236"/>
                    </a:lnTo>
                    <a:lnTo>
                      <a:pt x="430" y="222"/>
                    </a:lnTo>
                    <a:lnTo>
                      <a:pt x="438" y="211"/>
                    </a:lnTo>
                    <a:lnTo>
                      <a:pt x="419" y="197"/>
                    </a:lnTo>
                    <a:lnTo>
                      <a:pt x="409" y="198"/>
                    </a:lnTo>
                    <a:lnTo>
                      <a:pt x="406" y="203"/>
                    </a:lnTo>
                    <a:lnTo>
                      <a:pt x="402" y="208"/>
                    </a:lnTo>
                    <a:lnTo>
                      <a:pt x="397" y="203"/>
                    </a:lnTo>
                    <a:lnTo>
                      <a:pt x="380" y="201"/>
                    </a:lnTo>
                    <a:lnTo>
                      <a:pt x="379" y="193"/>
                    </a:lnTo>
                    <a:lnTo>
                      <a:pt x="365" y="189"/>
                    </a:lnTo>
                    <a:lnTo>
                      <a:pt x="357" y="191"/>
                    </a:lnTo>
                    <a:lnTo>
                      <a:pt x="331" y="182"/>
                    </a:lnTo>
                    <a:lnTo>
                      <a:pt x="337" y="160"/>
                    </a:lnTo>
                    <a:lnTo>
                      <a:pt x="330" y="155"/>
                    </a:lnTo>
                    <a:lnTo>
                      <a:pt x="305" y="148"/>
                    </a:lnTo>
                    <a:lnTo>
                      <a:pt x="298" y="145"/>
                    </a:lnTo>
                    <a:lnTo>
                      <a:pt x="292" y="148"/>
                    </a:lnTo>
                    <a:lnTo>
                      <a:pt x="286" y="147"/>
                    </a:lnTo>
                    <a:lnTo>
                      <a:pt x="283" y="129"/>
                    </a:lnTo>
                    <a:lnTo>
                      <a:pt x="268" y="115"/>
                    </a:lnTo>
                    <a:lnTo>
                      <a:pt x="254" y="92"/>
                    </a:lnTo>
                    <a:lnTo>
                      <a:pt x="236" y="98"/>
                    </a:lnTo>
                    <a:lnTo>
                      <a:pt x="232" y="95"/>
                    </a:lnTo>
                    <a:lnTo>
                      <a:pt x="213" y="84"/>
                    </a:lnTo>
                    <a:lnTo>
                      <a:pt x="194" y="102"/>
                    </a:lnTo>
                    <a:lnTo>
                      <a:pt x="182" y="102"/>
                    </a:lnTo>
                    <a:lnTo>
                      <a:pt x="175" y="104"/>
                    </a:lnTo>
                    <a:lnTo>
                      <a:pt x="177" y="108"/>
                    </a:lnTo>
                    <a:lnTo>
                      <a:pt x="165" y="130"/>
                    </a:lnTo>
                    <a:lnTo>
                      <a:pt x="160" y="130"/>
                    </a:lnTo>
                    <a:lnTo>
                      <a:pt x="140" y="130"/>
                    </a:lnTo>
                    <a:lnTo>
                      <a:pt x="135" y="132"/>
                    </a:lnTo>
                    <a:lnTo>
                      <a:pt x="109" y="117"/>
                    </a:lnTo>
                    <a:lnTo>
                      <a:pt x="85" y="159"/>
                    </a:lnTo>
                    <a:lnTo>
                      <a:pt x="73" y="155"/>
                    </a:lnTo>
                    <a:lnTo>
                      <a:pt x="55" y="182"/>
                    </a:lnTo>
                    <a:lnTo>
                      <a:pt x="49" y="187"/>
                    </a:lnTo>
                    <a:lnTo>
                      <a:pt x="46" y="194"/>
                    </a:lnTo>
                    <a:lnTo>
                      <a:pt x="32" y="208"/>
                    </a:lnTo>
                    <a:lnTo>
                      <a:pt x="20" y="226"/>
                    </a:lnTo>
                    <a:lnTo>
                      <a:pt x="17" y="226"/>
                    </a:lnTo>
                    <a:lnTo>
                      <a:pt x="6" y="158"/>
                    </a:lnTo>
                    <a:lnTo>
                      <a:pt x="6" y="157"/>
                    </a:lnTo>
                    <a:lnTo>
                      <a:pt x="0" y="118"/>
                    </a:lnTo>
                    <a:lnTo>
                      <a:pt x="5" y="117"/>
                    </a:lnTo>
                    <a:lnTo>
                      <a:pt x="9" y="115"/>
                    </a:lnTo>
                    <a:lnTo>
                      <a:pt x="12" y="115"/>
                    </a:lnTo>
                    <a:lnTo>
                      <a:pt x="61" y="107"/>
                    </a:lnTo>
                    <a:lnTo>
                      <a:pt x="68" y="105"/>
                    </a:lnTo>
                    <a:lnTo>
                      <a:pt x="88" y="100"/>
                    </a:lnTo>
                    <a:lnTo>
                      <a:pt x="94" y="99"/>
                    </a:lnTo>
                    <a:lnTo>
                      <a:pt x="98" y="99"/>
                    </a:lnTo>
                    <a:lnTo>
                      <a:pt x="104" y="98"/>
                    </a:lnTo>
                    <a:lnTo>
                      <a:pt x="147" y="89"/>
                    </a:lnTo>
                    <a:lnTo>
                      <a:pt x="153" y="88"/>
                    </a:lnTo>
                    <a:lnTo>
                      <a:pt x="172" y="85"/>
                    </a:lnTo>
                    <a:lnTo>
                      <a:pt x="172" y="84"/>
                    </a:lnTo>
                    <a:lnTo>
                      <a:pt x="177" y="84"/>
                    </a:lnTo>
                    <a:close/>
                  </a:path>
                </a:pathLst>
              </a:custGeom>
              <a:solidFill>
                <a:srgbClr val="DDDDDD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6" name="Freeform 24"/>
              <p:cNvSpPr>
                <a:spLocks noChangeAspect="1"/>
              </p:cNvSpPr>
              <p:nvPr/>
            </p:nvSpPr>
            <p:spPr bwMode="auto">
              <a:xfrm>
                <a:off x="2437" y="2354"/>
                <a:ext cx="242" cy="558"/>
              </a:xfrm>
              <a:custGeom>
                <a:avLst/>
                <a:gdLst>
                  <a:gd name="T0" fmla="*/ 502 w 221"/>
                  <a:gd name="T1" fmla="*/ 903 h 510"/>
                  <a:gd name="T2" fmla="*/ 529 w 221"/>
                  <a:gd name="T3" fmla="*/ 576 h 510"/>
                  <a:gd name="T4" fmla="*/ 500 w 221"/>
                  <a:gd name="T5" fmla="*/ 385 h 510"/>
                  <a:gd name="T6" fmla="*/ 429 w 221"/>
                  <a:gd name="T7" fmla="*/ 412 h 510"/>
                  <a:gd name="T8" fmla="*/ 403 w 221"/>
                  <a:gd name="T9" fmla="*/ 416 h 510"/>
                  <a:gd name="T10" fmla="*/ 395 w 221"/>
                  <a:gd name="T11" fmla="*/ 385 h 510"/>
                  <a:gd name="T12" fmla="*/ 403 w 221"/>
                  <a:gd name="T13" fmla="*/ 345 h 510"/>
                  <a:gd name="T14" fmla="*/ 400 w 221"/>
                  <a:gd name="T15" fmla="*/ 321 h 510"/>
                  <a:gd name="T16" fmla="*/ 418 w 221"/>
                  <a:gd name="T17" fmla="*/ 315 h 510"/>
                  <a:gd name="T18" fmla="*/ 453 w 221"/>
                  <a:gd name="T19" fmla="*/ 304 h 510"/>
                  <a:gd name="T20" fmla="*/ 454 w 221"/>
                  <a:gd name="T21" fmla="*/ 264 h 510"/>
                  <a:gd name="T22" fmla="*/ 462 w 221"/>
                  <a:gd name="T23" fmla="*/ 219 h 510"/>
                  <a:gd name="T24" fmla="*/ 474 w 221"/>
                  <a:gd name="T25" fmla="*/ 173 h 510"/>
                  <a:gd name="T26" fmla="*/ 474 w 221"/>
                  <a:gd name="T27" fmla="*/ 152 h 510"/>
                  <a:gd name="T28" fmla="*/ 474 w 221"/>
                  <a:gd name="T29" fmla="*/ 123 h 510"/>
                  <a:gd name="T30" fmla="*/ 470 w 221"/>
                  <a:gd name="T31" fmla="*/ 112 h 510"/>
                  <a:gd name="T32" fmla="*/ 333 w 221"/>
                  <a:gd name="T33" fmla="*/ 72 h 510"/>
                  <a:gd name="T34" fmla="*/ 330 w 221"/>
                  <a:gd name="T35" fmla="*/ 67 h 510"/>
                  <a:gd name="T36" fmla="*/ 285 w 221"/>
                  <a:gd name="T37" fmla="*/ 53 h 510"/>
                  <a:gd name="T38" fmla="*/ 226 w 221"/>
                  <a:gd name="T39" fmla="*/ 34 h 510"/>
                  <a:gd name="T40" fmla="*/ 125 w 221"/>
                  <a:gd name="T41" fmla="*/ 0 h 510"/>
                  <a:gd name="T42" fmla="*/ 78 w 221"/>
                  <a:gd name="T43" fmla="*/ 67 h 510"/>
                  <a:gd name="T44" fmla="*/ 43 w 221"/>
                  <a:gd name="T45" fmla="*/ 162 h 510"/>
                  <a:gd name="T46" fmla="*/ 43 w 221"/>
                  <a:gd name="T47" fmla="*/ 167 h 510"/>
                  <a:gd name="T48" fmla="*/ 4 w 221"/>
                  <a:gd name="T49" fmla="*/ 234 h 510"/>
                  <a:gd name="T50" fmla="*/ 2 w 221"/>
                  <a:gd name="T51" fmla="*/ 351 h 510"/>
                  <a:gd name="T52" fmla="*/ 26 w 221"/>
                  <a:gd name="T53" fmla="*/ 431 h 510"/>
                  <a:gd name="T54" fmla="*/ 147 w 221"/>
                  <a:gd name="T55" fmla="*/ 521 h 510"/>
                  <a:gd name="T56" fmla="*/ 182 w 221"/>
                  <a:gd name="T57" fmla="*/ 550 h 510"/>
                  <a:gd name="T58" fmla="*/ 260 w 221"/>
                  <a:gd name="T59" fmla="*/ 618 h 510"/>
                  <a:gd name="T60" fmla="*/ 211 w 221"/>
                  <a:gd name="T61" fmla="*/ 660 h 510"/>
                  <a:gd name="T62" fmla="*/ 166 w 221"/>
                  <a:gd name="T63" fmla="*/ 698 h 510"/>
                  <a:gd name="T64" fmla="*/ 150 w 221"/>
                  <a:gd name="T65" fmla="*/ 722 h 510"/>
                  <a:gd name="T66" fmla="*/ 135 w 221"/>
                  <a:gd name="T67" fmla="*/ 779 h 510"/>
                  <a:gd name="T68" fmla="*/ 111 w 221"/>
                  <a:gd name="T69" fmla="*/ 792 h 510"/>
                  <a:gd name="T70" fmla="*/ 105 w 221"/>
                  <a:gd name="T71" fmla="*/ 803 h 510"/>
                  <a:gd name="T72" fmla="*/ 47 w 221"/>
                  <a:gd name="T73" fmla="*/ 837 h 510"/>
                  <a:gd name="T74" fmla="*/ 37 w 221"/>
                  <a:gd name="T75" fmla="*/ 853 h 510"/>
                  <a:gd name="T76" fmla="*/ 5 w 221"/>
                  <a:gd name="T77" fmla="*/ 914 h 510"/>
                  <a:gd name="T78" fmla="*/ 4 w 221"/>
                  <a:gd name="T79" fmla="*/ 969 h 510"/>
                  <a:gd name="T80" fmla="*/ 87 w 221"/>
                  <a:gd name="T81" fmla="*/ 1069 h 510"/>
                  <a:gd name="T82" fmla="*/ 161 w 221"/>
                  <a:gd name="T83" fmla="*/ 1096 h 510"/>
                  <a:gd name="T84" fmla="*/ 218 w 221"/>
                  <a:gd name="T85" fmla="*/ 1129 h 510"/>
                  <a:gd name="T86" fmla="*/ 312 w 221"/>
                  <a:gd name="T87" fmla="*/ 1255 h 510"/>
                  <a:gd name="T88" fmla="*/ 374 w 221"/>
                  <a:gd name="T89" fmla="*/ 1201 h 510"/>
                  <a:gd name="T90" fmla="*/ 433 w 221"/>
                  <a:gd name="T91" fmla="*/ 1023 h 510"/>
                  <a:gd name="T92" fmla="*/ 492 w 221"/>
                  <a:gd name="T93" fmla="*/ 905 h 51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21"/>
                  <a:gd name="T142" fmla="*/ 0 h 510"/>
                  <a:gd name="T143" fmla="*/ 221 w 221"/>
                  <a:gd name="T144" fmla="*/ 510 h 51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21" h="510">
                    <a:moveTo>
                      <a:pt x="197" y="368"/>
                    </a:moveTo>
                    <a:lnTo>
                      <a:pt x="203" y="367"/>
                    </a:lnTo>
                    <a:lnTo>
                      <a:pt x="221" y="306"/>
                    </a:lnTo>
                    <a:lnTo>
                      <a:pt x="214" y="234"/>
                    </a:lnTo>
                    <a:lnTo>
                      <a:pt x="209" y="177"/>
                    </a:lnTo>
                    <a:lnTo>
                      <a:pt x="202" y="157"/>
                    </a:lnTo>
                    <a:lnTo>
                      <a:pt x="203" y="165"/>
                    </a:lnTo>
                    <a:lnTo>
                      <a:pt x="173" y="167"/>
                    </a:lnTo>
                    <a:lnTo>
                      <a:pt x="170" y="170"/>
                    </a:lnTo>
                    <a:lnTo>
                      <a:pt x="163" y="169"/>
                    </a:lnTo>
                    <a:lnTo>
                      <a:pt x="159" y="162"/>
                    </a:lnTo>
                    <a:lnTo>
                      <a:pt x="159" y="157"/>
                    </a:lnTo>
                    <a:lnTo>
                      <a:pt x="158" y="152"/>
                    </a:lnTo>
                    <a:lnTo>
                      <a:pt x="163" y="140"/>
                    </a:lnTo>
                    <a:lnTo>
                      <a:pt x="162" y="134"/>
                    </a:lnTo>
                    <a:lnTo>
                      <a:pt x="162" y="131"/>
                    </a:lnTo>
                    <a:lnTo>
                      <a:pt x="167" y="128"/>
                    </a:lnTo>
                    <a:lnTo>
                      <a:pt x="169" y="128"/>
                    </a:lnTo>
                    <a:lnTo>
                      <a:pt x="178" y="124"/>
                    </a:lnTo>
                    <a:lnTo>
                      <a:pt x="183" y="123"/>
                    </a:lnTo>
                    <a:lnTo>
                      <a:pt x="184" y="115"/>
                    </a:lnTo>
                    <a:lnTo>
                      <a:pt x="184" y="108"/>
                    </a:lnTo>
                    <a:lnTo>
                      <a:pt x="184" y="99"/>
                    </a:lnTo>
                    <a:lnTo>
                      <a:pt x="187" y="90"/>
                    </a:lnTo>
                    <a:lnTo>
                      <a:pt x="189" y="73"/>
                    </a:lnTo>
                    <a:lnTo>
                      <a:pt x="191" y="70"/>
                    </a:lnTo>
                    <a:lnTo>
                      <a:pt x="191" y="69"/>
                    </a:lnTo>
                    <a:lnTo>
                      <a:pt x="191" y="62"/>
                    </a:lnTo>
                    <a:lnTo>
                      <a:pt x="191" y="51"/>
                    </a:lnTo>
                    <a:lnTo>
                      <a:pt x="191" y="49"/>
                    </a:lnTo>
                    <a:lnTo>
                      <a:pt x="191" y="45"/>
                    </a:lnTo>
                    <a:lnTo>
                      <a:pt x="189" y="45"/>
                    </a:lnTo>
                    <a:lnTo>
                      <a:pt x="148" y="32"/>
                    </a:lnTo>
                    <a:lnTo>
                      <a:pt x="135" y="29"/>
                    </a:lnTo>
                    <a:lnTo>
                      <a:pt x="133" y="29"/>
                    </a:lnTo>
                    <a:lnTo>
                      <a:pt x="132" y="27"/>
                    </a:lnTo>
                    <a:lnTo>
                      <a:pt x="125" y="26"/>
                    </a:lnTo>
                    <a:lnTo>
                      <a:pt x="114" y="22"/>
                    </a:lnTo>
                    <a:lnTo>
                      <a:pt x="108" y="20"/>
                    </a:lnTo>
                    <a:lnTo>
                      <a:pt x="91" y="14"/>
                    </a:lnTo>
                    <a:lnTo>
                      <a:pt x="76" y="9"/>
                    </a:lnTo>
                    <a:lnTo>
                      <a:pt x="50" y="0"/>
                    </a:lnTo>
                    <a:lnTo>
                      <a:pt x="43" y="5"/>
                    </a:lnTo>
                    <a:lnTo>
                      <a:pt x="31" y="27"/>
                    </a:lnTo>
                    <a:lnTo>
                      <a:pt x="30" y="44"/>
                    </a:lnTo>
                    <a:lnTo>
                      <a:pt x="17" y="65"/>
                    </a:lnTo>
                    <a:lnTo>
                      <a:pt x="21" y="64"/>
                    </a:lnTo>
                    <a:lnTo>
                      <a:pt x="17" y="69"/>
                    </a:lnTo>
                    <a:lnTo>
                      <a:pt x="1" y="91"/>
                    </a:lnTo>
                    <a:lnTo>
                      <a:pt x="4" y="95"/>
                    </a:lnTo>
                    <a:lnTo>
                      <a:pt x="19" y="113"/>
                    </a:lnTo>
                    <a:lnTo>
                      <a:pt x="2" y="143"/>
                    </a:lnTo>
                    <a:lnTo>
                      <a:pt x="10" y="173"/>
                    </a:lnTo>
                    <a:lnTo>
                      <a:pt x="11" y="175"/>
                    </a:lnTo>
                    <a:lnTo>
                      <a:pt x="22" y="177"/>
                    </a:lnTo>
                    <a:lnTo>
                      <a:pt x="58" y="212"/>
                    </a:lnTo>
                    <a:lnTo>
                      <a:pt x="61" y="218"/>
                    </a:lnTo>
                    <a:lnTo>
                      <a:pt x="74" y="224"/>
                    </a:lnTo>
                    <a:lnTo>
                      <a:pt x="81" y="233"/>
                    </a:lnTo>
                    <a:lnTo>
                      <a:pt x="104" y="251"/>
                    </a:lnTo>
                    <a:lnTo>
                      <a:pt x="93" y="258"/>
                    </a:lnTo>
                    <a:lnTo>
                      <a:pt x="84" y="269"/>
                    </a:lnTo>
                    <a:lnTo>
                      <a:pt x="70" y="279"/>
                    </a:lnTo>
                    <a:lnTo>
                      <a:pt x="68" y="284"/>
                    </a:lnTo>
                    <a:lnTo>
                      <a:pt x="60" y="293"/>
                    </a:lnTo>
                    <a:lnTo>
                      <a:pt x="60" y="294"/>
                    </a:lnTo>
                    <a:lnTo>
                      <a:pt x="51" y="303"/>
                    </a:lnTo>
                    <a:lnTo>
                      <a:pt x="54" y="316"/>
                    </a:lnTo>
                    <a:lnTo>
                      <a:pt x="53" y="320"/>
                    </a:lnTo>
                    <a:lnTo>
                      <a:pt x="44" y="323"/>
                    </a:lnTo>
                    <a:lnTo>
                      <a:pt x="44" y="325"/>
                    </a:lnTo>
                    <a:lnTo>
                      <a:pt x="43" y="326"/>
                    </a:lnTo>
                    <a:lnTo>
                      <a:pt x="38" y="330"/>
                    </a:lnTo>
                    <a:lnTo>
                      <a:pt x="19" y="341"/>
                    </a:lnTo>
                    <a:lnTo>
                      <a:pt x="14" y="347"/>
                    </a:lnTo>
                    <a:lnTo>
                      <a:pt x="15" y="347"/>
                    </a:lnTo>
                    <a:lnTo>
                      <a:pt x="11" y="352"/>
                    </a:lnTo>
                    <a:lnTo>
                      <a:pt x="5" y="371"/>
                    </a:lnTo>
                    <a:lnTo>
                      <a:pt x="0" y="387"/>
                    </a:lnTo>
                    <a:lnTo>
                      <a:pt x="4" y="394"/>
                    </a:lnTo>
                    <a:lnTo>
                      <a:pt x="9" y="415"/>
                    </a:lnTo>
                    <a:lnTo>
                      <a:pt x="35" y="434"/>
                    </a:lnTo>
                    <a:lnTo>
                      <a:pt x="56" y="447"/>
                    </a:lnTo>
                    <a:lnTo>
                      <a:pt x="64" y="446"/>
                    </a:lnTo>
                    <a:lnTo>
                      <a:pt x="88" y="462"/>
                    </a:lnTo>
                    <a:lnTo>
                      <a:pt x="89" y="459"/>
                    </a:lnTo>
                    <a:lnTo>
                      <a:pt x="122" y="457"/>
                    </a:lnTo>
                    <a:lnTo>
                      <a:pt x="125" y="510"/>
                    </a:lnTo>
                    <a:lnTo>
                      <a:pt x="139" y="505"/>
                    </a:lnTo>
                    <a:lnTo>
                      <a:pt x="150" y="490"/>
                    </a:lnTo>
                    <a:lnTo>
                      <a:pt x="174" y="419"/>
                    </a:lnTo>
                    <a:lnTo>
                      <a:pt x="174" y="417"/>
                    </a:lnTo>
                    <a:lnTo>
                      <a:pt x="201" y="373"/>
                    </a:lnTo>
                    <a:lnTo>
                      <a:pt x="197" y="368"/>
                    </a:lnTo>
                    <a:close/>
                  </a:path>
                </a:pathLst>
              </a:custGeom>
              <a:solidFill>
                <a:srgbClr val="DDDDDD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7" name="Freeform 25"/>
              <p:cNvSpPr>
                <a:spLocks noChangeAspect="1"/>
              </p:cNvSpPr>
              <p:nvPr/>
            </p:nvSpPr>
            <p:spPr bwMode="auto">
              <a:xfrm>
                <a:off x="1506" y="2236"/>
                <a:ext cx="1050" cy="689"/>
              </a:xfrm>
              <a:custGeom>
                <a:avLst/>
                <a:gdLst>
                  <a:gd name="T0" fmla="*/ 1481 w 967"/>
                  <a:gd name="T1" fmla="*/ 1240 h 632"/>
                  <a:gd name="T2" fmla="*/ 1583 w 967"/>
                  <a:gd name="T3" fmla="*/ 1216 h 632"/>
                  <a:gd name="T4" fmla="*/ 1620 w 967"/>
                  <a:gd name="T5" fmla="*/ 1210 h 632"/>
                  <a:gd name="T6" fmla="*/ 1755 w 967"/>
                  <a:gd name="T7" fmla="*/ 1178 h 632"/>
                  <a:gd name="T8" fmla="*/ 1876 w 967"/>
                  <a:gd name="T9" fmla="*/ 1151 h 632"/>
                  <a:gd name="T10" fmla="*/ 1931 w 967"/>
                  <a:gd name="T11" fmla="*/ 1079 h 632"/>
                  <a:gd name="T12" fmla="*/ 1998 w 967"/>
                  <a:gd name="T13" fmla="*/ 1080 h 632"/>
                  <a:gd name="T14" fmla="*/ 2063 w 967"/>
                  <a:gd name="T15" fmla="*/ 1031 h 632"/>
                  <a:gd name="T16" fmla="*/ 2088 w 967"/>
                  <a:gd name="T17" fmla="*/ 1018 h 632"/>
                  <a:gd name="T18" fmla="*/ 2101 w 967"/>
                  <a:gd name="T19" fmla="*/ 954 h 632"/>
                  <a:gd name="T20" fmla="*/ 2124 w 967"/>
                  <a:gd name="T21" fmla="*/ 920 h 632"/>
                  <a:gd name="T22" fmla="*/ 2202 w 967"/>
                  <a:gd name="T23" fmla="*/ 853 h 632"/>
                  <a:gd name="T24" fmla="*/ 2103 w 967"/>
                  <a:gd name="T25" fmla="*/ 774 h 632"/>
                  <a:gd name="T26" fmla="*/ 1989 w 967"/>
                  <a:gd name="T27" fmla="*/ 673 h 632"/>
                  <a:gd name="T28" fmla="*/ 2009 w 967"/>
                  <a:gd name="T29" fmla="*/ 528 h 632"/>
                  <a:gd name="T30" fmla="*/ 2006 w 967"/>
                  <a:gd name="T31" fmla="*/ 422 h 632"/>
                  <a:gd name="T32" fmla="*/ 2035 w 967"/>
                  <a:gd name="T33" fmla="*/ 361 h 632"/>
                  <a:gd name="T34" fmla="*/ 2077 w 967"/>
                  <a:gd name="T35" fmla="*/ 261 h 632"/>
                  <a:gd name="T36" fmla="*/ 2055 w 967"/>
                  <a:gd name="T37" fmla="*/ 235 h 632"/>
                  <a:gd name="T38" fmla="*/ 1927 w 967"/>
                  <a:gd name="T39" fmla="*/ 170 h 632"/>
                  <a:gd name="T40" fmla="*/ 1874 w 967"/>
                  <a:gd name="T41" fmla="*/ 57 h 632"/>
                  <a:gd name="T42" fmla="*/ 1782 w 967"/>
                  <a:gd name="T43" fmla="*/ 0 h 632"/>
                  <a:gd name="T44" fmla="*/ 1631 w 967"/>
                  <a:gd name="T45" fmla="*/ 35 h 632"/>
                  <a:gd name="T46" fmla="*/ 1517 w 967"/>
                  <a:gd name="T47" fmla="*/ 62 h 632"/>
                  <a:gd name="T48" fmla="*/ 1431 w 967"/>
                  <a:gd name="T49" fmla="*/ 82 h 632"/>
                  <a:gd name="T50" fmla="*/ 1260 w 967"/>
                  <a:gd name="T51" fmla="*/ 119 h 632"/>
                  <a:gd name="T52" fmla="*/ 1190 w 967"/>
                  <a:gd name="T53" fmla="*/ 135 h 632"/>
                  <a:gd name="T54" fmla="*/ 1000 w 967"/>
                  <a:gd name="T55" fmla="*/ 174 h 632"/>
                  <a:gd name="T56" fmla="*/ 906 w 967"/>
                  <a:gd name="T57" fmla="*/ 193 h 632"/>
                  <a:gd name="T58" fmla="*/ 787 w 967"/>
                  <a:gd name="T59" fmla="*/ 219 h 632"/>
                  <a:gd name="T60" fmla="*/ 578 w 967"/>
                  <a:gd name="T61" fmla="*/ 263 h 632"/>
                  <a:gd name="T62" fmla="*/ 527 w 967"/>
                  <a:gd name="T63" fmla="*/ 271 h 632"/>
                  <a:gd name="T64" fmla="*/ 360 w 967"/>
                  <a:gd name="T65" fmla="*/ 307 h 632"/>
                  <a:gd name="T66" fmla="*/ 263 w 967"/>
                  <a:gd name="T67" fmla="*/ 322 h 632"/>
                  <a:gd name="T68" fmla="*/ 20 w 967"/>
                  <a:gd name="T69" fmla="*/ 370 h 632"/>
                  <a:gd name="T70" fmla="*/ 4 w 967"/>
                  <a:gd name="T71" fmla="*/ 445 h 632"/>
                  <a:gd name="T72" fmla="*/ 42 w 967"/>
                  <a:gd name="T73" fmla="*/ 621 h 632"/>
                  <a:gd name="T74" fmla="*/ 55 w 967"/>
                  <a:gd name="T75" fmla="*/ 722 h 632"/>
                  <a:gd name="T76" fmla="*/ 80 w 967"/>
                  <a:gd name="T77" fmla="*/ 868 h 632"/>
                  <a:gd name="T78" fmla="*/ 91 w 967"/>
                  <a:gd name="T79" fmla="*/ 926 h 632"/>
                  <a:gd name="T80" fmla="*/ 102 w 967"/>
                  <a:gd name="T81" fmla="*/ 1001 h 632"/>
                  <a:gd name="T82" fmla="*/ 113 w 967"/>
                  <a:gd name="T83" fmla="*/ 1067 h 632"/>
                  <a:gd name="T84" fmla="*/ 128 w 967"/>
                  <a:gd name="T85" fmla="*/ 1151 h 632"/>
                  <a:gd name="T86" fmla="*/ 142 w 967"/>
                  <a:gd name="T87" fmla="*/ 1244 h 632"/>
                  <a:gd name="T88" fmla="*/ 159 w 967"/>
                  <a:gd name="T89" fmla="*/ 1328 h 632"/>
                  <a:gd name="T90" fmla="*/ 165 w 967"/>
                  <a:gd name="T91" fmla="*/ 1379 h 632"/>
                  <a:gd name="T92" fmla="*/ 189 w 967"/>
                  <a:gd name="T93" fmla="*/ 1500 h 632"/>
                  <a:gd name="T94" fmla="*/ 233 w 967"/>
                  <a:gd name="T95" fmla="*/ 1489 h 632"/>
                  <a:gd name="T96" fmla="*/ 418 w 967"/>
                  <a:gd name="T97" fmla="*/ 1454 h 632"/>
                  <a:gd name="T98" fmla="*/ 520 w 967"/>
                  <a:gd name="T99" fmla="*/ 1437 h 632"/>
                  <a:gd name="T100" fmla="*/ 572 w 967"/>
                  <a:gd name="T101" fmla="*/ 1426 h 632"/>
                  <a:gd name="T102" fmla="*/ 700 w 967"/>
                  <a:gd name="T103" fmla="*/ 1400 h 632"/>
                  <a:gd name="T104" fmla="*/ 774 w 967"/>
                  <a:gd name="T105" fmla="*/ 1383 h 632"/>
                  <a:gd name="T106" fmla="*/ 896 w 967"/>
                  <a:gd name="T107" fmla="*/ 1362 h 632"/>
                  <a:gd name="T108" fmla="*/ 952 w 967"/>
                  <a:gd name="T109" fmla="*/ 1347 h 632"/>
                  <a:gd name="T110" fmla="*/ 1000 w 967"/>
                  <a:gd name="T111" fmla="*/ 1342 h 632"/>
                  <a:gd name="T112" fmla="*/ 1264 w 967"/>
                  <a:gd name="T113" fmla="*/ 1284 h 632"/>
                  <a:gd name="T114" fmla="*/ 1292 w 967"/>
                  <a:gd name="T115" fmla="*/ 1281 h 632"/>
                  <a:gd name="T116" fmla="*/ 1426 w 967"/>
                  <a:gd name="T117" fmla="*/ 1253 h 63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67"/>
                  <a:gd name="T178" fmla="*/ 0 h 632"/>
                  <a:gd name="T179" fmla="*/ 967 w 967"/>
                  <a:gd name="T180" fmla="*/ 632 h 63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67" h="632">
                    <a:moveTo>
                      <a:pt x="633" y="526"/>
                    </a:moveTo>
                    <a:lnTo>
                      <a:pt x="646" y="524"/>
                    </a:lnTo>
                    <a:lnTo>
                      <a:pt x="650" y="523"/>
                    </a:lnTo>
                    <a:lnTo>
                      <a:pt x="666" y="519"/>
                    </a:lnTo>
                    <a:lnTo>
                      <a:pt x="676" y="518"/>
                    </a:lnTo>
                    <a:lnTo>
                      <a:pt x="695" y="513"/>
                    </a:lnTo>
                    <a:lnTo>
                      <a:pt x="701" y="511"/>
                    </a:lnTo>
                    <a:lnTo>
                      <a:pt x="709" y="510"/>
                    </a:lnTo>
                    <a:lnTo>
                      <a:pt x="711" y="510"/>
                    </a:lnTo>
                    <a:lnTo>
                      <a:pt x="751" y="501"/>
                    </a:lnTo>
                    <a:lnTo>
                      <a:pt x="753" y="500"/>
                    </a:lnTo>
                    <a:lnTo>
                      <a:pt x="769" y="498"/>
                    </a:lnTo>
                    <a:lnTo>
                      <a:pt x="793" y="491"/>
                    </a:lnTo>
                    <a:lnTo>
                      <a:pt x="809" y="487"/>
                    </a:lnTo>
                    <a:lnTo>
                      <a:pt x="823" y="485"/>
                    </a:lnTo>
                    <a:lnTo>
                      <a:pt x="824" y="485"/>
                    </a:lnTo>
                    <a:lnTo>
                      <a:pt x="825" y="479"/>
                    </a:lnTo>
                    <a:lnTo>
                      <a:pt x="847" y="455"/>
                    </a:lnTo>
                    <a:lnTo>
                      <a:pt x="849" y="454"/>
                    </a:lnTo>
                    <a:lnTo>
                      <a:pt x="862" y="452"/>
                    </a:lnTo>
                    <a:lnTo>
                      <a:pt x="877" y="456"/>
                    </a:lnTo>
                    <a:lnTo>
                      <a:pt x="882" y="450"/>
                    </a:lnTo>
                    <a:lnTo>
                      <a:pt x="901" y="439"/>
                    </a:lnTo>
                    <a:lnTo>
                      <a:pt x="906" y="435"/>
                    </a:lnTo>
                    <a:lnTo>
                      <a:pt x="907" y="434"/>
                    </a:lnTo>
                    <a:lnTo>
                      <a:pt x="907" y="432"/>
                    </a:lnTo>
                    <a:lnTo>
                      <a:pt x="916" y="429"/>
                    </a:lnTo>
                    <a:lnTo>
                      <a:pt x="917" y="425"/>
                    </a:lnTo>
                    <a:lnTo>
                      <a:pt x="914" y="412"/>
                    </a:lnTo>
                    <a:lnTo>
                      <a:pt x="923" y="403"/>
                    </a:lnTo>
                    <a:lnTo>
                      <a:pt x="923" y="402"/>
                    </a:lnTo>
                    <a:lnTo>
                      <a:pt x="931" y="393"/>
                    </a:lnTo>
                    <a:lnTo>
                      <a:pt x="933" y="388"/>
                    </a:lnTo>
                    <a:lnTo>
                      <a:pt x="947" y="378"/>
                    </a:lnTo>
                    <a:lnTo>
                      <a:pt x="956" y="367"/>
                    </a:lnTo>
                    <a:lnTo>
                      <a:pt x="967" y="360"/>
                    </a:lnTo>
                    <a:lnTo>
                      <a:pt x="944" y="342"/>
                    </a:lnTo>
                    <a:lnTo>
                      <a:pt x="937" y="333"/>
                    </a:lnTo>
                    <a:lnTo>
                      <a:pt x="924" y="327"/>
                    </a:lnTo>
                    <a:lnTo>
                      <a:pt x="921" y="321"/>
                    </a:lnTo>
                    <a:lnTo>
                      <a:pt x="885" y="286"/>
                    </a:lnTo>
                    <a:lnTo>
                      <a:pt x="874" y="284"/>
                    </a:lnTo>
                    <a:lnTo>
                      <a:pt x="873" y="282"/>
                    </a:lnTo>
                    <a:lnTo>
                      <a:pt x="865" y="252"/>
                    </a:lnTo>
                    <a:lnTo>
                      <a:pt x="882" y="222"/>
                    </a:lnTo>
                    <a:lnTo>
                      <a:pt x="867" y="204"/>
                    </a:lnTo>
                    <a:lnTo>
                      <a:pt x="864" y="200"/>
                    </a:lnTo>
                    <a:lnTo>
                      <a:pt x="880" y="178"/>
                    </a:lnTo>
                    <a:lnTo>
                      <a:pt x="884" y="173"/>
                    </a:lnTo>
                    <a:lnTo>
                      <a:pt x="880" y="174"/>
                    </a:lnTo>
                    <a:lnTo>
                      <a:pt x="893" y="153"/>
                    </a:lnTo>
                    <a:lnTo>
                      <a:pt x="894" y="136"/>
                    </a:lnTo>
                    <a:lnTo>
                      <a:pt x="906" y="114"/>
                    </a:lnTo>
                    <a:lnTo>
                      <a:pt x="913" y="109"/>
                    </a:lnTo>
                    <a:lnTo>
                      <a:pt x="912" y="106"/>
                    </a:lnTo>
                    <a:lnTo>
                      <a:pt x="902" y="96"/>
                    </a:lnTo>
                    <a:lnTo>
                      <a:pt x="902" y="98"/>
                    </a:lnTo>
                    <a:lnTo>
                      <a:pt x="882" y="99"/>
                    </a:lnTo>
                    <a:lnTo>
                      <a:pt x="860" y="89"/>
                    </a:lnTo>
                    <a:lnTo>
                      <a:pt x="845" y="72"/>
                    </a:lnTo>
                    <a:lnTo>
                      <a:pt x="848" y="66"/>
                    </a:lnTo>
                    <a:lnTo>
                      <a:pt x="840" y="41"/>
                    </a:lnTo>
                    <a:lnTo>
                      <a:pt x="822" y="24"/>
                    </a:lnTo>
                    <a:lnTo>
                      <a:pt x="818" y="21"/>
                    </a:lnTo>
                    <a:lnTo>
                      <a:pt x="805" y="25"/>
                    </a:lnTo>
                    <a:lnTo>
                      <a:pt x="783" y="0"/>
                    </a:lnTo>
                    <a:lnTo>
                      <a:pt x="780" y="0"/>
                    </a:lnTo>
                    <a:lnTo>
                      <a:pt x="764" y="5"/>
                    </a:lnTo>
                    <a:lnTo>
                      <a:pt x="716" y="15"/>
                    </a:lnTo>
                    <a:lnTo>
                      <a:pt x="686" y="22"/>
                    </a:lnTo>
                    <a:lnTo>
                      <a:pt x="670" y="26"/>
                    </a:lnTo>
                    <a:lnTo>
                      <a:pt x="667" y="26"/>
                    </a:lnTo>
                    <a:lnTo>
                      <a:pt x="663" y="27"/>
                    </a:lnTo>
                    <a:lnTo>
                      <a:pt x="648" y="30"/>
                    </a:lnTo>
                    <a:lnTo>
                      <a:pt x="628" y="35"/>
                    </a:lnTo>
                    <a:lnTo>
                      <a:pt x="601" y="40"/>
                    </a:lnTo>
                    <a:lnTo>
                      <a:pt x="566" y="47"/>
                    </a:lnTo>
                    <a:lnTo>
                      <a:pt x="553" y="50"/>
                    </a:lnTo>
                    <a:lnTo>
                      <a:pt x="546" y="51"/>
                    </a:lnTo>
                    <a:lnTo>
                      <a:pt x="539" y="52"/>
                    </a:lnTo>
                    <a:lnTo>
                      <a:pt x="522" y="57"/>
                    </a:lnTo>
                    <a:lnTo>
                      <a:pt x="458" y="70"/>
                    </a:lnTo>
                    <a:lnTo>
                      <a:pt x="441" y="74"/>
                    </a:lnTo>
                    <a:lnTo>
                      <a:pt x="439" y="74"/>
                    </a:lnTo>
                    <a:lnTo>
                      <a:pt x="426" y="76"/>
                    </a:lnTo>
                    <a:lnTo>
                      <a:pt x="420" y="77"/>
                    </a:lnTo>
                    <a:lnTo>
                      <a:pt x="398" y="82"/>
                    </a:lnTo>
                    <a:lnTo>
                      <a:pt x="364" y="89"/>
                    </a:lnTo>
                    <a:lnTo>
                      <a:pt x="351" y="91"/>
                    </a:lnTo>
                    <a:lnTo>
                      <a:pt x="345" y="92"/>
                    </a:lnTo>
                    <a:lnTo>
                      <a:pt x="336" y="95"/>
                    </a:lnTo>
                    <a:lnTo>
                      <a:pt x="287" y="104"/>
                    </a:lnTo>
                    <a:lnTo>
                      <a:pt x="252" y="111"/>
                    </a:lnTo>
                    <a:lnTo>
                      <a:pt x="243" y="113"/>
                    </a:lnTo>
                    <a:lnTo>
                      <a:pt x="232" y="115"/>
                    </a:lnTo>
                    <a:lnTo>
                      <a:pt x="231" y="115"/>
                    </a:lnTo>
                    <a:lnTo>
                      <a:pt x="221" y="116"/>
                    </a:lnTo>
                    <a:lnTo>
                      <a:pt x="203" y="120"/>
                    </a:lnTo>
                    <a:lnTo>
                      <a:pt x="158" y="129"/>
                    </a:lnTo>
                    <a:lnTo>
                      <a:pt x="138" y="133"/>
                    </a:lnTo>
                    <a:lnTo>
                      <a:pt x="132" y="134"/>
                    </a:lnTo>
                    <a:lnTo>
                      <a:pt x="114" y="136"/>
                    </a:lnTo>
                    <a:lnTo>
                      <a:pt x="104" y="80"/>
                    </a:lnTo>
                    <a:lnTo>
                      <a:pt x="50" y="121"/>
                    </a:lnTo>
                    <a:lnTo>
                      <a:pt x="9" y="155"/>
                    </a:lnTo>
                    <a:lnTo>
                      <a:pt x="0" y="161"/>
                    </a:lnTo>
                    <a:lnTo>
                      <a:pt x="4" y="183"/>
                    </a:lnTo>
                    <a:lnTo>
                      <a:pt x="4" y="188"/>
                    </a:lnTo>
                    <a:lnTo>
                      <a:pt x="9" y="217"/>
                    </a:lnTo>
                    <a:lnTo>
                      <a:pt x="13" y="235"/>
                    </a:lnTo>
                    <a:lnTo>
                      <a:pt x="18" y="262"/>
                    </a:lnTo>
                    <a:lnTo>
                      <a:pt x="18" y="263"/>
                    </a:lnTo>
                    <a:lnTo>
                      <a:pt x="21" y="287"/>
                    </a:lnTo>
                    <a:lnTo>
                      <a:pt x="25" y="304"/>
                    </a:lnTo>
                    <a:lnTo>
                      <a:pt x="30" y="337"/>
                    </a:lnTo>
                    <a:lnTo>
                      <a:pt x="30" y="340"/>
                    </a:lnTo>
                    <a:lnTo>
                      <a:pt x="35" y="366"/>
                    </a:lnTo>
                    <a:lnTo>
                      <a:pt x="36" y="371"/>
                    </a:lnTo>
                    <a:lnTo>
                      <a:pt x="39" y="386"/>
                    </a:lnTo>
                    <a:lnTo>
                      <a:pt x="40" y="391"/>
                    </a:lnTo>
                    <a:lnTo>
                      <a:pt x="40" y="396"/>
                    </a:lnTo>
                    <a:lnTo>
                      <a:pt x="43" y="408"/>
                    </a:lnTo>
                    <a:lnTo>
                      <a:pt x="45" y="422"/>
                    </a:lnTo>
                    <a:lnTo>
                      <a:pt x="48" y="441"/>
                    </a:lnTo>
                    <a:lnTo>
                      <a:pt x="49" y="444"/>
                    </a:lnTo>
                    <a:lnTo>
                      <a:pt x="50" y="450"/>
                    </a:lnTo>
                    <a:lnTo>
                      <a:pt x="54" y="474"/>
                    </a:lnTo>
                    <a:lnTo>
                      <a:pt x="55" y="477"/>
                    </a:lnTo>
                    <a:lnTo>
                      <a:pt x="56" y="485"/>
                    </a:lnTo>
                    <a:lnTo>
                      <a:pt x="56" y="490"/>
                    </a:lnTo>
                    <a:lnTo>
                      <a:pt x="63" y="521"/>
                    </a:lnTo>
                    <a:lnTo>
                      <a:pt x="63" y="525"/>
                    </a:lnTo>
                    <a:lnTo>
                      <a:pt x="65" y="540"/>
                    </a:lnTo>
                    <a:lnTo>
                      <a:pt x="66" y="544"/>
                    </a:lnTo>
                    <a:lnTo>
                      <a:pt x="69" y="560"/>
                    </a:lnTo>
                    <a:lnTo>
                      <a:pt x="71" y="570"/>
                    </a:lnTo>
                    <a:lnTo>
                      <a:pt x="71" y="574"/>
                    </a:lnTo>
                    <a:lnTo>
                      <a:pt x="73" y="582"/>
                    </a:lnTo>
                    <a:lnTo>
                      <a:pt x="80" y="627"/>
                    </a:lnTo>
                    <a:lnTo>
                      <a:pt x="82" y="629"/>
                    </a:lnTo>
                    <a:lnTo>
                      <a:pt x="82" y="632"/>
                    </a:lnTo>
                    <a:lnTo>
                      <a:pt x="84" y="632"/>
                    </a:lnTo>
                    <a:lnTo>
                      <a:pt x="97" y="629"/>
                    </a:lnTo>
                    <a:lnTo>
                      <a:pt x="103" y="628"/>
                    </a:lnTo>
                    <a:lnTo>
                      <a:pt x="104" y="628"/>
                    </a:lnTo>
                    <a:lnTo>
                      <a:pt x="177" y="615"/>
                    </a:lnTo>
                    <a:lnTo>
                      <a:pt x="183" y="614"/>
                    </a:lnTo>
                    <a:lnTo>
                      <a:pt x="192" y="613"/>
                    </a:lnTo>
                    <a:lnTo>
                      <a:pt x="201" y="612"/>
                    </a:lnTo>
                    <a:lnTo>
                      <a:pt x="228" y="605"/>
                    </a:lnTo>
                    <a:lnTo>
                      <a:pt x="235" y="605"/>
                    </a:lnTo>
                    <a:lnTo>
                      <a:pt x="246" y="603"/>
                    </a:lnTo>
                    <a:lnTo>
                      <a:pt x="251" y="602"/>
                    </a:lnTo>
                    <a:lnTo>
                      <a:pt x="255" y="600"/>
                    </a:lnTo>
                    <a:lnTo>
                      <a:pt x="258" y="600"/>
                    </a:lnTo>
                    <a:lnTo>
                      <a:pt x="307" y="592"/>
                    </a:lnTo>
                    <a:lnTo>
                      <a:pt x="314" y="590"/>
                    </a:lnTo>
                    <a:lnTo>
                      <a:pt x="334" y="585"/>
                    </a:lnTo>
                    <a:lnTo>
                      <a:pt x="340" y="584"/>
                    </a:lnTo>
                    <a:lnTo>
                      <a:pt x="344" y="584"/>
                    </a:lnTo>
                    <a:lnTo>
                      <a:pt x="350" y="583"/>
                    </a:lnTo>
                    <a:lnTo>
                      <a:pt x="393" y="574"/>
                    </a:lnTo>
                    <a:lnTo>
                      <a:pt x="399" y="573"/>
                    </a:lnTo>
                    <a:lnTo>
                      <a:pt x="418" y="570"/>
                    </a:lnTo>
                    <a:lnTo>
                      <a:pt x="418" y="569"/>
                    </a:lnTo>
                    <a:lnTo>
                      <a:pt x="423" y="569"/>
                    </a:lnTo>
                    <a:lnTo>
                      <a:pt x="438" y="565"/>
                    </a:lnTo>
                    <a:lnTo>
                      <a:pt x="439" y="565"/>
                    </a:lnTo>
                    <a:lnTo>
                      <a:pt x="462" y="561"/>
                    </a:lnTo>
                    <a:lnTo>
                      <a:pt x="477" y="558"/>
                    </a:lnTo>
                    <a:lnTo>
                      <a:pt x="554" y="543"/>
                    </a:lnTo>
                    <a:lnTo>
                      <a:pt x="561" y="541"/>
                    </a:lnTo>
                    <a:lnTo>
                      <a:pt x="562" y="541"/>
                    </a:lnTo>
                    <a:lnTo>
                      <a:pt x="567" y="540"/>
                    </a:lnTo>
                    <a:lnTo>
                      <a:pt x="583" y="536"/>
                    </a:lnTo>
                    <a:lnTo>
                      <a:pt x="600" y="534"/>
                    </a:lnTo>
                    <a:lnTo>
                      <a:pt x="625" y="528"/>
                    </a:lnTo>
                    <a:lnTo>
                      <a:pt x="633" y="526"/>
                    </a:lnTo>
                    <a:close/>
                  </a:path>
                </a:pathLst>
              </a:custGeom>
              <a:solidFill>
                <a:srgbClr val="DDDDDD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8" name="Freeform 26"/>
              <p:cNvSpPr>
                <a:spLocks noChangeAspect="1"/>
              </p:cNvSpPr>
              <p:nvPr/>
            </p:nvSpPr>
            <p:spPr bwMode="auto">
              <a:xfrm>
                <a:off x="1152" y="2912"/>
                <a:ext cx="1389" cy="806"/>
              </a:xfrm>
              <a:custGeom>
                <a:avLst/>
                <a:gdLst>
                  <a:gd name="T0" fmla="*/ 2725 w 1278"/>
                  <a:gd name="T1" fmla="*/ 939 h 744"/>
                  <a:gd name="T2" fmla="*/ 2782 w 1278"/>
                  <a:gd name="T3" fmla="*/ 1013 h 744"/>
                  <a:gd name="T4" fmla="*/ 2843 w 1278"/>
                  <a:gd name="T5" fmla="*/ 1185 h 744"/>
                  <a:gd name="T6" fmla="*/ 2749 w 1278"/>
                  <a:gd name="T7" fmla="*/ 1205 h 744"/>
                  <a:gd name="T8" fmla="*/ 2560 w 1278"/>
                  <a:gd name="T9" fmla="*/ 1242 h 744"/>
                  <a:gd name="T10" fmla="*/ 2456 w 1278"/>
                  <a:gd name="T11" fmla="*/ 1266 h 744"/>
                  <a:gd name="T12" fmla="*/ 2228 w 1278"/>
                  <a:gd name="T13" fmla="*/ 1311 h 744"/>
                  <a:gd name="T14" fmla="*/ 2144 w 1278"/>
                  <a:gd name="T15" fmla="*/ 1333 h 744"/>
                  <a:gd name="T16" fmla="*/ 2001 w 1278"/>
                  <a:gd name="T17" fmla="*/ 1357 h 744"/>
                  <a:gd name="T18" fmla="*/ 1864 w 1278"/>
                  <a:gd name="T19" fmla="*/ 1385 h 744"/>
                  <a:gd name="T20" fmla="*/ 1831 w 1278"/>
                  <a:gd name="T21" fmla="*/ 1390 h 744"/>
                  <a:gd name="T22" fmla="*/ 1573 w 1278"/>
                  <a:gd name="T23" fmla="*/ 1435 h 744"/>
                  <a:gd name="T24" fmla="*/ 1387 w 1278"/>
                  <a:gd name="T25" fmla="*/ 1468 h 744"/>
                  <a:gd name="T26" fmla="*/ 1221 w 1278"/>
                  <a:gd name="T27" fmla="*/ 1494 h 744"/>
                  <a:gd name="T28" fmla="*/ 1099 w 1278"/>
                  <a:gd name="T29" fmla="*/ 1509 h 744"/>
                  <a:gd name="T30" fmla="*/ 1059 w 1278"/>
                  <a:gd name="T31" fmla="*/ 1519 h 744"/>
                  <a:gd name="T32" fmla="*/ 846 w 1278"/>
                  <a:gd name="T33" fmla="*/ 1544 h 744"/>
                  <a:gd name="T34" fmla="*/ 722 w 1278"/>
                  <a:gd name="T35" fmla="*/ 1547 h 744"/>
                  <a:gd name="T36" fmla="*/ 562 w 1278"/>
                  <a:gd name="T37" fmla="*/ 1576 h 744"/>
                  <a:gd name="T38" fmla="*/ 489 w 1278"/>
                  <a:gd name="T39" fmla="*/ 1590 h 744"/>
                  <a:gd name="T40" fmla="*/ 316 w 1278"/>
                  <a:gd name="T41" fmla="*/ 1617 h 744"/>
                  <a:gd name="T42" fmla="*/ 74 w 1278"/>
                  <a:gd name="T43" fmla="*/ 1649 h 744"/>
                  <a:gd name="T44" fmla="*/ 59 w 1278"/>
                  <a:gd name="T45" fmla="*/ 1617 h 744"/>
                  <a:gd name="T46" fmla="*/ 277 w 1278"/>
                  <a:gd name="T47" fmla="*/ 1476 h 744"/>
                  <a:gd name="T48" fmla="*/ 376 w 1278"/>
                  <a:gd name="T49" fmla="*/ 1312 h 744"/>
                  <a:gd name="T50" fmla="*/ 535 w 1278"/>
                  <a:gd name="T51" fmla="*/ 1169 h 744"/>
                  <a:gd name="T52" fmla="*/ 680 w 1278"/>
                  <a:gd name="T53" fmla="*/ 1255 h 744"/>
                  <a:gd name="T54" fmla="*/ 861 w 1278"/>
                  <a:gd name="T55" fmla="*/ 1217 h 744"/>
                  <a:gd name="T56" fmla="*/ 1003 w 1278"/>
                  <a:gd name="T57" fmla="*/ 1151 h 744"/>
                  <a:gd name="T58" fmla="*/ 1139 w 1278"/>
                  <a:gd name="T59" fmla="*/ 1089 h 744"/>
                  <a:gd name="T60" fmla="*/ 1192 w 1278"/>
                  <a:gd name="T61" fmla="*/ 964 h 744"/>
                  <a:gd name="T62" fmla="*/ 1265 w 1278"/>
                  <a:gd name="T63" fmla="*/ 793 h 744"/>
                  <a:gd name="T64" fmla="*/ 1317 w 1278"/>
                  <a:gd name="T65" fmla="*/ 651 h 744"/>
                  <a:gd name="T66" fmla="*/ 1415 w 1278"/>
                  <a:gd name="T67" fmla="*/ 544 h 744"/>
                  <a:gd name="T68" fmla="*/ 1511 w 1278"/>
                  <a:gd name="T69" fmla="*/ 502 h 744"/>
                  <a:gd name="T70" fmla="*/ 1638 w 1278"/>
                  <a:gd name="T71" fmla="*/ 278 h 744"/>
                  <a:gd name="T72" fmla="*/ 1741 w 1278"/>
                  <a:gd name="T73" fmla="*/ 78 h 744"/>
                  <a:gd name="T74" fmla="*/ 1818 w 1278"/>
                  <a:gd name="T75" fmla="*/ 44 h 744"/>
                  <a:gd name="T76" fmla="*/ 1955 w 1278"/>
                  <a:gd name="T77" fmla="*/ 119 h 744"/>
                  <a:gd name="T78" fmla="*/ 2009 w 1278"/>
                  <a:gd name="T79" fmla="*/ 24 h 744"/>
                  <a:gd name="T80" fmla="*/ 2147 w 1278"/>
                  <a:gd name="T81" fmla="*/ 117 h 744"/>
                  <a:gd name="T82" fmla="*/ 2263 w 1278"/>
                  <a:gd name="T83" fmla="*/ 181 h 744"/>
                  <a:gd name="T84" fmla="*/ 2281 w 1278"/>
                  <a:gd name="T85" fmla="*/ 227 h 744"/>
                  <a:gd name="T86" fmla="*/ 2260 w 1278"/>
                  <a:gd name="T87" fmla="*/ 297 h 744"/>
                  <a:gd name="T88" fmla="*/ 2218 w 1278"/>
                  <a:gd name="T89" fmla="*/ 343 h 744"/>
                  <a:gd name="T90" fmla="*/ 2247 w 1278"/>
                  <a:gd name="T91" fmla="*/ 448 h 744"/>
                  <a:gd name="T92" fmla="*/ 2397 w 1278"/>
                  <a:gd name="T93" fmla="*/ 495 h 744"/>
                  <a:gd name="T94" fmla="*/ 2654 w 1278"/>
                  <a:gd name="T95" fmla="*/ 676 h 744"/>
                  <a:gd name="T96" fmla="*/ 2474 w 1278"/>
                  <a:gd name="T97" fmla="*/ 622 h 744"/>
                  <a:gd name="T98" fmla="*/ 2532 w 1278"/>
                  <a:gd name="T99" fmla="*/ 674 h 744"/>
                  <a:gd name="T100" fmla="*/ 2689 w 1278"/>
                  <a:gd name="T101" fmla="*/ 758 h 744"/>
                  <a:gd name="T102" fmla="*/ 2677 w 1278"/>
                  <a:gd name="T103" fmla="*/ 872 h 74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278"/>
                  <a:gd name="T157" fmla="*/ 0 h 744"/>
                  <a:gd name="T158" fmla="*/ 1278 w 1278"/>
                  <a:gd name="T159" fmla="*/ 744 h 74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278" h="744">
                    <a:moveTo>
                      <a:pt x="1165" y="413"/>
                    </a:moveTo>
                    <a:lnTo>
                      <a:pt x="1167" y="416"/>
                    </a:lnTo>
                    <a:lnTo>
                      <a:pt x="1167" y="415"/>
                    </a:lnTo>
                    <a:lnTo>
                      <a:pt x="1184" y="421"/>
                    </a:lnTo>
                    <a:lnTo>
                      <a:pt x="1184" y="422"/>
                    </a:lnTo>
                    <a:lnTo>
                      <a:pt x="1186" y="445"/>
                    </a:lnTo>
                    <a:lnTo>
                      <a:pt x="1189" y="450"/>
                    </a:lnTo>
                    <a:lnTo>
                      <a:pt x="1189" y="451"/>
                    </a:lnTo>
                    <a:lnTo>
                      <a:pt x="1197" y="452"/>
                    </a:lnTo>
                    <a:lnTo>
                      <a:pt x="1210" y="455"/>
                    </a:lnTo>
                    <a:lnTo>
                      <a:pt x="1219" y="456"/>
                    </a:lnTo>
                    <a:lnTo>
                      <a:pt x="1239" y="450"/>
                    </a:lnTo>
                    <a:lnTo>
                      <a:pt x="1278" y="523"/>
                    </a:lnTo>
                    <a:lnTo>
                      <a:pt x="1256" y="528"/>
                    </a:lnTo>
                    <a:lnTo>
                      <a:pt x="1236" y="533"/>
                    </a:lnTo>
                    <a:lnTo>
                      <a:pt x="1216" y="536"/>
                    </a:lnTo>
                    <a:lnTo>
                      <a:pt x="1213" y="538"/>
                    </a:lnTo>
                    <a:lnTo>
                      <a:pt x="1205" y="539"/>
                    </a:lnTo>
                    <a:lnTo>
                      <a:pt x="1200" y="540"/>
                    </a:lnTo>
                    <a:lnTo>
                      <a:pt x="1195" y="541"/>
                    </a:lnTo>
                    <a:lnTo>
                      <a:pt x="1176" y="545"/>
                    </a:lnTo>
                    <a:lnTo>
                      <a:pt x="1175" y="545"/>
                    </a:lnTo>
                    <a:lnTo>
                      <a:pt x="1169" y="546"/>
                    </a:lnTo>
                    <a:lnTo>
                      <a:pt x="1135" y="554"/>
                    </a:lnTo>
                    <a:lnTo>
                      <a:pt x="1113" y="558"/>
                    </a:lnTo>
                    <a:lnTo>
                      <a:pt x="1107" y="559"/>
                    </a:lnTo>
                    <a:lnTo>
                      <a:pt x="1107" y="561"/>
                    </a:lnTo>
                    <a:lnTo>
                      <a:pt x="1078" y="568"/>
                    </a:lnTo>
                    <a:lnTo>
                      <a:pt x="1073" y="568"/>
                    </a:lnTo>
                    <a:lnTo>
                      <a:pt x="1067" y="569"/>
                    </a:lnTo>
                    <a:lnTo>
                      <a:pt x="1053" y="573"/>
                    </a:lnTo>
                    <a:lnTo>
                      <a:pt x="1046" y="574"/>
                    </a:lnTo>
                    <a:lnTo>
                      <a:pt x="1004" y="583"/>
                    </a:lnTo>
                    <a:lnTo>
                      <a:pt x="1001" y="583"/>
                    </a:lnTo>
                    <a:lnTo>
                      <a:pt x="969" y="589"/>
                    </a:lnTo>
                    <a:lnTo>
                      <a:pt x="963" y="590"/>
                    </a:lnTo>
                    <a:lnTo>
                      <a:pt x="957" y="592"/>
                    </a:lnTo>
                    <a:lnTo>
                      <a:pt x="948" y="594"/>
                    </a:lnTo>
                    <a:lnTo>
                      <a:pt x="938" y="595"/>
                    </a:lnTo>
                    <a:lnTo>
                      <a:pt x="932" y="598"/>
                    </a:lnTo>
                    <a:lnTo>
                      <a:pt x="924" y="599"/>
                    </a:lnTo>
                    <a:lnTo>
                      <a:pt x="894" y="604"/>
                    </a:lnTo>
                    <a:lnTo>
                      <a:pt x="890" y="605"/>
                    </a:lnTo>
                    <a:lnTo>
                      <a:pt x="878" y="608"/>
                    </a:lnTo>
                    <a:lnTo>
                      <a:pt x="870" y="609"/>
                    </a:lnTo>
                    <a:lnTo>
                      <a:pt x="864" y="610"/>
                    </a:lnTo>
                    <a:lnTo>
                      <a:pt x="856" y="613"/>
                    </a:lnTo>
                    <a:lnTo>
                      <a:pt x="850" y="614"/>
                    </a:lnTo>
                    <a:lnTo>
                      <a:pt x="829" y="618"/>
                    </a:lnTo>
                    <a:lnTo>
                      <a:pt x="811" y="622"/>
                    </a:lnTo>
                    <a:lnTo>
                      <a:pt x="809" y="622"/>
                    </a:lnTo>
                    <a:lnTo>
                      <a:pt x="804" y="623"/>
                    </a:lnTo>
                    <a:lnTo>
                      <a:pt x="801" y="623"/>
                    </a:lnTo>
                    <a:lnTo>
                      <a:pt x="799" y="624"/>
                    </a:lnTo>
                    <a:lnTo>
                      <a:pt x="796" y="624"/>
                    </a:lnTo>
                    <a:lnTo>
                      <a:pt x="746" y="634"/>
                    </a:lnTo>
                    <a:lnTo>
                      <a:pt x="732" y="637"/>
                    </a:lnTo>
                    <a:lnTo>
                      <a:pt x="727" y="638"/>
                    </a:lnTo>
                    <a:lnTo>
                      <a:pt x="707" y="642"/>
                    </a:lnTo>
                    <a:lnTo>
                      <a:pt x="684" y="645"/>
                    </a:lnTo>
                    <a:lnTo>
                      <a:pt x="676" y="647"/>
                    </a:lnTo>
                    <a:lnTo>
                      <a:pt x="666" y="649"/>
                    </a:lnTo>
                    <a:lnTo>
                      <a:pt x="651" y="652"/>
                    </a:lnTo>
                    <a:lnTo>
                      <a:pt x="624" y="655"/>
                    </a:lnTo>
                    <a:lnTo>
                      <a:pt x="604" y="659"/>
                    </a:lnTo>
                    <a:lnTo>
                      <a:pt x="600" y="660"/>
                    </a:lnTo>
                    <a:lnTo>
                      <a:pt x="595" y="662"/>
                    </a:lnTo>
                    <a:lnTo>
                      <a:pt x="584" y="663"/>
                    </a:lnTo>
                    <a:lnTo>
                      <a:pt x="555" y="668"/>
                    </a:lnTo>
                    <a:lnTo>
                      <a:pt x="531" y="671"/>
                    </a:lnTo>
                    <a:lnTo>
                      <a:pt x="523" y="672"/>
                    </a:lnTo>
                    <a:lnTo>
                      <a:pt x="511" y="673"/>
                    </a:lnTo>
                    <a:lnTo>
                      <a:pt x="504" y="674"/>
                    </a:lnTo>
                    <a:lnTo>
                      <a:pt x="489" y="676"/>
                    </a:lnTo>
                    <a:lnTo>
                      <a:pt x="478" y="678"/>
                    </a:lnTo>
                    <a:lnTo>
                      <a:pt x="469" y="679"/>
                    </a:lnTo>
                    <a:lnTo>
                      <a:pt x="466" y="681"/>
                    </a:lnTo>
                    <a:lnTo>
                      <a:pt x="464" y="681"/>
                    </a:lnTo>
                    <a:lnTo>
                      <a:pt x="461" y="681"/>
                    </a:lnTo>
                    <a:lnTo>
                      <a:pt x="460" y="681"/>
                    </a:lnTo>
                    <a:lnTo>
                      <a:pt x="456" y="682"/>
                    </a:lnTo>
                    <a:lnTo>
                      <a:pt x="430" y="684"/>
                    </a:lnTo>
                    <a:lnTo>
                      <a:pt x="388" y="689"/>
                    </a:lnTo>
                    <a:lnTo>
                      <a:pt x="381" y="691"/>
                    </a:lnTo>
                    <a:lnTo>
                      <a:pt x="367" y="693"/>
                    </a:lnTo>
                    <a:lnTo>
                      <a:pt x="361" y="693"/>
                    </a:lnTo>
                    <a:lnTo>
                      <a:pt x="337" y="696"/>
                    </a:lnTo>
                    <a:lnTo>
                      <a:pt x="328" y="697"/>
                    </a:lnTo>
                    <a:lnTo>
                      <a:pt x="332" y="692"/>
                    </a:lnTo>
                    <a:lnTo>
                      <a:pt x="314" y="694"/>
                    </a:lnTo>
                    <a:lnTo>
                      <a:pt x="302" y="696"/>
                    </a:lnTo>
                    <a:lnTo>
                      <a:pt x="287" y="698"/>
                    </a:lnTo>
                    <a:lnTo>
                      <a:pt x="286" y="703"/>
                    </a:lnTo>
                    <a:lnTo>
                      <a:pt x="250" y="708"/>
                    </a:lnTo>
                    <a:lnTo>
                      <a:pt x="245" y="709"/>
                    </a:lnTo>
                    <a:lnTo>
                      <a:pt x="240" y="709"/>
                    </a:lnTo>
                    <a:lnTo>
                      <a:pt x="234" y="711"/>
                    </a:lnTo>
                    <a:lnTo>
                      <a:pt x="233" y="711"/>
                    </a:lnTo>
                    <a:lnTo>
                      <a:pt x="227" y="712"/>
                    </a:lnTo>
                    <a:lnTo>
                      <a:pt x="213" y="714"/>
                    </a:lnTo>
                    <a:lnTo>
                      <a:pt x="193" y="717"/>
                    </a:lnTo>
                    <a:lnTo>
                      <a:pt x="174" y="719"/>
                    </a:lnTo>
                    <a:lnTo>
                      <a:pt x="171" y="721"/>
                    </a:lnTo>
                    <a:lnTo>
                      <a:pt x="166" y="722"/>
                    </a:lnTo>
                    <a:lnTo>
                      <a:pt x="138" y="726"/>
                    </a:lnTo>
                    <a:lnTo>
                      <a:pt x="131" y="727"/>
                    </a:lnTo>
                    <a:lnTo>
                      <a:pt x="113" y="729"/>
                    </a:lnTo>
                    <a:lnTo>
                      <a:pt x="67" y="736"/>
                    </a:lnTo>
                    <a:lnTo>
                      <a:pt x="65" y="736"/>
                    </a:lnTo>
                    <a:lnTo>
                      <a:pt x="32" y="741"/>
                    </a:lnTo>
                    <a:lnTo>
                      <a:pt x="8" y="743"/>
                    </a:lnTo>
                    <a:lnTo>
                      <a:pt x="3" y="743"/>
                    </a:lnTo>
                    <a:lnTo>
                      <a:pt x="0" y="744"/>
                    </a:lnTo>
                    <a:lnTo>
                      <a:pt x="6" y="738"/>
                    </a:lnTo>
                    <a:lnTo>
                      <a:pt x="26" y="726"/>
                    </a:lnTo>
                    <a:lnTo>
                      <a:pt x="32" y="726"/>
                    </a:lnTo>
                    <a:lnTo>
                      <a:pt x="84" y="701"/>
                    </a:lnTo>
                    <a:lnTo>
                      <a:pt x="84" y="692"/>
                    </a:lnTo>
                    <a:lnTo>
                      <a:pt x="121" y="664"/>
                    </a:lnTo>
                    <a:lnTo>
                      <a:pt x="121" y="663"/>
                    </a:lnTo>
                    <a:lnTo>
                      <a:pt x="120" y="647"/>
                    </a:lnTo>
                    <a:lnTo>
                      <a:pt x="138" y="633"/>
                    </a:lnTo>
                    <a:lnTo>
                      <a:pt x="141" y="610"/>
                    </a:lnTo>
                    <a:lnTo>
                      <a:pt x="163" y="593"/>
                    </a:lnTo>
                    <a:lnTo>
                      <a:pt x="164" y="590"/>
                    </a:lnTo>
                    <a:lnTo>
                      <a:pt x="181" y="579"/>
                    </a:lnTo>
                    <a:lnTo>
                      <a:pt x="192" y="574"/>
                    </a:lnTo>
                    <a:lnTo>
                      <a:pt x="200" y="565"/>
                    </a:lnTo>
                    <a:lnTo>
                      <a:pt x="215" y="545"/>
                    </a:lnTo>
                    <a:lnTo>
                      <a:pt x="233" y="525"/>
                    </a:lnTo>
                    <a:lnTo>
                      <a:pt x="248" y="505"/>
                    </a:lnTo>
                    <a:lnTo>
                      <a:pt x="256" y="510"/>
                    </a:lnTo>
                    <a:lnTo>
                      <a:pt x="252" y="513"/>
                    </a:lnTo>
                    <a:lnTo>
                      <a:pt x="259" y="539"/>
                    </a:lnTo>
                    <a:lnTo>
                      <a:pt x="296" y="563"/>
                    </a:lnTo>
                    <a:lnTo>
                      <a:pt x="307" y="569"/>
                    </a:lnTo>
                    <a:lnTo>
                      <a:pt x="342" y="548"/>
                    </a:lnTo>
                    <a:lnTo>
                      <a:pt x="353" y="531"/>
                    </a:lnTo>
                    <a:lnTo>
                      <a:pt x="362" y="539"/>
                    </a:lnTo>
                    <a:lnTo>
                      <a:pt x="375" y="546"/>
                    </a:lnTo>
                    <a:lnTo>
                      <a:pt x="380" y="549"/>
                    </a:lnTo>
                    <a:lnTo>
                      <a:pt x="395" y="539"/>
                    </a:lnTo>
                    <a:lnTo>
                      <a:pt x="417" y="529"/>
                    </a:lnTo>
                    <a:lnTo>
                      <a:pt x="417" y="530"/>
                    </a:lnTo>
                    <a:lnTo>
                      <a:pt x="436" y="516"/>
                    </a:lnTo>
                    <a:lnTo>
                      <a:pt x="430" y="509"/>
                    </a:lnTo>
                    <a:lnTo>
                      <a:pt x="432" y="499"/>
                    </a:lnTo>
                    <a:lnTo>
                      <a:pt x="449" y="508"/>
                    </a:lnTo>
                    <a:lnTo>
                      <a:pt x="489" y="481"/>
                    </a:lnTo>
                    <a:lnTo>
                      <a:pt x="495" y="489"/>
                    </a:lnTo>
                    <a:lnTo>
                      <a:pt x="518" y="469"/>
                    </a:lnTo>
                    <a:lnTo>
                      <a:pt x="524" y="445"/>
                    </a:lnTo>
                    <a:lnTo>
                      <a:pt x="528" y="440"/>
                    </a:lnTo>
                    <a:lnTo>
                      <a:pt x="523" y="437"/>
                    </a:lnTo>
                    <a:lnTo>
                      <a:pt x="518" y="434"/>
                    </a:lnTo>
                    <a:lnTo>
                      <a:pt x="511" y="429"/>
                    </a:lnTo>
                    <a:lnTo>
                      <a:pt x="521" y="408"/>
                    </a:lnTo>
                    <a:lnTo>
                      <a:pt x="528" y="386"/>
                    </a:lnTo>
                    <a:lnTo>
                      <a:pt x="543" y="367"/>
                    </a:lnTo>
                    <a:lnTo>
                      <a:pt x="550" y="356"/>
                    </a:lnTo>
                    <a:lnTo>
                      <a:pt x="550" y="355"/>
                    </a:lnTo>
                    <a:lnTo>
                      <a:pt x="554" y="341"/>
                    </a:lnTo>
                    <a:lnTo>
                      <a:pt x="554" y="327"/>
                    </a:lnTo>
                    <a:lnTo>
                      <a:pt x="562" y="307"/>
                    </a:lnTo>
                    <a:lnTo>
                      <a:pt x="573" y="293"/>
                    </a:lnTo>
                    <a:lnTo>
                      <a:pt x="577" y="273"/>
                    </a:lnTo>
                    <a:lnTo>
                      <a:pt x="579" y="269"/>
                    </a:lnTo>
                    <a:lnTo>
                      <a:pt x="583" y="222"/>
                    </a:lnTo>
                    <a:lnTo>
                      <a:pt x="597" y="225"/>
                    </a:lnTo>
                    <a:lnTo>
                      <a:pt x="615" y="244"/>
                    </a:lnTo>
                    <a:lnTo>
                      <a:pt x="644" y="249"/>
                    </a:lnTo>
                    <a:lnTo>
                      <a:pt x="652" y="238"/>
                    </a:lnTo>
                    <a:lnTo>
                      <a:pt x="656" y="233"/>
                    </a:lnTo>
                    <a:lnTo>
                      <a:pt x="657" y="228"/>
                    </a:lnTo>
                    <a:lnTo>
                      <a:pt x="657" y="225"/>
                    </a:lnTo>
                    <a:lnTo>
                      <a:pt x="671" y="169"/>
                    </a:lnTo>
                    <a:lnTo>
                      <a:pt x="677" y="150"/>
                    </a:lnTo>
                    <a:lnTo>
                      <a:pt x="677" y="148"/>
                    </a:lnTo>
                    <a:lnTo>
                      <a:pt x="701" y="163"/>
                    </a:lnTo>
                    <a:lnTo>
                      <a:pt x="713" y="126"/>
                    </a:lnTo>
                    <a:lnTo>
                      <a:pt x="738" y="104"/>
                    </a:lnTo>
                    <a:lnTo>
                      <a:pt x="741" y="91"/>
                    </a:lnTo>
                    <a:lnTo>
                      <a:pt x="745" y="84"/>
                    </a:lnTo>
                    <a:lnTo>
                      <a:pt x="753" y="74"/>
                    </a:lnTo>
                    <a:lnTo>
                      <a:pt x="757" y="35"/>
                    </a:lnTo>
                    <a:lnTo>
                      <a:pt x="755" y="0"/>
                    </a:lnTo>
                    <a:lnTo>
                      <a:pt x="766" y="6"/>
                    </a:lnTo>
                    <a:lnTo>
                      <a:pt x="770" y="8"/>
                    </a:lnTo>
                    <a:lnTo>
                      <a:pt x="776" y="12"/>
                    </a:lnTo>
                    <a:lnTo>
                      <a:pt x="790" y="20"/>
                    </a:lnTo>
                    <a:lnTo>
                      <a:pt x="796" y="22"/>
                    </a:lnTo>
                    <a:lnTo>
                      <a:pt x="812" y="32"/>
                    </a:lnTo>
                    <a:lnTo>
                      <a:pt x="817" y="35"/>
                    </a:lnTo>
                    <a:lnTo>
                      <a:pt x="819" y="36"/>
                    </a:lnTo>
                    <a:lnTo>
                      <a:pt x="850" y="54"/>
                    </a:lnTo>
                    <a:lnTo>
                      <a:pt x="855" y="27"/>
                    </a:lnTo>
                    <a:lnTo>
                      <a:pt x="856" y="17"/>
                    </a:lnTo>
                    <a:lnTo>
                      <a:pt x="860" y="11"/>
                    </a:lnTo>
                    <a:lnTo>
                      <a:pt x="866" y="8"/>
                    </a:lnTo>
                    <a:lnTo>
                      <a:pt x="873" y="11"/>
                    </a:lnTo>
                    <a:lnTo>
                      <a:pt x="898" y="18"/>
                    </a:lnTo>
                    <a:lnTo>
                      <a:pt x="905" y="23"/>
                    </a:lnTo>
                    <a:lnTo>
                      <a:pt x="899" y="45"/>
                    </a:lnTo>
                    <a:lnTo>
                      <a:pt x="925" y="54"/>
                    </a:lnTo>
                    <a:lnTo>
                      <a:pt x="933" y="52"/>
                    </a:lnTo>
                    <a:lnTo>
                      <a:pt x="947" y="56"/>
                    </a:lnTo>
                    <a:lnTo>
                      <a:pt x="948" y="64"/>
                    </a:lnTo>
                    <a:lnTo>
                      <a:pt x="965" y="66"/>
                    </a:lnTo>
                    <a:lnTo>
                      <a:pt x="970" y="71"/>
                    </a:lnTo>
                    <a:lnTo>
                      <a:pt x="984" y="81"/>
                    </a:lnTo>
                    <a:lnTo>
                      <a:pt x="985" y="81"/>
                    </a:lnTo>
                    <a:lnTo>
                      <a:pt x="985" y="89"/>
                    </a:lnTo>
                    <a:lnTo>
                      <a:pt x="989" y="99"/>
                    </a:lnTo>
                    <a:lnTo>
                      <a:pt x="989" y="100"/>
                    </a:lnTo>
                    <a:lnTo>
                      <a:pt x="991" y="102"/>
                    </a:lnTo>
                    <a:lnTo>
                      <a:pt x="991" y="107"/>
                    </a:lnTo>
                    <a:lnTo>
                      <a:pt x="985" y="118"/>
                    </a:lnTo>
                    <a:lnTo>
                      <a:pt x="980" y="124"/>
                    </a:lnTo>
                    <a:lnTo>
                      <a:pt x="980" y="125"/>
                    </a:lnTo>
                    <a:lnTo>
                      <a:pt x="982" y="134"/>
                    </a:lnTo>
                    <a:lnTo>
                      <a:pt x="972" y="140"/>
                    </a:lnTo>
                    <a:lnTo>
                      <a:pt x="969" y="136"/>
                    </a:lnTo>
                    <a:lnTo>
                      <a:pt x="968" y="136"/>
                    </a:lnTo>
                    <a:lnTo>
                      <a:pt x="964" y="140"/>
                    </a:lnTo>
                    <a:lnTo>
                      <a:pt x="964" y="154"/>
                    </a:lnTo>
                    <a:lnTo>
                      <a:pt x="960" y="166"/>
                    </a:lnTo>
                    <a:lnTo>
                      <a:pt x="960" y="168"/>
                    </a:lnTo>
                    <a:lnTo>
                      <a:pt x="960" y="181"/>
                    </a:lnTo>
                    <a:lnTo>
                      <a:pt x="969" y="199"/>
                    </a:lnTo>
                    <a:lnTo>
                      <a:pt x="977" y="202"/>
                    </a:lnTo>
                    <a:lnTo>
                      <a:pt x="1012" y="184"/>
                    </a:lnTo>
                    <a:lnTo>
                      <a:pt x="1018" y="204"/>
                    </a:lnTo>
                    <a:lnTo>
                      <a:pt x="1026" y="208"/>
                    </a:lnTo>
                    <a:lnTo>
                      <a:pt x="1029" y="217"/>
                    </a:lnTo>
                    <a:lnTo>
                      <a:pt x="1043" y="222"/>
                    </a:lnTo>
                    <a:lnTo>
                      <a:pt x="1083" y="218"/>
                    </a:lnTo>
                    <a:lnTo>
                      <a:pt x="1106" y="238"/>
                    </a:lnTo>
                    <a:lnTo>
                      <a:pt x="1157" y="259"/>
                    </a:lnTo>
                    <a:lnTo>
                      <a:pt x="1151" y="289"/>
                    </a:lnTo>
                    <a:lnTo>
                      <a:pt x="1154" y="304"/>
                    </a:lnTo>
                    <a:lnTo>
                      <a:pt x="1161" y="314"/>
                    </a:lnTo>
                    <a:lnTo>
                      <a:pt x="1126" y="318"/>
                    </a:lnTo>
                    <a:lnTo>
                      <a:pt x="1110" y="299"/>
                    </a:lnTo>
                    <a:lnTo>
                      <a:pt x="1097" y="293"/>
                    </a:lnTo>
                    <a:lnTo>
                      <a:pt x="1076" y="279"/>
                    </a:lnTo>
                    <a:lnTo>
                      <a:pt x="1072" y="279"/>
                    </a:lnTo>
                    <a:lnTo>
                      <a:pt x="1071" y="281"/>
                    </a:lnTo>
                    <a:lnTo>
                      <a:pt x="1078" y="291"/>
                    </a:lnTo>
                    <a:lnTo>
                      <a:pt x="1091" y="298"/>
                    </a:lnTo>
                    <a:lnTo>
                      <a:pt x="1101" y="302"/>
                    </a:lnTo>
                    <a:lnTo>
                      <a:pt x="1118" y="324"/>
                    </a:lnTo>
                    <a:lnTo>
                      <a:pt x="1152" y="328"/>
                    </a:lnTo>
                    <a:lnTo>
                      <a:pt x="1154" y="337"/>
                    </a:lnTo>
                    <a:lnTo>
                      <a:pt x="1160" y="342"/>
                    </a:lnTo>
                    <a:lnTo>
                      <a:pt x="1169" y="341"/>
                    </a:lnTo>
                    <a:lnTo>
                      <a:pt x="1179" y="366"/>
                    </a:lnTo>
                    <a:lnTo>
                      <a:pt x="1160" y="370"/>
                    </a:lnTo>
                    <a:lnTo>
                      <a:pt x="1152" y="367"/>
                    </a:lnTo>
                    <a:lnTo>
                      <a:pt x="1147" y="375"/>
                    </a:lnTo>
                    <a:lnTo>
                      <a:pt x="1164" y="392"/>
                    </a:lnTo>
                    <a:lnTo>
                      <a:pt x="1144" y="402"/>
                    </a:lnTo>
                    <a:lnTo>
                      <a:pt x="1145" y="403"/>
                    </a:lnTo>
                    <a:lnTo>
                      <a:pt x="1164" y="401"/>
                    </a:lnTo>
                    <a:lnTo>
                      <a:pt x="1165" y="413"/>
                    </a:lnTo>
                    <a:close/>
                  </a:path>
                </a:pathLst>
              </a:custGeom>
              <a:solidFill>
                <a:srgbClr val="DDDDDD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9" name="Freeform 27"/>
              <p:cNvSpPr>
                <a:spLocks noChangeAspect="1"/>
              </p:cNvSpPr>
              <p:nvPr/>
            </p:nvSpPr>
            <p:spPr bwMode="auto">
              <a:xfrm>
                <a:off x="2478" y="3128"/>
                <a:ext cx="97" cy="236"/>
              </a:xfrm>
              <a:custGeom>
                <a:avLst/>
                <a:gdLst>
                  <a:gd name="T0" fmla="*/ 0 w 89"/>
                  <a:gd name="T1" fmla="*/ 238 h 221"/>
                  <a:gd name="T2" fmla="*/ 1 w 89"/>
                  <a:gd name="T3" fmla="*/ 366 h 221"/>
                  <a:gd name="T4" fmla="*/ 45 w 89"/>
                  <a:gd name="T5" fmla="*/ 425 h 221"/>
                  <a:gd name="T6" fmla="*/ 45 w 89"/>
                  <a:gd name="T7" fmla="*/ 407 h 221"/>
                  <a:gd name="T8" fmla="*/ 58 w 89"/>
                  <a:gd name="T9" fmla="*/ 406 h 221"/>
                  <a:gd name="T10" fmla="*/ 57 w 89"/>
                  <a:gd name="T11" fmla="*/ 415 h 221"/>
                  <a:gd name="T12" fmla="*/ 93 w 89"/>
                  <a:gd name="T13" fmla="*/ 352 h 221"/>
                  <a:gd name="T14" fmla="*/ 114 w 89"/>
                  <a:gd name="T15" fmla="*/ 254 h 221"/>
                  <a:gd name="T16" fmla="*/ 137 w 89"/>
                  <a:gd name="T17" fmla="*/ 103 h 221"/>
                  <a:gd name="T18" fmla="*/ 155 w 89"/>
                  <a:gd name="T19" fmla="*/ 75 h 221"/>
                  <a:gd name="T20" fmla="*/ 184 w 89"/>
                  <a:gd name="T21" fmla="*/ 78 h 221"/>
                  <a:gd name="T22" fmla="*/ 210 w 89"/>
                  <a:gd name="T23" fmla="*/ 0 h 221"/>
                  <a:gd name="T24" fmla="*/ 155 w 89"/>
                  <a:gd name="T25" fmla="*/ 19 h 221"/>
                  <a:gd name="T26" fmla="*/ 126 w 89"/>
                  <a:gd name="T27" fmla="*/ 23 h 221"/>
                  <a:gd name="T28" fmla="*/ 72 w 89"/>
                  <a:gd name="T29" fmla="*/ 40 h 221"/>
                  <a:gd name="T30" fmla="*/ 62 w 89"/>
                  <a:gd name="T31" fmla="*/ 64 h 221"/>
                  <a:gd name="T32" fmla="*/ 35 w 89"/>
                  <a:gd name="T33" fmla="*/ 85 h 221"/>
                  <a:gd name="T34" fmla="*/ 58 w 89"/>
                  <a:gd name="T35" fmla="*/ 91 h 221"/>
                  <a:gd name="T36" fmla="*/ 3 w 89"/>
                  <a:gd name="T37" fmla="*/ 208 h 221"/>
                  <a:gd name="T38" fmla="*/ 0 w 89"/>
                  <a:gd name="T39" fmla="*/ 238 h 22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9"/>
                  <a:gd name="T61" fmla="*/ 0 h 221"/>
                  <a:gd name="T62" fmla="*/ 89 w 89"/>
                  <a:gd name="T63" fmla="*/ 221 h 22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9" h="221">
                    <a:moveTo>
                      <a:pt x="0" y="124"/>
                    </a:moveTo>
                    <a:lnTo>
                      <a:pt x="1" y="189"/>
                    </a:lnTo>
                    <a:lnTo>
                      <a:pt x="19" y="221"/>
                    </a:lnTo>
                    <a:lnTo>
                      <a:pt x="19" y="212"/>
                    </a:lnTo>
                    <a:lnTo>
                      <a:pt x="25" y="211"/>
                    </a:lnTo>
                    <a:lnTo>
                      <a:pt x="24" y="214"/>
                    </a:lnTo>
                    <a:lnTo>
                      <a:pt x="39" y="184"/>
                    </a:lnTo>
                    <a:lnTo>
                      <a:pt x="48" y="132"/>
                    </a:lnTo>
                    <a:lnTo>
                      <a:pt x="58" y="53"/>
                    </a:lnTo>
                    <a:lnTo>
                      <a:pt x="65" y="39"/>
                    </a:lnTo>
                    <a:lnTo>
                      <a:pt x="77" y="40"/>
                    </a:lnTo>
                    <a:lnTo>
                      <a:pt x="89" y="0"/>
                    </a:lnTo>
                    <a:lnTo>
                      <a:pt x="65" y="9"/>
                    </a:lnTo>
                    <a:lnTo>
                      <a:pt x="53" y="13"/>
                    </a:lnTo>
                    <a:lnTo>
                      <a:pt x="30" y="21"/>
                    </a:lnTo>
                    <a:lnTo>
                      <a:pt x="26" y="33"/>
                    </a:lnTo>
                    <a:lnTo>
                      <a:pt x="15" y="45"/>
                    </a:lnTo>
                    <a:lnTo>
                      <a:pt x="25" y="48"/>
                    </a:lnTo>
                    <a:lnTo>
                      <a:pt x="3" y="108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DDDDDD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0" name="Freeform 28"/>
              <p:cNvSpPr>
                <a:spLocks noChangeAspect="1"/>
              </p:cNvSpPr>
              <p:nvPr/>
            </p:nvSpPr>
            <p:spPr bwMode="auto">
              <a:xfrm>
                <a:off x="1284" y="2715"/>
                <a:ext cx="805" cy="812"/>
              </a:xfrm>
              <a:custGeom>
                <a:avLst/>
                <a:gdLst>
                  <a:gd name="T0" fmla="*/ 418 w 741"/>
                  <a:gd name="T1" fmla="*/ 618 h 750"/>
                  <a:gd name="T2" fmla="*/ 468 w 741"/>
                  <a:gd name="T3" fmla="*/ 558 h 750"/>
                  <a:gd name="T4" fmla="*/ 510 w 741"/>
                  <a:gd name="T5" fmla="*/ 502 h 750"/>
                  <a:gd name="T6" fmla="*/ 525 w 741"/>
                  <a:gd name="T7" fmla="*/ 429 h 750"/>
                  <a:gd name="T8" fmla="*/ 554 w 741"/>
                  <a:gd name="T9" fmla="*/ 323 h 750"/>
                  <a:gd name="T10" fmla="*/ 554 w 741"/>
                  <a:gd name="T11" fmla="*/ 232 h 750"/>
                  <a:gd name="T12" fmla="*/ 564 w 741"/>
                  <a:gd name="T13" fmla="*/ 128 h 750"/>
                  <a:gd name="T14" fmla="*/ 555 w 741"/>
                  <a:gd name="T15" fmla="*/ 70 h 750"/>
                  <a:gd name="T16" fmla="*/ 563 w 741"/>
                  <a:gd name="T17" fmla="*/ 4 h 750"/>
                  <a:gd name="T18" fmla="*/ 579 w 741"/>
                  <a:gd name="T19" fmla="*/ 19 h 750"/>
                  <a:gd name="T20" fmla="*/ 592 w 741"/>
                  <a:gd name="T21" fmla="*/ 97 h 750"/>
                  <a:gd name="T22" fmla="*/ 609 w 741"/>
                  <a:gd name="T23" fmla="*/ 186 h 750"/>
                  <a:gd name="T24" fmla="*/ 622 w 741"/>
                  <a:gd name="T25" fmla="*/ 266 h 750"/>
                  <a:gd name="T26" fmla="*/ 632 w 741"/>
                  <a:gd name="T27" fmla="*/ 313 h 750"/>
                  <a:gd name="T28" fmla="*/ 654 w 741"/>
                  <a:gd name="T29" fmla="*/ 425 h 750"/>
                  <a:gd name="T30" fmla="*/ 700 w 741"/>
                  <a:gd name="T31" fmla="*/ 414 h 750"/>
                  <a:gd name="T32" fmla="*/ 882 w 741"/>
                  <a:gd name="T33" fmla="*/ 382 h 750"/>
                  <a:gd name="T34" fmla="*/ 985 w 741"/>
                  <a:gd name="T35" fmla="*/ 365 h 750"/>
                  <a:gd name="T36" fmla="*/ 1041 w 741"/>
                  <a:gd name="T37" fmla="*/ 446 h 750"/>
                  <a:gd name="T38" fmla="*/ 1074 w 741"/>
                  <a:gd name="T39" fmla="*/ 597 h 750"/>
                  <a:gd name="T40" fmla="*/ 1142 w 741"/>
                  <a:gd name="T41" fmla="*/ 510 h 750"/>
                  <a:gd name="T42" fmla="*/ 1221 w 741"/>
                  <a:gd name="T43" fmla="*/ 449 h 750"/>
                  <a:gd name="T44" fmla="*/ 1349 w 741"/>
                  <a:gd name="T45" fmla="*/ 384 h 750"/>
                  <a:gd name="T46" fmla="*/ 1434 w 741"/>
                  <a:gd name="T47" fmla="*/ 338 h 750"/>
                  <a:gd name="T48" fmla="*/ 1472 w 741"/>
                  <a:gd name="T49" fmla="*/ 323 h 750"/>
                  <a:gd name="T50" fmla="*/ 1568 w 741"/>
                  <a:gd name="T51" fmla="*/ 316 h 750"/>
                  <a:gd name="T52" fmla="*/ 1677 w 741"/>
                  <a:gd name="T53" fmla="*/ 382 h 750"/>
                  <a:gd name="T54" fmla="*/ 1689 w 741"/>
                  <a:gd name="T55" fmla="*/ 436 h 750"/>
                  <a:gd name="T56" fmla="*/ 1600 w 741"/>
                  <a:gd name="T57" fmla="*/ 481 h 750"/>
                  <a:gd name="T58" fmla="*/ 1547 w 741"/>
                  <a:gd name="T59" fmla="*/ 449 h 750"/>
                  <a:gd name="T60" fmla="*/ 1488 w 741"/>
                  <a:gd name="T61" fmla="*/ 417 h 750"/>
                  <a:gd name="T62" fmla="*/ 1461 w 741"/>
                  <a:gd name="T63" fmla="*/ 480 h 750"/>
                  <a:gd name="T64" fmla="*/ 1423 w 741"/>
                  <a:gd name="T65" fmla="*/ 599 h 750"/>
                  <a:gd name="T66" fmla="*/ 1333 w 741"/>
                  <a:gd name="T67" fmla="*/ 761 h 750"/>
                  <a:gd name="T68" fmla="*/ 1262 w 741"/>
                  <a:gd name="T69" fmla="*/ 776 h 750"/>
                  <a:gd name="T70" fmla="*/ 1229 w 741"/>
                  <a:gd name="T71" fmla="*/ 916 h 750"/>
                  <a:gd name="T72" fmla="*/ 1139 w 741"/>
                  <a:gd name="T73" fmla="*/ 940 h 750"/>
                  <a:gd name="T74" fmla="*/ 1053 w 741"/>
                  <a:gd name="T75" fmla="*/ 995 h 750"/>
                  <a:gd name="T76" fmla="*/ 1014 w 741"/>
                  <a:gd name="T77" fmla="*/ 1078 h 750"/>
                  <a:gd name="T78" fmla="*/ 985 w 741"/>
                  <a:gd name="T79" fmla="*/ 1186 h 750"/>
                  <a:gd name="T80" fmla="*/ 934 w 741"/>
                  <a:gd name="T81" fmla="*/ 1257 h 750"/>
                  <a:gd name="T82" fmla="*/ 913 w 741"/>
                  <a:gd name="T83" fmla="*/ 1363 h 750"/>
                  <a:gd name="T84" fmla="*/ 929 w 741"/>
                  <a:gd name="T85" fmla="*/ 1386 h 750"/>
                  <a:gd name="T86" fmla="*/ 848 w 741"/>
                  <a:gd name="T87" fmla="*/ 1463 h 750"/>
                  <a:gd name="T88" fmla="*/ 712 w 741"/>
                  <a:gd name="T89" fmla="*/ 1527 h 750"/>
                  <a:gd name="T90" fmla="*/ 682 w 741"/>
                  <a:gd name="T91" fmla="*/ 1574 h 750"/>
                  <a:gd name="T92" fmla="*/ 584 w 741"/>
                  <a:gd name="T93" fmla="*/ 1608 h 750"/>
                  <a:gd name="T94" fmla="*/ 511 w 741"/>
                  <a:gd name="T95" fmla="*/ 1613 h 750"/>
                  <a:gd name="T96" fmla="*/ 319 w 741"/>
                  <a:gd name="T97" fmla="*/ 1596 h 750"/>
                  <a:gd name="T98" fmla="*/ 294 w 741"/>
                  <a:gd name="T99" fmla="*/ 1517 h 750"/>
                  <a:gd name="T100" fmla="*/ 148 w 741"/>
                  <a:gd name="T101" fmla="*/ 1443 h 750"/>
                  <a:gd name="T102" fmla="*/ 106 w 741"/>
                  <a:gd name="T103" fmla="*/ 1396 h 750"/>
                  <a:gd name="T104" fmla="*/ 70 w 741"/>
                  <a:gd name="T105" fmla="*/ 1363 h 750"/>
                  <a:gd name="T106" fmla="*/ 4 w 741"/>
                  <a:gd name="T107" fmla="*/ 1228 h 750"/>
                  <a:gd name="T108" fmla="*/ 0 w 741"/>
                  <a:gd name="T109" fmla="*/ 1145 h 750"/>
                  <a:gd name="T110" fmla="*/ 100 w 741"/>
                  <a:gd name="T111" fmla="*/ 1092 h 750"/>
                  <a:gd name="T112" fmla="*/ 125 w 741"/>
                  <a:gd name="T113" fmla="*/ 1046 h 750"/>
                  <a:gd name="T114" fmla="*/ 139 w 741"/>
                  <a:gd name="T115" fmla="*/ 868 h 750"/>
                  <a:gd name="T116" fmla="*/ 214 w 741"/>
                  <a:gd name="T117" fmla="*/ 893 h 750"/>
                  <a:gd name="T118" fmla="*/ 262 w 741"/>
                  <a:gd name="T119" fmla="*/ 784 h 750"/>
                  <a:gd name="T120" fmla="*/ 247 w 741"/>
                  <a:gd name="T121" fmla="*/ 746 h 750"/>
                  <a:gd name="T122" fmla="*/ 264 w 741"/>
                  <a:gd name="T123" fmla="*/ 712 h 750"/>
                  <a:gd name="T124" fmla="*/ 374 w 741"/>
                  <a:gd name="T125" fmla="*/ 649 h 75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41"/>
                  <a:gd name="T190" fmla="*/ 0 h 750"/>
                  <a:gd name="T191" fmla="*/ 741 w 741"/>
                  <a:gd name="T192" fmla="*/ 750 h 75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41" h="750">
                    <a:moveTo>
                      <a:pt x="164" y="294"/>
                    </a:moveTo>
                    <a:lnTo>
                      <a:pt x="174" y="285"/>
                    </a:lnTo>
                    <a:lnTo>
                      <a:pt x="182" y="280"/>
                    </a:lnTo>
                    <a:lnTo>
                      <a:pt x="199" y="262"/>
                    </a:lnTo>
                    <a:lnTo>
                      <a:pt x="203" y="253"/>
                    </a:lnTo>
                    <a:lnTo>
                      <a:pt x="203" y="252"/>
                    </a:lnTo>
                    <a:lnTo>
                      <a:pt x="209" y="243"/>
                    </a:lnTo>
                    <a:lnTo>
                      <a:pt x="214" y="236"/>
                    </a:lnTo>
                    <a:lnTo>
                      <a:pt x="222" y="227"/>
                    </a:lnTo>
                    <a:lnTo>
                      <a:pt x="232" y="221"/>
                    </a:lnTo>
                    <a:lnTo>
                      <a:pt x="236" y="199"/>
                    </a:lnTo>
                    <a:lnTo>
                      <a:pt x="229" y="194"/>
                    </a:lnTo>
                    <a:lnTo>
                      <a:pt x="232" y="172"/>
                    </a:lnTo>
                    <a:lnTo>
                      <a:pt x="233" y="157"/>
                    </a:lnTo>
                    <a:lnTo>
                      <a:pt x="241" y="146"/>
                    </a:lnTo>
                    <a:lnTo>
                      <a:pt x="239" y="132"/>
                    </a:lnTo>
                    <a:lnTo>
                      <a:pt x="241" y="112"/>
                    </a:lnTo>
                    <a:lnTo>
                      <a:pt x="241" y="105"/>
                    </a:lnTo>
                    <a:lnTo>
                      <a:pt x="243" y="99"/>
                    </a:lnTo>
                    <a:lnTo>
                      <a:pt x="248" y="82"/>
                    </a:lnTo>
                    <a:lnTo>
                      <a:pt x="247" y="57"/>
                    </a:lnTo>
                    <a:lnTo>
                      <a:pt x="242" y="54"/>
                    </a:lnTo>
                    <a:lnTo>
                      <a:pt x="243" y="53"/>
                    </a:lnTo>
                    <a:lnTo>
                      <a:pt x="242" y="31"/>
                    </a:lnTo>
                    <a:lnTo>
                      <a:pt x="231" y="15"/>
                    </a:lnTo>
                    <a:lnTo>
                      <a:pt x="236" y="6"/>
                    </a:lnTo>
                    <a:lnTo>
                      <a:pt x="246" y="4"/>
                    </a:lnTo>
                    <a:lnTo>
                      <a:pt x="251" y="0"/>
                    </a:lnTo>
                    <a:lnTo>
                      <a:pt x="252" y="3"/>
                    </a:lnTo>
                    <a:lnTo>
                      <a:pt x="253" y="9"/>
                    </a:lnTo>
                    <a:lnTo>
                      <a:pt x="257" y="33"/>
                    </a:lnTo>
                    <a:lnTo>
                      <a:pt x="258" y="36"/>
                    </a:lnTo>
                    <a:lnTo>
                      <a:pt x="259" y="44"/>
                    </a:lnTo>
                    <a:lnTo>
                      <a:pt x="259" y="49"/>
                    </a:lnTo>
                    <a:lnTo>
                      <a:pt x="266" y="80"/>
                    </a:lnTo>
                    <a:lnTo>
                      <a:pt x="266" y="84"/>
                    </a:lnTo>
                    <a:lnTo>
                      <a:pt x="268" y="99"/>
                    </a:lnTo>
                    <a:lnTo>
                      <a:pt x="269" y="103"/>
                    </a:lnTo>
                    <a:lnTo>
                      <a:pt x="272" y="119"/>
                    </a:lnTo>
                    <a:lnTo>
                      <a:pt x="274" y="129"/>
                    </a:lnTo>
                    <a:lnTo>
                      <a:pt x="274" y="133"/>
                    </a:lnTo>
                    <a:lnTo>
                      <a:pt x="276" y="141"/>
                    </a:lnTo>
                    <a:lnTo>
                      <a:pt x="283" y="186"/>
                    </a:lnTo>
                    <a:lnTo>
                      <a:pt x="285" y="188"/>
                    </a:lnTo>
                    <a:lnTo>
                      <a:pt x="285" y="191"/>
                    </a:lnTo>
                    <a:lnTo>
                      <a:pt x="287" y="191"/>
                    </a:lnTo>
                    <a:lnTo>
                      <a:pt x="300" y="188"/>
                    </a:lnTo>
                    <a:lnTo>
                      <a:pt x="306" y="187"/>
                    </a:lnTo>
                    <a:lnTo>
                      <a:pt x="307" y="187"/>
                    </a:lnTo>
                    <a:lnTo>
                      <a:pt x="380" y="174"/>
                    </a:lnTo>
                    <a:lnTo>
                      <a:pt x="386" y="173"/>
                    </a:lnTo>
                    <a:lnTo>
                      <a:pt x="395" y="172"/>
                    </a:lnTo>
                    <a:lnTo>
                      <a:pt x="404" y="171"/>
                    </a:lnTo>
                    <a:lnTo>
                      <a:pt x="431" y="164"/>
                    </a:lnTo>
                    <a:lnTo>
                      <a:pt x="438" y="164"/>
                    </a:lnTo>
                    <a:lnTo>
                      <a:pt x="449" y="162"/>
                    </a:lnTo>
                    <a:lnTo>
                      <a:pt x="455" y="201"/>
                    </a:lnTo>
                    <a:lnTo>
                      <a:pt x="455" y="202"/>
                    </a:lnTo>
                    <a:lnTo>
                      <a:pt x="466" y="270"/>
                    </a:lnTo>
                    <a:lnTo>
                      <a:pt x="469" y="270"/>
                    </a:lnTo>
                    <a:lnTo>
                      <a:pt x="481" y="252"/>
                    </a:lnTo>
                    <a:lnTo>
                      <a:pt x="495" y="238"/>
                    </a:lnTo>
                    <a:lnTo>
                      <a:pt x="498" y="231"/>
                    </a:lnTo>
                    <a:lnTo>
                      <a:pt x="504" y="226"/>
                    </a:lnTo>
                    <a:lnTo>
                      <a:pt x="522" y="199"/>
                    </a:lnTo>
                    <a:lnTo>
                      <a:pt x="534" y="203"/>
                    </a:lnTo>
                    <a:lnTo>
                      <a:pt x="558" y="161"/>
                    </a:lnTo>
                    <a:lnTo>
                      <a:pt x="584" y="176"/>
                    </a:lnTo>
                    <a:lnTo>
                      <a:pt x="589" y="174"/>
                    </a:lnTo>
                    <a:lnTo>
                      <a:pt x="609" y="174"/>
                    </a:lnTo>
                    <a:lnTo>
                      <a:pt x="614" y="174"/>
                    </a:lnTo>
                    <a:lnTo>
                      <a:pt x="626" y="152"/>
                    </a:lnTo>
                    <a:lnTo>
                      <a:pt x="624" y="148"/>
                    </a:lnTo>
                    <a:lnTo>
                      <a:pt x="631" y="146"/>
                    </a:lnTo>
                    <a:lnTo>
                      <a:pt x="643" y="146"/>
                    </a:lnTo>
                    <a:lnTo>
                      <a:pt x="662" y="128"/>
                    </a:lnTo>
                    <a:lnTo>
                      <a:pt x="681" y="139"/>
                    </a:lnTo>
                    <a:lnTo>
                      <a:pt x="685" y="142"/>
                    </a:lnTo>
                    <a:lnTo>
                      <a:pt x="703" y="136"/>
                    </a:lnTo>
                    <a:lnTo>
                      <a:pt x="717" y="159"/>
                    </a:lnTo>
                    <a:lnTo>
                      <a:pt x="732" y="173"/>
                    </a:lnTo>
                    <a:lnTo>
                      <a:pt x="735" y="191"/>
                    </a:lnTo>
                    <a:lnTo>
                      <a:pt x="741" y="192"/>
                    </a:lnTo>
                    <a:lnTo>
                      <a:pt x="737" y="198"/>
                    </a:lnTo>
                    <a:lnTo>
                      <a:pt x="736" y="208"/>
                    </a:lnTo>
                    <a:lnTo>
                      <a:pt x="731" y="235"/>
                    </a:lnTo>
                    <a:lnTo>
                      <a:pt x="700" y="217"/>
                    </a:lnTo>
                    <a:lnTo>
                      <a:pt x="698" y="216"/>
                    </a:lnTo>
                    <a:lnTo>
                      <a:pt x="693" y="213"/>
                    </a:lnTo>
                    <a:lnTo>
                      <a:pt x="677" y="203"/>
                    </a:lnTo>
                    <a:lnTo>
                      <a:pt x="671" y="201"/>
                    </a:lnTo>
                    <a:lnTo>
                      <a:pt x="657" y="193"/>
                    </a:lnTo>
                    <a:lnTo>
                      <a:pt x="651" y="189"/>
                    </a:lnTo>
                    <a:lnTo>
                      <a:pt x="647" y="187"/>
                    </a:lnTo>
                    <a:lnTo>
                      <a:pt x="636" y="181"/>
                    </a:lnTo>
                    <a:lnTo>
                      <a:pt x="638" y="216"/>
                    </a:lnTo>
                    <a:lnTo>
                      <a:pt x="634" y="255"/>
                    </a:lnTo>
                    <a:lnTo>
                      <a:pt x="626" y="265"/>
                    </a:lnTo>
                    <a:lnTo>
                      <a:pt x="622" y="272"/>
                    </a:lnTo>
                    <a:lnTo>
                      <a:pt x="619" y="285"/>
                    </a:lnTo>
                    <a:lnTo>
                      <a:pt x="594" y="307"/>
                    </a:lnTo>
                    <a:lnTo>
                      <a:pt x="582" y="344"/>
                    </a:lnTo>
                    <a:lnTo>
                      <a:pt x="558" y="329"/>
                    </a:lnTo>
                    <a:lnTo>
                      <a:pt x="558" y="331"/>
                    </a:lnTo>
                    <a:lnTo>
                      <a:pt x="552" y="350"/>
                    </a:lnTo>
                    <a:lnTo>
                      <a:pt x="538" y="406"/>
                    </a:lnTo>
                    <a:lnTo>
                      <a:pt x="538" y="409"/>
                    </a:lnTo>
                    <a:lnTo>
                      <a:pt x="537" y="414"/>
                    </a:lnTo>
                    <a:lnTo>
                      <a:pt x="533" y="419"/>
                    </a:lnTo>
                    <a:lnTo>
                      <a:pt x="525" y="430"/>
                    </a:lnTo>
                    <a:lnTo>
                      <a:pt x="496" y="425"/>
                    </a:lnTo>
                    <a:lnTo>
                      <a:pt x="478" y="406"/>
                    </a:lnTo>
                    <a:lnTo>
                      <a:pt x="464" y="403"/>
                    </a:lnTo>
                    <a:lnTo>
                      <a:pt x="460" y="450"/>
                    </a:lnTo>
                    <a:lnTo>
                      <a:pt x="458" y="454"/>
                    </a:lnTo>
                    <a:lnTo>
                      <a:pt x="454" y="474"/>
                    </a:lnTo>
                    <a:lnTo>
                      <a:pt x="443" y="488"/>
                    </a:lnTo>
                    <a:lnTo>
                      <a:pt x="435" y="508"/>
                    </a:lnTo>
                    <a:lnTo>
                      <a:pt x="435" y="522"/>
                    </a:lnTo>
                    <a:lnTo>
                      <a:pt x="431" y="536"/>
                    </a:lnTo>
                    <a:lnTo>
                      <a:pt x="431" y="537"/>
                    </a:lnTo>
                    <a:lnTo>
                      <a:pt x="424" y="548"/>
                    </a:lnTo>
                    <a:lnTo>
                      <a:pt x="409" y="567"/>
                    </a:lnTo>
                    <a:lnTo>
                      <a:pt x="402" y="589"/>
                    </a:lnTo>
                    <a:lnTo>
                      <a:pt x="392" y="610"/>
                    </a:lnTo>
                    <a:lnTo>
                      <a:pt x="399" y="615"/>
                    </a:lnTo>
                    <a:lnTo>
                      <a:pt x="404" y="618"/>
                    </a:lnTo>
                    <a:lnTo>
                      <a:pt x="409" y="621"/>
                    </a:lnTo>
                    <a:lnTo>
                      <a:pt x="405" y="626"/>
                    </a:lnTo>
                    <a:lnTo>
                      <a:pt x="399" y="650"/>
                    </a:lnTo>
                    <a:lnTo>
                      <a:pt x="376" y="670"/>
                    </a:lnTo>
                    <a:lnTo>
                      <a:pt x="370" y="662"/>
                    </a:lnTo>
                    <a:lnTo>
                      <a:pt x="330" y="689"/>
                    </a:lnTo>
                    <a:lnTo>
                      <a:pt x="313" y="680"/>
                    </a:lnTo>
                    <a:lnTo>
                      <a:pt x="311" y="690"/>
                    </a:lnTo>
                    <a:lnTo>
                      <a:pt x="317" y="697"/>
                    </a:lnTo>
                    <a:lnTo>
                      <a:pt x="298" y="711"/>
                    </a:lnTo>
                    <a:lnTo>
                      <a:pt x="298" y="710"/>
                    </a:lnTo>
                    <a:lnTo>
                      <a:pt x="276" y="720"/>
                    </a:lnTo>
                    <a:lnTo>
                      <a:pt x="261" y="730"/>
                    </a:lnTo>
                    <a:lnTo>
                      <a:pt x="256" y="727"/>
                    </a:lnTo>
                    <a:lnTo>
                      <a:pt x="243" y="720"/>
                    </a:lnTo>
                    <a:lnTo>
                      <a:pt x="234" y="712"/>
                    </a:lnTo>
                    <a:lnTo>
                      <a:pt x="223" y="729"/>
                    </a:lnTo>
                    <a:lnTo>
                      <a:pt x="188" y="750"/>
                    </a:lnTo>
                    <a:lnTo>
                      <a:pt x="177" y="744"/>
                    </a:lnTo>
                    <a:lnTo>
                      <a:pt x="140" y="720"/>
                    </a:lnTo>
                    <a:lnTo>
                      <a:pt x="133" y="694"/>
                    </a:lnTo>
                    <a:lnTo>
                      <a:pt x="137" y="691"/>
                    </a:lnTo>
                    <a:lnTo>
                      <a:pt x="129" y="686"/>
                    </a:lnTo>
                    <a:lnTo>
                      <a:pt x="104" y="687"/>
                    </a:lnTo>
                    <a:lnTo>
                      <a:pt x="103" y="682"/>
                    </a:lnTo>
                    <a:lnTo>
                      <a:pt x="64" y="653"/>
                    </a:lnTo>
                    <a:lnTo>
                      <a:pt x="65" y="651"/>
                    </a:lnTo>
                    <a:lnTo>
                      <a:pt x="55" y="642"/>
                    </a:lnTo>
                    <a:lnTo>
                      <a:pt x="46" y="631"/>
                    </a:lnTo>
                    <a:lnTo>
                      <a:pt x="45" y="627"/>
                    </a:lnTo>
                    <a:lnTo>
                      <a:pt x="30" y="618"/>
                    </a:lnTo>
                    <a:lnTo>
                      <a:pt x="30" y="615"/>
                    </a:lnTo>
                    <a:lnTo>
                      <a:pt x="30" y="603"/>
                    </a:lnTo>
                    <a:lnTo>
                      <a:pt x="4" y="578"/>
                    </a:lnTo>
                    <a:lnTo>
                      <a:pt x="4" y="554"/>
                    </a:lnTo>
                    <a:lnTo>
                      <a:pt x="7" y="553"/>
                    </a:lnTo>
                    <a:lnTo>
                      <a:pt x="1" y="527"/>
                    </a:lnTo>
                    <a:lnTo>
                      <a:pt x="0" y="517"/>
                    </a:lnTo>
                    <a:lnTo>
                      <a:pt x="15" y="517"/>
                    </a:lnTo>
                    <a:lnTo>
                      <a:pt x="34" y="508"/>
                    </a:lnTo>
                    <a:lnTo>
                      <a:pt x="44" y="493"/>
                    </a:lnTo>
                    <a:lnTo>
                      <a:pt x="44" y="475"/>
                    </a:lnTo>
                    <a:lnTo>
                      <a:pt x="49" y="472"/>
                    </a:lnTo>
                    <a:lnTo>
                      <a:pt x="54" y="472"/>
                    </a:lnTo>
                    <a:lnTo>
                      <a:pt x="60" y="464"/>
                    </a:lnTo>
                    <a:lnTo>
                      <a:pt x="52" y="438"/>
                    </a:lnTo>
                    <a:lnTo>
                      <a:pt x="61" y="393"/>
                    </a:lnTo>
                    <a:lnTo>
                      <a:pt x="68" y="383"/>
                    </a:lnTo>
                    <a:lnTo>
                      <a:pt x="75" y="375"/>
                    </a:lnTo>
                    <a:lnTo>
                      <a:pt x="94" y="404"/>
                    </a:lnTo>
                    <a:lnTo>
                      <a:pt x="99" y="403"/>
                    </a:lnTo>
                    <a:lnTo>
                      <a:pt x="109" y="389"/>
                    </a:lnTo>
                    <a:lnTo>
                      <a:pt x="113" y="355"/>
                    </a:lnTo>
                    <a:lnTo>
                      <a:pt x="111" y="349"/>
                    </a:lnTo>
                    <a:lnTo>
                      <a:pt x="110" y="341"/>
                    </a:lnTo>
                    <a:lnTo>
                      <a:pt x="108" y="337"/>
                    </a:lnTo>
                    <a:lnTo>
                      <a:pt x="109" y="336"/>
                    </a:lnTo>
                    <a:lnTo>
                      <a:pt x="111" y="329"/>
                    </a:lnTo>
                    <a:lnTo>
                      <a:pt x="115" y="321"/>
                    </a:lnTo>
                    <a:lnTo>
                      <a:pt x="135" y="314"/>
                    </a:lnTo>
                    <a:lnTo>
                      <a:pt x="142" y="290"/>
                    </a:lnTo>
                    <a:lnTo>
                      <a:pt x="164" y="294"/>
                    </a:lnTo>
                    <a:close/>
                  </a:path>
                </a:pathLst>
              </a:custGeom>
              <a:solidFill>
                <a:srgbClr val="DDDDDD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1" name="Freeform 29"/>
              <p:cNvSpPr>
                <a:spLocks noChangeAspect="1"/>
              </p:cNvSpPr>
              <p:nvPr/>
            </p:nvSpPr>
            <p:spPr bwMode="auto">
              <a:xfrm>
                <a:off x="2516" y="1417"/>
                <a:ext cx="307" cy="577"/>
              </a:xfrm>
              <a:custGeom>
                <a:avLst/>
                <a:gdLst>
                  <a:gd name="T0" fmla="*/ 151 w 281"/>
                  <a:gd name="T1" fmla="*/ 777 h 529"/>
                  <a:gd name="T2" fmla="*/ 141 w 281"/>
                  <a:gd name="T3" fmla="*/ 843 h 529"/>
                  <a:gd name="T4" fmla="*/ 186 w 281"/>
                  <a:gd name="T5" fmla="*/ 833 h 529"/>
                  <a:gd name="T6" fmla="*/ 240 w 281"/>
                  <a:gd name="T7" fmla="*/ 982 h 529"/>
                  <a:gd name="T8" fmla="*/ 249 w 281"/>
                  <a:gd name="T9" fmla="*/ 1014 h 529"/>
                  <a:gd name="T10" fmla="*/ 262 w 281"/>
                  <a:gd name="T11" fmla="*/ 1075 h 529"/>
                  <a:gd name="T12" fmla="*/ 282 w 281"/>
                  <a:gd name="T13" fmla="*/ 1167 h 529"/>
                  <a:gd name="T14" fmla="*/ 293 w 281"/>
                  <a:gd name="T15" fmla="*/ 1218 h 529"/>
                  <a:gd name="T16" fmla="*/ 307 w 281"/>
                  <a:gd name="T17" fmla="*/ 1260 h 529"/>
                  <a:gd name="T18" fmla="*/ 308 w 281"/>
                  <a:gd name="T19" fmla="*/ 1260 h 529"/>
                  <a:gd name="T20" fmla="*/ 378 w 281"/>
                  <a:gd name="T21" fmla="*/ 1243 h 529"/>
                  <a:gd name="T22" fmla="*/ 389 w 281"/>
                  <a:gd name="T23" fmla="*/ 1242 h 529"/>
                  <a:gd name="T24" fmla="*/ 394 w 281"/>
                  <a:gd name="T25" fmla="*/ 1238 h 529"/>
                  <a:gd name="T26" fmla="*/ 399 w 281"/>
                  <a:gd name="T27" fmla="*/ 1238 h 529"/>
                  <a:gd name="T28" fmla="*/ 403 w 281"/>
                  <a:gd name="T29" fmla="*/ 1238 h 529"/>
                  <a:gd name="T30" fmla="*/ 427 w 281"/>
                  <a:gd name="T31" fmla="*/ 1231 h 529"/>
                  <a:gd name="T32" fmla="*/ 498 w 281"/>
                  <a:gd name="T33" fmla="*/ 1218 h 529"/>
                  <a:gd name="T34" fmla="*/ 586 w 281"/>
                  <a:gd name="T35" fmla="*/ 1202 h 529"/>
                  <a:gd name="T36" fmla="*/ 603 w 281"/>
                  <a:gd name="T37" fmla="*/ 1198 h 529"/>
                  <a:gd name="T38" fmla="*/ 545 w 281"/>
                  <a:gd name="T39" fmla="*/ 1098 h 529"/>
                  <a:gd name="T40" fmla="*/ 567 w 281"/>
                  <a:gd name="T41" fmla="*/ 1060 h 529"/>
                  <a:gd name="T42" fmla="*/ 550 w 281"/>
                  <a:gd name="T43" fmla="*/ 985 h 529"/>
                  <a:gd name="T44" fmla="*/ 545 w 281"/>
                  <a:gd name="T45" fmla="*/ 948 h 529"/>
                  <a:gd name="T46" fmla="*/ 545 w 281"/>
                  <a:gd name="T47" fmla="*/ 947 h 529"/>
                  <a:gd name="T48" fmla="*/ 532 w 281"/>
                  <a:gd name="T49" fmla="*/ 816 h 529"/>
                  <a:gd name="T50" fmla="*/ 523 w 281"/>
                  <a:gd name="T51" fmla="*/ 777 h 529"/>
                  <a:gd name="T52" fmla="*/ 534 w 281"/>
                  <a:gd name="T53" fmla="*/ 761 h 529"/>
                  <a:gd name="T54" fmla="*/ 532 w 281"/>
                  <a:gd name="T55" fmla="*/ 747 h 529"/>
                  <a:gd name="T56" fmla="*/ 545 w 281"/>
                  <a:gd name="T57" fmla="*/ 685 h 529"/>
                  <a:gd name="T58" fmla="*/ 555 w 281"/>
                  <a:gd name="T59" fmla="*/ 666 h 529"/>
                  <a:gd name="T60" fmla="*/ 560 w 281"/>
                  <a:gd name="T61" fmla="*/ 549 h 529"/>
                  <a:gd name="T62" fmla="*/ 571 w 281"/>
                  <a:gd name="T63" fmla="*/ 481 h 529"/>
                  <a:gd name="T64" fmla="*/ 567 w 281"/>
                  <a:gd name="T65" fmla="*/ 464 h 529"/>
                  <a:gd name="T66" fmla="*/ 551 w 281"/>
                  <a:gd name="T67" fmla="*/ 420 h 529"/>
                  <a:gd name="T68" fmla="*/ 557 w 281"/>
                  <a:gd name="T69" fmla="*/ 377 h 529"/>
                  <a:gd name="T70" fmla="*/ 609 w 281"/>
                  <a:gd name="T71" fmla="*/ 353 h 529"/>
                  <a:gd name="T72" fmla="*/ 619 w 281"/>
                  <a:gd name="T73" fmla="*/ 338 h 529"/>
                  <a:gd name="T74" fmla="*/ 629 w 281"/>
                  <a:gd name="T75" fmla="*/ 317 h 529"/>
                  <a:gd name="T76" fmla="*/ 680 w 281"/>
                  <a:gd name="T77" fmla="*/ 259 h 529"/>
                  <a:gd name="T78" fmla="*/ 630 w 281"/>
                  <a:gd name="T79" fmla="*/ 141 h 529"/>
                  <a:gd name="T80" fmla="*/ 659 w 281"/>
                  <a:gd name="T81" fmla="*/ 49 h 529"/>
                  <a:gd name="T82" fmla="*/ 645 w 281"/>
                  <a:gd name="T83" fmla="*/ 0 h 529"/>
                  <a:gd name="T84" fmla="*/ 504 w 281"/>
                  <a:gd name="T85" fmla="*/ 38 h 529"/>
                  <a:gd name="T86" fmla="*/ 280 w 281"/>
                  <a:gd name="T87" fmla="*/ 97 h 529"/>
                  <a:gd name="T88" fmla="*/ 55 w 281"/>
                  <a:gd name="T89" fmla="*/ 154 h 529"/>
                  <a:gd name="T90" fmla="*/ 32 w 281"/>
                  <a:gd name="T91" fmla="*/ 155 h 529"/>
                  <a:gd name="T92" fmla="*/ 0 w 281"/>
                  <a:gd name="T93" fmla="*/ 166 h 529"/>
                  <a:gd name="T94" fmla="*/ 0 w 281"/>
                  <a:gd name="T95" fmla="*/ 168 h 529"/>
                  <a:gd name="T96" fmla="*/ 4 w 281"/>
                  <a:gd name="T97" fmla="*/ 240 h 529"/>
                  <a:gd name="T98" fmla="*/ 44 w 281"/>
                  <a:gd name="T99" fmla="*/ 377 h 529"/>
                  <a:gd name="T100" fmla="*/ 48 w 281"/>
                  <a:gd name="T101" fmla="*/ 384 h 529"/>
                  <a:gd name="T102" fmla="*/ 48 w 281"/>
                  <a:gd name="T103" fmla="*/ 385 h 529"/>
                  <a:gd name="T104" fmla="*/ 60 w 281"/>
                  <a:gd name="T105" fmla="*/ 390 h 529"/>
                  <a:gd name="T106" fmla="*/ 79 w 281"/>
                  <a:gd name="T107" fmla="*/ 409 h 529"/>
                  <a:gd name="T108" fmla="*/ 104 w 281"/>
                  <a:gd name="T109" fmla="*/ 526 h 529"/>
                  <a:gd name="T110" fmla="*/ 86 w 281"/>
                  <a:gd name="T111" fmla="*/ 568 h 529"/>
                  <a:gd name="T112" fmla="*/ 86 w 281"/>
                  <a:gd name="T113" fmla="*/ 627 h 529"/>
                  <a:gd name="T114" fmla="*/ 138 w 281"/>
                  <a:gd name="T115" fmla="*/ 753 h 529"/>
                  <a:gd name="T116" fmla="*/ 140 w 281"/>
                  <a:gd name="T117" fmla="*/ 755 h 529"/>
                  <a:gd name="T118" fmla="*/ 140 w 281"/>
                  <a:gd name="T119" fmla="*/ 756 h 529"/>
                  <a:gd name="T120" fmla="*/ 151 w 281"/>
                  <a:gd name="T121" fmla="*/ 777 h 52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1"/>
                  <a:gd name="T184" fmla="*/ 0 h 529"/>
                  <a:gd name="T185" fmla="*/ 281 w 281"/>
                  <a:gd name="T186" fmla="*/ 529 h 52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1" h="529">
                    <a:moveTo>
                      <a:pt x="62" y="326"/>
                    </a:moveTo>
                    <a:lnTo>
                      <a:pt x="59" y="354"/>
                    </a:lnTo>
                    <a:lnTo>
                      <a:pt x="77" y="349"/>
                    </a:lnTo>
                    <a:lnTo>
                      <a:pt x="99" y="412"/>
                    </a:lnTo>
                    <a:lnTo>
                      <a:pt x="103" y="425"/>
                    </a:lnTo>
                    <a:lnTo>
                      <a:pt x="108" y="451"/>
                    </a:lnTo>
                    <a:lnTo>
                      <a:pt x="116" y="489"/>
                    </a:lnTo>
                    <a:lnTo>
                      <a:pt x="121" y="511"/>
                    </a:lnTo>
                    <a:lnTo>
                      <a:pt x="126" y="529"/>
                    </a:lnTo>
                    <a:lnTo>
                      <a:pt x="127" y="529"/>
                    </a:lnTo>
                    <a:lnTo>
                      <a:pt x="156" y="522"/>
                    </a:lnTo>
                    <a:lnTo>
                      <a:pt x="161" y="521"/>
                    </a:lnTo>
                    <a:lnTo>
                      <a:pt x="163" y="520"/>
                    </a:lnTo>
                    <a:lnTo>
                      <a:pt x="164" y="520"/>
                    </a:lnTo>
                    <a:lnTo>
                      <a:pt x="167" y="520"/>
                    </a:lnTo>
                    <a:lnTo>
                      <a:pt x="177" y="517"/>
                    </a:lnTo>
                    <a:lnTo>
                      <a:pt x="205" y="511"/>
                    </a:lnTo>
                    <a:lnTo>
                      <a:pt x="242" y="504"/>
                    </a:lnTo>
                    <a:lnTo>
                      <a:pt x="249" y="502"/>
                    </a:lnTo>
                    <a:lnTo>
                      <a:pt x="225" y="460"/>
                    </a:lnTo>
                    <a:lnTo>
                      <a:pt x="233" y="446"/>
                    </a:lnTo>
                    <a:lnTo>
                      <a:pt x="226" y="413"/>
                    </a:lnTo>
                    <a:lnTo>
                      <a:pt x="225" y="398"/>
                    </a:lnTo>
                    <a:lnTo>
                      <a:pt x="225" y="397"/>
                    </a:lnTo>
                    <a:lnTo>
                      <a:pt x="220" y="343"/>
                    </a:lnTo>
                    <a:lnTo>
                      <a:pt x="216" y="326"/>
                    </a:lnTo>
                    <a:lnTo>
                      <a:pt x="221" y="319"/>
                    </a:lnTo>
                    <a:lnTo>
                      <a:pt x="220" y="314"/>
                    </a:lnTo>
                    <a:lnTo>
                      <a:pt x="225" y="288"/>
                    </a:lnTo>
                    <a:lnTo>
                      <a:pt x="230" y="279"/>
                    </a:lnTo>
                    <a:lnTo>
                      <a:pt x="232" y="230"/>
                    </a:lnTo>
                    <a:lnTo>
                      <a:pt x="236" y="201"/>
                    </a:lnTo>
                    <a:lnTo>
                      <a:pt x="233" y="195"/>
                    </a:lnTo>
                    <a:lnTo>
                      <a:pt x="227" y="176"/>
                    </a:lnTo>
                    <a:lnTo>
                      <a:pt x="231" y="159"/>
                    </a:lnTo>
                    <a:lnTo>
                      <a:pt x="252" y="148"/>
                    </a:lnTo>
                    <a:lnTo>
                      <a:pt x="255" y="141"/>
                    </a:lnTo>
                    <a:lnTo>
                      <a:pt x="260" y="134"/>
                    </a:lnTo>
                    <a:lnTo>
                      <a:pt x="281" y="107"/>
                    </a:lnTo>
                    <a:lnTo>
                      <a:pt x="261" y="59"/>
                    </a:lnTo>
                    <a:lnTo>
                      <a:pt x="272" y="21"/>
                    </a:lnTo>
                    <a:lnTo>
                      <a:pt x="266" y="0"/>
                    </a:lnTo>
                    <a:lnTo>
                      <a:pt x="208" y="16"/>
                    </a:lnTo>
                    <a:lnTo>
                      <a:pt x="114" y="41"/>
                    </a:lnTo>
                    <a:lnTo>
                      <a:pt x="23" y="64"/>
                    </a:lnTo>
                    <a:lnTo>
                      <a:pt x="14" y="65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4" y="101"/>
                    </a:lnTo>
                    <a:lnTo>
                      <a:pt x="18" y="159"/>
                    </a:lnTo>
                    <a:lnTo>
                      <a:pt x="20" y="160"/>
                    </a:lnTo>
                    <a:lnTo>
                      <a:pt x="20" y="161"/>
                    </a:lnTo>
                    <a:lnTo>
                      <a:pt x="25" y="164"/>
                    </a:lnTo>
                    <a:lnTo>
                      <a:pt x="32" y="171"/>
                    </a:lnTo>
                    <a:lnTo>
                      <a:pt x="43" y="220"/>
                    </a:lnTo>
                    <a:lnTo>
                      <a:pt x="35" y="238"/>
                    </a:lnTo>
                    <a:lnTo>
                      <a:pt x="35" y="263"/>
                    </a:lnTo>
                    <a:lnTo>
                      <a:pt x="57" y="316"/>
                    </a:lnTo>
                    <a:lnTo>
                      <a:pt x="58" y="317"/>
                    </a:lnTo>
                    <a:lnTo>
                      <a:pt x="58" y="318"/>
                    </a:lnTo>
                    <a:lnTo>
                      <a:pt x="62" y="326"/>
                    </a:lnTo>
                    <a:close/>
                  </a:path>
                </a:pathLst>
              </a:custGeom>
              <a:solidFill>
                <a:srgbClr val="DDDDDD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2" name="Freeform 30"/>
              <p:cNvSpPr>
                <a:spLocks noChangeAspect="1"/>
              </p:cNvSpPr>
              <p:nvPr/>
            </p:nvSpPr>
            <p:spPr bwMode="auto">
              <a:xfrm>
                <a:off x="2654" y="2091"/>
                <a:ext cx="314" cy="310"/>
              </a:xfrm>
              <a:custGeom>
                <a:avLst/>
                <a:gdLst>
                  <a:gd name="T0" fmla="*/ 244 w 288"/>
                  <a:gd name="T1" fmla="*/ 526 h 285"/>
                  <a:gd name="T2" fmla="*/ 287 w 288"/>
                  <a:gd name="T3" fmla="*/ 470 h 285"/>
                  <a:gd name="T4" fmla="*/ 360 w 288"/>
                  <a:gd name="T5" fmla="*/ 454 h 285"/>
                  <a:gd name="T6" fmla="*/ 406 w 288"/>
                  <a:gd name="T7" fmla="*/ 431 h 285"/>
                  <a:gd name="T8" fmla="*/ 440 w 288"/>
                  <a:gd name="T9" fmla="*/ 431 h 285"/>
                  <a:gd name="T10" fmla="*/ 447 w 288"/>
                  <a:gd name="T11" fmla="*/ 430 h 285"/>
                  <a:gd name="T12" fmla="*/ 506 w 288"/>
                  <a:gd name="T13" fmla="*/ 399 h 285"/>
                  <a:gd name="T14" fmla="*/ 621 w 288"/>
                  <a:gd name="T15" fmla="*/ 354 h 285"/>
                  <a:gd name="T16" fmla="*/ 650 w 288"/>
                  <a:gd name="T17" fmla="*/ 340 h 285"/>
                  <a:gd name="T18" fmla="*/ 659 w 288"/>
                  <a:gd name="T19" fmla="*/ 337 h 285"/>
                  <a:gd name="T20" fmla="*/ 667 w 288"/>
                  <a:gd name="T21" fmla="*/ 337 h 285"/>
                  <a:gd name="T22" fmla="*/ 685 w 288"/>
                  <a:gd name="T23" fmla="*/ 285 h 285"/>
                  <a:gd name="T24" fmla="*/ 662 w 288"/>
                  <a:gd name="T25" fmla="*/ 203 h 285"/>
                  <a:gd name="T26" fmla="*/ 659 w 288"/>
                  <a:gd name="T27" fmla="*/ 188 h 285"/>
                  <a:gd name="T28" fmla="*/ 659 w 288"/>
                  <a:gd name="T29" fmla="*/ 179 h 285"/>
                  <a:gd name="T30" fmla="*/ 655 w 288"/>
                  <a:gd name="T31" fmla="*/ 172 h 285"/>
                  <a:gd name="T32" fmla="*/ 653 w 288"/>
                  <a:gd name="T33" fmla="*/ 165 h 285"/>
                  <a:gd name="T34" fmla="*/ 648 w 288"/>
                  <a:gd name="T35" fmla="*/ 138 h 285"/>
                  <a:gd name="T36" fmla="*/ 644 w 288"/>
                  <a:gd name="T37" fmla="*/ 127 h 285"/>
                  <a:gd name="T38" fmla="*/ 616 w 288"/>
                  <a:gd name="T39" fmla="*/ 45 h 285"/>
                  <a:gd name="T40" fmla="*/ 604 w 288"/>
                  <a:gd name="T41" fmla="*/ 3 h 285"/>
                  <a:gd name="T42" fmla="*/ 604 w 288"/>
                  <a:gd name="T43" fmla="*/ 0 h 285"/>
                  <a:gd name="T44" fmla="*/ 506 w 288"/>
                  <a:gd name="T45" fmla="*/ 22 h 285"/>
                  <a:gd name="T46" fmla="*/ 497 w 288"/>
                  <a:gd name="T47" fmla="*/ 22 h 285"/>
                  <a:gd name="T48" fmla="*/ 490 w 288"/>
                  <a:gd name="T49" fmla="*/ 22 h 285"/>
                  <a:gd name="T50" fmla="*/ 488 w 288"/>
                  <a:gd name="T51" fmla="*/ 26 h 285"/>
                  <a:gd name="T52" fmla="*/ 484 w 288"/>
                  <a:gd name="T53" fmla="*/ 26 h 285"/>
                  <a:gd name="T54" fmla="*/ 418 w 288"/>
                  <a:gd name="T55" fmla="*/ 45 h 285"/>
                  <a:gd name="T56" fmla="*/ 404 w 288"/>
                  <a:gd name="T57" fmla="*/ 46 h 285"/>
                  <a:gd name="T58" fmla="*/ 347 w 288"/>
                  <a:gd name="T59" fmla="*/ 58 h 285"/>
                  <a:gd name="T60" fmla="*/ 244 w 288"/>
                  <a:gd name="T61" fmla="*/ 102 h 285"/>
                  <a:gd name="T62" fmla="*/ 241 w 288"/>
                  <a:gd name="T63" fmla="*/ 86 h 285"/>
                  <a:gd name="T64" fmla="*/ 173 w 288"/>
                  <a:gd name="T65" fmla="*/ 99 h 285"/>
                  <a:gd name="T66" fmla="*/ 157 w 288"/>
                  <a:gd name="T67" fmla="*/ 106 h 285"/>
                  <a:gd name="T68" fmla="*/ 41 w 288"/>
                  <a:gd name="T69" fmla="*/ 127 h 285"/>
                  <a:gd name="T70" fmla="*/ 19 w 288"/>
                  <a:gd name="T71" fmla="*/ 132 h 285"/>
                  <a:gd name="T72" fmla="*/ 0 w 288"/>
                  <a:gd name="T73" fmla="*/ 137 h 285"/>
                  <a:gd name="T74" fmla="*/ 2 w 288"/>
                  <a:gd name="T75" fmla="*/ 161 h 285"/>
                  <a:gd name="T76" fmla="*/ 27 w 288"/>
                  <a:gd name="T77" fmla="*/ 284 h 285"/>
                  <a:gd name="T78" fmla="*/ 35 w 288"/>
                  <a:gd name="T79" fmla="*/ 320 h 285"/>
                  <a:gd name="T80" fmla="*/ 41 w 288"/>
                  <a:gd name="T81" fmla="*/ 340 h 285"/>
                  <a:gd name="T82" fmla="*/ 41 w 288"/>
                  <a:gd name="T83" fmla="*/ 351 h 285"/>
                  <a:gd name="T84" fmla="*/ 48 w 288"/>
                  <a:gd name="T85" fmla="*/ 388 h 285"/>
                  <a:gd name="T86" fmla="*/ 57 w 288"/>
                  <a:gd name="T87" fmla="*/ 432 h 285"/>
                  <a:gd name="T88" fmla="*/ 57 w 288"/>
                  <a:gd name="T89" fmla="*/ 446 h 285"/>
                  <a:gd name="T90" fmla="*/ 63 w 288"/>
                  <a:gd name="T91" fmla="*/ 468 h 285"/>
                  <a:gd name="T92" fmla="*/ 104 w 288"/>
                  <a:gd name="T93" fmla="*/ 535 h 285"/>
                  <a:gd name="T94" fmla="*/ 27 w 288"/>
                  <a:gd name="T95" fmla="*/ 607 h 285"/>
                  <a:gd name="T96" fmla="*/ 68 w 288"/>
                  <a:gd name="T97" fmla="*/ 660 h 285"/>
                  <a:gd name="T98" fmla="*/ 157 w 288"/>
                  <a:gd name="T99" fmla="*/ 603 h 285"/>
                  <a:gd name="T100" fmla="*/ 198 w 288"/>
                  <a:gd name="T101" fmla="*/ 556 h 285"/>
                  <a:gd name="T102" fmla="*/ 244 w 288"/>
                  <a:gd name="T103" fmla="*/ 526 h 28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88"/>
                  <a:gd name="T157" fmla="*/ 0 h 285"/>
                  <a:gd name="T158" fmla="*/ 288 w 288"/>
                  <a:gd name="T159" fmla="*/ 285 h 28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88" h="285">
                    <a:moveTo>
                      <a:pt x="103" y="226"/>
                    </a:moveTo>
                    <a:lnTo>
                      <a:pt x="121" y="203"/>
                    </a:lnTo>
                    <a:lnTo>
                      <a:pt x="152" y="196"/>
                    </a:lnTo>
                    <a:lnTo>
                      <a:pt x="171" y="186"/>
                    </a:lnTo>
                    <a:lnTo>
                      <a:pt x="185" y="186"/>
                    </a:lnTo>
                    <a:lnTo>
                      <a:pt x="188" y="185"/>
                    </a:lnTo>
                    <a:lnTo>
                      <a:pt x="214" y="173"/>
                    </a:lnTo>
                    <a:lnTo>
                      <a:pt x="262" y="153"/>
                    </a:lnTo>
                    <a:lnTo>
                      <a:pt x="274" y="147"/>
                    </a:lnTo>
                    <a:lnTo>
                      <a:pt x="278" y="146"/>
                    </a:lnTo>
                    <a:lnTo>
                      <a:pt x="281" y="146"/>
                    </a:lnTo>
                    <a:lnTo>
                      <a:pt x="288" y="123"/>
                    </a:lnTo>
                    <a:lnTo>
                      <a:pt x="279" y="87"/>
                    </a:lnTo>
                    <a:lnTo>
                      <a:pt x="278" y="81"/>
                    </a:lnTo>
                    <a:lnTo>
                      <a:pt x="278" y="78"/>
                    </a:lnTo>
                    <a:lnTo>
                      <a:pt x="276" y="74"/>
                    </a:lnTo>
                    <a:lnTo>
                      <a:pt x="275" y="72"/>
                    </a:lnTo>
                    <a:lnTo>
                      <a:pt x="273" y="60"/>
                    </a:lnTo>
                    <a:lnTo>
                      <a:pt x="271" y="55"/>
                    </a:lnTo>
                    <a:lnTo>
                      <a:pt x="260" y="19"/>
                    </a:lnTo>
                    <a:lnTo>
                      <a:pt x="255" y="3"/>
                    </a:lnTo>
                    <a:lnTo>
                      <a:pt x="255" y="0"/>
                    </a:lnTo>
                    <a:lnTo>
                      <a:pt x="214" y="10"/>
                    </a:lnTo>
                    <a:lnTo>
                      <a:pt x="209" y="10"/>
                    </a:lnTo>
                    <a:lnTo>
                      <a:pt x="207" y="10"/>
                    </a:lnTo>
                    <a:lnTo>
                      <a:pt x="206" y="12"/>
                    </a:lnTo>
                    <a:lnTo>
                      <a:pt x="204" y="12"/>
                    </a:lnTo>
                    <a:lnTo>
                      <a:pt x="176" y="19"/>
                    </a:lnTo>
                    <a:lnTo>
                      <a:pt x="170" y="20"/>
                    </a:lnTo>
                    <a:lnTo>
                      <a:pt x="147" y="25"/>
                    </a:lnTo>
                    <a:lnTo>
                      <a:pt x="103" y="44"/>
                    </a:lnTo>
                    <a:lnTo>
                      <a:pt x="102" y="37"/>
                    </a:lnTo>
                    <a:lnTo>
                      <a:pt x="73" y="43"/>
                    </a:lnTo>
                    <a:lnTo>
                      <a:pt x="66" y="45"/>
                    </a:lnTo>
                    <a:lnTo>
                      <a:pt x="17" y="55"/>
                    </a:lnTo>
                    <a:lnTo>
                      <a:pt x="8" y="57"/>
                    </a:lnTo>
                    <a:lnTo>
                      <a:pt x="0" y="59"/>
                    </a:lnTo>
                    <a:lnTo>
                      <a:pt x="2" y="69"/>
                    </a:lnTo>
                    <a:lnTo>
                      <a:pt x="12" y="122"/>
                    </a:lnTo>
                    <a:lnTo>
                      <a:pt x="15" y="138"/>
                    </a:lnTo>
                    <a:lnTo>
                      <a:pt x="17" y="147"/>
                    </a:lnTo>
                    <a:lnTo>
                      <a:pt x="17" y="152"/>
                    </a:lnTo>
                    <a:lnTo>
                      <a:pt x="20" y="168"/>
                    </a:lnTo>
                    <a:lnTo>
                      <a:pt x="24" y="187"/>
                    </a:lnTo>
                    <a:lnTo>
                      <a:pt x="24" y="192"/>
                    </a:lnTo>
                    <a:lnTo>
                      <a:pt x="27" y="201"/>
                    </a:lnTo>
                    <a:lnTo>
                      <a:pt x="43" y="231"/>
                    </a:lnTo>
                    <a:lnTo>
                      <a:pt x="12" y="262"/>
                    </a:lnTo>
                    <a:lnTo>
                      <a:pt x="28" y="285"/>
                    </a:lnTo>
                    <a:lnTo>
                      <a:pt x="66" y="259"/>
                    </a:lnTo>
                    <a:lnTo>
                      <a:pt x="83" y="240"/>
                    </a:lnTo>
                    <a:lnTo>
                      <a:pt x="103" y="226"/>
                    </a:lnTo>
                    <a:close/>
                  </a:path>
                </a:pathLst>
              </a:custGeom>
              <a:solidFill>
                <a:srgbClr val="DDDDDD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3" name="Freeform 31"/>
              <p:cNvSpPr>
                <a:spLocks noChangeAspect="1"/>
              </p:cNvSpPr>
              <p:nvPr/>
            </p:nvSpPr>
            <p:spPr bwMode="auto">
              <a:xfrm>
                <a:off x="2857" y="768"/>
                <a:ext cx="662" cy="1050"/>
              </a:xfrm>
              <a:custGeom>
                <a:avLst/>
                <a:gdLst>
                  <a:gd name="T0" fmla="*/ 172 w 613"/>
                  <a:gd name="T1" fmla="*/ 1863 h 963"/>
                  <a:gd name="T2" fmla="*/ 133 w 613"/>
                  <a:gd name="T3" fmla="*/ 1727 h 963"/>
                  <a:gd name="T4" fmla="*/ 2 w 613"/>
                  <a:gd name="T5" fmla="*/ 1295 h 963"/>
                  <a:gd name="T6" fmla="*/ 5 w 613"/>
                  <a:gd name="T7" fmla="*/ 1218 h 963"/>
                  <a:gd name="T8" fmla="*/ 70 w 613"/>
                  <a:gd name="T9" fmla="*/ 1234 h 963"/>
                  <a:gd name="T10" fmla="*/ 119 w 613"/>
                  <a:gd name="T11" fmla="*/ 1157 h 963"/>
                  <a:gd name="T12" fmla="*/ 110 w 613"/>
                  <a:gd name="T13" fmla="*/ 1022 h 963"/>
                  <a:gd name="T14" fmla="*/ 172 w 613"/>
                  <a:gd name="T15" fmla="*/ 864 h 963"/>
                  <a:gd name="T16" fmla="*/ 150 w 613"/>
                  <a:gd name="T17" fmla="*/ 773 h 963"/>
                  <a:gd name="T18" fmla="*/ 171 w 613"/>
                  <a:gd name="T19" fmla="*/ 616 h 963"/>
                  <a:gd name="T20" fmla="*/ 154 w 613"/>
                  <a:gd name="T21" fmla="*/ 482 h 963"/>
                  <a:gd name="T22" fmla="*/ 361 w 613"/>
                  <a:gd name="T23" fmla="*/ 105 h 963"/>
                  <a:gd name="T24" fmla="*/ 504 w 613"/>
                  <a:gd name="T25" fmla="*/ 81 h 963"/>
                  <a:gd name="T26" fmla="*/ 589 w 613"/>
                  <a:gd name="T27" fmla="*/ 0 h 963"/>
                  <a:gd name="T28" fmla="*/ 733 w 613"/>
                  <a:gd name="T29" fmla="*/ 80 h 963"/>
                  <a:gd name="T30" fmla="*/ 948 w 613"/>
                  <a:gd name="T31" fmla="*/ 747 h 963"/>
                  <a:gd name="T32" fmla="*/ 1066 w 613"/>
                  <a:gd name="T33" fmla="*/ 747 h 963"/>
                  <a:gd name="T34" fmla="*/ 1157 w 613"/>
                  <a:gd name="T35" fmla="*/ 957 h 963"/>
                  <a:gd name="T36" fmla="*/ 1171 w 613"/>
                  <a:gd name="T37" fmla="*/ 926 h 963"/>
                  <a:gd name="T38" fmla="*/ 1293 w 613"/>
                  <a:gd name="T39" fmla="*/ 1018 h 963"/>
                  <a:gd name="T40" fmla="*/ 1265 w 613"/>
                  <a:gd name="T41" fmla="*/ 1190 h 963"/>
                  <a:gd name="T42" fmla="*/ 1256 w 613"/>
                  <a:gd name="T43" fmla="*/ 1202 h 963"/>
                  <a:gd name="T44" fmla="*/ 1219 w 613"/>
                  <a:gd name="T45" fmla="*/ 1208 h 963"/>
                  <a:gd name="T46" fmla="*/ 1192 w 613"/>
                  <a:gd name="T47" fmla="*/ 1251 h 963"/>
                  <a:gd name="T48" fmla="*/ 1173 w 613"/>
                  <a:gd name="T49" fmla="*/ 1314 h 963"/>
                  <a:gd name="T50" fmla="*/ 1104 w 613"/>
                  <a:gd name="T51" fmla="*/ 1308 h 963"/>
                  <a:gd name="T52" fmla="*/ 1073 w 613"/>
                  <a:gd name="T53" fmla="*/ 1367 h 963"/>
                  <a:gd name="T54" fmla="*/ 1055 w 613"/>
                  <a:gd name="T55" fmla="*/ 1417 h 963"/>
                  <a:gd name="T56" fmla="*/ 950 w 613"/>
                  <a:gd name="T57" fmla="*/ 1487 h 963"/>
                  <a:gd name="T58" fmla="*/ 908 w 613"/>
                  <a:gd name="T59" fmla="*/ 1464 h 963"/>
                  <a:gd name="T60" fmla="*/ 814 w 613"/>
                  <a:gd name="T61" fmla="*/ 1501 h 963"/>
                  <a:gd name="T62" fmla="*/ 793 w 613"/>
                  <a:gd name="T63" fmla="*/ 1405 h 963"/>
                  <a:gd name="T64" fmla="*/ 759 w 613"/>
                  <a:gd name="T65" fmla="*/ 1487 h 963"/>
                  <a:gd name="T66" fmla="*/ 756 w 613"/>
                  <a:gd name="T67" fmla="*/ 1618 h 963"/>
                  <a:gd name="T68" fmla="*/ 714 w 613"/>
                  <a:gd name="T69" fmla="*/ 1763 h 963"/>
                  <a:gd name="T70" fmla="*/ 663 w 613"/>
                  <a:gd name="T71" fmla="*/ 1779 h 963"/>
                  <a:gd name="T72" fmla="*/ 627 w 613"/>
                  <a:gd name="T73" fmla="*/ 1824 h 963"/>
                  <a:gd name="T74" fmla="*/ 596 w 613"/>
                  <a:gd name="T75" fmla="*/ 1863 h 963"/>
                  <a:gd name="T76" fmla="*/ 552 w 613"/>
                  <a:gd name="T77" fmla="*/ 1878 h 963"/>
                  <a:gd name="T78" fmla="*/ 522 w 613"/>
                  <a:gd name="T79" fmla="*/ 1908 h 963"/>
                  <a:gd name="T80" fmla="*/ 468 w 613"/>
                  <a:gd name="T81" fmla="*/ 1969 h 963"/>
                  <a:gd name="T82" fmla="*/ 471 w 613"/>
                  <a:gd name="T83" fmla="*/ 2014 h 963"/>
                  <a:gd name="T84" fmla="*/ 432 w 613"/>
                  <a:gd name="T85" fmla="*/ 2027 h 963"/>
                  <a:gd name="T86" fmla="*/ 432 w 613"/>
                  <a:gd name="T87" fmla="*/ 2062 h 963"/>
                  <a:gd name="T88" fmla="*/ 390 w 613"/>
                  <a:gd name="T89" fmla="*/ 2187 h 963"/>
                  <a:gd name="T90" fmla="*/ 378 w 613"/>
                  <a:gd name="T91" fmla="*/ 2286 h 963"/>
                  <a:gd name="T92" fmla="*/ 334 w 613"/>
                  <a:gd name="T93" fmla="*/ 2269 h 963"/>
                  <a:gd name="T94" fmla="*/ 259 w 613"/>
                  <a:gd name="T95" fmla="*/ 2176 h 963"/>
                  <a:gd name="T96" fmla="*/ 206 w 613"/>
                  <a:gd name="T97" fmla="*/ 1986 h 96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13"/>
                  <a:gd name="T148" fmla="*/ 0 h 963"/>
                  <a:gd name="T149" fmla="*/ 613 w 613"/>
                  <a:gd name="T150" fmla="*/ 963 h 96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13" h="963">
                    <a:moveTo>
                      <a:pt x="93" y="827"/>
                    </a:moveTo>
                    <a:lnTo>
                      <a:pt x="80" y="785"/>
                    </a:lnTo>
                    <a:lnTo>
                      <a:pt x="65" y="734"/>
                    </a:lnTo>
                    <a:lnTo>
                      <a:pt x="62" y="728"/>
                    </a:lnTo>
                    <a:lnTo>
                      <a:pt x="32" y="635"/>
                    </a:lnTo>
                    <a:lnTo>
                      <a:pt x="2" y="545"/>
                    </a:lnTo>
                    <a:lnTo>
                      <a:pt x="0" y="535"/>
                    </a:lnTo>
                    <a:lnTo>
                      <a:pt x="5" y="513"/>
                    </a:lnTo>
                    <a:lnTo>
                      <a:pt x="32" y="530"/>
                    </a:lnTo>
                    <a:lnTo>
                      <a:pt x="32" y="520"/>
                    </a:lnTo>
                    <a:lnTo>
                      <a:pt x="36" y="487"/>
                    </a:lnTo>
                    <a:lnTo>
                      <a:pt x="55" y="487"/>
                    </a:lnTo>
                    <a:lnTo>
                      <a:pt x="44" y="444"/>
                    </a:lnTo>
                    <a:lnTo>
                      <a:pt x="51" y="431"/>
                    </a:lnTo>
                    <a:lnTo>
                      <a:pt x="70" y="407"/>
                    </a:lnTo>
                    <a:lnTo>
                      <a:pt x="80" y="363"/>
                    </a:lnTo>
                    <a:lnTo>
                      <a:pt x="67" y="354"/>
                    </a:lnTo>
                    <a:lnTo>
                      <a:pt x="69" y="326"/>
                    </a:lnTo>
                    <a:lnTo>
                      <a:pt x="61" y="301"/>
                    </a:lnTo>
                    <a:lnTo>
                      <a:pt x="79" y="260"/>
                    </a:lnTo>
                    <a:lnTo>
                      <a:pt x="75" y="227"/>
                    </a:lnTo>
                    <a:lnTo>
                      <a:pt x="71" y="202"/>
                    </a:lnTo>
                    <a:lnTo>
                      <a:pt x="135" y="18"/>
                    </a:lnTo>
                    <a:lnTo>
                      <a:pt x="167" y="44"/>
                    </a:lnTo>
                    <a:lnTo>
                      <a:pt x="179" y="56"/>
                    </a:lnTo>
                    <a:lnTo>
                      <a:pt x="233" y="34"/>
                    </a:lnTo>
                    <a:lnTo>
                      <a:pt x="262" y="3"/>
                    </a:lnTo>
                    <a:lnTo>
                      <a:pt x="273" y="0"/>
                    </a:lnTo>
                    <a:lnTo>
                      <a:pt x="327" y="19"/>
                    </a:lnTo>
                    <a:lnTo>
                      <a:pt x="340" y="33"/>
                    </a:lnTo>
                    <a:lnTo>
                      <a:pt x="353" y="37"/>
                    </a:lnTo>
                    <a:lnTo>
                      <a:pt x="439" y="314"/>
                    </a:lnTo>
                    <a:lnTo>
                      <a:pt x="485" y="320"/>
                    </a:lnTo>
                    <a:lnTo>
                      <a:pt x="493" y="314"/>
                    </a:lnTo>
                    <a:lnTo>
                      <a:pt x="513" y="385"/>
                    </a:lnTo>
                    <a:lnTo>
                      <a:pt x="537" y="404"/>
                    </a:lnTo>
                    <a:lnTo>
                      <a:pt x="542" y="402"/>
                    </a:lnTo>
                    <a:lnTo>
                      <a:pt x="542" y="390"/>
                    </a:lnTo>
                    <a:lnTo>
                      <a:pt x="569" y="395"/>
                    </a:lnTo>
                    <a:lnTo>
                      <a:pt x="599" y="429"/>
                    </a:lnTo>
                    <a:lnTo>
                      <a:pt x="613" y="448"/>
                    </a:lnTo>
                    <a:lnTo>
                      <a:pt x="585" y="501"/>
                    </a:lnTo>
                    <a:lnTo>
                      <a:pt x="580" y="502"/>
                    </a:lnTo>
                    <a:lnTo>
                      <a:pt x="582" y="506"/>
                    </a:lnTo>
                    <a:lnTo>
                      <a:pt x="575" y="503"/>
                    </a:lnTo>
                    <a:lnTo>
                      <a:pt x="565" y="508"/>
                    </a:lnTo>
                    <a:lnTo>
                      <a:pt x="567" y="513"/>
                    </a:lnTo>
                    <a:lnTo>
                      <a:pt x="552" y="526"/>
                    </a:lnTo>
                    <a:lnTo>
                      <a:pt x="554" y="538"/>
                    </a:lnTo>
                    <a:lnTo>
                      <a:pt x="544" y="553"/>
                    </a:lnTo>
                    <a:lnTo>
                      <a:pt x="539" y="545"/>
                    </a:lnTo>
                    <a:lnTo>
                      <a:pt x="511" y="551"/>
                    </a:lnTo>
                    <a:lnTo>
                      <a:pt x="508" y="572"/>
                    </a:lnTo>
                    <a:lnTo>
                      <a:pt x="498" y="576"/>
                    </a:lnTo>
                    <a:lnTo>
                      <a:pt x="489" y="582"/>
                    </a:lnTo>
                    <a:lnTo>
                      <a:pt x="490" y="596"/>
                    </a:lnTo>
                    <a:lnTo>
                      <a:pt x="464" y="624"/>
                    </a:lnTo>
                    <a:lnTo>
                      <a:pt x="441" y="626"/>
                    </a:lnTo>
                    <a:lnTo>
                      <a:pt x="416" y="599"/>
                    </a:lnTo>
                    <a:lnTo>
                      <a:pt x="422" y="616"/>
                    </a:lnTo>
                    <a:lnTo>
                      <a:pt x="406" y="666"/>
                    </a:lnTo>
                    <a:lnTo>
                      <a:pt x="377" y="632"/>
                    </a:lnTo>
                    <a:lnTo>
                      <a:pt x="372" y="592"/>
                    </a:lnTo>
                    <a:lnTo>
                      <a:pt x="368" y="592"/>
                    </a:lnTo>
                    <a:lnTo>
                      <a:pt x="362" y="611"/>
                    </a:lnTo>
                    <a:lnTo>
                      <a:pt x="353" y="626"/>
                    </a:lnTo>
                    <a:lnTo>
                      <a:pt x="351" y="654"/>
                    </a:lnTo>
                    <a:lnTo>
                      <a:pt x="351" y="681"/>
                    </a:lnTo>
                    <a:lnTo>
                      <a:pt x="362" y="705"/>
                    </a:lnTo>
                    <a:lnTo>
                      <a:pt x="331" y="742"/>
                    </a:lnTo>
                    <a:lnTo>
                      <a:pt x="318" y="739"/>
                    </a:lnTo>
                    <a:lnTo>
                      <a:pt x="307" y="749"/>
                    </a:lnTo>
                    <a:lnTo>
                      <a:pt x="305" y="758"/>
                    </a:lnTo>
                    <a:lnTo>
                      <a:pt x="291" y="768"/>
                    </a:lnTo>
                    <a:lnTo>
                      <a:pt x="279" y="769"/>
                    </a:lnTo>
                    <a:lnTo>
                      <a:pt x="276" y="785"/>
                    </a:lnTo>
                    <a:lnTo>
                      <a:pt x="267" y="799"/>
                    </a:lnTo>
                    <a:lnTo>
                      <a:pt x="256" y="790"/>
                    </a:lnTo>
                    <a:lnTo>
                      <a:pt x="249" y="788"/>
                    </a:lnTo>
                    <a:lnTo>
                      <a:pt x="242" y="803"/>
                    </a:lnTo>
                    <a:lnTo>
                      <a:pt x="223" y="812"/>
                    </a:lnTo>
                    <a:lnTo>
                      <a:pt x="217" y="829"/>
                    </a:lnTo>
                    <a:lnTo>
                      <a:pt x="220" y="841"/>
                    </a:lnTo>
                    <a:lnTo>
                      <a:pt x="218" y="848"/>
                    </a:lnTo>
                    <a:lnTo>
                      <a:pt x="212" y="846"/>
                    </a:lnTo>
                    <a:lnTo>
                      <a:pt x="200" y="853"/>
                    </a:lnTo>
                    <a:lnTo>
                      <a:pt x="198" y="862"/>
                    </a:lnTo>
                    <a:lnTo>
                      <a:pt x="200" y="868"/>
                    </a:lnTo>
                    <a:lnTo>
                      <a:pt x="208" y="868"/>
                    </a:lnTo>
                    <a:lnTo>
                      <a:pt x="180" y="921"/>
                    </a:lnTo>
                    <a:lnTo>
                      <a:pt x="185" y="937"/>
                    </a:lnTo>
                    <a:lnTo>
                      <a:pt x="175" y="963"/>
                    </a:lnTo>
                    <a:lnTo>
                      <a:pt x="168" y="962"/>
                    </a:lnTo>
                    <a:lnTo>
                      <a:pt x="155" y="956"/>
                    </a:lnTo>
                    <a:lnTo>
                      <a:pt x="144" y="931"/>
                    </a:lnTo>
                    <a:lnTo>
                      <a:pt x="121" y="917"/>
                    </a:lnTo>
                    <a:lnTo>
                      <a:pt x="110" y="877"/>
                    </a:lnTo>
                    <a:lnTo>
                      <a:pt x="96" y="836"/>
                    </a:lnTo>
                    <a:lnTo>
                      <a:pt x="93" y="827"/>
                    </a:lnTo>
                    <a:close/>
                  </a:path>
                </a:pathLst>
              </a:custGeom>
              <a:solidFill>
                <a:srgbClr val="DDDDDD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4" name="Freeform 32"/>
              <p:cNvSpPr>
                <a:spLocks noChangeAspect="1"/>
              </p:cNvSpPr>
              <p:nvPr/>
            </p:nvSpPr>
            <p:spPr bwMode="auto">
              <a:xfrm>
                <a:off x="3322" y="1470"/>
                <a:ext cx="34" cy="13"/>
              </a:xfrm>
              <a:custGeom>
                <a:avLst/>
                <a:gdLst>
                  <a:gd name="T0" fmla="*/ 28 w 28"/>
                  <a:gd name="T1" fmla="*/ 2 h 16"/>
                  <a:gd name="T2" fmla="*/ 194 w 28"/>
                  <a:gd name="T3" fmla="*/ 2 h 16"/>
                  <a:gd name="T4" fmla="*/ 108 w 28"/>
                  <a:gd name="T5" fmla="*/ 0 h 16"/>
                  <a:gd name="T6" fmla="*/ 0 w 28"/>
                  <a:gd name="T7" fmla="*/ 2 h 16"/>
                  <a:gd name="T8" fmla="*/ 28 w 28"/>
                  <a:gd name="T9" fmla="*/ 2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6"/>
                  <a:gd name="T17" fmla="*/ 28 w 28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6">
                    <a:moveTo>
                      <a:pt x="4" y="16"/>
                    </a:moveTo>
                    <a:lnTo>
                      <a:pt x="28" y="10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DDDDDD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5" name="Freeform 33"/>
              <p:cNvSpPr>
                <a:spLocks noChangeAspect="1"/>
              </p:cNvSpPr>
              <p:nvPr/>
            </p:nvSpPr>
            <p:spPr bwMode="auto">
              <a:xfrm>
                <a:off x="2654" y="1862"/>
                <a:ext cx="602" cy="329"/>
              </a:xfrm>
              <a:custGeom>
                <a:avLst/>
                <a:gdLst>
                  <a:gd name="T0" fmla="*/ 930 w 558"/>
                  <a:gd name="T1" fmla="*/ 578 h 302"/>
                  <a:gd name="T2" fmla="*/ 912 w 558"/>
                  <a:gd name="T3" fmla="*/ 605 h 302"/>
                  <a:gd name="T4" fmla="*/ 885 w 558"/>
                  <a:gd name="T5" fmla="*/ 659 h 302"/>
                  <a:gd name="T6" fmla="*/ 835 w 558"/>
                  <a:gd name="T7" fmla="*/ 692 h 302"/>
                  <a:gd name="T8" fmla="*/ 811 w 558"/>
                  <a:gd name="T9" fmla="*/ 612 h 302"/>
                  <a:gd name="T10" fmla="*/ 763 w 558"/>
                  <a:gd name="T11" fmla="*/ 583 h 302"/>
                  <a:gd name="T12" fmla="*/ 737 w 558"/>
                  <a:gd name="T13" fmla="*/ 573 h 302"/>
                  <a:gd name="T14" fmla="*/ 703 w 558"/>
                  <a:gd name="T15" fmla="*/ 525 h 302"/>
                  <a:gd name="T16" fmla="*/ 688 w 558"/>
                  <a:gd name="T17" fmla="*/ 465 h 302"/>
                  <a:gd name="T18" fmla="*/ 652 w 558"/>
                  <a:gd name="T19" fmla="*/ 475 h 302"/>
                  <a:gd name="T20" fmla="*/ 567 w 558"/>
                  <a:gd name="T21" fmla="*/ 507 h 302"/>
                  <a:gd name="T22" fmla="*/ 557 w 558"/>
                  <a:gd name="T23" fmla="*/ 503 h 302"/>
                  <a:gd name="T24" fmla="*/ 459 w 558"/>
                  <a:gd name="T25" fmla="*/ 526 h 302"/>
                  <a:gd name="T26" fmla="*/ 451 w 558"/>
                  <a:gd name="T27" fmla="*/ 531 h 302"/>
                  <a:gd name="T28" fmla="*/ 385 w 558"/>
                  <a:gd name="T29" fmla="*/ 548 h 302"/>
                  <a:gd name="T30" fmla="*/ 325 w 558"/>
                  <a:gd name="T31" fmla="*/ 559 h 302"/>
                  <a:gd name="T32" fmla="*/ 227 w 558"/>
                  <a:gd name="T33" fmla="*/ 585 h 302"/>
                  <a:gd name="T34" fmla="*/ 153 w 558"/>
                  <a:gd name="T35" fmla="*/ 606 h 302"/>
                  <a:gd name="T36" fmla="*/ 26 w 558"/>
                  <a:gd name="T37" fmla="*/ 635 h 302"/>
                  <a:gd name="T38" fmla="*/ 4 w 558"/>
                  <a:gd name="T39" fmla="*/ 637 h 302"/>
                  <a:gd name="T40" fmla="*/ 0 w 558"/>
                  <a:gd name="T41" fmla="*/ 605 h 302"/>
                  <a:gd name="T42" fmla="*/ 3 w 558"/>
                  <a:gd name="T43" fmla="*/ 348 h 302"/>
                  <a:gd name="T44" fmla="*/ 3 w 558"/>
                  <a:gd name="T45" fmla="*/ 288 h 302"/>
                  <a:gd name="T46" fmla="*/ 79 w 558"/>
                  <a:gd name="T47" fmla="*/ 268 h 302"/>
                  <a:gd name="T48" fmla="*/ 85 w 558"/>
                  <a:gd name="T49" fmla="*/ 265 h 302"/>
                  <a:gd name="T50" fmla="*/ 113 w 558"/>
                  <a:gd name="T51" fmla="*/ 261 h 302"/>
                  <a:gd name="T52" fmla="*/ 254 w 558"/>
                  <a:gd name="T53" fmla="*/ 227 h 302"/>
                  <a:gd name="T54" fmla="*/ 296 w 558"/>
                  <a:gd name="T55" fmla="*/ 218 h 302"/>
                  <a:gd name="T56" fmla="*/ 323 w 558"/>
                  <a:gd name="T57" fmla="*/ 208 h 302"/>
                  <a:gd name="T58" fmla="*/ 426 w 558"/>
                  <a:gd name="T59" fmla="*/ 186 h 302"/>
                  <a:gd name="T60" fmla="*/ 443 w 558"/>
                  <a:gd name="T61" fmla="*/ 184 h 302"/>
                  <a:gd name="T62" fmla="*/ 643 w 558"/>
                  <a:gd name="T63" fmla="*/ 115 h 302"/>
                  <a:gd name="T64" fmla="*/ 648 w 558"/>
                  <a:gd name="T65" fmla="*/ 106 h 302"/>
                  <a:gd name="T66" fmla="*/ 698 w 558"/>
                  <a:gd name="T67" fmla="*/ 57 h 302"/>
                  <a:gd name="T68" fmla="*/ 767 w 558"/>
                  <a:gd name="T69" fmla="*/ 0 h 302"/>
                  <a:gd name="T70" fmla="*/ 854 w 558"/>
                  <a:gd name="T71" fmla="*/ 70 h 302"/>
                  <a:gd name="T72" fmla="*/ 820 w 558"/>
                  <a:gd name="T73" fmla="*/ 147 h 302"/>
                  <a:gd name="T74" fmla="*/ 777 w 558"/>
                  <a:gd name="T75" fmla="*/ 221 h 302"/>
                  <a:gd name="T76" fmla="*/ 801 w 558"/>
                  <a:gd name="T77" fmla="*/ 280 h 302"/>
                  <a:gd name="T78" fmla="*/ 854 w 558"/>
                  <a:gd name="T79" fmla="*/ 292 h 302"/>
                  <a:gd name="T80" fmla="*/ 909 w 558"/>
                  <a:gd name="T81" fmla="*/ 407 h 302"/>
                  <a:gd name="T82" fmla="*/ 953 w 558"/>
                  <a:gd name="T83" fmla="*/ 423 h 302"/>
                  <a:gd name="T84" fmla="*/ 1001 w 558"/>
                  <a:gd name="T85" fmla="*/ 497 h 302"/>
                  <a:gd name="T86" fmla="*/ 1146 w 558"/>
                  <a:gd name="T87" fmla="*/ 450 h 302"/>
                  <a:gd name="T88" fmla="*/ 1122 w 558"/>
                  <a:gd name="T89" fmla="*/ 404 h 302"/>
                  <a:gd name="T90" fmla="*/ 1127 w 558"/>
                  <a:gd name="T91" fmla="*/ 346 h 302"/>
                  <a:gd name="T92" fmla="*/ 1187 w 558"/>
                  <a:gd name="T93" fmla="*/ 556 h 302"/>
                  <a:gd name="T94" fmla="*/ 1169 w 558"/>
                  <a:gd name="T95" fmla="*/ 497 h 302"/>
                  <a:gd name="T96" fmla="*/ 1028 w 558"/>
                  <a:gd name="T97" fmla="*/ 602 h 302"/>
                  <a:gd name="T98" fmla="*/ 976 w 558"/>
                  <a:gd name="T99" fmla="*/ 636 h 302"/>
                  <a:gd name="T100" fmla="*/ 904 w 558"/>
                  <a:gd name="T101" fmla="*/ 693 h 302"/>
                  <a:gd name="T102" fmla="*/ 975 w 558"/>
                  <a:gd name="T103" fmla="*/ 582 h 302"/>
                  <a:gd name="T104" fmla="*/ 955 w 558"/>
                  <a:gd name="T105" fmla="*/ 553 h 30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58"/>
                  <a:gd name="T160" fmla="*/ 0 h 302"/>
                  <a:gd name="T161" fmla="*/ 558 w 558"/>
                  <a:gd name="T162" fmla="*/ 302 h 30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58" h="302">
                    <a:moveTo>
                      <a:pt x="447" y="235"/>
                    </a:moveTo>
                    <a:lnTo>
                      <a:pt x="436" y="245"/>
                    </a:lnTo>
                    <a:lnTo>
                      <a:pt x="426" y="256"/>
                    </a:lnTo>
                    <a:lnTo>
                      <a:pt x="427" y="257"/>
                    </a:lnTo>
                    <a:lnTo>
                      <a:pt x="417" y="257"/>
                    </a:lnTo>
                    <a:lnTo>
                      <a:pt x="414" y="280"/>
                    </a:lnTo>
                    <a:lnTo>
                      <a:pt x="404" y="292"/>
                    </a:lnTo>
                    <a:lnTo>
                      <a:pt x="390" y="294"/>
                    </a:lnTo>
                    <a:lnTo>
                      <a:pt x="383" y="273"/>
                    </a:lnTo>
                    <a:lnTo>
                      <a:pt x="379" y="260"/>
                    </a:lnTo>
                    <a:lnTo>
                      <a:pt x="367" y="257"/>
                    </a:lnTo>
                    <a:lnTo>
                      <a:pt x="358" y="248"/>
                    </a:lnTo>
                    <a:lnTo>
                      <a:pt x="355" y="247"/>
                    </a:lnTo>
                    <a:lnTo>
                      <a:pt x="345" y="243"/>
                    </a:lnTo>
                    <a:lnTo>
                      <a:pt x="335" y="220"/>
                    </a:lnTo>
                    <a:lnTo>
                      <a:pt x="329" y="222"/>
                    </a:lnTo>
                    <a:lnTo>
                      <a:pt x="324" y="204"/>
                    </a:lnTo>
                    <a:lnTo>
                      <a:pt x="323" y="197"/>
                    </a:lnTo>
                    <a:lnTo>
                      <a:pt x="313" y="199"/>
                    </a:lnTo>
                    <a:lnTo>
                      <a:pt x="305" y="202"/>
                    </a:lnTo>
                    <a:lnTo>
                      <a:pt x="300" y="204"/>
                    </a:lnTo>
                    <a:lnTo>
                      <a:pt x="266" y="215"/>
                    </a:lnTo>
                    <a:lnTo>
                      <a:pt x="260" y="216"/>
                    </a:lnTo>
                    <a:lnTo>
                      <a:pt x="260" y="213"/>
                    </a:lnTo>
                    <a:lnTo>
                      <a:pt x="219" y="223"/>
                    </a:lnTo>
                    <a:lnTo>
                      <a:pt x="214" y="223"/>
                    </a:lnTo>
                    <a:lnTo>
                      <a:pt x="212" y="223"/>
                    </a:lnTo>
                    <a:lnTo>
                      <a:pt x="211" y="225"/>
                    </a:lnTo>
                    <a:lnTo>
                      <a:pt x="209" y="225"/>
                    </a:lnTo>
                    <a:lnTo>
                      <a:pt x="181" y="232"/>
                    </a:lnTo>
                    <a:lnTo>
                      <a:pt x="175" y="233"/>
                    </a:lnTo>
                    <a:lnTo>
                      <a:pt x="152" y="238"/>
                    </a:lnTo>
                    <a:lnTo>
                      <a:pt x="108" y="257"/>
                    </a:lnTo>
                    <a:lnTo>
                      <a:pt x="107" y="250"/>
                    </a:lnTo>
                    <a:lnTo>
                      <a:pt x="78" y="256"/>
                    </a:lnTo>
                    <a:lnTo>
                      <a:pt x="71" y="258"/>
                    </a:lnTo>
                    <a:lnTo>
                      <a:pt x="22" y="268"/>
                    </a:lnTo>
                    <a:lnTo>
                      <a:pt x="13" y="270"/>
                    </a:lnTo>
                    <a:lnTo>
                      <a:pt x="5" y="272"/>
                    </a:lnTo>
                    <a:lnTo>
                      <a:pt x="4" y="272"/>
                    </a:lnTo>
                    <a:lnTo>
                      <a:pt x="0" y="266"/>
                    </a:lnTo>
                    <a:lnTo>
                      <a:pt x="0" y="257"/>
                    </a:lnTo>
                    <a:lnTo>
                      <a:pt x="2" y="173"/>
                    </a:lnTo>
                    <a:lnTo>
                      <a:pt x="3" y="148"/>
                    </a:lnTo>
                    <a:lnTo>
                      <a:pt x="3" y="136"/>
                    </a:lnTo>
                    <a:lnTo>
                      <a:pt x="3" y="122"/>
                    </a:lnTo>
                    <a:lnTo>
                      <a:pt x="32" y="115"/>
                    </a:lnTo>
                    <a:lnTo>
                      <a:pt x="37" y="114"/>
                    </a:lnTo>
                    <a:lnTo>
                      <a:pt x="39" y="113"/>
                    </a:lnTo>
                    <a:lnTo>
                      <a:pt x="40" y="113"/>
                    </a:lnTo>
                    <a:lnTo>
                      <a:pt x="43" y="113"/>
                    </a:lnTo>
                    <a:lnTo>
                      <a:pt x="53" y="110"/>
                    </a:lnTo>
                    <a:lnTo>
                      <a:pt x="81" y="104"/>
                    </a:lnTo>
                    <a:lnTo>
                      <a:pt x="118" y="97"/>
                    </a:lnTo>
                    <a:lnTo>
                      <a:pt x="125" y="95"/>
                    </a:lnTo>
                    <a:lnTo>
                      <a:pt x="137" y="92"/>
                    </a:lnTo>
                    <a:lnTo>
                      <a:pt x="141" y="92"/>
                    </a:lnTo>
                    <a:lnTo>
                      <a:pt x="151" y="89"/>
                    </a:lnTo>
                    <a:lnTo>
                      <a:pt x="183" y="82"/>
                    </a:lnTo>
                    <a:lnTo>
                      <a:pt x="199" y="79"/>
                    </a:lnTo>
                    <a:lnTo>
                      <a:pt x="204" y="78"/>
                    </a:lnTo>
                    <a:lnTo>
                      <a:pt x="207" y="77"/>
                    </a:lnTo>
                    <a:lnTo>
                      <a:pt x="298" y="55"/>
                    </a:lnTo>
                    <a:lnTo>
                      <a:pt x="300" y="49"/>
                    </a:lnTo>
                    <a:lnTo>
                      <a:pt x="301" y="45"/>
                    </a:lnTo>
                    <a:lnTo>
                      <a:pt x="303" y="45"/>
                    </a:lnTo>
                    <a:lnTo>
                      <a:pt x="303" y="44"/>
                    </a:lnTo>
                    <a:lnTo>
                      <a:pt x="326" y="24"/>
                    </a:lnTo>
                    <a:lnTo>
                      <a:pt x="329" y="11"/>
                    </a:lnTo>
                    <a:lnTo>
                      <a:pt x="359" y="0"/>
                    </a:lnTo>
                    <a:lnTo>
                      <a:pt x="379" y="36"/>
                    </a:lnTo>
                    <a:lnTo>
                      <a:pt x="399" y="30"/>
                    </a:lnTo>
                    <a:lnTo>
                      <a:pt x="402" y="45"/>
                    </a:lnTo>
                    <a:lnTo>
                      <a:pt x="384" y="62"/>
                    </a:lnTo>
                    <a:lnTo>
                      <a:pt x="367" y="98"/>
                    </a:lnTo>
                    <a:lnTo>
                      <a:pt x="363" y="94"/>
                    </a:lnTo>
                    <a:lnTo>
                      <a:pt x="364" y="108"/>
                    </a:lnTo>
                    <a:lnTo>
                      <a:pt x="375" y="118"/>
                    </a:lnTo>
                    <a:lnTo>
                      <a:pt x="392" y="124"/>
                    </a:lnTo>
                    <a:lnTo>
                      <a:pt x="399" y="124"/>
                    </a:lnTo>
                    <a:lnTo>
                      <a:pt x="441" y="168"/>
                    </a:lnTo>
                    <a:lnTo>
                      <a:pt x="426" y="173"/>
                    </a:lnTo>
                    <a:lnTo>
                      <a:pt x="439" y="182"/>
                    </a:lnTo>
                    <a:lnTo>
                      <a:pt x="446" y="179"/>
                    </a:lnTo>
                    <a:lnTo>
                      <a:pt x="461" y="204"/>
                    </a:lnTo>
                    <a:lnTo>
                      <a:pt x="469" y="211"/>
                    </a:lnTo>
                    <a:lnTo>
                      <a:pt x="508" y="211"/>
                    </a:lnTo>
                    <a:lnTo>
                      <a:pt x="536" y="191"/>
                    </a:lnTo>
                    <a:lnTo>
                      <a:pt x="536" y="169"/>
                    </a:lnTo>
                    <a:lnTo>
                      <a:pt x="526" y="171"/>
                    </a:lnTo>
                    <a:lnTo>
                      <a:pt x="507" y="136"/>
                    </a:lnTo>
                    <a:lnTo>
                      <a:pt x="528" y="147"/>
                    </a:lnTo>
                    <a:lnTo>
                      <a:pt x="558" y="206"/>
                    </a:lnTo>
                    <a:lnTo>
                      <a:pt x="556" y="237"/>
                    </a:lnTo>
                    <a:lnTo>
                      <a:pt x="553" y="215"/>
                    </a:lnTo>
                    <a:lnTo>
                      <a:pt x="548" y="211"/>
                    </a:lnTo>
                    <a:lnTo>
                      <a:pt x="496" y="238"/>
                    </a:lnTo>
                    <a:lnTo>
                      <a:pt x="481" y="256"/>
                    </a:lnTo>
                    <a:lnTo>
                      <a:pt x="462" y="263"/>
                    </a:lnTo>
                    <a:lnTo>
                      <a:pt x="457" y="271"/>
                    </a:lnTo>
                    <a:lnTo>
                      <a:pt x="421" y="302"/>
                    </a:lnTo>
                    <a:lnTo>
                      <a:pt x="423" y="295"/>
                    </a:lnTo>
                    <a:lnTo>
                      <a:pt x="453" y="270"/>
                    </a:lnTo>
                    <a:lnTo>
                      <a:pt x="456" y="247"/>
                    </a:lnTo>
                    <a:lnTo>
                      <a:pt x="448" y="236"/>
                    </a:lnTo>
                    <a:lnTo>
                      <a:pt x="447" y="235"/>
                    </a:lnTo>
                    <a:close/>
                  </a:path>
                </a:pathLst>
              </a:custGeom>
              <a:solidFill>
                <a:srgbClr val="DDDDDD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6" name="Freeform 34"/>
              <p:cNvSpPr>
                <a:spLocks noChangeAspect="1"/>
              </p:cNvSpPr>
              <p:nvPr/>
            </p:nvSpPr>
            <p:spPr bwMode="auto">
              <a:xfrm>
                <a:off x="3127" y="2157"/>
                <a:ext cx="63" cy="47"/>
              </a:xfrm>
              <a:custGeom>
                <a:avLst/>
                <a:gdLst>
                  <a:gd name="T0" fmla="*/ 0 w 59"/>
                  <a:gd name="T1" fmla="*/ 73 h 44"/>
                  <a:gd name="T2" fmla="*/ 21 w 59"/>
                  <a:gd name="T3" fmla="*/ 84 h 44"/>
                  <a:gd name="T4" fmla="*/ 27 w 59"/>
                  <a:gd name="T5" fmla="*/ 69 h 44"/>
                  <a:gd name="T6" fmla="*/ 114 w 59"/>
                  <a:gd name="T7" fmla="*/ 38 h 44"/>
                  <a:gd name="T8" fmla="*/ 97 w 59"/>
                  <a:gd name="T9" fmla="*/ 18 h 44"/>
                  <a:gd name="T10" fmla="*/ 53 w 59"/>
                  <a:gd name="T11" fmla="*/ 0 h 44"/>
                  <a:gd name="T12" fmla="*/ 22 w 59"/>
                  <a:gd name="T13" fmla="*/ 52 h 44"/>
                  <a:gd name="T14" fmla="*/ 0 w 59"/>
                  <a:gd name="T15" fmla="*/ 73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9"/>
                  <a:gd name="T25" fmla="*/ 0 h 44"/>
                  <a:gd name="T26" fmla="*/ 59 w 59"/>
                  <a:gd name="T27" fmla="*/ 44 h 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9" h="44">
                    <a:moveTo>
                      <a:pt x="0" y="37"/>
                    </a:moveTo>
                    <a:lnTo>
                      <a:pt x="11" y="44"/>
                    </a:lnTo>
                    <a:lnTo>
                      <a:pt x="15" y="36"/>
                    </a:lnTo>
                    <a:lnTo>
                      <a:pt x="59" y="20"/>
                    </a:lnTo>
                    <a:lnTo>
                      <a:pt x="51" y="8"/>
                    </a:lnTo>
                    <a:lnTo>
                      <a:pt x="28" y="0"/>
                    </a:lnTo>
                    <a:lnTo>
                      <a:pt x="12" y="2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DDDDD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7" name="Freeform 35"/>
              <p:cNvSpPr>
                <a:spLocks noChangeAspect="1"/>
              </p:cNvSpPr>
              <p:nvPr/>
            </p:nvSpPr>
            <p:spPr bwMode="auto">
              <a:xfrm>
                <a:off x="3224" y="2151"/>
                <a:ext cx="47" cy="40"/>
              </a:xfrm>
              <a:custGeom>
                <a:avLst/>
                <a:gdLst>
                  <a:gd name="T0" fmla="*/ 0 w 44"/>
                  <a:gd name="T1" fmla="*/ 342 h 31"/>
                  <a:gd name="T2" fmla="*/ 3 w 44"/>
                  <a:gd name="T3" fmla="*/ 369 h 31"/>
                  <a:gd name="T4" fmla="*/ 64 w 44"/>
                  <a:gd name="T5" fmla="*/ 397 h 31"/>
                  <a:gd name="T6" fmla="*/ 84 w 44"/>
                  <a:gd name="T7" fmla="*/ 163 h 31"/>
                  <a:gd name="T8" fmla="*/ 79 w 44"/>
                  <a:gd name="T9" fmla="*/ 126 h 31"/>
                  <a:gd name="T10" fmla="*/ 56 w 44"/>
                  <a:gd name="T11" fmla="*/ 0 h 31"/>
                  <a:gd name="T12" fmla="*/ 65 w 44"/>
                  <a:gd name="T13" fmla="*/ 139 h 31"/>
                  <a:gd name="T14" fmla="*/ 56 w 44"/>
                  <a:gd name="T15" fmla="*/ 265 h 31"/>
                  <a:gd name="T16" fmla="*/ 22 w 44"/>
                  <a:gd name="T17" fmla="*/ 346 h 31"/>
                  <a:gd name="T18" fmla="*/ 0 w 44"/>
                  <a:gd name="T19" fmla="*/ 342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31"/>
                  <a:gd name="T32" fmla="*/ 44 w 44"/>
                  <a:gd name="T33" fmla="*/ 31 h 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31">
                    <a:moveTo>
                      <a:pt x="0" y="26"/>
                    </a:moveTo>
                    <a:lnTo>
                      <a:pt x="3" y="29"/>
                    </a:lnTo>
                    <a:lnTo>
                      <a:pt x="33" y="31"/>
                    </a:lnTo>
                    <a:lnTo>
                      <a:pt x="44" y="13"/>
                    </a:lnTo>
                    <a:lnTo>
                      <a:pt x="41" y="10"/>
                    </a:lnTo>
                    <a:lnTo>
                      <a:pt x="29" y="0"/>
                    </a:lnTo>
                    <a:lnTo>
                      <a:pt x="34" y="11"/>
                    </a:lnTo>
                    <a:lnTo>
                      <a:pt x="29" y="20"/>
                    </a:lnTo>
                    <a:lnTo>
                      <a:pt x="12" y="27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DDDDDD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8" name="Freeform 36"/>
              <p:cNvSpPr>
                <a:spLocks noChangeAspect="1"/>
              </p:cNvSpPr>
              <p:nvPr/>
            </p:nvSpPr>
            <p:spPr bwMode="auto">
              <a:xfrm>
                <a:off x="2745" y="1338"/>
                <a:ext cx="301" cy="624"/>
              </a:xfrm>
              <a:custGeom>
                <a:avLst/>
                <a:gdLst>
                  <a:gd name="T0" fmla="*/ 15 w 273"/>
                  <a:gd name="T1" fmla="*/ 886 h 575"/>
                  <a:gd name="T2" fmla="*/ 4 w 273"/>
                  <a:gd name="T3" fmla="*/ 879 h 575"/>
                  <a:gd name="T4" fmla="*/ 23 w 273"/>
                  <a:gd name="T5" fmla="*/ 816 h 575"/>
                  <a:gd name="T6" fmla="*/ 37 w 273"/>
                  <a:gd name="T7" fmla="*/ 798 h 575"/>
                  <a:gd name="T8" fmla="*/ 43 w 273"/>
                  <a:gd name="T9" fmla="*/ 687 h 575"/>
                  <a:gd name="T10" fmla="*/ 52 w 273"/>
                  <a:gd name="T11" fmla="*/ 619 h 575"/>
                  <a:gd name="T12" fmla="*/ 45 w 273"/>
                  <a:gd name="T13" fmla="*/ 607 h 575"/>
                  <a:gd name="T14" fmla="*/ 28 w 273"/>
                  <a:gd name="T15" fmla="*/ 564 h 575"/>
                  <a:gd name="T16" fmla="*/ 41 w 273"/>
                  <a:gd name="T17" fmla="*/ 524 h 575"/>
                  <a:gd name="T18" fmla="*/ 97 w 273"/>
                  <a:gd name="T19" fmla="*/ 499 h 575"/>
                  <a:gd name="T20" fmla="*/ 103 w 273"/>
                  <a:gd name="T21" fmla="*/ 483 h 575"/>
                  <a:gd name="T22" fmla="*/ 118 w 273"/>
                  <a:gd name="T23" fmla="*/ 471 h 575"/>
                  <a:gd name="T24" fmla="*/ 173 w 273"/>
                  <a:gd name="T25" fmla="*/ 407 h 575"/>
                  <a:gd name="T26" fmla="*/ 120 w 273"/>
                  <a:gd name="T27" fmla="*/ 298 h 575"/>
                  <a:gd name="T28" fmla="*/ 149 w 273"/>
                  <a:gd name="T29" fmla="*/ 212 h 575"/>
                  <a:gd name="T30" fmla="*/ 132 w 273"/>
                  <a:gd name="T31" fmla="*/ 165 h 575"/>
                  <a:gd name="T32" fmla="*/ 122 w 273"/>
                  <a:gd name="T33" fmla="*/ 59 h 575"/>
                  <a:gd name="T34" fmla="*/ 189 w 273"/>
                  <a:gd name="T35" fmla="*/ 26 h 575"/>
                  <a:gd name="T36" fmla="*/ 200 w 273"/>
                  <a:gd name="T37" fmla="*/ 33 h 575"/>
                  <a:gd name="T38" fmla="*/ 238 w 273"/>
                  <a:gd name="T39" fmla="*/ 24 h 575"/>
                  <a:gd name="T40" fmla="*/ 239 w 273"/>
                  <a:gd name="T41" fmla="*/ 0 h 575"/>
                  <a:gd name="T42" fmla="*/ 259 w 273"/>
                  <a:gd name="T43" fmla="*/ 20 h 575"/>
                  <a:gd name="T44" fmla="*/ 264 w 273"/>
                  <a:gd name="T45" fmla="*/ 43 h 575"/>
                  <a:gd name="T46" fmla="*/ 345 w 273"/>
                  <a:gd name="T47" fmla="*/ 246 h 575"/>
                  <a:gd name="T48" fmla="*/ 423 w 273"/>
                  <a:gd name="T49" fmla="*/ 458 h 575"/>
                  <a:gd name="T50" fmla="*/ 431 w 273"/>
                  <a:gd name="T51" fmla="*/ 473 h 575"/>
                  <a:gd name="T52" fmla="*/ 472 w 273"/>
                  <a:gd name="T53" fmla="*/ 586 h 575"/>
                  <a:gd name="T54" fmla="*/ 508 w 273"/>
                  <a:gd name="T55" fmla="*/ 685 h 575"/>
                  <a:gd name="T56" fmla="*/ 514 w 273"/>
                  <a:gd name="T57" fmla="*/ 703 h 575"/>
                  <a:gd name="T58" fmla="*/ 550 w 273"/>
                  <a:gd name="T59" fmla="*/ 793 h 575"/>
                  <a:gd name="T60" fmla="*/ 580 w 273"/>
                  <a:gd name="T61" fmla="*/ 884 h 575"/>
                  <a:gd name="T62" fmla="*/ 642 w 273"/>
                  <a:gd name="T63" fmla="*/ 917 h 575"/>
                  <a:gd name="T64" fmla="*/ 673 w 273"/>
                  <a:gd name="T65" fmla="*/ 976 h 575"/>
                  <a:gd name="T66" fmla="*/ 705 w 273"/>
                  <a:gd name="T67" fmla="*/ 986 h 575"/>
                  <a:gd name="T68" fmla="*/ 724 w 273"/>
                  <a:gd name="T69" fmla="*/ 991 h 575"/>
                  <a:gd name="T70" fmla="*/ 721 w 273"/>
                  <a:gd name="T71" fmla="*/ 994 h 575"/>
                  <a:gd name="T72" fmla="*/ 710 w 273"/>
                  <a:gd name="T73" fmla="*/ 1062 h 575"/>
                  <a:gd name="T74" fmla="*/ 708 w 273"/>
                  <a:gd name="T75" fmla="*/ 1088 h 575"/>
                  <a:gd name="T76" fmla="*/ 631 w 273"/>
                  <a:gd name="T77" fmla="*/ 1110 h 575"/>
                  <a:gd name="T78" fmla="*/ 619 w 273"/>
                  <a:gd name="T79" fmla="*/ 1144 h 575"/>
                  <a:gd name="T80" fmla="*/ 560 w 273"/>
                  <a:gd name="T81" fmla="*/ 1187 h 575"/>
                  <a:gd name="T82" fmla="*/ 560 w 273"/>
                  <a:gd name="T83" fmla="*/ 1189 h 575"/>
                  <a:gd name="T84" fmla="*/ 557 w 273"/>
                  <a:gd name="T85" fmla="*/ 1189 h 575"/>
                  <a:gd name="T86" fmla="*/ 550 w 273"/>
                  <a:gd name="T87" fmla="*/ 1200 h 575"/>
                  <a:gd name="T88" fmla="*/ 546 w 273"/>
                  <a:gd name="T89" fmla="*/ 1214 h 575"/>
                  <a:gd name="T90" fmla="*/ 304 w 273"/>
                  <a:gd name="T91" fmla="*/ 1260 h 575"/>
                  <a:gd name="T92" fmla="*/ 298 w 273"/>
                  <a:gd name="T93" fmla="*/ 1266 h 575"/>
                  <a:gd name="T94" fmla="*/ 284 w 273"/>
                  <a:gd name="T95" fmla="*/ 1269 h 575"/>
                  <a:gd name="T96" fmla="*/ 239 w 273"/>
                  <a:gd name="T97" fmla="*/ 1272 h 575"/>
                  <a:gd name="T98" fmla="*/ 157 w 273"/>
                  <a:gd name="T99" fmla="*/ 1288 h 575"/>
                  <a:gd name="T100" fmla="*/ 130 w 273"/>
                  <a:gd name="T101" fmla="*/ 1296 h 575"/>
                  <a:gd name="T102" fmla="*/ 120 w 273"/>
                  <a:gd name="T103" fmla="*/ 1296 h 575"/>
                  <a:gd name="T104" fmla="*/ 88 w 273"/>
                  <a:gd name="T105" fmla="*/ 1303 h 575"/>
                  <a:gd name="T106" fmla="*/ 23 w 273"/>
                  <a:gd name="T107" fmla="*/ 1205 h 575"/>
                  <a:gd name="T108" fmla="*/ 45 w 273"/>
                  <a:gd name="T109" fmla="*/ 1173 h 575"/>
                  <a:gd name="T110" fmla="*/ 25 w 273"/>
                  <a:gd name="T111" fmla="*/ 1100 h 575"/>
                  <a:gd name="T112" fmla="*/ 23 w 273"/>
                  <a:gd name="T113" fmla="*/ 1067 h 575"/>
                  <a:gd name="T114" fmla="*/ 23 w 273"/>
                  <a:gd name="T115" fmla="*/ 1062 h 575"/>
                  <a:gd name="T116" fmla="*/ 4 w 273"/>
                  <a:gd name="T117" fmla="*/ 941 h 575"/>
                  <a:gd name="T118" fmla="*/ 0 w 273"/>
                  <a:gd name="T119" fmla="*/ 902 h 575"/>
                  <a:gd name="T120" fmla="*/ 15 w 273"/>
                  <a:gd name="T121" fmla="*/ 886 h 57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73"/>
                  <a:gd name="T184" fmla="*/ 0 h 575"/>
                  <a:gd name="T185" fmla="*/ 273 w 273"/>
                  <a:gd name="T186" fmla="*/ 575 h 57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73" h="575">
                    <a:moveTo>
                      <a:pt x="5" y="392"/>
                    </a:moveTo>
                    <a:lnTo>
                      <a:pt x="4" y="387"/>
                    </a:lnTo>
                    <a:lnTo>
                      <a:pt x="9" y="361"/>
                    </a:lnTo>
                    <a:lnTo>
                      <a:pt x="14" y="352"/>
                    </a:lnTo>
                    <a:lnTo>
                      <a:pt x="16" y="303"/>
                    </a:lnTo>
                    <a:lnTo>
                      <a:pt x="20" y="274"/>
                    </a:lnTo>
                    <a:lnTo>
                      <a:pt x="17" y="268"/>
                    </a:lnTo>
                    <a:lnTo>
                      <a:pt x="11" y="249"/>
                    </a:lnTo>
                    <a:lnTo>
                      <a:pt x="15" y="232"/>
                    </a:lnTo>
                    <a:lnTo>
                      <a:pt x="36" y="221"/>
                    </a:lnTo>
                    <a:lnTo>
                      <a:pt x="39" y="214"/>
                    </a:lnTo>
                    <a:lnTo>
                      <a:pt x="44" y="207"/>
                    </a:lnTo>
                    <a:lnTo>
                      <a:pt x="65" y="180"/>
                    </a:lnTo>
                    <a:lnTo>
                      <a:pt x="45" y="132"/>
                    </a:lnTo>
                    <a:lnTo>
                      <a:pt x="56" y="94"/>
                    </a:lnTo>
                    <a:lnTo>
                      <a:pt x="50" y="73"/>
                    </a:lnTo>
                    <a:lnTo>
                      <a:pt x="46" y="26"/>
                    </a:lnTo>
                    <a:lnTo>
                      <a:pt x="71" y="12"/>
                    </a:lnTo>
                    <a:lnTo>
                      <a:pt x="75" y="15"/>
                    </a:lnTo>
                    <a:lnTo>
                      <a:pt x="90" y="11"/>
                    </a:lnTo>
                    <a:lnTo>
                      <a:pt x="91" y="0"/>
                    </a:lnTo>
                    <a:lnTo>
                      <a:pt x="98" y="9"/>
                    </a:lnTo>
                    <a:lnTo>
                      <a:pt x="100" y="19"/>
                    </a:lnTo>
                    <a:lnTo>
                      <a:pt x="130" y="109"/>
                    </a:lnTo>
                    <a:lnTo>
                      <a:pt x="160" y="202"/>
                    </a:lnTo>
                    <a:lnTo>
                      <a:pt x="163" y="208"/>
                    </a:lnTo>
                    <a:lnTo>
                      <a:pt x="178" y="259"/>
                    </a:lnTo>
                    <a:lnTo>
                      <a:pt x="191" y="301"/>
                    </a:lnTo>
                    <a:lnTo>
                      <a:pt x="194" y="310"/>
                    </a:lnTo>
                    <a:lnTo>
                      <a:pt x="208" y="351"/>
                    </a:lnTo>
                    <a:lnTo>
                      <a:pt x="219" y="391"/>
                    </a:lnTo>
                    <a:lnTo>
                      <a:pt x="242" y="405"/>
                    </a:lnTo>
                    <a:lnTo>
                      <a:pt x="253" y="430"/>
                    </a:lnTo>
                    <a:lnTo>
                      <a:pt x="266" y="436"/>
                    </a:lnTo>
                    <a:lnTo>
                      <a:pt x="273" y="437"/>
                    </a:lnTo>
                    <a:lnTo>
                      <a:pt x="272" y="439"/>
                    </a:lnTo>
                    <a:lnTo>
                      <a:pt x="268" y="470"/>
                    </a:lnTo>
                    <a:lnTo>
                      <a:pt x="267" y="480"/>
                    </a:lnTo>
                    <a:lnTo>
                      <a:pt x="237" y="491"/>
                    </a:lnTo>
                    <a:lnTo>
                      <a:pt x="234" y="504"/>
                    </a:lnTo>
                    <a:lnTo>
                      <a:pt x="211" y="524"/>
                    </a:lnTo>
                    <a:lnTo>
                      <a:pt x="211" y="525"/>
                    </a:lnTo>
                    <a:lnTo>
                      <a:pt x="209" y="525"/>
                    </a:lnTo>
                    <a:lnTo>
                      <a:pt x="208" y="529"/>
                    </a:lnTo>
                    <a:lnTo>
                      <a:pt x="206" y="535"/>
                    </a:lnTo>
                    <a:lnTo>
                      <a:pt x="115" y="557"/>
                    </a:lnTo>
                    <a:lnTo>
                      <a:pt x="112" y="558"/>
                    </a:lnTo>
                    <a:lnTo>
                      <a:pt x="107" y="559"/>
                    </a:lnTo>
                    <a:lnTo>
                      <a:pt x="91" y="562"/>
                    </a:lnTo>
                    <a:lnTo>
                      <a:pt x="59" y="569"/>
                    </a:lnTo>
                    <a:lnTo>
                      <a:pt x="49" y="572"/>
                    </a:lnTo>
                    <a:lnTo>
                      <a:pt x="45" y="572"/>
                    </a:lnTo>
                    <a:lnTo>
                      <a:pt x="33" y="575"/>
                    </a:lnTo>
                    <a:lnTo>
                      <a:pt x="9" y="533"/>
                    </a:lnTo>
                    <a:lnTo>
                      <a:pt x="17" y="519"/>
                    </a:lnTo>
                    <a:lnTo>
                      <a:pt x="10" y="486"/>
                    </a:lnTo>
                    <a:lnTo>
                      <a:pt x="9" y="471"/>
                    </a:lnTo>
                    <a:lnTo>
                      <a:pt x="9" y="470"/>
                    </a:lnTo>
                    <a:lnTo>
                      <a:pt x="4" y="416"/>
                    </a:lnTo>
                    <a:lnTo>
                      <a:pt x="0" y="399"/>
                    </a:lnTo>
                    <a:lnTo>
                      <a:pt x="5" y="392"/>
                    </a:lnTo>
                    <a:close/>
                  </a:path>
                </a:pathLst>
              </a:custGeom>
              <a:solidFill>
                <a:srgbClr val="DDDDDD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9" name="Freeform 37"/>
              <p:cNvSpPr>
                <a:spLocks noChangeAspect="1"/>
              </p:cNvSpPr>
              <p:nvPr/>
            </p:nvSpPr>
            <p:spPr bwMode="auto">
              <a:xfrm>
                <a:off x="1619" y="1495"/>
                <a:ext cx="1342" cy="1037"/>
              </a:xfrm>
              <a:custGeom>
                <a:avLst/>
                <a:gdLst>
                  <a:gd name="T0" fmla="*/ 1907 w 1244"/>
                  <a:gd name="T1" fmla="*/ 1841 h 957"/>
                  <a:gd name="T2" fmla="*/ 1862 w 1244"/>
                  <a:gd name="T3" fmla="*/ 1824 h 957"/>
                  <a:gd name="T4" fmla="*/ 1726 w 1244"/>
                  <a:gd name="T5" fmla="*/ 1775 h 957"/>
                  <a:gd name="T6" fmla="*/ 1659 w 1244"/>
                  <a:gd name="T7" fmla="*/ 1753 h 957"/>
                  <a:gd name="T8" fmla="*/ 1575 w 1244"/>
                  <a:gd name="T9" fmla="*/ 1623 h 957"/>
                  <a:gd name="T10" fmla="*/ 1448 w 1244"/>
                  <a:gd name="T11" fmla="*/ 1531 h 957"/>
                  <a:gd name="T12" fmla="*/ 1242 w 1244"/>
                  <a:gd name="T13" fmla="*/ 1579 h 957"/>
                  <a:gd name="T14" fmla="*/ 1163 w 1244"/>
                  <a:gd name="T15" fmla="*/ 1598 h 957"/>
                  <a:gd name="T16" fmla="*/ 958 w 1244"/>
                  <a:gd name="T17" fmla="*/ 1644 h 957"/>
                  <a:gd name="T18" fmla="*/ 755 w 1244"/>
                  <a:gd name="T19" fmla="*/ 1685 h 957"/>
                  <a:gd name="T20" fmla="*/ 674 w 1244"/>
                  <a:gd name="T21" fmla="*/ 1702 h 957"/>
                  <a:gd name="T22" fmla="*/ 515 w 1244"/>
                  <a:gd name="T23" fmla="*/ 1736 h 957"/>
                  <a:gd name="T24" fmla="*/ 298 w 1244"/>
                  <a:gd name="T25" fmla="*/ 1783 h 957"/>
                  <a:gd name="T26" fmla="*/ 210 w 1244"/>
                  <a:gd name="T27" fmla="*/ 1799 h 957"/>
                  <a:gd name="T28" fmla="*/ 20 w 1244"/>
                  <a:gd name="T29" fmla="*/ 1836 h 957"/>
                  <a:gd name="T30" fmla="*/ 178 w 1244"/>
                  <a:gd name="T31" fmla="*/ 1532 h 957"/>
                  <a:gd name="T32" fmla="*/ 181 w 1244"/>
                  <a:gd name="T33" fmla="*/ 1335 h 957"/>
                  <a:gd name="T34" fmla="*/ 324 w 1244"/>
                  <a:gd name="T35" fmla="*/ 1118 h 957"/>
                  <a:gd name="T36" fmla="*/ 632 w 1244"/>
                  <a:gd name="T37" fmla="*/ 1118 h 957"/>
                  <a:gd name="T38" fmla="*/ 882 w 1244"/>
                  <a:gd name="T39" fmla="*/ 1013 h 957"/>
                  <a:gd name="T40" fmla="*/ 950 w 1244"/>
                  <a:gd name="T41" fmla="*/ 926 h 957"/>
                  <a:gd name="T42" fmla="*/ 995 w 1244"/>
                  <a:gd name="T43" fmla="*/ 768 h 957"/>
                  <a:gd name="T44" fmla="*/ 1019 w 1244"/>
                  <a:gd name="T45" fmla="*/ 712 h 957"/>
                  <a:gd name="T46" fmla="*/ 926 w 1244"/>
                  <a:gd name="T47" fmla="*/ 673 h 957"/>
                  <a:gd name="T48" fmla="*/ 1038 w 1244"/>
                  <a:gd name="T49" fmla="*/ 478 h 957"/>
                  <a:gd name="T50" fmla="*/ 1228 w 1244"/>
                  <a:gd name="T51" fmla="*/ 192 h 957"/>
                  <a:gd name="T52" fmla="*/ 1354 w 1244"/>
                  <a:gd name="T53" fmla="*/ 104 h 957"/>
                  <a:gd name="T54" fmla="*/ 1768 w 1244"/>
                  <a:gd name="T55" fmla="*/ 0 h 957"/>
                  <a:gd name="T56" fmla="*/ 1813 w 1244"/>
                  <a:gd name="T57" fmla="*/ 203 h 957"/>
                  <a:gd name="T58" fmla="*/ 1843 w 1244"/>
                  <a:gd name="T59" fmla="*/ 375 h 957"/>
                  <a:gd name="T60" fmla="*/ 1893 w 1244"/>
                  <a:gd name="T61" fmla="*/ 553 h 957"/>
                  <a:gd name="T62" fmla="*/ 1981 w 1244"/>
                  <a:gd name="T63" fmla="*/ 763 h 957"/>
                  <a:gd name="T64" fmla="*/ 2027 w 1244"/>
                  <a:gd name="T65" fmla="*/ 985 h 957"/>
                  <a:gd name="T66" fmla="*/ 2041 w 1244"/>
                  <a:gd name="T67" fmla="*/ 1085 h 957"/>
                  <a:gd name="T68" fmla="*/ 2042 w 1244"/>
                  <a:gd name="T69" fmla="*/ 1359 h 957"/>
                  <a:gd name="T70" fmla="*/ 2078 w 1244"/>
                  <a:gd name="T71" fmla="*/ 1535 h 957"/>
                  <a:gd name="T72" fmla="*/ 2095 w 1244"/>
                  <a:gd name="T73" fmla="*/ 1645 h 957"/>
                  <a:gd name="T74" fmla="*/ 2069 w 1244"/>
                  <a:gd name="T75" fmla="*/ 1813 h 957"/>
                  <a:gd name="T76" fmla="*/ 2077 w 1244"/>
                  <a:gd name="T77" fmla="*/ 1927 h 957"/>
                  <a:gd name="T78" fmla="*/ 2122 w 1244"/>
                  <a:gd name="T79" fmla="*/ 1896 h 957"/>
                  <a:gd name="T80" fmla="*/ 2279 w 1244"/>
                  <a:gd name="T81" fmla="*/ 1822 h 957"/>
                  <a:gd name="T82" fmla="*/ 2538 w 1244"/>
                  <a:gd name="T83" fmla="*/ 1680 h 957"/>
                  <a:gd name="T84" fmla="*/ 2656 w 1244"/>
                  <a:gd name="T85" fmla="*/ 1691 h 957"/>
                  <a:gd name="T86" fmla="*/ 2159 w 1244"/>
                  <a:gd name="T87" fmla="*/ 2040 h 957"/>
                  <a:gd name="T88" fmla="*/ 2058 w 1244"/>
                  <a:gd name="T89" fmla="*/ 2075 h 957"/>
                  <a:gd name="T90" fmla="*/ 1961 w 1244"/>
                  <a:gd name="T91" fmla="*/ 2137 h 957"/>
                  <a:gd name="T92" fmla="*/ 1967 w 1244"/>
                  <a:gd name="T93" fmla="*/ 2088 h 957"/>
                  <a:gd name="T94" fmla="*/ 1981 w 1244"/>
                  <a:gd name="T95" fmla="*/ 2060 h 957"/>
                  <a:gd name="T96" fmla="*/ 2011 w 1244"/>
                  <a:gd name="T97" fmla="*/ 2014 h 957"/>
                  <a:gd name="T98" fmla="*/ 2027 w 1244"/>
                  <a:gd name="T99" fmla="*/ 1930 h 957"/>
                  <a:gd name="T100" fmla="*/ 2027 w 1244"/>
                  <a:gd name="T101" fmla="*/ 1883 h 95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44"/>
                  <a:gd name="T154" fmla="*/ 0 h 957"/>
                  <a:gd name="T155" fmla="*/ 1244 w 1244"/>
                  <a:gd name="T156" fmla="*/ 957 h 95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44" h="957">
                    <a:moveTo>
                      <a:pt x="950" y="840"/>
                    </a:moveTo>
                    <a:lnTo>
                      <a:pt x="948" y="840"/>
                    </a:lnTo>
                    <a:lnTo>
                      <a:pt x="907" y="827"/>
                    </a:lnTo>
                    <a:lnTo>
                      <a:pt x="894" y="824"/>
                    </a:lnTo>
                    <a:lnTo>
                      <a:pt x="892" y="824"/>
                    </a:lnTo>
                    <a:lnTo>
                      <a:pt x="891" y="822"/>
                    </a:lnTo>
                    <a:lnTo>
                      <a:pt x="884" y="821"/>
                    </a:lnTo>
                    <a:lnTo>
                      <a:pt x="873" y="817"/>
                    </a:lnTo>
                    <a:lnTo>
                      <a:pt x="867" y="815"/>
                    </a:lnTo>
                    <a:lnTo>
                      <a:pt x="850" y="809"/>
                    </a:lnTo>
                    <a:lnTo>
                      <a:pt x="835" y="804"/>
                    </a:lnTo>
                    <a:lnTo>
                      <a:pt x="809" y="795"/>
                    </a:lnTo>
                    <a:lnTo>
                      <a:pt x="808" y="792"/>
                    </a:lnTo>
                    <a:lnTo>
                      <a:pt x="798" y="782"/>
                    </a:lnTo>
                    <a:lnTo>
                      <a:pt x="798" y="784"/>
                    </a:lnTo>
                    <a:lnTo>
                      <a:pt x="778" y="785"/>
                    </a:lnTo>
                    <a:lnTo>
                      <a:pt x="756" y="775"/>
                    </a:lnTo>
                    <a:lnTo>
                      <a:pt x="741" y="758"/>
                    </a:lnTo>
                    <a:lnTo>
                      <a:pt x="744" y="752"/>
                    </a:lnTo>
                    <a:lnTo>
                      <a:pt x="736" y="727"/>
                    </a:lnTo>
                    <a:lnTo>
                      <a:pt x="718" y="710"/>
                    </a:lnTo>
                    <a:lnTo>
                      <a:pt x="714" y="707"/>
                    </a:lnTo>
                    <a:lnTo>
                      <a:pt x="701" y="711"/>
                    </a:lnTo>
                    <a:lnTo>
                      <a:pt x="679" y="686"/>
                    </a:lnTo>
                    <a:lnTo>
                      <a:pt x="676" y="686"/>
                    </a:lnTo>
                    <a:lnTo>
                      <a:pt x="660" y="691"/>
                    </a:lnTo>
                    <a:lnTo>
                      <a:pt x="612" y="701"/>
                    </a:lnTo>
                    <a:lnTo>
                      <a:pt x="582" y="708"/>
                    </a:lnTo>
                    <a:lnTo>
                      <a:pt x="566" y="712"/>
                    </a:lnTo>
                    <a:lnTo>
                      <a:pt x="563" y="712"/>
                    </a:lnTo>
                    <a:lnTo>
                      <a:pt x="559" y="713"/>
                    </a:lnTo>
                    <a:lnTo>
                      <a:pt x="544" y="716"/>
                    </a:lnTo>
                    <a:lnTo>
                      <a:pt x="524" y="721"/>
                    </a:lnTo>
                    <a:lnTo>
                      <a:pt x="497" y="726"/>
                    </a:lnTo>
                    <a:lnTo>
                      <a:pt x="462" y="733"/>
                    </a:lnTo>
                    <a:lnTo>
                      <a:pt x="449" y="736"/>
                    </a:lnTo>
                    <a:lnTo>
                      <a:pt x="442" y="737"/>
                    </a:lnTo>
                    <a:lnTo>
                      <a:pt x="435" y="738"/>
                    </a:lnTo>
                    <a:lnTo>
                      <a:pt x="418" y="743"/>
                    </a:lnTo>
                    <a:lnTo>
                      <a:pt x="354" y="756"/>
                    </a:lnTo>
                    <a:lnTo>
                      <a:pt x="337" y="760"/>
                    </a:lnTo>
                    <a:lnTo>
                      <a:pt x="335" y="760"/>
                    </a:lnTo>
                    <a:lnTo>
                      <a:pt x="322" y="762"/>
                    </a:lnTo>
                    <a:lnTo>
                      <a:pt x="316" y="763"/>
                    </a:lnTo>
                    <a:lnTo>
                      <a:pt x="294" y="768"/>
                    </a:lnTo>
                    <a:lnTo>
                      <a:pt x="260" y="775"/>
                    </a:lnTo>
                    <a:lnTo>
                      <a:pt x="247" y="777"/>
                    </a:lnTo>
                    <a:lnTo>
                      <a:pt x="241" y="778"/>
                    </a:lnTo>
                    <a:lnTo>
                      <a:pt x="232" y="781"/>
                    </a:lnTo>
                    <a:lnTo>
                      <a:pt x="183" y="790"/>
                    </a:lnTo>
                    <a:lnTo>
                      <a:pt x="148" y="797"/>
                    </a:lnTo>
                    <a:lnTo>
                      <a:pt x="139" y="799"/>
                    </a:lnTo>
                    <a:lnTo>
                      <a:pt x="128" y="801"/>
                    </a:lnTo>
                    <a:lnTo>
                      <a:pt x="127" y="801"/>
                    </a:lnTo>
                    <a:lnTo>
                      <a:pt x="117" y="802"/>
                    </a:lnTo>
                    <a:lnTo>
                      <a:pt x="99" y="806"/>
                    </a:lnTo>
                    <a:lnTo>
                      <a:pt x="54" y="815"/>
                    </a:lnTo>
                    <a:lnTo>
                      <a:pt x="34" y="819"/>
                    </a:lnTo>
                    <a:lnTo>
                      <a:pt x="28" y="820"/>
                    </a:lnTo>
                    <a:lnTo>
                      <a:pt x="10" y="822"/>
                    </a:lnTo>
                    <a:lnTo>
                      <a:pt x="0" y="766"/>
                    </a:lnTo>
                    <a:lnTo>
                      <a:pt x="19" y="751"/>
                    </a:lnTo>
                    <a:lnTo>
                      <a:pt x="58" y="706"/>
                    </a:lnTo>
                    <a:lnTo>
                      <a:pt x="83" y="687"/>
                    </a:lnTo>
                    <a:lnTo>
                      <a:pt x="99" y="656"/>
                    </a:lnTo>
                    <a:lnTo>
                      <a:pt x="112" y="643"/>
                    </a:lnTo>
                    <a:lnTo>
                      <a:pt x="102" y="603"/>
                    </a:lnTo>
                    <a:lnTo>
                      <a:pt x="85" y="597"/>
                    </a:lnTo>
                    <a:lnTo>
                      <a:pt x="82" y="580"/>
                    </a:lnTo>
                    <a:lnTo>
                      <a:pt x="74" y="572"/>
                    </a:lnTo>
                    <a:lnTo>
                      <a:pt x="67" y="541"/>
                    </a:lnTo>
                    <a:lnTo>
                      <a:pt x="152" y="501"/>
                    </a:lnTo>
                    <a:lnTo>
                      <a:pt x="201" y="491"/>
                    </a:lnTo>
                    <a:lnTo>
                      <a:pt x="222" y="489"/>
                    </a:lnTo>
                    <a:lnTo>
                      <a:pt x="261" y="488"/>
                    </a:lnTo>
                    <a:lnTo>
                      <a:pt x="296" y="501"/>
                    </a:lnTo>
                    <a:lnTo>
                      <a:pt x="319" y="489"/>
                    </a:lnTo>
                    <a:lnTo>
                      <a:pt x="355" y="479"/>
                    </a:lnTo>
                    <a:lnTo>
                      <a:pt x="375" y="478"/>
                    </a:lnTo>
                    <a:lnTo>
                      <a:pt x="413" y="454"/>
                    </a:lnTo>
                    <a:lnTo>
                      <a:pt x="414" y="454"/>
                    </a:lnTo>
                    <a:lnTo>
                      <a:pt x="420" y="446"/>
                    </a:lnTo>
                    <a:lnTo>
                      <a:pt x="425" y="436"/>
                    </a:lnTo>
                    <a:lnTo>
                      <a:pt x="445" y="414"/>
                    </a:lnTo>
                    <a:lnTo>
                      <a:pt x="475" y="401"/>
                    </a:lnTo>
                    <a:lnTo>
                      <a:pt x="479" y="380"/>
                    </a:lnTo>
                    <a:lnTo>
                      <a:pt x="475" y="368"/>
                    </a:lnTo>
                    <a:lnTo>
                      <a:pt x="465" y="343"/>
                    </a:lnTo>
                    <a:lnTo>
                      <a:pt x="459" y="341"/>
                    </a:lnTo>
                    <a:lnTo>
                      <a:pt x="455" y="331"/>
                    </a:lnTo>
                    <a:lnTo>
                      <a:pt x="465" y="331"/>
                    </a:lnTo>
                    <a:lnTo>
                      <a:pt x="477" y="318"/>
                    </a:lnTo>
                    <a:lnTo>
                      <a:pt x="455" y="311"/>
                    </a:lnTo>
                    <a:lnTo>
                      <a:pt x="452" y="313"/>
                    </a:lnTo>
                    <a:lnTo>
                      <a:pt x="452" y="305"/>
                    </a:lnTo>
                    <a:lnTo>
                      <a:pt x="433" y="301"/>
                    </a:lnTo>
                    <a:lnTo>
                      <a:pt x="437" y="266"/>
                    </a:lnTo>
                    <a:lnTo>
                      <a:pt x="455" y="252"/>
                    </a:lnTo>
                    <a:lnTo>
                      <a:pt x="454" y="244"/>
                    </a:lnTo>
                    <a:lnTo>
                      <a:pt x="487" y="214"/>
                    </a:lnTo>
                    <a:lnTo>
                      <a:pt x="493" y="209"/>
                    </a:lnTo>
                    <a:lnTo>
                      <a:pt x="498" y="193"/>
                    </a:lnTo>
                    <a:lnTo>
                      <a:pt x="554" y="103"/>
                    </a:lnTo>
                    <a:lnTo>
                      <a:pt x="576" y="85"/>
                    </a:lnTo>
                    <a:lnTo>
                      <a:pt x="576" y="81"/>
                    </a:lnTo>
                    <a:lnTo>
                      <a:pt x="611" y="52"/>
                    </a:lnTo>
                    <a:lnTo>
                      <a:pt x="631" y="50"/>
                    </a:lnTo>
                    <a:lnTo>
                      <a:pt x="633" y="47"/>
                    </a:lnTo>
                    <a:lnTo>
                      <a:pt x="731" y="26"/>
                    </a:lnTo>
                    <a:lnTo>
                      <a:pt x="735" y="25"/>
                    </a:lnTo>
                    <a:lnTo>
                      <a:pt x="789" y="11"/>
                    </a:lnTo>
                    <a:lnTo>
                      <a:pt x="829" y="0"/>
                    </a:lnTo>
                    <a:lnTo>
                      <a:pt x="833" y="31"/>
                    </a:lnTo>
                    <a:lnTo>
                      <a:pt x="847" y="89"/>
                    </a:lnTo>
                    <a:lnTo>
                      <a:pt x="849" y="90"/>
                    </a:lnTo>
                    <a:lnTo>
                      <a:pt x="849" y="91"/>
                    </a:lnTo>
                    <a:lnTo>
                      <a:pt x="854" y="94"/>
                    </a:lnTo>
                    <a:lnTo>
                      <a:pt x="861" y="101"/>
                    </a:lnTo>
                    <a:lnTo>
                      <a:pt x="872" y="150"/>
                    </a:lnTo>
                    <a:lnTo>
                      <a:pt x="864" y="168"/>
                    </a:lnTo>
                    <a:lnTo>
                      <a:pt x="864" y="193"/>
                    </a:lnTo>
                    <a:lnTo>
                      <a:pt x="886" y="246"/>
                    </a:lnTo>
                    <a:lnTo>
                      <a:pt x="887" y="247"/>
                    </a:lnTo>
                    <a:lnTo>
                      <a:pt x="887" y="248"/>
                    </a:lnTo>
                    <a:lnTo>
                      <a:pt x="891" y="256"/>
                    </a:lnTo>
                    <a:lnTo>
                      <a:pt x="888" y="284"/>
                    </a:lnTo>
                    <a:lnTo>
                      <a:pt x="906" y="279"/>
                    </a:lnTo>
                    <a:lnTo>
                      <a:pt x="928" y="342"/>
                    </a:lnTo>
                    <a:lnTo>
                      <a:pt x="932" y="355"/>
                    </a:lnTo>
                    <a:lnTo>
                      <a:pt x="937" y="381"/>
                    </a:lnTo>
                    <a:lnTo>
                      <a:pt x="945" y="419"/>
                    </a:lnTo>
                    <a:lnTo>
                      <a:pt x="950" y="441"/>
                    </a:lnTo>
                    <a:lnTo>
                      <a:pt x="955" y="459"/>
                    </a:lnTo>
                    <a:lnTo>
                      <a:pt x="956" y="459"/>
                    </a:lnTo>
                    <a:lnTo>
                      <a:pt x="956" y="473"/>
                    </a:lnTo>
                    <a:lnTo>
                      <a:pt x="956" y="485"/>
                    </a:lnTo>
                    <a:lnTo>
                      <a:pt x="955" y="510"/>
                    </a:lnTo>
                    <a:lnTo>
                      <a:pt x="953" y="594"/>
                    </a:lnTo>
                    <a:lnTo>
                      <a:pt x="953" y="603"/>
                    </a:lnTo>
                    <a:lnTo>
                      <a:pt x="957" y="609"/>
                    </a:lnTo>
                    <a:lnTo>
                      <a:pt x="958" y="609"/>
                    </a:lnTo>
                    <a:lnTo>
                      <a:pt x="960" y="619"/>
                    </a:lnTo>
                    <a:lnTo>
                      <a:pt x="970" y="672"/>
                    </a:lnTo>
                    <a:lnTo>
                      <a:pt x="973" y="688"/>
                    </a:lnTo>
                    <a:lnTo>
                      <a:pt x="975" y="697"/>
                    </a:lnTo>
                    <a:lnTo>
                      <a:pt x="975" y="702"/>
                    </a:lnTo>
                    <a:lnTo>
                      <a:pt x="978" y="718"/>
                    </a:lnTo>
                    <a:lnTo>
                      <a:pt x="982" y="737"/>
                    </a:lnTo>
                    <a:lnTo>
                      <a:pt x="982" y="742"/>
                    </a:lnTo>
                    <a:lnTo>
                      <a:pt x="985" y="751"/>
                    </a:lnTo>
                    <a:lnTo>
                      <a:pt x="1001" y="781"/>
                    </a:lnTo>
                    <a:lnTo>
                      <a:pt x="970" y="812"/>
                    </a:lnTo>
                    <a:lnTo>
                      <a:pt x="986" y="835"/>
                    </a:lnTo>
                    <a:lnTo>
                      <a:pt x="976" y="851"/>
                    </a:lnTo>
                    <a:lnTo>
                      <a:pt x="975" y="860"/>
                    </a:lnTo>
                    <a:lnTo>
                      <a:pt x="972" y="863"/>
                    </a:lnTo>
                    <a:lnTo>
                      <a:pt x="975" y="864"/>
                    </a:lnTo>
                    <a:lnTo>
                      <a:pt x="977" y="868"/>
                    </a:lnTo>
                    <a:lnTo>
                      <a:pt x="992" y="856"/>
                    </a:lnTo>
                    <a:lnTo>
                      <a:pt x="995" y="850"/>
                    </a:lnTo>
                    <a:lnTo>
                      <a:pt x="1014" y="841"/>
                    </a:lnTo>
                    <a:lnTo>
                      <a:pt x="1030" y="831"/>
                    </a:lnTo>
                    <a:lnTo>
                      <a:pt x="1052" y="834"/>
                    </a:lnTo>
                    <a:lnTo>
                      <a:pt x="1067" y="816"/>
                    </a:lnTo>
                    <a:lnTo>
                      <a:pt x="1141" y="796"/>
                    </a:lnTo>
                    <a:lnTo>
                      <a:pt x="1175" y="756"/>
                    </a:lnTo>
                    <a:lnTo>
                      <a:pt x="1194" y="743"/>
                    </a:lnTo>
                    <a:lnTo>
                      <a:pt x="1188" y="752"/>
                    </a:lnTo>
                    <a:lnTo>
                      <a:pt x="1197" y="768"/>
                    </a:lnTo>
                    <a:lnTo>
                      <a:pt x="1219" y="771"/>
                    </a:lnTo>
                    <a:lnTo>
                      <a:pt x="1239" y="752"/>
                    </a:lnTo>
                    <a:lnTo>
                      <a:pt x="1244" y="758"/>
                    </a:lnTo>
                    <a:lnTo>
                      <a:pt x="1204" y="792"/>
                    </a:lnTo>
                    <a:lnTo>
                      <a:pt x="1066" y="893"/>
                    </a:lnTo>
                    <a:lnTo>
                      <a:pt x="1041" y="903"/>
                    </a:lnTo>
                    <a:lnTo>
                      <a:pt x="1011" y="915"/>
                    </a:lnTo>
                    <a:lnTo>
                      <a:pt x="991" y="920"/>
                    </a:lnTo>
                    <a:lnTo>
                      <a:pt x="973" y="929"/>
                    </a:lnTo>
                    <a:lnTo>
                      <a:pt x="965" y="935"/>
                    </a:lnTo>
                    <a:lnTo>
                      <a:pt x="965" y="930"/>
                    </a:lnTo>
                    <a:lnTo>
                      <a:pt x="955" y="931"/>
                    </a:lnTo>
                    <a:lnTo>
                      <a:pt x="946" y="926"/>
                    </a:lnTo>
                    <a:lnTo>
                      <a:pt x="937" y="943"/>
                    </a:lnTo>
                    <a:lnTo>
                      <a:pt x="919" y="957"/>
                    </a:lnTo>
                    <a:lnTo>
                      <a:pt x="918" y="957"/>
                    </a:lnTo>
                    <a:lnTo>
                      <a:pt x="918" y="952"/>
                    </a:lnTo>
                    <a:lnTo>
                      <a:pt x="917" y="947"/>
                    </a:lnTo>
                    <a:lnTo>
                      <a:pt x="922" y="935"/>
                    </a:lnTo>
                    <a:lnTo>
                      <a:pt x="921" y="929"/>
                    </a:lnTo>
                    <a:lnTo>
                      <a:pt x="921" y="926"/>
                    </a:lnTo>
                    <a:lnTo>
                      <a:pt x="926" y="923"/>
                    </a:lnTo>
                    <a:lnTo>
                      <a:pt x="928" y="923"/>
                    </a:lnTo>
                    <a:lnTo>
                      <a:pt x="937" y="919"/>
                    </a:lnTo>
                    <a:lnTo>
                      <a:pt x="942" y="918"/>
                    </a:lnTo>
                    <a:lnTo>
                      <a:pt x="943" y="910"/>
                    </a:lnTo>
                    <a:lnTo>
                      <a:pt x="943" y="903"/>
                    </a:lnTo>
                    <a:lnTo>
                      <a:pt x="943" y="894"/>
                    </a:lnTo>
                    <a:lnTo>
                      <a:pt x="946" y="885"/>
                    </a:lnTo>
                    <a:lnTo>
                      <a:pt x="948" y="868"/>
                    </a:lnTo>
                    <a:lnTo>
                      <a:pt x="950" y="865"/>
                    </a:lnTo>
                    <a:lnTo>
                      <a:pt x="950" y="864"/>
                    </a:lnTo>
                    <a:lnTo>
                      <a:pt x="950" y="857"/>
                    </a:lnTo>
                    <a:lnTo>
                      <a:pt x="950" y="846"/>
                    </a:lnTo>
                    <a:lnTo>
                      <a:pt x="950" y="844"/>
                    </a:lnTo>
                    <a:lnTo>
                      <a:pt x="950" y="840"/>
                    </a:lnTo>
                    <a:close/>
                  </a:path>
                </a:pathLst>
              </a:custGeom>
              <a:solidFill>
                <a:srgbClr val="DDDDDD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02" name="Oval 38"/>
            <p:cNvSpPr>
              <a:spLocks noChangeAspect="1" noChangeArrowheads="1"/>
            </p:cNvSpPr>
            <p:nvPr/>
          </p:nvSpPr>
          <p:spPr bwMode="auto">
            <a:xfrm>
              <a:off x="4716" y="2645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03" name="Oval 39"/>
            <p:cNvSpPr>
              <a:spLocks noChangeAspect="1" noChangeArrowheads="1"/>
            </p:cNvSpPr>
            <p:nvPr/>
          </p:nvSpPr>
          <p:spPr bwMode="auto">
            <a:xfrm>
              <a:off x="4720" y="2680"/>
              <a:ext cx="45" cy="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04" name="Oval 40"/>
            <p:cNvSpPr>
              <a:spLocks noChangeAspect="1" noChangeArrowheads="1"/>
            </p:cNvSpPr>
            <p:nvPr/>
          </p:nvSpPr>
          <p:spPr bwMode="auto">
            <a:xfrm>
              <a:off x="4618" y="2662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05" name="Oval 41"/>
            <p:cNvSpPr>
              <a:spLocks noChangeAspect="1" noChangeArrowheads="1"/>
            </p:cNvSpPr>
            <p:nvPr/>
          </p:nvSpPr>
          <p:spPr bwMode="auto">
            <a:xfrm>
              <a:off x="4748" y="2655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06" name="Oval 42"/>
            <p:cNvSpPr>
              <a:spLocks noChangeAspect="1" noChangeArrowheads="1"/>
            </p:cNvSpPr>
            <p:nvPr/>
          </p:nvSpPr>
          <p:spPr bwMode="auto">
            <a:xfrm>
              <a:off x="4754" y="2682"/>
              <a:ext cx="44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07" name="Oval 43"/>
            <p:cNvSpPr>
              <a:spLocks noChangeAspect="1" noChangeArrowheads="1"/>
            </p:cNvSpPr>
            <p:nvPr/>
          </p:nvSpPr>
          <p:spPr bwMode="auto">
            <a:xfrm>
              <a:off x="4634" y="2676"/>
              <a:ext cx="44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08" name="Oval 44"/>
            <p:cNvSpPr>
              <a:spLocks noChangeAspect="1" noChangeArrowheads="1"/>
            </p:cNvSpPr>
            <p:nvPr/>
          </p:nvSpPr>
          <p:spPr bwMode="auto">
            <a:xfrm>
              <a:off x="4648" y="2653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09" name="Oval 45"/>
            <p:cNvSpPr>
              <a:spLocks noChangeAspect="1" noChangeArrowheads="1"/>
            </p:cNvSpPr>
            <p:nvPr/>
          </p:nvSpPr>
          <p:spPr bwMode="auto">
            <a:xfrm>
              <a:off x="4767" y="2662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10" name="Oval 46"/>
            <p:cNvSpPr>
              <a:spLocks noChangeAspect="1" noChangeArrowheads="1"/>
            </p:cNvSpPr>
            <p:nvPr/>
          </p:nvSpPr>
          <p:spPr bwMode="auto">
            <a:xfrm>
              <a:off x="4765" y="2644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11" name="Oval 47"/>
            <p:cNvSpPr>
              <a:spLocks noChangeAspect="1" noChangeArrowheads="1"/>
            </p:cNvSpPr>
            <p:nvPr/>
          </p:nvSpPr>
          <p:spPr bwMode="auto">
            <a:xfrm>
              <a:off x="4754" y="2706"/>
              <a:ext cx="44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12" name="Oval 48"/>
            <p:cNvSpPr>
              <a:spLocks noChangeAspect="1" noChangeArrowheads="1"/>
            </p:cNvSpPr>
            <p:nvPr/>
          </p:nvSpPr>
          <p:spPr bwMode="auto">
            <a:xfrm>
              <a:off x="4742" y="2693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13" name="Oval 49"/>
            <p:cNvSpPr>
              <a:spLocks noChangeAspect="1" noChangeArrowheads="1"/>
            </p:cNvSpPr>
            <p:nvPr/>
          </p:nvSpPr>
          <p:spPr bwMode="auto">
            <a:xfrm>
              <a:off x="4734" y="2664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14" name="Oval 50"/>
            <p:cNvSpPr>
              <a:spLocks noChangeAspect="1" noChangeArrowheads="1"/>
            </p:cNvSpPr>
            <p:nvPr/>
          </p:nvSpPr>
          <p:spPr bwMode="auto">
            <a:xfrm>
              <a:off x="4709" y="2667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15" name="Oval 51"/>
            <p:cNvSpPr>
              <a:spLocks noChangeAspect="1" noChangeArrowheads="1"/>
            </p:cNvSpPr>
            <p:nvPr/>
          </p:nvSpPr>
          <p:spPr bwMode="auto">
            <a:xfrm>
              <a:off x="4772" y="2704"/>
              <a:ext cx="45" cy="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16" name="Oval 52"/>
            <p:cNvSpPr>
              <a:spLocks noChangeAspect="1" noChangeArrowheads="1"/>
            </p:cNvSpPr>
            <p:nvPr/>
          </p:nvSpPr>
          <p:spPr bwMode="auto">
            <a:xfrm>
              <a:off x="4775" y="2680"/>
              <a:ext cx="45" cy="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17" name="Oval 53"/>
            <p:cNvSpPr>
              <a:spLocks noChangeAspect="1" noChangeArrowheads="1"/>
            </p:cNvSpPr>
            <p:nvPr/>
          </p:nvSpPr>
          <p:spPr bwMode="auto">
            <a:xfrm>
              <a:off x="4734" y="2631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18" name="Oval 54"/>
            <p:cNvSpPr>
              <a:spLocks noChangeAspect="1" noChangeArrowheads="1"/>
            </p:cNvSpPr>
            <p:nvPr/>
          </p:nvSpPr>
          <p:spPr bwMode="auto">
            <a:xfrm>
              <a:off x="4750" y="2626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19" name="Oval 55"/>
            <p:cNvSpPr>
              <a:spLocks noChangeAspect="1" noChangeArrowheads="1"/>
            </p:cNvSpPr>
            <p:nvPr/>
          </p:nvSpPr>
          <p:spPr bwMode="auto">
            <a:xfrm>
              <a:off x="4565" y="2863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20" name="Oval 56"/>
            <p:cNvSpPr>
              <a:spLocks noChangeAspect="1" noChangeArrowheads="1"/>
            </p:cNvSpPr>
            <p:nvPr/>
          </p:nvSpPr>
          <p:spPr bwMode="auto">
            <a:xfrm>
              <a:off x="4582" y="2815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21" name="Oval 57"/>
            <p:cNvSpPr>
              <a:spLocks noChangeAspect="1" noChangeArrowheads="1"/>
            </p:cNvSpPr>
            <p:nvPr/>
          </p:nvSpPr>
          <p:spPr bwMode="auto">
            <a:xfrm>
              <a:off x="4592" y="2839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22" name="Oval 58"/>
            <p:cNvSpPr>
              <a:spLocks noChangeAspect="1" noChangeArrowheads="1"/>
            </p:cNvSpPr>
            <p:nvPr/>
          </p:nvSpPr>
          <p:spPr bwMode="auto">
            <a:xfrm>
              <a:off x="4567" y="2833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23" name="Oval 59"/>
            <p:cNvSpPr>
              <a:spLocks noChangeAspect="1" noChangeArrowheads="1"/>
            </p:cNvSpPr>
            <p:nvPr/>
          </p:nvSpPr>
          <p:spPr bwMode="auto">
            <a:xfrm>
              <a:off x="4616" y="2823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24" name="Oval 60"/>
            <p:cNvSpPr>
              <a:spLocks noChangeAspect="1" noChangeArrowheads="1"/>
            </p:cNvSpPr>
            <p:nvPr/>
          </p:nvSpPr>
          <p:spPr bwMode="auto">
            <a:xfrm>
              <a:off x="4708" y="2783"/>
              <a:ext cx="45" cy="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25" name="Oval 61"/>
            <p:cNvSpPr>
              <a:spLocks noChangeAspect="1" noChangeArrowheads="1"/>
            </p:cNvSpPr>
            <p:nvPr/>
          </p:nvSpPr>
          <p:spPr bwMode="auto">
            <a:xfrm>
              <a:off x="4496" y="2948"/>
              <a:ext cx="45" cy="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26" name="Oval 62"/>
            <p:cNvSpPr>
              <a:spLocks noChangeAspect="1" noChangeArrowheads="1"/>
            </p:cNvSpPr>
            <p:nvPr/>
          </p:nvSpPr>
          <p:spPr bwMode="auto">
            <a:xfrm>
              <a:off x="4558" y="2920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27" name="Oval 63"/>
            <p:cNvSpPr>
              <a:spLocks noChangeAspect="1" noChangeArrowheads="1"/>
            </p:cNvSpPr>
            <p:nvPr/>
          </p:nvSpPr>
          <p:spPr bwMode="auto">
            <a:xfrm>
              <a:off x="4600" y="2916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28" name="Oval 64"/>
            <p:cNvSpPr>
              <a:spLocks noChangeAspect="1" noChangeArrowheads="1"/>
            </p:cNvSpPr>
            <p:nvPr/>
          </p:nvSpPr>
          <p:spPr bwMode="auto">
            <a:xfrm>
              <a:off x="4486" y="2922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29" name="Oval 65"/>
            <p:cNvSpPr>
              <a:spLocks noChangeAspect="1" noChangeArrowheads="1"/>
            </p:cNvSpPr>
            <p:nvPr/>
          </p:nvSpPr>
          <p:spPr bwMode="auto">
            <a:xfrm>
              <a:off x="4476" y="2944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30" name="Oval 66"/>
            <p:cNvSpPr>
              <a:spLocks noChangeAspect="1" noChangeArrowheads="1"/>
            </p:cNvSpPr>
            <p:nvPr/>
          </p:nvSpPr>
          <p:spPr bwMode="auto">
            <a:xfrm>
              <a:off x="4485" y="2965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31" name="Oval 67"/>
            <p:cNvSpPr>
              <a:spLocks noChangeAspect="1" noChangeArrowheads="1"/>
            </p:cNvSpPr>
            <p:nvPr/>
          </p:nvSpPr>
          <p:spPr bwMode="auto">
            <a:xfrm>
              <a:off x="4503" y="2971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32" name="Oval 68"/>
            <p:cNvSpPr>
              <a:spLocks noChangeAspect="1" noChangeArrowheads="1"/>
            </p:cNvSpPr>
            <p:nvPr/>
          </p:nvSpPr>
          <p:spPr bwMode="auto">
            <a:xfrm>
              <a:off x="4491" y="2989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33" name="Oval 69"/>
            <p:cNvSpPr>
              <a:spLocks noChangeAspect="1" noChangeArrowheads="1"/>
            </p:cNvSpPr>
            <p:nvPr/>
          </p:nvSpPr>
          <p:spPr bwMode="auto">
            <a:xfrm>
              <a:off x="4506" y="2929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34" name="Oval 70"/>
            <p:cNvSpPr>
              <a:spLocks noChangeAspect="1" noChangeArrowheads="1"/>
            </p:cNvSpPr>
            <p:nvPr/>
          </p:nvSpPr>
          <p:spPr bwMode="auto">
            <a:xfrm>
              <a:off x="4516" y="2985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35" name="Oval 71"/>
            <p:cNvSpPr>
              <a:spLocks noChangeAspect="1" noChangeArrowheads="1"/>
            </p:cNvSpPr>
            <p:nvPr/>
          </p:nvSpPr>
          <p:spPr bwMode="auto">
            <a:xfrm>
              <a:off x="4517" y="2958"/>
              <a:ext cx="44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36" name="Oval 72"/>
            <p:cNvSpPr>
              <a:spLocks noChangeAspect="1" noChangeArrowheads="1"/>
            </p:cNvSpPr>
            <p:nvPr/>
          </p:nvSpPr>
          <p:spPr bwMode="auto">
            <a:xfrm>
              <a:off x="4575" y="2910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37" name="Oval 73"/>
            <p:cNvSpPr>
              <a:spLocks noChangeAspect="1" noChangeArrowheads="1"/>
            </p:cNvSpPr>
            <p:nvPr/>
          </p:nvSpPr>
          <p:spPr bwMode="auto">
            <a:xfrm>
              <a:off x="4517" y="2934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38" name="Oval 74"/>
            <p:cNvSpPr>
              <a:spLocks noChangeAspect="1" noChangeArrowheads="1"/>
            </p:cNvSpPr>
            <p:nvPr/>
          </p:nvSpPr>
          <p:spPr bwMode="auto">
            <a:xfrm>
              <a:off x="4448" y="3019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39" name="Oval 75"/>
            <p:cNvSpPr>
              <a:spLocks noChangeAspect="1" noChangeArrowheads="1"/>
            </p:cNvSpPr>
            <p:nvPr/>
          </p:nvSpPr>
          <p:spPr bwMode="auto">
            <a:xfrm>
              <a:off x="4461" y="3060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40" name="Oval 76"/>
            <p:cNvSpPr>
              <a:spLocks noChangeAspect="1" noChangeArrowheads="1"/>
            </p:cNvSpPr>
            <p:nvPr/>
          </p:nvSpPr>
          <p:spPr bwMode="auto">
            <a:xfrm>
              <a:off x="4442" y="2979"/>
              <a:ext cx="45" cy="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41" name="Oval 77"/>
            <p:cNvSpPr>
              <a:spLocks noChangeAspect="1" noChangeArrowheads="1"/>
            </p:cNvSpPr>
            <p:nvPr/>
          </p:nvSpPr>
          <p:spPr bwMode="auto">
            <a:xfrm>
              <a:off x="4458" y="2972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42" name="Oval 78"/>
            <p:cNvSpPr>
              <a:spLocks noChangeAspect="1" noChangeArrowheads="1"/>
            </p:cNvSpPr>
            <p:nvPr/>
          </p:nvSpPr>
          <p:spPr bwMode="auto">
            <a:xfrm>
              <a:off x="4431" y="2998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43" name="Oval 79"/>
            <p:cNvSpPr>
              <a:spLocks noChangeAspect="1" noChangeArrowheads="1"/>
            </p:cNvSpPr>
            <p:nvPr/>
          </p:nvSpPr>
          <p:spPr bwMode="auto">
            <a:xfrm>
              <a:off x="4456" y="2995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44" name="Oval 80"/>
            <p:cNvSpPr>
              <a:spLocks noChangeAspect="1" noChangeArrowheads="1"/>
            </p:cNvSpPr>
            <p:nvPr/>
          </p:nvSpPr>
          <p:spPr bwMode="auto">
            <a:xfrm>
              <a:off x="4425" y="2967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45" name="Oval 81"/>
            <p:cNvSpPr>
              <a:spLocks noChangeAspect="1" noChangeArrowheads="1"/>
            </p:cNvSpPr>
            <p:nvPr/>
          </p:nvSpPr>
          <p:spPr bwMode="auto">
            <a:xfrm>
              <a:off x="4442" y="2952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46" name="Oval 82"/>
            <p:cNvSpPr>
              <a:spLocks noChangeAspect="1" noChangeArrowheads="1"/>
            </p:cNvSpPr>
            <p:nvPr/>
          </p:nvSpPr>
          <p:spPr bwMode="auto">
            <a:xfrm>
              <a:off x="4461" y="2956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47" name="Oval 83"/>
            <p:cNvSpPr>
              <a:spLocks noChangeAspect="1" noChangeArrowheads="1"/>
            </p:cNvSpPr>
            <p:nvPr/>
          </p:nvSpPr>
          <p:spPr bwMode="auto">
            <a:xfrm>
              <a:off x="4421" y="2984"/>
              <a:ext cx="44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48" name="Oval 84"/>
            <p:cNvSpPr>
              <a:spLocks noChangeAspect="1" noChangeArrowheads="1"/>
            </p:cNvSpPr>
            <p:nvPr/>
          </p:nvSpPr>
          <p:spPr bwMode="auto">
            <a:xfrm>
              <a:off x="4380" y="3122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49" name="Oval 85"/>
            <p:cNvSpPr>
              <a:spLocks noChangeAspect="1" noChangeArrowheads="1"/>
            </p:cNvSpPr>
            <p:nvPr/>
          </p:nvSpPr>
          <p:spPr bwMode="auto">
            <a:xfrm>
              <a:off x="4408" y="3124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50" name="Oval 86"/>
            <p:cNvSpPr>
              <a:spLocks noChangeAspect="1" noChangeArrowheads="1"/>
            </p:cNvSpPr>
            <p:nvPr/>
          </p:nvSpPr>
          <p:spPr bwMode="auto">
            <a:xfrm>
              <a:off x="4393" y="3095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51" name="Oval 87"/>
            <p:cNvSpPr>
              <a:spLocks noChangeAspect="1" noChangeArrowheads="1"/>
            </p:cNvSpPr>
            <p:nvPr/>
          </p:nvSpPr>
          <p:spPr bwMode="auto">
            <a:xfrm>
              <a:off x="4413" y="3100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ea typeface="Osaka"/>
                <a:cs typeface="Osaka"/>
              </a:endParaRPr>
            </a:p>
          </p:txBody>
        </p:sp>
        <p:sp>
          <p:nvSpPr>
            <p:cNvPr id="8252" name="Oval 88"/>
            <p:cNvSpPr>
              <a:spLocks noChangeAspect="1" noChangeArrowheads="1"/>
            </p:cNvSpPr>
            <p:nvPr/>
          </p:nvSpPr>
          <p:spPr bwMode="auto">
            <a:xfrm>
              <a:off x="4366" y="3140"/>
              <a:ext cx="44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53" name="Oval 89"/>
            <p:cNvSpPr>
              <a:spLocks noChangeAspect="1" noChangeArrowheads="1"/>
            </p:cNvSpPr>
            <p:nvPr/>
          </p:nvSpPr>
          <p:spPr bwMode="auto">
            <a:xfrm>
              <a:off x="4383" y="3151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54" name="Oval 90"/>
            <p:cNvSpPr>
              <a:spLocks noChangeAspect="1" noChangeArrowheads="1"/>
            </p:cNvSpPr>
            <p:nvPr/>
          </p:nvSpPr>
          <p:spPr bwMode="auto">
            <a:xfrm>
              <a:off x="4394" y="3119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55" name="Oval 91"/>
            <p:cNvSpPr>
              <a:spLocks noChangeAspect="1" noChangeArrowheads="1"/>
            </p:cNvSpPr>
            <p:nvPr/>
          </p:nvSpPr>
          <p:spPr bwMode="auto">
            <a:xfrm>
              <a:off x="4260" y="3278"/>
              <a:ext cx="45" cy="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56" name="Oval 92"/>
            <p:cNvSpPr>
              <a:spLocks noChangeAspect="1" noChangeArrowheads="1"/>
            </p:cNvSpPr>
            <p:nvPr/>
          </p:nvSpPr>
          <p:spPr bwMode="auto">
            <a:xfrm>
              <a:off x="4234" y="3294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57" name="Oval 93"/>
            <p:cNvSpPr>
              <a:spLocks noChangeAspect="1" noChangeArrowheads="1"/>
            </p:cNvSpPr>
            <p:nvPr/>
          </p:nvSpPr>
          <p:spPr bwMode="auto">
            <a:xfrm>
              <a:off x="4248" y="3314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58" name="Oval 94"/>
            <p:cNvSpPr>
              <a:spLocks noChangeAspect="1" noChangeArrowheads="1"/>
            </p:cNvSpPr>
            <p:nvPr/>
          </p:nvSpPr>
          <p:spPr bwMode="auto">
            <a:xfrm>
              <a:off x="4225" y="3312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59" name="Oval 95"/>
            <p:cNvSpPr>
              <a:spLocks noChangeAspect="1" noChangeArrowheads="1"/>
            </p:cNvSpPr>
            <p:nvPr/>
          </p:nvSpPr>
          <p:spPr bwMode="auto">
            <a:xfrm>
              <a:off x="4218" y="3266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60" name="Oval 96"/>
            <p:cNvSpPr>
              <a:spLocks noChangeAspect="1" noChangeArrowheads="1"/>
            </p:cNvSpPr>
            <p:nvPr/>
          </p:nvSpPr>
          <p:spPr bwMode="auto">
            <a:xfrm>
              <a:off x="4128" y="3502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ea typeface="Osaka"/>
                <a:cs typeface="Osaka"/>
              </a:endParaRPr>
            </a:p>
          </p:txBody>
        </p:sp>
        <p:sp>
          <p:nvSpPr>
            <p:cNvPr id="8261" name="Oval 97"/>
            <p:cNvSpPr>
              <a:spLocks noChangeAspect="1" noChangeArrowheads="1"/>
            </p:cNvSpPr>
            <p:nvPr/>
          </p:nvSpPr>
          <p:spPr bwMode="auto">
            <a:xfrm>
              <a:off x="4193" y="3456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ea typeface="Osaka"/>
                <a:cs typeface="Osaka"/>
              </a:endParaRPr>
            </a:p>
          </p:txBody>
        </p:sp>
        <p:sp>
          <p:nvSpPr>
            <p:cNvPr id="8262" name="Oval 98"/>
            <p:cNvSpPr>
              <a:spLocks noChangeAspect="1" noChangeArrowheads="1"/>
            </p:cNvSpPr>
            <p:nvPr/>
          </p:nvSpPr>
          <p:spPr bwMode="auto">
            <a:xfrm>
              <a:off x="4235" y="3266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63" name="Oval 99"/>
            <p:cNvSpPr>
              <a:spLocks noChangeAspect="1" noChangeArrowheads="1"/>
            </p:cNvSpPr>
            <p:nvPr/>
          </p:nvSpPr>
          <p:spPr bwMode="auto">
            <a:xfrm>
              <a:off x="4252" y="3264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64" name="Oval 100"/>
            <p:cNvSpPr>
              <a:spLocks noChangeAspect="1" noChangeArrowheads="1"/>
            </p:cNvSpPr>
            <p:nvPr/>
          </p:nvSpPr>
          <p:spPr bwMode="auto">
            <a:xfrm>
              <a:off x="4244" y="3294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65" name="Oval 101"/>
            <p:cNvSpPr>
              <a:spLocks noChangeAspect="1" noChangeArrowheads="1"/>
            </p:cNvSpPr>
            <p:nvPr/>
          </p:nvSpPr>
          <p:spPr bwMode="auto">
            <a:xfrm>
              <a:off x="4581" y="2849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latin typeface="Arial Narrow" pitchFamily="34" charset="0"/>
                <a:ea typeface="Osaka"/>
                <a:cs typeface="Osaka"/>
              </a:endParaRPr>
            </a:p>
          </p:txBody>
        </p:sp>
        <p:sp>
          <p:nvSpPr>
            <p:cNvPr id="8266" name="Oval 102"/>
            <p:cNvSpPr>
              <a:spLocks noChangeAspect="1" noChangeArrowheads="1"/>
            </p:cNvSpPr>
            <p:nvPr/>
          </p:nvSpPr>
          <p:spPr bwMode="auto">
            <a:xfrm>
              <a:off x="4447" y="2397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latin typeface="Arial Narrow" pitchFamily="34" charset="0"/>
                <a:ea typeface="Osaka"/>
                <a:cs typeface="Osaka"/>
              </a:endParaRPr>
            </a:p>
          </p:txBody>
        </p:sp>
        <p:sp>
          <p:nvSpPr>
            <p:cNvPr id="8267" name="Oval 103"/>
            <p:cNvSpPr>
              <a:spLocks noChangeAspect="1" noChangeArrowheads="1"/>
            </p:cNvSpPr>
            <p:nvPr/>
          </p:nvSpPr>
          <p:spPr bwMode="auto">
            <a:xfrm>
              <a:off x="4454" y="2930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68" name="Oval 104"/>
            <p:cNvSpPr>
              <a:spLocks noChangeAspect="1" noChangeArrowheads="1"/>
            </p:cNvSpPr>
            <p:nvPr/>
          </p:nvSpPr>
          <p:spPr bwMode="auto">
            <a:xfrm>
              <a:off x="4428" y="2936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69" name="Oval 105"/>
            <p:cNvSpPr>
              <a:spLocks noChangeAspect="1" noChangeArrowheads="1"/>
            </p:cNvSpPr>
            <p:nvPr/>
          </p:nvSpPr>
          <p:spPr bwMode="auto">
            <a:xfrm>
              <a:off x="4440" y="2913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70" name="Oval 106"/>
            <p:cNvSpPr>
              <a:spLocks noChangeAspect="1" noChangeArrowheads="1"/>
            </p:cNvSpPr>
            <p:nvPr/>
          </p:nvSpPr>
          <p:spPr bwMode="auto">
            <a:xfrm>
              <a:off x="4424" y="2639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71" name="Oval 107"/>
            <p:cNvSpPr>
              <a:spLocks noChangeAspect="1" noChangeArrowheads="1"/>
            </p:cNvSpPr>
            <p:nvPr/>
          </p:nvSpPr>
          <p:spPr bwMode="auto">
            <a:xfrm>
              <a:off x="4401" y="3140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72" name="Oval 108"/>
            <p:cNvSpPr>
              <a:spLocks noChangeAspect="1" noChangeArrowheads="1"/>
            </p:cNvSpPr>
            <p:nvPr/>
          </p:nvSpPr>
          <p:spPr bwMode="auto">
            <a:xfrm>
              <a:off x="4650" y="2673"/>
              <a:ext cx="45" cy="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73" name="Oval 109"/>
            <p:cNvSpPr>
              <a:spLocks noChangeAspect="1" noChangeArrowheads="1"/>
            </p:cNvSpPr>
            <p:nvPr/>
          </p:nvSpPr>
          <p:spPr bwMode="auto">
            <a:xfrm>
              <a:off x="3967" y="2776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latin typeface="Arial Narrow" pitchFamily="34" charset="0"/>
                <a:ea typeface="Osaka"/>
                <a:cs typeface="Osaka"/>
              </a:endParaRPr>
            </a:p>
          </p:txBody>
        </p:sp>
        <p:sp>
          <p:nvSpPr>
            <p:cNvPr id="8274" name="Oval 110"/>
            <p:cNvSpPr>
              <a:spLocks noChangeAspect="1" noChangeArrowheads="1"/>
            </p:cNvSpPr>
            <p:nvPr/>
          </p:nvSpPr>
          <p:spPr bwMode="auto">
            <a:xfrm>
              <a:off x="4098" y="3041"/>
              <a:ext cx="44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latin typeface="Arial Narrow" pitchFamily="34" charset="0"/>
                <a:ea typeface="Osaka"/>
                <a:cs typeface="Osaka"/>
              </a:endParaRPr>
            </a:p>
          </p:txBody>
        </p:sp>
        <p:sp>
          <p:nvSpPr>
            <p:cNvPr id="8275" name="Oval 111"/>
            <p:cNvSpPr>
              <a:spLocks noChangeAspect="1" noChangeArrowheads="1"/>
            </p:cNvSpPr>
            <p:nvPr/>
          </p:nvSpPr>
          <p:spPr bwMode="auto">
            <a:xfrm>
              <a:off x="4567" y="2460"/>
              <a:ext cx="45" cy="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latin typeface="Arial Narrow" pitchFamily="34" charset="0"/>
                <a:ea typeface="Osaka"/>
                <a:cs typeface="Osaka"/>
              </a:endParaRPr>
            </a:p>
          </p:txBody>
        </p:sp>
        <p:sp>
          <p:nvSpPr>
            <p:cNvPr id="8276" name="Oval 112"/>
            <p:cNvSpPr>
              <a:spLocks noChangeAspect="1" noChangeArrowheads="1"/>
            </p:cNvSpPr>
            <p:nvPr/>
          </p:nvSpPr>
          <p:spPr bwMode="auto">
            <a:xfrm>
              <a:off x="3911" y="3164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latin typeface="Arial Narrow" pitchFamily="34" charset="0"/>
                <a:ea typeface="Osaka"/>
                <a:cs typeface="Osaka"/>
              </a:endParaRPr>
            </a:p>
          </p:txBody>
        </p:sp>
        <p:sp>
          <p:nvSpPr>
            <p:cNvPr id="8277" name="Oval 113"/>
            <p:cNvSpPr>
              <a:spLocks noChangeAspect="1" noChangeArrowheads="1"/>
            </p:cNvSpPr>
            <p:nvPr/>
          </p:nvSpPr>
          <p:spPr bwMode="auto">
            <a:xfrm>
              <a:off x="4186" y="2801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latin typeface="Arial Narrow" pitchFamily="34" charset="0"/>
                <a:ea typeface="Osaka"/>
                <a:cs typeface="Osaka"/>
              </a:endParaRPr>
            </a:p>
          </p:txBody>
        </p:sp>
        <p:sp>
          <p:nvSpPr>
            <p:cNvPr id="8278" name="Oval 114"/>
            <p:cNvSpPr>
              <a:spLocks noChangeAspect="1" noChangeArrowheads="1"/>
            </p:cNvSpPr>
            <p:nvPr/>
          </p:nvSpPr>
          <p:spPr bwMode="auto">
            <a:xfrm>
              <a:off x="4260" y="3294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79" name="Oval 115"/>
            <p:cNvSpPr>
              <a:spLocks noChangeAspect="1" noChangeArrowheads="1"/>
            </p:cNvSpPr>
            <p:nvPr/>
          </p:nvSpPr>
          <p:spPr bwMode="auto">
            <a:xfrm>
              <a:off x="4739" y="2460"/>
              <a:ext cx="45" cy="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latin typeface="Arial Narrow" pitchFamily="34" charset="0"/>
                <a:ea typeface="Osaka"/>
                <a:cs typeface="Osaka"/>
              </a:endParaRPr>
            </a:p>
          </p:txBody>
        </p:sp>
        <p:sp>
          <p:nvSpPr>
            <p:cNvPr id="8280" name="Oval 116"/>
            <p:cNvSpPr>
              <a:spLocks noChangeAspect="1" noChangeArrowheads="1"/>
            </p:cNvSpPr>
            <p:nvPr/>
          </p:nvSpPr>
          <p:spPr bwMode="auto">
            <a:xfrm>
              <a:off x="3940" y="3279"/>
              <a:ext cx="44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ea typeface="Osaka"/>
                <a:cs typeface="Osaka"/>
              </a:endParaRPr>
            </a:p>
          </p:txBody>
        </p:sp>
        <p:sp>
          <p:nvSpPr>
            <p:cNvPr id="8281" name="Oval 117"/>
            <p:cNvSpPr>
              <a:spLocks noChangeAspect="1" noChangeArrowheads="1"/>
            </p:cNvSpPr>
            <p:nvPr/>
          </p:nvSpPr>
          <p:spPr bwMode="auto">
            <a:xfrm>
              <a:off x="4366" y="3195"/>
              <a:ext cx="44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latin typeface="Arial Narrow" pitchFamily="34" charset="0"/>
                <a:ea typeface="Osaka"/>
                <a:cs typeface="Osaka"/>
              </a:endParaRPr>
            </a:p>
          </p:txBody>
        </p:sp>
        <p:grpSp>
          <p:nvGrpSpPr>
            <p:cNvPr id="5" name="Group 118"/>
            <p:cNvGrpSpPr>
              <a:grpSpLocks/>
            </p:cNvGrpSpPr>
            <p:nvPr/>
          </p:nvGrpSpPr>
          <p:grpSpPr bwMode="auto">
            <a:xfrm>
              <a:off x="4055" y="2654"/>
              <a:ext cx="725" cy="905"/>
              <a:chOff x="4594" y="1190"/>
              <a:chExt cx="725" cy="905"/>
            </a:xfrm>
          </p:grpSpPr>
          <p:sp>
            <p:nvSpPr>
              <p:cNvPr id="8287" name="Oval 119"/>
              <p:cNvSpPr>
                <a:spLocks noChangeAspect="1" noChangeArrowheads="1"/>
              </p:cNvSpPr>
              <p:nvPr/>
            </p:nvSpPr>
            <p:spPr bwMode="auto">
              <a:xfrm>
                <a:off x="4764" y="1841"/>
                <a:ext cx="45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endParaRPr lang="en-US" sz="3800">
                  <a:solidFill>
                    <a:srgbClr val="3366FF"/>
                  </a:solidFill>
                </a:endParaRPr>
              </a:p>
            </p:txBody>
          </p:sp>
          <p:sp>
            <p:nvSpPr>
              <p:cNvPr id="8288" name="Oval 120"/>
              <p:cNvSpPr>
                <a:spLocks noChangeAspect="1" noChangeArrowheads="1"/>
              </p:cNvSpPr>
              <p:nvPr/>
            </p:nvSpPr>
            <p:spPr bwMode="auto">
              <a:xfrm>
                <a:off x="4907" y="1190"/>
                <a:ext cx="45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endParaRPr lang="en-US" sz="3800">
                  <a:solidFill>
                    <a:srgbClr val="3366FF"/>
                  </a:solidFill>
                </a:endParaRPr>
              </a:p>
            </p:txBody>
          </p:sp>
          <p:sp>
            <p:nvSpPr>
              <p:cNvPr id="8289" name="Oval 121"/>
              <p:cNvSpPr>
                <a:spLocks noChangeAspect="1" noChangeArrowheads="1"/>
              </p:cNvSpPr>
              <p:nvPr/>
            </p:nvSpPr>
            <p:spPr bwMode="auto">
              <a:xfrm>
                <a:off x="5001" y="1473"/>
                <a:ext cx="45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endParaRPr lang="en-US" sz="3800">
                  <a:solidFill>
                    <a:srgbClr val="3366FF"/>
                  </a:solidFill>
                </a:endParaRPr>
              </a:p>
            </p:txBody>
          </p:sp>
          <p:sp>
            <p:nvSpPr>
              <p:cNvPr id="8290" name="Oval 122"/>
              <p:cNvSpPr>
                <a:spLocks noChangeAspect="1" noChangeArrowheads="1"/>
              </p:cNvSpPr>
              <p:nvPr/>
            </p:nvSpPr>
            <p:spPr bwMode="auto">
              <a:xfrm>
                <a:off x="4611" y="2050"/>
                <a:ext cx="45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endParaRPr lang="en-US" sz="3800">
                  <a:solidFill>
                    <a:srgbClr val="3366FF"/>
                  </a:solidFill>
                </a:endParaRPr>
              </a:p>
            </p:txBody>
          </p:sp>
          <p:sp>
            <p:nvSpPr>
              <p:cNvPr id="8291" name="Oval 123"/>
              <p:cNvSpPr>
                <a:spLocks noChangeAspect="1" noChangeArrowheads="1"/>
              </p:cNvSpPr>
              <p:nvPr/>
            </p:nvSpPr>
            <p:spPr bwMode="auto">
              <a:xfrm>
                <a:off x="5076" y="1488"/>
                <a:ext cx="45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endParaRPr lang="en-US" sz="3800">
                  <a:solidFill>
                    <a:srgbClr val="3366FF"/>
                  </a:solidFill>
                </a:endParaRPr>
              </a:p>
            </p:txBody>
          </p:sp>
          <p:sp>
            <p:nvSpPr>
              <p:cNvPr id="8292" name="Oval 124"/>
              <p:cNvSpPr>
                <a:spLocks noChangeAspect="1" noChangeArrowheads="1"/>
              </p:cNvSpPr>
              <p:nvPr/>
            </p:nvSpPr>
            <p:spPr bwMode="auto">
              <a:xfrm>
                <a:off x="5274" y="1196"/>
                <a:ext cx="45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endParaRPr lang="en-US" sz="3800">
                  <a:solidFill>
                    <a:srgbClr val="3366FF"/>
                  </a:solidFill>
                </a:endParaRPr>
              </a:p>
            </p:txBody>
          </p:sp>
          <p:sp>
            <p:nvSpPr>
              <p:cNvPr id="8293" name="Oval 125"/>
              <p:cNvSpPr>
                <a:spLocks noChangeAspect="1" noChangeArrowheads="1"/>
              </p:cNvSpPr>
              <p:nvPr/>
            </p:nvSpPr>
            <p:spPr bwMode="auto">
              <a:xfrm>
                <a:off x="5004" y="1521"/>
                <a:ext cx="45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endParaRPr lang="en-US" sz="3800">
                  <a:solidFill>
                    <a:srgbClr val="3366FF"/>
                  </a:solidFill>
                </a:endParaRPr>
              </a:p>
            </p:txBody>
          </p:sp>
          <p:sp>
            <p:nvSpPr>
              <p:cNvPr id="8294" name="Oval 126"/>
              <p:cNvSpPr>
                <a:spLocks noChangeAspect="1" noChangeArrowheads="1"/>
              </p:cNvSpPr>
              <p:nvPr/>
            </p:nvSpPr>
            <p:spPr bwMode="auto">
              <a:xfrm>
                <a:off x="5136" y="1199"/>
                <a:ext cx="45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endParaRPr lang="en-US" sz="3800">
                  <a:solidFill>
                    <a:srgbClr val="3366FF"/>
                  </a:solidFill>
                </a:endParaRPr>
              </a:p>
            </p:txBody>
          </p:sp>
          <p:sp>
            <p:nvSpPr>
              <p:cNvPr id="8295" name="Oval 127"/>
              <p:cNvSpPr>
                <a:spLocks noChangeAspect="1" noChangeArrowheads="1"/>
              </p:cNvSpPr>
              <p:nvPr/>
            </p:nvSpPr>
            <p:spPr bwMode="auto">
              <a:xfrm>
                <a:off x="4814" y="1793"/>
                <a:ext cx="45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endParaRPr lang="en-US" sz="3800">
                  <a:solidFill>
                    <a:srgbClr val="3366FF"/>
                  </a:solidFill>
                </a:endParaRPr>
              </a:p>
            </p:txBody>
          </p:sp>
          <p:sp>
            <p:nvSpPr>
              <p:cNvPr id="8296" name="Oval 128"/>
              <p:cNvSpPr>
                <a:spLocks noChangeAspect="1" noChangeArrowheads="1"/>
              </p:cNvSpPr>
              <p:nvPr/>
            </p:nvSpPr>
            <p:spPr bwMode="auto">
              <a:xfrm>
                <a:off x="4897" y="1696"/>
                <a:ext cx="45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endParaRPr lang="en-US" sz="3800">
                  <a:solidFill>
                    <a:srgbClr val="3366FF"/>
                  </a:solidFill>
                </a:endParaRPr>
              </a:p>
            </p:txBody>
          </p:sp>
          <p:sp>
            <p:nvSpPr>
              <p:cNvPr id="8297" name="Oval 129"/>
              <p:cNvSpPr>
                <a:spLocks noChangeAspect="1" noChangeArrowheads="1"/>
              </p:cNvSpPr>
              <p:nvPr/>
            </p:nvSpPr>
            <p:spPr bwMode="auto">
              <a:xfrm>
                <a:off x="4961" y="1599"/>
                <a:ext cx="45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endParaRPr lang="en-US" sz="3800">
                  <a:solidFill>
                    <a:srgbClr val="3366FF"/>
                  </a:solidFill>
                </a:endParaRPr>
              </a:p>
            </p:txBody>
          </p:sp>
          <p:sp>
            <p:nvSpPr>
              <p:cNvPr id="8298" name="Oval 130"/>
              <p:cNvSpPr>
                <a:spLocks noChangeAspect="1" noChangeArrowheads="1"/>
              </p:cNvSpPr>
              <p:nvPr/>
            </p:nvSpPr>
            <p:spPr bwMode="auto">
              <a:xfrm>
                <a:off x="4594" y="1613"/>
                <a:ext cx="45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endParaRPr lang="en-US" sz="3800">
                  <a:solidFill>
                    <a:srgbClr val="3366FF"/>
                  </a:solidFill>
                </a:endParaRPr>
              </a:p>
            </p:txBody>
          </p:sp>
          <p:sp>
            <p:nvSpPr>
              <p:cNvPr id="8299" name="Oval 131"/>
              <p:cNvSpPr>
                <a:spLocks noChangeAspect="1" noChangeArrowheads="1"/>
              </p:cNvSpPr>
              <p:nvPr/>
            </p:nvSpPr>
            <p:spPr bwMode="auto">
              <a:xfrm>
                <a:off x="5246" y="1298"/>
                <a:ext cx="45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endParaRPr lang="en-US" sz="3800">
                  <a:solidFill>
                    <a:srgbClr val="3366FF"/>
                  </a:solidFill>
                </a:endParaRPr>
              </a:p>
            </p:txBody>
          </p:sp>
          <p:sp>
            <p:nvSpPr>
              <p:cNvPr id="8300" name="Oval 132"/>
              <p:cNvSpPr>
                <a:spLocks noChangeAspect="1" noChangeArrowheads="1"/>
              </p:cNvSpPr>
              <p:nvPr/>
            </p:nvSpPr>
            <p:spPr bwMode="auto">
              <a:xfrm>
                <a:off x="4800" y="1910"/>
                <a:ext cx="45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endParaRPr lang="en-US" sz="3800">
                  <a:solidFill>
                    <a:srgbClr val="3366FF"/>
                  </a:solidFill>
                </a:endParaRPr>
              </a:p>
            </p:txBody>
          </p:sp>
          <p:sp>
            <p:nvSpPr>
              <p:cNvPr id="8301" name="Oval 133"/>
              <p:cNvSpPr>
                <a:spLocks noChangeAspect="1" noChangeArrowheads="1"/>
              </p:cNvSpPr>
              <p:nvPr/>
            </p:nvSpPr>
            <p:spPr bwMode="auto">
              <a:xfrm>
                <a:off x="4705" y="1863"/>
                <a:ext cx="44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endParaRPr lang="en-US" sz="3800">
                  <a:solidFill>
                    <a:srgbClr val="3366FF"/>
                  </a:solidFill>
                </a:endParaRPr>
              </a:p>
            </p:txBody>
          </p:sp>
          <p:sp>
            <p:nvSpPr>
              <p:cNvPr id="8302" name="Oval 134"/>
              <p:cNvSpPr>
                <a:spLocks noChangeAspect="1" noChangeArrowheads="1"/>
              </p:cNvSpPr>
              <p:nvPr/>
            </p:nvSpPr>
            <p:spPr bwMode="auto">
              <a:xfrm>
                <a:off x="4890" y="1262"/>
                <a:ext cx="45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endParaRPr lang="en-US" sz="3800">
                  <a:solidFill>
                    <a:srgbClr val="3366FF"/>
                  </a:solidFill>
                </a:endParaRPr>
              </a:p>
            </p:txBody>
          </p:sp>
          <p:sp>
            <p:nvSpPr>
              <p:cNvPr id="8303" name="Oval 135"/>
              <p:cNvSpPr>
                <a:spLocks noChangeAspect="1" noChangeArrowheads="1"/>
              </p:cNvSpPr>
              <p:nvPr/>
            </p:nvSpPr>
            <p:spPr bwMode="auto">
              <a:xfrm>
                <a:off x="4950" y="1528"/>
                <a:ext cx="45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endParaRPr lang="en-US" sz="3800">
                  <a:solidFill>
                    <a:srgbClr val="3366FF"/>
                  </a:solidFill>
                </a:endParaRPr>
              </a:p>
            </p:txBody>
          </p:sp>
          <p:sp>
            <p:nvSpPr>
              <p:cNvPr id="8304" name="Oval 136"/>
              <p:cNvSpPr>
                <a:spLocks noChangeAspect="1" noChangeArrowheads="1"/>
              </p:cNvSpPr>
              <p:nvPr/>
            </p:nvSpPr>
            <p:spPr bwMode="auto">
              <a:xfrm>
                <a:off x="4976" y="1402"/>
                <a:ext cx="45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endParaRPr lang="en-US" sz="3800">
                  <a:solidFill>
                    <a:srgbClr val="3366FF"/>
                  </a:solidFill>
                </a:endParaRPr>
              </a:p>
            </p:txBody>
          </p:sp>
          <p:sp>
            <p:nvSpPr>
              <p:cNvPr id="8305" name="Oval 137"/>
              <p:cNvSpPr>
                <a:spLocks noChangeAspect="1" noChangeArrowheads="1"/>
              </p:cNvSpPr>
              <p:nvPr/>
            </p:nvSpPr>
            <p:spPr bwMode="auto">
              <a:xfrm>
                <a:off x="4849" y="1190"/>
                <a:ext cx="45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endParaRPr lang="en-US" sz="3800">
                  <a:solidFill>
                    <a:srgbClr val="3366FF"/>
                  </a:solidFill>
                </a:endParaRPr>
              </a:p>
            </p:txBody>
          </p:sp>
          <p:sp>
            <p:nvSpPr>
              <p:cNvPr id="8306" name="Oval 138"/>
              <p:cNvSpPr>
                <a:spLocks noChangeAspect="1" noChangeArrowheads="1"/>
              </p:cNvSpPr>
              <p:nvPr/>
            </p:nvSpPr>
            <p:spPr bwMode="auto">
              <a:xfrm>
                <a:off x="4686" y="1297"/>
                <a:ext cx="45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endParaRPr lang="en-US" sz="3800">
                  <a:solidFill>
                    <a:srgbClr val="3366FF"/>
                  </a:solidFill>
                </a:endParaRPr>
              </a:p>
            </p:txBody>
          </p:sp>
          <p:sp>
            <p:nvSpPr>
              <p:cNvPr id="8307" name="Oval 139"/>
              <p:cNvSpPr>
                <a:spLocks noChangeAspect="1" noChangeArrowheads="1"/>
              </p:cNvSpPr>
              <p:nvPr/>
            </p:nvSpPr>
            <p:spPr bwMode="auto">
              <a:xfrm>
                <a:off x="5268" y="1250"/>
                <a:ext cx="45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endParaRPr lang="en-US" sz="3800">
                  <a:solidFill>
                    <a:srgbClr val="3366FF"/>
                  </a:solidFill>
                </a:endParaRPr>
              </a:p>
            </p:txBody>
          </p:sp>
          <p:sp>
            <p:nvSpPr>
              <p:cNvPr id="8308" name="Oval 140"/>
              <p:cNvSpPr>
                <a:spLocks noChangeAspect="1" noChangeArrowheads="1"/>
              </p:cNvSpPr>
              <p:nvPr/>
            </p:nvSpPr>
            <p:spPr bwMode="auto">
              <a:xfrm>
                <a:off x="4737" y="1285"/>
                <a:ext cx="45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endParaRPr lang="en-US" sz="3800">
                  <a:solidFill>
                    <a:srgbClr val="3366FF"/>
                  </a:solidFill>
                </a:endParaRPr>
              </a:p>
            </p:txBody>
          </p:sp>
          <p:sp>
            <p:nvSpPr>
              <p:cNvPr id="8309" name="Oval 141"/>
              <p:cNvSpPr>
                <a:spLocks noChangeAspect="1" noChangeArrowheads="1"/>
              </p:cNvSpPr>
              <p:nvPr/>
            </p:nvSpPr>
            <p:spPr bwMode="auto">
              <a:xfrm>
                <a:off x="5154" y="1453"/>
                <a:ext cx="45" cy="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endParaRPr lang="en-US" sz="3800">
                  <a:solidFill>
                    <a:srgbClr val="3366FF"/>
                  </a:solidFill>
                </a:endParaRPr>
              </a:p>
            </p:txBody>
          </p:sp>
          <p:sp>
            <p:nvSpPr>
              <p:cNvPr id="8310" name="Oval 142"/>
              <p:cNvSpPr>
                <a:spLocks noChangeAspect="1" noChangeArrowheads="1"/>
              </p:cNvSpPr>
              <p:nvPr/>
            </p:nvSpPr>
            <p:spPr bwMode="auto">
              <a:xfrm>
                <a:off x="4698" y="1243"/>
                <a:ext cx="45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endParaRPr lang="en-US" sz="3800">
                  <a:solidFill>
                    <a:srgbClr val="3366FF"/>
                  </a:solidFill>
                </a:endParaRPr>
              </a:p>
            </p:txBody>
          </p:sp>
          <p:sp>
            <p:nvSpPr>
              <p:cNvPr id="8311" name="AutoShape 143"/>
              <p:cNvSpPr>
                <a:spLocks noChangeAspect="1" noChangeArrowheads="1"/>
              </p:cNvSpPr>
              <p:nvPr/>
            </p:nvSpPr>
            <p:spPr bwMode="auto">
              <a:xfrm>
                <a:off x="5108" y="1456"/>
                <a:ext cx="45" cy="45"/>
              </a:xfrm>
              <a:prstGeom prst="star8">
                <a:avLst>
                  <a:gd name="adj" fmla="val 23611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endParaRPr lang="en-US" sz="3800">
                  <a:solidFill>
                    <a:srgbClr val="3366FF"/>
                  </a:solidFill>
                </a:endParaRPr>
              </a:p>
            </p:txBody>
          </p:sp>
        </p:grpSp>
        <p:sp>
          <p:nvSpPr>
            <p:cNvPr id="8283" name="Oval 144"/>
            <p:cNvSpPr>
              <a:spLocks noChangeArrowheads="1"/>
            </p:cNvSpPr>
            <p:nvPr/>
          </p:nvSpPr>
          <p:spPr bwMode="auto">
            <a:xfrm>
              <a:off x="4603" y="3456"/>
              <a:ext cx="52" cy="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84" name="Oval 145"/>
            <p:cNvSpPr>
              <a:spLocks noChangeArrowheads="1"/>
            </p:cNvSpPr>
            <p:nvPr/>
          </p:nvSpPr>
          <p:spPr bwMode="auto">
            <a:xfrm>
              <a:off x="4607" y="3744"/>
              <a:ext cx="52" cy="6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  <p:sp>
          <p:nvSpPr>
            <p:cNvPr id="8285" name="Text Box 146"/>
            <p:cNvSpPr txBox="1">
              <a:spLocks noChangeArrowheads="1"/>
            </p:cNvSpPr>
            <p:nvPr/>
          </p:nvSpPr>
          <p:spPr bwMode="auto">
            <a:xfrm>
              <a:off x="4704" y="3312"/>
              <a:ext cx="1012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 Rounded MT Bold" pitchFamily="34" charset="0"/>
                  <a:ea typeface="Osaka"/>
                  <a:cs typeface="Osaka"/>
                </a:rPr>
                <a:t>User Institutions</a:t>
              </a:r>
            </a:p>
            <a:p>
              <a:r>
                <a:rPr lang="en-US" sz="1400">
                  <a:latin typeface="Arial Rounded MT Bold" pitchFamily="34" charset="0"/>
                  <a:ea typeface="Osaka"/>
                  <a:cs typeface="Osaka"/>
                </a:rPr>
                <a:t>Macromolecular</a:t>
              </a:r>
            </a:p>
            <a:p>
              <a:r>
                <a:rPr lang="en-US" sz="1400">
                  <a:latin typeface="Arial Rounded MT Bold" pitchFamily="34" charset="0"/>
                  <a:ea typeface="Osaka"/>
                  <a:cs typeface="Osaka"/>
                </a:rPr>
                <a:t>Crystallography</a:t>
              </a:r>
            </a:p>
            <a:p>
              <a:r>
                <a:rPr lang="en-US" sz="1400">
                  <a:latin typeface="Arial Rounded MT Bold" pitchFamily="34" charset="0"/>
                  <a:ea typeface="Osaka"/>
                  <a:cs typeface="Osaka"/>
                </a:rPr>
                <a:t>Nanoscience</a:t>
              </a:r>
              <a:endParaRPr lang="fr-FR" sz="1400">
                <a:latin typeface="Arial Rounded MT Bold" pitchFamily="34" charset="0"/>
                <a:ea typeface="Osaka"/>
                <a:cs typeface="Osaka"/>
              </a:endParaRPr>
            </a:p>
          </p:txBody>
        </p:sp>
        <p:sp>
          <p:nvSpPr>
            <p:cNvPr id="8286" name="Rectangle 147"/>
            <p:cNvSpPr>
              <a:spLocks noChangeArrowheads="1"/>
            </p:cNvSpPr>
            <p:nvPr/>
          </p:nvSpPr>
          <p:spPr bwMode="auto">
            <a:xfrm>
              <a:off x="4559" y="3264"/>
              <a:ext cx="1104" cy="6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800">
                <a:solidFill>
                  <a:srgbClr val="3366FF"/>
                </a:solidFill>
              </a:endParaRPr>
            </a:p>
          </p:txBody>
        </p:sp>
      </p:grpSp>
      <p:pic>
        <p:nvPicPr>
          <p:cNvPr id="8198" name="Picture 149" descr="NSLS_Aerial_low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176338"/>
            <a:ext cx="3505200" cy="138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4D970-4D34-484D-AD3D-D3A0EE5FF6FC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9219" name="Rectangle 23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86800" cy="1243013"/>
          </a:xfrm>
        </p:spPr>
        <p:txBody>
          <a:bodyPr/>
          <a:lstStyle/>
          <a:p>
            <a:pPr eaLnBrk="1" hangingPunct="1"/>
            <a:r>
              <a:rPr lang="en-US" sz="4000" smtClean="0"/>
              <a:t>NSLS-II: Enable the Nanoscience Revolution</a:t>
            </a:r>
          </a:p>
        </p:txBody>
      </p:sp>
      <p:sp>
        <p:nvSpPr>
          <p:cNvPr id="9220" name="Rectangle 24"/>
          <p:cNvSpPr>
            <a:spLocks noGrp="1" noChangeArrowheads="1"/>
          </p:cNvSpPr>
          <p:nvPr>
            <p:ph idx="4294967295"/>
          </p:nvPr>
        </p:nvSpPr>
        <p:spPr>
          <a:xfrm>
            <a:off x="304800" y="1371600"/>
            <a:ext cx="5334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World-leading performance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10,000 brighter than NSLS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1 nm spatial resolution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0.1 meV energy resolution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Synergy with the Center for Functional Nanomaterials</a:t>
            </a:r>
          </a:p>
          <a:p>
            <a:pPr lvl="2" eaLnBrk="1" hangingPunct="1">
              <a:lnSpc>
                <a:spcPct val="95000"/>
              </a:lnSpc>
            </a:pPr>
            <a:r>
              <a:rPr lang="en-US" smtClean="0"/>
              <a:t>Dynamical characterization of new materials, reactions, processes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Ground breaking June, 2009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$925M Total Project Cost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Full operations in FY2015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Comparable in scope to </a:t>
            </a:r>
            <a:br>
              <a:rPr lang="en-US" smtClean="0"/>
            </a:br>
            <a:r>
              <a:rPr lang="en-US" smtClean="0"/>
              <a:t>RHIC operations</a:t>
            </a: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 cstate="print"/>
          <a:srcRect b="7787"/>
          <a:stretch>
            <a:fillRect/>
          </a:stretch>
        </p:blipFill>
        <p:spPr bwMode="auto">
          <a:xfrm>
            <a:off x="5791200" y="868363"/>
            <a:ext cx="3276600" cy="1622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791200" y="2522538"/>
            <a:ext cx="3276600" cy="2209800"/>
            <a:chOff x="383123" y="1042108"/>
            <a:chExt cx="8362419" cy="5379125"/>
          </a:xfrm>
        </p:grpSpPr>
        <p:pic>
          <p:nvPicPr>
            <p:cNvPr id="9224" name="Picture 4" descr="Site Plan.t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3123" y="1042108"/>
              <a:ext cx="8362419" cy="53791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9225" name="Bent Arrow 5"/>
            <p:cNvSpPr>
              <a:spLocks noChangeArrowheads="1"/>
            </p:cNvSpPr>
            <p:nvPr/>
          </p:nvSpPr>
          <p:spPr bwMode="auto">
            <a:xfrm rot="-5400000">
              <a:off x="7437728" y="2876151"/>
              <a:ext cx="276246" cy="460258"/>
            </a:xfrm>
            <a:custGeom>
              <a:avLst/>
              <a:gdLst>
                <a:gd name="T0" fmla="*/ 207185 w 276246"/>
                <a:gd name="T1" fmla="*/ 0 h 460258"/>
                <a:gd name="T2" fmla="*/ 207185 w 276246"/>
                <a:gd name="T3" fmla="*/ 138123 h 460258"/>
                <a:gd name="T4" fmla="*/ 34531 w 276246"/>
                <a:gd name="T5" fmla="*/ 460258 h 460258"/>
                <a:gd name="T6" fmla="*/ 276246 w 276246"/>
                <a:gd name="T7" fmla="*/ 69062 h 460258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0 w 276246"/>
                <a:gd name="T13" fmla="*/ 0 h 460258"/>
                <a:gd name="T14" fmla="*/ 276246 w 276246"/>
                <a:gd name="T15" fmla="*/ 460258 h 4602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246" h="460258">
                  <a:moveTo>
                    <a:pt x="0" y="460258"/>
                  </a:moveTo>
                  <a:lnTo>
                    <a:pt x="0" y="155388"/>
                  </a:lnTo>
                  <a:cubicBezTo>
                    <a:pt x="0" y="88639"/>
                    <a:pt x="54109" y="34530"/>
                    <a:pt x="120857" y="34530"/>
                  </a:cubicBezTo>
                  <a:lnTo>
                    <a:pt x="207185" y="34531"/>
                  </a:lnTo>
                  <a:lnTo>
                    <a:pt x="207185" y="0"/>
                  </a:lnTo>
                  <a:lnTo>
                    <a:pt x="276246" y="69062"/>
                  </a:lnTo>
                  <a:lnTo>
                    <a:pt x="207185" y="138123"/>
                  </a:lnTo>
                  <a:lnTo>
                    <a:pt x="207185" y="103592"/>
                  </a:lnTo>
                  <a:lnTo>
                    <a:pt x="120858" y="103592"/>
                  </a:lnTo>
                  <a:lnTo>
                    <a:pt x="120857" y="103592"/>
                  </a:lnTo>
                  <a:cubicBezTo>
                    <a:pt x="92251" y="103592"/>
                    <a:pt x="69062" y="126781"/>
                    <a:pt x="69062" y="155387"/>
                  </a:cubicBezTo>
                  <a:lnTo>
                    <a:pt x="69062" y="460258"/>
                  </a:lnTo>
                  <a:close/>
                </a:path>
              </a:pathLst>
            </a:custGeom>
            <a:solidFill>
              <a:srgbClr val="A6A6A6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lIns="90488" tIns="44450" rIns="90488" bIns="44450"/>
            <a:lstStyle/>
            <a:p>
              <a:endParaRPr lang="en-US"/>
            </a:p>
          </p:txBody>
        </p:sp>
        <p:sp>
          <p:nvSpPr>
            <p:cNvPr id="9226" name="Rectangle 5"/>
            <p:cNvSpPr>
              <a:spLocks noChangeArrowheads="1"/>
            </p:cNvSpPr>
            <p:nvPr/>
          </p:nvSpPr>
          <p:spPr bwMode="auto">
            <a:xfrm>
              <a:off x="7139109" y="2877657"/>
              <a:ext cx="497424" cy="850149"/>
            </a:xfrm>
            <a:prstGeom prst="rect">
              <a:avLst/>
            </a:prstGeom>
            <a:solidFill>
              <a:srgbClr val="E2D9B4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folHlink"/>
                </a:buClr>
                <a:buSzPct val="135000"/>
              </a:pPr>
              <a:endParaRPr lang="en-US" sz="1800">
                <a:latin typeface="Arial Narrow" pitchFamily="34" charset="0"/>
                <a:ea typeface="Osaka"/>
                <a:cs typeface="Osaka"/>
              </a:endParaRPr>
            </a:p>
          </p:txBody>
        </p:sp>
      </p:grpSp>
      <p:pic>
        <p:nvPicPr>
          <p:cNvPr id="9223" name="Picture 10" descr="n231615a"/>
          <p:cNvPicPr>
            <a:picLocks noChangeAspect="1" noChangeArrowheads="1"/>
          </p:cNvPicPr>
          <p:nvPr/>
        </p:nvPicPr>
        <p:blipFill>
          <a:blip r:embed="rId5" cstate="print"/>
          <a:srcRect l="11493" t="15126" b="16937"/>
          <a:stretch>
            <a:fillRect/>
          </a:stretch>
        </p:blipFill>
        <p:spPr bwMode="auto">
          <a:xfrm>
            <a:off x="5791200" y="4762500"/>
            <a:ext cx="3276600" cy="18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31045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EF05F3-78F8-4C35-B8CE-666FDA48080C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pPr eaLnBrk="1" hangingPunct="1"/>
            <a:r>
              <a:rPr lang="en-US" sz="3800" smtClean="0"/>
              <a:t>Center for Functional Nanomaterials (CFN)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371600"/>
            <a:ext cx="8001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b="1" smtClean="0"/>
              <a:t>Mission:</a:t>
            </a:r>
            <a:r>
              <a:rPr lang="en-US" sz="2200" smtClean="0"/>
              <a:t> To develop and share materials and processes at the nano-scale to address the nation’s critical needs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User-oriented Facility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Focused on Energy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Offer materials preparation, characterization, theory and develop new techniques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b="1" smtClean="0"/>
              <a:t>Science Themes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Electronic Nanomaterials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Soft/Bio Nanomaterials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Nano-catalysis/Interfaces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b="1" smtClean="0"/>
              <a:t>Facts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Full operations: May `08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50-60 Staff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Expect hundreds of Users each year</a:t>
            </a:r>
            <a:endParaRPr lang="en-US" sz="1800" b="1" smtClean="0"/>
          </a:p>
        </p:txBody>
      </p:sp>
      <p:pic>
        <p:nvPicPr>
          <p:cNvPr id="10245" name="Picture 18" descr="Photo of the Center for Functional Nanomaterial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048000"/>
            <a:ext cx="3810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 descr="Photo of Sasaki, Zhang, Sutter and Adzic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27738" y="4525963"/>
            <a:ext cx="2354262" cy="164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23963"/>
            <a:ext cx="9144000" cy="56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BNL 2018 Core Site Master Plan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4876800" y="1828800"/>
            <a:ext cx="8382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Blank Presentation 13">
      <a:dk1>
        <a:srgbClr val="322F31"/>
      </a:dk1>
      <a:lt1>
        <a:srgbClr val="FFFFFF"/>
      </a:lt1>
      <a:dk2>
        <a:srgbClr val="322F31"/>
      </a:dk2>
      <a:lt2>
        <a:srgbClr val="322F31"/>
      </a:lt2>
      <a:accent1>
        <a:srgbClr val="8071B4"/>
      </a:accent1>
      <a:accent2>
        <a:srgbClr val="8071B4"/>
      </a:accent2>
      <a:accent3>
        <a:srgbClr val="FFFFFF"/>
      </a:accent3>
      <a:accent4>
        <a:srgbClr val="292728"/>
      </a:accent4>
      <a:accent5>
        <a:srgbClr val="C0BBD6"/>
      </a:accent5>
      <a:accent6>
        <a:srgbClr val="7366A3"/>
      </a:accent6>
      <a:hlink>
        <a:srgbClr val="8071B4"/>
      </a:hlink>
      <a:folHlink>
        <a:srgbClr val="8071B4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810</Words>
  <Application>Microsoft Office PowerPoint</Application>
  <PresentationFormat>On-screen Show (4:3)</PresentationFormat>
  <Paragraphs>168</Paragraphs>
  <Slides>14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Default Theme</vt:lpstr>
      <vt:lpstr>Chart</vt:lpstr>
      <vt:lpstr>Brookhaven Site Report NLIT 2010</vt:lpstr>
      <vt:lpstr>Slide 2</vt:lpstr>
      <vt:lpstr>Brookhaven at a glance</vt:lpstr>
      <vt:lpstr>Relativistic Heavy Ion  Collider (RHIC) </vt:lpstr>
      <vt:lpstr>National Synchrotron Light Source (NSLS)</vt:lpstr>
      <vt:lpstr>NSLS-II: Enable the Nanoscience Revolution</vt:lpstr>
      <vt:lpstr>Slide 7</vt:lpstr>
      <vt:lpstr>Center for Functional Nanomaterials (CFN)</vt:lpstr>
      <vt:lpstr>BNL 2018 Core Site Master Plan</vt:lpstr>
      <vt:lpstr>BNL Blueprint</vt:lpstr>
      <vt:lpstr>Site-Wide Telephone System Replacement</vt:lpstr>
      <vt:lpstr>Green IT</vt:lpstr>
      <vt:lpstr>Cyber Security </vt:lpstr>
      <vt:lpstr>BNL NLIT 2010 Presentations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2009-06-09T17:04:43Z</dcterms:created>
  <dcterms:modified xsi:type="dcterms:W3CDTF">2010-05-23T15:43:03Z</dcterms:modified>
  <cp:contentStatus/>
</cp:coreProperties>
</file>