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6"/>
  </p:notesMasterIdLst>
  <p:handoutMasterIdLst>
    <p:handoutMasterId r:id="rId37"/>
  </p:handoutMasterIdLst>
  <p:sldIdLst>
    <p:sldId id="2459" r:id="rId5"/>
    <p:sldId id="2482" r:id="rId6"/>
    <p:sldId id="2430" r:id="rId7"/>
    <p:sldId id="2470" r:id="rId8"/>
    <p:sldId id="2481" r:id="rId9"/>
    <p:sldId id="2472" r:id="rId10"/>
    <p:sldId id="2473" r:id="rId11"/>
    <p:sldId id="2477" r:id="rId12"/>
    <p:sldId id="2485" r:id="rId13"/>
    <p:sldId id="2483" r:id="rId14"/>
    <p:sldId id="2486" r:id="rId15"/>
    <p:sldId id="2478" r:id="rId16"/>
    <p:sldId id="2487" r:id="rId17"/>
    <p:sldId id="2479" r:id="rId18"/>
    <p:sldId id="2488" r:id="rId19"/>
    <p:sldId id="2480" r:id="rId20"/>
    <p:sldId id="2463" r:id="rId21"/>
    <p:sldId id="2475" r:id="rId22"/>
    <p:sldId id="2474" r:id="rId23"/>
    <p:sldId id="2428" r:id="rId24"/>
    <p:sldId id="2464" r:id="rId25"/>
    <p:sldId id="370" r:id="rId26"/>
    <p:sldId id="341" r:id="rId27"/>
    <p:sldId id="2452" r:id="rId28"/>
    <p:sldId id="2471" r:id="rId29"/>
    <p:sldId id="2456" r:id="rId30"/>
    <p:sldId id="2484" r:id="rId31"/>
    <p:sldId id="2465" r:id="rId32"/>
    <p:sldId id="2425" r:id="rId33"/>
    <p:sldId id="2427" r:id="rId34"/>
    <p:sldId id="2476" r:id="rId3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BCF0E-9453-49FF-AE96-96D6652A623C}" v="32" dt="2024-12-18T03:06:29.513"/>
    <p1510:client id="{9517EA1D-09E3-4CCC-8D73-DC0DAC0F81E9}" v="69" dt="2024-12-18T18:14:17.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7" autoAdjust="0"/>
    <p:restoredTop sz="97440" autoAdjust="0"/>
  </p:normalViewPr>
  <p:slideViewPr>
    <p:cSldViewPr snapToGrid="0" showGuides="1">
      <p:cViewPr varScale="1">
        <p:scale>
          <a:sx n="60" d="100"/>
          <a:sy n="60" d="100"/>
        </p:scale>
        <p:origin x="840" y="48"/>
      </p:cViewPr>
      <p:guideLst>
        <p:guide orient="horz" pos="2160"/>
        <p:guide pos="3840"/>
      </p:guideLst>
    </p:cSldViewPr>
  </p:slideViewPr>
  <p:notesTextViewPr>
    <p:cViewPr>
      <p:scale>
        <a:sx n="3" d="2"/>
        <a:sy n="3" d="2"/>
      </p:scale>
      <p:origin x="0" y="0"/>
    </p:cViewPr>
  </p:notesTextViewPr>
  <p:sorterViewPr>
    <p:cViewPr>
      <p:scale>
        <a:sx n="90" d="100"/>
        <a:sy n="9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12/18/2024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12/18/2024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2799117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188720"/>
            <a:ext cx="11430000" cy="5120640"/>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400800"/>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b="1"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b="1"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400800"/>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b="1"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b="1"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769362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5875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400800"/>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b="1"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b="1"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33" r:id="rId3"/>
    <p:sldLayoutId id="2147483738" r:id="rId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cid:image002.jpg@01DA331C.8A446550" TargetMode="External"/><Relationship Id="rId5" Type="http://schemas.openxmlformats.org/officeDocument/2006/relationships/image" Target="../media/image17.jpe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3868" y="2540713"/>
            <a:ext cx="5838638" cy="688847"/>
          </a:xfrm>
        </p:spPr>
        <p:txBody>
          <a:bodyPr/>
          <a:lstStyle/>
          <a:p>
            <a:r>
              <a:rPr lang="en-US" b="1" dirty="0"/>
              <a:t>8M Tower Mechanical Design Update</a:t>
            </a:r>
          </a:p>
          <a:p>
            <a:endParaRPr lang="en-US" b="1" dirty="0"/>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93869" y="3953629"/>
            <a:ext cx="5723222" cy="1267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i="1" dirty="0">
                <a:solidFill>
                  <a:schemeClr val="bg1"/>
                </a:solidFill>
                <a:latin typeface="Century Gothic" panose="020B0502020202020204" pitchFamily="34" charset="0"/>
              </a:rPr>
              <a:t>Eliott Fountain </a:t>
            </a:r>
          </a:p>
          <a:p>
            <a:pPr>
              <a:lnSpc>
                <a:spcPct val="100000"/>
              </a:lnSpc>
              <a:spcBef>
                <a:spcPts val="0"/>
              </a:spcBef>
            </a:pPr>
            <a:r>
              <a:rPr lang="en-US" sz="2000" dirty="0">
                <a:solidFill>
                  <a:schemeClr val="bg1"/>
                </a:solidFill>
                <a:latin typeface="Century Gothic" panose="020B0502020202020204" pitchFamily="34" charset="0"/>
              </a:rPr>
              <a:t>December 18, 2024</a:t>
            </a:r>
          </a:p>
          <a:p>
            <a:pPr>
              <a:lnSpc>
                <a:spcPct val="100000"/>
              </a:lnSpc>
              <a:spcBef>
                <a:spcPts val="0"/>
              </a:spcBef>
            </a:pPr>
            <a:endParaRPr lang="en-US" sz="2000" dirty="0">
              <a:solidFill>
                <a:schemeClr val="bg1"/>
              </a:solidFill>
              <a:latin typeface="Century Gothic" panose="020B0502020202020204" pitchFamily="34" charset="0"/>
            </a:endParaRP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sp>
        <p:nvSpPr>
          <p:cNvPr id="5" name="TextBox 4">
            <a:extLst>
              <a:ext uri="{FF2B5EF4-FFF2-40B4-BE49-F238E27FC236}">
                <a16:creationId xmlns:a16="http://schemas.microsoft.com/office/drawing/2014/main" id="{A955B3E2-A2E7-4054-8ABC-417B2D2E23B0}"/>
              </a:ext>
            </a:extLst>
          </p:cNvPr>
          <p:cNvSpPr txBox="1"/>
          <p:nvPr/>
        </p:nvSpPr>
        <p:spPr>
          <a:xfrm>
            <a:off x="349060" y="1328330"/>
            <a:ext cx="6906768" cy="978729"/>
          </a:xfrm>
          <a:prstGeom prst="rect">
            <a:avLst/>
          </a:prstGeom>
          <a:noFill/>
        </p:spPr>
        <p:txBody>
          <a:bodyPr wrap="square" rtlCol="0">
            <a:spAutoFit/>
          </a:bodyPr>
          <a:lstStyle/>
          <a:p>
            <a:pPr>
              <a:lnSpc>
                <a:spcPct val="90000"/>
              </a:lnSpc>
            </a:pPr>
            <a:r>
              <a:rPr lang="en-US" sz="3200" dirty="0" err="1">
                <a:solidFill>
                  <a:schemeClr val="bg1"/>
                </a:solidFill>
                <a:latin typeface="+mj-lt"/>
              </a:rPr>
              <a:t>ePIC</a:t>
            </a:r>
            <a:r>
              <a:rPr lang="en-US" sz="3200" dirty="0">
                <a:solidFill>
                  <a:schemeClr val="bg1"/>
                </a:solidFill>
                <a:latin typeface="+mj-lt"/>
              </a:rPr>
              <a:t> </a:t>
            </a:r>
          </a:p>
          <a:p>
            <a:pPr>
              <a:lnSpc>
                <a:spcPct val="90000"/>
              </a:lnSpc>
            </a:pPr>
            <a:r>
              <a:rPr lang="en-US" sz="3200" dirty="0">
                <a:solidFill>
                  <a:schemeClr val="bg1"/>
                </a:solidFill>
                <a:latin typeface="+mj-lt"/>
              </a:rPr>
              <a:t>Forward Hadronic Calorimeter</a:t>
            </a:r>
          </a:p>
        </p:txBody>
      </p:sp>
      <p:grpSp>
        <p:nvGrpSpPr>
          <p:cNvPr id="6" name="Group 5">
            <a:extLst>
              <a:ext uri="{FF2B5EF4-FFF2-40B4-BE49-F238E27FC236}">
                <a16:creationId xmlns:a16="http://schemas.microsoft.com/office/drawing/2014/main" id="{81C94193-C098-4891-8685-625B2B44592F}"/>
              </a:ext>
            </a:extLst>
          </p:cNvPr>
          <p:cNvGrpSpPr/>
          <p:nvPr/>
        </p:nvGrpSpPr>
        <p:grpSpPr>
          <a:xfrm>
            <a:off x="6850664" y="1522503"/>
            <a:ext cx="3240473" cy="3269689"/>
            <a:chOff x="6945943" y="1038230"/>
            <a:chExt cx="3750440" cy="3794837"/>
          </a:xfrm>
        </p:grpSpPr>
        <p:pic>
          <p:nvPicPr>
            <p:cNvPr id="7" name="Picture 6">
              <a:extLst>
                <a:ext uri="{FF2B5EF4-FFF2-40B4-BE49-F238E27FC236}">
                  <a16:creationId xmlns:a16="http://schemas.microsoft.com/office/drawing/2014/main" id="{1692D1D6-F7DB-4EAE-A2E7-0C23BFFD7BDE}"/>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8230"/>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11D67B4-642A-4967-9AD9-DBCD297549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7006D60-67D7-4E23-9D79-35FF1DD20D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711671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#1 (1320mm) (October)</a:t>
            </a:r>
          </a:p>
        </p:txBody>
      </p:sp>
      <p:sp>
        <p:nvSpPr>
          <p:cNvPr id="16" name="TextBox 15">
            <a:extLst>
              <a:ext uri="{FF2B5EF4-FFF2-40B4-BE49-F238E27FC236}">
                <a16:creationId xmlns:a16="http://schemas.microsoft.com/office/drawing/2014/main" id="{CAECBAD7-9884-192C-55A0-8BE8ADE43D90}"/>
              </a:ext>
            </a:extLst>
          </p:cNvPr>
          <p:cNvSpPr txBox="1"/>
          <p:nvPr/>
        </p:nvSpPr>
        <p:spPr>
          <a:xfrm>
            <a:off x="344378" y="783854"/>
            <a:ext cx="7532960" cy="6617196"/>
          </a:xfrm>
          <a:prstGeom prst="rect">
            <a:avLst/>
          </a:prstGeom>
          <a:noFill/>
        </p:spPr>
        <p:txBody>
          <a:bodyPr wrap="square" rtlCol="0">
            <a:spAutoFit/>
          </a:bodyPr>
          <a:lstStyle/>
          <a:p>
            <a:pPr algn="l">
              <a:spcBef>
                <a:spcPts val="200"/>
              </a:spcBef>
              <a:spcAft>
                <a:spcPts val="200"/>
              </a:spcAft>
            </a:pPr>
            <a:r>
              <a:rPr lang="en-US" sz="1400" dirty="0">
                <a:latin typeface="+mn-lt"/>
              </a:rPr>
              <a:t>ORNL and BNL Visited Fabrication and Welding Companies and witnessed this prototype being welded. Currently at ORNL (Crush Tested)</a:t>
            </a:r>
            <a:br>
              <a:rPr lang="en-US" sz="1400" dirty="0">
                <a:latin typeface="+mn-lt"/>
              </a:rPr>
            </a:br>
            <a:endParaRPr lang="en-US" sz="1400" dirty="0">
              <a:latin typeface="+mn-lt"/>
            </a:endParaRPr>
          </a:p>
          <a:p>
            <a:pPr algn="l">
              <a:spcBef>
                <a:spcPts val="200"/>
              </a:spcBef>
              <a:spcAft>
                <a:spcPts val="200"/>
              </a:spcAft>
            </a:pPr>
            <a:r>
              <a:rPr lang="en-US" sz="1400" b="1" dirty="0">
                <a:latin typeface="+mn-lt"/>
              </a:rPr>
              <a:t>Prototype Details (changes): </a:t>
            </a:r>
          </a:p>
          <a:p>
            <a:pPr marL="800100" lvl="1" indent="-342900">
              <a:spcBef>
                <a:spcPts val="200"/>
              </a:spcBef>
              <a:spcAft>
                <a:spcPts val="200"/>
              </a:spcAft>
              <a:buFont typeface="+mj-lt"/>
              <a:buAutoNum type="arabicPeriod"/>
            </a:pPr>
            <a:r>
              <a:rPr lang="en-US" sz="1400" b="1" dirty="0">
                <a:latin typeface="+mn-lt"/>
              </a:rPr>
              <a:t>Staggered stitch</a:t>
            </a:r>
            <a:r>
              <a:rPr lang="en-US" sz="1400" dirty="0">
                <a:latin typeface="+mn-lt"/>
              </a:rPr>
              <a:t> weld path for top, bottom plates (both sides bolt on).</a:t>
            </a:r>
          </a:p>
          <a:p>
            <a:pPr marL="800100" lvl="1" indent="-342900">
              <a:spcBef>
                <a:spcPts val="200"/>
              </a:spcBef>
              <a:spcAft>
                <a:spcPts val="200"/>
              </a:spcAft>
              <a:buFont typeface="+mj-lt"/>
              <a:buAutoNum type="arabicPeriod"/>
            </a:pPr>
            <a:r>
              <a:rPr lang="en-US" sz="1400" b="1" dirty="0">
                <a:latin typeface="+mn-lt"/>
              </a:rPr>
              <a:t>No</a:t>
            </a:r>
            <a:r>
              <a:rPr lang="en-US" sz="1400" dirty="0">
                <a:latin typeface="+mn-lt"/>
              </a:rPr>
              <a:t> </a:t>
            </a:r>
            <a:r>
              <a:rPr lang="en-US" sz="1400" b="1" dirty="0">
                <a:latin typeface="+mn-lt"/>
              </a:rPr>
              <a:t>alignment pins </a:t>
            </a:r>
            <a:r>
              <a:rPr lang="en-US" sz="1400" dirty="0">
                <a:latin typeface="+mn-lt"/>
              </a:rPr>
              <a:t>at rear (replaced with bolt plate on back face). </a:t>
            </a:r>
          </a:p>
          <a:p>
            <a:pPr marL="800100" lvl="1" indent="-342900">
              <a:spcBef>
                <a:spcPts val="200"/>
              </a:spcBef>
              <a:spcAft>
                <a:spcPts val="200"/>
              </a:spcAft>
              <a:buFont typeface="+mj-lt"/>
              <a:buAutoNum type="arabicPeriod"/>
            </a:pPr>
            <a:r>
              <a:rPr lang="en-US" sz="1400" dirty="0">
                <a:latin typeface="+mn-lt"/>
              </a:rPr>
              <a:t>Module width reduced </a:t>
            </a:r>
            <a:r>
              <a:rPr lang="en-US" sz="1400" b="1" dirty="0">
                <a:latin typeface="+mn-lt"/>
              </a:rPr>
              <a:t>0.75mm</a:t>
            </a:r>
            <a:endParaRPr lang="en-US" sz="1400" dirty="0">
              <a:latin typeface="+mn-lt"/>
            </a:endParaRPr>
          </a:p>
          <a:p>
            <a:pPr marL="800100" lvl="1" indent="-342900">
              <a:spcBef>
                <a:spcPts val="200"/>
              </a:spcBef>
              <a:spcAft>
                <a:spcPts val="200"/>
              </a:spcAft>
              <a:buFont typeface="+mj-lt"/>
              <a:buAutoNum type="arabicPeriod"/>
            </a:pPr>
            <a:r>
              <a:rPr lang="en-US" sz="1400" b="1" dirty="0">
                <a:latin typeface="+mn-lt"/>
              </a:rPr>
              <a:t>60x</a:t>
            </a:r>
            <a:r>
              <a:rPr lang="en-US" sz="1400" dirty="0">
                <a:latin typeface="+mn-lt"/>
              </a:rPr>
              <a:t> inner plates.</a:t>
            </a:r>
          </a:p>
          <a:p>
            <a:pPr marL="800100" lvl="1" indent="-342900">
              <a:spcBef>
                <a:spcPts val="200"/>
              </a:spcBef>
              <a:spcAft>
                <a:spcPts val="200"/>
              </a:spcAft>
              <a:buFont typeface="+mj-lt"/>
              <a:buAutoNum type="arabicPeriod"/>
            </a:pPr>
            <a:r>
              <a:rPr lang="en-US" sz="1400" b="1" dirty="0">
                <a:latin typeface="+mn-lt"/>
              </a:rPr>
              <a:t>Datum A</a:t>
            </a:r>
            <a:r>
              <a:rPr lang="en-US" sz="1400" dirty="0">
                <a:latin typeface="+mn-lt"/>
              </a:rPr>
              <a:t> is bottom face of final weldment.</a:t>
            </a:r>
          </a:p>
          <a:p>
            <a:pPr marL="800100" lvl="1" indent="-342900">
              <a:spcBef>
                <a:spcPts val="200"/>
              </a:spcBef>
              <a:spcAft>
                <a:spcPts val="200"/>
              </a:spcAft>
              <a:buFont typeface="+mj-lt"/>
              <a:buAutoNum type="arabicPeriod"/>
            </a:pPr>
            <a:r>
              <a:rPr lang="en-US" sz="1400" b="1" dirty="0">
                <a:latin typeface="+mn-lt"/>
              </a:rPr>
              <a:t>1020 </a:t>
            </a:r>
            <a:r>
              <a:rPr lang="en-US" sz="1400" dirty="0">
                <a:latin typeface="+mn-lt"/>
              </a:rPr>
              <a:t>Carbon steel material.</a:t>
            </a:r>
          </a:p>
          <a:p>
            <a:pPr>
              <a:spcBef>
                <a:spcPts val="200"/>
              </a:spcBef>
              <a:spcAft>
                <a:spcPts val="200"/>
              </a:spcAft>
            </a:pPr>
            <a:r>
              <a:rPr lang="en-US" sz="1400" b="1" dirty="0">
                <a:latin typeface="+mn-lt"/>
              </a:rPr>
              <a:t>Identified Issues:</a:t>
            </a:r>
          </a:p>
          <a:p>
            <a:pPr marL="800100" lvl="1" indent="-342900">
              <a:spcBef>
                <a:spcPts val="200"/>
              </a:spcBef>
              <a:spcAft>
                <a:spcPts val="200"/>
              </a:spcAft>
              <a:buFont typeface="+mj-lt"/>
              <a:buAutoNum type="arabicPeriod"/>
            </a:pPr>
            <a:r>
              <a:rPr lang="en-US" sz="1400" b="1" dirty="0">
                <a:latin typeface="+mn-lt"/>
              </a:rPr>
              <a:t>GD&amp;T not achieved </a:t>
            </a:r>
            <a:r>
              <a:rPr lang="en-US" sz="1400" dirty="0">
                <a:latin typeface="+mn-lt"/>
              </a:rPr>
              <a:t>for critical dimensions of final assembly, including total height of module (too large by 0.030”), perpendicularity of bottom and sides (0.035” &gt; 0.010”).</a:t>
            </a:r>
          </a:p>
          <a:p>
            <a:pPr marL="800100" lvl="1" indent="-342900">
              <a:spcBef>
                <a:spcPts val="200"/>
              </a:spcBef>
              <a:spcAft>
                <a:spcPts val="200"/>
              </a:spcAft>
              <a:buFont typeface="+mj-lt"/>
              <a:buAutoNum type="arabicPeriod"/>
            </a:pPr>
            <a:r>
              <a:rPr lang="en-US" sz="1400" dirty="0">
                <a:latin typeface="+mn-lt"/>
              </a:rPr>
              <a:t>Welding jig was reworked to weld the 2</a:t>
            </a:r>
            <a:r>
              <a:rPr lang="en-US" sz="1400" baseline="30000" dirty="0">
                <a:latin typeface="+mn-lt"/>
              </a:rPr>
              <a:t>nd</a:t>
            </a:r>
            <a:r>
              <a:rPr lang="en-US" sz="1400" dirty="0">
                <a:latin typeface="+mn-lt"/>
              </a:rPr>
              <a:t> prototype, and after welding the bottom plate was found to be out of flat by 1mm (0.039”), other issues could have existed to make GD&amp;T worse for certain tolerances because of the repurposed jig.</a:t>
            </a:r>
          </a:p>
          <a:p>
            <a:pPr>
              <a:spcBef>
                <a:spcPts val="200"/>
              </a:spcBef>
              <a:spcAft>
                <a:spcPts val="200"/>
              </a:spcAft>
            </a:pPr>
            <a:r>
              <a:rPr lang="en-US" sz="1400" b="1" dirty="0">
                <a:latin typeface="+mn-lt"/>
              </a:rPr>
              <a:t>Identified Wins:</a:t>
            </a:r>
          </a:p>
          <a:p>
            <a:pPr marL="800100" lvl="1" indent="-342900">
              <a:spcBef>
                <a:spcPts val="200"/>
              </a:spcBef>
              <a:spcAft>
                <a:spcPts val="200"/>
              </a:spcAft>
              <a:buFont typeface="+mj-lt"/>
              <a:buAutoNum type="arabicPeriod"/>
            </a:pPr>
            <a:r>
              <a:rPr lang="en-US" sz="1400" dirty="0">
                <a:latin typeface="+mn-lt"/>
              </a:rPr>
              <a:t>Staggered weld did not noticeable diminish rigidity of the unit.</a:t>
            </a:r>
          </a:p>
          <a:p>
            <a:pPr marL="800100" lvl="1" indent="-342900">
              <a:spcBef>
                <a:spcPts val="200"/>
              </a:spcBef>
              <a:spcAft>
                <a:spcPts val="200"/>
              </a:spcAft>
              <a:buFont typeface="+mj-lt"/>
              <a:buAutoNum type="arabicPeriod"/>
            </a:pPr>
            <a:r>
              <a:rPr lang="en-US" sz="1400" dirty="0">
                <a:latin typeface="+mn-lt"/>
              </a:rPr>
              <a:t>All piece parts comply with GD&amp;T tolerances.</a:t>
            </a:r>
          </a:p>
          <a:p>
            <a:pPr marL="800100" lvl="1" indent="-342900">
              <a:spcBef>
                <a:spcPts val="200"/>
              </a:spcBef>
              <a:spcAft>
                <a:spcPts val="200"/>
              </a:spcAft>
              <a:buFont typeface="+mj-lt"/>
              <a:buAutoNum type="arabicPeriod"/>
            </a:pPr>
            <a:r>
              <a:rPr lang="en-US" sz="1400" dirty="0">
                <a:latin typeface="+mn-lt"/>
              </a:rPr>
              <a:t>New welding procedure reduced welding time and warping.</a:t>
            </a:r>
          </a:p>
          <a:p>
            <a:pPr marL="800100" lvl="1" indent="-342900">
              <a:spcBef>
                <a:spcPts val="200"/>
              </a:spcBef>
              <a:spcAft>
                <a:spcPts val="200"/>
              </a:spcAft>
              <a:buFont typeface="+mj-lt"/>
              <a:buAutoNum type="arabicPeriod"/>
            </a:pPr>
            <a:r>
              <a:rPr lang="en-US" sz="1400" dirty="0">
                <a:latin typeface="+mn-lt"/>
              </a:rPr>
              <a:t>Most GD&amp;T issues could be corrected with post machining (not ideal).</a:t>
            </a:r>
          </a:p>
          <a:p>
            <a:pPr marL="800100" lvl="1" indent="-342900">
              <a:spcBef>
                <a:spcPts val="200"/>
              </a:spcBef>
              <a:spcAft>
                <a:spcPts val="200"/>
              </a:spcAft>
              <a:buFont typeface="+mj-lt"/>
              <a:buAutoNum type="arabicPeriod"/>
            </a:pPr>
            <a:endParaRPr lang="en-US" sz="1400" dirty="0">
              <a:latin typeface="+mn-lt"/>
            </a:endParaRPr>
          </a:p>
          <a:p>
            <a:pPr marL="800100" lvl="1" indent="-342900">
              <a:spcBef>
                <a:spcPts val="200"/>
              </a:spcBef>
              <a:spcAft>
                <a:spcPts val="200"/>
              </a:spcAft>
              <a:buFont typeface="+mj-lt"/>
              <a:buAutoNum type="arabicPeriod"/>
            </a:pPr>
            <a:endParaRPr lang="en-US" sz="1400" dirty="0">
              <a:latin typeface="+mn-lt"/>
            </a:endParaRPr>
          </a:p>
          <a:p>
            <a:pPr marL="800100" lvl="1" indent="-342900">
              <a:spcBef>
                <a:spcPts val="200"/>
              </a:spcBef>
              <a:spcAft>
                <a:spcPts val="200"/>
              </a:spcAft>
              <a:buFont typeface="+mj-lt"/>
              <a:buAutoNum type="arabicPeriod"/>
            </a:pPr>
            <a:endParaRPr lang="en-US" sz="1400" dirty="0">
              <a:latin typeface="+mn-lt"/>
            </a:endParaRPr>
          </a:p>
        </p:txBody>
      </p:sp>
      <p:pic>
        <p:nvPicPr>
          <p:cNvPr id="4" name="Picture 3">
            <a:extLst>
              <a:ext uri="{FF2B5EF4-FFF2-40B4-BE49-F238E27FC236}">
                <a16:creationId xmlns:a16="http://schemas.microsoft.com/office/drawing/2014/main" id="{4EF036AA-2CC1-6C4A-8DE4-963A95D6A8B7}"/>
              </a:ext>
            </a:extLst>
          </p:cNvPr>
          <p:cNvPicPr>
            <a:picLocks noChangeAspect="1"/>
          </p:cNvPicPr>
          <p:nvPr/>
        </p:nvPicPr>
        <p:blipFill>
          <a:blip r:embed="rId2"/>
          <a:srcRect t="17756" r="12026"/>
          <a:stretch/>
        </p:blipFill>
        <p:spPr>
          <a:xfrm rot="5400000">
            <a:off x="6979584" y="1221555"/>
            <a:ext cx="6033250" cy="4230221"/>
          </a:xfrm>
          <a:prstGeom prst="rect">
            <a:avLst/>
          </a:prstGeom>
        </p:spPr>
      </p:pic>
    </p:spTree>
    <p:extLst>
      <p:ext uri="{BB962C8B-B14F-4D97-AF65-F5344CB8AC3E}">
        <p14:creationId xmlns:p14="http://schemas.microsoft.com/office/powerpoint/2010/main" val="184980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#1 (1320mm) (October)</a:t>
            </a:r>
          </a:p>
        </p:txBody>
      </p:sp>
      <p:pic>
        <p:nvPicPr>
          <p:cNvPr id="5" name="Picture 4">
            <a:extLst>
              <a:ext uri="{FF2B5EF4-FFF2-40B4-BE49-F238E27FC236}">
                <a16:creationId xmlns:a16="http://schemas.microsoft.com/office/drawing/2014/main" id="{276DE3E1-9879-0DC8-296E-2749504D0E74}"/>
              </a:ext>
            </a:extLst>
          </p:cNvPr>
          <p:cNvPicPr>
            <a:picLocks noChangeAspect="1"/>
          </p:cNvPicPr>
          <p:nvPr/>
        </p:nvPicPr>
        <p:blipFill>
          <a:blip r:embed="rId2"/>
          <a:srcRect l="3104"/>
          <a:stretch/>
        </p:blipFill>
        <p:spPr>
          <a:xfrm>
            <a:off x="1906494" y="910049"/>
            <a:ext cx="8379012" cy="3228963"/>
          </a:xfrm>
          <a:prstGeom prst="rect">
            <a:avLst/>
          </a:prstGeom>
          <a:ln>
            <a:solidFill>
              <a:schemeClr val="tx1"/>
            </a:solidFill>
          </a:ln>
        </p:spPr>
      </p:pic>
      <p:pic>
        <p:nvPicPr>
          <p:cNvPr id="7" name="Picture 6">
            <a:extLst>
              <a:ext uri="{FF2B5EF4-FFF2-40B4-BE49-F238E27FC236}">
                <a16:creationId xmlns:a16="http://schemas.microsoft.com/office/drawing/2014/main" id="{485C1CE1-60D7-7E8D-EE75-5A1D3F8ADB31}"/>
              </a:ext>
            </a:extLst>
          </p:cNvPr>
          <p:cNvPicPr>
            <a:picLocks noChangeAspect="1"/>
          </p:cNvPicPr>
          <p:nvPr/>
        </p:nvPicPr>
        <p:blipFill>
          <a:blip r:embed="rId3"/>
          <a:stretch>
            <a:fillRect/>
          </a:stretch>
        </p:blipFill>
        <p:spPr>
          <a:xfrm>
            <a:off x="344379" y="4193490"/>
            <a:ext cx="5626116" cy="1764537"/>
          </a:xfrm>
          <a:prstGeom prst="rect">
            <a:avLst/>
          </a:prstGeom>
        </p:spPr>
      </p:pic>
      <p:pic>
        <p:nvPicPr>
          <p:cNvPr id="9" name="Picture 8">
            <a:extLst>
              <a:ext uri="{FF2B5EF4-FFF2-40B4-BE49-F238E27FC236}">
                <a16:creationId xmlns:a16="http://schemas.microsoft.com/office/drawing/2014/main" id="{9A141D18-5251-53B3-B519-59695FCDA48E}"/>
              </a:ext>
            </a:extLst>
          </p:cNvPr>
          <p:cNvPicPr>
            <a:picLocks noChangeAspect="1"/>
          </p:cNvPicPr>
          <p:nvPr/>
        </p:nvPicPr>
        <p:blipFill>
          <a:blip r:embed="rId4"/>
          <a:stretch>
            <a:fillRect/>
          </a:stretch>
        </p:blipFill>
        <p:spPr>
          <a:xfrm>
            <a:off x="6878918" y="4193490"/>
            <a:ext cx="4171575" cy="2575323"/>
          </a:xfrm>
          <a:prstGeom prst="rect">
            <a:avLst/>
          </a:prstGeom>
        </p:spPr>
      </p:pic>
      <p:sp>
        <p:nvSpPr>
          <p:cNvPr id="3" name="Oval 2">
            <a:extLst>
              <a:ext uri="{FF2B5EF4-FFF2-40B4-BE49-F238E27FC236}">
                <a16:creationId xmlns:a16="http://schemas.microsoft.com/office/drawing/2014/main" id="{98E1CF07-F770-7F76-B120-E29392B0C113}"/>
              </a:ext>
            </a:extLst>
          </p:cNvPr>
          <p:cNvSpPr/>
          <p:nvPr/>
        </p:nvSpPr>
        <p:spPr>
          <a:xfrm>
            <a:off x="9131300" y="3162300"/>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Oval 3">
            <a:extLst>
              <a:ext uri="{FF2B5EF4-FFF2-40B4-BE49-F238E27FC236}">
                <a16:creationId xmlns:a16="http://schemas.microsoft.com/office/drawing/2014/main" id="{21FD96FC-BF8D-C136-0644-CF08DFDCD603}"/>
              </a:ext>
            </a:extLst>
          </p:cNvPr>
          <p:cNvSpPr/>
          <p:nvPr/>
        </p:nvSpPr>
        <p:spPr>
          <a:xfrm>
            <a:off x="4933950" y="2308630"/>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Oval 5">
            <a:extLst>
              <a:ext uri="{FF2B5EF4-FFF2-40B4-BE49-F238E27FC236}">
                <a16:creationId xmlns:a16="http://schemas.microsoft.com/office/drawing/2014/main" id="{23FBCABE-693F-27C6-DE0A-6B82E5BC0B1F}"/>
              </a:ext>
            </a:extLst>
          </p:cNvPr>
          <p:cNvSpPr/>
          <p:nvPr/>
        </p:nvSpPr>
        <p:spPr>
          <a:xfrm>
            <a:off x="6362700" y="3382711"/>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E40F2829-EFD0-33E0-1D9E-6C941D26FE0B}"/>
              </a:ext>
            </a:extLst>
          </p:cNvPr>
          <p:cNvSpPr/>
          <p:nvPr/>
        </p:nvSpPr>
        <p:spPr>
          <a:xfrm>
            <a:off x="7340600" y="2416580"/>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Oval 9">
            <a:extLst>
              <a:ext uri="{FF2B5EF4-FFF2-40B4-BE49-F238E27FC236}">
                <a16:creationId xmlns:a16="http://schemas.microsoft.com/office/drawing/2014/main" id="{71EC8899-3AE8-80F2-3327-385124419124}"/>
              </a:ext>
            </a:extLst>
          </p:cNvPr>
          <p:cNvSpPr/>
          <p:nvPr/>
        </p:nvSpPr>
        <p:spPr>
          <a:xfrm>
            <a:off x="8242300" y="2686050"/>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Oval 10">
            <a:extLst>
              <a:ext uri="{FF2B5EF4-FFF2-40B4-BE49-F238E27FC236}">
                <a16:creationId xmlns:a16="http://schemas.microsoft.com/office/drawing/2014/main" id="{A3A48782-8630-6F8B-17EB-6321FC5EAD26}"/>
              </a:ext>
            </a:extLst>
          </p:cNvPr>
          <p:cNvSpPr/>
          <p:nvPr/>
        </p:nvSpPr>
        <p:spPr>
          <a:xfrm>
            <a:off x="5492750" y="2901950"/>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Oval 12">
            <a:extLst>
              <a:ext uri="{FF2B5EF4-FFF2-40B4-BE49-F238E27FC236}">
                <a16:creationId xmlns:a16="http://schemas.microsoft.com/office/drawing/2014/main" id="{B333746C-B626-7E6E-E63F-BAD5CEB8CD9C}"/>
              </a:ext>
            </a:extLst>
          </p:cNvPr>
          <p:cNvSpPr/>
          <p:nvPr/>
        </p:nvSpPr>
        <p:spPr>
          <a:xfrm>
            <a:off x="6362700" y="3009900"/>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Oval 13">
            <a:extLst>
              <a:ext uri="{FF2B5EF4-FFF2-40B4-BE49-F238E27FC236}">
                <a16:creationId xmlns:a16="http://schemas.microsoft.com/office/drawing/2014/main" id="{BBFE3837-087D-0CE7-1F3B-E886F0D88F5B}"/>
              </a:ext>
            </a:extLst>
          </p:cNvPr>
          <p:cNvSpPr/>
          <p:nvPr/>
        </p:nvSpPr>
        <p:spPr>
          <a:xfrm>
            <a:off x="1955800" y="1128452"/>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Oval 14">
            <a:extLst>
              <a:ext uri="{FF2B5EF4-FFF2-40B4-BE49-F238E27FC236}">
                <a16:creationId xmlns:a16="http://schemas.microsoft.com/office/drawing/2014/main" id="{7E61855D-4EC2-A1C2-9797-5DC56C70887B}"/>
              </a:ext>
            </a:extLst>
          </p:cNvPr>
          <p:cNvSpPr/>
          <p:nvPr/>
        </p:nvSpPr>
        <p:spPr>
          <a:xfrm>
            <a:off x="2006600" y="1544711"/>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Oval 15">
            <a:extLst>
              <a:ext uri="{FF2B5EF4-FFF2-40B4-BE49-F238E27FC236}">
                <a16:creationId xmlns:a16="http://schemas.microsoft.com/office/drawing/2014/main" id="{69A5A384-EB4A-C795-46A0-E16F2921ADD6}"/>
              </a:ext>
            </a:extLst>
          </p:cNvPr>
          <p:cNvSpPr/>
          <p:nvPr/>
        </p:nvSpPr>
        <p:spPr>
          <a:xfrm>
            <a:off x="3848100" y="1574800"/>
            <a:ext cx="215900" cy="21590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15574709-1A42-CA8F-F7E0-C45219D53485}"/>
              </a:ext>
            </a:extLst>
          </p:cNvPr>
          <p:cNvSpPr/>
          <p:nvPr/>
        </p:nvSpPr>
        <p:spPr>
          <a:xfrm>
            <a:off x="3422650" y="5213350"/>
            <a:ext cx="571500" cy="744678"/>
          </a:xfrm>
          <a:prstGeom prst="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ectangle 17">
            <a:extLst>
              <a:ext uri="{FF2B5EF4-FFF2-40B4-BE49-F238E27FC236}">
                <a16:creationId xmlns:a16="http://schemas.microsoft.com/office/drawing/2014/main" id="{1E01DEE8-474A-F40F-2379-62FFE96DA7C3}"/>
              </a:ext>
            </a:extLst>
          </p:cNvPr>
          <p:cNvSpPr/>
          <p:nvPr/>
        </p:nvSpPr>
        <p:spPr>
          <a:xfrm>
            <a:off x="9182100" y="4193490"/>
            <a:ext cx="387350" cy="143560"/>
          </a:xfrm>
          <a:prstGeom prst="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Rectangle 18">
            <a:extLst>
              <a:ext uri="{FF2B5EF4-FFF2-40B4-BE49-F238E27FC236}">
                <a16:creationId xmlns:a16="http://schemas.microsoft.com/office/drawing/2014/main" id="{EAD26716-C9EA-BB3F-1EF9-B15C00DB5359}"/>
              </a:ext>
            </a:extLst>
          </p:cNvPr>
          <p:cNvSpPr/>
          <p:nvPr/>
        </p:nvSpPr>
        <p:spPr>
          <a:xfrm>
            <a:off x="9182100" y="5207000"/>
            <a:ext cx="387350" cy="285750"/>
          </a:xfrm>
          <a:prstGeom prst="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C8EABC0B-E654-9E80-90FE-4BDC012474A8}"/>
              </a:ext>
            </a:extLst>
          </p:cNvPr>
          <p:cNvSpPr/>
          <p:nvPr/>
        </p:nvSpPr>
        <p:spPr>
          <a:xfrm>
            <a:off x="9182100" y="6172199"/>
            <a:ext cx="387350" cy="596613"/>
          </a:xfrm>
          <a:prstGeom prst="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 name="Rectangle 20">
            <a:extLst>
              <a:ext uri="{FF2B5EF4-FFF2-40B4-BE49-F238E27FC236}">
                <a16:creationId xmlns:a16="http://schemas.microsoft.com/office/drawing/2014/main" id="{410F58E1-8879-9F80-0DD7-C237AEAC446A}"/>
              </a:ext>
            </a:extLst>
          </p:cNvPr>
          <p:cNvSpPr/>
          <p:nvPr/>
        </p:nvSpPr>
        <p:spPr>
          <a:xfrm>
            <a:off x="3422650" y="4193489"/>
            <a:ext cx="571500" cy="253005"/>
          </a:xfrm>
          <a:prstGeom prst="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87038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#2 (1320mm) (November)</a:t>
            </a:r>
          </a:p>
        </p:txBody>
      </p:sp>
      <p:sp>
        <p:nvSpPr>
          <p:cNvPr id="16" name="TextBox 15">
            <a:extLst>
              <a:ext uri="{FF2B5EF4-FFF2-40B4-BE49-F238E27FC236}">
                <a16:creationId xmlns:a16="http://schemas.microsoft.com/office/drawing/2014/main" id="{CAECBAD7-9884-192C-55A0-8BE8ADE43D90}"/>
              </a:ext>
            </a:extLst>
          </p:cNvPr>
          <p:cNvSpPr txBox="1"/>
          <p:nvPr/>
        </p:nvSpPr>
        <p:spPr>
          <a:xfrm>
            <a:off x="344378" y="855571"/>
            <a:ext cx="6899104" cy="6463308"/>
          </a:xfrm>
          <a:prstGeom prst="rect">
            <a:avLst/>
          </a:prstGeom>
          <a:noFill/>
        </p:spPr>
        <p:txBody>
          <a:bodyPr wrap="square" rtlCol="0">
            <a:spAutoFit/>
          </a:bodyPr>
          <a:lstStyle/>
          <a:p>
            <a:pPr>
              <a:spcBef>
                <a:spcPts val="200"/>
              </a:spcBef>
              <a:spcAft>
                <a:spcPts val="200"/>
              </a:spcAft>
            </a:pPr>
            <a:r>
              <a:rPr lang="en-US" sz="1400" dirty="0">
                <a:latin typeface="+mn-lt"/>
              </a:rPr>
              <a:t>Currently at ORNL (Lift Tested)</a:t>
            </a:r>
            <a:endParaRPr lang="en-US" sz="1400" b="1" dirty="0">
              <a:latin typeface="+mn-lt"/>
            </a:endParaRPr>
          </a:p>
          <a:p>
            <a:pPr algn="l">
              <a:spcBef>
                <a:spcPts val="200"/>
              </a:spcBef>
              <a:spcAft>
                <a:spcPts val="200"/>
              </a:spcAft>
            </a:pPr>
            <a:r>
              <a:rPr lang="en-US" sz="1400" b="1" dirty="0">
                <a:latin typeface="+mn-lt"/>
              </a:rPr>
              <a:t>Prototype Details (changes): </a:t>
            </a:r>
          </a:p>
          <a:p>
            <a:pPr marL="800100" lvl="1" indent="-342900">
              <a:spcBef>
                <a:spcPts val="200"/>
              </a:spcBef>
              <a:spcAft>
                <a:spcPts val="200"/>
              </a:spcAft>
              <a:buFont typeface="+mj-lt"/>
              <a:buAutoNum type="arabicPeriod"/>
            </a:pPr>
            <a:r>
              <a:rPr lang="en-US" sz="1400" b="1" dirty="0">
                <a:latin typeface="+mn-lt"/>
              </a:rPr>
              <a:t>Plate spacing GD&amp;T </a:t>
            </a:r>
            <a:r>
              <a:rPr lang="en-US" sz="1400" dirty="0">
                <a:latin typeface="+mn-lt"/>
              </a:rPr>
              <a:t>areas were re-evaluated and relaxed to help achieve our end functional goal and promote a more manufacture-friendly item. </a:t>
            </a:r>
          </a:p>
          <a:p>
            <a:pPr marL="800100" lvl="1" indent="-342900">
              <a:spcBef>
                <a:spcPts val="200"/>
              </a:spcBef>
              <a:spcAft>
                <a:spcPts val="200"/>
              </a:spcAft>
              <a:buFont typeface="+mj-lt"/>
              <a:buAutoNum type="arabicPeriod"/>
            </a:pPr>
            <a:r>
              <a:rPr lang="en-US" sz="1400" dirty="0">
                <a:latin typeface="+mn-lt"/>
              </a:rPr>
              <a:t>Small rework on Jig to achieve better perpendicularity on front plate.</a:t>
            </a:r>
          </a:p>
          <a:p>
            <a:pPr>
              <a:spcBef>
                <a:spcPts val="200"/>
              </a:spcBef>
              <a:spcAft>
                <a:spcPts val="200"/>
              </a:spcAft>
            </a:pPr>
            <a:r>
              <a:rPr lang="en-US" sz="1400" b="1" dirty="0">
                <a:latin typeface="+mn-lt"/>
              </a:rPr>
              <a:t>Identified Issues:</a:t>
            </a:r>
          </a:p>
          <a:p>
            <a:pPr marL="800100" lvl="1" indent="-342900">
              <a:spcBef>
                <a:spcPts val="200"/>
              </a:spcBef>
              <a:spcAft>
                <a:spcPts val="200"/>
              </a:spcAft>
              <a:buFont typeface="+mj-lt"/>
              <a:buAutoNum type="arabicPeriod"/>
            </a:pPr>
            <a:r>
              <a:rPr lang="en-US" sz="1400" b="1" dirty="0">
                <a:latin typeface="+mn-lt"/>
              </a:rPr>
              <a:t>GD&amp;T not achieved </a:t>
            </a:r>
            <a:r>
              <a:rPr lang="en-US" sz="1400" dirty="0">
                <a:latin typeface="+mn-lt"/>
              </a:rPr>
              <a:t>for critical dimensions of final assembly, including total height of module (too large by 0.030”), perpendicularity of bottom and sides (0.035” &gt; 0.010”).</a:t>
            </a:r>
          </a:p>
          <a:p>
            <a:pPr marL="800100" lvl="1" indent="-342900">
              <a:spcBef>
                <a:spcPts val="200"/>
              </a:spcBef>
              <a:spcAft>
                <a:spcPts val="200"/>
              </a:spcAft>
              <a:buFont typeface="+mj-lt"/>
              <a:buAutoNum type="arabicPeriod"/>
            </a:pPr>
            <a:r>
              <a:rPr lang="en-US" sz="1400" dirty="0">
                <a:latin typeface="+mn-lt"/>
              </a:rPr>
              <a:t>Welding jig was reworked to weld the 2</a:t>
            </a:r>
            <a:r>
              <a:rPr lang="en-US" sz="1400" baseline="30000" dirty="0">
                <a:latin typeface="+mn-lt"/>
              </a:rPr>
              <a:t>nd</a:t>
            </a:r>
            <a:r>
              <a:rPr lang="en-US" sz="1400" dirty="0">
                <a:latin typeface="+mn-lt"/>
              </a:rPr>
              <a:t> prototype, and after welding the bottom plate was found to be out of flat by 1mm (0.039”), other issues could have existed to make GD&amp;T worse for certain tolerances because of the repurposed jig.</a:t>
            </a:r>
          </a:p>
          <a:p>
            <a:pPr marL="800100" lvl="1" indent="-342900">
              <a:spcBef>
                <a:spcPts val="200"/>
              </a:spcBef>
              <a:spcAft>
                <a:spcPts val="200"/>
              </a:spcAft>
              <a:buFont typeface="+mj-lt"/>
              <a:buAutoNum type="arabicPeriod"/>
            </a:pPr>
            <a:r>
              <a:rPr lang="en-US" sz="1400" dirty="0">
                <a:latin typeface="+mn-lt"/>
              </a:rPr>
              <a:t>Handling of pre-welded (jigged) assembly needs to be done with more care to prevent shifting of components prior to welding.</a:t>
            </a:r>
          </a:p>
          <a:p>
            <a:pPr>
              <a:spcBef>
                <a:spcPts val="200"/>
              </a:spcBef>
              <a:spcAft>
                <a:spcPts val="200"/>
              </a:spcAft>
            </a:pPr>
            <a:r>
              <a:rPr lang="en-US" sz="1400" b="1" dirty="0">
                <a:latin typeface="+mn-lt"/>
              </a:rPr>
              <a:t>Identified Wins:</a:t>
            </a:r>
          </a:p>
          <a:p>
            <a:pPr marL="800100" lvl="1" indent="-342900">
              <a:spcBef>
                <a:spcPts val="200"/>
              </a:spcBef>
              <a:spcAft>
                <a:spcPts val="200"/>
              </a:spcAft>
              <a:buFont typeface="+mj-lt"/>
              <a:buAutoNum type="arabicPeriod"/>
            </a:pPr>
            <a:r>
              <a:rPr lang="en-US" sz="1400" dirty="0">
                <a:latin typeface="+mn-lt"/>
              </a:rPr>
              <a:t>Staggered weld did not noticeable diminish rigidity of the unit.</a:t>
            </a:r>
          </a:p>
          <a:p>
            <a:pPr marL="800100" lvl="1" indent="-342900">
              <a:spcBef>
                <a:spcPts val="200"/>
              </a:spcBef>
              <a:spcAft>
                <a:spcPts val="200"/>
              </a:spcAft>
              <a:buFont typeface="+mj-lt"/>
              <a:buAutoNum type="arabicPeriod"/>
            </a:pPr>
            <a:r>
              <a:rPr lang="en-US" sz="1400" dirty="0">
                <a:latin typeface="+mn-lt"/>
              </a:rPr>
              <a:t>All piece parts comply with GD&amp;T tolerances.</a:t>
            </a:r>
          </a:p>
          <a:p>
            <a:pPr marL="800100" lvl="1" indent="-342900">
              <a:spcBef>
                <a:spcPts val="200"/>
              </a:spcBef>
              <a:spcAft>
                <a:spcPts val="200"/>
              </a:spcAft>
              <a:buFont typeface="+mj-lt"/>
              <a:buAutoNum type="arabicPeriod"/>
            </a:pPr>
            <a:r>
              <a:rPr lang="en-US" sz="1400" dirty="0">
                <a:latin typeface="+mn-lt"/>
              </a:rPr>
              <a:t>New welding procedure reduced welding time and warping.</a:t>
            </a:r>
          </a:p>
          <a:p>
            <a:pPr marL="800100" lvl="1" indent="-342900">
              <a:spcBef>
                <a:spcPts val="200"/>
              </a:spcBef>
              <a:spcAft>
                <a:spcPts val="200"/>
              </a:spcAft>
              <a:buFont typeface="+mj-lt"/>
              <a:buAutoNum type="arabicPeriod"/>
            </a:pPr>
            <a:r>
              <a:rPr lang="en-US" sz="1400" dirty="0">
                <a:latin typeface="+mn-lt"/>
              </a:rPr>
              <a:t>Most GD&amp;T issues could be corrected with post machining (not ideal).</a:t>
            </a:r>
          </a:p>
          <a:p>
            <a:pPr marL="800100" lvl="1" indent="-342900">
              <a:spcBef>
                <a:spcPts val="200"/>
              </a:spcBef>
              <a:spcAft>
                <a:spcPts val="200"/>
              </a:spcAft>
              <a:buFont typeface="+mj-lt"/>
              <a:buAutoNum type="arabicPeriod"/>
            </a:pPr>
            <a:endParaRPr lang="en-US" sz="1400" dirty="0">
              <a:latin typeface="+mn-lt"/>
            </a:endParaRPr>
          </a:p>
          <a:p>
            <a:pPr marL="800100" lvl="1" indent="-342900">
              <a:spcBef>
                <a:spcPts val="200"/>
              </a:spcBef>
              <a:spcAft>
                <a:spcPts val="200"/>
              </a:spcAft>
              <a:buFont typeface="+mj-lt"/>
              <a:buAutoNum type="arabicPeriod"/>
            </a:pPr>
            <a:endParaRPr lang="en-US" sz="1400" dirty="0">
              <a:latin typeface="+mn-lt"/>
            </a:endParaRPr>
          </a:p>
          <a:p>
            <a:pPr marL="800100" lvl="1" indent="-342900">
              <a:spcBef>
                <a:spcPts val="200"/>
              </a:spcBef>
              <a:spcAft>
                <a:spcPts val="200"/>
              </a:spcAft>
              <a:buFont typeface="+mj-lt"/>
              <a:buAutoNum type="arabicPeriod"/>
            </a:pPr>
            <a:endParaRPr lang="en-US" sz="1400" dirty="0">
              <a:latin typeface="+mn-lt"/>
            </a:endParaRPr>
          </a:p>
        </p:txBody>
      </p:sp>
      <p:pic>
        <p:nvPicPr>
          <p:cNvPr id="4" name="Picture 3">
            <a:extLst>
              <a:ext uri="{FF2B5EF4-FFF2-40B4-BE49-F238E27FC236}">
                <a16:creationId xmlns:a16="http://schemas.microsoft.com/office/drawing/2014/main" id="{A1EB72DB-A7AD-F8CC-F956-0EC6B8193C04}"/>
              </a:ext>
            </a:extLst>
          </p:cNvPr>
          <p:cNvPicPr>
            <a:picLocks noChangeAspect="1"/>
          </p:cNvPicPr>
          <p:nvPr/>
        </p:nvPicPr>
        <p:blipFill>
          <a:blip r:embed="rId2"/>
          <a:stretch>
            <a:fillRect/>
          </a:stretch>
        </p:blipFill>
        <p:spPr>
          <a:xfrm>
            <a:off x="7243482" y="1819887"/>
            <a:ext cx="4822637" cy="2999067"/>
          </a:xfrm>
          <a:prstGeom prst="rect">
            <a:avLst/>
          </a:prstGeom>
        </p:spPr>
      </p:pic>
      <p:sp>
        <p:nvSpPr>
          <p:cNvPr id="5" name="Oval 4">
            <a:extLst>
              <a:ext uri="{FF2B5EF4-FFF2-40B4-BE49-F238E27FC236}">
                <a16:creationId xmlns:a16="http://schemas.microsoft.com/office/drawing/2014/main" id="{1240BEE9-EE1B-BFA8-5773-7CF4B732C9F7}"/>
              </a:ext>
            </a:extLst>
          </p:cNvPr>
          <p:cNvSpPr/>
          <p:nvPr/>
        </p:nvSpPr>
        <p:spPr>
          <a:xfrm>
            <a:off x="8077012" y="3971299"/>
            <a:ext cx="4037119" cy="907726"/>
          </a:xfrm>
          <a:prstGeom prst="ellipse">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6" name="Straight Arrow Connector 5">
            <a:extLst>
              <a:ext uri="{FF2B5EF4-FFF2-40B4-BE49-F238E27FC236}">
                <a16:creationId xmlns:a16="http://schemas.microsoft.com/office/drawing/2014/main" id="{9FFFED21-2365-CA47-6C4D-C231889EEF99}"/>
              </a:ext>
            </a:extLst>
          </p:cNvPr>
          <p:cNvCxnSpPr>
            <a:cxnSpLocks/>
          </p:cNvCxnSpPr>
          <p:nvPr/>
        </p:nvCxnSpPr>
        <p:spPr>
          <a:xfrm>
            <a:off x="6699250" y="1898650"/>
            <a:ext cx="2127250" cy="21780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25775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#2 (1320mm) (November)</a:t>
            </a:r>
          </a:p>
        </p:txBody>
      </p:sp>
      <p:pic>
        <p:nvPicPr>
          <p:cNvPr id="4" name="Picture 3">
            <a:extLst>
              <a:ext uri="{FF2B5EF4-FFF2-40B4-BE49-F238E27FC236}">
                <a16:creationId xmlns:a16="http://schemas.microsoft.com/office/drawing/2014/main" id="{A5299AC6-663F-4A8D-CADD-AB5B5319F53D}"/>
              </a:ext>
            </a:extLst>
          </p:cNvPr>
          <p:cNvPicPr>
            <a:picLocks noChangeAspect="1"/>
          </p:cNvPicPr>
          <p:nvPr/>
        </p:nvPicPr>
        <p:blipFill>
          <a:blip r:embed="rId2"/>
          <a:stretch>
            <a:fillRect/>
          </a:stretch>
        </p:blipFill>
        <p:spPr>
          <a:xfrm>
            <a:off x="2656542" y="1512046"/>
            <a:ext cx="7681258" cy="4488657"/>
          </a:xfrm>
          <a:prstGeom prst="rect">
            <a:avLst/>
          </a:prstGeom>
        </p:spPr>
      </p:pic>
      <p:sp>
        <p:nvSpPr>
          <p:cNvPr id="5" name="Oval 4">
            <a:extLst>
              <a:ext uri="{FF2B5EF4-FFF2-40B4-BE49-F238E27FC236}">
                <a16:creationId xmlns:a16="http://schemas.microsoft.com/office/drawing/2014/main" id="{7FBEA5AB-330A-6A36-632C-5D766DF0E47A}"/>
              </a:ext>
            </a:extLst>
          </p:cNvPr>
          <p:cNvSpPr/>
          <p:nvPr/>
        </p:nvSpPr>
        <p:spPr>
          <a:xfrm>
            <a:off x="7813488" y="3128684"/>
            <a:ext cx="1051859" cy="382494"/>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Oval 5">
            <a:extLst>
              <a:ext uri="{FF2B5EF4-FFF2-40B4-BE49-F238E27FC236}">
                <a16:creationId xmlns:a16="http://schemas.microsoft.com/office/drawing/2014/main" id="{9C15BCBD-A1E7-3631-2CAD-3B60BE4742A7}"/>
              </a:ext>
            </a:extLst>
          </p:cNvPr>
          <p:cNvSpPr/>
          <p:nvPr/>
        </p:nvSpPr>
        <p:spPr>
          <a:xfrm>
            <a:off x="2554942" y="3338609"/>
            <a:ext cx="875553" cy="28986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Oval 6">
            <a:extLst>
              <a:ext uri="{FF2B5EF4-FFF2-40B4-BE49-F238E27FC236}">
                <a16:creationId xmlns:a16="http://schemas.microsoft.com/office/drawing/2014/main" id="{FA0C50A6-AABB-975C-01B0-31E252541CC5}"/>
              </a:ext>
            </a:extLst>
          </p:cNvPr>
          <p:cNvSpPr/>
          <p:nvPr/>
        </p:nvSpPr>
        <p:spPr>
          <a:xfrm>
            <a:off x="2656542" y="2490887"/>
            <a:ext cx="970803" cy="382493"/>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323A4F64-E7E3-464E-E7DD-54DDE496D362}"/>
              </a:ext>
            </a:extLst>
          </p:cNvPr>
          <p:cNvSpPr/>
          <p:nvPr/>
        </p:nvSpPr>
        <p:spPr>
          <a:xfrm>
            <a:off x="6479989" y="2273019"/>
            <a:ext cx="1198655" cy="382493"/>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2C67C3C6-8209-35A6-73ED-96790950AF83}"/>
              </a:ext>
            </a:extLst>
          </p:cNvPr>
          <p:cNvSpPr/>
          <p:nvPr/>
        </p:nvSpPr>
        <p:spPr>
          <a:xfrm>
            <a:off x="8705850" y="1111250"/>
            <a:ext cx="1879600" cy="1173207"/>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Oval 9">
            <a:extLst>
              <a:ext uri="{FF2B5EF4-FFF2-40B4-BE49-F238E27FC236}">
                <a16:creationId xmlns:a16="http://schemas.microsoft.com/office/drawing/2014/main" id="{44407B73-14C3-D5CF-F1E2-DD803B0522B1}"/>
              </a:ext>
            </a:extLst>
          </p:cNvPr>
          <p:cNvSpPr/>
          <p:nvPr/>
        </p:nvSpPr>
        <p:spPr>
          <a:xfrm>
            <a:off x="4313892" y="1625601"/>
            <a:ext cx="970803" cy="658856"/>
          </a:xfrm>
          <a:prstGeom prst="ellipse">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799085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#3 (1320mm) (December)</a:t>
            </a:r>
          </a:p>
        </p:txBody>
      </p:sp>
      <p:sp>
        <p:nvSpPr>
          <p:cNvPr id="16" name="TextBox 15">
            <a:extLst>
              <a:ext uri="{FF2B5EF4-FFF2-40B4-BE49-F238E27FC236}">
                <a16:creationId xmlns:a16="http://schemas.microsoft.com/office/drawing/2014/main" id="{CAECBAD7-9884-192C-55A0-8BE8ADE43D90}"/>
              </a:ext>
            </a:extLst>
          </p:cNvPr>
          <p:cNvSpPr txBox="1"/>
          <p:nvPr/>
        </p:nvSpPr>
        <p:spPr>
          <a:xfrm>
            <a:off x="348139" y="975335"/>
            <a:ext cx="7532960" cy="4914166"/>
          </a:xfrm>
          <a:prstGeom prst="rect">
            <a:avLst/>
          </a:prstGeom>
          <a:noFill/>
        </p:spPr>
        <p:txBody>
          <a:bodyPr wrap="square" rtlCol="0">
            <a:spAutoFit/>
          </a:bodyPr>
          <a:lstStyle/>
          <a:p>
            <a:pPr>
              <a:spcBef>
                <a:spcPts val="200"/>
              </a:spcBef>
              <a:spcAft>
                <a:spcPts val="200"/>
              </a:spcAft>
            </a:pPr>
            <a:r>
              <a:rPr lang="en-US" sz="1400" dirty="0">
                <a:latin typeface="+mn-lt"/>
              </a:rPr>
              <a:t>On route to ORNL</a:t>
            </a:r>
            <a:endParaRPr lang="en-US" sz="1400" b="1" dirty="0">
              <a:latin typeface="+mn-lt"/>
            </a:endParaRPr>
          </a:p>
          <a:p>
            <a:pPr algn="l">
              <a:spcBef>
                <a:spcPts val="200"/>
              </a:spcBef>
              <a:spcAft>
                <a:spcPts val="200"/>
              </a:spcAft>
            </a:pPr>
            <a:r>
              <a:rPr lang="en-US" sz="1400" b="1" dirty="0">
                <a:latin typeface="+mn-lt"/>
              </a:rPr>
              <a:t>Prototype Details (changes): </a:t>
            </a:r>
          </a:p>
          <a:p>
            <a:pPr marL="800100" lvl="1" indent="-342900">
              <a:spcBef>
                <a:spcPts val="200"/>
              </a:spcBef>
              <a:spcAft>
                <a:spcPts val="200"/>
              </a:spcAft>
              <a:buFont typeface="+mj-lt"/>
              <a:buAutoNum type="arabicPeriod"/>
            </a:pPr>
            <a:r>
              <a:rPr lang="en-US" sz="1400" b="1" dirty="0">
                <a:latin typeface="+mn-lt"/>
              </a:rPr>
              <a:t>Staggered stitch</a:t>
            </a:r>
            <a:r>
              <a:rPr lang="en-US" sz="1400" dirty="0">
                <a:latin typeface="+mn-lt"/>
              </a:rPr>
              <a:t> weld path further optimized (by welder).</a:t>
            </a:r>
          </a:p>
          <a:p>
            <a:pPr marL="800100" lvl="1" indent="-342900">
              <a:spcBef>
                <a:spcPts val="200"/>
              </a:spcBef>
              <a:spcAft>
                <a:spcPts val="200"/>
              </a:spcAft>
              <a:buFont typeface="+mj-lt"/>
              <a:buAutoNum type="arabicPeriod"/>
            </a:pPr>
            <a:r>
              <a:rPr lang="en-US" sz="1400" b="1" dirty="0">
                <a:latin typeface="+mn-lt"/>
              </a:rPr>
              <a:t>Completely reworked Jig </a:t>
            </a:r>
            <a:r>
              <a:rPr lang="en-US" sz="1400" dirty="0">
                <a:latin typeface="+mn-lt"/>
              </a:rPr>
              <a:t>to better support (reinforced bottom plate) the new 1320mm module geometry and prevent shifting during transport.</a:t>
            </a:r>
          </a:p>
          <a:p>
            <a:pPr>
              <a:spcBef>
                <a:spcPts val="200"/>
              </a:spcBef>
              <a:spcAft>
                <a:spcPts val="200"/>
              </a:spcAft>
            </a:pPr>
            <a:r>
              <a:rPr lang="en-US" sz="1400" b="1" dirty="0">
                <a:latin typeface="+mn-lt"/>
              </a:rPr>
              <a:t>Identified Issues:</a:t>
            </a:r>
          </a:p>
          <a:p>
            <a:pPr marL="800100" lvl="1" indent="-342900">
              <a:spcBef>
                <a:spcPts val="200"/>
              </a:spcBef>
              <a:spcAft>
                <a:spcPts val="200"/>
              </a:spcAft>
              <a:buFont typeface="+mj-lt"/>
              <a:buAutoNum type="arabicPeriod"/>
            </a:pPr>
            <a:r>
              <a:rPr lang="en-US" sz="1400" b="1" dirty="0">
                <a:latin typeface="+mn-lt"/>
              </a:rPr>
              <a:t>GD&amp;T not achieved </a:t>
            </a:r>
            <a:r>
              <a:rPr lang="en-US" sz="1400" dirty="0">
                <a:latin typeface="+mn-lt"/>
              </a:rPr>
              <a:t>for critical dimensions of final assembly, including total height of module (too large by 0.013”), perpendicularity of sides (0.040” &gt; 0.015”), and absorber plate spacing </a:t>
            </a:r>
            <a:r>
              <a:rPr lang="en-US" sz="1400" b="1" dirty="0">
                <a:latin typeface="+mn-lt"/>
              </a:rPr>
              <a:t>*</a:t>
            </a:r>
            <a:r>
              <a:rPr lang="en-US" sz="1400" dirty="0">
                <a:latin typeface="+mn-lt"/>
              </a:rPr>
              <a:t>(0.167-0.238 &gt; 0.209-0.219).</a:t>
            </a:r>
          </a:p>
          <a:p>
            <a:pPr marL="800100" lvl="1" indent="-342900">
              <a:spcBef>
                <a:spcPts val="200"/>
              </a:spcBef>
              <a:spcAft>
                <a:spcPts val="200"/>
              </a:spcAft>
              <a:buFont typeface="+mj-lt"/>
              <a:buAutoNum type="arabicPeriod"/>
            </a:pPr>
            <a:r>
              <a:rPr lang="en-US" sz="1400" dirty="0">
                <a:latin typeface="+mn-lt"/>
              </a:rPr>
              <a:t>Miscommunication between fabricators and welding shop. Welding procedure accidentally edited to weld front and back plates before absorber plates, instead of welding from one side (back to front). After post analysis, the welding shop agreed that this error likely cause the plate spacing issues (which were not a problem in earlier prototypes) and likely added to lateral warping of the module, otherwise only the height of the module may have fallen outside of the GD&amp;T.</a:t>
            </a:r>
          </a:p>
          <a:p>
            <a:pPr>
              <a:spcBef>
                <a:spcPts val="200"/>
              </a:spcBef>
              <a:spcAft>
                <a:spcPts val="200"/>
              </a:spcAft>
            </a:pPr>
            <a:r>
              <a:rPr lang="en-US" sz="1400" b="1" dirty="0">
                <a:latin typeface="+mn-lt"/>
              </a:rPr>
              <a:t>Identified Wins:</a:t>
            </a:r>
          </a:p>
          <a:p>
            <a:pPr marL="800100" lvl="1" indent="-342900">
              <a:spcBef>
                <a:spcPts val="200"/>
              </a:spcBef>
              <a:spcAft>
                <a:spcPts val="200"/>
              </a:spcAft>
              <a:buFont typeface="+mj-lt"/>
              <a:buAutoNum type="arabicPeriod"/>
            </a:pPr>
            <a:r>
              <a:rPr lang="en-US" sz="1400" dirty="0">
                <a:latin typeface="+mn-lt"/>
              </a:rPr>
              <a:t>Welding issue identified and will be corrected on Prototype #4.</a:t>
            </a:r>
          </a:p>
          <a:p>
            <a:pPr marL="800100" lvl="1" indent="-342900">
              <a:spcBef>
                <a:spcPts val="200"/>
              </a:spcBef>
              <a:spcAft>
                <a:spcPts val="200"/>
              </a:spcAft>
              <a:buFont typeface="+mj-lt"/>
              <a:buAutoNum type="arabicPeriod"/>
            </a:pPr>
            <a:r>
              <a:rPr lang="en-US" sz="1400" dirty="0">
                <a:latin typeface="+mn-lt"/>
              </a:rPr>
              <a:t>Most GD&amp;T issues could be corrected with post machining (not ideal).</a:t>
            </a:r>
          </a:p>
          <a:p>
            <a:pPr lvl="1">
              <a:spcBef>
                <a:spcPts val="200"/>
              </a:spcBef>
              <a:spcAft>
                <a:spcPts val="200"/>
              </a:spcAft>
            </a:pPr>
            <a:endParaRPr lang="en-US" sz="1400" dirty="0">
              <a:latin typeface="+mn-lt"/>
            </a:endParaRPr>
          </a:p>
        </p:txBody>
      </p:sp>
      <p:sp>
        <p:nvSpPr>
          <p:cNvPr id="3" name="TextBox 2">
            <a:extLst>
              <a:ext uri="{FF2B5EF4-FFF2-40B4-BE49-F238E27FC236}">
                <a16:creationId xmlns:a16="http://schemas.microsoft.com/office/drawing/2014/main" id="{64C9C906-13F2-D21F-6274-9DED06AFFB24}"/>
              </a:ext>
            </a:extLst>
          </p:cNvPr>
          <p:cNvSpPr txBox="1"/>
          <p:nvPr/>
        </p:nvSpPr>
        <p:spPr>
          <a:xfrm>
            <a:off x="5994400" y="5779666"/>
            <a:ext cx="6137836" cy="1061829"/>
          </a:xfrm>
          <a:prstGeom prst="rect">
            <a:avLst/>
          </a:prstGeom>
          <a:noFill/>
        </p:spPr>
        <p:txBody>
          <a:bodyPr wrap="square" rtlCol="0">
            <a:spAutoFit/>
          </a:bodyPr>
          <a:lstStyle/>
          <a:p>
            <a:pPr algn="l">
              <a:lnSpc>
                <a:spcPct val="90000"/>
              </a:lnSpc>
            </a:pPr>
            <a:r>
              <a:rPr lang="en-US" sz="1400" b="1" dirty="0">
                <a:latin typeface="+mn-lt"/>
              </a:rPr>
              <a:t>*Note: </a:t>
            </a:r>
            <a:r>
              <a:rPr lang="en-US" sz="1400" dirty="0">
                <a:latin typeface="+mn-lt"/>
              </a:rPr>
              <a:t>It is unclear how many plates (assuming more than 1) fell below the 0.209” spacing. GD&amp;T only required that the total range of spacing be reported. It could be that one plate shifted and cause one large gap and one small gap adjacent to it. ORNL will evaluate this when the unit arrives.</a:t>
            </a:r>
          </a:p>
        </p:txBody>
      </p:sp>
      <p:pic>
        <p:nvPicPr>
          <p:cNvPr id="8" name="Picture 7" descr="A picture containing outdoor, person, park, hand&#10;&#10;Description automatically generated">
            <a:extLst>
              <a:ext uri="{FF2B5EF4-FFF2-40B4-BE49-F238E27FC236}">
                <a16:creationId xmlns:a16="http://schemas.microsoft.com/office/drawing/2014/main" id="{234FBCEC-D9EF-66B8-2DE5-A6E4BEA09D17}"/>
              </a:ext>
            </a:extLst>
          </p:cNvPr>
          <p:cNvPicPr>
            <a:picLocks noChangeAspect="1"/>
          </p:cNvPicPr>
          <p:nvPr/>
        </p:nvPicPr>
        <p:blipFill>
          <a:blip r:embed="rId2"/>
          <a:stretch>
            <a:fillRect/>
          </a:stretch>
        </p:blipFill>
        <p:spPr>
          <a:xfrm>
            <a:off x="7884860" y="1888565"/>
            <a:ext cx="4204446" cy="3153335"/>
          </a:xfrm>
          <a:prstGeom prst="rect">
            <a:avLst/>
          </a:prstGeom>
          <a:ln>
            <a:solidFill>
              <a:schemeClr val="tx1"/>
            </a:solidFill>
          </a:ln>
        </p:spPr>
      </p:pic>
      <p:sp>
        <p:nvSpPr>
          <p:cNvPr id="9" name="TextBox 8">
            <a:extLst>
              <a:ext uri="{FF2B5EF4-FFF2-40B4-BE49-F238E27FC236}">
                <a16:creationId xmlns:a16="http://schemas.microsoft.com/office/drawing/2014/main" id="{CD56B36E-401F-EE5F-D8E6-2B2E6662F1E5}"/>
              </a:ext>
            </a:extLst>
          </p:cNvPr>
          <p:cNvSpPr txBox="1"/>
          <p:nvPr/>
        </p:nvSpPr>
        <p:spPr>
          <a:xfrm>
            <a:off x="8078106" y="1344069"/>
            <a:ext cx="1351644"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Reinforcement Plate</a:t>
            </a:r>
          </a:p>
        </p:txBody>
      </p:sp>
      <p:cxnSp>
        <p:nvCxnSpPr>
          <p:cNvPr id="10" name="Straight Arrow Connector 9">
            <a:extLst>
              <a:ext uri="{FF2B5EF4-FFF2-40B4-BE49-F238E27FC236}">
                <a16:creationId xmlns:a16="http://schemas.microsoft.com/office/drawing/2014/main" id="{474A3448-5661-E7E9-AF5B-FAA9FA987954}"/>
              </a:ext>
            </a:extLst>
          </p:cNvPr>
          <p:cNvCxnSpPr>
            <a:cxnSpLocks/>
            <a:stCxn id="9" idx="2"/>
          </p:cNvCxnSpPr>
          <p:nvPr/>
        </p:nvCxnSpPr>
        <p:spPr>
          <a:xfrm>
            <a:off x="8753928" y="1768801"/>
            <a:ext cx="898072" cy="9299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103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2CC1C12-5E4D-4F9D-28DD-F9601B4F947A}"/>
              </a:ext>
            </a:extLst>
          </p:cNvPr>
          <p:cNvPicPr>
            <a:picLocks noChangeAspect="1"/>
          </p:cNvPicPr>
          <p:nvPr/>
        </p:nvPicPr>
        <p:blipFill>
          <a:blip r:embed="rId2"/>
          <a:stretch>
            <a:fillRect/>
          </a:stretch>
        </p:blipFill>
        <p:spPr>
          <a:xfrm rot="5400000">
            <a:off x="6406761" y="1555598"/>
            <a:ext cx="5377395" cy="3977341"/>
          </a:xfrm>
          <a:prstGeom prst="rect">
            <a:avLst/>
          </a:prstGeom>
        </p:spPr>
      </p:pic>
      <p:pic>
        <p:nvPicPr>
          <p:cNvPr id="9" name="Picture 8">
            <a:extLst>
              <a:ext uri="{FF2B5EF4-FFF2-40B4-BE49-F238E27FC236}">
                <a16:creationId xmlns:a16="http://schemas.microsoft.com/office/drawing/2014/main" id="{44DE2084-B1AB-29C2-4322-2D207959E244}"/>
              </a:ext>
            </a:extLst>
          </p:cNvPr>
          <p:cNvPicPr>
            <a:picLocks noChangeAspect="1"/>
          </p:cNvPicPr>
          <p:nvPr/>
        </p:nvPicPr>
        <p:blipFill>
          <a:blip r:embed="rId3"/>
          <a:stretch>
            <a:fillRect/>
          </a:stretch>
        </p:blipFill>
        <p:spPr>
          <a:xfrm>
            <a:off x="344378" y="1180771"/>
            <a:ext cx="6353324" cy="3626881"/>
          </a:xfrm>
          <a:prstGeom prst="rect">
            <a:avLst/>
          </a:prstGeom>
        </p:spPr>
      </p:pic>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#3 (1320mm) (December)</a:t>
            </a:r>
          </a:p>
        </p:txBody>
      </p:sp>
      <p:sp>
        <p:nvSpPr>
          <p:cNvPr id="5" name="Oval 4">
            <a:extLst>
              <a:ext uri="{FF2B5EF4-FFF2-40B4-BE49-F238E27FC236}">
                <a16:creationId xmlns:a16="http://schemas.microsoft.com/office/drawing/2014/main" id="{7FBEA5AB-330A-6A36-632C-5D766DF0E47A}"/>
              </a:ext>
            </a:extLst>
          </p:cNvPr>
          <p:cNvSpPr/>
          <p:nvPr/>
        </p:nvSpPr>
        <p:spPr>
          <a:xfrm>
            <a:off x="1834776" y="1118325"/>
            <a:ext cx="1637553" cy="746333"/>
          </a:xfrm>
          <a:prstGeom prst="ellipse">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Oval 6">
            <a:extLst>
              <a:ext uri="{FF2B5EF4-FFF2-40B4-BE49-F238E27FC236}">
                <a16:creationId xmlns:a16="http://schemas.microsoft.com/office/drawing/2014/main" id="{FA0C50A6-AABB-975C-01B0-31E252541CC5}"/>
              </a:ext>
            </a:extLst>
          </p:cNvPr>
          <p:cNvSpPr/>
          <p:nvPr/>
        </p:nvSpPr>
        <p:spPr>
          <a:xfrm>
            <a:off x="4258236" y="2649537"/>
            <a:ext cx="875553" cy="28986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323A4F64-E7E3-464E-E7DD-54DDE496D362}"/>
              </a:ext>
            </a:extLst>
          </p:cNvPr>
          <p:cNvSpPr/>
          <p:nvPr/>
        </p:nvSpPr>
        <p:spPr>
          <a:xfrm>
            <a:off x="344378" y="3153053"/>
            <a:ext cx="718306" cy="28986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12C47696-61CB-B3BE-1E9A-B8BF8E771E1B}"/>
              </a:ext>
            </a:extLst>
          </p:cNvPr>
          <p:cNvPicPr>
            <a:picLocks noChangeAspect="1"/>
          </p:cNvPicPr>
          <p:nvPr/>
        </p:nvPicPr>
        <p:blipFill>
          <a:blip r:embed="rId4"/>
          <a:stretch>
            <a:fillRect/>
          </a:stretch>
        </p:blipFill>
        <p:spPr>
          <a:xfrm>
            <a:off x="2708834" y="4880112"/>
            <a:ext cx="5293660" cy="1642182"/>
          </a:xfrm>
          <a:prstGeom prst="rect">
            <a:avLst/>
          </a:prstGeom>
        </p:spPr>
      </p:pic>
      <p:sp>
        <p:nvSpPr>
          <p:cNvPr id="14" name="Oval 13">
            <a:extLst>
              <a:ext uri="{FF2B5EF4-FFF2-40B4-BE49-F238E27FC236}">
                <a16:creationId xmlns:a16="http://schemas.microsoft.com/office/drawing/2014/main" id="{93B8857C-9694-908C-9124-741E8B1BC8BD}"/>
              </a:ext>
            </a:extLst>
          </p:cNvPr>
          <p:cNvSpPr/>
          <p:nvPr/>
        </p:nvSpPr>
        <p:spPr>
          <a:xfrm>
            <a:off x="4714532" y="4880112"/>
            <a:ext cx="1106550" cy="39767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Oval 14">
            <a:extLst>
              <a:ext uri="{FF2B5EF4-FFF2-40B4-BE49-F238E27FC236}">
                <a16:creationId xmlns:a16="http://schemas.microsoft.com/office/drawing/2014/main" id="{71D7DE9E-90F2-4DB2-8416-CF34569A5BC0}"/>
              </a:ext>
            </a:extLst>
          </p:cNvPr>
          <p:cNvSpPr/>
          <p:nvPr/>
        </p:nvSpPr>
        <p:spPr>
          <a:xfrm>
            <a:off x="4802388" y="6197084"/>
            <a:ext cx="2387305" cy="39767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1327A3FE-5A2F-B0FA-05DE-03C69CF9D8B9}"/>
              </a:ext>
            </a:extLst>
          </p:cNvPr>
          <p:cNvSpPr/>
          <p:nvPr/>
        </p:nvSpPr>
        <p:spPr>
          <a:xfrm>
            <a:off x="5613400" y="999336"/>
            <a:ext cx="1879600" cy="1173207"/>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D3775C3F-54B5-3B6D-D286-CC8F6AE24994}"/>
              </a:ext>
            </a:extLst>
          </p:cNvPr>
          <p:cNvSpPr/>
          <p:nvPr/>
        </p:nvSpPr>
        <p:spPr>
          <a:xfrm>
            <a:off x="10520848" y="3905740"/>
            <a:ext cx="1248766" cy="2689014"/>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560568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#4 (1320mm) – In Progress (in review by Fab)</a:t>
            </a:r>
          </a:p>
        </p:txBody>
      </p:sp>
      <p:sp>
        <p:nvSpPr>
          <p:cNvPr id="16" name="TextBox 15">
            <a:extLst>
              <a:ext uri="{FF2B5EF4-FFF2-40B4-BE49-F238E27FC236}">
                <a16:creationId xmlns:a16="http://schemas.microsoft.com/office/drawing/2014/main" id="{CAECBAD7-9884-192C-55A0-8BE8ADE43D90}"/>
              </a:ext>
            </a:extLst>
          </p:cNvPr>
          <p:cNvSpPr txBox="1"/>
          <p:nvPr/>
        </p:nvSpPr>
        <p:spPr>
          <a:xfrm>
            <a:off x="348138" y="975335"/>
            <a:ext cx="5747861" cy="5396349"/>
          </a:xfrm>
          <a:prstGeom prst="rect">
            <a:avLst/>
          </a:prstGeom>
          <a:noFill/>
        </p:spPr>
        <p:txBody>
          <a:bodyPr wrap="square" rtlCol="0">
            <a:spAutoFit/>
          </a:bodyPr>
          <a:lstStyle/>
          <a:p>
            <a:pPr algn="l">
              <a:spcBef>
                <a:spcPts val="200"/>
              </a:spcBef>
              <a:spcAft>
                <a:spcPts val="200"/>
              </a:spcAft>
            </a:pPr>
            <a:r>
              <a:rPr lang="en-US" sz="1400" b="1" dirty="0">
                <a:latin typeface="+mn-lt"/>
              </a:rPr>
              <a:t>Prototype </a:t>
            </a:r>
            <a:r>
              <a:rPr lang="en-US" sz="1400" b="1" dirty="0">
                <a:solidFill>
                  <a:srgbClr val="FF0000"/>
                </a:solidFill>
                <a:latin typeface="+mn-lt"/>
              </a:rPr>
              <a:t>Proposed</a:t>
            </a:r>
            <a:r>
              <a:rPr lang="en-US" sz="1400" b="1" dirty="0">
                <a:latin typeface="+mn-lt"/>
              </a:rPr>
              <a:t> Changes: </a:t>
            </a:r>
          </a:p>
          <a:p>
            <a:pPr marL="800100" lvl="1" indent="-342900">
              <a:spcBef>
                <a:spcPts val="200"/>
              </a:spcBef>
              <a:spcAft>
                <a:spcPts val="200"/>
              </a:spcAft>
              <a:buFont typeface="+mj-lt"/>
              <a:buAutoNum type="arabicPeriod"/>
            </a:pPr>
            <a:r>
              <a:rPr lang="en-US" sz="1400" b="1" dirty="0">
                <a:latin typeface="+mn-lt"/>
              </a:rPr>
              <a:t>Welding procedure solidified to prevent error</a:t>
            </a:r>
            <a:r>
              <a:rPr lang="en-US" sz="1400" dirty="0">
                <a:latin typeface="+mn-lt"/>
              </a:rPr>
              <a:t>.</a:t>
            </a:r>
          </a:p>
          <a:p>
            <a:pPr marL="800100" lvl="1" indent="-342900">
              <a:spcBef>
                <a:spcPts val="200"/>
              </a:spcBef>
              <a:spcAft>
                <a:spcPts val="200"/>
              </a:spcAft>
              <a:buFont typeface="+mj-lt"/>
              <a:buAutoNum type="arabicPeriod"/>
            </a:pPr>
            <a:r>
              <a:rPr lang="en-US" sz="1400" dirty="0">
                <a:latin typeface="+mn-lt"/>
              </a:rPr>
              <a:t>Module geometry was reduced (</a:t>
            </a:r>
            <a:r>
              <a:rPr lang="en-US" sz="1400" b="1" dirty="0">
                <a:latin typeface="+mn-lt"/>
              </a:rPr>
              <a:t>0.25mm height</a:t>
            </a:r>
            <a:r>
              <a:rPr lang="en-US" sz="1400" dirty="0">
                <a:latin typeface="+mn-lt"/>
              </a:rPr>
              <a:t>) to allow more tolerance on top and bottom for shimming (final assembly). Welds are sitting proud of the surface and causing difficulty hitting this tolerance.</a:t>
            </a:r>
          </a:p>
          <a:p>
            <a:pPr marL="800100" lvl="1" indent="-342900">
              <a:spcBef>
                <a:spcPts val="200"/>
              </a:spcBef>
              <a:spcAft>
                <a:spcPts val="200"/>
              </a:spcAft>
              <a:buFont typeface="+mj-lt"/>
              <a:buAutoNum type="arabicPeriod"/>
            </a:pPr>
            <a:r>
              <a:rPr lang="en-US" sz="1400" dirty="0">
                <a:latin typeface="+mn-lt"/>
              </a:rPr>
              <a:t>Reduced height only requires machining ~0.010” of material off one side of absorber plates and front and back plates. No parts will be wasted.</a:t>
            </a:r>
          </a:p>
          <a:p>
            <a:pPr marL="800100" lvl="1" indent="-342900">
              <a:spcBef>
                <a:spcPts val="200"/>
              </a:spcBef>
              <a:spcAft>
                <a:spcPts val="200"/>
              </a:spcAft>
              <a:buFont typeface="+mj-lt"/>
              <a:buAutoNum type="arabicPeriod"/>
            </a:pPr>
            <a:r>
              <a:rPr lang="en-US" sz="1400" dirty="0">
                <a:latin typeface="+mn-lt"/>
              </a:rPr>
              <a:t>Some GD&amp;T areas re-evaluated and relaxed since shimming will be incorporated. </a:t>
            </a:r>
          </a:p>
          <a:p>
            <a:pPr marL="1257300" lvl="2" indent="-342900">
              <a:spcBef>
                <a:spcPts val="200"/>
              </a:spcBef>
              <a:spcAft>
                <a:spcPts val="200"/>
              </a:spcAft>
              <a:buFont typeface="+mj-lt"/>
              <a:buAutoNum type="alphaLcParenR"/>
            </a:pPr>
            <a:r>
              <a:rPr lang="en-US" sz="1400" dirty="0">
                <a:latin typeface="+mn-lt"/>
              </a:rPr>
              <a:t>Bottom plate flatness: 0.015” → 0.030” </a:t>
            </a:r>
          </a:p>
          <a:p>
            <a:pPr marL="1257300" lvl="2" indent="-342900">
              <a:spcBef>
                <a:spcPts val="200"/>
              </a:spcBef>
              <a:spcAft>
                <a:spcPts val="200"/>
              </a:spcAft>
              <a:buFont typeface="+mj-lt"/>
              <a:buAutoNum type="alphaLcParenR"/>
            </a:pPr>
            <a:r>
              <a:rPr lang="en-US" sz="1400" dirty="0">
                <a:latin typeface="+mn-lt"/>
              </a:rPr>
              <a:t>Front plate perpendicularity: 0.010” → 0.020”</a:t>
            </a:r>
          </a:p>
          <a:p>
            <a:pPr marL="1257300" lvl="2" indent="-342900">
              <a:spcBef>
                <a:spcPts val="200"/>
              </a:spcBef>
              <a:spcAft>
                <a:spcPts val="200"/>
              </a:spcAft>
              <a:buFont typeface="+mj-lt"/>
              <a:buAutoNum type="alphaLcParenR"/>
            </a:pPr>
            <a:r>
              <a:rPr lang="en-US" sz="1400" dirty="0">
                <a:latin typeface="+mn-lt"/>
              </a:rPr>
              <a:t>Top plate profile surface: 0.015 U0 → 0.030”</a:t>
            </a:r>
          </a:p>
          <a:p>
            <a:pPr marL="1257300" lvl="2" indent="-342900">
              <a:spcBef>
                <a:spcPts val="200"/>
              </a:spcBef>
              <a:spcAft>
                <a:spcPts val="200"/>
              </a:spcAft>
              <a:buFont typeface="+mj-lt"/>
              <a:buAutoNum type="alphaLcParenR"/>
            </a:pPr>
            <a:r>
              <a:rPr lang="en-US" sz="1400" dirty="0">
                <a:latin typeface="+mn-lt"/>
              </a:rPr>
              <a:t>Side plate perpendicularity: 0.015” → 0.020”</a:t>
            </a:r>
          </a:p>
          <a:p>
            <a:pPr marL="1257300" lvl="2" indent="-342900">
              <a:spcBef>
                <a:spcPts val="200"/>
              </a:spcBef>
              <a:spcAft>
                <a:spcPts val="200"/>
              </a:spcAft>
              <a:buFont typeface="+mj-lt"/>
              <a:buAutoNum type="alphaLcParenR"/>
            </a:pPr>
            <a:r>
              <a:rPr lang="en-US" sz="1400" dirty="0">
                <a:latin typeface="+mn-lt"/>
              </a:rPr>
              <a:t>Side plate (other) profile surface: 0.015” U0 → 0.020” U0</a:t>
            </a:r>
          </a:p>
          <a:p>
            <a:pPr marL="1257300" lvl="2" indent="-342900">
              <a:spcBef>
                <a:spcPts val="200"/>
              </a:spcBef>
              <a:spcAft>
                <a:spcPts val="200"/>
              </a:spcAft>
              <a:buFont typeface="+mj-lt"/>
              <a:buAutoNum type="alphaLcParenR"/>
            </a:pPr>
            <a:r>
              <a:rPr lang="en-US" sz="1400" dirty="0">
                <a:latin typeface="+mn-lt"/>
              </a:rPr>
              <a:t>Plate Spacing: +0.010” → + 0.011 – 0.009”</a:t>
            </a:r>
          </a:p>
          <a:p>
            <a:pPr marL="800100" lvl="1" indent="-342900">
              <a:spcBef>
                <a:spcPts val="200"/>
              </a:spcBef>
              <a:spcAft>
                <a:spcPts val="200"/>
              </a:spcAft>
              <a:buFont typeface="+mj-lt"/>
              <a:buAutoNum type="arabicPeriod"/>
            </a:pPr>
            <a:r>
              <a:rPr lang="en-US" sz="1400" dirty="0">
                <a:latin typeface="+mn-lt"/>
              </a:rPr>
              <a:t>Further evaluation of support jig and measurement of the pre-welded module to be done prior to welding to isolate any remaining issues that may be found after welding and inspection.</a:t>
            </a:r>
          </a:p>
        </p:txBody>
      </p:sp>
      <p:pic>
        <p:nvPicPr>
          <p:cNvPr id="10" name="Picture 9">
            <a:extLst>
              <a:ext uri="{FF2B5EF4-FFF2-40B4-BE49-F238E27FC236}">
                <a16:creationId xmlns:a16="http://schemas.microsoft.com/office/drawing/2014/main" id="{92EDE962-34C7-5DA2-39B5-2F6BDF750DE3}"/>
              </a:ext>
            </a:extLst>
          </p:cNvPr>
          <p:cNvPicPr>
            <a:picLocks noChangeAspect="1"/>
          </p:cNvPicPr>
          <p:nvPr/>
        </p:nvPicPr>
        <p:blipFill>
          <a:blip r:embed="rId2"/>
          <a:stretch>
            <a:fillRect/>
          </a:stretch>
        </p:blipFill>
        <p:spPr>
          <a:xfrm>
            <a:off x="8799809" y="1391102"/>
            <a:ext cx="3308573" cy="4216539"/>
          </a:xfrm>
          <a:prstGeom prst="rect">
            <a:avLst/>
          </a:prstGeom>
          <a:ln>
            <a:solidFill>
              <a:schemeClr val="tx1"/>
            </a:solidFill>
          </a:ln>
        </p:spPr>
      </p:pic>
      <p:pic>
        <p:nvPicPr>
          <p:cNvPr id="4" name="Picture 3">
            <a:extLst>
              <a:ext uri="{FF2B5EF4-FFF2-40B4-BE49-F238E27FC236}">
                <a16:creationId xmlns:a16="http://schemas.microsoft.com/office/drawing/2014/main" id="{2BDF6A20-3A18-1F8E-0FF1-14FAF8CFA640}"/>
              </a:ext>
            </a:extLst>
          </p:cNvPr>
          <p:cNvPicPr>
            <a:picLocks noChangeAspect="1"/>
          </p:cNvPicPr>
          <p:nvPr/>
        </p:nvPicPr>
        <p:blipFill>
          <a:blip r:embed="rId3"/>
          <a:stretch>
            <a:fillRect/>
          </a:stretch>
        </p:blipFill>
        <p:spPr>
          <a:xfrm>
            <a:off x="6132896" y="855571"/>
            <a:ext cx="3822974" cy="2783008"/>
          </a:xfrm>
          <a:prstGeom prst="rect">
            <a:avLst/>
          </a:prstGeom>
          <a:ln>
            <a:solidFill>
              <a:schemeClr val="tx1"/>
            </a:solidFill>
          </a:ln>
        </p:spPr>
      </p:pic>
      <p:pic>
        <p:nvPicPr>
          <p:cNvPr id="8" name="Picture 7">
            <a:extLst>
              <a:ext uri="{FF2B5EF4-FFF2-40B4-BE49-F238E27FC236}">
                <a16:creationId xmlns:a16="http://schemas.microsoft.com/office/drawing/2014/main" id="{11238E57-4BBF-4E9B-D7B2-86D9D6DFB526}"/>
              </a:ext>
            </a:extLst>
          </p:cNvPr>
          <p:cNvPicPr>
            <a:picLocks noChangeAspect="1"/>
          </p:cNvPicPr>
          <p:nvPr/>
        </p:nvPicPr>
        <p:blipFill>
          <a:blip r:embed="rId4"/>
          <a:stretch>
            <a:fillRect/>
          </a:stretch>
        </p:blipFill>
        <p:spPr>
          <a:xfrm>
            <a:off x="6291484" y="4244271"/>
            <a:ext cx="4162611" cy="2560739"/>
          </a:xfrm>
          <a:prstGeom prst="rect">
            <a:avLst/>
          </a:prstGeom>
          <a:ln>
            <a:solidFill>
              <a:schemeClr val="tx1"/>
            </a:solidFill>
          </a:ln>
        </p:spPr>
      </p:pic>
    </p:spTree>
    <p:extLst>
      <p:ext uri="{BB962C8B-B14F-4D97-AF65-F5344CB8AC3E}">
        <p14:creationId xmlns:p14="http://schemas.microsoft.com/office/powerpoint/2010/main" val="102208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942597" y="2964349"/>
            <a:ext cx="4306806" cy="534988"/>
          </a:xfrm>
          <a:prstGeom prst="rect">
            <a:avLst/>
          </a:prstGeom>
          <a:noFill/>
        </p:spPr>
        <p:txBody>
          <a:bodyPr wrap="square" rtlCol="0">
            <a:spAutoFit/>
          </a:bodyPr>
          <a:lstStyle/>
          <a:p>
            <a:pPr algn="ctr"/>
            <a:r>
              <a:rPr lang="en-US" b="1" dirty="0">
                <a:latin typeface="+mn-lt"/>
              </a:rPr>
              <a:t>Structural Testing</a:t>
            </a:r>
          </a:p>
        </p:txBody>
      </p:sp>
    </p:spTree>
    <p:extLst>
      <p:ext uri="{BB962C8B-B14F-4D97-AF65-F5344CB8AC3E}">
        <p14:creationId xmlns:p14="http://schemas.microsoft.com/office/powerpoint/2010/main" val="3297571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DC1AD7-AC58-112E-57C3-AB4BBBEE859C}"/>
              </a:ext>
            </a:extLst>
          </p:cNvPr>
          <p:cNvPicPr>
            <a:picLocks noChangeAspect="1"/>
          </p:cNvPicPr>
          <p:nvPr/>
        </p:nvPicPr>
        <p:blipFill>
          <a:blip r:embed="rId2">
            <a:clrChange>
              <a:clrFrom>
                <a:srgbClr val="E6E6DB"/>
              </a:clrFrom>
              <a:clrTo>
                <a:srgbClr val="E6E6DB">
                  <a:alpha val="0"/>
                </a:srgbClr>
              </a:clrTo>
            </a:clrChange>
          </a:blip>
          <a:srcRect l="5587" t="10595" r="42365" b="7150"/>
          <a:stretch/>
        </p:blipFill>
        <p:spPr>
          <a:xfrm>
            <a:off x="385145" y="3634647"/>
            <a:ext cx="2808256" cy="2825970"/>
          </a:xfrm>
          <a:prstGeom prst="rect">
            <a:avLst/>
          </a:prstGeom>
        </p:spPr>
      </p:pic>
      <p:sp>
        <p:nvSpPr>
          <p:cNvPr id="12" name="Isosceles Triangle 11">
            <a:extLst>
              <a:ext uri="{FF2B5EF4-FFF2-40B4-BE49-F238E27FC236}">
                <a16:creationId xmlns:a16="http://schemas.microsoft.com/office/drawing/2014/main" id="{1551DC75-F8ED-EDC2-91BF-108C52E3BADE}"/>
              </a:ext>
            </a:extLst>
          </p:cNvPr>
          <p:cNvSpPr/>
          <p:nvPr/>
        </p:nvSpPr>
        <p:spPr>
          <a:xfrm rot="18250339">
            <a:off x="2584819" y="3247023"/>
            <a:ext cx="1137189" cy="1102045"/>
          </a:xfrm>
          <a:prstGeom prst="triangle">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Load (Stacking) Test (Proto #1)</a:t>
            </a:r>
          </a:p>
        </p:txBody>
      </p:sp>
      <p:sp>
        <p:nvSpPr>
          <p:cNvPr id="15" name="TextBox 14">
            <a:extLst>
              <a:ext uri="{FF2B5EF4-FFF2-40B4-BE49-F238E27FC236}">
                <a16:creationId xmlns:a16="http://schemas.microsoft.com/office/drawing/2014/main" id="{5CBB58AA-00C6-BC10-95D9-B8930E2C2058}"/>
              </a:ext>
            </a:extLst>
          </p:cNvPr>
          <p:cNvSpPr txBox="1"/>
          <p:nvPr/>
        </p:nvSpPr>
        <p:spPr>
          <a:xfrm>
            <a:off x="409083" y="5205258"/>
            <a:ext cx="1343635" cy="590931"/>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8M Tower with highest bearing load.</a:t>
            </a:r>
          </a:p>
        </p:txBody>
      </p:sp>
      <p:sp>
        <p:nvSpPr>
          <p:cNvPr id="4" name="Rectangle 3">
            <a:extLst>
              <a:ext uri="{FF2B5EF4-FFF2-40B4-BE49-F238E27FC236}">
                <a16:creationId xmlns:a16="http://schemas.microsoft.com/office/drawing/2014/main" id="{01E0F7C5-C91F-5539-1533-CA8B8A24C133}"/>
              </a:ext>
            </a:extLst>
          </p:cNvPr>
          <p:cNvSpPr/>
          <p:nvPr/>
        </p:nvSpPr>
        <p:spPr>
          <a:xfrm>
            <a:off x="1842397" y="6395311"/>
            <a:ext cx="103903" cy="48780"/>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5" name="Straight Arrow Connector 4">
            <a:extLst>
              <a:ext uri="{FF2B5EF4-FFF2-40B4-BE49-F238E27FC236}">
                <a16:creationId xmlns:a16="http://schemas.microsoft.com/office/drawing/2014/main" id="{024BAD87-8483-4479-850D-CA6E82DD395C}"/>
              </a:ext>
            </a:extLst>
          </p:cNvPr>
          <p:cNvCxnSpPr>
            <a:cxnSpLocks/>
            <a:stCxn id="15" idx="2"/>
            <a:endCxn id="4" idx="0"/>
          </p:cNvCxnSpPr>
          <p:nvPr/>
        </p:nvCxnSpPr>
        <p:spPr>
          <a:xfrm>
            <a:off x="1080901" y="5796189"/>
            <a:ext cx="813448" cy="59912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10" name="Right Brace 9">
            <a:extLst>
              <a:ext uri="{FF2B5EF4-FFF2-40B4-BE49-F238E27FC236}">
                <a16:creationId xmlns:a16="http://schemas.microsoft.com/office/drawing/2014/main" id="{88BC9909-0C41-B79D-FFC5-1D20900940B1}"/>
              </a:ext>
            </a:extLst>
          </p:cNvPr>
          <p:cNvSpPr/>
          <p:nvPr/>
        </p:nvSpPr>
        <p:spPr>
          <a:xfrm>
            <a:off x="1946300" y="3650565"/>
            <a:ext cx="622048" cy="2728220"/>
          </a:xfrm>
          <a:prstGeom prst="rightBrace">
            <a:avLst>
              <a:gd name="adj1" fmla="val 8333"/>
              <a:gd name="adj2" fmla="val 49999"/>
            </a:avLst>
          </a:prstGeom>
          <a:ln w="28575">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2F40E60-84E4-9598-DFA4-550F37A9C104}"/>
              </a:ext>
            </a:extLst>
          </p:cNvPr>
          <p:cNvSpPr txBox="1"/>
          <p:nvPr/>
        </p:nvSpPr>
        <p:spPr>
          <a:xfrm>
            <a:off x="344378" y="902611"/>
            <a:ext cx="6843822" cy="3000821"/>
          </a:xfrm>
          <a:prstGeom prst="rect">
            <a:avLst/>
          </a:prstGeom>
          <a:noFill/>
        </p:spPr>
        <p:txBody>
          <a:bodyPr wrap="square" rtlCol="0">
            <a:spAutoFit/>
          </a:bodyPr>
          <a:lstStyle/>
          <a:p>
            <a:pPr algn="l">
              <a:lnSpc>
                <a:spcPct val="90000"/>
              </a:lnSpc>
            </a:pPr>
            <a:r>
              <a:rPr lang="en-US" sz="1200" b="1" dirty="0">
                <a:latin typeface="+mn-lt"/>
              </a:rPr>
              <a:t>Identified Tower for consideration: </a:t>
            </a:r>
            <a:r>
              <a:rPr lang="en-US" sz="1200" dirty="0">
                <a:latin typeface="+mn-lt"/>
              </a:rPr>
              <a:t>8M Tower with highest vertical loading identified in image to right, on bottom row. Test to verify structural integrity of the 8M Tower weldment.</a:t>
            </a:r>
          </a:p>
          <a:p>
            <a:pPr marL="285750" indent="-285750" algn="l">
              <a:lnSpc>
                <a:spcPct val="90000"/>
              </a:lnSpc>
              <a:buFont typeface="Arial" panose="020B0604020202020204" pitchFamily="34" charset="0"/>
              <a:buChar char="•"/>
            </a:pPr>
            <a:endParaRPr lang="en-US" sz="1200" dirty="0">
              <a:latin typeface="+mn-lt"/>
            </a:endParaRPr>
          </a:p>
          <a:p>
            <a:pPr algn="l">
              <a:lnSpc>
                <a:spcPct val="90000"/>
              </a:lnSpc>
            </a:pPr>
            <a:r>
              <a:rPr lang="en-US" sz="1200" b="1" dirty="0">
                <a:latin typeface="+mn-lt"/>
              </a:rPr>
              <a:t>Test Setup:</a:t>
            </a:r>
          </a:p>
          <a:p>
            <a:pPr>
              <a:lnSpc>
                <a:spcPct val="90000"/>
              </a:lnSpc>
            </a:pP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Target Load (125% Proof): </a:t>
            </a:r>
            <a:r>
              <a:rPr lang="en-US" sz="1200" b="1" dirty="0">
                <a:latin typeface="+mn-lt"/>
              </a:rPr>
              <a:t>330</a:t>
            </a:r>
            <a:r>
              <a:rPr lang="en-US" sz="1200" dirty="0">
                <a:latin typeface="+mn-lt"/>
              </a:rPr>
              <a:t> lbs. x </a:t>
            </a:r>
            <a:r>
              <a:rPr lang="en-US" sz="1200" b="1" dirty="0">
                <a:latin typeface="+mn-lt"/>
              </a:rPr>
              <a:t>51</a:t>
            </a:r>
            <a:r>
              <a:rPr lang="en-US" sz="1200" dirty="0">
                <a:latin typeface="+mn-lt"/>
              </a:rPr>
              <a:t> layers</a:t>
            </a:r>
            <a:r>
              <a:rPr lang="en-US" sz="1200" b="1" dirty="0">
                <a:latin typeface="+mn-lt"/>
              </a:rPr>
              <a:t> </a:t>
            </a:r>
            <a:r>
              <a:rPr lang="en-US" sz="1200" dirty="0">
                <a:latin typeface="+mn-lt"/>
              </a:rPr>
              <a:t>x </a:t>
            </a:r>
            <a:r>
              <a:rPr lang="en-US" sz="1200" b="1" dirty="0">
                <a:latin typeface="+mn-lt"/>
              </a:rPr>
              <a:t>125% </a:t>
            </a:r>
            <a:r>
              <a:rPr lang="en-US" sz="1200" dirty="0">
                <a:latin typeface="+mn-lt"/>
              </a:rPr>
              <a:t>=</a:t>
            </a:r>
            <a:r>
              <a:rPr lang="en-US" sz="1200" b="1" dirty="0">
                <a:latin typeface="+mn-lt"/>
              </a:rPr>
              <a:t> 21,000 lbs.</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Foundation: Flat Steel Plate with thin mat for surface protection.</a:t>
            </a:r>
          </a:p>
          <a:p>
            <a:pPr marL="171450" indent="-171450" algn="l">
              <a:lnSpc>
                <a:spcPct val="90000"/>
              </a:lnSpc>
              <a:buFont typeface="Arial" panose="020B0604020202020204" pitchFamily="34" charset="0"/>
              <a:buChar char="•"/>
            </a:pP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Applied Load: 8’ x 8” I-beam used to equally distribute load (896 lbs.), crane spindle 	weight centered on top of I-beam and 8M Tower (25,500 lbs.). </a:t>
            </a:r>
          </a:p>
          <a:p>
            <a:pPr algn="l">
              <a:lnSpc>
                <a:spcPct val="90000"/>
              </a:lnSpc>
            </a:pPr>
            <a:r>
              <a:rPr lang="en-US" sz="1200" dirty="0">
                <a:latin typeface="+mn-lt"/>
              </a:rPr>
              <a:t>	Total test loading: </a:t>
            </a:r>
            <a:r>
              <a:rPr lang="en-US" sz="1200" b="1" dirty="0">
                <a:latin typeface="+mn-lt"/>
              </a:rPr>
              <a:t>26,500 lbs. (157% Proof Load)</a:t>
            </a:r>
            <a:endParaRPr lang="en-US" sz="1200" dirty="0">
              <a:latin typeface="+mn-lt"/>
            </a:endParaRPr>
          </a:p>
          <a:p>
            <a:pPr algn="l">
              <a:lnSpc>
                <a:spcPct val="90000"/>
              </a:lnSpc>
            </a:pPr>
            <a:endParaRPr lang="en-US" sz="1200" dirty="0">
              <a:latin typeface="+mn-lt"/>
            </a:endParaRPr>
          </a:p>
          <a:p>
            <a:pPr algn="l">
              <a:lnSpc>
                <a:spcPct val="90000"/>
              </a:lnSpc>
            </a:pPr>
            <a:r>
              <a:rPr lang="en-US" sz="1200" b="1" dirty="0">
                <a:latin typeface="+mn-lt"/>
              </a:rPr>
              <a:t>Test Results:</a:t>
            </a:r>
            <a:br>
              <a:rPr lang="en-US" sz="1200" dirty="0">
                <a:latin typeface="+mn-lt"/>
              </a:rPr>
            </a:br>
            <a:endParaRPr lang="en-US" sz="1200" dirty="0">
              <a:latin typeface="+mn-lt"/>
            </a:endParaRPr>
          </a:p>
          <a:p>
            <a:pPr algn="l">
              <a:lnSpc>
                <a:spcPct val="90000"/>
              </a:lnSpc>
            </a:pPr>
            <a:r>
              <a:rPr lang="en-US" sz="1200" dirty="0">
                <a:latin typeface="+mn-lt"/>
              </a:rPr>
              <a:t>No visual damage or deformation. Measurements to be performed before end of year.</a:t>
            </a:r>
          </a:p>
          <a:p>
            <a:pPr algn="l">
              <a:lnSpc>
                <a:spcPct val="90000"/>
              </a:lnSpc>
            </a:pPr>
            <a:endParaRPr lang="en-US" dirty="0">
              <a:latin typeface="+mn-lt"/>
            </a:endParaRPr>
          </a:p>
        </p:txBody>
      </p:sp>
      <p:pic>
        <p:nvPicPr>
          <p:cNvPr id="16" name="Picture 15">
            <a:extLst>
              <a:ext uri="{FF2B5EF4-FFF2-40B4-BE49-F238E27FC236}">
                <a16:creationId xmlns:a16="http://schemas.microsoft.com/office/drawing/2014/main" id="{EC688414-020A-4741-BB87-0298ED170DF6}"/>
              </a:ext>
            </a:extLst>
          </p:cNvPr>
          <p:cNvPicPr>
            <a:picLocks noChangeAspect="1"/>
          </p:cNvPicPr>
          <p:nvPr/>
        </p:nvPicPr>
        <p:blipFill>
          <a:blip r:embed="rId3"/>
          <a:stretch>
            <a:fillRect/>
          </a:stretch>
        </p:blipFill>
        <p:spPr>
          <a:xfrm>
            <a:off x="7253676" y="91405"/>
            <a:ext cx="4882687" cy="1491932"/>
          </a:xfrm>
          <a:prstGeom prst="rect">
            <a:avLst/>
          </a:prstGeom>
          <a:ln>
            <a:solidFill>
              <a:schemeClr val="tx1"/>
            </a:solidFill>
          </a:ln>
        </p:spPr>
      </p:pic>
      <p:pic>
        <p:nvPicPr>
          <p:cNvPr id="20" name="Picture 19">
            <a:extLst>
              <a:ext uri="{FF2B5EF4-FFF2-40B4-BE49-F238E27FC236}">
                <a16:creationId xmlns:a16="http://schemas.microsoft.com/office/drawing/2014/main" id="{42A5FFF8-4CCC-3ED4-2507-965E0BC272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206" t="32351" r="16966" b="38788"/>
          <a:stretch/>
        </p:blipFill>
        <p:spPr bwMode="auto">
          <a:xfrm>
            <a:off x="6924105" y="1700282"/>
            <a:ext cx="4882687" cy="1892937"/>
          </a:xfrm>
          <a:prstGeom prst="rect">
            <a:avLst/>
          </a:prstGeom>
          <a:ln>
            <a:solidFill>
              <a:schemeClr val="tx1"/>
            </a:solidFill>
          </a:ln>
          <a:extLst>
            <a:ext uri="{53640926-AAD7-44D8-BBD7-CCE9431645EC}">
              <a14:shadowObscured xmlns:a14="http://schemas.microsoft.com/office/drawing/2010/main"/>
            </a:ext>
          </a:extLst>
        </p:spPr>
      </p:pic>
      <p:pic>
        <p:nvPicPr>
          <p:cNvPr id="23" name="Picture 22" descr="A picture containing text, outdoor, ground&#10;&#10;Description automatically generated">
            <a:extLst>
              <a:ext uri="{FF2B5EF4-FFF2-40B4-BE49-F238E27FC236}">
                <a16:creationId xmlns:a16="http://schemas.microsoft.com/office/drawing/2014/main" id="{DD4D61BF-9537-C715-7D62-3C58904099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019" b="33317"/>
          <a:stretch/>
        </p:blipFill>
        <p:spPr bwMode="auto">
          <a:xfrm>
            <a:off x="7671896" y="4311721"/>
            <a:ext cx="4332213" cy="1678506"/>
          </a:xfrm>
          <a:prstGeom prst="rect">
            <a:avLst/>
          </a:prstGeom>
          <a:ln>
            <a:solidFill>
              <a:schemeClr val="tx1"/>
            </a:solid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7640547D-CB6C-B036-0742-0D798E8B069C}"/>
              </a:ext>
            </a:extLst>
          </p:cNvPr>
          <p:cNvSpPr txBox="1"/>
          <p:nvPr/>
        </p:nvSpPr>
        <p:spPr>
          <a:xfrm>
            <a:off x="2440117" y="4892443"/>
            <a:ext cx="944661" cy="2585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51x Layers</a:t>
            </a:r>
          </a:p>
        </p:txBody>
      </p:sp>
      <p:pic>
        <p:nvPicPr>
          <p:cNvPr id="24" name="Picture 23" descr="A picture containing ground, outdoor, person, stone&#10;&#10;Description automatically generated">
            <a:extLst>
              <a:ext uri="{FF2B5EF4-FFF2-40B4-BE49-F238E27FC236}">
                <a16:creationId xmlns:a16="http://schemas.microsoft.com/office/drawing/2014/main" id="{E0E03325-3475-0963-DC6A-8524B3F080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978" t="6426" r="17725" b="33180"/>
          <a:stretch/>
        </p:blipFill>
        <p:spPr bwMode="auto">
          <a:xfrm>
            <a:off x="3483515" y="3650564"/>
            <a:ext cx="3994799" cy="3000821"/>
          </a:xfrm>
          <a:prstGeom prst="rect">
            <a:avLst/>
          </a:prstGeom>
          <a:ln>
            <a:solidFill>
              <a:schemeClr val="tx1"/>
            </a:solidFill>
          </a:ln>
          <a:extLst>
            <a:ext uri="{53640926-AAD7-44D8-BBD7-CCE9431645EC}">
              <a14:shadowObscured xmlns:a14="http://schemas.microsoft.com/office/drawing/2010/main"/>
            </a:ext>
          </a:extLst>
        </p:spPr>
      </p:pic>
      <p:sp>
        <p:nvSpPr>
          <p:cNvPr id="13" name="Isosceles Triangle 12">
            <a:extLst>
              <a:ext uri="{FF2B5EF4-FFF2-40B4-BE49-F238E27FC236}">
                <a16:creationId xmlns:a16="http://schemas.microsoft.com/office/drawing/2014/main" id="{5E064A0C-E91C-AAEF-ABCB-8C05E8D7E71C}"/>
              </a:ext>
            </a:extLst>
          </p:cNvPr>
          <p:cNvSpPr/>
          <p:nvPr/>
        </p:nvSpPr>
        <p:spPr>
          <a:xfrm rot="18770033">
            <a:off x="-35535" y="3558279"/>
            <a:ext cx="1132277" cy="541851"/>
          </a:xfrm>
          <a:prstGeom prst="triangle">
            <a:avLst>
              <a:gd name="adj" fmla="val 53295"/>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Rectangle 13">
            <a:extLst>
              <a:ext uri="{FF2B5EF4-FFF2-40B4-BE49-F238E27FC236}">
                <a16:creationId xmlns:a16="http://schemas.microsoft.com/office/drawing/2014/main" id="{9555B7F6-A775-4394-F6CA-C5C1490C4263}"/>
              </a:ext>
            </a:extLst>
          </p:cNvPr>
          <p:cNvSpPr/>
          <p:nvPr/>
        </p:nvSpPr>
        <p:spPr>
          <a:xfrm>
            <a:off x="2844800" y="6078071"/>
            <a:ext cx="445133" cy="459889"/>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87310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A3E77C-FAD5-0D99-CB45-698752A0288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6296" b="13704"/>
          <a:stretch/>
        </p:blipFill>
        <p:spPr>
          <a:xfrm>
            <a:off x="7207250" y="3698489"/>
            <a:ext cx="4771043" cy="2862626"/>
          </a:xfrm>
          <a:prstGeom prst="rect">
            <a:avLst/>
          </a:prstGeom>
          <a:ln>
            <a:solidFill>
              <a:schemeClr val="tx1"/>
            </a:solidFill>
          </a:ln>
        </p:spPr>
      </p:pic>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Lifting (Assembly) Test (Proto #2)</a:t>
            </a:r>
          </a:p>
        </p:txBody>
      </p:sp>
      <p:pic>
        <p:nvPicPr>
          <p:cNvPr id="8" name="Picture 7">
            <a:extLst>
              <a:ext uri="{FF2B5EF4-FFF2-40B4-BE49-F238E27FC236}">
                <a16:creationId xmlns:a16="http://schemas.microsoft.com/office/drawing/2014/main" id="{B4DF527F-AB80-3E79-4734-8A737CC11CFC}"/>
              </a:ext>
            </a:extLst>
          </p:cNvPr>
          <p:cNvPicPr>
            <a:picLocks noChangeAspect="1"/>
          </p:cNvPicPr>
          <p:nvPr/>
        </p:nvPicPr>
        <p:blipFill rotWithShape="1">
          <a:blip r:embed="rId4"/>
          <a:srcRect l="481" t="382" r="1442" b="-1"/>
          <a:stretch/>
        </p:blipFill>
        <p:spPr bwMode="auto">
          <a:xfrm>
            <a:off x="3101110" y="1658261"/>
            <a:ext cx="3813861" cy="4879699"/>
          </a:xfrm>
          <a:prstGeom prst="rect">
            <a:avLst/>
          </a:prstGeom>
          <a:ln>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92F7BD1F-3AB1-31A0-B0F0-8B471E63DA31}"/>
              </a:ext>
            </a:extLst>
          </p:cNvPr>
          <p:cNvPicPr>
            <a:picLocks noChangeAspect="1"/>
          </p:cNvPicPr>
          <p:nvPr/>
        </p:nvPicPr>
        <p:blipFill>
          <a:blip r:embed="rId5"/>
          <a:stretch>
            <a:fillRect/>
          </a:stretch>
        </p:blipFill>
        <p:spPr>
          <a:xfrm>
            <a:off x="7207250" y="179507"/>
            <a:ext cx="4771043" cy="3249493"/>
          </a:xfrm>
          <a:prstGeom prst="rect">
            <a:avLst/>
          </a:prstGeom>
          <a:ln>
            <a:solidFill>
              <a:schemeClr val="tx1"/>
            </a:solidFill>
          </a:ln>
        </p:spPr>
      </p:pic>
      <p:sp>
        <p:nvSpPr>
          <p:cNvPr id="16" name="TextBox 15">
            <a:extLst>
              <a:ext uri="{FF2B5EF4-FFF2-40B4-BE49-F238E27FC236}">
                <a16:creationId xmlns:a16="http://schemas.microsoft.com/office/drawing/2014/main" id="{DC5DCEDB-9281-490C-A929-21AB79FE96AC}"/>
              </a:ext>
            </a:extLst>
          </p:cNvPr>
          <p:cNvSpPr txBox="1"/>
          <p:nvPr/>
        </p:nvSpPr>
        <p:spPr>
          <a:xfrm>
            <a:off x="344379" y="902611"/>
            <a:ext cx="6132622" cy="590931"/>
          </a:xfrm>
          <a:prstGeom prst="rect">
            <a:avLst/>
          </a:prstGeom>
          <a:noFill/>
        </p:spPr>
        <p:txBody>
          <a:bodyPr wrap="square" rtlCol="0">
            <a:spAutoFit/>
          </a:bodyPr>
          <a:lstStyle/>
          <a:p>
            <a:pPr algn="l">
              <a:lnSpc>
                <a:spcPct val="90000"/>
              </a:lnSpc>
            </a:pPr>
            <a:r>
              <a:rPr lang="en-US" sz="1200" dirty="0">
                <a:latin typeface="+mn-lt"/>
              </a:rPr>
              <a:t>Test to verify structural integrity of the 8M Tower weldment while being manipulated with the strongback during fabrication, electro-plating, final assembly, and detector stacking.</a:t>
            </a:r>
          </a:p>
        </p:txBody>
      </p:sp>
      <p:sp>
        <p:nvSpPr>
          <p:cNvPr id="19" name="TextBox 18">
            <a:extLst>
              <a:ext uri="{FF2B5EF4-FFF2-40B4-BE49-F238E27FC236}">
                <a16:creationId xmlns:a16="http://schemas.microsoft.com/office/drawing/2014/main" id="{21DD7A27-125D-7452-942B-C04A84D8459B}"/>
              </a:ext>
            </a:extLst>
          </p:cNvPr>
          <p:cNvSpPr txBox="1"/>
          <p:nvPr/>
        </p:nvSpPr>
        <p:spPr>
          <a:xfrm>
            <a:off x="344377" y="1658261"/>
            <a:ext cx="2449623" cy="4247317"/>
          </a:xfrm>
          <a:prstGeom prst="rect">
            <a:avLst/>
          </a:prstGeom>
          <a:noFill/>
        </p:spPr>
        <p:txBody>
          <a:bodyPr wrap="square" rtlCol="0">
            <a:spAutoFit/>
          </a:bodyPr>
          <a:lstStyle/>
          <a:p>
            <a:pPr algn="l">
              <a:lnSpc>
                <a:spcPct val="90000"/>
              </a:lnSpc>
            </a:pPr>
            <a:r>
              <a:rPr lang="en-US" sz="1200" b="1" dirty="0">
                <a:latin typeface="+mn-lt"/>
              </a:rPr>
              <a:t>Test Setup:</a:t>
            </a:r>
          </a:p>
          <a:p>
            <a:pPr>
              <a:lnSpc>
                <a:spcPct val="90000"/>
              </a:lnSpc>
            </a:pP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Target Load (200% Proof): </a:t>
            </a:r>
            <a:r>
              <a:rPr lang="en-US" sz="1200" b="1" dirty="0">
                <a:latin typeface="+mn-lt"/>
              </a:rPr>
              <a:t>330</a:t>
            </a:r>
            <a:r>
              <a:rPr lang="en-US" sz="1200" dirty="0">
                <a:latin typeface="+mn-lt"/>
              </a:rPr>
              <a:t> lbs. x </a:t>
            </a:r>
            <a:r>
              <a:rPr lang="en-US" sz="1200" b="1" dirty="0">
                <a:latin typeface="+mn-lt"/>
              </a:rPr>
              <a:t>200% </a:t>
            </a:r>
            <a:r>
              <a:rPr lang="en-US" sz="1200" dirty="0">
                <a:latin typeface="+mn-lt"/>
              </a:rPr>
              <a:t>=</a:t>
            </a:r>
            <a:r>
              <a:rPr lang="en-US" sz="1200" b="1" dirty="0">
                <a:latin typeface="+mn-lt"/>
              </a:rPr>
              <a:t> 660 lbs.</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Support: Attached to strongback by two swivel hoist rings and to load cell.</a:t>
            </a:r>
          </a:p>
          <a:p>
            <a:pPr marL="171450" indent="-171450" algn="l">
              <a:lnSpc>
                <a:spcPct val="90000"/>
              </a:lnSpc>
              <a:buFont typeface="Arial" panose="020B0604020202020204" pitchFamily="34" charset="0"/>
              <a:buChar char="•"/>
            </a:pP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Applied Load: Loaded with extra absorber plates (for next assembly) by individual hangers in-between welded plates to equally distribute load. </a:t>
            </a:r>
          </a:p>
          <a:p>
            <a:pPr algn="l">
              <a:lnSpc>
                <a:spcPct val="90000"/>
              </a:lnSpc>
            </a:pPr>
            <a:endParaRPr lang="en-US" sz="1200" dirty="0">
              <a:latin typeface="+mn-lt"/>
            </a:endParaRPr>
          </a:p>
          <a:p>
            <a:pPr algn="l">
              <a:lnSpc>
                <a:spcPct val="90000"/>
              </a:lnSpc>
            </a:pPr>
            <a:r>
              <a:rPr lang="en-US" sz="1200" b="1" dirty="0">
                <a:latin typeface="+mn-lt"/>
              </a:rPr>
              <a:t>Test Results:</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No visual damage or deformation. Measurements were performed and showed no variation greater than the inherent accuracy variation of the measuring tools.</a:t>
            </a:r>
          </a:p>
        </p:txBody>
      </p:sp>
    </p:spTree>
    <p:extLst>
      <p:ext uri="{BB962C8B-B14F-4D97-AF65-F5344CB8AC3E}">
        <p14:creationId xmlns:p14="http://schemas.microsoft.com/office/powerpoint/2010/main" val="235216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9482-7880-462B-A273-E3426E6D51D3}"/>
              </a:ext>
            </a:extLst>
          </p:cNvPr>
          <p:cNvSpPr>
            <a:spLocks noGrp="1"/>
          </p:cNvSpPr>
          <p:nvPr>
            <p:ph type="title"/>
          </p:nvPr>
        </p:nvSpPr>
        <p:spPr>
          <a:xfrm>
            <a:off x="429888" y="270964"/>
            <a:ext cx="11425236" cy="535531"/>
          </a:xfrm>
        </p:spPr>
        <p:txBody>
          <a:bodyPr/>
          <a:lstStyle/>
          <a:p>
            <a:r>
              <a:rPr lang="en-US" dirty="0"/>
              <a:t>Presentation Overview </a:t>
            </a:r>
          </a:p>
        </p:txBody>
      </p:sp>
      <p:sp>
        <p:nvSpPr>
          <p:cNvPr id="8" name="TextBox 7">
            <a:extLst>
              <a:ext uri="{FF2B5EF4-FFF2-40B4-BE49-F238E27FC236}">
                <a16:creationId xmlns:a16="http://schemas.microsoft.com/office/drawing/2014/main" id="{BCDEA057-1398-DEA5-8CE7-29BCF127EDC1}"/>
              </a:ext>
            </a:extLst>
          </p:cNvPr>
          <p:cNvSpPr txBox="1"/>
          <p:nvPr/>
        </p:nvSpPr>
        <p:spPr>
          <a:xfrm>
            <a:off x="429888" y="1339268"/>
            <a:ext cx="11425236" cy="5161413"/>
          </a:xfrm>
          <a:prstGeom prst="rect">
            <a:avLst/>
          </a:prstGeom>
          <a:noFill/>
        </p:spPr>
        <p:txBody>
          <a:bodyPr wrap="square" rtlCol="0">
            <a:spAutoFit/>
          </a:bodyPr>
          <a:lstStyle/>
          <a:p>
            <a:pPr marL="342900" indent="-342900" algn="l">
              <a:lnSpc>
                <a:spcPct val="90000"/>
              </a:lnSpc>
              <a:buFont typeface="+mj-lt"/>
              <a:buAutoNum type="arabicPeriod"/>
            </a:pPr>
            <a:r>
              <a:rPr lang="en-US" sz="2400" b="1" dirty="0">
                <a:latin typeface="+mn-lt"/>
              </a:rPr>
              <a:t>Top Level </a:t>
            </a:r>
            <a:r>
              <a:rPr lang="en-US" sz="2400" b="1" dirty="0" err="1">
                <a:latin typeface="+mn-lt"/>
              </a:rPr>
              <a:t>FHCal</a:t>
            </a:r>
            <a:r>
              <a:rPr lang="en-US" sz="2400" b="1" dirty="0">
                <a:latin typeface="+mn-lt"/>
              </a:rPr>
              <a:t> Design</a:t>
            </a:r>
          </a:p>
          <a:p>
            <a:pPr marL="342900" indent="-342900" algn="l">
              <a:lnSpc>
                <a:spcPct val="90000"/>
              </a:lnSpc>
              <a:buFont typeface="+mj-lt"/>
              <a:buAutoNum type="arabicPeriod"/>
            </a:pPr>
            <a:endParaRPr lang="en-US" sz="2400" b="1" dirty="0">
              <a:latin typeface="+mn-lt"/>
            </a:endParaRPr>
          </a:p>
          <a:p>
            <a:pPr marL="342900" indent="-342900" algn="l">
              <a:lnSpc>
                <a:spcPct val="90000"/>
              </a:lnSpc>
              <a:buFont typeface="+mj-lt"/>
              <a:buAutoNum type="arabicPeriod"/>
            </a:pPr>
            <a:r>
              <a:rPr lang="en-US" sz="2400" b="1" dirty="0">
                <a:latin typeface="+mn-lt"/>
              </a:rPr>
              <a:t>Stacking (spacing and shimming)</a:t>
            </a:r>
          </a:p>
          <a:p>
            <a:pPr marL="342900" indent="-342900" algn="l">
              <a:lnSpc>
                <a:spcPct val="90000"/>
              </a:lnSpc>
              <a:buFont typeface="+mj-lt"/>
              <a:buAutoNum type="arabicPeriod"/>
            </a:pPr>
            <a:endParaRPr lang="en-US" sz="2400" b="1">
              <a:latin typeface="+mn-lt"/>
            </a:endParaRPr>
          </a:p>
          <a:p>
            <a:pPr marL="342900" indent="-342900" algn="l">
              <a:lnSpc>
                <a:spcPct val="90000"/>
              </a:lnSpc>
              <a:buFont typeface="+mj-lt"/>
              <a:buAutoNum type="arabicPeriod"/>
            </a:pPr>
            <a:r>
              <a:rPr lang="en-US" sz="2400" b="1">
                <a:latin typeface="+mn-lt"/>
              </a:rPr>
              <a:t>Fabrication </a:t>
            </a:r>
            <a:r>
              <a:rPr lang="en-US" sz="2400" b="1" dirty="0">
                <a:latin typeface="+mn-lt"/>
              </a:rPr>
              <a:t>Progress (8M Tower)</a:t>
            </a:r>
          </a:p>
          <a:p>
            <a:pPr marL="342900" indent="-342900">
              <a:lnSpc>
                <a:spcPct val="90000"/>
              </a:lnSpc>
              <a:buFont typeface="+mj-lt"/>
              <a:buAutoNum type="arabicPeriod"/>
            </a:pPr>
            <a:endParaRPr lang="en-US" sz="2400" b="1" dirty="0">
              <a:latin typeface="+mn-lt"/>
            </a:endParaRPr>
          </a:p>
          <a:p>
            <a:pPr marL="342900" indent="-342900">
              <a:lnSpc>
                <a:spcPct val="90000"/>
              </a:lnSpc>
              <a:buFont typeface="+mj-lt"/>
              <a:buAutoNum type="arabicPeriod"/>
            </a:pPr>
            <a:r>
              <a:rPr lang="en-US" sz="2400" b="1" dirty="0">
                <a:latin typeface="+mn-lt"/>
              </a:rPr>
              <a:t>Structural Testing (8M Tower)</a:t>
            </a:r>
            <a:br>
              <a:rPr lang="en-US" sz="2400" b="1" dirty="0">
                <a:latin typeface="+mn-lt"/>
              </a:rPr>
            </a:br>
            <a:endParaRPr lang="en-US" sz="2400" b="1" dirty="0">
              <a:latin typeface="+mn-lt"/>
            </a:endParaRPr>
          </a:p>
          <a:p>
            <a:pPr marL="342900" indent="-342900" algn="l">
              <a:lnSpc>
                <a:spcPct val="90000"/>
              </a:lnSpc>
              <a:buFont typeface="+mj-lt"/>
              <a:buAutoNum type="arabicPeriod"/>
            </a:pPr>
            <a:r>
              <a:rPr lang="en-US" sz="2400" b="1" dirty="0">
                <a:latin typeface="+mn-lt"/>
              </a:rPr>
              <a:t>Next Steps</a:t>
            </a:r>
          </a:p>
          <a:p>
            <a:pPr marL="342900" indent="-342900" algn="l">
              <a:lnSpc>
                <a:spcPct val="90000"/>
              </a:lnSpc>
              <a:buFont typeface="+mj-lt"/>
              <a:buAutoNum type="arabicPeriod"/>
            </a:pPr>
            <a:endParaRPr lang="en-US" sz="2400" b="1" dirty="0">
              <a:latin typeface="+mn-lt"/>
            </a:endParaRPr>
          </a:p>
          <a:p>
            <a:pPr marL="342900" indent="-342900" algn="l">
              <a:lnSpc>
                <a:spcPct val="90000"/>
              </a:lnSpc>
              <a:buFont typeface="+mj-lt"/>
              <a:buAutoNum type="arabicPeriod"/>
            </a:pPr>
            <a:r>
              <a:rPr lang="en-US" sz="2400" b="1" dirty="0">
                <a:latin typeface="+mn-lt"/>
              </a:rPr>
              <a:t>Tower Designs (8M, 4M, Left Insert, Right Insert)</a:t>
            </a:r>
          </a:p>
          <a:p>
            <a:pPr marL="342900" indent="-342900" algn="l">
              <a:lnSpc>
                <a:spcPct val="90000"/>
              </a:lnSpc>
              <a:buFont typeface="+mj-lt"/>
              <a:buAutoNum type="arabicPeriod"/>
            </a:pPr>
            <a:endParaRPr lang="en-US" sz="2400" b="1" dirty="0">
              <a:latin typeface="+mn-lt"/>
            </a:endParaRPr>
          </a:p>
          <a:p>
            <a:pPr marL="342900" indent="-342900">
              <a:lnSpc>
                <a:spcPct val="90000"/>
              </a:lnSpc>
              <a:buFont typeface="+mj-lt"/>
              <a:buAutoNum type="arabicPeriod"/>
            </a:pPr>
            <a:r>
              <a:rPr lang="en-US" sz="2400" b="1" dirty="0">
                <a:latin typeface="+mn-lt"/>
              </a:rPr>
              <a:t>Scintillator Integration</a:t>
            </a:r>
          </a:p>
          <a:p>
            <a:pPr marL="342900" indent="-342900" algn="l">
              <a:lnSpc>
                <a:spcPct val="90000"/>
              </a:lnSpc>
              <a:buFont typeface="+mj-lt"/>
              <a:buAutoNum type="arabicPeriod"/>
            </a:pPr>
            <a:endParaRPr lang="en-US" sz="2400" b="1" dirty="0">
              <a:latin typeface="+mn-lt"/>
            </a:endParaRP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1417473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429767" y="868680"/>
            <a:ext cx="11430000" cy="5120640"/>
          </a:xfrm>
        </p:spPr>
        <p:txBody>
          <a:bodyPr/>
          <a:lstStyle/>
          <a:p>
            <a:pPr marL="0" indent="0">
              <a:lnSpc>
                <a:spcPct val="100000"/>
              </a:lnSpc>
              <a:spcAft>
                <a:spcPts val="600"/>
              </a:spcAft>
              <a:buNone/>
            </a:pPr>
            <a:r>
              <a:rPr lang="en-US" sz="1400" b="1" dirty="0"/>
              <a:t>ASAP Tasks:</a:t>
            </a:r>
          </a:p>
          <a:p>
            <a:pPr>
              <a:lnSpc>
                <a:spcPct val="100000"/>
              </a:lnSpc>
              <a:spcBef>
                <a:spcPts val="0"/>
              </a:spcBef>
              <a:spcAft>
                <a:spcPts val="0"/>
              </a:spcAft>
            </a:pPr>
            <a:r>
              <a:rPr lang="en-US" sz="1400" dirty="0"/>
              <a:t>Finish and evaluate 4</a:t>
            </a:r>
            <a:r>
              <a:rPr lang="en-US" sz="1400" baseline="30000" dirty="0"/>
              <a:t>th</a:t>
            </a:r>
            <a:r>
              <a:rPr lang="en-US" sz="1400" dirty="0"/>
              <a:t> 1320mm Prototype (5</a:t>
            </a:r>
            <a:r>
              <a:rPr lang="en-US" sz="1400" baseline="30000" dirty="0"/>
              <a:t>th</a:t>
            </a:r>
            <a:r>
              <a:rPr lang="en-US" sz="1400" dirty="0"/>
              <a:t> prototype to follow for process verification).</a:t>
            </a:r>
            <a:br>
              <a:rPr lang="en-US" sz="1400" dirty="0"/>
            </a:br>
            <a:endParaRPr lang="en-US" sz="1400" dirty="0"/>
          </a:p>
          <a:p>
            <a:pPr>
              <a:lnSpc>
                <a:spcPct val="100000"/>
              </a:lnSpc>
              <a:spcBef>
                <a:spcPts val="0"/>
              </a:spcBef>
              <a:spcAft>
                <a:spcPts val="0"/>
              </a:spcAft>
            </a:pPr>
            <a:r>
              <a:rPr lang="en-US" sz="1400" dirty="0"/>
              <a:t>After 5</a:t>
            </a:r>
            <a:r>
              <a:rPr lang="en-US" sz="1400" baseline="30000" dirty="0"/>
              <a:t>th</a:t>
            </a:r>
            <a:r>
              <a:rPr lang="en-US" sz="1400" dirty="0"/>
              <a:t> Prototype evaluation, 3x Prototypes to be manufactured and electroless nickel plated (Ohio).</a:t>
            </a:r>
            <a:br>
              <a:rPr lang="en-US" sz="1400" dirty="0"/>
            </a:br>
            <a:endParaRPr lang="en-US" sz="1400" dirty="0"/>
          </a:p>
          <a:p>
            <a:pPr>
              <a:lnSpc>
                <a:spcPct val="100000"/>
              </a:lnSpc>
              <a:spcBef>
                <a:spcPts val="0"/>
              </a:spcBef>
              <a:spcAft>
                <a:spcPts val="0"/>
              </a:spcAft>
            </a:pPr>
            <a:r>
              <a:rPr lang="en-US" sz="1400" dirty="0"/>
              <a:t>Ensure proper fitment in Tower stacking and installation of scintillator assemblies, can be performed with delivery of current batch of 5x units (expected at beginning of January 2025). </a:t>
            </a:r>
            <a:br>
              <a:rPr lang="en-US" sz="1400" dirty="0"/>
            </a:br>
            <a:endParaRPr lang="en-US" sz="1400" dirty="0"/>
          </a:p>
          <a:p>
            <a:pPr>
              <a:lnSpc>
                <a:spcPct val="100000"/>
              </a:lnSpc>
              <a:spcBef>
                <a:spcPts val="0"/>
              </a:spcBef>
              <a:spcAft>
                <a:spcPts val="0"/>
              </a:spcAft>
            </a:pPr>
            <a:r>
              <a:rPr lang="en-US" sz="1400" dirty="0"/>
              <a:t>Create Design Specification document for fabrication methods / testing procedures, acceptance criteria, and shipment instructions.</a:t>
            </a:r>
            <a:br>
              <a:rPr lang="en-US" sz="1400" dirty="0"/>
            </a:br>
            <a:endParaRPr lang="en-US" sz="1400" dirty="0"/>
          </a:p>
          <a:p>
            <a:pPr>
              <a:lnSpc>
                <a:spcPct val="100000"/>
              </a:lnSpc>
              <a:spcBef>
                <a:spcPts val="0"/>
              </a:spcBef>
              <a:spcAft>
                <a:spcPts val="0"/>
              </a:spcAft>
            </a:pPr>
            <a:r>
              <a:rPr lang="en-US" sz="1400" dirty="0"/>
              <a:t>Procurement Bid for LLP of 8M Tower Assemblies.</a:t>
            </a:r>
          </a:p>
          <a:p>
            <a:pPr>
              <a:lnSpc>
                <a:spcPct val="100000"/>
              </a:lnSpc>
              <a:spcBef>
                <a:spcPts val="0"/>
              </a:spcBef>
              <a:spcAft>
                <a:spcPts val="0"/>
              </a:spcAft>
            </a:pPr>
            <a:endParaRPr lang="en-US" sz="1400" dirty="0"/>
          </a:p>
          <a:p>
            <a:pPr marL="0" indent="0">
              <a:lnSpc>
                <a:spcPct val="100000"/>
              </a:lnSpc>
              <a:spcBef>
                <a:spcPts val="0"/>
              </a:spcBef>
              <a:spcAft>
                <a:spcPts val="0"/>
              </a:spcAft>
              <a:buNone/>
            </a:pPr>
            <a:r>
              <a:rPr lang="en-US" sz="1400" b="1" dirty="0"/>
              <a:t>FY25 Tasks:</a:t>
            </a:r>
          </a:p>
          <a:p>
            <a:pPr>
              <a:lnSpc>
                <a:spcPct val="100000"/>
              </a:lnSpc>
              <a:spcBef>
                <a:spcPts val="0"/>
              </a:spcBef>
              <a:spcAft>
                <a:spcPts val="0"/>
              </a:spcAft>
            </a:pPr>
            <a:endParaRPr lang="en-US" sz="1400" dirty="0"/>
          </a:p>
          <a:p>
            <a:pPr>
              <a:lnSpc>
                <a:spcPct val="100000"/>
              </a:lnSpc>
              <a:spcBef>
                <a:spcPts val="0"/>
              </a:spcBef>
              <a:spcAft>
                <a:spcPts val="0"/>
              </a:spcAft>
            </a:pPr>
            <a:r>
              <a:rPr lang="en-US" sz="1400" dirty="0"/>
              <a:t>Repeat for 4M tower.</a:t>
            </a:r>
            <a:br>
              <a:rPr lang="en-US" sz="1400" dirty="0"/>
            </a:br>
            <a:endParaRPr lang="en-US" sz="1400" dirty="0"/>
          </a:p>
          <a:p>
            <a:pPr>
              <a:lnSpc>
                <a:spcPct val="100000"/>
              </a:lnSpc>
              <a:spcBef>
                <a:spcPts val="0"/>
              </a:spcBef>
              <a:spcAft>
                <a:spcPts val="0"/>
              </a:spcAft>
            </a:pPr>
            <a:r>
              <a:rPr lang="en-US" sz="1400" dirty="0"/>
              <a:t>Finalize design of Left and Right Insert assemblies, (tile positioning and geometry still being optimized).</a:t>
            </a:r>
            <a:br>
              <a:rPr lang="en-US" sz="1400" dirty="0"/>
            </a:br>
            <a:endParaRPr lang="en-US" sz="1400" dirty="0"/>
          </a:p>
          <a:p>
            <a:pPr>
              <a:lnSpc>
                <a:spcPct val="100000"/>
              </a:lnSpc>
              <a:spcAft>
                <a:spcPts val="600"/>
              </a:spcAft>
            </a:pPr>
            <a:r>
              <a:rPr lang="en-US" sz="1400" dirty="0"/>
              <a:t>Design Scintillator Tile wrapping device and Scintillator package assembly device to allow for fast, repeatable operation for ≈530,000 wrapped scintillator tiles, ≈70,000 scintillator packages.</a:t>
            </a:r>
          </a:p>
        </p:txBody>
      </p:sp>
    </p:spTree>
    <p:extLst>
      <p:ext uri="{BB962C8B-B14F-4D97-AF65-F5344CB8AC3E}">
        <p14:creationId xmlns:p14="http://schemas.microsoft.com/office/powerpoint/2010/main" val="213826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942597" y="2964349"/>
            <a:ext cx="4306806" cy="534988"/>
          </a:xfrm>
          <a:prstGeom prst="rect">
            <a:avLst/>
          </a:prstGeom>
          <a:noFill/>
        </p:spPr>
        <p:txBody>
          <a:bodyPr wrap="square" rtlCol="0">
            <a:spAutoFit/>
          </a:bodyPr>
          <a:lstStyle/>
          <a:p>
            <a:pPr algn="ctr"/>
            <a:r>
              <a:rPr lang="en-US" b="1" dirty="0">
                <a:latin typeface="+mn-lt"/>
              </a:rPr>
              <a:t>Tower / Insert Design</a:t>
            </a:r>
          </a:p>
        </p:txBody>
      </p:sp>
    </p:spTree>
    <p:extLst>
      <p:ext uri="{BB962C8B-B14F-4D97-AF65-F5344CB8AC3E}">
        <p14:creationId xmlns:p14="http://schemas.microsoft.com/office/powerpoint/2010/main" val="4236894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E96EC0D7-9FF2-A8A4-28B0-439A53DD3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3150" y="2262112"/>
            <a:ext cx="3498850" cy="11211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557A9CC-C870-4148-5687-F47D25693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548" y="761637"/>
            <a:ext cx="3283651" cy="11390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E253F94-6048-1EB9-24F2-42A059F4D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159" y="4545153"/>
            <a:ext cx="3087687" cy="22615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BD08F53-01D4-6BAC-A884-5575E0643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6093" y="3069463"/>
            <a:ext cx="3283651" cy="205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479482-7880-462B-A273-E3426E6D51D3}"/>
              </a:ext>
            </a:extLst>
          </p:cNvPr>
          <p:cNvSpPr>
            <a:spLocks noGrp="1"/>
          </p:cNvSpPr>
          <p:nvPr>
            <p:ph type="title"/>
          </p:nvPr>
        </p:nvSpPr>
        <p:spPr>
          <a:xfrm>
            <a:off x="429888" y="270964"/>
            <a:ext cx="11425236" cy="535531"/>
          </a:xfrm>
        </p:spPr>
        <p:txBody>
          <a:bodyPr/>
          <a:lstStyle/>
          <a:p>
            <a:r>
              <a:rPr lang="en-US" dirty="0"/>
              <a:t>Unique Detector Geometries</a:t>
            </a:r>
          </a:p>
        </p:txBody>
      </p:sp>
      <p:sp>
        <p:nvSpPr>
          <p:cNvPr id="3" name="TextBox 2">
            <a:extLst>
              <a:ext uri="{FF2B5EF4-FFF2-40B4-BE49-F238E27FC236}">
                <a16:creationId xmlns:a16="http://schemas.microsoft.com/office/drawing/2014/main" id="{3E7851A6-7C12-B0D4-A24D-82A9E383F66B}"/>
              </a:ext>
            </a:extLst>
          </p:cNvPr>
          <p:cNvSpPr txBox="1"/>
          <p:nvPr/>
        </p:nvSpPr>
        <p:spPr>
          <a:xfrm>
            <a:off x="9845860" y="1598539"/>
            <a:ext cx="2751794" cy="909480"/>
          </a:xfrm>
          <a:prstGeom prst="rect">
            <a:avLst/>
          </a:prstGeom>
          <a:noFill/>
        </p:spPr>
        <p:txBody>
          <a:bodyPr wrap="square" rtlCol="0">
            <a:spAutoFit/>
          </a:bodyPr>
          <a:lstStyle/>
          <a:p>
            <a:pPr algn="l">
              <a:lnSpc>
                <a:spcPct val="90000"/>
              </a:lnSpc>
            </a:pPr>
            <a:r>
              <a:rPr lang="en-US" sz="1600" b="1" dirty="0">
                <a:latin typeface="+mn-lt"/>
              </a:rPr>
              <a:t>8M Tower Assembly</a:t>
            </a:r>
          </a:p>
          <a:p>
            <a:pPr algn="l">
              <a:lnSpc>
                <a:spcPct val="90000"/>
              </a:lnSpc>
            </a:pPr>
            <a:endParaRPr lang="en-US" sz="700" dirty="0">
              <a:latin typeface="+mn-lt"/>
            </a:endParaRPr>
          </a:p>
          <a:p>
            <a:pPr algn="l">
              <a:lnSpc>
                <a:spcPct val="90000"/>
              </a:lnSpc>
            </a:pPr>
            <a:r>
              <a:rPr lang="en-US" sz="1200" dirty="0">
                <a:latin typeface="+mn-lt"/>
              </a:rPr>
              <a:t>- Dimensions: 10 x 20 x 132 cm</a:t>
            </a:r>
          </a:p>
          <a:p>
            <a:pPr algn="l">
              <a:lnSpc>
                <a:spcPct val="90000"/>
              </a:lnSpc>
            </a:pPr>
            <a:r>
              <a:rPr lang="en-US" sz="1200" dirty="0">
                <a:latin typeface="+mn-lt"/>
              </a:rPr>
              <a:t>- Quantity: 1058</a:t>
            </a:r>
          </a:p>
          <a:p>
            <a:pPr algn="l">
              <a:lnSpc>
                <a:spcPct val="90000"/>
              </a:lnSpc>
            </a:pPr>
            <a:r>
              <a:rPr lang="en-US" sz="1200" dirty="0">
                <a:latin typeface="+mn-lt"/>
              </a:rPr>
              <a:t>- Mass: ≈ 150 kg</a:t>
            </a:r>
            <a:endParaRPr lang="en-US" sz="1400" dirty="0">
              <a:latin typeface="+mn-lt"/>
            </a:endParaRPr>
          </a:p>
        </p:txBody>
      </p:sp>
      <p:sp>
        <p:nvSpPr>
          <p:cNvPr id="5" name="TextBox 4">
            <a:extLst>
              <a:ext uri="{FF2B5EF4-FFF2-40B4-BE49-F238E27FC236}">
                <a16:creationId xmlns:a16="http://schemas.microsoft.com/office/drawing/2014/main" id="{CB90FA10-57F3-563F-4333-F86DAD54BA71}"/>
              </a:ext>
            </a:extLst>
          </p:cNvPr>
          <p:cNvSpPr txBox="1"/>
          <p:nvPr/>
        </p:nvSpPr>
        <p:spPr>
          <a:xfrm>
            <a:off x="7767048" y="183822"/>
            <a:ext cx="2831876" cy="909480"/>
          </a:xfrm>
          <a:prstGeom prst="rect">
            <a:avLst/>
          </a:prstGeom>
          <a:noFill/>
        </p:spPr>
        <p:txBody>
          <a:bodyPr wrap="square" rtlCol="0">
            <a:spAutoFit/>
          </a:bodyPr>
          <a:lstStyle/>
          <a:p>
            <a:pPr algn="l">
              <a:lnSpc>
                <a:spcPct val="90000"/>
              </a:lnSpc>
            </a:pPr>
            <a:r>
              <a:rPr lang="en-US" sz="1600" b="1" dirty="0">
                <a:latin typeface="+mn-lt"/>
              </a:rPr>
              <a:t>4M Tower Assembly</a:t>
            </a:r>
          </a:p>
          <a:p>
            <a:pPr algn="l">
              <a:lnSpc>
                <a:spcPct val="90000"/>
              </a:lnSpc>
            </a:pPr>
            <a:endParaRPr lang="en-US" sz="700" dirty="0">
              <a:latin typeface="+mn-lt"/>
            </a:endParaRPr>
          </a:p>
          <a:p>
            <a:pPr algn="l">
              <a:lnSpc>
                <a:spcPct val="90000"/>
              </a:lnSpc>
            </a:pPr>
            <a:r>
              <a:rPr lang="en-US" sz="1200" dirty="0">
                <a:latin typeface="+mn-lt"/>
              </a:rPr>
              <a:t>- Dimensions: 10 x 10 x 132 cm</a:t>
            </a:r>
          </a:p>
          <a:p>
            <a:pPr algn="l">
              <a:lnSpc>
                <a:spcPct val="90000"/>
              </a:lnSpc>
            </a:pPr>
            <a:r>
              <a:rPr lang="en-US" sz="1200" dirty="0">
                <a:latin typeface="+mn-lt"/>
              </a:rPr>
              <a:t>- Quantity: 72</a:t>
            </a:r>
          </a:p>
          <a:p>
            <a:pPr algn="l">
              <a:lnSpc>
                <a:spcPct val="90000"/>
              </a:lnSpc>
            </a:pPr>
            <a:r>
              <a:rPr lang="en-US" sz="1200" dirty="0">
                <a:latin typeface="+mn-lt"/>
              </a:rPr>
              <a:t>- Mass: ≈ 70 kg</a:t>
            </a:r>
            <a:endParaRPr lang="en-US" sz="1400" dirty="0">
              <a:latin typeface="+mn-lt"/>
            </a:endParaRPr>
          </a:p>
        </p:txBody>
      </p:sp>
      <p:sp>
        <p:nvSpPr>
          <p:cNvPr id="6" name="TextBox 5">
            <a:extLst>
              <a:ext uri="{FF2B5EF4-FFF2-40B4-BE49-F238E27FC236}">
                <a16:creationId xmlns:a16="http://schemas.microsoft.com/office/drawing/2014/main" id="{B734B490-1464-AEC3-3F8F-13975C9F746D}"/>
              </a:ext>
            </a:extLst>
          </p:cNvPr>
          <p:cNvSpPr txBox="1"/>
          <p:nvPr/>
        </p:nvSpPr>
        <p:spPr>
          <a:xfrm>
            <a:off x="6142506" y="2444293"/>
            <a:ext cx="2863728" cy="909480"/>
          </a:xfrm>
          <a:prstGeom prst="rect">
            <a:avLst/>
          </a:prstGeom>
          <a:noFill/>
        </p:spPr>
        <p:txBody>
          <a:bodyPr wrap="square" rtlCol="0">
            <a:spAutoFit/>
          </a:bodyPr>
          <a:lstStyle/>
          <a:p>
            <a:pPr algn="l">
              <a:lnSpc>
                <a:spcPct val="90000"/>
              </a:lnSpc>
            </a:pPr>
            <a:r>
              <a:rPr lang="en-US" sz="1600" b="1" dirty="0">
                <a:latin typeface="+mn-lt"/>
              </a:rPr>
              <a:t>Left Insert Assembly</a:t>
            </a:r>
          </a:p>
          <a:p>
            <a:pPr algn="l">
              <a:lnSpc>
                <a:spcPct val="90000"/>
              </a:lnSpc>
            </a:pPr>
            <a:endParaRPr lang="en-US" sz="700" dirty="0">
              <a:latin typeface="+mn-lt"/>
            </a:endParaRPr>
          </a:p>
          <a:p>
            <a:pPr algn="l">
              <a:lnSpc>
                <a:spcPct val="90000"/>
              </a:lnSpc>
            </a:pPr>
            <a:r>
              <a:rPr lang="en-US" sz="1200" dirty="0">
                <a:latin typeface="+mn-lt"/>
              </a:rPr>
              <a:t>- Dimensions: 60 x 20 x 132 cm</a:t>
            </a:r>
          </a:p>
          <a:p>
            <a:pPr algn="l">
              <a:lnSpc>
                <a:spcPct val="90000"/>
              </a:lnSpc>
            </a:pPr>
            <a:r>
              <a:rPr lang="en-US" sz="1200" dirty="0">
                <a:latin typeface="+mn-lt"/>
              </a:rPr>
              <a:t>- Quantity: 1</a:t>
            </a:r>
          </a:p>
          <a:p>
            <a:pPr algn="l">
              <a:lnSpc>
                <a:spcPct val="90000"/>
              </a:lnSpc>
            </a:pPr>
            <a:r>
              <a:rPr lang="en-US" sz="1200" dirty="0">
                <a:latin typeface="+mn-lt"/>
              </a:rPr>
              <a:t>- Mass: ≈ 820 kg</a:t>
            </a:r>
          </a:p>
        </p:txBody>
      </p:sp>
      <p:sp>
        <p:nvSpPr>
          <p:cNvPr id="7" name="TextBox 6">
            <a:extLst>
              <a:ext uri="{FF2B5EF4-FFF2-40B4-BE49-F238E27FC236}">
                <a16:creationId xmlns:a16="http://schemas.microsoft.com/office/drawing/2014/main" id="{9C6502A6-537F-6464-7C3E-F02A7F53817D}"/>
              </a:ext>
            </a:extLst>
          </p:cNvPr>
          <p:cNvSpPr txBox="1"/>
          <p:nvPr/>
        </p:nvSpPr>
        <p:spPr>
          <a:xfrm>
            <a:off x="9651299" y="3750751"/>
            <a:ext cx="3140916" cy="909480"/>
          </a:xfrm>
          <a:prstGeom prst="rect">
            <a:avLst/>
          </a:prstGeom>
          <a:noFill/>
        </p:spPr>
        <p:txBody>
          <a:bodyPr wrap="square" rtlCol="0">
            <a:spAutoFit/>
          </a:bodyPr>
          <a:lstStyle/>
          <a:p>
            <a:pPr algn="l">
              <a:lnSpc>
                <a:spcPct val="90000"/>
              </a:lnSpc>
            </a:pPr>
            <a:r>
              <a:rPr lang="en-US" sz="1600" b="1" dirty="0">
                <a:latin typeface="+mn-lt"/>
              </a:rPr>
              <a:t>Right Insert Assembly</a:t>
            </a:r>
          </a:p>
          <a:p>
            <a:pPr algn="l">
              <a:lnSpc>
                <a:spcPct val="90000"/>
              </a:lnSpc>
            </a:pPr>
            <a:endParaRPr lang="en-US" sz="700" dirty="0">
              <a:latin typeface="+mn-lt"/>
            </a:endParaRPr>
          </a:p>
          <a:p>
            <a:pPr algn="l">
              <a:lnSpc>
                <a:spcPct val="90000"/>
              </a:lnSpc>
            </a:pPr>
            <a:r>
              <a:rPr lang="en-US" sz="1200" dirty="0">
                <a:latin typeface="+mn-lt"/>
              </a:rPr>
              <a:t>- Dimensions: 60 x 40 x 132 cm</a:t>
            </a:r>
          </a:p>
          <a:p>
            <a:pPr algn="l">
              <a:lnSpc>
                <a:spcPct val="90000"/>
              </a:lnSpc>
            </a:pPr>
            <a:r>
              <a:rPr lang="en-US" sz="1200" dirty="0">
                <a:latin typeface="+mn-lt"/>
              </a:rPr>
              <a:t>- Quantity: 1</a:t>
            </a:r>
          </a:p>
          <a:p>
            <a:pPr algn="l">
              <a:lnSpc>
                <a:spcPct val="90000"/>
              </a:lnSpc>
            </a:pPr>
            <a:r>
              <a:rPr lang="en-US" sz="1200" dirty="0">
                <a:latin typeface="+mn-lt"/>
              </a:rPr>
              <a:t>- Mass: ≈ 1,320 kg</a:t>
            </a:r>
            <a:endParaRPr lang="en-US" sz="1400" dirty="0">
              <a:latin typeface="+mn-lt"/>
            </a:endParaRPr>
          </a:p>
        </p:txBody>
      </p:sp>
      <p:sp>
        <p:nvSpPr>
          <p:cNvPr id="8" name="TextBox 7">
            <a:extLst>
              <a:ext uri="{FF2B5EF4-FFF2-40B4-BE49-F238E27FC236}">
                <a16:creationId xmlns:a16="http://schemas.microsoft.com/office/drawing/2014/main" id="{BCDEA057-1398-DEA5-8CE7-29BCF127EDC1}"/>
              </a:ext>
            </a:extLst>
          </p:cNvPr>
          <p:cNvSpPr txBox="1"/>
          <p:nvPr/>
        </p:nvSpPr>
        <p:spPr>
          <a:xfrm>
            <a:off x="328214" y="917926"/>
            <a:ext cx="5447879" cy="4773614"/>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Common design and manufacturing processes for all geometries.</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Constructed of 15.2 mm thick solid absorber plates, 1020 Carbon Steel</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1020 Carbon steel sheet metal top and bottom.</a:t>
            </a:r>
          </a:p>
          <a:p>
            <a:pPr algn="l">
              <a:lnSpc>
                <a:spcPct val="90000"/>
              </a:lnSpc>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Electron-Beam welding of all steel components for a monolithic structure.</a:t>
            </a:r>
          </a:p>
          <a:p>
            <a:pPr marL="171450" indent="-171450">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Electroless Nickel plating for corrosion resistance. </a:t>
            </a:r>
          </a:p>
          <a:p>
            <a:pPr marL="171450" indent="-171450">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Removable side panels for scintillator assembly and maintenance.</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M12 tapped hole in front plate (For </a:t>
            </a:r>
            <a:r>
              <a:rPr lang="en-US" sz="1400" dirty="0" err="1">
                <a:latin typeface="+mn-lt"/>
              </a:rPr>
              <a:t>EMCal</a:t>
            </a:r>
            <a:r>
              <a:rPr lang="en-US" sz="1400" dirty="0">
                <a:latin typeface="+mn-lt"/>
              </a:rPr>
              <a:t> mounting).</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M6 tapped holes for hoisting (strongback).</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Generous windows at rear for PCB access / electrical connections.</a:t>
            </a: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4159269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D33E778-9308-AF9C-D593-CC33E1803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026" y="1884687"/>
            <a:ext cx="6372428" cy="3568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9D74BF5C-CFB7-4820-1129-CE23672A2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873" y="443078"/>
            <a:ext cx="5510024" cy="17656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FFDDDD2-45CE-6C79-4369-088A06E09D92}"/>
              </a:ext>
            </a:extLst>
          </p:cNvPr>
          <p:cNvPicPr>
            <a:picLocks noChangeAspect="1"/>
          </p:cNvPicPr>
          <p:nvPr/>
        </p:nvPicPr>
        <p:blipFill>
          <a:blip r:embed="rId4"/>
          <a:stretch>
            <a:fillRect/>
          </a:stretch>
        </p:blipFill>
        <p:spPr>
          <a:xfrm>
            <a:off x="617696" y="5433083"/>
            <a:ext cx="11406539" cy="1044064"/>
          </a:xfrm>
          <a:prstGeom prst="rect">
            <a:avLst/>
          </a:prstGeom>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8M Tower Design</a:t>
            </a:r>
          </a:p>
        </p:txBody>
      </p:sp>
      <p:sp>
        <p:nvSpPr>
          <p:cNvPr id="3" name="TextBox 2">
            <a:extLst>
              <a:ext uri="{FF2B5EF4-FFF2-40B4-BE49-F238E27FC236}">
                <a16:creationId xmlns:a16="http://schemas.microsoft.com/office/drawing/2014/main" id="{F13F3AA0-6170-BF43-7B0E-89779A62E15A}"/>
              </a:ext>
            </a:extLst>
          </p:cNvPr>
          <p:cNvSpPr txBox="1"/>
          <p:nvPr/>
        </p:nvSpPr>
        <p:spPr>
          <a:xfrm>
            <a:off x="328214" y="917926"/>
            <a:ext cx="6118269" cy="1311128"/>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Main detector module shape.</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61x absorber plate layers, 1020 Carbon Steel.</a:t>
            </a:r>
          </a:p>
          <a:p>
            <a:pPr>
              <a:lnSpc>
                <a:spcPct val="90000"/>
              </a:lnSpc>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Top, bottom, and side panels made from 14 GA sheet metal.</a:t>
            </a: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8687330" y="4574094"/>
            <a:ext cx="85773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5334058" y="6438267"/>
            <a:ext cx="1730181"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Side View with side panel removed</a:t>
            </a:r>
          </a:p>
        </p:txBody>
      </p:sp>
      <p:sp>
        <p:nvSpPr>
          <p:cNvPr id="14" name="TextBox 13">
            <a:extLst>
              <a:ext uri="{FF2B5EF4-FFF2-40B4-BE49-F238E27FC236}">
                <a16:creationId xmlns:a16="http://schemas.microsoft.com/office/drawing/2014/main" id="{AFD1CA91-495A-E86E-242A-031B31F13571}"/>
              </a:ext>
            </a:extLst>
          </p:cNvPr>
          <p:cNvSpPr txBox="1"/>
          <p:nvPr/>
        </p:nvSpPr>
        <p:spPr>
          <a:xfrm rot="811936">
            <a:off x="3846390" y="4565465"/>
            <a:ext cx="1404961"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1075025" y="544936"/>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8M Tower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2890268" y="2455010"/>
            <a:ext cx="785107"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a:off x="3675375" y="2653526"/>
            <a:ext cx="777096" cy="2629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H="1" flipV="1">
            <a:off x="8291682" y="4048825"/>
            <a:ext cx="824513" cy="5252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834273">
            <a:off x="4018354" y="3652575"/>
            <a:ext cx="1703243"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6" name="TextBox 5">
            <a:extLst>
              <a:ext uri="{FF2B5EF4-FFF2-40B4-BE49-F238E27FC236}">
                <a16:creationId xmlns:a16="http://schemas.microsoft.com/office/drawing/2014/main" id="{E75DBEEE-EE70-7E89-113C-E793D027AE63}"/>
              </a:ext>
            </a:extLst>
          </p:cNvPr>
          <p:cNvSpPr txBox="1"/>
          <p:nvPr/>
        </p:nvSpPr>
        <p:spPr>
          <a:xfrm rot="834273">
            <a:off x="8277929" y="3403114"/>
            <a:ext cx="1703243"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8" name="TextBox 7">
            <a:extLst>
              <a:ext uri="{FF2B5EF4-FFF2-40B4-BE49-F238E27FC236}">
                <a16:creationId xmlns:a16="http://schemas.microsoft.com/office/drawing/2014/main" id="{379EAEF0-C78C-0008-E299-54BCA6D53521}"/>
              </a:ext>
            </a:extLst>
          </p:cNvPr>
          <p:cNvSpPr txBox="1"/>
          <p:nvPr/>
        </p:nvSpPr>
        <p:spPr>
          <a:xfrm>
            <a:off x="7506575" y="4442456"/>
            <a:ext cx="1021849"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Side PCB connection</a:t>
            </a:r>
          </a:p>
        </p:txBody>
      </p:sp>
      <p:cxnSp>
        <p:nvCxnSpPr>
          <p:cNvPr id="9" name="Straight Arrow Connector 8">
            <a:extLst>
              <a:ext uri="{FF2B5EF4-FFF2-40B4-BE49-F238E27FC236}">
                <a16:creationId xmlns:a16="http://schemas.microsoft.com/office/drawing/2014/main" id="{C971687D-BDD5-FB38-0A2F-918374FAC6B6}"/>
              </a:ext>
            </a:extLst>
          </p:cNvPr>
          <p:cNvCxnSpPr>
            <a:cxnSpLocks/>
            <a:stCxn id="8" idx="0"/>
          </p:cNvCxnSpPr>
          <p:nvPr/>
        </p:nvCxnSpPr>
        <p:spPr>
          <a:xfrm flipH="1" flipV="1">
            <a:off x="7603149" y="3954203"/>
            <a:ext cx="414351" cy="4882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67029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C46716C-C63D-4CCA-1DD1-BA1BC65AC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782" y="1903838"/>
            <a:ext cx="7264429" cy="351870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EAD6538-600C-1E46-BECA-039F942F6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6" y="285993"/>
            <a:ext cx="5518150" cy="19141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BAA74A-914D-A0E6-DAB8-76D87ACC6818}"/>
              </a:ext>
            </a:extLst>
          </p:cNvPr>
          <p:cNvPicPr>
            <a:picLocks noChangeAspect="1"/>
          </p:cNvPicPr>
          <p:nvPr/>
        </p:nvPicPr>
        <p:blipFill>
          <a:blip r:embed="rId4"/>
          <a:stretch>
            <a:fillRect/>
          </a:stretch>
        </p:blipFill>
        <p:spPr>
          <a:xfrm>
            <a:off x="571866" y="5385925"/>
            <a:ext cx="11406539" cy="1044064"/>
          </a:xfrm>
          <a:prstGeom prst="rect">
            <a:avLst/>
          </a:prstGeom>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4M Tower Design</a:t>
            </a:r>
          </a:p>
        </p:txBody>
      </p:sp>
      <p:sp>
        <p:nvSpPr>
          <p:cNvPr id="3" name="TextBox 2">
            <a:extLst>
              <a:ext uri="{FF2B5EF4-FFF2-40B4-BE49-F238E27FC236}">
                <a16:creationId xmlns:a16="http://schemas.microsoft.com/office/drawing/2014/main" id="{F13F3AA0-6170-BF43-7B0E-89779A62E15A}"/>
              </a:ext>
            </a:extLst>
          </p:cNvPr>
          <p:cNvSpPr txBox="1"/>
          <p:nvPr/>
        </p:nvSpPr>
        <p:spPr>
          <a:xfrm>
            <a:off x="328214" y="917926"/>
            <a:ext cx="5965380" cy="1061829"/>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Fills voids left by 8M Tower stacking arrangement.</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61x absorber plate layers, 1020 Carbon Steel.</a:t>
            </a:r>
          </a:p>
          <a:p>
            <a:pPr marL="285750" indent="-285750" algn="l">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Top, bottom, and side panels made from 14 GA sheet metal.</a:t>
            </a:r>
            <a:endParaRPr lang="en-US" sz="1200"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8824974" y="4881640"/>
            <a:ext cx="903380"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5343960" y="6439507"/>
            <a:ext cx="1730181"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Side View with side panel removed</a:t>
            </a:r>
          </a:p>
        </p:txBody>
      </p:sp>
      <p:sp>
        <p:nvSpPr>
          <p:cNvPr id="14" name="TextBox 13">
            <a:extLst>
              <a:ext uri="{FF2B5EF4-FFF2-40B4-BE49-F238E27FC236}">
                <a16:creationId xmlns:a16="http://schemas.microsoft.com/office/drawing/2014/main" id="{AFD1CA91-495A-E86E-242A-031B31F13571}"/>
              </a:ext>
            </a:extLst>
          </p:cNvPr>
          <p:cNvSpPr txBox="1"/>
          <p:nvPr/>
        </p:nvSpPr>
        <p:spPr>
          <a:xfrm rot="1004527">
            <a:off x="4744453" y="4483501"/>
            <a:ext cx="1285315"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1075025" y="544936"/>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8M Tower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1909607" y="2087008"/>
            <a:ext cx="826892"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a:off x="2736499" y="2285524"/>
            <a:ext cx="616986" cy="5801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H="1" flipV="1">
            <a:off x="8724534" y="4529195"/>
            <a:ext cx="552130" cy="3524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1051607">
            <a:off x="3839505" y="3752013"/>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Tree>
    <p:extLst>
      <p:ext uri="{BB962C8B-B14F-4D97-AF65-F5344CB8AC3E}">
        <p14:creationId xmlns:p14="http://schemas.microsoft.com/office/powerpoint/2010/main" val="93714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5C7748-50C5-3794-9AA6-12ECCAB9F396}"/>
              </a:ext>
            </a:extLst>
          </p:cNvPr>
          <p:cNvPicPr>
            <a:picLocks noChangeAspect="1"/>
          </p:cNvPicPr>
          <p:nvPr/>
        </p:nvPicPr>
        <p:blipFill>
          <a:blip r:embed="rId2"/>
          <a:stretch>
            <a:fillRect/>
          </a:stretch>
        </p:blipFill>
        <p:spPr>
          <a:xfrm>
            <a:off x="2257601" y="3329058"/>
            <a:ext cx="2786814" cy="2140486"/>
          </a:xfrm>
          <a:prstGeom prst="rect">
            <a:avLst/>
          </a:prstGeom>
        </p:spPr>
      </p:pic>
      <p:pic>
        <p:nvPicPr>
          <p:cNvPr id="1028" name="Picture 4">
            <a:extLst>
              <a:ext uri="{FF2B5EF4-FFF2-40B4-BE49-F238E27FC236}">
                <a16:creationId xmlns:a16="http://schemas.microsoft.com/office/drawing/2014/main" id="{58E0A570-DCE3-D299-F3E8-D7EAAEBE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301" y="2565818"/>
            <a:ext cx="6071337" cy="36012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A8F642A-6900-946B-87E8-9D6D34597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440" y="550265"/>
            <a:ext cx="4349185" cy="39822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1545CB-B68A-6DB4-8F83-0B870611F035}"/>
              </a:ext>
            </a:extLst>
          </p:cNvPr>
          <p:cNvPicPr>
            <a:picLocks noChangeAspect="1"/>
          </p:cNvPicPr>
          <p:nvPr/>
        </p:nvPicPr>
        <p:blipFill>
          <a:blip r:embed="rId5"/>
          <a:stretch>
            <a:fillRect/>
          </a:stretch>
        </p:blipFill>
        <p:spPr>
          <a:xfrm rot="10800000">
            <a:off x="7765475" y="4836264"/>
            <a:ext cx="4208565" cy="1836464"/>
          </a:xfrm>
          <a:prstGeom prst="rect">
            <a:avLst/>
          </a:prstGeom>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Insert Assembly Design (Left Side)</a:t>
            </a:r>
          </a:p>
        </p:txBody>
      </p:sp>
      <p:sp>
        <p:nvSpPr>
          <p:cNvPr id="3" name="TextBox 2">
            <a:extLst>
              <a:ext uri="{FF2B5EF4-FFF2-40B4-BE49-F238E27FC236}">
                <a16:creationId xmlns:a16="http://schemas.microsoft.com/office/drawing/2014/main" id="{F13F3AA0-6170-BF43-7B0E-89779A62E15A}"/>
              </a:ext>
            </a:extLst>
          </p:cNvPr>
          <p:cNvSpPr txBox="1"/>
          <p:nvPr/>
        </p:nvSpPr>
        <p:spPr>
          <a:xfrm>
            <a:off x="328213" y="917926"/>
            <a:ext cx="6626425" cy="1311128"/>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61x absorber plate layers, 1020 Carbon Steel.</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Continuously expanding circular cut for constant beampipe clearance.</a:t>
            </a:r>
          </a:p>
          <a:p>
            <a:pPr>
              <a:lnSpc>
                <a:spcPct val="90000"/>
              </a:lnSpc>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Top, bottom, and side panels made from 10 GA sheet metal.</a:t>
            </a:r>
          </a:p>
          <a:p>
            <a:pPr marL="285750" indent="-285750" algn="l">
              <a:lnSpc>
                <a:spcPct val="90000"/>
              </a:lnSpc>
              <a:buFont typeface="Arial" panose="020B0604020202020204" pitchFamily="34" charset="0"/>
              <a:buChar char="•"/>
            </a:pPr>
            <a:endParaRPr lang="en-US"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494573" y="5897568"/>
            <a:ext cx="903380"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4" name="TextBox 13">
            <a:extLst>
              <a:ext uri="{FF2B5EF4-FFF2-40B4-BE49-F238E27FC236}">
                <a16:creationId xmlns:a16="http://schemas.microsoft.com/office/drawing/2014/main" id="{AFD1CA91-495A-E86E-242A-031B31F13571}"/>
              </a:ext>
            </a:extLst>
          </p:cNvPr>
          <p:cNvSpPr txBox="1"/>
          <p:nvPr/>
        </p:nvSpPr>
        <p:spPr>
          <a:xfrm rot="20500678">
            <a:off x="2117940" y="2662204"/>
            <a:ext cx="1285315"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8664737" y="656446"/>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Left Insert Assembly</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5" idx="3"/>
          </p:cNvCxnSpPr>
          <p:nvPr/>
        </p:nvCxnSpPr>
        <p:spPr>
          <a:xfrm>
            <a:off x="1517748" y="3547785"/>
            <a:ext cx="1250852" cy="11462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V="1">
            <a:off x="946263" y="5394185"/>
            <a:ext cx="811655" cy="5033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20559818">
            <a:off x="2945023" y="5116077"/>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9004666" y="4366462"/>
            <a:ext cx="1730181"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Side View with side panels removed</a:t>
            </a:r>
          </a:p>
        </p:txBody>
      </p:sp>
      <p:sp>
        <p:nvSpPr>
          <p:cNvPr id="32" name="TextBox 31">
            <a:extLst>
              <a:ext uri="{FF2B5EF4-FFF2-40B4-BE49-F238E27FC236}">
                <a16:creationId xmlns:a16="http://schemas.microsoft.com/office/drawing/2014/main" id="{F8DE2F8A-03BB-D145-DA88-AE905708CAA9}"/>
              </a:ext>
            </a:extLst>
          </p:cNvPr>
          <p:cNvSpPr txBox="1"/>
          <p:nvPr/>
        </p:nvSpPr>
        <p:spPr>
          <a:xfrm rot="20493201">
            <a:off x="2366412" y="3786603"/>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5" name="TextBox 4">
            <a:extLst>
              <a:ext uri="{FF2B5EF4-FFF2-40B4-BE49-F238E27FC236}">
                <a16:creationId xmlns:a16="http://schemas.microsoft.com/office/drawing/2014/main" id="{7BD0FEDF-660E-4518-F618-C9CB71FB7A48}"/>
              </a:ext>
            </a:extLst>
          </p:cNvPr>
          <p:cNvSpPr txBox="1"/>
          <p:nvPr/>
        </p:nvSpPr>
        <p:spPr>
          <a:xfrm>
            <a:off x="463563" y="3273094"/>
            <a:ext cx="1054185" cy="549381"/>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Unique Geometry Steel Plates</a:t>
            </a:r>
          </a:p>
        </p:txBody>
      </p:sp>
      <p:sp>
        <p:nvSpPr>
          <p:cNvPr id="8" name="TextBox 7">
            <a:extLst>
              <a:ext uri="{FF2B5EF4-FFF2-40B4-BE49-F238E27FC236}">
                <a16:creationId xmlns:a16="http://schemas.microsoft.com/office/drawing/2014/main" id="{AD5A0E40-A667-6630-2B13-3E5A2850BEBB}"/>
              </a:ext>
            </a:extLst>
          </p:cNvPr>
          <p:cNvSpPr txBox="1"/>
          <p:nvPr/>
        </p:nvSpPr>
        <p:spPr>
          <a:xfrm rot="20559818">
            <a:off x="4875472" y="3609819"/>
            <a:ext cx="1515817"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Conical Inner Plate</a:t>
            </a:r>
          </a:p>
        </p:txBody>
      </p:sp>
    </p:spTree>
    <p:extLst>
      <p:ext uri="{BB962C8B-B14F-4D97-AF65-F5344CB8AC3E}">
        <p14:creationId xmlns:p14="http://schemas.microsoft.com/office/powerpoint/2010/main" val="1149989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38EB383-347C-D473-381F-2F06B3D7E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375" y="2373502"/>
            <a:ext cx="6973407" cy="355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DB88001-7416-0B63-021E-AEBD80D64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166" y="854471"/>
            <a:ext cx="4577231" cy="3110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Insert Assembly Design (Right Side)</a:t>
            </a:r>
          </a:p>
        </p:txBody>
      </p:sp>
      <p:sp>
        <p:nvSpPr>
          <p:cNvPr id="3" name="TextBox 2">
            <a:extLst>
              <a:ext uri="{FF2B5EF4-FFF2-40B4-BE49-F238E27FC236}">
                <a16:creationId xmlns:a16="http://schemas.microsoft.com/office/drawing/2014/main" id="{F13F3AA0-6170-BF43-7B0E-89779A62E15A}"/>
              </a:ext>
            </a:extLst>
          </p:cNvPr>
          <p:cNvSpPr txBox="1"/>
          <p:nvPr/>
        </p:nvSpPr>
        <p:spPr>
          <a:xfrm>
            <a:off x="328213" y="917926"/>
            <a:ext cx="7034569" cy="1061829"/>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61x absorber plate layers, 1020 Carbon Steel.</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Continuously expanding circular cut for constant beampipe clearance.</a:t>
            </a:r>
          </a:p>
          <a:p>
            <a:pPr>
              <a:lnSpc>
                <a:spcPct val="90000"/>
              </a:lnSpc>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Top, bottom, and side panels made from 10 GA sheet metal.</a:t>
            </a:r>
          </a:p>
        </p:txBody>
      </p:sp>
      <p:sp>
        <p:nvSpPr>
          <p:cNvPr id="11" name="TextBox 10">
            <a:extLst>
              <a:ext uri="{FF2B5EF4-FFF2-40B4-BE49-F238E27FC236}">
                <a16:creationId xmlns:a16="http://schemas.microsoft.com/office/drawing/2014/main" id="{4CC46574-D5DE-D881-753C-09F6C9EE24DF}"/>
              </a:ext>
            </a:extLst>
          </p:cNvPr>
          <p:cNvSpPr txBox="1"/>
          <p:nvPr/>
        </p:nvSpPr>
        <p:spPr>
          <a:xfrm>
            <a:off x="7438166" y="3878075"/>
            <a:ext cx="92951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4" name="TextBox 13">
            <a:extLst>
              <a:ext uri="{FF2B5EF4-FFF2-40B4-BE49-F238E27FC236}">
                <a16:creationId xmlns:a16="http://schemas.microsoft.com/office/drawing/2014/main" id="{AFD1CA91-495A-E86E-242A-031B31F13571}"/>
              </a:ext>
            </a:extLst>
          </p:cNvPr>
          <p:cNvSpPr txBox="1"/>
          <p:nvPr/>
        </p:nvSpPr>
        <p:spPr>
          <a:xfrm rot="793553">
            <a:off x="4304359" y="2414852"/>
            <a:ext cx="1322504"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0440291" y="779975"/>
            <a:ext cx="98916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Right Insert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1878517" y="4774479"/>
            <a:ext cx="1054185" cy="549381"/>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Unique Geometry 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flipV="1">
            <a:off x="2932702" y="4220836"/>
            <a:ext cx="1156698" cy="8283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1"/>
          </p:cNvCxnSpPr>
          <p:nvPr/>
        </p:nvCxnSpPr>
        <p:spPr>
          <a:xfrm flipH="1">
            <a:off x="6811111" y="4003385"/>
            <a:ext cx="627055" cy="2850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700575">
            <a:off x="3445812" y="4890409"/>
            <a:ext cx="184579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9109777" y="4414353"/>
            <a:ext cx="1730181"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Side View with side panels removed</a:t>
            </a:r>
          </a:p>
        </p:txBody>
      </p:sp>
      <p:pic>
        <p:nvPicPr>
          <p:cNvPr id="5" name="Picture 4">
            <a:extLst>
              <a:ext uri="{FF2B5EF4-FFF2-40B4-BE49-F238E27FC236}">
                <a16:creationId xmlns:a16="http://schemas.microsoft.com/office/drawing/2014/main" id="{023481BC-7ABD-7227-0F07-69FFFCB24EB1}"/>
              </a:ext>
            </a:extLst>
          </p:cNvPr>
          <p:cNvPicPr>
            <a:picLocks noChangeAspect="1"/>
          </p:cNvPicPr>
          <p:nvPr/>
        </p:nvPicPr>
        <p:blipFill>
          <a:blip r:embed="rId4"/>
          <a:stretch>
            <a:fillRect/>
          </a:stretch>
        </p:blipFill>
        <p:spPr>
          <a:xfrm>
            <a:off x="7866486" y="4864686"/>
            <a:ext cx="4216765" cy="1849106"/>
          </a:xfrm>
          <a:prstGeom prst="rect">
            <a:avLst/>
          </a:prstGeom>
        </p:spPr>
      </p:pic>
      <p:sp>
        <p:nvSpPr>
          <p:cNvPr id="8" name="TextBox 7">
            <a:extLst>
              <a:ext uri="{FF2B5EF4-FFF2-40B4-BE49-F238E27FC236}">
                <a16:creationId xmlns:a16="http://schemas.microsoft.com/office/drawing/2014/main" id="{05267122-FE5C-05CA-F190-4D9D8239455F}"/>
              </a:ext>
            </a:extLst>
          </p:cNvPr>
          <p:cNvSpPr txBox="1"/>
          <p:nvPr/>
        </p:nvSpPr>
        <p:spPr>
          <a:xfrm rot="824742">
            <a:off x="3688768" y="3559686"/>
            <a:ext cx="184579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7" name="TextBox 6">
            <a:extLst>
              <a:ext uri="{FF2B5EF4-FFF2-40B4-BE49-F238E27FC236}">
                <a16:creationId xmlns:a16="http://schemas.microsoft.com/office/drawing/2014/main" id="{B7D91B32-597F-DBFD-1B8C-76DFC6C81385}"/>
              </a:ext>
            </a:extLst>
          </p:cNvPr>
          <p:cNvSpPr txBox="1"/>
          <p:nvPr/>
        </p:nvSpPr>
        <p:spPr>
          <a:xfrm rot="824742">
            <a:off x="1114501" y="3562655"/>
            <a:ext cx="1845798"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Conical Inner Plate</a:t>
            </a:r>
          </a:p>
        </p:txBody>
      </p:sp>
    </p:spTree>
    <p:extLst>
      <p:ext uri="{BB962C8B-B14F-4D97-AF65-F5344CB8AC3E}">
        <p14:creationId xmlns:p14="http://schemas.microsoft.com/office/powerpoint/2010/main" val="481115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Insert Assembly Design (Beam Pipe)</a:t>
            </a:r>
          </a:p>
        </p:txBody>
      </p:sp>
      <p:pic>
        <p:nvPicPr>
          <p:cNvPr id="6" name="Picture 5">
            <a:extLst>
              <a:ext uri="{FF2B5EF4-FFF2-40B4-BE49-F238E27FC236}">
                <a16:creationId xmlns:a16="http://schemas.microsoft.com/office/drawing/2014/main" id="{4E0FB620-B1FA-1CD4-D0BE-3A676E7018AD}"/>
              </a:ext>
            </a:extLst>
          </p:cNvPr>
          <p:cNvPicPr>
            <a:picLocks noChangeAspect="1"/>
          </p:cNvPicPr>
          <p:nvPr/>
        </p:nvPicPr>
        <p:blipFill rotWithShape="1">
          <a:blip r:embed="rId2"/>
          <a:srcRect l="13656" t="11332"/>
          <a:stretch/>
        </p:blipFill>
        <p:spPr>
          <a:xfrm>
            <a:off x="8122024" y="1342426"/>
            <a:ext cx="3851851" cy="3995802"/>
          </a:xfrm>
          <a:prstGeom prst="rect">
            <a:avLst/>
          </a:prstGeom>
          <a:ln>
            <a:solidFill>
              <a:schemeClr val="tx1"/>
            </a:solidFill>
          </a:ln>
        </p:spPr>
      </p:pic>
      <p:pic>
        <p:nvPicPr>
          <p:cNvPr id="9" name="Picture 8">
            <a:extLst>
              <a:ext uri="{FF2B5EF4-FFF2-40B4-BE49-F238E27FC236}">
                <a16:creationId xmlns:a16="http://schemas.microsoft.com/office/drawing/2014/main" id="{B90680A5-B111-9D8E-7838-13368B796861}"/>
              </a:ext>
            </a:extLst>
          </p:cNvPr>
          <p:cNvPicPr>
            <a:picLocks noChangeAspect="1"/>
          </p:cNvPicPr>
          <p:nvPr/>
        </p:nvPicPr>
        <p:blipFill rotWithShape="1">
          <a:blip r:embed="rId3"/>
          <a:srcRect r="13039"/>
          <a:stretch/>
        </p:blipFill>
        <p:spPr>
          <a:xfrm rot="10800000">
            <a:off x="561856" y="2330823"/>
            <a:ext cx="7361036" cy="2892409"/>
          </a:xfrm>
          <a:prstGeom prst="rect">
            <a:avLst/>
          </a:prstGeom>
          <a:ln>
            <a:solidFill>
              <a:schemeClr val="tx1"/>
            </a:solidFill>
          </a:ln>
        </p:spPr>
      </p:pic>
      <p:sp>
        <p:nvSpPr>
          <p:cNvPr id="10" name="TextBox 9">
            <a:extLst>
              <a:ext uri="{FF2B5EF4-FFF2-40B4-BE49-F238E27FC236}">
                <a16:creationId xmlns:a16="http://schemas.microsoft.com/office/drawing/2014/main" id="{50FD40DE-78ED-07A7-C30E-487E3B445831}"/>
              </a:ext>
            </a:extLst>
          </p:cNvPr>
          <p:cNvSpPr txBox="1"/>
          <p:nvPr/>
        </p:nvSpPr>
        <p:spPr>
          <a:xfrm>
            <a:off x="5584249" y="1634767"/>
            <a:ext cx="1818864" cy="515206"/>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a:t>3 cm annular clearance around beampipe</a:t>
            </a:r>
          </a:p>
        </p:txBody>
      </p:sp>
      <p:cxnSp>
        <p:nvCxnSpPr>
          <p:cNvPr id="12" name="Straight Arrow Connector 11">
            <a:extLst>
              <a:ext uri="{FF2B5EF4-FFF2-40B4-BE49-F238E27FC236}">
                <a16:creationId xmlns:a16="http://schemas.microsoft.com/office/drawing/2014/main" id="{78D088A2-5814-D4B6-285A-6A0D3305F284}"/>
              </a:ext>
            </a:extLst>
          </p:cNvPr>
          <p:cNvCxnSpPr>
            <a:cxnSpLocks/>
            <a:stCxn id="10" idx="2"/>
          </p:cNvCxnSpPr>
          <p:nvPr/>
        </p:nvCxnSpPr>
        <p:spPr>
          <a:xfrm flipH="1">
            <a:off x="5833035" y="2149973"/>
            <a:ext cx="660646" cy="969745"/>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627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781437" y="2964349"/>
            <a:ext cx="4629125" cy="535531"/>
          </a:xfrm>
          <a:prstGeom prst="rect">
            <a:avLst/>
          </a:prstGeom>
          <a:noFill/>
        </p:spPr>
        <p:txBody>
          <a:bodyPr wrap="square" rtlCol="0">
            <a:spAutoFit/>
          </a:bodyPr>
          <a:lstStyle/>
          <a:p>
            <a:pPr algn="ctr"/>
            <a:r>
              <a:rPr lang="en-US" b="1" dirty="0">
                <a:latin typeface="+mn-lt"/>
              </a:rPr>
              <a:t>Scintillator Integration</a:t>
            </a:r>
          </a:p>
        </p:txBody>
      </p:sp>
    </p:spTree>
    <p:extLst>
      <p:ext uri="{BB962C8B-B14F-4D97-AF65-F5344CB8AC3E}">
        <p14:creationId xmlns:p14="http://schemas.microsoft.com/office/powerpoint/2010/main" val="12624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8DAC3B-5B7B-0FA0-7EB3-33F90180163D}"/>
              </a:ext>
            </a:extLst>
          </p:cNvPr>
          <p:cNvPicPr>
            <a:picLocks noChangeAspect="1"/>
          </p:cNvPicPr>
          <p:nvPr/>
        </p:nvPicPr>
        <p:blipFill>
          <a:blip r:embed="rId2"/>
          <a:stretch>
            <a:fillRect/>
          </a:stretch>
        </p:blipFill>
        <p:spPr>
          <a:xfrm>
            <a:off x="4798435" y="1138399"/>
            <a:ext cx="5267322" cy="3334139"/>
          </a:xfrm>
          <a:prstGeom prst="rect">
            <a:avLst/>
          </a:prstGeom>
          <a:ln>
            <a:solidFill>
              <a:schemeClr val="tx1"/>
            </a:solidFill>
          </a:ln>
        </p:spPr>
      </p:pic>
      <p:sp>
        <p:nvSpPr>
          <p:cNvPr id="2" name="Title 1">
            <a:extLst>
              <a:ext uri="{FF2B5EF4-FFF2-40B4-BE49-F238E27FC236}">
                <a16:creationId xmlns:a16="http://schemas.microsoft.com/office/drawing/2014/main" id="{9577FA24-6E5B-42F8-9766-2FE9CEBEB1F5}"/>
              </a:ext>
            </a:extLst>
          </p:cNvPr>
          <p:cNvSpPr>
            <a:spLocks noGrp="1"/>
          </p:cNvSpPr>
          <p:nvPr>
            <p:ph type="title"/>
          </p:nvPr>
        </p:nvSpPr>
        <p:spPr/>
        <p:txBody>
          <a:bodyPr/>
          <a:lstStyle/>
          <a:p>
            <a:r>
              <a:rPr lang="en-US" dirty="0"/>
              <a:t>Common Scintillator Assembly Features (8M shown)</a:t>
            </a:r>
          </a:p>
        </p:txBody>
      </p:sp>
      <p:sp>
        <p:nvSpPr>
          <p:cNvPr id="6" name="TextBox 5">
            <a:extLst>
              <a:ext uri="{FF2B5EF4-FFF2-40B4-BE49-F238E27FC236}">
                <a16:creationId xmlns:a16="http://schemas.microsoft.com/office/drawing/2014/main" id="{138442DE-F09D-4BDD-B8BD-4FF77E242F68}"/>
              </a:ext>
            </a:extLst>
          </p:cNvPr>
          <p:cNvSpPr txBox="1"/>
          <p:nvPr/>
        </p:nvSpPr>
        <p:spPr>
          <a:xfrm>
            <a:off x="348139" y="975335"/>
            <a:ext cx="4450296" cy="3926716"/>
          </a:xfrm>
          <a:prstGeom prst="rect">
            <a:avLst/>
          </a:prstGeom>
          <a:noFill/>
        </p:spPr>
        <p:txBody>
          <a:bodyPr wrap="square" rtlCol="0">
            <a:spAutoFit/>
          </a:bodyPr>
          <a:lstStyle/>
          <a:p>
            <a:pPr marL="285750" indent="-285750" algn="l">
              <a:spcBef>
                <a:spcPts val="200"/>
              </a:spcBef>
              <a:spcAft>
                <a:spcPts val="200"/>
              </a:spcAft>
              <a:buFont typeface="Arial" panose="020B0604020202020204" pitchFamily="34" charset="0"/>
              <a:buChar char="•"/>
            </a:pPr>
            <a:r>
              <a:rPr lang="en-US" sz="1250" b="1" dirty="0">
                <a:latin typeface="+mn-lt"/>
              </a:rPr>
              <a:t>Material / Manufacturing:</a:t>
            </a:r>
          </a:p>
          <a:p>
            <a:pPr marL="742950" lvl="1" indent="-285750">
              <a:spcBef>
                <a:spcPts val="200"/>
              </a:spcBef>
              <a:spcAft>
                <a:spcPts val="200"/>
              </a:spcAft>
              <a:buFontTx/>
              <a:buChar char="-"/>
            </a:pPr>
            <a:r>
              <a:rPr lang="en-US" sz="1250" dirty="0">
                <a:latin typeface="+mn-lt"/>
              </a:rPr>
              <a:t>Injection molded polystyrene scintillating tile (bulk fabrication)</a:t>
            </a:r>
          </a:p>
          <a:p>
            <a:pPr marL="285750" indent="-285750">
              <a:spcBef>
                <a:spcPts val="200"/>
              </a:spcBef>
              <a:spcAft>
                <a:spcPts val="200"/>
              </a:spcAft>
              <a:buFont typeface="Arial" panose="020B0604020202020204" pitchFamily="34" charset="0"/>
              <a:buChar char="•"/>
            </a:pPr>
            <a:r>
              <a:rPr lang="en-US" sz="1250" b="1" dirty="0">
                <a:latin typeface="+mn-lt"/>
              </a:rPr>
              <a:t>Dimensions:</a:t>
            </a:r>
          </a:p>
          <a:p>
            <a:pPr marL="742950" lvl="1" indent="-285750">
              <a:spcBef>
                <a:spcPts val="200"/>
              </a:spcBef>
              <a:spcAft>
                <a:spcPts val="200"/>
              </a:spcAft>
              <a:buFontTx/>
              <a:buChar char="-"/>
            </a:pPr>
            <a:r>
              <a:rPr lang="en-US" sz="1250" dirty="0">
                <a:latin typeface="+mn-lt"/>
              </a:rPr>
              <a:t>Raw Tile: 47 x 47 x 4 mm (sets the resolution)</a:t>
            </a:r>
          </a:p>
          <a:p>
            <a:pPr marL="742950" lvl="1" indent="-285750">
              <a:spcBef>
                <a:spcPts val="200"/>
              </a:spcBef>
              <a:spcAft>
                <a:spcPts val="200"/>
              </a:spcAft>
              <a:buFontTx/>
              <a:buChar char="-"/>
            </a:pPr>
            <a:r>
              <a:rPr lang="en-US" sz="1250" dirty="0">
                <a:latin typeface="+mn-lt"/>
              </a:rPr>
              <a:t>Wrapped tile: 47.2 x 47.2 x 4.6 mm (not including </a:t>
            </a:r>
            <a:r>
              <a:rPr lang="en-US" sz="1250" dirty="0" err="1">
                <a:latin typeface="+mn-lt"/>
              </a:rPr>
              <a:t>SiPM</a:t>
            </a:r>
            <a:r>
              <a:rPr lang="en-US" sz="1250" dirty="0">
                <a:latin typeface="+mn-lt"/>
              </a:rPr>
              <a:t> board thickness) </a:t>
            </a:r>
          </a:p>
          <a:p>
            <a:pPr marL="285750" indent="-285750" algn="l">
              <a:spcBef>
                <a:spcPts val="200"/>
              </a:spcBef>
              <a:spcAft>
                <a:spcPts val="200"/>
              </a:spcAft>
              <a:buFont typeface="Arial" panose="020B0604020202020204" pitchFamily="34" charset="0"/>
              <a:buChar char="•"/>
            </a:pPr>
            <a:r>
              <a:rPr lang="en-US" sz="1250" b="1" dirty="0">
                <a:latin typeface="+mn-lt"/>
              </a:rPr>
              <a:t>Envelope Assembly:</a:t>
            </a:r>
          </a:p>
          <a:p>
            <a:pPr marL="742950" lvl="1" indent="-285750">
              <a:spcBef>
                <a:spcPts val="200"/>
              </a:spcBef>
              <a:spcAft>
                <a:spcPts val="200"/>
              </a:spcAft>
              <a:buFontTx/>
              <a:buChar char="-"/>
            </a:pPr>
            <a:r>
              <a:rPr lang="en-US" sz="1250" dirty="0">
                <a:latin typeface="+mn-lt"/>
              </a:rPr>
              <a:t>Approximate weight: 100 grams / envelope </a:t>
            </a:r>
          </a:p>
          <a:p>
            <a:pPr marL="742950" lvl="1" indent="-285750">
              <a:spcBef>
                <a:spcPts val="200"/>
              </a:spcBef>
              <a:spcAft>
                <a:spcPts val="200"/>
              </a:spcAft>
              <a:buFontTx/>
              <a:buChar char="-"/>
            </a:pPr>
            <a:r>
              <a:rPr lang="en-US" sz="1250" dirty="0">
                <a:latin typeface="+mn-lt"/>
              </a:rPr>
              <a:t>Total weight per Tower Assembly: </a:t>
            </a:r>
          </a:p>
          <a:p>
            <a:pPr lvl="1">
              <a:spcBef>
                <a:spcPts val="200"/>
              </a:spcBef>
              <a:spcAft>
                <a:spcPts val="200"/>
              </a:spcAft>
            </a:pPr>
            <a:r>
              <a:rPr lang="en-US" sz="1250" dirty="0">
                <a:latin typeface="+mn-lt"/>
              </a:rPr>
              <a:t>	4M Tower – 4 kg / 8M Tower – 7 kg</a:t>
            </a:r>
          </a:p>
          <a:p>
            <a:pPr lvl="1">
              <a:spcBef>
                <a:spcPts val="200"/>
              </a:spcBef>
              <a:spcAft>
                <a:spcPts val="200"/>
              </a:spcAft>
            </a:pPr>
            <a:r>
              <a:rPr lang="en-US" sz="1250" dirty="0">
                <a:latin typeface="+mn-lt"/>
              </a:rPr>
              <a:t>	Left Insert – 40 kg / Right Insert – 57 kg</a:t>
            </a:r>
          </a:p>
          <a:p>
            <a:pPr marL="285750" indent="-285750" algn="l">
              <a:spcBef>
                <a:spcPts val="200"/>
              </a:spcBef>
              <a:spcAft>
                <a:spcPts val="200"/>
              </a:spcAft>
              <a:buFont typeface="Arial" panose="020B0604020202020204" pitchFamily="34" charset="0"/>
              <a:buChar char="•"/>
            </a:pPr>
            <a:r>
              <a:rPr lang="en-US" sz="1250" dirty="0">
                <a:latin typeface="+mn-lt"/>
              </a:rPr>
              <a:t>Flexible PCB with Silicon Photomultipliers (</a:t>
            </a:r>
            <a:r>
              <a:rPr lang="en-US" sz="1250" dirty="0" err="1">
                <a:latin typeface="+mn-lt"/>
              </a:rPr>
              <a:t>SiPM</a:t>
            </a:r>
            <a:r>
              <a:rPr lang="en-US" sz="1250" dirty="0">
                <a:latin typeface="+mn-lt"/>
              </a:rPr>
              <a:t>) connects to the common PCB running along the tower to the rear of the assembly.</a:t>
            </a:r>
            <a:endParaRPr lang="en-US" sz="1250" b="1" dirty="0">
              <a:latin typeface="+mn-lt"/>
            </a:endParaRPr>
          </a:p>
          <a:p>
            <a:pPr marL="285750" indent="-285750" algn="l">
              <a:spcBef>
                <a:spcPts val="200"/>
              </a:spcBef>
              <a:spcAft>
                <a:spcPts val="200"/>
              </a:spcAft>
              <a:buFont typeface="Arial" panose="020B0604020202020204" pitchFamily="34" charset="0"/>
              <a:buChar char="•"/>
            </a:pPr>
            <a:r>
              <a:rPr lang="en-US" sz="1250" dirty="0">
                <a:latin typeface="+mn-lt"/>
              </a:rPr>
              <a:t>The flex PCB then connects to the readout board at the rear of the Tower.</a:t>
            </a:r>
          </a:p>
        </p:txBody>
      </p:sp>
      <p:sp>
        <p:nvSpPr>
          <p:cNvPr id="11" name="TextBox 10">
            <a:extLst>
              <a:ext uri="{FF2B5EF4-FFF2-40B4-BE49-F238E27FC236}">
                <a16:creationId xmlns:a16="http://schemas.microsoft.com/office/drawing/2014/main" id="{E6B47DC1-9C0C-294A-968E-3F285F656875}"/>
              </a:ext>
            </a:extLst>
          </p:cNvPr>
          <p:cNvSpPr txBox="1"/>
          <p:nvPr/>
        </p:nvSpPr>
        <p:spPr>
          <a:xfrm rot="2072368">
            <a:off x="5279917" y="2899050"/>
            <a:ext cx="844061"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Kapton Sheet</a:t>
            </a:r>
          </a:p>
        </p:txBody>
      </p:sp>
      <p:sp>
        <p:nvSpPr>
          <p:cNvPr id="12" name="TextBox 11">
            <a:extLst>
              <a:ext uri="{FF2B5EF4-FFF2-40B4-BE49-F238E27FC236}">
                <a16:creationId xmlns:a16="http://schemas.microsoft.com/office/drawing/2014/main" id="{42A1C390-CB67-489C-5B09-8BCE77044179}"/>
              </a:ext>
            </a:extLst>
          </p:cNvPr>
          <p:cNvSpPr txBox="1"/>
          <p:nvPr/>
        </p:nvSpPr>
        <p:spPr>
          <a:xfrm rot="2130006">
            <a:off x="8857536" y="1562211"/>
            <a:ext cx="844061"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Kapton Sheet</a:t>
            </a:r>
          </a:p>
        </p:txBody>
      </p:sp>
      <p:sp>
        <p:nvSpPr>
          <p:cNvPr id="13" name="TextBox 12">
            <a:extLst>
              <a:ext uri="{FF2B5EF4-FFF2-40B4-BE49-F238E27FC236}">
                <a16:creationId xmlns:a16="http://schemas.microsoft.com/office/drawing/2014/main" id="{19761E02-8E80-DFA3-8B25-AF7555F71DBF}"/>
              </a:ext>
            </a:extLst>
          </p:cNvPr>
          <p:cNvSpPr txBox="1"/>
          <p:nvPr/>
        </p:nvSpPr>
        <p:spPr>
          <a:xfrm>
            <a:off x="5067212" y="1470268"/>
            <a:ext cx="962644"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Wrapped Tiles</a:t>
            </a:r>
          </a:p>
        </p:txBody>
      </p:sp>
      <p:sp>
        <p:nvSpPr>
          <p:cNvPr id="14" name="TextBox 13">
            <a:extLst>
              <a:ext uri="{FF2B5EF4-FFF2-40B4-BE49-F238E27FC236}">
                <a16:creationId xmlns:a16="http://schemas.microsoft.com/office/drawing/2014/main" id="{FF57E8B0-9F55-7D94-424A-66FC88C44E98}"/>
              </a:ext>
            </a:extLst>
          </p:cNvPr>
          <p:cNvSpPr txBox="1"/>
          <p:nvPr/>
        </p:nvSpPr>
        <p:spPr>
          <a:xfrm>
            <a:off x="6067627" y="1164177"/>
            <a:ext cx="1088427"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Scintillating Tile</a:t>
            </a:r>
          </a:p>
        </p:txBody>
      </p:sp>
      <p:sp>
        <p:nvSpPr>
          <p:cNvPr id="15" name="TextBox 14">
            <a:extLst>
              <a:ext uri="{FF2B5EF4-FFF2-40B4-BE49-F238E27FC236}">
                <a16:creationId xmlns:a16="http://schemas.microsoft.com/office/drawing/2014/main" id="{1626F56A-4E37-7D1F-03BB-3DC7E646ACA3}"/>
              </a:ext>
            </a:extLst>
          </p:cNvPr>
          <p:cNvSpPr txBox="1"/>
          <p:nvPr/>
        </p:nvSpPr>
        <p:spPr>
          <a:xfrm>
            <a:off x="8596842" y="3898148"/>
            <a:ext cx="813815"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err="1">
                <a:latin typeface="+mn-lt"/>
              </a:rPr>
              <a:t>SiPM</a:t>
            </a:r>
            <a:r>
              <a:rPr lang="en-US" sz="1200" dirty="0">
                <a:latin typeface="+mn-lt"/>
              </a:rPr>
              <a:t> Flex PCB</a:t>
            </a:r>
          </a:p>
        </p:txBody>
      </p:sp>
      <p:sp>
        <p:nvSpPr>
          <p:cNvPr id="16" name="TextBox 15">
            <a:extLst>
              <a:ext uri="{FF2B5EF4-FFF2-40B4-BE49-F238E27FC236}">
                <a16:creationId xmlns:a16="http://schemas.microsoft.com/office/drawing/2014/main" id="{F7A0C9E2-772A-1553-1611-70398F933DA3}"/>
              </a:ext>
            </a:extLst>
          </p:cNvPr>
          <p:cNvSpPr txBox="1"/>
          <p:nvPr/>
        </p:nvSpPr>
        <p:spPr>
          <a:xfrm>
            <a:off x="7536733" y="3313264"/>
            <a:ext cx="122508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3M Reflective Foil</a:t>
            </a:r>
          </a:p>
        </p:txBody>
      </p:sp>
      <p:cxnSp>
        <p:nvCxnSpPr>
          <p:cNvPr id="18" name="Straight Arrow Connector 17">
            <a:extLst>
              <a:ext uri="{FF2B5EF4-FFF2-40B4-BE49-F238E27FC236}">
                <a16:creationId xmlns:a16="http://schemas.microsoft.com/office/drawing/2014/main" id="{D1609E47-F716-385E-D2D5-CEC04C15FAAD}"/>
              </a:ext>
            </a:extLst>
          </p:cNvPr>
          <p:cNvCxnSpPr>
            <a:cxnSpLocks/>
            <a:stCxn id="15" idx="0"/>
          </p:cNvCxnSpPr>
          <p:nvPr/>
        </p:nvCxnSpPr>
        <p:spPr>
          <a:xfrm flipV="1">
            <a:off x="9003750" y="3293035"/>
            <a:ext cx="0" cy="605113"/>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45788B8A-F3D3-8FC5-D480-5E48FAE8361C}"/>
              </a:ext>
            </a:extLst>
          </p:cNvPr>
          <p:cNvCxnSpPr>
            <a:cxnSpLocks/>
            <a:stCxn id="16" idx="0"/>
          </p:cNvCxnSpPr>
          <p:nvPr/>
        </p:nvCxnSpPr>
        <p:spPr>
          <a:xfrm flipH="1" flipV="1">
            <a:off x="7829176" y="2593788"/>
            <a:ext cx="320101" cy="719476"/>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C0307E0-C781-5362-9856-F35BCEF45982}"/>
              </a:ext>
            </a:extLst>
          </p:cNvPr>
          <p:cNvCxnSpPr>
            <a:cxnSpLocks/>
            <a:stCxn id="14" idx="2"/>
          </p:cNvCxnSpPr>
          <p:nvPr/>
        </p:nvCxnSpPr>
        <p:spPr>
          <a:xfrm>
            <a:off x="6611841" y="1588909"/>
            <a:ext cx="305751" cy="42473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C8929F31-BC74-4FA6-0AD5-D42A99CF3E4A}"/>
              </a:ext>
            </a:extLst>
          </p:cNvPr>
          <p:cNvCxnSpPr>
            <a:cxnSpLocks/>
            <a:stCxn id="13" idx="2"/>
          </p:cNvCxnSpPr>
          <p:nvPr/>
        </p:nvCxnSpPr>
        <p:spPr>
          <a:xfrm>
            <a:off x="5548534" y="1895000"/>
            <a:ext cx="1039338" cy="65402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pic>
        <p:nvPicPr>
          <p:cNvPr id="32" name="Picture 31">
            <a:extLst>
              <a:ext uri="{FF2B5EF4-FFF2-40B4-BE49-F238E27FC236}">
                <a16:creationId xmlns:a16="http://schemas.microsoft.com/office/drawing/2014/main" id="{EF1E12E3-53C9-C681-4CA5-E0F27B76529C}"/>
              </a:ext>
            </a:extLst>
          </p:cNvPr>
          <p:cNvPicPr>
            <a:picLocks noChangeAspect="1"/>
          </p:cNvPicPr>
          <p:nvPr/>
        </p:nvPicPr>
        <p:blipFill>
          <a:blip r:embed="rId3"/>
          <a:stretch>
            <a:fillRect/>
          </a:stretch>
        </p:blipFill>
        <p:spPr>
          <a:xfrm>
            <a:off x="2639899" y="4620720"/>
            <a:ext cx="3711826" cy="2141811"/>
          </a:xfrm>
          <a:prstGeom prst="rect">
            <a:avLst/>
          </a:prstGeom>
          <a:ln>
            <a:solidFill>
              <a:schemeClr val="tx1"/>
            </a:solidFill>
          </a:ln>
        </p:spPr>
      </p:pic>
      <p:sp>
        <p:nvSpPr>
          <p:cNvPr id="33" name="Rectangle 32">
            <a:extLst>
              <a:ext uri="{FF2B5EF4-FFF2-40B4-BE49-F238E27FC236}">
                <a16:creationId xmlns:a16="http://schemas.microsoft.com/office/drawing/2014/main" id="{74C75342-4167-FB64-05EA-B12764BEA4C1}"/>
              </a:ext>
            </a:extLst>
          </p:cNvPr>
          <p:cNvSpPr/>
          <p:nvPr/>
        </p:nvSpPr>
        <p:spPr>
          <a:xfrm>
            <a:off x="2647345" y="4726383"/>
            <a:ext cx="929414" cy="27461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4" name="Picture 3">
            <a:extLst>
              <a:ext uri="{FF2B5EF4-FFF2-40B4-BE49-F238E27FC236}">
                <a16:creationId xmlns:a16="http://schemas.microsoft.com/office/drawing/2014/main" id="{027E9B43-9586-1941-524E-0D9096BB249F}"/>
              </a:ext>
            </a:extLst>
          </p:cNvPr>
          <p:cNvPicPr>
            <a:picLocks noChangeAspect="1"/>
          </p:cNvPicPr>
          <p:nvPr/>
        </p:nvPicPr>
        <p:blipFill>
          <a:blip r:embed="rId4"/>
          <a:stretch>
            <a:fillRect/>
          </a:stretch>
        </p:blipFill>
        <p:spPr>
          <a:xfrm rot="16200000">
            <a:off x="9561650" y="1844977"/>
            <a:ext cx="3107161" cy="1783012"/>
          </a:xfrm>
          <a:prstGeom prst="rect">
            <a:avLst/>
          </a:prstGeom>
          <a:ln>
            <a:solidFill>
              <a:schemeClr val="tx1"/>
            </a:solidFill>
          </a:ln>
        </p:spPr>
      </p:pic>
      <p:pic>
        <p:nvPicPr>
          <p:cNvPr id="5" name="Picture 4">
            <a:extLst>
              <a:ext uri="{FF2B5EF4-FFF2-40B4-BE49-F238E27FC236}">
                <a16:creationId xmlns:a16="http://schemas.microsoft.com/office/drawing/2014/main" id="{72F5D4D7-E08E-50C9-5819-452A70186AAA}"/>
              </a:ext>
            </a:extLst>
          </p:cNvPr>
          <p:cNvPicPr>
            <a:picLocks noChangeAspect="1"/>
          </p:cNvPicPr>
          <p:nvPr/>
        </p:nvPicPr>
        <p:blipFill>
          <a:blip r:embed="rId5"/>
          <a:stretch>
            <a:fillRect/>
          </a:stretch>
        </p:blipFill>
        <p:spPr>
          <a:xfrm>
            <a:off x="6442635" y="4714796"/>
            <a:ext cx="5649699" cy="1948915"/>
          </a:xfrm>
          <a:prstGeom prst="rect">
            <a:avLst/>
          </a:prstGeom>
          <a:ln>
            <a:solidFill>
              <a:schemeClr val="tx1"/>
            </a:solidFill>
          </a:ln>
        </p:spPr>
      </p:pic>
    </p:spTree>
    <p:extLst>
      <p:ext uri="{BB962C8B-B14F-4D97-AF65-F5344CB8AC3E}">
        <p14:creationId xmlns:p14="http://schemas.microsoft.com/office/powerpoint/2010/main" val="183159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B6D2C15-A8F8-099F-620F-D36FC5458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8074" y="4115753"/>
            <a:ext cx="3705412" cy="26323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EA3B7FD-362B-F682-DDB2-8EF83E2C4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37" y="3301939"/>
            <a:ext cx="5369025" cy="35142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B8000591-5986-99D0-79E4-A9A7D2FC307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9061" y="41791"/>
            <a:ext cx="6011417" cy="392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37F16B9-73EF-46C6-9AE5-08794C1F35A6}"/>
              </a:ext>
            </a:extLst>
          </p:cNvPr>
          <p:cNvSpPr>
            <a:spLocks noGrp="1"/>
          </p:cNvSpPr>
          <p:nvPr>
            <p:ph type="title"/>
          </p:nvPr>
        </p:nvSpPr>
        <p:spPr>
          <a:xfrm>
            <a:off x="429767" y="274320"/>
            <a:ext cx="11430000" cy="535531"/>
          </a:xfrm>
        </p:spPr>
        <p:txBody>
          <a:bodyPr/>
          <a:lstStyle/>
          <a:p>
            <a:r>
              <a:rPr lang="en-US" dirty="0"/>
              <a:t>Top Level </a:t>
            </a:r>
            <a:r>
              <a:rPr lang="en-US" dirty="0" err="1"/>
              <a:t>FHCal</a:t>
            </a:r>
            <a:r>
              <a:rPr lang="en-US" dirty="0"/>
              <a:t> Structure (BNL)</a:t>
            </a:r>
          </a:p>
        </p:txBody>
      </p:sp>
      <p:sp>
        <p:nvSpPr>
          <p:cNvPr id="9" name="TextBox 8">
            <a:extLst>
              <a:ext uri="{FF2B5EF4-FFF2-40B4-BE49-F238E27FC236}">
                <a16:creationId xmlns:a16="http://schemas.microsoft.com/office/drawing/2014/main" id="{6A64B317-C61F-35A4-91E5-F895D7BE6A0A}"/>
              </a:ext>
            </a:extLst>
          </p:cNvPr>
          <p:cNvSpPr txBox="1"/>
          <p:nvPr/>
        </p:nvSpPr>
        <p:spPr>
          <a:xfrm>
            <a:off x="308964" y="809851"/>
            <a:ext cx="4898983" cy="2781274"/>
          </a:xfrm>
          <a:prstGeom prst="rect">
            <a:avLst/>
          </a:prstGeom>
          <a:noFill/>
        </p:spPr>
        <p:txBody>
          <a:bodyPr wrap="square" rtlCol="0">
            <a:spAutoFit/>
          </a:bodyPr>
          <a:lstStyle/>
          <a:p>
            <a:pPr algn="l">
              <a:lnSpc>
                <a:spcPct val="120000"/>
              </a:lnSpc>
              <a:spcBef>
                <a:spcPts val="400"/>
              </a:spcBef>
              <a:spcAft>
                <a:spcPts val="400"/>
              </a:spcAft>
            </a:pPr>
            <a:r>
              <a:rPr lang="en-US" sz="1200" b="1" dirty="0">
                <a:latin typeface="+mn-lt"/>
              </a:rPr>
              <a:t>Detector Features / Highlights:</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Ø 5.2 meters, 1.32 meters thick, Vertical Split Design.</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Contains 162,000 kg of Steel.</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1,058x 8M Towers, 72x 4M Towers.</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2x asymmetric “Insert” Towers for beampipe passage.</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60x Scintillator assembly layers.</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 530,000x Scintillator Tiles, 47 x 47 mm with individual readouts.</a:t>
            </a:r>
          </a:p>
          <a:p>
            <a:pPr marL="285750" indent="-285750" algn="l">
              <a:lnSpc>
                <a:spcPct val="90000"/>
              </a:lnSpc>
              <a:buFont typeface="Arial" panose="020B0604020202020204" pitchFamily="34" charset="0"/>
              <a:buChar char="•"/>
            </a:pPr>
            <a:endParaRPr lang="en-US" dirty="0">
              <a:latin typeface="+mn-lt"/>
            </a:endParaRPr>
          </a:p>
        </p:txBody>
      </p:sp>
      <p:sp>
        <p:nvSpPr>
          <p:cNvPr id="18" name="TextBox 17">
            <a:extLst>
              <a:ext uri="{FF2B5EF4-FFF2-40B4-BE49-F238E27FC236}">
                <a16:creationId xmlns:a16="http://schemas.microsoft.com/office/drawing/2014/main" id="{81490704-17EA-2E22-D576-A6ABEBA106B6}"/>
              </a:ext>
            </a:extLst>
          </p:cNvPr>
          <p:cNvSpPr txBox="1"/>
          <p:nvPr/>
        </p:nvSpPr>
        <p:spPr>
          <a:xfrm>
            <a:off x="10680537" y="2148246"/>
            <a:ext cx="1454144" cy="293607"/>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a:t>Support structure</a:t>
            </a:r>
          </a:p>
        </p:txBody>
      </p:sp>
      <p:cxnSp>
        <p:nvCxnSpPr>
          <p:cNvPr id="19" name="Straight Arrow Connector 18">
            <a:extLst>
              <a:ext uri="{FF2B5EF4-FFF2-40B4-BE49-F238E27FC236}">
                <a16:creationId xmlns:a16="http://schemas.microsoft.com/office/drawing/2014/main" id="{3A4163DF-6525-5E5C-ED55-A886828C20F4}"/>
              </a:ext>
            </a:extLst>
          </p:cNvPr>
          <p:cNvCxnSpPr>
            <a:cxnSpLocks/>
            <a:stCxn id="18" idx="2"/>
          </p:cNvCxnSpPr>
          <p:nvPr/>
        </p:nvCxnSpPr>
        <p:spPr>
          <a:xfrm flipH="1">
            <a:off x="9646024" y="2441853"/>
            <a:ext cx="1761585" cy="987147"/>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4204007-63F6-EA49-7363-A3D717583C1A}"/>
              </a:ext>
            </a:extLst>
          </p:cNvPr>
          <p:cNvCxnSpPr>
            <a:cxnSpLocks/>
            <a:stCxn id="18" idx="2"/>
          </p:cNvCxnSpPr>
          <p:nvPr/>
        </p:nvCxnSpPr>
        <p:spPr>
          <a:xfrm flipH="1">
            <a:off x="7906790" y="2441853"/>
            <a:ext cx="3500819" cy="779465"/>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4BCD261-8FDD-244F-3277-0CE473DE43F9}"/>
              </a:ext>
            </a:extLst>
          </p:cNvPr>
          <p:cNvSpPr txBox="1"/>
          <p:nvPr/>
        </p:nvSpPr>
        <p:spPr>
          <a:xfrm>
            <a:off x="7547597" y="4303025"/>
            <a:ext cx="1395652" cy="515206"/>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err="1"/>
              <a:t>FHCal</a:t>
            </a:r>
            <a:r>
              <a:rPr lang="en-US" sz="1200" dirty="0"/>
              <a:t> Detector Assembly</a:t>
            </a:r>
          </a:p>
        </p:txBody>
      </p:sp>
      <p:cxnSp>
        <p:nvCxnSpPr>
          <p:cNvPr id="20" name="Straight Arrow Connector 19">
            <a:extLst>
              <a:ext uri="{FF2B5EF4-FFF2-40B4-BE49-F238E27FC236}">
                <a16:creationId xmlns:a16="http://schemas.microsoft.com/office/drawing/2014/main" id="{18D96F3D-8576-46E2-E7BA-BE009C0F66F0}"/>
              </a:ext>
            </a:extLst>
          </p:cNvPr>
          <p:cNvCxnSpPr>
            <a:cxnSpLocks/>
            <a:stCxn id="17" idx="0"/>
          </p:cNvCxnSpPr>
          <p:nvPr/>
        </p:nvCxnSpPr>
        <p:spPr>
          <a:xfrm flipV="1">
            <a:off x="8245423" y="2294098"/>
            <a:ext cx="188226" cy="2008927"/>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F99573B-4575-35FA-7F2A-A35EEFB1817D}"/>
              </a:ext>
            </a:extLst>
          </p:cNvPr>
          <p:cNvSpPr txBox="1"/>
          <p:nvPr/>
        </p:nvSpPr>
        <p:spPr>
          <a:xfrm>
            <a:off x="5327650" y="1705026"/>
            <a:ext cx="1395652" cy="515206"/>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err="1"/>
              <a:t>EMCal</a:t>
            </a:r>
            <a:r>
              <a:rPr lang="en-US" sz="1200" dirty="0"/>
              <a:t> Detector Assembly</a:t>
            </a:r>
          </a:p>
        </p:txBody>
      </p:sp>
      <p:cxnSp>
        <p:nvCxnSpPr>
          <p:cNvPr id="25" name="Straight Arrow Connector 24">
            <a:extLst>
              <a:ext uri="{FF2B5EF4-FFF2-40B4-BE49-F238E27FC236}">
                <a16:creationId xmlns:a16="http://schemas.microsoft.com/office/drawing/2014/main" id="{312DEB18-DD85-379B-AEE2-006124ECE4FB}"/>
              </a:ext>
            </a:extLst>
          </p:cNvPr>
          <p:cNvCxnSpPr>
            <a:cxnSpLocks/>
            <a:stCxn id="24" idx="3"/>
          </p:cNvCxnSpPr>
          <p:nvPr/>
        </p:nvCxnSpPr>
        <p:spPr>
          <a:xfrm flipV="1">
            <a:off x="6723302" y="1605453"/>
            <a:ext cx="1054437" cy="357176"/>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E2CE216-5708-BC6C-6401-827953E31A94}"/>
              </a:ext>
            </a:extLst>
          </p:cNvPr>
          <p:cNvCxnSpPr>
            <a:cxnSpLocks/>
            <a:stCxn id="17" idx="1"/>
          </p:cNvCxnSpPr>
          <p:nvPr/>
        </p:nvCxnSpPr>
        <p:spPr>
          <a:xfrm flipH="1">
            <a:off x="6030259" y="4560628"/>
            <a:ext cx="1517338" cy="489077"/>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282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C7DE00-4AB5-2E4E-2866-FA40B416C80F}"/>
              </a:ext>
            </a:extLst>
          </p:cNvPr>
          <p:cNvPicPr>
            <a:picLocks noChangeAspect="1"/>
          </p:cNvPicPr>
          <p:nvPr/>
        </p:nvPicPr>
        <p:blipFill rotWithShape="1">
          <a:blip r:embed="rId2"/>
          <a:srcRect r="2068" b="4700"/>
          <a:stretch/>
        </p:blipFill>
        <p:spPr>
          <a:xfrm>
            <a:off x="4441726" y="2984942"/>
            <a:ext cx="7062272" cy="3785987"/>
          </a:xfrm>
          <a:prstGeom prst="rect">
            <a:avLst/>
          </a:prstGeom>
        </p:spPr>
      </p:pic>
      <p:pic>
        <p:nvPicPr>
          <p:cNvPr id="22" name="Picture 21">
            <a:extLst>
              <a:ext uri="{FF2B5EF4-FFF2-40B4-BE49-F238E27FC236}">
                <a16:creationId xmlns:a16="http://schemas.microsoft.com/office/drawing/2014/main" id="{219C5FAA-AA9E-6BD4-5A42-C566D92E8ACC}"/>
              </a:ext>
            </a:extLst>
          </p:cNvPr>
          <p:cNvPicPr>
            <a:picLocks noChangeAspect="1"/>
          </p:cNvPicPr>
          <p:nvPr/>
        </p:nvPicPr>
        <p:blipFill>
          <a:blip r:embed="rId3"/>
          <a:stretch>
            <a:fillRect/>
          </a:stretch>
        </p:blipFill>
        <p:spPr>
          <a:xfrm>
            <a:off x="7625576" y="949453"/>
            <a:ext cx="4566424" cy="2883806"/>
          </a:xfrm>
          <a:prstGeom prst="rect">
            <a:avLst/>
          </a:prstGeom>
          <a:ln>
            <a:solidFill>
              <a:schemeClr val="tx1"/>
            </a:solidFill>
          </a:ln>
        </p:spPr>
      </p:pic>
      <p:pic>
        <p:nvPicPr>
          <p:cNvPr id="1026" name="Picture 2">
            <a:extLst>
              <a:ext uri="{FF2B5EF4-FFF2-40B4-BE49-F238E27FC236}">
                <a16:creationId xmlns:a16="http://schemas.microsoft.com/office/drawing/2014/main" id="{A014FBD2-8429-9A3F-4C02-6F564A8B67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3" b="6486"/>
          <a:stretch/>
        </p:blipFill>
        <p:spPr bwMode="auto">
          <a:xfrm>
            <a:off x="2799184" y="5025237"/>
            <a:ext cx="2523001" cy="1597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Assembly Methods (8M Tower / Scintillator Envelopes)</a:t>
            </a:r>
            <a:endParaRPr lang="en-US" dirty="0">
              <a:latin typeface="+mn-lt"/>
            </a:endParaRPr>
          </a:p>
        </p:txBody>
      </p:sp>
      <p:sp>
        <p:nvSpPr>
          <p:cNvPr id="6" name="TextBox 5">
            <a:extLst>
              <a:ext uri="{FF2B5EF4-FFF2-40B4-BE49-F238E27FC236}">
                <a16:creationId xmlns:a16="http://schemas.microsoft.com/office/drawing/2014/main" id="{C0B8AD48-884B-A8CC-8D36-D8359BF092D1}"/>
              </a:ext>
            </a:extLst>
          </p:cNvPr>
          <p:cNvSpPr txBox="1"/>
          <p:nvPr/>
        </p:nvSpPr>
        <p:spPr>
          <a:xfrm>
            <a:off x="348139" y="975335"/>
            <a:ext cx="4462512" cy="4001095"/>
          </a:xfrm>
          <a:prstGeom prst="rect">
            <a:avLst/>
          </a:prstGeom>
          <a:noFill/>
        </p:spPr>
        <p:txBody>
          <a:bodyPr wrap="square" rtlCol="0">
            <a:spAutoFit/>
          </a:bodyPr>
          <a:lstStyle/>
          <a:p>
            <a:pPr marL="342900" indent="-342900" algn="l">
              <a:spcBef>
                <a:spcPts val="200"/>
              </a:spcBef>
              <a:spcAft>
                <a:spcPts val="200"/>
              </a:spcAft>
              <a:buFont typeface="+mj-lt"/>
              <a:buAutoNum type="arabicPeriod"/>
            </a:pPr>
            <a:r>
              <a:rPr lang="en-US" sz="1400" b="1" dirty="0">
                <a:latin typeface="+mn-lt"/>
              </a:rPr>
              <a:t>Scintillator Envelope: </a:t>
            </a:r>
          </a:p>
          <a:p>
            <a:pPr marL="800100" lvl="1" indent="-342900">
              <a:spcBef>
                <a:spcPts val="200"/>
              </a:spcBef>
              <a:spcAft>
                <a:spcPts val="200"/>
              </a:spcAft>
              <a:buAutoNum type="alphaLcPeriod"/>
            </a:pPr>
            <a:r>
              <a:rPr lang="en-US" sz="1400" dirty="0">
                <a:latin typeface="+mn-lt"/>
              </a:rPr>
              <a:t>Tiles are wrapped in 3M Foil.</a:t>
            </a:r>
          </a:p>
          <a:p>
            <a:pPr marL="800100" lvl="1" indent="-342900">
              <a:spcBef>
                <a:spcPts val="200"/>
              </a:spcBef>
              <a:spcAft>
                <a:spcPts val="200"/>
              </a:spcAft>
              <a:buAutoNum type="alphaLcPeriod"/>
            </a:pPr>
            <a:r>
              <a:rPr lang="en-US" sz="1400" dirty="0" err="1">
                <a:latin typeface="+mn-lt"/>
              </a:rPr>
              <a:t>SiPM</a:t>
            </a:r>
            <a:r>
              <a:rPr lang="en-US" sz="1400" dirty="0">
                <a:latin typeface="+mn-lt"/>
              </a:rPr>
              <a:t> Boards attached to wrapped tiles.</a:t>
            </a:r>
          </a:p>
          <a:p>
            <a:pPr marL="800100" lvl="1" indent="-342900">
              <a:spcBef>
                <a:spcPts val="200"/>
              </a:spcBef>
              <a:spcAft>
                <a:spcPts val="200"/>
              </a:spcAft>
              <a:buAutoNum type="alphaLcPeriod"/>
            </a:pPr>
            <a:r>
              <a:rPr lang="en-US" sz="1400" dirty="0">
                <a:latin typeface="+mn-lt"/>
              </a:rPr>
              <a:t>Kapton sheet attached to front and back of envelope assembly.</a:t>
            </a:r>
          </a:p>
          <a:p>
            <a:pPr marL="342900" indent="-342900">
              <a:spcBef>
                <a:spcPts val="200"/>
              </a:spcBef>
              <a:spcAft>
                <a:spcPts val="200"/>
              </a:spcAft>
              <a:buFont typeface="+mj-lt"/>
              <a:buAutoNum type="arabicPeriod"/>
            </a:pPr>
            <a:r>
              <a:rPr lang="en-US" sz="1400" b="1" dirty="0">
                <a:latin typeface="+mn-lt"/>
              </a:rPr>
              <a:t>Assembling Tower:</a:t>
            </a:r>
          </a:p>
          <a:p>
            <a:pPr marL="800100" lvl="1" indent="-342900">
              <a:spcBef>
                <a:spcPts val="200"/>
              </a:spcBef>
              <a:spcAft>
                <a:spcPts val="200"/>
              </a:spcAft>
              <a:buAutoNum type="alphaLcPeriod"/>
            </a:pPr>
            <a:r>
              <a:rPr lang="en-US" sz="1400" dirty="0">
                <a:latin typeface="+mn-lt"/>
              </a:rPr>
              <a:t>Side panel is removed from tower (10x screws).</a:t>
            </a:r>
          </a:p>
          <a:p>
            <a:pPr marL="800100" lvl="1" indent="-342900">
              <a:spcBef>
                <a:spcPts val="200"/>
              </a:spcBef>
              <a:spcAft>
                <a:spcPts val="200"/>
              </a:spcAft>
              <a:buAutoNum type="alphaLcPeriod"/>
            </a:pPr>
            <a:r>
              <a:rPr lang="en-US" sz="1400" dirty="0">
                <a:latin typeface="+mn-lt"/>
              </a:rPr>
              <a:t>Each Scintillator Envelope is slid into the slot between absorber plates (60x).</a:t>
            </a:r>
          </a:p>
          <a:p>
            <a:pPr marL="800100" lvl="1" indent="-342900">
              <a:spcBef>
                <a:spcPts val="200"/>
              </a:spcBef>
              <a:spcAft>
                <a:spcPts val="200"/>
              </a:spcAft>
              <a:buAutoNum type="alphaLcPeriod"/>
            </a:pPr>
            <a:r>
              <a:rPr lang="en-US" sz="1400" dirty="0">
                <a:latin typeface="+mn-lt"/>
              </a:rPr>
              <a:t>The side flex PCB is connected to each of the </a:t>
            </a:r>
            <a:r>
              <a:rPr lang="en-US" sz="1400" dirty="0" err="1">
                <a:latin typeface="+mn-lt"/>
              </a:rPr>
              <a:t>SiPM</a:t>
            </a:r>
            <a:r>
              <a:rPr lang="en-US" sz="1400" dirty="0">
                <a:latin typeface="+mn-lt"/>
              </a:rPr>
              <a:t> board connectors.</a:t>
            </a:r>
          </a:p>
          <a:p>
            <a:pPr marL="800100" lvl="1" indent="-342900">
              <a:spcBef>
                <a:spcPts val="200"/>
              </a:spcBef>
              <a:spcAft>
                <a:spcPts val="200"/>
              </a:spcAft>
              <a:buAutoNum type="alphaLcPeriod"/>
            </a:pPr>
            <a:r>
              <a:rPr lang="en-US" sz="1400" dirty="0">
                <a:latin typeface="+mn-lt"/>
              </a:rPr>
              <a:t>The flex PCB is connected to the readout board at the rear of the tower.</a:t>
            </a:r>
          </a:p>
          <a:p>
            <a:pPr marL="800100" lvl="1" indent="-342900">
              <a:spcBef>
                <a:spcPts val="200"/>
              </a:spcBef>
              <a:spcAft>
                <a:spcPts val="200"/>
              </a:spcAft>
              <a:buAutoNum type="alphaLcPeriod"/>
            </a:pPr>
            <a:r>
              <a:rPr lang="en-US" sz="1400" dirty="0">
                <a:latin typeface="+mn-lt"/>
              </a:rPr>
              <a:t>The side panel is re-attached.</a:t>
            </a:r>
            <a:br>
              <a:rPr lang="en-US" sz="1400" dirty="0">
                <a:latin typeface="+mn-lt"/>
              </a:rPr>
            </a:br>
            <a:endParaRPr lang="en-US" sz="1400" dirty="0">
              <a:latin typeface="+mn-lt"/>
            </a:endParaRPr>
          </a:p>
        </p:txBody>
      </p:sp>
      <p:sp>
        <p:nvSpPr>
          <p:cNvPr id="10" name="TextBox 9">
            <a:extLst>
              <a:ext uri="{FF2B5EF4-FFF2-40B4-BE49-F238E27FC236}">
                <a16:creationId xmlns:a16="http://schemas.microsoft.com/office/drawing/2014/main" id="{016D2CE7-51EE-BA79-8656-CF4A1A2873FE}"/>
              </a:ext>
            </a:extLst>
          </p:cNvPr>
          <p:cNvSpPr txBox="1"/>
          <p:nvPr/>
        </p:nvSpPr>
        <p:spPr>
          <a:xfrm>
            <a:off x="5728782" y="1020002"/>
            <a:ext cx="1514293" cy="590931"/>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Flex PCB Connections</a:t>
            </a:r>
          </a:p>
          <a:p>
            <a:pPr algn="ctr">
              <a:lnSpc>
                <a:spcPct val="90000"/>
              </a:lnSpc>
            </a:pPr>
            <a:r>
              <a:rPr lang="en-US" sz="1200" dirty="0">
                <a:latin typeface="+mn-lt"/>
              </a:rPr>
              <a:t>(90 degree bend)</a:t>
            </a:r>
          </a:p>
        </p:txBody>
      </p:sp>
      <p:sp>
        <p:nvSpPr>
          <p:cNvPr id="11" name="TextBox 10">
            <a:extLst>
              <a:ext uri="{FF2B5EF4-FFF2-40B4-BE49-F238E27FC236}">
                <a16:creationId xmlns:a16="http://schemas.microsoft.com/office/drawing/2014/main" id="{705738FF-850B-0E85-654A-8710AEC387AA}"/>
              </a:ext>
            </a:extLst>
          </p:cNvPr>
          <p:cNvSpPr txBox="1"/>
          <p:nvPr/>
        </p:nvSpPr>
        <p:spPr>
          <a:xfrm>
            <a:off x="522514" y="5205004"/>
            <a:ext cx="2085189"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Readout Board</a:t>
            </a:r>
          </a:p>
          <a:p>
            <a:pPr algn="ctr">
              <a:lnSpc>
                <a:spcPct val="90000"/>
              </a:lnSpc>
            </a:pPr>
            <a:r>
              <a:rPr lang="en-US" sz="1200" dirty="0">
                <a:latin typeface="+mn-lt"/>
              </a:rPr>
              <a:t> (not used for test beam)</a:t>
            </a:r>
          </a:p>
        </p:txBody>
      </p:sp>
      <p:cxnSp>
        <p:nvCxnSpPr>
          <p:cNvPr id="12" name="Straight Arrow Connector 11">
            <a:extLst>
              <a:ext uri="{FF2B5EF4-FFF2-40B4-BE49-F238E27FC236}">
                <a16:creationId xmlns:a16="http://schemas.microsoft.com/office/drawing/2014/main" id="{8CDCA42E-CEC4-9401-B123-BDB4B4DD940F}"/>
              </a:ext>
            </a:extLst>
          </p:cNvPr>
          <p:cNvCxnSpPr>
            <a:cxnSpLocks/>
          </p:cNvCxnSpPr>
          <p:nvPr/>
        </p:nvCxnSpPr>
        <p:spPr>
          <a:xfrm>
            <a:off x="2607703" y="5417370"/>
            <a:ext cx="941384" cy="336508"/>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EA47D850-F068-BBD7-3521-52E0F194FBB3}"/>
              </a:ext>
            </a:extLst>
          </p:cNvPr>
          <p:cNvCxnSpPr>
            <a:cxnSpLocks/>
            <a:stCxn id="10" idx="3"/>
          </p:cNvCxnSpPr>
          <p:nvPr/>
        </p:nvCxnSpPr>
        <p:spPr>
          <a:xfrm>
            <a:off x="7243075" y="1315468"/>
            <a:ext cx="656614" cy="747769"/>
          </a:xfrm>
          <a:prstGeom prst="straightConnector1">
            <a:avLst/>
          </a:prstGeom>
          <a:ln w="1905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D9B8A0BB-BF7D-06A8-E648-8CFD35B3CCE0}"/>
              </a:ext>
            </a:extLst>
          </p:cNvPr>
          <p:cNvSpPr txBox="1"/>
          <p:nvPr/>
        </p:nvSpPr>
        <p:spPr>
          <a:xfrm rot="842941">
            <a:off x="7254124" y="4644857"/>
            <a:ext cx="1359381" cy="258532"/>
          </a:xfrm>
          <a:prstGeom prst="rect">
            <a:avLst/>
          </a:prstGeom>
          <a:noFill/>
          <a:ln>
            <a:noFill/>
          </a:ln>
        </p:spPr>
        <p:txBody>
          <a:bodyPr wrap="square" rtlCol="0">
            <a:spAutoFit/>
          </a:bodyPr>
          <a:lstStyle/>
          <a:p>
            <a:pPr algn="ctr">
              <a:lnSpc>
                <a:spcPct val="90000"/>
              </a:lnSpc>
            </a:pPr>
            <a:r>
              <a:rPr lang="en-US" sz="1200" dirty="0">
                <a:solidFill>
                  <a:schemeClr val="bg1"/>
                </a:solidFill>
                <a:latin typeface="+mn-lt"/>
              </a:rPr>
              <a:t>Side PCBs</a:t>
            </a:r>
          </a:p>
        </p:txBody>
      </p:sp>
      <p:sp>
        <p:nvSpPr>
          <p:cNvPr id="25" name="Rectangle: Rounded Corners 24">
            <a:extLst>
              <a:ext uri="{FF2B5EF4-FFF2-40B4-BE49-F238E27FC236}">
                <a16:creationId xmlns:a16="http://schemas.microsoft.com/office/drawing/2014/main" id="{56B19C9B-AFEA-B811-D792-9B21E8ADC368}"/>
              </a:ext>
            </a:extLst>
          </p:cNvPr>
          <p:cNvSpPr/>
          <p:nvPr/>
        </p:nvSpPr>
        <p:spPr>
          <a:xfrm rot="934886">
            <a:off x="10608422" y="5590666"/>
            <a:ext cx="1399505" cy="798019"/>
          </a:xfrm>
          <a:prstGeom prst="roundRect">
            <a:avLst>
              <a:gd name="adj" fmla="val 46158"/>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TextBox 26">
            <a:extLst>
              <a:ext uri="{FF2B5EF4-FFF2-40B4-BE49-F238E27FC236}">
                <a16:creationId xmlns:a16="http://schemas.microsoft.com/office/drawing/2014/main" id="{F1B5C7D6-2905-E7E1-27EF-E81958E2D80C}"/>
              </a:ext>
            </a:extLst>
          </p:cNvPr>
          <p:cNvSpPr txBox="1"/>
          <p:nvPr/>
        </p:nvSpPr>
        <p:spPr>
          <a:xfrm>
            <a:off x="9320466" y="6287449"/>
            <a:ext cx="1012752"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Scintillator Envelope</a:t>
            </a:r>
          </a:p>
        </p:txBody>
      </p:sp>
      <p:cxnSp>
        <p:nvCxnSpPr>
          <p:cNvPr id="28" name="Straight Arrow Connector 27">
            <a:extLst>
              <a:ext uri="{FF2B5EF4-FFF2-40B4-BE49-F238E27FC236}">
                <a16:creationId xmlns:a16="http://schemas.microsoft.com/office/drawing/2014/main" id="{BC50EA76-5CE2-BBB2-2D02-FB5113CE6FB2}"/>
              </a:ext>
            </a:extLst>
          </p:cNvPr>
          <p:cNvCxnSpPr>
            <a:cxnSpLocks/>
            <a:stCxn id="27" idx="3"/>
          </p:cNvCxnSpPr>
          <p:nvPr/>
        </p:nvCxnSpPr>
        <p:spPr>
          <a:xfrm flipV="1">
            <a:off x="10333218" y="6239255"/>
            <a:ext cx="400901" cy="26056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6A5F1B8-E8D4-C176-2664-9D860A44FDC9}"/>
              </a:ext>
            </a:extLst>
          </p:cNvPr>
          <p:cNvCxnSpPr>
            <a:cxnSpLocks/>
          </p:cNvCxnSpPr>
          <p:nvPr/>
        </p:nvCxnSpPr>
        <p:spPr>
          <a:xfrm flipH="1" flipV="1">
            <a:off x="10375178" y="5574550"/>
            <a:ext cx="236181" cy="244576"/>
          </a:xfrm>
          <a:prstGeom prst="straightConnector1">
            <a:avLst/>
          </a:prstGeom>
          <a:ln w="38100">
            <a:solidFill>
              <a:srgbClr val="C00000"/>
            </a:solidFill>
            <a:tailEnd type="triangle"/>
          </a:ln>
        </p:spPr>
        <p:style>
          <a:lnRef idx="2">
            <a:schemeClr val="dk1"/>
          </a:lnRef>
          <a:fillRef idx="0">
            <a:schemeClr val="dk1"/>
          </a:fillRef>
          <a:effectRef idx="1">
            <a:schemeClr val="dk1"/>
          </a:effectRef>
          <a:fontRef idx="minor">
            <a:schemeClr val="tx1"/>
          </a:fontRef>
        </p:style>
      </p:cxnSp>
      <p:pic>
        <p:nvPicPr>
          <p:cNvPr id="38" name="Picture 37">
            <a:extLst>
              <a:ext uri="{FF2B5EF4-FFF2-40B4-BE49-F238E27FC236}">
                <a16:creationId xmlns:a16="http://schemas.microsoft.com/office/drawing/2014/main" id="{9613CCDF-AFDF-E263-1BAF-FAD7BBCB892F}"/>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0714586" y="5662534"/>
            <a:ext cx="1187175" cy="685771"/>
          </a:xfrm>
          <a:prstGeom prst="rect">
            <a:avLst/>
          </a:prstGeom>
        </p:spPr>
      </p:pic>
      <p:sp>
        <p:nvSpPr>
          <p:cNvPr id="3" name="TextBox 2">
            <a:extLst>
              <a:ext uri="{FF2B5EF4-FFF2-40B4-BE49-F238E27FC236}">
                <a16:creationId xmlns:a16="http://schemas.microsoft.com/office/drawing/2014/main" id="{04026706-F177-EF52-572A-BAF22AB6AD7D}"/>
              </a:ext>
            </a:extLst>
          </p:cNvPr>
          <p:cNvSpPr txBox="1"/>
          <p:nvPr/>
        </p:nvSpPr>
        <p:spPr>
          <a:xfrm>
            <a:off x="4643664" y="2060291"/>
            <a:ext cx="2909736" cy="923330"/>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a:t>
            </a:r>
            <a:r>
              <a:rPr lang="en-US" sz="1200" b="1" dirty="0">
                <a:latin typeface="+mn-lt"/>
              </a:rPr>
              <a:t>NOTE</a:t>
            </a:r>
            <a:r>
              <a:rPr lang="en-US" sz="1200" dirty="0">
                <a:latin typeface="+mn-lt"/>
              </a:rPr>
              <a:t>: Final design to have a seamless 60 connection circuit. Preliminary 8x8 connection circuit board shown was used in test beam.* </a:t>
            </a:r>
          </a:p>
        </p:txBody>
      </p:sp>
      <p:cxnSp>
        <p:nvCxnSpPr>
          <p:cNvPr id="5" name="Straight Arrow Connector 4">
            <a:extLst>
              <a:ext uri="{FF2B5EF4-FFF2-40B4-BE49-F238E27FC236}">
                <a16:creationId xmlns:a16="http://schemas.microsoft.com/office/drawing/2014/main" id="{3C4EE322-2D07-172E-4FD2-5C730C34203F}"/>
              </a:ext>
            </a:extLst>
          </p:cNvPr>
          <p:cNvCxnSpPr>
            <a:cxnSpLocks/>
            <a:stCxn id="3" idx="3"/>
          </p:cNvCxnSpPr>
          <p:nvPr/>
        </p:nvCxnSpPr>
        <p:spPr>
          <a:xfrm>
            <a:off x="7553400" y="2521956"/>
            <a:ext cx="801250" cy="97967"/>
          </a:xfrm>
          <a:prstGeom prst="straightConnector1">
            <a:avLst/>
          </a:prstGeom>
          <a:ln w="19050">
            <a:solidFill>
              <a:srgbClr val="C00000"/>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5910E80A-F469-9422-C655-52B7045DB411}"/>
              </a:ext>
            </a:extLst>
          </p:cNvPr>
          <p:cNvCxnSpPr>
            <a:cxnSpLocks/>
            <a:stCxn id="3" idx="3"/>
          </p:cNvCxnSpPr>
          <p:nvPr/>
        </p:nvCxnSpPr>
        <p:spPr>
          <a:xfrm>
            <a:off x="7553400" y="2521956"/>
            <a:ext cx="2283414" cy="2926794"/>
          </a:xfrm>
          <a:prstGeom prst="straightConnector1">
            <a:avLst/>
          </a:prstGeom>
          <a:ln w="19050">
            <a:solidFill>
              <a:srgbClr val="C0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5273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CERN Testing Assembly (8M Tower)</a:t>
            </a:r>
            <a:endParaRPr lang="en-US" dirty="0">
              <a:latin typeface="+mn-lt"/>
            </a:endParaRPr>
          </a:p>
        </p:txBody>
      </p:sp>
      <p:sp>
        <p:nvSpPr>
          <p:cNvPr id="23" name="TextBox 22">
            <a:extLst>
              <a:ext uri="{FF2B5EF4-FFF2-40B4-BE49-F238E27FC236}">
                <a16:creationId xmlns:a16="http://schemas.microsoft.com/office/drawing/2014/main" id="{D9B8A0BB-BF7D-06A8-E648-8CFD35B3CCE0}"/>
              </a:ext>
            </a:extLst>
          </p:cNvPr>
          <p:cNvSpPr txBox="1"/>
          <p:nvPr/>
        </p:nvSpPr>
        <p:spPr>
          <a:xfrm rot="842941">
            <a:off x="7254124" y="4644857"/>
            <a:ext cx="1359381" cy="258532"/>
          </a:xfrm>
          <a:prstGeom prst="rect">
            <a:avLst/>
          </a:prstGeom>
          <a:noFill/>
          <a:ln>
            <a:noFill/>
          </a:ln>
        </p:spPr>
        <p:txBody>
          <a:bodyPr wrap="square" rtlCol="0">
            <a:spAutoFit/>
          </a:bodyPr>
          <a:lstStyle/>
          <a:p>
            <a:pPr algn="ctr">
              <a:lnSpc>
                <a:spcPct val="90000"/>
              </a:lnSpc>
            </a:pPr>
            <a:r>
              <a:rPr lang="en-US" sz="1200" dirty="0">
                <a:solidFill>
                  <a:schemeClr val="bg1"/>
                </a:solidFill>
                <a:latin typeface="+mn-lt"/>
              </a:rPr>
              <a:t>Side PCBs</a:t>
            </a:r>
          </a:p>
        </p:txBody>
      </p:sp>
      <p:pic>
        <p:nvPicPr>
          <p:cNvPr id="5122" name="Picture 2">
            <a:extLst>
              <a:ext uri="{FF2B5EF4-FFF2-40B4-BE49-F238E27FC236}">
                <a16:creationId xmlns:a16="http://schemas.microsoft.com/office/drawing/2014/main" id="{726458E7-4CE0-557C-1164-67EC80EACD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190"/>
          <a:stretch/>
        </p:blipFill>
        <p:spPr bwMode="auto">
          <a:xfrm>
            <a:off x="450285" y="1073150"/>
            <a:ext cx="11385468" cy="49875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0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37F8-45FB-7031-F056-521DD6638CE6}"/>
              </a:ext>
            </a:extLst>
          </p:cNvPr>
          <p:cNvSpPr>
            <a:spLocks noGrp="1"/>
          </p:cNvSpPr>
          <p:nvPr>
            <p:ph type="title"/>
          </p:nvPr>
        </p:nvSpPr>
        <p:spPr/>
        <p:txBody>
          <a:bodyPr/>
          <a:lstStyle/>
          <a:p>
            <a:r>
              <a:rPr lang="en-US" dirty="0"/>
              <a:t>Top Level </a:t>
            </a:r>
            <a:r>
              <a:rPr lang="en-US" dirty="0" err="1"/>
              <a:t>FHCal</a:t>
            </a:r>
            <a:r>
              <a:rPr lang="en-US" dirty="0"/>
              <a:t> Structure</a:t>
            </a:r>
          </a:p>
        </p:txBody>
      </p:sp>
      <p:sp>
        <p:nvSpPr>
          <p:cNvPr id="3" name="TextBox 2">
            <a:extLst>
              <a:ext uri="{FF2B5EF4-FFF2-40B4-BE49-F238E27FC236}">
                <a16:creationId xmlns:a16="http://schemas.microsoft.com/office/drawing/2014/main" id="{B8722107-7ED8-1506-3DF2-7C2E9DC76F84}"/>
              </a:ext>
            </a:extLst>
          </p:cNvPr>
          <p:cNvSpPr txBox="1"/>
          <p:nvPr/>
        </p:nvSpPr>
        <p:spPr>
          <a:xfrm>
            <a:off x="286871" y="1102567"/>
            <a:ext cx="2381684" cy="1421928"/>
          </a:xfrm>
          <a:prstGeom prst="rect">
            <a:avLst/>
          </a:prstGeom>
          <a:noFill/>
        </p:spPr>
        <p:txBody>
          <a:bodyPr wrap="square" rtlCol="0">
            <a:spAutoFit/>
          </a:bodyPr>
          <a:lstStyle/>
          <a:p>
            <a:pPr algn="l">
              <a:lnSpc>
                <a:spcPct val="90000"/>
              </a:lnSpc>
            </a:pPr>
            <a:r>
              <a:rPr lang="en-US" sz="1600" b="1" dirty="0">
                <a:latin typeface="+mn-lt"/>
              </a:rPr>
              <a:t>Drawing of the </a:t>
            </a:r>
            <a:r>
              <a:rPr lang="en-US" sz="1600" b="1" dirty="0" err="1">
                <a:latin typeface="+mn-lt"/>
              </a:rPr>
              <a:t>FHCal</a:t>
            </a:r>
            <a:r>
              <a:rPr lang="en-US" sz="1600" b="1" dirty="0">
                <a:latin typeface="+mn-lt"/>
              </a:rPr>
              <a:t> Stack</a:t>
            </a:r>
          </a:p>
          <a:p>
            <a:pPr algn="l">
              <a:lnSpc>
                <a:spcPct val="90000"/>
              </a:lnSpc>
            </a:pPr>
            <a:endParaRPr lang="en-US" sz="1600" b="1" dirty="0">
              <a:latin typeface="+mn-lt"/>
            </a:endParaRPr>
          </a:p>
          <a:p>
            <a:pPr algn="l">
              <a:lnSpc>
                <a:spcPct val="90000"/>
              </a:lnSpc>
            </a:pPr>
            <a:r>
              <a:rPr lang="en-US" sz="1600" dirty="0">
                <a:latin typeface="+mn-lt"/>
              </a:rPr>
              <a:t>SolidWorks model adapted based on BNL Top Level Design.</a:t>
            </a:r>
          </a:p>
        </p:txBody>
      </p:sp>
      <p:pic>
        <p:nvPicPr>
          <p:cNvPr id="5" name="Picture 4">
            <a:extLst>
              <a:ext uri="{FF2B5EF4-FFF2-40B4-BE49-F238E27FC236}">
                <a16:creationId xmlns:a16="http://schemas.microsoft.com/office/drawing/2014/main" id="{6DC0968D-3FFD-81FD-D813-DEFE413686AE}"/>
              </a:ext>
            </a:extLst>
          </p:cNvPr>
          <p:cNvPicPr>
            <a:picLocks noChangeAspect="1"/>
          </p:cNvPicPr>
          <p:nvPr/>
        </p:nvPicPr>
        <p:blipFill>
          <a:blip r:embed="rId2"/>
          <a:stretch>
            <a:fillRect/>
          </a:stretch>
        </p:blipFill>
        <p:spPr>
          <a:xfrm>
            <a:off x="2770094" y="813816"/>
            <a:ext cx="9302576" cy="5923590"/>
          </a:xfrm>
          <a:prstGeom prst="rect">
            <a:avLst/>
          </a:prstGeom>
        </p:spPr>
      </p:pic>
    </p:spTree>
    <p:extLst>
      <p:ext uri="{BB962C8B-B14F-4D97-AF65-F5344CB8AC3E}">
        <p14:creationId xmlns:p14="http://schemas.microsoft.com/office/powerpoint/2010/main" val="248242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37F8-45FB-7031-F056-521DD6638CE6}"/>
              </a:ext>
            </a:extLst>
          </p:cNvPr>
          <p:cNvSpPr>
            <a:spLocks noGrp="1"/>
          </p:cNvSpPr>
          <p:nvPr>
            <p:ph type="title"/>
          </p:nvPr>
        </p:nvSpPr>
        <p:spPr/>
        <p:txBody>
          <a:bodyPr/>
          <a:lstStyle/>
          <a:p>
            <a:r>
              <a:rPr lang="en-US" dirty="0" err="1"/>
              <a:t>FHCal</a:t>
            </a:r>
            <a:r>
              <a:rPr lang="en-US" dirty="0"/>
              <a:t> Stacking (spacing and shimming)</a:t>
            </a:r>
          </a:p>
        </p:txBody>
      </p:sp>
      <p:pic>
        <p:nvPicPr>
          <p:cNvPr id="6" name="Picture 5">
            <a:extLst>
              <a:ext uri="{FF2B5EF4-FFF2-40B4-BE49-F238E27FC236}">
                <a16:creationId xmlns:a16="http://schemas.microsoft.com/office/drawing/2014/main" id="{0251BB27-4282-1A4D-E4E3-00BA0099191E}"/>
              </a:ext>
            </a:extLst>
          </p:cNvPr>
          <p:cNvPicPr>
            <a:picLocks noChangeAspect="1"/>
          </p:cNvPicPr>
          <p:nvPr/>
        </p:nvPicPr>
        <p:blipFill>
          <a:blip r:embed="rId2"/>
          <a:stretch>
            <a:fillRect/>
          </a:stretch>
        </p:blipFill>
        <p:spPr>
          <a:xfrm>
            <a:off x="5163133" y="1546520"/>
            <a:ext cx="6696635" cy="3764959"/>
          </a:xfrm>
          <a:prstGeom prst="rect">
            <a:avLst/>
          </a:prstGeom>
          <a:ln>
            <a:solidFill>
              <a:schemeClr val="tx1"/>
            </a:solidFill>
          </a:ln>
        </p:spPr>
      </p:pic>
      <p:sp>
        <p:nvSpPr>
          <p:cNvPr id="7" name="TextBox 6">
            <a:extLst>
              <a:ext uri="{FF2B5EF4-FFF2-40B4-BE49-F238E27FC236}">
                <a16:creationId xmlns:a16="http://schemas.microsoft.com/office/drawing/2014/main" id="{293318E5-A32D-8CD4-1A66-6F0C66E16298}"/>
              </a:ext>
            </a:extLst>
          </p:cNvPr>
          <p:cNvSpPr txBox="1"/>
          <p:nvPr/>
        </p:nvSpPr>
        <p:spPr>
          <a:xfrm>
            <a:off x="328215" y="917926"/>
            <a:ext cx="4198961" cy="5549211"/>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Collaborated Idea between ORNL and BNL.</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Prescribed Typical gap between modules to ensure proper assembly and alignment. </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Prescribed gaps only add ~25 mm to overall detector height and width.</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Gaps and shimming allow for slightly more variation in module manufacturing, thereby reducing cost and manufacturing time. </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Vertical gaps will be filled with full length shims to fully support the wight of each module and allow for correction of small height variation from unit to unit. Vertical shims will vary in thickness from ~0.1mm to 1mm, and can be cut to length if variation from front to rear of the module needs correction.</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Horizontal shims may be either temporary or permanent, and need not be full length. Horizontal shims will vary in thickness from ~ 0.1mm to 2mm.</a:t>
            </a:r>
          </a:p>
          <a:p>
            <a:pPr>
              <a:lnSpc>
                <a:spcPct val="90000"/>
              </a:lnSpc>
            </a:pPr>
            <a:endParaRPr lang="en-US" sz="1400" dirty="0">
              <a:latin typeface="+mn-lt"/>
            </a:endParaRP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8" name="TextBox 7">
            <a:extLst>
              <a:ext uri="{FF2B5EF4-FFF2-40B4-BE49-F238E27FC236}">
                <a16:creationId xmlns:a16="http://schemas.microsoft.com/office/drawing/2014/main" id="{CF239E7D-C09B-E5B7-143F-4242515735B8}"/>
              </a:ext>
            </a:extLst>
          </p:cNvPr>
          <p:cNvSpPr txBox="1"/>
          <p:nvPr/>
        </p:nvSpPr>
        <p:spPr>
          <a:xfrm>
            <a:off x="7315199" y="5495276"/>
            <a:ext cx="1766047"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Horizontal Shim areas (2mm TYP)</a:t>
            </a:r>
          </a:p>
        </p:txBody>
      </p:sp>
      <p:cxnSp>
        <p:nvCxnSpPr>
          <p:cNvPr id="9" name="Straight Arrow Connector 8">
            <a:extLst>
              <a:ext uri="{FF2B5EF4-FFF2-40B4-BE49-F238E27FC236}">
                <a16:creationId xmlns:a16="http://schemas.microsoft.com/office/drawing/2014/main" id="{7A4A9BF2-3B5B-59B6-21F7-575B3C4E544A}"/>
              </a:ext>
            </a:extLst>
          </p:cNvPr>
          <p:cNvCxnSpPr>
            <a:cxnSpLocks/>
            <a:stCxn id="8" idx="0"/>
          </p:cNvCxnSpPr>
          <p:nvPr/>
        </p:nvCxnSpPr>
        <p:spPr>
          <a:xfrm flipH="1" flipV="1">
            <a:off x="7655859" y="4697506"/>
            <a:ext cx="542364" cy="7977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633FACEC-E163-3AAD-CCDE-0C6A938E705B}"/>
              </a:ext>
            </a:extLst>
          </p:cNvPr>
          <p:cNvSpPr txBox="1"/>
          <p:nvPr/>
        </p:nvSpPr>
        <p:spPr>
          <a:xfrm>
            <a:off x="8824974" y="843350"/>
            <a:ext cx="1581221"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Vertical Shim areas (1mm TYP)</a:t>
            </a:r>
          </a:p>
        </p:txBody>
      </p:sp>
      <p:cxnSp>
        <p:nvCxnSpPr>
          <p:cNvPr id="11" name="Straight Arrow Connector 10">
            <a:extLst>
              <a:ext uri="{FF2B5EF4-FFF2-40B4-BE49-F238E27FC236}">
                <a16:creationId xmlns:a16="http://schemas.microsoft.com/office/drawing/2014/main" id="{DEE0A1FA-A35F-A91F-39DC-2EC0D9220295}"/>
              </a:ext>
            </a:extLst>
          </p:cNvPr>
          <p:cNvCxnSpPr>
            <a:cxnSpLocks/>
            <a:stCxn id="10" idx="2"/>
          </p:cNvCxnSpPr>
          <p:nvPr/>
        </p:nvCxnSpPr>
        <p:spPr>
          <a:xfrm flipH="1">
            <a:off x="9081247" y="1240382"/>
            <a:ext cx="534338" cy="5167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59B360B7-50CE-9B60-FCEE-93A5E7E958B1}"/>
              </a:ext>
            </a:extLst>
          </p:cNvPr>
          <p:cNvCxnSpPr>
            <a:cxnSpLocks/>
            <a:stCxn id="10" idx="2"/>
          </p:cNvCxnSpPr>
          <p:nvPr/>
        </p:nvCxnSpPr>
        <p:spPr>
          <a:xfrm flipH="1">
            <a:off x="9081247" y="1240382"/>
            <a:ext cx="534338" cy="15386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018DE46-657E-F81B-C32D-01CC3F88ACEC}"/>
              </a:ext>
            </a:extLst>
          </p:cNvPr>
          <p:cNvCxnSpPr>
            <a:cxnSpLocks/>
            <a:stCxn id="10" idx="2"/>
          </p:cNvCxnSpPr>
          <p:nvPr/>
        </p:nvCxnSpPr>
        <p:spPr>
          <a:xfrm flipH="1">
            <a:off x="9276664" y="1240382"/>
            <a:ext cx="338921" cy="24710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7B0603F1-9D25-715B-6CE5-2E482E678901}"/>
              </a:ext>
            </a:extLst>
          </p:cNvPr>
          <p:cNvCxnSpPr>
            <a:cxnSpLocks/>
            <a:stCxn id="8" idx="0"/>
          </p:cNvCxnSpPr>
          <p:nvPr/>
        </p:nvCxnSpPr>
        <p:spPr>
          <a:xfrm flipH="1" flipV="1">
            <a:off x="6696635" y="4975412"/>
            <a:ext cx="1501588" cy="5198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07B43F8D-EFDA-D388-AA70-14AB2F61BCBE}"/>
              </a:ext>
            </a:extLst>
          </p:cNvPr>
          <p:cNvCxnSpPr>
            <a:cxnSpLocks/>
            <a:stCxn id="8" idx="0"/>
          </p:cNvCxnSpPr>
          <p:nvPr/>
        </p:nvCxnSpPr>
        <p:spPr>
          <a:xfrm flipV="1">
            <a:off x="8198223" y="4222376"/>
            <a:ext cx="1417362" cy="1272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48092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781437" y="2964349"/>
            <a:ext cx="4629125" cy="978729"/>
          </a:xfrm>
          <a:prstGeom prst="rect">
            <a:avLst/>
          </a:prstGeom>
          <a:noFill/>
        </p:spPr>
        <p:txBody>
          <a:bodyPr wrap="square" rtlCol="0">
            <a:spAutoFit/>
          </a:bodyPr>
          <a:lstStyle/>
          <a:p>
            <a:pPr algn="ctr"/>
            <a:r>
              <a:rPr lang="en-US" b="1" dirty="0">
                <a:latin typeface="+mn-lt"/>
              </a:rPr>
              <a:t>Fabrication Progress (8M Tower)</a:t>
            </a:r>
          </a:p>
        </p:txBody>
      </p:sp>
    </p:spTree>
    <p:extLst>
      <p:ext uri="{BB962C8B-B14F-4D97-AF65-F5344CB8AC3E}">
        <p14:creationId xmlns:p14="http://schemas.microsoft.com/office/powerpoint/2010/main" val="173861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tack of metal plates&#10;&#10;Description automatically generated">
            <a:extLst>
              <a:ext uri="{FF2B5EF4-FFF2-40B4-BE49-F238E27FC236}">
                <a16:creationId xmlns:a16="http://schemas.microsoft.com/office/drawing/2014/main" id="{E2AB9DC5-BD6E-D6AC-D50B-AE0A6C396762}"/>
              </a:ext>
            </a:extLst>
          </p:cNvPr>
          <p:cNvPicPr>
            <a:picLocks noChangeAspect="1"/>
          </p:cNvPicPr>
          <p:nvPr/>
        </p:nvPicPr>
        <p:blipFill rotWithShape="1">
          <a:blip r:embed="rId2"/>
          <a:srcRect l="20091" t="16190" r="22466" b="15865"/>
          <a:stretch/>
        </p:blipFill>
        <p:spPr>
          <a:xfrm rot="5400000">
            <a:off x="156412" y="3292535"/>
            <a:ext cx="3341695" cy="2964492"/>
          </a:xfrm>
          <a:prstGeom prst="rect">
            <a:avLst/>
          </a:prstGeom>
          <a:ln>
            <a:solidFill>
              <a:schemeClr val="tx1"/>
            </a:solidFill>
          </a:ln>
        </p:spPr>
      </p:pic>
      <p:pic>
        <p:nvPicPr>
          <p:cNvPr id="11" name="Picture 10" descr="A machine with a gear&#10;&#10;Description automatically generated with medium confidence">
            <a:extLst>
              <a:ext uri="{FF2B5EF4-FFF2-40B4-BE49-F238E27FC236}">
                <a16:creationId xmlns:a16="http://schemas.microsoft.com/office/drawing/2014/main" id="{8470EA7B-6A60-DF5B-AA3E-0F45A0CB5F2A}"/>
              </a:ext>
            </a:extLst>
          </p:cNvPr>
          <p:cNvPicPr>
            <a:picLocks noChangeAspect="1"/>
          </p:cNvPicPr>
          <p:nvPr/>
        </p:nvPicPr>
        <p:blipFill rotWithShape="1">
          <a:blip r:embed="rId3"/>
          <a:srcRect l="29911" t="7666" r="5572"/>
          <a:stretch/>
        </p:blipFill>
        <p:spPr>
          <a:xfrm rot="5400000">
            <a:off x="4401067" y="192449"/>
            <a:ext cx="3478377" cy="3733559"/>
          </a:xfrm>
          <a:prstGeom prst="rect">
            <a:avLst/>
          </a:prstGeom>
          <a:ln>
            <a:solidFill>
              <a:schemeClr val="tx1"/>
            </a:solidFill>
          </a:ln>
        </p:spPr>
      </p:pic>
      <p:pic>
        <p:nvPicPr>
          <p:cNvPr id="9" name="Picture 8" descr="Several pieces of concrete&#10;&#10;Description automatically generated">
            <a:extLst>
              <a:ext uri="{FF2B5EF4-FFF2-40B4-BE49-F238E27FC236}">
                <a16:creationId xmlns:a16="http://schemas.microsoft.com/office/drawing/2014/main" id="{39AF60C8-060D-D36F-C460-C9DC866E6635}"/>
              </a:ext>
            </a:extLst>
          </p:cNvPr>
          <p:cNvPicPr>
            <a:picLocks noChangeAspect="1"/>
          </p:cNvPicPr>
          <p:nvPr/>
        </p:nvPicPr>
        <p:blipFill rotWithShape="1">
          <a:blip r:embed="rId4"/>
          <a:srcRect l="10375" t="1731" r="9563" b="6466"/>
          <a:stretch/>
        </p:blipFill>
        <p:spPr>
          <a:xfrm rot="5400000">
            <a:off x="1338875" y="1045192"/>
            <a:ext cx="2972411" cy="2556235"/>
          </a:xfrm>
          <a:prstGeom prst="rect">
            <a:avLst/>
          </a:prstGeom>
          <a:ln>
            <a:solidFill>
              <a:schemeClr val="tx1"/>
            </a:solidFill>
          </a:ln>
        </p:spPr>
      </p:pic>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E-Beam Welding</a:t>
            </a:r>
          </a:p>
        </p:txBody>
      </p:sp>
      <p:pic>
        <p:nvPicPr>
          <p:cNvPr id="4" name="Picture 3">
            <a:extLst>
              <a:ext uri="{FF2B5EF4-FFF2-40B4-BE49-F238E27FC236}">
                <a16:creationId xmlns:a16="http://schemas.microsoft.com/office/drawing/2014/main" id="{E71987E1-9254-D2AA-D2FA-FC177C6546B6}"/>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l="24315" t="28681" r="31324" b="22305"/>
          <a:stretch>
            <a:fillRect/>
          </a:stretch>
        </p:blipFill>
        <p:spPr bwMode="auto">
          <a:xfrm>
            <a:off x="3874352" y="3949253"/>
            <a:ext cx="1867535" cy="2751455"/>
          </a:xfrm>
          <a:prstGeom prst="rect">
            <a:avLst/>
          </a:prstGeom>
          <a:noFill/>
          <a:ln>
            <a:solidFill>
              <a:schemeClr val="tx1"/>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558A7E3-024D-7BC2-F53B-B75AAB648F79}"/>
              </a:ext>
            </a:extLst>
          </p:cNvPr>
          <p:cNvPicPr>
            <a:picLocks noChangeAspect="1"/>
          </p:cNvPicPr>
          <p:nvPr/>
        </p:nvPicPr>
        <p:blipFill rotWithShape="1">
          <a:blip r:embed="rId7"/>
          <a:srcRect l="13530" r="19070" b="11157"/>
          <a:stretch/>
        </p:blipFill>
        <p:spPr bwMode="auto">
          <a:xfrm>
            <a:off x="5912164" y="3945443"/>
            <a:ext cx="2432381" cy="2755265"/>
          </a:xfrm>
          <a:prstGeom prst="rect">
            <a:avLst/>
          </a:prstGeom>
          <a:ln>
            <a:solidFill>
              <a:schemeClr val="tx1"/>
            </a:solidFill>
          </a:ln>
          <a:extLst>
            <a:ext uri="{53640926-AAD7-44D8-BBD7-CCE9431645EC}">
              <a14:shadowObscured xmlns:a14="http://schemas.microsoft.com/office/drawing/2010/main"/>
            </a:ext>
          </a:extLst>
        </p:spPr>
      </p:pic>
      <p:pic>
        <p:nvPicPr>
          <p:cNvPr id="7" name="Picture 6" descr="A close up of metal bars&#10;&#10;Description automatically generated">
            <a:extLst>
              <a:ext uri="{FF2B5EF4-FFF2-40B4-BE49-F238E27FC236}">
                <a16:creationId xmlns:a16="http://schemas.microsoft.com/office/drawing/2014/main" id="{0D2F01D8-0C83-9B26-81C7-306E49A80194}"/>
              </a:ext>
            </a:extLst>
          </p:cNvPr>
          <p:cNvPicPr>
            <a:picLocks noChangeAspect="1"/>
          </p:cNvPicPr>
          <p:nvPr/>
        </p:nvPicPr>
        <p:blipFill rotWithShape="1">
          <a:blip r:embed="rId8"/>
          <a:srcRect l="18563"/>
          <a:stretch/>
        </p:blipFill>
        <p:spPr>
          <a:xfrm>
            <a:off x="8514822" y="496948"/>
            <a:ext cx="3581658" cy="5864103"/>
          </a:xfrm>
          <a:prstGeom prst="rect">
            <a:avLst/>
          </a:prstGeom>
          <a:ln>
            <a:solidFill>
              <a:schemeClr val="tx1"/>
            </a:solidFill>
          </a:ln>
        </p:spPr>
      </p:pic>
      <p:sp>
        <p:nvSpPr>
          <p:cNvPr id="12" name="TextBox 11">
            <a:extLst>
              <a:ext uri="{FF2B5EF4-FFF2-40B4-BE49-F238E27FC236}">
                <a16:creationId xmlns:a16="http://schemas.microsoft.com/office/drawing/2014/main" id="{AEA219EC-78A8-7B06-B2F9-3099867325B4}"/>
              </a:ext>
            </a:extLst>
          </p:cNvPr>
          <p:cNvSpPr txBox="1"/>
          <p:nvPr/>
        </p:nvSpPr>
        <p:spPr>
          <a:xfrm>
            <a:off x="2825080" y="837104"/>
            <a:ext cx="128383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Manufactured Parts</a:t>
            </a:r>
          </a:p>
        </p:txBody>
      </p:sp>
      <p:sp>
        <p:nvSpPr>
          <p:cNvPr id="13" name="TextBox 12">
            <a:extLst>
              <a:ext uri="{FF2B5EF4-FFF2-40B4-BE49-F238E27FC236}">
                <a16:creationId xmlns:a16="http://schemas.microsoft.com/office/drawing/2014/main" id="{2CF294CC-300B-D304-E6F3-EF0E5657A8E5}"/>
              </a:ext>
            </a:extLst>
          </p:cNvPr>
          <p:cNvSpPr txBox="1"/>
          <p:nvPr/>
        </p:nvSpPr>
        <p:spPr>
          <a:xfrm>
            <a:off x="5250576" y="6020896"/>
            <a:ext cx="1152900"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E-Beam Weld Testing</a:t>
            </a:r>
          </a:p>
        </p:txBody>
      </p:sp>
      <p:sp>
        <p:nvSpPr>
          <p:cNvPr id="14" name="TextBox 13">
            <a:extLst>
              <a:ext uri="{FF2B5EF4-FFF2-40B4-BE49-F238E27FC236}">
                <a16:creationId xmlns:a16="http://schemas.microsoft.com/office/drawing/2014/main" id="{EC9C17C1-C3C6-48A7-F3ED-42E8AC2EB347}"/>
              </a:ext>
            </a:extLst>
          </p:cNvPr>
          <p:cNvSpPr txBox="1"/>
          <p:nvPr/>
        </p:nvSpPr>
        <p:spPr>
          <a:xfrm>
            <a:off x="4725306" y="624738"/>
            <a:ext cx="1152900"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8M Tower Welding Jig</a:t>
            </a:r>
          </a:p>
        </p:txBody>
      </p:sp>
      <p:sp>
        <p:nvSpPr>
          <p:cNvPr id="15" name="TextBox 14">
            <a:extLst>
              <a:ext uri="{FF2B5EF4-FFF2-40B4-BE49-F238E27FC236}">
                <a16:creationId xmlns:a16="http://schemas.microsoft.com/office/drawing/2014/main" id="{5CBB58AA-00C6-BC10-95D9-B8930E2C2058}"/>
              </a:ext>
            </a:extLst>
          </p:cNvPr>
          <p:cNvSpPr txBox="1"/>
          <p:nvPr/>
        </p:nvSpPr>
        <p:spPr>
          <a:xfrm>
            <a:off x="8644542" y="587805"/>
            <a:ext cx="1152900" cy="923330"/>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E-Beam Welding of first 8M Tower Assembly</a:t>
            </a:r>
          </a:p>
        </p:txBody>
      </p:sp>
      <p:sp>
        <p:nvSpPr>
          <p:cNvPr id="18" name="TextBox 17">
            <a:extLst>
              <a:ext uri="{FF2B5EF4-FFF2-40B4-BE49-F238E27FC236}">
                <a16:creationId xmlns:a16="http://schemas.microsoft.com/office/drawing/2014/main" id="{7640547D-CB6C-B036-0742-0D798E8B069C}"/>
              </a:ext>
            </a:extLst>
          </p:cNvPr>
          <p:cNvSpPr txBox="1"/>
          <p:nvPr/>
        </p:nvSpPr>
        <p:spPr>
          <a:xfrm>
            <a:off x="1975397" y="3905341"/>
            <a:ext cx="128383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Absorber plate Spacers</a:t>
            </a:r>
          </a:p>
        </p:txBody>
      </p:sp>
    </p:spTree>
    <p:extLst>
      <p:ext uri="{BB962C8B-B14F-4D97-AF65-F5344CB8AC3E}">
        <p14:creationId xmlns:p14="http://schemas.microsoft.com/office/powerpoint/2010/main" val="100714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#0 (1400mm) (June)</a:t>
            </a:r>
          </a:p>
        </p:txBody>
      </p:sp>
      <p:pic>
        <p:nvPicPr>
          <p:cNvPr id="10" name="Picture 9" descr="A picture containing floor, wooden, chair, wood&#10;&#10;Description automatically generated">
            <a:extLst>
              <a:ext uri="{FF2B5EF4-FFF2-40B4-BE49-F238E27FC236}">
                <a16:creationId xmlns:a16="http://schemas.microsoft.com/office/drawing/2014/main" id="{4573C7BC-7174-C847-9B89-DC21C2F85A4E}"/>
              </a:ext>
            </a:extLst>
          </p:cNvPr>
          <p:cNvPicPr>
            <a:picLocks noChangeAspect="1"/>
          </p:cNvPicPr>
          <p:nvPr/>
        </p:nvPicPr>
        <p:blipFill>
          <a:blip r:embed="rId2"/>
          <a:srcRect l="30654" t="8628" r="23508" b="13202"/>
          <a:stretch/>
        </p:blipFill>
        <p:spPr>
          <a:xfrm>
            <a:off x="9161930" y="87209"/>
            <a:ext cx="2939434" cy="6683582"/>
          </a:xfrm>
          <a:prstGeom prst="rect">
            <a:avLst/>
          </a:prstGeom>
        </p:spPr>
      </p:pic>
      <p:sp>
        <p:nvSpPr>
          <p:cNvPr id="16" name="TextBox 15">
            <a:extLst>
              <a:ext uri="{FF2B5EF4-FFF2-40B4-BE49-F238E27FC236}">
                <a16:creationId xmlns:a16="http://schemas.microsoft.com/office/drawing/2014/main" id="{CAECBAD7-9884-192C-55A0-8BE8ADE43D90}"/>
              </a:ext>
            </a:extLst>
          </p:cNvPr>
          <p:cNvSpPr txBox="1"/>
          <p:nvPr/>
        </p:nvSpPr>
        <p:spPr>
          <a:xfrm>
            <a:off x="344378" y="975335"/>
            <a:ext cx="8817552" cy="5601533"/>
          </a:xfrm>
          <a:prstGeom prst="rect">
            <a:avLst/>
          </a:prstGeom>
          <a:noFill/>
        </p:spPr>
        <p:txBody>
          <a:bodyPr wrap="square" rtlCol="0">
            <a:spAutoFit/>
          </a:bodyPr>
          <a:lstStyle/>
          <a:p>
            <a:pPr algn="l">
              <a:spcBef>
                <a:spcPts val="200"/>
              </a:spcBef>
              <a:spcAft>
                <a:spcPts val="200"/>
              </a:spcAft>
            </a:pPr>
            <a:r>
              <a:rPr lang="en-US" sz="1400" b="1" dirty="0">
                <a:latin typeface="+mn-lt"/>
              </a:rPr>
              <a:t>Prototype Details: </a:t>
            </a:r>
          </a:p>
          <a:p>
            <a:pPr marL="800100" lvl="1" indent="-342900">
              <a:spcBef>
                <a:spcPts val="200"/>
              </a:spcBef>
              <a:spcAft>
                <a:spcPts val="200"/>
              </a:spcAft>
              <a:buFont typeface="+mj-lt"/>
              <a:buAutoNum type="arabicPeriod"/>
            </a:pPr>
            <a:r>
              <a:rPr lang="en-US" sz="1400" b="1" dirty="0">
                <a:latin typeface="+mn-lt"/>
              </a:rPr>
              <a:t>Full</a:t>
            </a:r>
            <a:r>
              <a:rPr lang="en-US" sz="1400" dirty="0">
                <a:latin typeface="+mn-lt"/>
              </a:rPr>
              <a:t> weld path for top, bottom, and one side (maximum length).</a:t>
            </a:r>
          </a:p>
          <a:p>
            <a:pPr marL="800100" lvl="1" indent="-342900">
              <a:spcBef>
                <a:spcPts val="200"/>
              </a:spcBef>
              <a:spcAft>
                <a:spcPts val="200"/>
              </a:spcAft>
              <a:buFont typeface="+mj-lt"/>
              <a:buAutoNum type="arabicPeriod"/>
            </a:pPr>
            <a:r>
              <a:rPr lang="en-US" sz="1400" dirty="0">
                <a:latin typeface="+mn-lt"/>
              </a:rPr>
              <a:t>Designed for </a:t>
            </a:r>
            <a:r>
              <a:rPr lang="en-US" sz="1400" b="1" dirty="0">
                <a:latin typeface="+mn-lt"/>
              </a:rPr>
              <a:t>alignment pins </a:t>
            </a:r>
            <a:r>
              <a:rPr lang="en-US" sz="1400" dirty="0">
                <a:latin typeface="+mn-lt"/>
              </a:rPr>
              <a:t>at rear.</a:t>
            </a:r>
          </a:p>
          <a:p>
            <a:pPr marL="800100" lvl="1" indent="-342900">
              <a:spcBef>
                <a:spcPts val="200"/>
              </a:spcBef>
              <a:spcAft>
                <a:spcPts val="200"/>
              </a:spcAft>
              <a:buFont typeface="+mj-lt"/>
              <a:buAutoNum type="arabicPeriod"/>
            </a:pPr>
            <a:r>
              <a:rPr lang="en-US" sz="1400" b="1" dirty="0">
                <a:latin typeface="+mn-lt"/>
              </a:rPr>
              <a:t>65x</a:t>
            </a:r>
            <a:r>
              <a:rPr lang="en-US" sz="1400" dirty="0">
                <a:latin typeface="+mn-lt"/>
              </a:rPr>
              <a:t> inner plates.</a:t>
            </a:r>
          </a:p>
          <a:p>
            <a:pPr marL="800100" lvl="1" indent="-342900">
              <a:spcBef>
                <a:spcPts val="200"/>
              </a:spcBef>
              <a:spcAft>
                <a:spcPts val="200"/>
              </a:spcAft>
              <a:buFont typeface="+mj-lt"/>
              <a:buAutoNum type="arabicPeriod"/>
            </a:pPr>
            <a:r>
              <a:rPr lang="en-US" sz="1400" b="1" dirty="0">
                <a:latin typeface="+mn-lt"/>
              </a:rPr>
              <a:t>Datum A</a:t>
            </a:r>
            <a:r>
              <a:rPr lang="en-US" sz="1400" dirty="0">
                <a:latin typeface="+mn-lt"/>
              </a:rPr>
              <a:t> is Front Face of Front Plate.</a:t>
            </a:r>
          </a:p>
          <a:p>
            <a:pPr marL="800100" lvl="1" indent="-342900">
              <a:spcBef>
                <a:spcPts val="200"/>
              </a:spcBef>
              <a:spcAft>
                <a:spcPts val="200"/>
              </a:spcAft>
              <a:buFont typeface="+mj-lt"/>
              <a:buAutoNum type="arabicPeriod"/>
            </a:pPr>
            <a:r>
              <a:rPr lang="en-US" sz="1400" dirty="0">
                <a:latin typeface="+mn-lt"/>
              </a:rPr>
              <a:t>1045 Carbon steel material.</a:t>
            </a:r>
          </a:p>
          <a:p>
            <a:pPr>
              <a:spcBef>
                <a:spcPts val="200"/>
              </a:spcBef>
              <a:spcAft>
                <a:spcPts val="200"/>
              </a:spcAft>
            </a:pPr>
            <a:r>
              <a:rPr lang="en-US" sz="1400" b="1" dirty="0">
                <a:latin typeface="+mn-lt"/>
              </a:rPr>
              <a:t>Identified Issues:</a:t>
            </a:r>
          </a:p>
          <a:p>
            <a:pPr marL="800100" lvl="1" indent="-342900">
              <a:spcBef>
                <a:spcPts val="200"/>
              </a:spcBef>
              <a:spcAft>
                <a:spcPts val="200"/>
              </a:spcAft>
              <a:buFont typeface="+mj-lt"/>
              <a:buAutoNum type="arabicPeriod"/>
            </a:pPr>
            <a:r>
              <a:rPr lang="en-US" sz="1400" b="1" dirty="0">
                <a:latin typeface="+mn-lt"/>
              </a:rPr>
              <a:t>GD&amp;T not achieved </a:t>
            </a:r>
            <a:r>
              <a:rPr lang="en-US" sz="1400" dirty="0">
                <a:latin typeface="+mn-lt"/>
              </a:rPr>
              <a:t>for critical dimensions of final assembly, including flatness of front face (0.028” &gt; 0.010”) , total height of module (too large by 0.012”), perpendicularity of bottom and sides (0.018” &gt; 0.010”). Some absorber plate gaps were tight for the go-gage (0.200”).</a:t>
            </a:r>
          </a:p>
          <a:p>
            <a:pPr marL="800100" lvl="1" indent="-342900">
              <a:spcBef>
                <a:spcPts val="200"/>
              </a:spcBef>
              <a:spcAft>
                <a:spcPts val="200"/>
              </a:spcAft>
              <a:buFont typeface="+mj-lt"/>
              <a:buAutoNum type="arabicPeriod"/>
            </a:pPr>
            <a:r>
              <a:rPr lang="en-US" sz="1400" dirty="0">
                <a:latin typeface="+mn-lt"/>
              </a:rPr>
              <a:t>Absorber plate pockets are blind, and jig spacers were stuck after welding, requiring forced removal.</a:t>
            </a:r>
          </a:p>
          <a:p>
            <a:pPr marL="800100" lvl="1" indent="-342900">
              <a:spcBef>
                <a:spcPts val="200"/>
              </a:spcBef>
              <a:spcAft>
                <a:spcPts val="200"/>
              </a:spcAft>
              <a:buFont typeface="+mj-lt"/>
              <a:buAutoNum type="arabicPeriod"/>
            </a:pPr>
            <a:r>
              <a:rPr lang="en-US" sz="1400" dirty="0">
                <a:latin typeface="+mn-lt"/>
              </a:rPr>
              <a:t>Welding only one side likely caused the perpendicularity issues as the unit “drew” to that side.</a:t>
            </a:r>
          </a:p>
          <a:p>
            <a:pPr marL="800100" lvl="1" indent="-342900">
              <a:spcBef>
                <a:spcPts val="200"/>
              </a:spcBef>
              <a:spcAft>
                <a:spcPts val="200"/>
              </a:spcAft>
              <a:buFont typeface="+mj-lt"/>
              <a:buAutoNum type="arabicPeriod"/>
            </a:pPr>
            <a:r>
              <a:rPr lang="en-US" sz="1400" dirty="0">
                <a:latin typeface="+mn-lt"/>
              </a:rPr>
              <a:t>Absorber plate spacing tolerance stack-up resulted in poor strongback hole alignment in the final assembly and some tight slots. </a:t>
            </a:r>
          </a:p>
          <a:p>
            <a:pPr>
              <a:spcBef>
                <a:spcPts val="200"/>
              </a:spcBef>
              <a:spcAft>
                <a:spcPts val="200"/>
              </a:spcAft>
            </a:pPr>
            <a:r>
              <a:rPr lang="en-US" sz="1400" b="1" dirty="0">
                <a:latin typeface="+mn-lt"/>
              </a:rPr>
              <a:t>Identified Wins:</a:t>
            </a:r>
          </a:p>
          <a:p>
            <a:pPr marL="800100" lvl="1" indent="-342900">
              <a:spcBef>
                <a:spcPts val="200"/>
              </a:spcBef>
              <a:spcAft>
                <a:spcPts val="200"/>
              </a:spcAft>
              <a:buFont typeface="+mj-lt"/>
              <a:buAutoNum type="arabicPeriod"/>
            </a:pPr>
            <a:r>
              <a:rPr lang="en-US" sz="1400" dirty="0">
                <a:latin typeface="+mn-lt"/>
              </a:rPr>
              <a:t>Solid, monolithic structure. Strong and robust, can pickup from one end without permanent deformation of tower. </a:t>
            </a:r>
          </a:p>
          <a:p>
            <a:pPr marL="800100" lvl="1" indent="-342900">
              <a:spcBef>
                <a:spcPts val="200"/>
              </a:spcBef>
              <a:spcAft>
                <a:spcPts val="200"/>
              </a:spcAft>
              <a:buFont typeface="+mj-lt"/>
              <a:buAutoNum type="arabicPeriod"/>
            </a:pPr>
            <a:r>
              <a:rPr lang="en-US" sz="1400" dirty="0">
                <a:latin typeface="+mn-lt"/>
              </a:rPr>
              <a:t>All piece parts comply with GD&amp;T tolerances.</a:t>
            </a:r>
          </a:p>
          <a:p>
            <a:pPr marL="800100" lvl="1" indent="-342900">
              <a:spcBef>
                <a:spcPts val="200"/>
              </a:spcBef>
              <a:spcAft>
                <a:spcPts val="200"/>
              </a:spcAft>
              <a:buFont typeface="+mj-lt"/>
              <a:buAutoNum type="arabicPeriod"/>
            </a:pPr>
            <a:r>
              <a:rPr lang="en-US" sz="1400" dirty="0">
                <a:latin typeface="+mn-lt"/>
              </a:rPr>
              <a:t>Most GD&amp;T issues could be corrected with post machining (not ideal).</a:t>
            </a:r>
          </a:p>
          <a:p>
            <a:pPr lvl="1">
              <a:spcBef>
                <a:spcPts val="200"/>
              </a:spcBef>
              <a:spcAft>
                <a:spcPts val="200"/>
              </a:spcAft>
            </a:pPr>
            <a:endParaRPr lang="en-US" sz="1400" dirty="0">
              <a:latin typeface="+mn-lt"/>
            </a:endParaRPr>
          </a:p>
        </p:txBody>
      </p:sp>
    </p:spTree>
    <p:extLst>
      <p:ext uri="{BB962C8B-B14F-4D97-AF65-F5344CB8AC3E}">
        <p14:creationId xmlns:p14="http://schemas.microsoft.com/office/powerpoint/2010/main" val="367786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Prototype #0 (1400mm) (June)</a:t>
            </a:r>
          </a:p>
        </p:txBody>
      </p:sp>
      <p:pic>
        <p:nvPicPr>
          <p:cNvPr id="4" name="Picture 3">
            <a:extLst>
              <a:ext uri="{FF2B5EF4-FFF2-40B4-BE49-F238E27FC236}">
                <a16:creationId xmlns:a16="http://schemas.microsoft.com/office/drawing/2014/main" id="{C5D4B515-313D-7BBF-6FEA-242039C52659}"/>
              </a:ext>
            </a:extLst>
          </p:cNvPr>
          <p:cNvPicPr>
            <a:picLocks noChangeAspect="1"/>
          </p:cNvPicPr>
          <p:nvPr/>
        </p:nvPicPr>
        <p:blipFill>
          <a:blip r:embed="rId2"/>
          <a:stretch>
            <a:fillRect/>
          </a:stretch>
        </p:blipFill>
        <p:spPr>
          <a:xfrm>
            <a:off x="766764" y="977104"/>
            <a:ext cx="10715812" cy="3358333"/>
          </a:xfrm>
          <a:prstGeom prst="rect">
            <a:avLst/>
          </a:prstGeom>
        </p:spPr>
      </p:pic>
      <p:pic>
        <p:nvPicPr>
          <p:cNvPr id="8" name="Picture 7">
            <a:extLst>
              <a:ext uri="{FF2B5EF4-FFF2-40B4-BE49-F238E27FC236}">
                <a16:creationId xmlns:a16="http://schemas.microsoft.com/office/drawing/2014/main" id="{BBE40BFC-F258-283A-9FAA-5741833F0E97}"/>
              </a:ext>
            </a:extLst>
          </p:cNvPr>
          <p:cNvPicPr>
            <a:picLocks noChangeAspect="1"/>
          </p:cNvPicPr>
          <p:nvPr/>
        </p:nvPicPr>
        <p:blipFill>
          <a:blip r:embed="rId3"/>
          <a:srcRect t="68816"/>
          <a:stretch/>
        </p:blipFill>
        <p:spPr>
          <a:xfrm>
            <a:off x="4288861" y="5413934"/>
            <a:ext cx="7360577" cy="1298515"/>
          </a:xfrm>
          <a:prstGeom prst="rect">
            <a:avLst/>
          </a:prstGeom>
        </p:spPr>
      </p:pic>
      <p:pic>
        <p:nvPicPr>
          <p:cNvPr id="11" name="Picture 10">
            <a:extLst>
              <a:ext uri="{FF2B5EF4-FFF2-40B4-BE49-F238E27FC236}">
                <a16:creationId xmlns:a16="http://schemas.microsoft.com/office/drawing/2014/main" id="{A3FA7D45-D990-F0C2-A817-9B8BD6179301}"/>
              </a:ext>
            </a:extLst>
          </p:cNvPr>
          <p:cNvPicPr>
            <a:picLocks noChangeAspect="1"/>
          </p:cNvPicPr>
          <p:nvPr/>
        </p:nvPicPr>
        <p:blipFill>
          <a:blip r:embed="rId3"/>
          <a:srcRect b="77018"/>
          <a:stretch/>
        </p:blipFill>
        <p:spPr>
          <a:xfrm>
            <a:off x="4288860" y="4456970"/>
            <a:ext cx="7360578" cy="956964"/>
          </a:xfrm>
          <a:prstGeom prst="rect">
            <a:avLst/>
          </a:prstGeom>
        </p:spPr>
      </p:pic>
      <p:sp>
        <p:nvSpPr>
          <p:cNvPr id="3" name="Oval 2">
            <a:extLst>
              <a:ext uri="{FF2B5EF4-FFF2-40B4-BE49-F238E27FC236}">
                <a16:creationId xmlns:a16="http://schemas.microsoft.com/office/drawing/2014/main" id="{EB2B8AFD-B18A-EB31-1EDD-7D2915990B4F}"/>
              </a:ext>
            </a:extLst>
          </p:cNvPr>
          <p:cNvSpPr/>
          <p:nvPr/>
        </p:nvSpPr>
        <p:spPr>
          <a:xfrm>
            <a:off x="6794500" y="1879600"/>
            <a:ext cx="285750" cy="282184"/>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Oval 4">
            <a:extLst>
              <a:ext uri="{FF2B5EF4-FFF2-40B4-BE49-F238E27FC236}">
                <a16:creationId xmlns:a16="http://schemas.microsoft.com/office/drawing/2014/main" id="{D4D7D041-404E-E673-6E67-7328010B8CEE}"/>
              </a:ext>
            </a:extLst>
          </p:cNvPr>
          <p:cNvSpPr/>
          <p:nvPr/>
        </p:nvSpPr>
        <p:spPr>
          <a:xfrm>
            <a:off x="10718800" y="1267880"/>
            <a:ext cx="285750" cy="253878"/>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Oval 5">
            <a:extLst>
              <a:ext uri="{FF2B5EF4-FFF2-40B4-BE49-F238E27FC236}">
                <a16:creationId xmlns:a16="http://schemas.microsoft.com/office/drawing/2014/main" id="{0EA96495-9FDD-B7F1-CC51-7D9A24701F64}"/>
              </a:ext>
            </a:extLst>
          </p:cNvPr>
          <p:cNvSpPr/>
          <p:nvPr/>
        </p:nvSpPr>
        <p:spPr>
          <a:xfrm>
            <a:off x="10255250" y="2374086"/>
            <a:ext cx="285750" cy="261164"/>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Oval 6">
            <a:extLst>
              <a:ext uri="{FF2B5EF4-FFF2-40B4-BE49-F238E27FC236}">
                <a16:creationId xmlns:a16="http://schemas.microsoft.com/office/drawing/2014/main" id="{4DD97A98-6E94-8515-881F-03FB52A719E6}"/>
              </a:ext>
            </a:extLst>
          </p:cNvPr>
          <p:cNvSpPr/>
          <p:nvPr/>
        </p:nvSpPr>
        <p:spPr>
          <a:xfrm>
            <a:off x="7270750" y="3765550"/>
            <a:ext cx="285750" cy="282184"/>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984770214"/>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3.xml><?xml version="1.0" encoding="utf-8"?>
<ds:datastoreItem xmlns:ds="http://schemas.openxmlformats.org/officeDocument/2006/customXml" ds:itemID="{6B6F5DE5-FF42-42F2-9962-F83010572F4E}">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2680</Words>
  <Application>Microsoft Office PowerPoint</Application>
  <PresentationFormat>Widescreen</PresentationFormat>
  <Paragraphs>314</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 Black</vt:lpstr>
      <vt:lpstr>Arial Narrow</vt:lpstr>
      <vt:lpstr>Century Gothic</vt:lpstr>
      <vt:lpstr>ORNL</vt:lpstr>
      <vt:lpstr>PowerPoint Presentation</vt:lpstr>
      <vt:lpstr>Presentation Overview </vt:lpstr>
      <vt:lpstr>Top Level FHCal Structure (BNL)</vt:lpstr>
      <vt:lpstr>Top Level FHCal Structure</vt:lpstr>
      <vt:lpstr>FHCal Stacking (spacing and shimming)</vt:lpstr>
      <vt:lpstr>Fabrication Progress (8M Tower)</vt:lpstr>
      <vt:lpstr>E-Beam Welding</vt:lpstr>
      <vt:lpstr>Prototype #0 (1400mm) (June)</vt:lpstr>
      <vt:lpstr>Prototype #0 (1400mm) (June)</vt:lpstr>
      <vt:lpstr>Prototype #1 (1320mm) (October)</vt:lpstr>
      <vt:lpstr>Prototype #1 (1320mm) (October)</vt:lpstr>
      <vt:lpstr>Prototype #2 (1320mm) (November)</vt:lpstr>
      <vt:lpstr>Prototype #2 (1320mm) (November)</vt:lpstr>
      <vt:lpstr>Prototype #3 (1320mm) (December)</vt:lpstr>
      <vt:lpstr>Prototype #3 (1320mm) (December)</vt:lpstr>
      <vt:lpstr>Prototype #4 (1320mm) – In Progress (in review by Fab)</vt:lpstr>
      <vt:lpstr>Structural Testing</vt:lpstr>
      <vt:lpstr>Load (Stacking) Test (Proto #1)</vt:lpstr>
      <vt:lpstr>Lifting (Assembly) Test (Proto #2)</vt:lpstr>
      <vt:lpstr>Next Steps</vt:lpstr>
      <vt:lpstr>Tower / Insert Design</vt:lpstr>
      <vt:lpstr>Unique Detector Geometries</vt:lpstr>
      <vt:lpstr>8M Tower Design</vt:lpstr>
      <vt:lpstr>4M Tower Design</vt:lpstr>
      <vt:lpstr>Insert Assembly Design (Left Side)</vt:lpstr>
      <vt:lpstr>Insert Assembly Design (Right Side)</vt:lpstr>
      <vt:lpstr>Insert Assembly Design (Beam Pipe)</vt:lpstr>
      <vt:lpstr>Scintillator Integration</vt:lpstr>
      <vt:lpstr>Common Scintillator Assembly Features (8M shown)</vt:lpstr>
      <vt:lpstr>Assembly Methods (8M Tower / Scintillator Envelopes)</vt:lpstr>
      <vt:lpstr>CERN Testing Assembly (8M Tower)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2024-12-18T18:44:49Z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