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39003" r:id="rId2"/>
    <p:sldId id="39002" r:id="rId3"/>
    <p:sldId id="390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Lawrence" initials="" lastIdx="1" clrIdx="0"/>
  <p:cmAuthor id="2" name="Torre Wenaus" initials="" lastIdx="2" clrIdx="1"/>
  <p:cmAuthor id="3" name="Markus Diefenthaler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0C44A0"/>
    <a:srgbClr val="058743"/>
    <a:srgbClr val="004D24"/>
    <a:srgbClr val="50C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9" autoAdjust="0"/>
    <p:restoredTop sz="97239" autoAdjust="0"/>
  </p:normalViewPr>
  <p:slideViewPr>
    <p:cSldViewPr snapToGrid="0" snapToObjects="1">
      <p:cViewPr varScale="1">
        <p:scale>
          <a:sx n="126" d="100"/>
          <a:sy n="126" d="100"/>
        </p:scale>
        <p:origin x="200" y="30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rtl="0">
              <a:spcBef>
                <a:spcPts val="1067"/>
              </a:spcBef>
              <a:spcAft>
                <a:spcPts val="0"/>
              </a:spcAft>
              <a:buSzPts val="2100"/>
              <a:buChar char="•"/>
              <a:defRPr/>
            </a:lvl1pPr>
            <a:lvl2pPr marL="1219170" lvl="1" indent="-457189" rtl="0">
              <a:spcBef>
                <a:spcPts val="533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31789" rtl="0"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/>
          <p:nvPr/>
        </p:nvSpPr>
        <p:spPr>
          <a:xfrm>
            <a:off x="2914400" y="6427200"/>
            <a:ext cx="67716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David Lawrence  -- ECCE Computing Model  -- Dec. 9, 2021  --  Streaming Readout IX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10928744" y="6271489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7" name="Google Shape;137;p25"/>
          <p:cNvSpPr txBox="1"/>
          <p:nvPr/>
        </p:nvSpPr>
        <p:spPr>
          <a:xfrm>
            <a:off x="11554367" y="6320233"/>
            <a:ext cx="536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 13</a:t>
            </a:r>
            <a:endParaRPr sz="1200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633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37600" y="6407944"/>
            <a:ext cx="2792096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4401" y="6407945"/>
            <a:ext cx="27432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0410359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8" r:id="rId11"/>
    <p:sldLayoutId id="214748367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2BF4-86DD-A97D-C7B9-85F91902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Today’s Discussion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40407-C285-09FF-1900-977409D3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8CD68-4E12-F9A0-117A-A69344CB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Google Shape;481;p54">
            <a:extLst>
              <a:ext uri="{FF2B5EF4-FFF2-40B4-BE49-F238E27FC236}">
                <a16:creationId xmlns:a16="http://schemas.microsoft.com/office/drawing/2014/main" id="{823CCF8C-79AF-F3B9-E435-E541017B1036}"/>
              </a:ext>
            </a:extLst>
          </p:cNvPr>
          <p:cNvSpPr/>
          <p:nvPr/>
        </p:nvSpPr>
        <p:spPr>
          <a:xfrm>
            <a:off x="9500150" y="6390418"/>
            <a:ext cx="2691850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4D3BE-169B-56C1-E4D4-78BA713A4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180" y="6311076"/>
            <a:ext cx="650549" cy="4675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287D59-CEA8-E2BC-60C8-626D0982C7A2}"/>
              </a:ext>
            </a:extLst>
          </p:cNvPr>
          <p:cNvSpPr/>
          <p:nvPr/>
        </p:nvSpPr>
        <p:spPr>
          <a:xfrm>
            <a:off x="1164281" y="1296664"/>
            <a:ext cx="9863437" cy="1229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Define in greater detail the deliverables and milestones for Streaming Computing, </a:t>
            </a:r>
          </a:p>
          <a:p>
            <a:r>
              <a:rPr lang="en-US" b="1" dirty="0">
                <a:solidFill>
                  <a:schemeClr val="tx1"/>
                </a:solidFill>
              </a:rPr>
              <a:t>in collaboration with the Streaming DAQ.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8AC99D-BC26-E8D3-8BE2-B919DCFAFE91}"/>
              </a:ext>
            </a:extLst>
          </p:cNvPr>
          <p:cNvSpPr/>
          <p:nvPr/>
        </p:nvSpPr>
        <p:spPr>
          <a:xfrm>
            <a:off x="1164280" y="3094659"/>
            <a:ext cx="9863437" cy="1229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Identify and develop testbeds and pilot projects to address unresolved questions in implementing the Streaming Computing Model, such as streaming orchestration and object storage.</a:t>
            </a:r>
          </a:p>
        </p:txBody>
      </p:sp>
    </p:spTree>
    <p:extLst>
      <p:ext uri="{BB962C8B-B14F-4D97-AF65-F5344CB8AC3E}">
        <p14:creationId xmlns:p14="http://schemas.microsoft.com/office/powerpoint/2010/main" val="256295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F261F-6E22-A08E-EDDE-7C15517F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Streaming DAQ and Computing Milestones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6BD2F-9315-3BBD-F0F5-F42E0D71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8FD4D-33E4-C80B-900E-2225F3E1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Google Shape;481;p54">
            <a:extLst>
              <a:ext uri="{FF2B5EF4-FFF2-40B4-BE49-F238E27FC236}">
                <a16:creationId xmlns:a16="http://schemas.microsoft.com/office/drawing/2014/main" id="{91112530-3760-6407-C3FC-86B8FA557D57}"/>
              </a:ext>
            </a:extLst>
          </p:cNvPr>
          <p:cNvSpPr/>
          <p:nvPr/>
        </p:nvSpPr>
        <p:spPr>
          <a:xfrm>
            <a:off x="9500150" y="6390418"/>
            <a:ext cx="2691850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8435A3-7EC5-0528-8A53-D698FF4B7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180" y="6311076"/>
            <a:ext cx="650549" cy="4675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6074171-C4EA-1642-F027-0BBA923BC5D1}"/>
              </a:ext>
            </a:extLst>
          </p:cNvPr>
          <p:cNvGrpSpPr/>
          <p:nvPr/>
        </p:nvGrpSpPr>
        <p:grpSpPr>
          <a:xfrm>
            <a:off x="453082" y="771771"/>
            <a:ext cx="11285837" cy="5728742"/>
            <a:chOff x="411892" y="945144"/>
            <a:chExt cx="11285837" cy="572874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1A7EFA-15CF-2521-5C2A-BCE64FC97AA4}"/>
                </a:ext>
              </a:extLst>
            </p:cNvPr>
            <p:cNvSpPr txBox="1"/>
            <p:nvPr/>
          </p:nvSpPr>
          <p:spPr>
            <a:xfrm>
              <a:off x="411892" y="945144"/>
              <a:ext cx="3987493" cy="57246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Streaming </a:t>
              </a:r>
              <a:r>
                <a:rPr lang="en-US" sz="1600" b="1" dirty="0">
                  <a:solidFill>
                    <a:srgbClr val="C00000"/>
                  </a:solidFill>
                </a:rPr>
                <a:t>DAQ Release Schedule</a:t>
              </a:r>
              <a:r>
                <a:rPr lang="en-US" sz="1600" dirty="0"/>
                <a:t>:</a:t>
              </a:r>
            </a:p>
            <a:p>
              <a:endParaRPr lang="en-US" sz="1400" dirty="0"/>
            </a:p>
            <a:p>
              <a:r>
                <a:rPr lang="en-US" sz="1400" b="1" dirty="0" err="1"/>
                <a:t>PicoDAQ</a:t>
              </a:r>
              <a:r>
                <a:rPr lang="en-US" sz="1400" b="1" dirty="0"/>
                <a:t> </a:t>
              </a:r>
              <a:r>
                <a:rPr lang="en-US" sz="1400" dirty="0"/>
                <a:t>           	                                </a:t>
              </a:r>
              <a:r>
                <a:rPr lang="en-US" sz="1400" b="1" dirty="0">
                  <a:solidFill>
                    <a:schemeClr val="accent1"/>
                  </a:solidFill>
                </a:rPr>
                <a:t>FY26Q1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/>
                <a:t>Readout test setups</a:t>
              </a:r>
            </a:p>
            <a:p>
              <a:endParaRPr lang="en-US" sz="1400" dirty="0"/>
            </a:p>
            <a:p>
              <a:endParaRPr lang="en-US" sz="1400" b="1" dirty="0"/>
            </a:p>
            <a:p>
              <a:r>
                <a:rPr lang="en-US" sz="1400" b="1" dirty="0" err="1"/>
                <a:t>MicroDAQ</a:t>
              </a:r>
              <a:r>
                <a:rPr lang="en-US" sz="1400" dirty="0"/>
                <a:t>:           	                               </a:t>
              </a:r>
              <a:r>
                <a:rPr lang="en-US" sz="1400" b="1" dirty="0">
                  <a:solidFill>
                    <a:schemeClr val="accent1"/>
                  </a:solidFill>
                </a:rPr>
                <a:t>FY26Q4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/>
                <a:t>Readout detector data in test stand using engineering articles </a:t>
              </a:r>
            </a:p>
            <a:p>
              <a:endParaRPr lang="en-US" sz="1400" dirty="0"/>
            </a:p>
            <a:p>
              <a:endParaRPr lang="en-US" sz="1400" dirty="0"/>
            </a:p>
            <a:p>
              <a:endParaRPr lang="en-US" sz="1400" dirty="0"/>
            </a:p>
            <a:p>
              <a:endParaRPr lang="en-US" sz="1400" dirty="0"/>
            </a:p>
            <a:p>
              <a:r>
                <a:rPr lang="en-US" sz="1400" b="1" dirty="0" err="1"/>
                <a:t>MiniDAQ</a:t>
              </a:r>
              <a:r>
                <a:rPr lang="en-US" sz="1400" b="1" dirty="0"/>
                <a:t>:</a:t>
              </a:r>
              <a:r>
                <a:rPr lang="en-US" sz="1400" dirty="0"/>
                <a:t>               	                               </a:t>
              </a:r>
              <a:r>
                <a:rPr lang="en-US" sz="1400" b="1" dirty="0">
                  <a:solidFill>
                    <a:schemeClr val="accent1"/>
                  </a:solidFill>
                </a:rPr>
                <a:t>FY28Q1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/>
                <a:t>Readout detector data using full hardware and timing chain</a:t>
              </a:r>
            </a:p>
            <a:p>
              <a:endParaRPr lang="en-US" sz="1400" dirty="0"/>
            </a:p>
            <a:p>
              <a:endParaRPr lang="en-US" sz="1400" dirty="0"/>
            </a:p>
            <a:p>
              <a:r>
                <a:rPr lang="en-US" sz="1400" b="1" dirty="0"/>
                <a:t>Full DAQ-v1:</a:t>
              </a:r>
              <a:r>
                <a:rPr lang="en-US" sz="1400" dirty="0"/>
                <a:t>           	                              </a:t>
              </a:r>
              <a:r>
                <a:rPr lang="en-US" sz="1400" b="1" dirty="0">
                  <a:solidFill>
                    <a:schemeClr val="accent1"/>
                  </a:solidFill>
                </a:rPr>
                <a:t>FY29Q2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/>
                <a:t>Full functionality DAQ ready for full system integration &amp; testing</a:t>
              </a:r>
            </a:p>
            <a:p>
              <a:pPr marL="169863" lvl="1"/>
              <a:endParaRPr lang="en-US" sz="1400" dirty="0"/>
            </a:p>
            <a:p>
              <a:pPr indent="-287337"/>
              <a:r>
                <a:rPr lang="en-US" sz="1400" b="1" dirty="0"/>
                <a:t>Production DAQ:</a:t>
              </a:r>
              <a:r>
                <a:rPr lang="en-US" sz="1400" dirty="0"/>
                <a:t>     	                             </a:t>
              </a:r>
              <a:r>
                <a:rPr lang="en-US" sz="1400" b="1" dirty="0">
                  <a:solidFill>
                    <a:schemeClr val="accent1"/>
                  </a:solidFill>
                </a:rPr>
                <a:t>FY31Q3</a:t>
              </a:r>
            </a:p>
            <a:p>
              <a:pPr indent="-287337">
                <a:buFont typeface="Arial" panose="020B0604020202020204" pitchFamily="34" charset="0"/>
                <a:buChar char="•"/>
              </a:pPr>
              <a:r>
                <a:rPr lang="en-US" sz="1400" dirty="0"/>
                <a:t>Ready for </a:t>
              </a:r>
              <a:r>
                <a:rPr lang="en-US" sz="1400" dirty="0" err="1"/>
                <a:t>cosmics</a:t>
              </a:r>
              <a:endParaRPr lang="en-US" sz="1400" dirty="0"/>
            </a:p>
            <a:p>
              <a:pPr indent="-287337">
                <a:buFont typeface="Arial" panose="020B0604020202020204" pitchFamily="34" charset="0"/>
                <a:buChar char="•"/>
              </a:pPr>
              <a:endParaRPr lang="en-US" sz="1400" dirty="0"/>
            </a:p>
            <a:p>
              <a:pPr indent="-287337">
                <a:buFont typeface="Arial" panose="020B0604020202020204" pitchFamily="34" charset="0"/>
                <a:buChar char="•"/>
              </a:pPr>
              <a:endParaRPr lang="en-US" sz="14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C4F8B46-6E7D-21AB-8B82-33DD72F6A71D}"/>
                </a:ext>
              </a:extLst>
            </p:cNvPr>
            <p:cNvSpPr txBox="1"/>
            <p:nvPr/>
          </p:nvSpPr>
          <p:spPr>
            <a:xfrm>
              <a:off x="4640826" y="949242"/>
              <a:ext cx="7056903" cy="5724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Streaming Computing Milestones</a:t>
              </a:r>
              <a:r>
                <a:rPr lang="en-US" sz="1600" dirty="0"/>
                <a:t>:</a:t>
              </a:r>
            </a:p>
            <a:p>
              <a:endParaRPr lang="en-US" sz="1400" dirty="0"/>
            </a:p>
            <a:p>
              <a:r>
                <a:rPr lang="en-US" sz="1400" b="1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Start development of streaming orchestration</a:t>
              </a:r>
              <a:r>
                <a:rPr lang="en-US" sz="14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, including workflow and workload management system tool. 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Start streaming and processing streamed data between BNL, Jefferson, DRAC Canada, and other sites.</a:t>
              </a:r>
              <a:endParaRPr lang="en-US" sz="1400" b="1" dirty="0"/>
            </a:p>
            <a:p>
              <a:r>
                <a:rPr lang="en-US" sz="1400" b="1" dirty="0"/>
                <a:t>Support of test-beam </a:t>
              </a:r>
              <a:r>
                <a:rPr lang="en-US" sz="1400" b="1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measurements, using variety of electronics and DAQ setups</a:t>
              </a:r>
              <a:r>
                <a:rPr lang="en-US" sz="1400" dirty="0">
                  <a:solidFill>
                    <a:srgbClr val="000000"/>
                  </a:solidFill>
                </a:rPr>
                <a:t>: </a:t>
              </a:r>
              <a:endParaRPr lang="en-US" sz="1400" b="0" i="0" u="none" strike="noStrike" dirty="0">
                <a:solidFill>
                  <a:srgbClr val="000000"/>
                </a:solidFill>
                <a:effectLst/>
                <a:latin typeface="+mn-l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Digitization </a:t>
              </a:r>
              <a:r>
                <a:rPr lang="en-US" sz="1400" dirty="0">
                  <a:solidFill>
                    <a:srgbClr val="000000"/>
                  </a:solidFill>
                </a:rPr>
                <a:t>developments  </a:t>
              </a:r>
              <a:r>
                <a:rPr lang="en-US" sz="14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will allow detailed comparisons between simulations and test-beam data.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</a:rPr>
                <a:t>T</a:t>
              </a:r>
              <a:r>
                <a:rPr lang="en-US" sz="14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rack progress of the alignment and calibration software developed for detector prototypes. 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Various JANA2 plugins for reading test-beam data required. Work started on an example. </a:t>
              </a:r>
            </a:p>
            <a:p>
              <a:endParaRPr lang="en-US" sz="1400" b="1" i="0" u="none" strike="noStrike" dirty="0">
                <a:solidFill>
                  <a:srgbClr val="000000"/>
                </a:solidFill>
                <a:effectLst/>
                <a:latin typeface="+mn-lt"/>
              </a:endParaRPr>
            </a:p>
            <a:p>
              <a:endParaRPr lang="en-US" sz="1400" b="1" i="0" u="none" strike="noStrike" dirty="0">
                <a:solidFill>
                  <a:srgbClr val="000000"/>
                </a:solidFill>
                <a:effectLst/>
                <a:latin typeface="+mn-lt"/>
              </a:endParaRPr>
            </a:p>
            <a:p>
              <a:r>
                <a:rPr lang="en-US" sz="1400" b="1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Establish autonomous alignment and calibration workflows that allows for validation by experts. </a:t>
              </a:r>
            </a:p>
            <a:p>
              <a:endParaRPr lang="en-US" sz="1400" b="1" i="0" u="none" strike="noStrike" dirty="0">
                <a:solidFill>
                  <a:srgbClr val="000000"/>
                </a:solidFill>
                <a:effectLst/>
                <a:latin typeface="+mn-lt"/>
              </a:endParaRPr>
            </a:p>
            <a:p>
              <a:r>
                <a:rPr lang="en-US" sz="1400" b="1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Analysis challenges exercising end-to-end workflows </a:t>
              </a:r>
              <a:r>
                <a:rPr lang="en-US" sz="14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from (simulated) raw data.</a:t>
              </a:r>
              <a:endParaRPr lang="en-US" sz="1400" b="1" i="0" u="none" strike="noStrike" dirty="0">
                <a:solidFill>
                  <a:srgbClr val="000000"/>
                </a:solidFill>
                <a:effectLst/>
                <a:latin typeface="+mn-lt"/>
              </a:endParaRPr>
            </a:p>
            <a:p>
              <a:endParaRPr lang="en-US" sz="1400" b="1" i="0" u="none" strike="noStrike" dirty="0">
                <a:solidFill>
                  <a:srgbClr val="000000"/>
                </a:solidFill>
                <a:effectLst/>
                <a:latin typeface="+mn-lt"/>
              </a:endParaRPr>
            </a:p>
            <a:p>
              <a:r>
                <a:rPr lang="en-US" sz="1400" b="1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Streaming challenges </a:t>
              </a:r>
              <a:r>
                <a:rPr lang="en-US" sz="14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exercising the streaming workflows from DAQ through offline reconstruction, and the Echelon 0 and Echelon 1 computing and connectivity. </a:t>
              </a:r>
            </a:p>
            <a:p>
              <a:r>
                <a:rPr lang="en-US" sz="1400" b="1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Analysis challenges exercising autonomous alignment and calibrations</a:t>
              </a:r>
              <a:r>
                <a:rPr lang="en-US" sz="1400" dirty="0">
                  <a:solidFill>
                    <a:srgbClr val="000000"/>
                  </a:solidFill>
                </a:rPr>
                <a:t>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rgbClr val="000000"/>
                </a:solidFill>
              </a:endParaRPr>
            </a:p>
            <a:p>
              <a:r>
                <a:rPr lang="en-US" sz="1400" b="1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Data challenges exercising scaling and capability tests </a:t>
              </a:r>
              <a:r>
                <a:rPr lang="en-US" sz="14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as distributed </a:t>
              </a:r>
              <a:r>
                <a:rPr lang="en-US" sz="1400" b="0" i="0" u="none" strike="noStrike" dirty="0" err="1">
                  <a:solidFill>
                    <a:srgbClr val="000000"/>
                  </a:solidFill>
                  <a:effectLst/>
                  <a:latin typeface="+mn-lt"/>
                </a:rPr>
                <a:t>ePIC</a:t>
              </a:r>
              <a:r>
                <a:rPr lang="en-US" sz="14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 computing resources at substantial scale reach the floor, including exercising the functional roles of the Echelon tiers, particularly Echelon 2, the globally distributed resources essential to meeting computing requirements of </a:t>
              </a:r>
              <a:r>
                <a:rPr lang="en-US" sz="1400" b="0" i="0" u="none" strike="noStrike" dirty="0" err="1">
                  <a:solidFill>
                    <a:srgbClr val="000000"/>
                  </a:solidFill>
                  <a:effectLst/>
                  <a:latin typeface="+mn-lt"/>
                </a:rPr>
                <a:t>ePIC</a:t>
              </a:r>
              <a:r>
                <a:rPr lang="en-US" sz="14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. </a:t>
              </a:r>
            </a:p>
          </p:txBody>
        </p:sp>
        <p:sp>
          <p:nvSpPr>
            <p:cNvPr id="75" name="Left-Right Arrow 74">
              <a:extLst>
                <a:ext uri="{FF2B5EF4-FFF2-40B4-BE49-F238E27FC236}">
                  <a16:creationId xmlns:a16="http://schemas.microsoft.com/office/drawing/2014/main" id="{A5D20812-BFEF-5FA3-2CB1-46FDB62BA6EF}"/>
                </a:ext>
              </a:extLst>
            </p:cNvPr>
            <p:cNvSpPr/>
            <p:nvPr/>
          </p:nvSpPr>
          <p:spPr>
            <a:xfrm>
              <a:off x="4169664" y="3807466"/>
              <a:ext cx="504057" cy="140692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Left-Right Arrow 75">
              <a:extLst>
                <a:ext uri="{FF2B5EF4-FFF2-40B4-BE49-F238E27FC236}">
                  <a16:creationId xmlns:a16="http://schemas.microsoft.com/office/drawing/2014/main" id="{ABFD3C8F-F9EC-3F87-CE60-5F12EC2EFE66}"/>
                </a:ext>
              </a:extLst>
            </p:cNvPr>
            <p:cNvSpPr/>
            <p:nvPr/>
          </p:nvSpPr>
          <p:spPr>
            <a:xfrm>
              <a:off x="4169664" y="4907675"/>
              <a:ext cx="504057" cy="140692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Left-Right Arrow 76">
              <a:extLst>
                <a:ext uri="{FF2B5EF4-FFF2-40B4-BE49-F238E27FC236}">
                  <a16:creationId xmlns:a16="http://schemas.microsoft.com/office/drawing/2014/main" id="{1626153D-3A66-E2D3-2895-3B43C8A82A0A}"/>
                </a:ext>
              </a:extLst>
            </p:cNvPr>
            <p:cNvSpPr/>
            <p:nvPr/>
          </p:nvSpPr>
          <p:spPr>
            <a:xfrm>
              <a:off x="4169664" y="5752346"/>
              <a:ext cx="504057" cy="140692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Left-Right Arrow 2">
              <a:extLst>
                <a:ext uri="{FF2B5EF4-FFF2-40B4-BE49-F238E27FC236}">
                  <a16:creationId xmlns:a16="http://schemas.microsoft.com/office/drawing/2014/main" id="{8DFE3B15-0A78-CFFF-8259-06DC8B125346}"/>
                </a:ext>
              </a:extLst>
            </p:cNvPr>
            <p:cNvSpPr/>
            <p:nvPr/>
          </p:nvSpPr>
          <p:spPr>
            <a:xfrm>
              <a:off x="4169664" y="2336839"/>
              <a:ext cx="504057" cy="140692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044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5603-4E7F-6BC6-357B-316CCA70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0CD1F-8AE8-52DE-2EBF-5C2D3648A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6F025-CD1E-933B-23FC-4BC4547B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Streaming Computing WG, December 10, 2024.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3D316-2F8C-57ED-FCF1-613AA479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Google Shape;481;p54">
            <a:extLst>
              <a:ext uri="{FF2B5EF4-FFF2-40B4-BE49-F238E27FC236}">
                <a16:creationId xmlns:a16="http://schemas.microsoft.com/office/drawing/2014/main" id="{0B5DD214-4417-848F-012C-04E9FA6255AE}"/>
              </a:ext>
            </a:extLst>
          </p:cNvPr>
          <p:cNvSpPr/>
          <p:nvPr/>
        </p:nvSpPr>
        <p:spPr>
          <a:xfrm>
            <a:off x="9500150" y="6390418"/>
            <a:ext cx="2691850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8769A-BB3D-B4DE-4000-2C9EC2EE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180" y="6311076"/>
            <a:ext cx="650549" cy="4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43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16112</TotalTime>
  <Words>341</Words>
  <Application>Microsoft Macintosh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PingFangSC-Regular</vt:lpstr>
      <vt:lpstr>.PingFangSC-Regular</vt:lpstr>
      <vt:lpstr>Arial</vt:lpstr>
      <vt:lpstr>Calibri</vt:lpstr>
      <vt:lpstr>Helvetica Neue</vt:lpstr>
      <vt:lpstr>Office Theme</vt:lpstr>
      <vt:lpstr>Goal of Today’s Discussion </vt:lpstr>
      <vt:lpstr>Streaming DAQ and Computing Milestones</vt:lpstr>
      <vt:lpstr>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Electron-Ion Collider Experimental Computing</dc:title>
  <dc:creator>Markus Diefenthaler</dc:creator>
  <cp:lastModifiedBy>Microsoft Office User</cp:lastModifiedBy>
  <cp:revision>281</cp:revision>
  <cp:lastPrinted>2023-10-17T17:31:35Z</cp:lastPrinted>
  <dcterms:created xsi:type="dcterms:W3CDTF">2021-12-06T09:54:08Z</dcterms:created>
  <dcterms:modified xsi:type="dcterms:W3CDTF">2024-12-10T03:14:46Z</dcterms:modified>
</cp:coreProperties>
</file>