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9"/>
  </p:notesMasterIdLst>
  <p:sldIdLst>
    <p:sldId id="316" r:id="rId6"/>
    <p:sldId id="25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70" d="100"/>
          <a:sy n="70" d="100"/>
        </p:scale>
        <p:origin x="91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5E9876B0-B01E-464A-949B-75B46369772F}"/>
    <pc:docChg chg="custSel modSld">
      <pc:chgData name="Fernando Barbosa" userId="26e508f0-5e45-4ff3-9cbc-2459c82fe5c2" providerId="ADAL" clId="{5E9876B0-B01E-464A-949B-75B46369772F}" dt="2024-12-12T13:32:46.283" v="1827" actId="20577"/>
      <pc:docMkLst>
        <pc:docMk/>
      </pc:docMkLst>
      <pc:sldChg chg="modSp">
        <pc:chgData name="Fernando Barbosa" userId="26e508f0-5e45-4ff3-9cbc-2459c82fe5c2" providerId="ADAL" clId="{5E9876B0-B01E-464A-949B-75B46369772F}" dt="2024-12-11T18:21:48.213" v="1778" actId="12"/>
        <pc:sldMkLst>
          <pc:docMk/>
          <pc:sldMk cId="1123033345" sldId="256"/>
        </pc:sldMkLst>
        <pc:spChg chg="mod">
          <ac:chgData name="Fernando Barbosa" userId="26e508f0-5e45-4ff3-9cbc-2459c82fe5c2" providerId="ADAL" clId="{5E9876B0-B01E-464A-949B-75B46369772F}" dt="2024-12-11T18:21:48.213" v="1778" actId="12"/>
          <ac:spMkLst>
            <pc:docMk/>
            <pc:sldMk cId="1123033345" sldId="256"/>
            <ac:spMk id="15" creationId="{5742C9BD-30AA-4276-AA6D-F6F83C879FD0}"/>
          </ac:spMkLst>
        </pc:spChg>
      </pc:sldChg>
      <pc:sldChg chg="modSp">
        <pc:chgData name="Fernando Barbosa" userId="26e508f0-5e45-4ff3-9cbc-2459c82fe5c2" providerId="ADAL" clId="{5E9876B0-B01E-464A-949B-75B46369772F}" dt="2024-12-10T16:19:25.118" v="10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5E9876B0-B01E-464A-949B-75B46369772F}" dt="2024-12-10T16:19:25.118" v="10" actId="20577"/>
          <ac:spMkLst>
            <pc:docMk/>
            <pc:sldMk cId="700661312" sldId="316"/>
            <ac:spMk id="3" creationId="{00000000-0000-0000-0000-000000000000}"/>
          </ac:spMkLst>
        </pc:spChg>
      </pc:sldChg>
      <pc:sldChg chg="addSp modSp">
        <pc:chgData name="Fernando Barbosa" userId="26e508f0-5e45-4ff3-9cbc-2459c82fe5c2" providerId="ADAL" clId="{5E9876B0-B01E-464A-949B-75B46369772F}" dt="2024-12-12T13:32:46.283" v="1827" actId="20577"/>
        <pc:sldMkLst>
          <pc:docMk/>
          <pc:sldMk cId="2919463070" sldId="317"/>
        </pc:sldMkLst>
        <pc:spChg chg="add mod">
          <ac:chgData name="Fernando Barbosa" userId="26e508f0-5e45-4ff3-9cbc-2459c82fe5c2" providerId="ADAL" clId="{5E9876B0-B01E-464A-949B-75B46369772F}" dt="2024-12-10T17:31:34.343" v="1691" actId="1076"/>
          <ac:spMkLst>
            <pc:docMk/>
            <pc:sldMk cId="2919463070" sldId="317"/>
            <ac:spMk id="2" creationId="{8A7D293B-4530-4EB6-A775-865FDDAE422E}"/>
          </ac:spMkLst>
        </pc:spChg>
        <pc:spChg chg="add mod">
          <ac:chgData name="Fernando Barbosa" userId="26e508f0-5e45-4ff3-9cbc-2459c82fe5c2" providerId="ADAL" clId="{5E9876B0-B01E-464A-949B-75B46369772F}" dt="2024-12-10T17:31:15.090" v="1689" actId="1076"/>
          <ac:spMkLst>
            <pc:docMk/>
            <pc:sldMk cId="2919463070" sldId="317"/>
            <ac:spMk id="5" creationId="{C54345EE-5090-49D9-B576-D7175176BA55}"/>
          </ac:spMkLst>
        </pc:spChg>
        <pc:spChg chg="mod">
          <ac:chgData name="Fernando Barbosa" userId="26e508f0-5e45-4ff3-9cbc-2459c82fe5c2" providerId="ADAL" clId="{5E9876B0-B01E-464A-949B-75B46369772F}" dt="2024-12-12T13:32:46.283" v="1827" actId="20577"/>
          <ac:spMkLst>
            <pc:docMk/>
            <pc:sldMk cId="2919463070" sldId="317"/>
            <ac:spMk id="15" creationId="{5742C9BD-30AA-4276-AA6D-F6F83C879FD0}"/>
          </ac:spMkLst>
        </pc:spChg>
        <pc:spChg chg="mod">
          <ac:chgData name="Fernando Barbosa" userId="26e508f0-5e45-4ff3-9cbc-2459c82fe5c2" providerId="ADAL" clId="{5E9876B0-B01E-464A-949B-75B46369772F}" dt="2024-12-10T17:09:51.554" v="1306" actId="1076"/>
          <ac:spMkLst>
            <pc:docMk/>
            <pc:sldMk cId="2919463070" sldId="317"/>
            <ac:spMk id="17" creationId="{5CE149BA-F25A-4330-870E-528299409899}"/>
          </ac:spMkLst>
        </pc:spChg>
        <pc:cxnChg chg="add mod">
          <ac:chgData name="Fernando Barbosa" userId="26e508f0-5e45-4ff3-9cbc-2459c82fe5c2" providerId="ADAL" clId="{5E9876B0-B01E-464A-949B-75B46369772F}" dt="2024-12-10T17:31:34.343" v="1691" actId="1076"/>
          <ac:cxnSpMkLst>
            <pc:docMk/>
            <pc:sldMk cId="2919463070" sldId="317"/>
            <ac:cxnSpMk id="4" creationId="{791447EB-73DD-47C7-BA03-B3741559676C}"/>
          </ac:cxnSpMkLst>
        </pc:cxnChg>
        <pc:cxnChg chg="add mod">
          <ac:chgData name="Fernando Barbosa" userId="26e508f0-5e45-4ff3-9cbc-2459c82fe5c2" providerId="ADAL" clId="{5E9876B0-B01E-464A-949B-75B46369772F}" dt="2024-12-10T17:31:22.714" v="1690" actId="14100"/>
          <ac:cxnSpMkLst>
            <pc:docMk/>
            <pc:sldMk cId="2919463070" sldId="317"/>
            <ac:cxnSpMk id="7" creationId="{6B9876C2-9BEB-4CCF-82C5-012E61596A5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12 December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Status of eRD109 </a:t>
            </a:r>
            <a:r>
              <a:rPr lang="en-US" sz="2000" dirty="0" err="1">
                <a:latin typeface="Calibri" panose="020F0502020204030204"/>
              </a:rPr>
              <a:t>wrt</a:t>
            </a:r>
            <a:r>
              <a:rPr lang="en-US" sz="2000" dirty="0">
                <a:latin typeface="Calibri" panose="020F0502020204030204"/>
              </a:rPr>
              <a:t> OPA, PED, Contracts - Fernando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TDR &amp; ASIC links - Jeff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eRD109 Updates - all</a:t>
            </a:r>
          </a:p>
          <a:p>
            <a:pPr lvl="1"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AOB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800100" lvl="1" indent="-342900"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Our next eRD109 meeting will be on 6 February 2025.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1</a:t>
            </a:r>
            <a:r>
              <a:rPr lang="en-US" sz="2000" baseline="30000" dirty="0">
                <a:solidFill>
                  <a:srgbClr val="0000FF"/>
                </a:solidFill>
                <a:latin typeface="Calibri" panose="020F0502020204030204"/>
              </a:rPr>
              <a:t>st</a:t>
            </a: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 quarter 2024 </a:t>
            </a:r>
            <a:r>
              <a:rPr lang="en-US" sz="2000" dirty="0">
                <a:latin typeface="Calibri" panose="020F0502020204030204"/>
              </a:rPr>
              <a:t>– groups submitted final updates towards R&amp;D and construction (P6)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May 2024 </a:t>
            </a:r>
            <a:r>
              <a:rPr lang="en-US" sz="2000" dirty="0">
                <a:latin typeface="Calibri" panose="020F0502020204030204"/>
              </a:rPr>
              <a:t>– all revisions submitted to project controls for inclusion into P6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July 2024 </a:t>
            </a:r>
            <a:r>
              <a:rPr lang="en-US" sz="2000" dirty="0">
                <a:latin typeface="Calibri" panose="020F0502020204030204"/>
              </a:rPr>
              <a:t>– eRD109 proposals received and submitted (~$1.8M) to project (eRD109 v1):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Not enough OPA funds to support all R&amp;D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FY25 is final year for R&amp;D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Revised eRD109 and submitted ($428k) to project (eRD109 v2)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Lower costs than previous submissions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Priority for ASICs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Target completion of selected proposals – </a:t>
            </a: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ALCOR, SALSA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Concurrence from project and DAC (September 2024)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Submitted revisions to P6 to include additional PED activities for proposals not supported by OPA funds 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October 2024 </a:t>
            </a:r>
            <a:r>
              <a:rPr lang="en-US" sz="2000" dirty="0">
                <a:latin typeface="Calibri" panose="020F0502020204030204"/>
              </a:rPr>
              <a:t>– Project funds for proposals not covered with OPA funds were “re-colored” as PED (in P6) and available as follows: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FY25 – </a:t>
            </a: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Calorimeters, CALOROC, EICROC, FCFD, </a:t>
            </a:r>
            <a:r>
              <a:rPr lang="en-US" sz="2000" u="sng" dirty="0">
                <a:solidFill>
                  <a:srgbClr val="00B050"/>
                </a:solidFill>
                <a:latin typeface="Calibri" panose="020F0502020204030204"/>
              </a:rPr>
              <a:t>Low-Mass </a:t>
            </a:r>
            <a:r>
              <a:rPr lang="en-US" sz="2000" i="1" u="sng" dirty="0">
                <a:solidFill>
                  <a:srgbClr val="00B050"/>
                </a:solidFill>
                <a:latin typeface="Calibri" panose="020F0502020204030204"/>
              </a:rPr>
              <a:t>(through BNL)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FY26 – Discrete, AC-LGAD readout chain </a:t>
            </a:r>
            <a:r>
              <a:rPr lang="en-US" sz="2000" i="1" dirty="0">
                <a:latin typeface="Calibri" panose="020F0502020204030204"/>
              </a:rPr>
              <a:t>(this is being re-assessed due to </a:t>
            </a:r>
            <a:r>
              <a:rPr lang="en-US" sz="2000" i="1" dirty="0" err="1">
                <a:latin typeface="Calibri" panose="020F0502020204030204"/>
              </a:rPr>
              <a:t>lpGBT</a:t>
            </a:r>
            <a:r>
              <a:rPr lang="en-US" sz="2000" i="1" dirty="0">
                <a:latin typeface="Calibri" panose="020F0502020204030204"/>
              </a:rPr>
              <a:t>, etc.)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November, December 2024 </a:t>
            </a:r>
            <a:r>
              <a:rPr lang="en-US" sz="2000" dirty="0">
                <a:latin typeface="Calibri" panose="020F0502020204030204"/>
              </a:rPr>
              <a:t>– PRs submitted and signed for </a:t>
            </a: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FY25 OPA and PED</a:t>
            </a:r>
            <a:r>
              <a:rPr lang="en-US" sz="2000" dirty="0">
                <a:latin typeface="Calibri" panose="020F0502020204030204"/>
              </a:rPr>
              <a:t>.</a:t>
            </a:r>
          </a:p>
          <a:p>
            <a:pPr marL="1257300" lvl="2" indent="-342900"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latin typeface="Calibri" panose="020F0502020204030204"/>
              </a:rPr>
              <a:t>OPA funds subject to availability in early 2025.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Official WBS6.10.08 P6 is planned for release in early 2025 by project controls.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186190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0519D"/>
                </a:solidFill>
                <a:effectLst/>
                <a:uLnTx/>
                <a:uFillTx/>
                <a:latin typeface="Arial" charset="0"/>
                <a:cs typeface="Arial" charset="0"/>
              </a:rPr>
              <a:t>eRD109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7D293B-4530-4EB6-A775-865FDDAE422E}"/>
              </a:ext>
            </a:extLst>
          </p:cNvPr>
          <p:cNvSpPr txBox="1"/>
          <p:nvPr/>
        </p:nvSpPr>
        <p:spPr>
          <a:xfrm>
            <a:off x="10823575" y="3124199"/>
            <a:ext cx="617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OPA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345EE-5090-49D9-B576-D7175176BA55}"/>
              </a:ext>
            </a:extLst>
          </p:cNvPr>
          <p:cNvSpPr txBox="1"/>
          <p:nvPr/>
        </p:nvSpPr>
        <p:spPr>
          <a:xfrm>
            <a:off x="10826788" y="4899396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PED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91447EB-73DD-47C7-BA03-B3741559676C}"/>
              </a:ext>
            </a:extLst>
          </p:cNvPr>
          <p:cNvCxnSpPr/>
          <p:nvPr/>
        </p:nvCxnSpPr>
        <p:spPr>
          <a:xfrm flipH="1">
            <a:off x="8479971" y="3324254"/>
            <a:ext cx="234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9876C2-9BEB-4CCF-82C5-012E61596A50}"/>
              </a:ext>
            </a:extLst>
          </p:cNvPr>
          <p:cNvCxnSpPr>
            <a:cxnSpLocks/>
          </p:cNvCxnSpPr>
          <p:nvPr/>
        </p:nvCxnSpPr>
        <p:spPr>
          <a:xfrm flipH="1">
            <a:off x="9622971" y="5099451"/>
            <a:ext cx="12038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46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schemas.microsoft.com/office/2006/documentManagement/types"/>
    <ds:schemaRef ds:uri="426b74de-0581-4e94-90c0-1abf6215444e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dcff909e-542d-4672-8557-4ef8d9009d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137883</TotalTime>
  <Words>270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1_Office Theme</vt:lpstr>
      <vt:lpstr>Electronics &amp; DAQ WG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515</cp:revision>
  <dcterms:created xsi:type="dcterms:W3CDTF">2020-03-06T15:05:08Z</dcterms:created>
  <dcterms:modified xsi:type="dcterms:W3CDTF">2024-12-12T13:33:11Z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