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26CA28EA-9A4B-44D2-8D20-FA6D018C4922}"/>
    <pc:docChg chg="undo custSel modSld">
      <pc:chgData name="Jeff Landgraf" userId="367c8676d18b2324" providerId="LiveId" clId="{26CA28EA-9A4B-44D2-8D20-FA6D018C4922}" dt="2024-12-12T13:48:06.813" v="569" actId="20577"/>
      <pc:docMkLst>
        <pc:docMk/>
      </pc:docMkLst>
      <pc:sldChg chg="modSp mod">
        <pc:chgData name="Jeff Landgraf" userId="367c8676d18b2324" providerId="LiveId" clId="{26CA28EA-9A4B-44D2-8D20-FA6D018C4922}" dt="2024-12-12T13:48:06.813" v="569" actId="20577"/>
        <pc:sldMkLst>
          <pc:docMk/>
          <pc:sldMk cId="369854744" sldId="257"/>
        </pc:sldMkLst>
        <pc:spChg chg="mod">
          <ac:chgData name="Jeff Landgraf" userId="367c8676d18b2324" providerId="LiveId" clId="{26CA28EA-9A4B-44D2-8D20-FA6D018C4922}" dt="2024-12-12T13:48:06.813" v="569" actId="20577"/>
          <ac:spMkLst>
            <pc:docMk/>
            <pc:sldMk cId="369854744" sldId="257"/>
            <ac:spMk id="2" creationId="{08D8CB67-E643-2CEE-9EF5-3C4096D514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5F8A-E3E1-9A81-B697-9EFD594CA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03870-0D27-038A-CA62-A0E36E8A4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5136-07B2-BE19-9FEF-B3E6C74E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50195-0320-7508-B351-B84D2E8E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EB5CB-ADD9-C9D3-1A26-72A5CB43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6977-79E9-1A47-6935-D862DA01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76A11-AAD2-9D8A-FA3D-3B64B184D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DE39-97C5-74A9-D51F-89A4DB43F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2D86F-F967-26D3-C292-7998A585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6D777-C05A-F4EE-3AAD-EEAA6040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73F07-9D47-3572-4845-09C5564D4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206C3-FADC-876B-2C91-FC5BBE60C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CBF7B-79B5-1A29-16C7-251E9546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693C0-C753-B52D-DD31-DE55F98A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3D013-A033-35B4-D929-234B67A2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7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84F3-9A9C-A08B-DF6D-214461B2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8C49F-08AE-2B33-EE2F-DBD27059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E01AF-4663-D5B1-4BE7-18E8B0E0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ED06-3AAF-8BC3-A9F5-5BA59864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62716-786B-DDCB-B117-4CBDDBD4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8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13D8-A0FC-77BC-8F5F-6435B4B01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18C3-086A-803C-A48E-76244FC45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E8C19-64FE-445C-D9E6-3FB23D8A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1DD8-6911-4C9B-E1B7-B4BE43BF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BA63D-8629-A6F1-7D28-436F0CA0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1FE5-CA5A-4404-52DC-9E4F4DD2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977D7-3D4D-15C2-DBAC-1143AD8D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D07A9-4D9D-0573-2AAF-62F4293FB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56F53-E960-33BF-1383-360AC1E5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40325-8167-E8CC-A35D-4F38A2EC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378D3-E0B3-21C5-5DFA-27A70031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9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5D2E-FB32-5773-10AF-76D7F35B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2B9B-43BF-14FC-30E0-83AB8665C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F9B55-FC39-E6A2-E15A-58D8C2073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A424A-F002-501D-E3ED-D668A6542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25FF1-0B10-881A-5784-A3FA8CE60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AE842-0A72-6E93-A14A-B554573C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186BE6-F65E-43A2-8645-9F1DE054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EAE30-5CA3-F36A-8999-918AD293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3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ED30-0AB1-974A-74DE-8DAB5EC6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2386F-105E-97A2-ADDB-DD65DF19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B7B35-9B05-EE62-37EC-1FAF7A6A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4260A-1FE9-A112-BD10-74DA915D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2AD56-24EB-B02F-5DFE-4F4E1DE2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5C62AD-8AB3-7596-397F-D9CD79D6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89C48-6AA6-E3A3-F9BC-5D247495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8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A91B-BC77-57F1-7771-9C15E18A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8525-CDBF-8B21-EDE0-57B8E7B7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41532-6688-1594-DE8E-494F23F68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24B8B-7130-600F-BED0-F16F7020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E676E-DA4A-7C09-DCC1-B548497E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9DD13-86ED-8DCC-1292-2D455B9C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9156-DA47-A1DF-A2CA-11D06D08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B86F9-B41A-9877-C88E-C837A4542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1A2CE-4EE2-A9B1-4DA1-636AD5E02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8DB85-B2A6-C6EF-E8D8-92983279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87C7B-C33E-EB68-3053-988A1106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A34EA-5E7D-DF08-5CC9-2499852C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67598-2B56-1CDE-A220-0C3EA348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2D2F4-44FB-6BB7-9360-31590CC65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A5A0D-B120-73C1-71A1-91C676932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CE8A53-770C-4748-B43A-B66AE9E0EC4C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A9C44-98E8-0C00-951D-9A2DB0C65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39B9F-3F5E-5049-242B-C8BC3AABB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298859-CD9B-4FB5-9FFD-364589E40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4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l@bnl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rbosa@jlab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8220B7-98B0-82BD-72AB-5BC652873574}"/>
              </a:ext>
            </a:extLst>
          </p:cNvPr>
          <p:cNvSpPr txBox="1"/>
          <p:nvPr/>
        </p:nvSpPr>
        <p:spPr>
          <a:xfrm>
            <a:off x="382524" y="163449"/>
            <a:ext cx="3910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TDR V1 References: 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8958DC-551E-9F3F-F8BF-8D1CAD43F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09492"/>
              </p:ext>
            </p:extLst>
          </p:nvPr>
        </p:nvGraphicFramePr>
        <p:xfrm>
          <a:off x="450088" y="920834"/>
          <a:ext cx="489915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624">
                  <a:extLst>
                    <a:ext uri="{9D8B030D-6E8A-4147-A177-3AD203B41FA5}">
                      <a16:colId xmlns:a16="http://schemas.microsoft.com/office/drawing/2014/main" val="1113594353"/>
                    </a:ext>
                  </a:extLst>
                </a:gridCol>
                <a:gridCol w="3081528">
                  <a:extLst>
                    <a:ext uri="{9D8B030D-6E8A-4147-A177-3AD203B41FA5}">
                      <a16:colId xmlns:a16="http://schemas.microsoft.com/office/drawing/2014/main" val="2110899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861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Yellow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Yellow Report,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300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CALOROC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HGCROC-</a:t>
                      </a:r>
                      <a:r>
                        <a:rPr lang="en-US" sz="1000" dirty="0" err="1"/>
                        <a:t>SiPM</a:t>
                      </a:r>
                      <a:r>
                        <a:rPr lang="en-US" sz="1000" dirty="0"/>
                        <a:t>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63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EICROC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HGCROC-Si,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89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FCFD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ETROC (as possible mode for backend) 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2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SALSA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SAMPA, 2016,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06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ALCOR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(none yet)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617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err="1"/>
                        <a:t>lpGBT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02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VTRX+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VTRX+,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3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FELIX-155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FELIX,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6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bPOL12V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76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bPOL48V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76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LTC36xx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679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err="1"/>
                        <a:t>Astropix</a:t>
                      </a:r>
                      <a:r>
                        <a:rPr lang="en-US" sz="1000" dirty="0"/>
                        <a:t> end of stave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513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Spyder 3  (Low Q2) RDO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82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JLAB ADC250 (Direct photon)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8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?TCLINK?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 (should it be referenced in regard to timing dev)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645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?CODA, RCDAQ, NESTDAQ?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 (should these be referenced?)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6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SRO I…XII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 (should its impact be referenced?)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63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SPADI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 (should it be referenced in workforce plans)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881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err="1"/>
                        <a:t>dRICH</a:t>
                      </a:r>
                      <a:r>
                        <a:rPr lang="en-US" sz="1000" dirty="0"/>
                        <a:t> FPGA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APEIRON,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338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Others?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980017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95849883-7B36-6D17-F693-A52E6A588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316" y="1709928"/>
            <a:ext cx="5176596" cy="460857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B0184F-42BE-4890-A008-C65E16484406}"/>
              </a:ext>
            </a:extLst>
          </p:cNvPr>
          <p:cNvCxnSpPr/>
          <p:nvPr/>
        </p:nvCxnSpPr>
        <p:spPr>
          <a:xfrm>
            <a:off x="5266944" y="1408176"/>
            <a:ext cx="1298372" cy="3749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3EF246-FE52-2488-41BC-29170C9F3D97}"/>
              </a:ext>
            </a:extLst>
          </p:cNvPr>
          <p:cNvCxnSpPr>
            <a:cxnSpLocks/>
          </p:cNvCxnSpPr>
          <p:nvPr/>
        </p:nvCxnSpPr>
        <p:spPr>
          <a:xfrm>
            <a:off x="5266944" y="1595628"/>
            <a:ext cx="1298372" cy="9281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13400F1-7803-BA49-176D-E1B9F031F594}"/>
              </a:ext>
            </a:extLst>
          </p:cNvPr>
          <p:cNvSpPr txBox="1"/>
          <p:nvPr/>
        </p:nvSpPr>
        <p:spPr>
          <a:xfrm>
            <a:off x="8491695" y="2061972"/>
            <a:ext cx="334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(More detail in </a:t>
            </a:r>
            <a:r>
              <a:rPr lang="en-US" sz="1400" dirty="0" err="1">
                <a:solidFill>
                  <a:srgbClr val="FF0000"/>
                </a:solidFill>
              </a:rPr>
              <a:t>bibtex</a:t>
            </a:r>
            <a:r>
              <a:rPr lang="en-US" sz="1400" dirty="0">
                <a:solidFill>
                  <a:srgbClr val="FF0000"/>
                </a:solidFill>
              </a:rPr>
              <a:t> entry, but format??)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D9E496-3F23-1468-621E-B30BA4061197}"/>
              </a:ext>
            </a:extLst>
          </p:cNvPr>
          <p:cNvCxnSpPr>
            <a:cxnSpLocks/>
          </p:cNvCxnSpPr>
          <p:nvPr/>
        </p:nvCxnSpPr>
        <p:spPr>
          <a:xfrm>
            <a:off x="5288357" y="1897380"/>
            <a:ext cx="1276959" cy="626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5BC52D-F5A4-F0C1-22C6-3E51E26CECA3}"/>
              </a:ext>
            </a:extLst>
          </p:cNvPr>
          <p:cNvCxnSpPr>
            <a:cxnSpLocks/>
          </p:cNvCxnSpPr>
          <p:nvPr/>
        </p:nvCxnSpPr>
        <p:spPr>
          <a:xfrm>
            <a:off x="5288357" y="2084832"/>
            <a:ext cx="1276959" cy="9875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BCAE2A-210B-128C-85D0-837B0EAD85DC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5277650" y="2386621"/>
            <a:ext cx="1068287" cy="17556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1D95873-45D1-78BA-3DB5-C8FCD6F83B71}"/>
              </a:ext>
            </a:extLst>
          </p:cNvPr>
          <p:cNvCxnSpPr>
            <a:cxnSpLocks/>
          </p:cNvCxnSpPr>
          <p:nvPr/>
        </p:nvCxnSpPr>
        <p:spPr>
          <a:xfrm flipV="1">
            <a:off x="5288357" y="2270422"/>
            <a:ext cx="1276959" cy="624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F55ADEF-4EF2-EA3E-BFAE-C8EA1C5EBE59}"/>
              </a:ext>
            </a:extLst>
          </p:cNvPr>
          <p:cNvCxnSpPr>
            <a:cxnSpLocks/>
          </p:cNvCxnSpPr>
          <p:nvPr/>
        </p:nvCxnSpPr>
        <p:spPr>
          <a:xfrm>
            <a:off x="5266944" y="3116726"/>
            <a:ext cx="1298372" cy="1729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Left Brace 28">
            <a:extLst>
              <a:ext uri="{FF2B5EF4-FFF2-40B4-BE49-F238E27FC236}">
                <a16:creationId xmlns:a16="http://schemas.microsoft.com/office/drawing/2014/main" id="{3E407910-D03A-C8DA-1CD6-9F50E9BA88B7}"/>
              </a:ext>
            </a:extLst>
          </p:cNvPr>
          <p:cNvSpPr/>
          <p:nvPr/>
        </p:nvSpPr>
        <p:spPr>
          <a:xfrm>
            <a:off x="6345937" y="3785617"/>
            <a:ext cx="230086" cy="71323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068682F-526A-FA79-3744-C89664208E0D}"/>
              </a:ext>
            </a:extLst>
          </p:cNvPr>
          <p:cNvCxnSpPr>
            <a:cxnSpLocks/>
          </p:cNvCxnSpPr>
          <p:nvPr/>
        </p:nvCxnSpPr>
        <p:spPr>
          <a:xfrm>
            <a:off x="5288357" y="3374136"/>
            <a:ext cx="1276959" cy="20756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81F343-FC61-F80C-F55C-7845D05EF32D}"/>
              </a:ext>
            </a:extLst>
          </p:cNvPr>
          <p:cNvCxnSpPr>
            <a:cxnSpLocks/>
          </p:cNvCxnSpPr>
          <p:nvPr/>
        </p:nvCxnSpPr>
        <p:spPr>
          <a:xfrm>
            <a:off x="5256237" y="5998464"/>
            <a:ext cx="130907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E977705-4857-512E-A254-B2C13274AB73}"/>
              </a:ext>
            </a:extLst>
          </p:cNvPr>
          <p:cNvSpPr txBox="1"/>
          <p:nvPr/>
        </p:nvSpPr>
        <p:spPr>
          <a:xfrm>
            <a:off x="6398141" y="204061"/>
            <a:ext cx="53437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Some effort, but not yet complete</a:t>
            </a:r>
          </a:p>
          <a:p>
            <a:r>
              <a:rPr lang="en-US" b="1" dirty="0">
                <a:solidFill>
                  <a:srgbClr val="00B050"/>
                </a:solidFill>
              </a:rPr>
              <a:t>Need experts to suggest appropriate references…</a:t>
            </a:r>
          </a:p>
          <a:p>
            <a:r>
              <a:rPr lang="en-US" b="1" dirty="0">
                <a:solidFill>
                  <a:srgbClr val="00B050"/>
                </a:solidFill>
              </a:rPr>
              <a:t>Please email conveners: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jml@bnl.gov</a:t>
            </a:r>
            <a:r>
              <a:rPr lang="en-US" sz="1200" dirty="0">
                <a:solidFill>
                  <a:srgbClr val="00B050"/>
                </a:solidFill>
              </a:rPr>
              <a:t>, b</a:t>
            </a:r>
            <a:r>
              <a:rPr lang="en-US" sz="1200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arbosa@jlab.org</a:t>
            </a:r>
            <a:r>
              <a:rPr lang="en-US" sz="1200" dirty="0">
                <a:solidFill>
                  <a:srgbClr val="00B050"/>
                </a:solidFill>
              </a:rPr>
              <a:t>, jhuang@bnl.gov</a:t>
            </a:r>
          </a:p>
        </p:txBody>
      </p:sp>
    </p:spTree>
    <p:extLst>
      <p:ext uri="{BB962C8B-B14F-4D97-AF65-F5344CB8AC3E}">
        <p14:creationId xmlns:p14="http://schemas.microsoft.com/office/powerpoint/2010/main" val="255781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8CB67-E643-2CEE-9EF5-3C4096D51419}"/>
              </a:ext>
            </a:extLst>
          </p:cNvPr>
          <p:cNvSpPr txBox="1"/>
          <p:nvPr/>
        </p:nvSpPr>
        <p:spPr>
          <a:xfrm>
            <a:off x="667512" y="458956"/>
            <a:ext cx="102595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Need to move towards baseline definition for the detector and need counts &amp; final </a:t>
            </a:r>
            <a:r>
              <a:rPr lang="en-US" sz="2800"/>
              <a:t>ASIC interfaces</a:t>
            </a:r>
            <a:endParaRPr lang="en-US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PDR3 Summer 2025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CD2  Early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Fast commands (downlink)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Bit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Frame 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Fast commands synchronized at 50.75ns (5x EIC clock, 2x 40MHz)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dirty="0"/>
              <a:t>Data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Data Rate per link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Number of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Logic of links 	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1200" dirty="0"/>
              <a:t>Must all links be used or is this configurable by data rate needs?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If so, how is configuration done (register settings, or hardcoding)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1200" dirty="0"/>
              <a:t>Are link speeds configurable?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If so, how is  configuration done</a:t>
            </a:r>
          </a:p>
          <a:p>
            <a:endParaRPr lang="en-US" sz="1200" dirty="0"/>
          </a:p>
          <a:p>
            <a:r>
              <a:rPr lang="en-US" dirty="0"/>
              <a:t>Moving towards understanding of interfaces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What happens when hit rate is too high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Dead times?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Truncation of digital data?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Marking of Truncation?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Fast commands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Data formats</a:t>
            </a:r>
          </a:p>
        </p:txBody>
      </p:sp>
    </p:spTree>
    <p:extLst>
      <p:ext uri="{BB962C8B-B14F-4D97-AF65-F5344CB8AC3E}">
        <p14:creationId xmlns:p14="http://schemas.microsoft.com/office/powerpoint/2010/main" val="36985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315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Landgraf</dc:creator>
  <cp:lastModifiedBy>Jeff Landgraf</cp:lastModifiedBy>
  <cp:revision>1</cp:revision>
  <dcterms:created xsi:type="dcterms:W3CDTF">2024-12-11T17:50:03Z</dcterms:created>
  <dcterms:modified xsi:type="dcterms:W3CDTF">2024-12-12T13:48:14Z</dcterms:modified>
</cp:coreProperties>
</file>