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41"/>
  </p:notesMasterIdLst>
  <p:sldIdLst>
    <p:sldId id="256" r:id="rId3"/>
    <p:sldId id="5840" r:id="rId4"/>
    <p:sldId id="5836" r:id="rId5"/>
    <p:sldId id="2147375381" r:id="rId6"/>
    <p:sldId id="2147375393" r:id="rId7"/>
    <p:sldId id="2147375376" r:id="rId8"/>
    <p:sldId id="2147375384" r:id="rId9"/>
    <p:sldId id="2147375383" r:id="rId10"/>
    <p:sldId id="2147375375" r:id="rId11"/>
    <p:sldId id="262" r:id="rId12"/>
    <p:sldId id="2147375386" r:id="rId13"/>
    <p:sldId id="2147375392" r:id="rId14"/>
    <p:sldId id="2147375377" r:id="rId15"/>
    <p:sldId id="261" r:id="rId16"/>
    <p:sldId id="263" r:id="rId17"/>
    <p:sldId id="2147375390" r:id="rId18"/>
    <p:sldId id="2147375379" r:id="rId19"/>
    <p:sldId id="2147375387" r:id="rId20"/>
    <p:sldId id="2147375382" r:id="rId21"/>
    <p:sldId id="2147375391" r:id="rId22"/>
    <p:sldId id="2147375378" r:id="rId23"/>
    <p:sldId id="2147375380" r:id="rId24"/>
    <p:sldId id="5912" r:id="rId25"/>
    <p:sldId id="2147375374" r:id="rId26"/>
    <p:sldId id="2147375389" r:id="rId27"/>
    <p:sldId id="2147375370" r:id="rId28"/>
    <p:sldId id="2147375430" r:id="rId29"/>
    <p:sldId id="2147375431" r:id="rId30"/>
    <p:sldId id="5769" r:id="rId31"/>
    <p:sldId id="4770" r:id="rId32"/>
    <p:sldId id="5908" r:id="rId33"/>
    <p:sldId id="5821" r:id="rId34"/>
    <p:sldId id="5759" r:id="rId35"/>
    <p:sldId id="264" r:id="rId36"/>
    <p:sldId id="2147375367" r:id="rId37"/>
    <p:sldId id="2147375372" r:id="rId38"/>
    <p:sldId id="2147375369" r:id="rId39"/>
    <p:sldId id="214737537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3" autoAdjust="0"/>
    <p:restoredTop sz="94632" autoAdjust="0"/>
  </p:normalViewPr>
  <p:slideViewPr>
    <p:cSldViewPr snapToGrid="0">
      <p:cViewPr varScale="1">
        <p:scale>
          <a:sx n="95" d="100"/>
          <a:sy n="95" d="100"/>
        </p:scale>
        <p:origin x="84" y="336"/>
      </p:cViewPr>
      <p:guideLst/>
    </p:cSldViewPr>
  </p:slideViewPr>
  <p:notesTextViewPr>
    <p:cViewPr>
      <p:scale>
        <a:sx n="1" d="1"/>
        <a:sy n="1" d="1"/>
      </p:scale>
      <p:origin x="0" y="0"/>
    </p:cViewPr>
  </p:notesTextViewPr>
  <p:sorterViewPr>
    <p:cViewPr>
      <p:scale>
        <a:sx n="100" d="100"/>
        <a:sy n="100" d="100"/>
      </p:scale>
      <p:origin x="0" y="-18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57B3B-ED67-469A-B307-86F7A39C9689}" type="datetimeFigureOut">
              <a:rPr lang="en-US" smtClean="0"/>
              <a:t>3/6/2025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06A0A4-0EE3-4D82-BAB3-ED3AA258C5FC}" type="slidenum">
              <a:rPr lang="en-US" smtClean="0"/>
              <a:t>‹#›</a:t>
            </a:fld>
            <a:endParaRPr lang="en-US"/>
          </a:p>
        </p:txBody>
      </p:sp>
    </p:spTree>
    <p:extLst>
      <p:ext uri="{BB962C8B-B14F-4D97-AF65-F5344CB8AC3E}">
        <p14:creationId xmlns:p14="http://schemas.microsoft.com/office/powerpoint/2010/main" val="2587934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B845-9551-8488-0E95-7AF95F728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D57D4D-66DD-A196-D0A8-8805CE505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0ADDD-5152-73DD-11CC-AFBE08298D13}"/>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5959CBD8-7511-A28A-2586-7ABB5F707AC2}"/>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9B0AD182-9F01-4238-3E61-32F245760C60}"/>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421222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EAA9-FD5C-FB10-5E29-583D9563D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E0C21-CAF2-8240-D002-C94BB8AD4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8ADFB-0727-ACB3-0B41-39AEC1F32A2C}"/>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A141AE20-ACDE-5B8A-6842-D0FD18AA2E81}"/>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14C6B906-77A9-191C-0750-487D682D13E5}"/>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391711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0B496-BCD1-C439-2F1B-3F41C2831F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ECC6F7-725F-20A8-3417-6C523576E0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0F375-C9CC-DEF1-A546-790055B0BE66}"/>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133C2972-7336-1AFA-EC13-3993874190C5}"/>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B3788EB3-F852-190D-3BEB-C3CCF3CC042A}"/>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96978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502921" y="1174478"/>
            <a:ext cx="10962105" cy="1240412"/>
          </a:xfrm>
          <a:prstGeom prst="rect">
            <a:avLst/>
          </a:prstGeom>
        </p:spPr>
        <p:txBody>
          <a:bodyPr anchor="b" anchorCtr="0">
            <a:noAutofit/>
          </a:bodyPr>
          <a:lstStyle>
            <a:lvl1pPr algn="l">
              <a:lnSpc>
                <a:spcPct val="100000"/>
              </a:lnSpc>
              <a:defRPr sz="4400" b="1" i="0">
                <a:solidFill>
                  <a:schemeClr val="bg1"/>
                </a:solidFill>
                <a:latin typeface="+mn-lt"/>
                <a:cs typeface="Arial" panose="020B0604020202020204" pitchFamily="34" charset="0"/>
              </a:defRPr>
            </a:lvl1pPr>
          </a:lstStyle>
          <a:p>
            <a:r>
              <a:rPr lang="en-US"/>
              <a:t>L2Ms Monthly Reporting</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hasCustomPrompt="1"/>
          </p:nvPr>
        </p:nvSpPr>
        <p:spPr>
          <a:xfrm>
            <a:off x="502921" y="3288714"/>
            <a:ext cx="10962105" cy="448978"/>
          </a:xfrm>
          <a:prstGeom prst="rect">
            <a:avLst/>
          </a:prstGeom>
        </p:spPr>
        <p:txBody>
          <a:bodyPr>
            <a:noAutofit/>
          </a:bodyPr>
          <a:lstStyle>
            <a:lvl1pPr marL="0" indent="0">
              <a:lnSpc>
                <a:spcPct val="100000"/>
              </a:lnSpc>
              <a:spcBef>
                <a:spcPts val="0"/>
              </a:spcBef>
              <a:buFontTx/>
              <a:buNone/>
              <a:defRPr sz="2800" b="1">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Presenter Name</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5"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6" y="472833"/>
            <a:ext cx="1825604" cy="457200"/>
          </a:xfrm>
          <a:prstGeom prst="rect">
            <a:avLst/>
          </a:prstGeom>
        </p:spPr>
      </p:pic>
      <p:sp>
        <p:nvSpPr>
          <p:cNvPr id="12" name="Text Placeholder 11">
            <a:extLst>
              <a:ext uri="{FF2B5EF4-FFF2-40B4-BE49-F238E27FC236}">
                <a16:creationId xmlns:a16="http://schemas.microsoft.com/office/drawing/2014/main" id="{2FD74062-0C2E-090F-07DF-75D428DE15D2}"/>
              </a:ext>
            </a:extLst>
          </p:cNvPr>
          <p:cNvSpPr>
            <a:spLocks noGrp="1"/>
          </p:cNvSpPr>
          <p:nvPr>
            <p:ph type="body" sz="quarter" idx="12" hasCustomPrompt="1"/>
          </p:nvPr>
        </p:nvSpPr>
        <p:spPr>
          <a:xfrm>
            <a:off x="502921" y="4233687"/>
            <a:ext cx="10962105" cy="379542"/>
          </a:xfrm>
          <a:prstGeom prst="rect">
            <a:avLst/>
          </a:prstGeom>
        </p:spPr>
        <p:txBody>
          <a:bodyPr>
            <a:noAutofit/>
          </a:bodyPr>
          <a:lstStyle>
            <a:lvl1pPr marL="0" indent="0">
              <a:buFontTx/>
              <a:buNone/>
              <a:defRPr sz="20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a:t>Date</a:t>
            </a:r>
          </a:p>
        </p:txBody>
      </p:sp>
      <p:sp>
        <p:nvSpPr>
          <p:cNvPr id="14" name="Text Placeholder 13">
            <a:extLst>
              <a:ext uri="{FF2B5EF4-FFF2-40B4-BE49-F238E27FC236}">
                <a16:creationId xmlns:a16="http://schemas.microsoft.com/office/drawing/2014/main" id="{1DFAD954-7DFC-3150-35B3-444AB26BD583}"/>
              </a:ext>
            </a:extLst>
          </p:cNvPr>
          <p:cNvSpPr>
            <a:spLocks noGrp="1"/>
          </p:cNvSpPr>
          <p:nvPr>
            <p:ph type="body" sz="quarter" idx="13" hasCustomPrompt="1"/>
          </p:nvPr>
        </p:nvSpPr>
        <p:spPr>
          <a:xfrm>
            <a:off x="502921" y="3738425"/>
            <a:ext cx="10962105" cy="477838"/>
          </a:xfrm>
          <a:prstGeom prst="rect">
            <a:avLst/>
          </a:prstGeom>
        </p:spPr>
        <p:txBody>
          <a:bodyPr>
            <a:noAutofit/>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(If Needed)</a:t>
            </a:r>
          </a:p>
        </p:txBody>
      </p:sp>
    </p:spTree>
    <p:extLst>
      <p:ext uri="{BB962C8B-B14F-4D97-AF65-F5344CB8AC3E}">
        <p14:creationId xmlns:p14="http://schemas.microsoft.com/office/powerpoint/2010/main" val="875810383"/>
      </p:ext>
    </p:extLst>
  </p:cSld>
  <p:clrMapOvr>
    <a:masterClrMapping/>
  </p:clrMapOvr>
  <p:extLst>
    <p:ext uri="{DCECCB84-F9BA-43D5-87BE-67443E8EF086}">
      <p15:sldGuideLst xmlns:p15="http://schemas.microsoft.com/office/powerpoint/2012/main">
        <p15:guide id="7" orient="horz" pos="2160">
          <p15:clr>
            <a:srgbClr val="FBAE40"/>
          </p15:clr>
        </p15:guide>
        <p15:guide id="8" pos="5120">
          <p15:clr>
            <a:srgbClr val="FBAE40"/>
          </p15:clr>
        </p15:guide>
        <p15:guide id="9" orient="horz" pos="3888">
          <p15:clr>
            <a:srgbClr val="FBAE40"/>
          </p15:clr>
        </p15:guide>
        <p15:guide id="10" pos="480">
          <p15:clr>
            <a:srgbClr val="FBAE40"/>
          </p15:clr>
        </p15:guide>
        <p15:guide id="11" pos="9760">
          <p15:clr>
            <a:srgbClr val="FBAE40"/>
          </p15:clr>
        </p15:guide>
        <p15:guide id="12" orient="horz" pos="39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normAutofit/>
          </a:bodyPr>
          <a:lstStyle>
            <a:lvl1pPr>
              <a:defRPr sz="3600"/>
            </a:lvl1pPr>
          </a:lstStyle>
          <a:p>
            <a:r>
              <a:rPr lang="en-US"/>
              <a:t>Outline</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sz="1500"/>
            </a:lvl1pPr>
            <a:lvl2pPr>
              <a:defRPr sz="1200"/>
            </a:lvl2pPr>
            <a:lvl3pPr>
              <a:defRPr sz="1200"/>
            </a:lvl3pPr>
            <a:lvl4pPr>
              <a:defRPr sz="1200"/>
            </a:lvl4pPr>
            <a:lvl5pPr>
              <a:defRPr sz="1200"/>
            </a:lvl5pPr>
          </a:lstStyle>
          <a:p>
            <a:pPr lvl="0"/>
            <a:r>
              <a:rPr lang="en-US"/>
              <a:t>Level 1 – Arial 20</a:t>
            </a:r>
          </a:p>
          <a:p>
            <a:pPr lvl="1"/>
            <a:r>
              <a:rPr lang="en-US"/>
              <a:t>Level 2 – Arial 16</a:t>
            </a:r>
          </a:p>
          <a:p>
            <a:pPr lvl="2"/>
            <a:r>
              <a:rPr lang="en-US"/>
              <a:t>Level 3 – Arial 16</a:t>
            </a:r>
          </a:p>
          <a:p>
            <a:pPr lvl="3"/>
            <a:r>
              <a:rPr lang="en-US"/>
              <a:t>Level 4 – Arial 16</a:t>
            </a:r>
          </a:p>
          <a:p>
            <a:pPr lvl="4"/>
            <a:r>
              <a:rPr lang="en-US"/>
              <a:t>Level 5 – Arial 16</a:t>
            </a:r>
          </a:p>
        </p:txBody>
      </p:sp>
    </p:spTree>
    <p:extLst>
      <p:ext uri="{BB962C8B-B14F-4D97-AF65-F5344CB8AC3E}">
        <p14:creationId xmlns:p14="http://schemas.microsoft.com/office/powerpoint/2010/main" val="3922610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1 – Bulleted]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a:lvl1pPr>
            <a:lvl2pPr marL="386954" indent="-171450">
              <a:defRPr/>
            </a:lvl2pPr>
            <a:lvl3pPr marL="558404" indent="-127397">
              <a:defRPr/>
            </a:lvl3pPr>
            <a:lvl4pPr marL="729854" indent="-127397">
              <a:defRPr/>
            </a:lvl4pPr>
            <a:lvl5pPr marL="901304" indent="-127397">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Tree>
    <p:extLst>
      <p:ext uri="{BB962C8B-B14F-4D97-AF65-F5344CB8AC3E}">
        <p14:creationId xmlns:p14="http://schemas.microsoft.com/office/powerpoint/2010/main" val="2059050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D91B-7801-B3EC-7CA4-44C5BF1D9486}"/>
              </a:ext>
            </a:extLst>
          </p:cNvPr>
          <p:cNvSpPr>
            <a:spLocks noGrp="1"/>
          </p:cNvSpPr>
          <p:nvPr>
            <p:ph type="title" hasCustomPrompt="1"/>
          </p:nvPr>
        </p:nvSpPr>
        <p:spPr>
          <a:xfrm>
            <a:off x="461963" y="0"/>
            <a:ext cx="11499235" cy="523415"/>
          </a:xfrm>
        </p:spPr>
        <p:txBody>
          <a:bodyPr/>
          <a:lstStyle>
            <a:lvl1pPr>
              <a:defRPr/>
            </a:lvl1pPr>
          </a:lstStyle>
          <a:p>
            <a:r>
              <a:rPr lang="en-US"/>
              <a:t>Title Only</a:t>
            </a:r>
          </a:p>
        </p:txBody>
      </p:sp>
    </p:spTree>
    <p:extLst>
      <p:ext uri="{BB962C8B-B14F-4D97-AF65-F5344CB8AC3E}">
        <p14:creationId xmlns:p14="http://schemas.microsoft.com/office/powerpoint/2010/main" val="2919804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042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eparato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nchor="ctr">
            <a:normAutofit/>
          </a:bodyPr>
          <a:lstStyle>
            <a:lvl1pPr marL="0" indent="0" algn="ctr">
              <a:buFontTx/>
              <a:buNone/>
              <a:defRPr sz="2700"/>
            </a:lvl1pPr>
            <a:lvl2pPr>
              <a:defRPr/>
            </a:lvl2pPr>
            <a:lvl3pPr>
              <a:defRPr/>
            </a:lvl3pPr>
            <a:lvl4pPr>
              <a:defRPr/>
            </a:lvl4pPr>
            <a:lvl5pPr>
              <a:defRPr/>
            </a:lvl5pPr>
          </a:lstStyle>
          <a:p>
            <a:pPr lvl="0"/>
            <a:r>
              <a:rPr lang="en-US"/>
              <a:t>Section Separator – Title Line 1</a:t>
            </a:r>
          </a:p>
          <a:p>
            <a:pPr lvl="0"/>
            <a:r>
              <a:rPr lang="en-US"/>
              <a:t>Section Separator – Title Line 2</a:t>
            </a:r>
          </a:p>
          <a:p>
            <a:pPr lvl="0"/>
            <a:r>
              <a:rPr lang="en-US"/>
              <a:t>Section Separator – Title Line 3</a:t>
            </a:r>
          </a:p>
        </p:txBody>
      </p:sp>
    </p:spTree>
    <p:extLst>
      <p:ext uri="{BB962C8B-B14F-4D97-AF65-F5344CB8AC3E}">
        <p14:creationId xmlns:p14="http://schemas.microsoft.com/office/powerpoint/2010/main" val="277087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E01F-402B-896B-075E-8B52C03B8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D732-D622-D697-7848-0C60AE57E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CEBB6-0851-0996-41E2-CD4C20193D3F}"/>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094A2124-1FF5-0D00-9D1D-75F1B6E5EFDA}"/>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3F0A1524-79FD-873B-B8AB-264A11B391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37118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97D3-26E5-3B41-5D7F-5E9416CBC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84A382-22CC-D083-9CD5-3AB354029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C9DF4-3875-85D0-B28E-94494689C565}"/>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BBD3D6A2-64B4-C0E6-A47B-5E668C46346E}"/>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B14AB46D-86E4-4FA0-0887-108854F98E0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8422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91E8-7E58-9C8E-1D32-516EC26D8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2D4AF-133D-18E9-CF22-2098E9C07D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F322A9-3784-C2C4-38FB-C81DBCD29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B25AEC-0412-98AB-FD28-7EFA77527145}"/>
              </a:ext>
            </a:extLst>
          </p:cNvPr>
          <p:cNvSpPr>
            <a:spLocks noGrp="1"/>
          </p:cNvSpPr>
          <p:nvPr>
            <p:ph type="dt" sz="half" idx="10"/>
          </p:nvPr>
        </p:nvSpPr>
        <p:spPr/>
        <p:txBody>
          <a:bodyPr/>
          <a:lstStyle/>
          <a:p>
            <a:r>
              <a:rPr lang="en-US"/>
              <a:t>3/7/2025</a:t>
            </a:r>
          </a:p>
        </p:txBody>
      </p:sp>
      <p:sp>
        <p:nvSpPr>
          <p:cNvPr id="6" name="Footer Placeholder 5">
            <a:extLst>
              <a:ext uri="{FF2B5EF4-FFF2-40B4-BE49-F238E27FC236}">
                <a16:creationId xmlns:a16="http://schemas.microsoft.com/office/drawing/2014/main" id="{01CD1176-F8FD-2CB4-4AD9-9C103A665B43}"/>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2FCB3C3D-1318-EFDB-C2F7-549844E5CDD9}"/>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24153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FC24-176B-5708-56AB-20547320AA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75511F-C5BC-D4A0-5CDB-7008E780C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7D202-A3AD-C87E-E899-06F554BA29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DCB123-703D-2800-97F4-A2467204A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8AFE6E-4586-3040-72DD-058A028F8F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855D26-1F68-200C-91E8-DD30A7C85020}"/>
              </a:ext>
            </a:extLst>
          </p:cNvPr>
          <p:cNvSpPr>
            <a:spLocks noGrp="1"/>
          </p:cNvSpPr>
          <p:nvPr>
            <p:ph type="dt" sz="half" idx="10"/>
          </p:nvPr>
        </p:nvSpPr>
        <p:spPr/>
        <p:txBody>
          <a:bodyPr/>
          <a:lstStyle/>
          <a:p>
            <a:r>
              <a:rPr lang="en-US"/>
              <a:t>3/7/2025</a:t>
            </a:r>
          </a:p>
        </p:txBody>
      </p:sp>
      <p:sp>
        <p:nvSpPr>
          <p:cNvPr id="8" name="Footer Placeholder 7">
            <a:extLst>
              <a:ext uri="{FF2B5EF4-FFF2-40B4-BE49-F238E27FC236}">
                <a16:creationId xmlns:a16="http://schemas.microsoft.com/office/drawing/2014/main" id="{4CEC0213-F391-E86F-E0D7-F9080ACDBF0D}"/>
              </a:ext>
            </a:extLst>
          </p:cNvPr>
          <p:cNvSpPr>
            <a:spLocks noGrp="1"/>
          </p:cNvSpPr>
          <p:nvPr>
            <p:ph type="ftr" sz="quarter" idx="11"/>
          </p:nvPr>
        </p:nvSpPr>
        <p:spPr/>
        <p:txBody>
          <a:bodyPr/>
          <a:lstStyle/>
          <a:p>
            <a:r>
              <a:rPr lang="en-US"/>
              <a:t>ePIC General Meeting </a:t>
            </a:r>
          </a:p>
        </p:txBody>
      </p:sp>
      <p:sp>
        <p:nvSpPr>
          <p:cNvPr id="9" name="Slide Number Placeholder 8">
            <a:extLst>
              <a:ext uri="{FF2B5EF4-FFF2-40B4-BE49-F238E27FC236}">
                <a16:creationId xmlns:a16="http://schemas.microsoft.com/office/drawing/2014/main" id="{EF01F6C0-C02E-41F7-7624-1F211EE106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14450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C3C1-03E4-626B-6509-5FCF89371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54602D-309E-D848-B30A-670F020C34ED}"/>
              </a:ext>
            </a:extLst>
          </p:cNvPr>
          <p:cNvSpPr>
            <a:spLocks noGrp="1"/>
          </p:cNvSpPr>
          <p:nvPr>
            <p:ph type="dt" sz="half" idx="10"/>
          </p:nvPr>
        </p:nvSpPr>
        <p:spPr/>
        <p:txBody>
          <a:bodyPr/>
          <a:lstStyle/>
          <a:p>
            <a:r>
              <a:rPr lang="en-US"/>
              <a:t>3/7/2025</a:t>
            </a:r>
          </a:p>
        </p:txBody>
      </p:sp>
      <p:sp>
        <p:nvSpPr>
          <p:cNvPr id="4" name="Footer Placeholder 3">
            <a:extLst>
              <a:ext uri="{FF2B5EF4-FFF2-40B4-BE49-F238E27FC236}">
                <a16:creationId xmlns:a16="http://schemas.microsoft.com/office/drawing/2014/main" id="{B50CDDC2-FA23-DA00-4444-2D07EAF24DEF}"/>
              </a:ext>
            </a:extLst>
          </p:cNvPr>
          <p:cNvSpPr>
            <a:spLocks noGrp="1"/>
          </p:cNvSpPr>
          <p:nvPr>
            <p:ph type="ftr" sz="quarter" idx="11"/>
          </p:nvPr>
        </p:nvSpPr>
        <p:spPr/>
        <p:txBody>
          <a:bodyPr/>
          <a:lstStyle/>
          <a:p>
            <a:r>
              <a:rPr lang="en-US"/>
              <a:t>ePIC General Meeting </a:t>
            </a:r>
          </a:p>
        </p:txBody>
      </p:sp>
      <p:sp>
        <p:nvSpPr>
          <p:cNvPr id="5" name="Slide Number Placeholder 4">
            <a:extLst>
              <a:ext uri="{FF2B5EF4-FFF2-40B4-BE49-F238E27FC236}">
                <a16:creationId xmlns:a16="http://schemas.microsoft.com/office/drawing/2014/main" id="{68966360-FD7F-85A3-F579-AA3338FEC7D8}"/>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75603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B827B-B882-EF08-B94B-BC4EC3D6F535}"/>
              </a:ext>
            </a:extLst>
          </p:cNvPr>
          <p:cNvSpPr>
            <a:spLocks noGrp="1"/>
          </p:cNvSpPr>
          <p:nvPr>
            <p:ph type="dt" sz="half" idx="10"/>
          </p:nvPr>
        </p:nvSpPr>
        <p:spPr/>
        <p:txBody>
          <a:bodyPr/>
          <a:lstStyle/>
          <a:p>
            <a:r>
              <a:rPr lang="en-US"/>
              <a:t>3/7/2025</a:t>
            </a:r>
          </a:p>
        </p:txBody>
      </p:sp>
      <p:sp>
        <p:nvSpPr>
          <p:cNvPr id="3" name="Footer Placeholder 2">
            <a:extLst>
              <a:ext uri="{FF2B5EF4-FFF2-40B4-BE49-F238E27FC236}">
                <a16:creationId xmlns:a16="http://schemas.microsoft.com/office/drawing/2014/main" id="{51B89B48-3C65-1306-B9D4-327B80F52A77}"/>
              </a:ext>
            </a:extLst>
          </p:cNvPr>
          <p:cNvSpPr>
            <a:spLocks noGrp="1"/>
          </p:cNvSpPr>
          <p:nvPr>
            <p:ph type="ftr" sz="quarter" idx="11"/>
          </p:nvPr>
        </p:nvSpPr>
        <p:spPr/>
        <p:txBody>
          <a:bodyPr/>
          <a:lstStyle/>
          <a:p>
            <a:r>
              <a:rPr lang="en-US"/>
              <a:t>ePIC General Meeting </a:t>
            </a:r>
          </a:p>
        </p:txBody>
      </p:sp>
      <p:sp>
        <p:nvSpPr>
          <p:cNvPr id="4" name="Slide Number Placeholder 3">
            <a:extLst>
              <a:ext uri="{FF2B5EF4-FFF2-40B4-BE49-F238E27FC236}">
                <a16:creationId xmlns:a16="http://schemas.microsoft.com/office/drawing/2014/main" id="{EB6D6E66-4D34-308B-F928-8D840B0E3B4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0644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B975-3C76-A5B6-03AA-7AC63BB7B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908828-AC71-580F-80EF-6A433FFFFA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97CEB2-9E6E-C5BF-873F-165920CCA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34356-4E42-BF9D-CB81-6773A644B92D}"/>
              </a:ext>
            </a:extLst>
          </p:cNvPr>
          <p:cNvSpPr>
            <a:spLocks noGrp="1"/>
          </p:cNvSpPr>
          <p:nvPr>
            <p:ph type="dt" sz="half" idx="10"/>
          </p:nvPr>
        </p:nvSpPr>
        <p:spPr/>
        <p:txBody>
          <a:bodyPr/>
          <a:lstStyle/>
          <a:p>
            <a:r>
              <a:rPr lang="en-US"/>
              <a:t>3/7/2025</a:t>
            </a:r>
          </a:p>
        </p:txBody>
      </p:sp>
      <p:sp>
        <p:nvSpPr>
          <p:cNvPr id="6" name="Footer Placeholder 5">
            <a:extLst>
              <a:ext uri="{FF2B5EF4-FFF2-40B4-BE49-F238E27FC236}">
                <a16:creationId xmlns:a16="http://schemas.microsoft.com/office/drawing/2014/main" id="{F32E8D09-8B4B-D8F3-D8D7-4F1FCA32981B}"/>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8F522E60-46A7-473C-0F1F-79037FEDC2D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7204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0046-A409-B36B-0483-B5070C3D9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34E26B-AE0F-8A59-618E-10CEDDB26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06652A-0F6C-C445-0475-70FA07134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A17E3-2E60-0D8A-A502-DE4F23B4509C}"/>
              </a:ext>
            </a:extLst>
          </p:cNvPr>
          <p:cNvSpPr>
            <a:spLocks noGrp="1"/>
          </p:cNvSpPr>
          <p:nvPr>
            <p:ph type="dt" sz="half" idx="10"/>
          </p:nvPr>
        </p:nvSpPr>
        <p:spPr/>
        <p:txBody>
          <a:bodyPr/>
          <a:lstStyle/>
          <a:p>
            <a:r>
              <a:rPr lang="en-US"/>
              <a:t>3/7/2025</a:t>
            </a:r>
          </a:p>
        </p:txBody>
      </p:sp>
      <p:sp>
        <p:nvSpPr>
          <p:cNvPr id="6" name="Footer Placeholder 5">
            <a:extLst>
              <a:ext uri="{FF2B5EF4-FFF2-40B4-BE49-F238E27FC236}">
                <a16:creationId xmlns:a16="http://schemas.microsoft.com/office/drawing/2014/main" id="{24EAC12B-5593-0FAE-01CA-06B9DBCE890F}"/>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BC03083A-0444-8F96-5D17-8A51D0FF249B}"/>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75334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C1EDF-F53A-8614-E2FA-B871C3053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05D3D-7C3F-7375-EC7E-52A2761C92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25882-7DBE-EFFF-5353-4511D27DB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3/7/2025</a:t>
            </a:r>
          </a:p>
        </p:txBody>
      </p:sp>
      <p:sp>
        <p:nvSpPr>
          <p:cNvPr id="5" name="Footer Placeholder 4">
            <a:extLst>
              <a:ext uri="{FF2B5EF4-FFF2-40B4-BE49-F238E27FC236}">
                <a16:creationId xmlns:a16="http://schemas.microsoft.com/office/drawing/2014/main" id="{88290A07-1EA6-5554-A455-D032D0D07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ePIC General Meeting </a:t>
            </a:r>
          </a:p>
        </p:txBody>
      </p:sp>
      <p:sp>
        <p:nvSpPr>
          <p:cNvPr id="6" name="Slide Number Placeholder 5">
            <a:extLst>
              <a:ext uri="{FF2B5EF4-FFF2-40B4-BE49-F238E27FC236}">
                <a16:creationId xmlns:a16="http://schemas.microsoft.com/office/drawing/2014/main" id="{4676ABC7-A4A4-DA95-22A1-6A8E3308C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949A8-7CCD-4D90-AA9A-1451BFC6FB3A}" type="slidenum">
              <a:rPr lang="en-US" smtClean="0"/>
              <a:t>‹#›</a:t>
            </a:fld>
            <a:endParaRPr lang="en-US"/>
          </a:p>
        </p:txBody>
      </p:sp>
    </p:spTree>
    <p:extLst>
      <p:ext uri="{BB962C8B-B14F-4D97-AF65-F5344CB8AC3E}">
        <p14:creationId xmlns:p14="http://schemas.microsoft.com/office/powerpoint/2010/main" val="2142164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56274" y="535093"/>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CFEFF2-44B8-687E-DAB3-7026DB467298}"/>
              </a:ext>
            </a:extLst>
          </p:cNvPr>
          <p:cNvSpPr txBox="1"/>
          <p:nvPr userDrawn="1"/>
        </p:nvSpPr>
        <p:spPr>
          <a:xfrm>
            <a:off x="365760" y="6490194"/>
            <a:ext cx="11043139" cy="253916"/>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EIC L2Ms Monthly Reporting, February 25, 2025</a:t>
            </a:r>
          </a:p>
        </p:txBody>
      </p:sp>
      <p:sp>
        <p:nvSpPr>
          <p:cNvPr id="6" name="TextBox 5">
            <a:extLst>
              <a:ext uri="{FF2B5EF4-FFF2-40B4-BE49-F238E27FC236}">
                <a16:creationId xmlns:a16="http://schemas.microsoft.com/office/drawing/2014/main" id="{B4AB3137-4B00-CEAB-DCD1-3B470E06EA17}"/>
              </a:ext>
            </a:extLst>
          </p:cNvPr>
          <p:cNvSpPr txBox="1"/>
          <p:nvPr userDrawn="1"/>
        </p:nvSpPr>
        <p:spPr>
          <a:xfrm>
            <a:off x="11541501" y="6517123"/>
            <a:ext cx="513209" cy="253916"/>
          </a:xfrm>
          <a:prstGeom prst="rect">
            <a:avLst/>
          </a:prstGeom>
          <a:noFill/>
        </p:spPr>
        <p:txBody>
          <a:bodyPr wrap="square" anchor="ctr">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5E7E6BA-9547-40BA-BC84-EED48D8D50C1}" type="slidenum">
              <a:rPr kumimoji="0" lang="en-US" sz="105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7893395C-F7F6-5A6A-DA24-169AA14F65DF}"/>
              </a:ext>
            </a:extLst>
          </p:cNvPr>
          <p:cNvCxnSpPr/>
          <p:nvPr userDrawn="1"/>
        </p:nvCxnSpPr>
        <p:spPr>
          <a:xfrm>
            <a:off x="461963" y="6260638"/>
            <a:ext cx="114992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9">
            <a:extLst>
              <a:ext uri="{FF2B5EF4-FFF2-40B4-BE49-F238E27FC236}">
                <a16:creationId xmlns:a16="http://schemas.microsoft.com/office/drawing/2014/main" id="{E7866077-7D9B-4430-B0C0-7F253295F396}"/>
              </a:ext>
            </a:extLst>
          </p:cNvPr>
          <p:cNvSpPr>
            <a:spLocks noGrp="1"/>
          </p:cNvSpPr>
          <p:nvPr>
            <p:ph type="title"/>
          </p:nvPr>
        </p:nvSpPr>
        <p:spPr>
          <a:xfrm>
            <a:off x="461963" y="0"/>
            <a:ext cx="11499235" cy="504497"/>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11">
            <a:extLst>
              <a:ext uri="{FF2B5EF4-FFF2-40B4-BE49-F238E27FC236}">
                <a16:creationId xmlns:a16="http://schemas.microsoft.com/office/drawing/2014/main" id="{ECB0C19D-3CAB-5E13-FAF8-C95DA56F6F93}"/>
              </a:ext>
            </a:extLst>
          </p:cNvPr>
          <p:cNvSpPr>
            <a:spLocks noGrp="1"/>
          </p:cNvSpPr>
          <p:nvPr>
            <p:ph type="body" idx="1"/>
          </p:nvPr>
        </p:nvSpPr>
        <p:spPr>
          <a:xfrm>
            <a:off x="462578" y="908852"/>
            <a:ext cx="11498620" cy="525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1920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lvl1pPr algn="l" defTabSz="685800" rtl="0" eaLnBrk="1" latinLnBrk="0" hangingPunct="1">
        <a:lnSpc>
          <a:spcPct val="90000"/>
        </a:lnSpc>
        <a:spcBef>
          <a:spcPct val="0"/>
        </a:spcBef>
        <a:buNone/>
        <a:defRPr sz="3600" b="1" u="none" kern="1200">
          <a:solidFill>
            <a:schemeClr val="tx1"/>
          </a:solidFill>
          <a:latin typeface="+mn-lt"/>
          <a:ea typeface="+mj-ea"/>
          <a:cs typeface="+mj-cs"/>
        </a:defRPr>
      </a:lvl1pPr>
    </p:titleStyle>
    <p:bodyStyle>
      <a:lvl1pPr marL="171450" indent="-171450" algn="l" defTabSz="6858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1pPr>
      <a:lvl2pPr marL="345281" indent="-175022" algn="l" defTabSz="685800" rtl="0" eaLnBrk="1" latinLnBrk="0" hangingPunct="1">
        <a:lnSpc>
          <a:spcPct val="100000"/>
        </a:lnSpc>
        <a:spcBef>
          <a:spcPts val="0"/>
        </a:spcBef>
        <a:spcAft>
          <a:spcPts val="300"/>
        </a:spcAft>
        <a:buFont typeface="Arial" panose="020B0604020202020204" pitchFamily="34" charset="0"/>
        <a:buChar char="•"/>
        <a:defRPr sz="1500" kern="1200">
          <a:solidFill>
            <a:schemeClr val="tx1"/>
          </a:solidFill>
          <a:latin typeface="+mn-lt"/>
          <a:ea typeface="+mn-ea"/>
          <a:cs typeface="+mn-cs"/>
        </a:defRPr>
      </a:lvl2pPr>
      <a:lvl3pPr marL="515541" indent="-170260" algn="l" defTabSz="685800" rtl="0" eaLnBrk="1" latinLnBrk="0" hangingPunct="1">
        <a:lnSpc>
          <a:spcPct val="100000"/>
        </a:lnSpc>
        <a:spcBef>
          <a:spcPts val="0"/>
        </a:spcBef>
        <a:spcAft>
          <a:spcPts val="300"/>
        </a:spcAft>
        <a:buFont typeface="Arial" panose="020B0604020202020204" pitchFamily="34" charset="0"/>
        <a:buChar char="•"/>
        <a:defRPr sz="1350" kern="1200">
          <a:solidFill>
            <a:schemeClr val="tx1"/>
          </a:solidFill>
          <a:latin typeface="+mn-lt"/>
          <a:ea typeface="+mn-ea"/>
          <a:cs typeface="+mn-cs"/>
        </a:defRPr>
      </a:lvl3pPr>
      <a:lvl4pPr marL="685800" indent="-17026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4pPr>
      <a:lvl5pPr marL="856060" indent="-17026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5120">
          <p15:clr>
            <a:srgbClr val="F26B43"/>
          </p15:clr>
        </p15:guide>
        <p15:guide id="9" pos="480">
          <p15:clr>
            <a:srgbClr val="F26B43"/>
          </p15:clr>
        </p15:guide>
        <p15:guide id="10" orient="horz" pos="3888">
          <p15:clr>
            <a:srgbClr val="F26B43"/>
          </p15:clr>
        </p15:guide>
        <p15:guide id="11" pos="9760">
          <p15:clr>
            <a:srgbClr val="F26B43"/>
          </p15:clr>
        </p15:guide>
        <p15:guide id="12" orient="horz" pos="412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orms.gle/CoC64dM4B8koduwm9" TargetMode="External"/><Relationship Id="rId2" Type="http://schemas.openxmlformats.org/officeDocument/2006/relationships/hyperlink" Target="https://indico.cfnssbu.physics.sunysb.edu/event/41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orcid.or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H8Mqj3K66cU"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worldtimebuddy.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indico.bnl.gov/event/2690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urldefense.us/v2/url?u=https-3A__www.bnl.gov_eic-2Drrbmeeting_index.php&amp;d=DwMFaQ&amp;c=v4IIwRuZAmwupIjowmMWUmLasxPEgYsgNI-O7C4ViYc&amp;r=XRuhd5znVZ-86OLX6BWly44JW0XqYsaz7x_4t8rPm2w&amp;m=Po-u5QjQrL9B7SMUhsoMQkebAOEKtPtFZzsk-GbltKyBtrkuG0okekqtoR39Kxar&amp;s=1qJXzMTYjPsxDj1LUQSLpyd4OC4kLk71hUpYlQmvVbQ&amp;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eic.github.io/documentation/tutorials.html" TargetMode="External"/><Relationship Id="rId3" Type="http://schemas.openxmlformats.org/officeDocument/2006/relationships/hyperlink" Target="https://lists.bnl.gov/mailman/listinfo" TargetMode="External"/><Relationship Id="rId7" Type="http://schemas.openxmlformats.org/officeDocument/2006/relationships/hyperlink" Target="https://eic.github.io/documentation/landingpage.html" TargetMode="External"/><Relationship Id="rId2" Type="http://schemas.openxmlformats.org/officeDocument/2006/relationships/hyperlink" Target="https://www.bnl.gov/eic/epic.php" TargetMode="External"/><Relationship Id="rId1" Type="http://schemas.openxmlformats.org/officeDocument/2006/relationships/slideLayout" Target="../slideLayouts/slideLayout2.xml"/><Relationship Id="rId6" Type="http://schemas.openxmlformats.org/officeDocument/2006/relationships/hyperlink" Target="https://wiki.bnl.gov/EPIC/index.php?title=Early-Career_Election" TargetMode="External"/><Relationship Id="rId11" Type="http://schemas.openxmlformats.org/officeDocument/2006/relationships/image" Target="../media/image22.png"/><Relationship Id="rId5" Type="http://schemas.openxmlformats.org/officeDocument/2006/relationships/hyperlink" Target="https://indico.bnl.gov/category/435/" TargetMode="External"/><Relationship Id="rId10" Type="http://schemas.openxmlformats.org/officeDocument/2006/relationships/hyperlink" Target="https://zenodo.org/communities/epic" TargetMode="External"/><Relationship Id="rId4" Type="http://schemas.openxmlformats.org/officeDocument/2006/relationships/hyperlink" Target="https://indico.bnl.gov/category/402/" TargetMode="External"/><Relationship Id="rId9" Type="http://schemas.openxmlformats.org/officeDocument/2006/relationships/hyperlink" Target="https://chat.epic-eic.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eicug.org/content/join.html"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hyperlink" Target="https://urldefense.us/v2/url?u=https-3A__www.elsevier.com_editor_role_guest_guide&amp;d=DwMF-g&amp;c=v4IIwRuZAmwupIjowmMWUmLasxPEgYsgNI-O7C4ViYc&amp;r=XRuhd5znVZ-86OLX6BWly44JW0XqYsaz7x_4t8rPm2w&amp;m=_4999PtsPaHsjETp4PbksGnWa3Q5iC2EOTCThPYhtzip4s86iONf4YWiQP_it9Tc&amp;s=kCAARFAG7nfbNxEN5TXO3Q5p9GZiic_QMsOrGdqX-aY&amp;e=" TargetMode="External"/><Relationship Id="rId2" Type="http://schemas.openxmlformats.org/officeDocument/2006/relationships/hyperlink" Target="https://urldefense.us/v2/url?u=https-3A__www.elsevier.com_editor_role_guest&amp;d=DwMF-g&amp;c=v4IIwRuZAmwupIjowmMWUmLasxPEgYsgNI-O7C4ViYc&amp;r=XRuhd5znVZ-86OLX6BWly44JW0XqYsaz7x_4t8rPm2w&amp;m=_4999PtsPaHsjETp4PbksGnWa3Q5iC2EOTCThPYhtzip4s86iONf4YWiQP_it9Tc&amp;s=jfB9iZyj7SNGDvZRM4yDzmtrl6d9njvijH5mvUqhA1E&amp;e=" TargetMode="External"/><Relationship Id="rId1" Type="http://schemas.openxmlformats.org/officeDocument/2006/relationships/slideLayout" Target="../slideLayouts/slideLayout2.xml"/><Relationship Id="rId6" Type="http://schemas.openxmlformats.org/officeDocument/2006/relationships/hyperlink" Target="https://urldefense.us/v2/url?u=https-3A__www.youtube.com_watch-3Fv-3DacJ86ATJRUo&amp;d=DwMF-g&amp;c=v4IIwRuZAmwupIjowmMWUmLasxPEgYsgNI-O7C4ViYc&amp;r=XRuhd5znVZ-86OLX6BWly44JW0XqYsaz7x_4t8rPm2w&amp;m=_4999PtsPaHsjETp4PbksGnWa3Q5iC2EOTCThPYhtzip4s86iONf4YWiQP_it9Tc&amp;s=R7wxJ8NmnpYryE8UG4gey_BNkkrsrFYVaZ25bU9j9oY&amp;e=" TargetMode="External"/><Relationship Id="rId5" Type="http://schemas.openxmlformats.org/officeDocument/2006/relationships/hyperlink" Target="https://urldefense.us/v2/url?u=https-3A__www.elsevier.com_researcher_author_submit-2Dyour-2Dpaper_special-2Dissues&amp;d=DwMF-g&amp;c=v4IIwRuZAmwupIjowmMWUmLasxPEgYsgNI-O7C4ViYc&amp;r=XRuhd5znVZ-86OLX6BWly44JW0XqYsaz7x_4t8rPm2w&amp;m=_4999PtsPaHsjETp4PbksGnWa3Q5iC2EOTCThPYhtzip4s86iONf4YWiQP_it9Tc&amp;s=Q0yzhIsV98PffTRGPtFVVVBMerJjfPwEquU-wY8nckM&amp;e=" TargetMode="External"/><Relationship Id="rId4" Type="http://schemas.openxmlformats.org/officeDocument/2006/relationships/hyperlink" Target="https://urldefense.us/v2/url?u=https-3A__declarations.elsevier.com_&amp;d=DwMF-g&amp;c=v4IIwRuZAmwupIjowmMWUmLasxPEgYsgNI-O7C4ViYc&amp;r=XRuhd5znVZ-86OLX6BWly44JW0XqYsaz7x_4t8rPm2w&amp;m=_4999PtsPaHsjETp4PbksGnWa3Q5iC2EOTCThPYhtzip4s86iONf4YWiQP_it9Tc&amp;s=TY4h1fTkG8WpuqigiELF-kN2SlaEUk8RDjBleEXIpCM&amp;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pic-eic.org/documents/note_process.html" TargetMode="External"/><Relationship Id="rId2" Type="http://schemas.openxmlformats.org/officeDocument/2006/relationships/hyperlink" Target="https://www.epic-eic.org/documents/keyword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874D-5DB9-9CBE-A8C4-555A50D6B88C}"/>
              </a:ext>
            </a:extLst>
          </p:cNvPr>
          <p:cNvSpPr>
            <a:spLocks noGrp="1"/>
          </p:cNvSpPr>
          <p:nvPr>
            <p:ph type="ctrTitle"/>
          </p:nvPr>
        </p:nvSpPr>
        <p:spPr>
          <a:xfrm>
            <a:off x="1524000" y="406668"/>
            <a:ext cx="9144000" cy="1806834"/>
          </a:xfrm>
        </p:spPr>
        <p:txBody>
          <a:bodyPr/>
          <a:lstStyle/>
          <a:p>
            <a:r>
              <a:rPr lang="en-US" b="1" dirty="0">
                <a:solidFill>
                  <a:schemeClr val="accent1"/>
                </a:solidFill>
              </a:rPr>
              <a:t>ePIC Collaboration News</a:t>
            </a:r>
          </a:p>
        </p:txBody>
      </p:sp>
      <p:sp>
        <p:nvSpPr>
          <p:cNvPr id="3" name="Subtitle 2">
            <a:extLst>
              <a:ext uri="{FF2B5EF4-FFF2-40B4-BE49-F238E27FC236}">
                <a16:creationId xmlns:a16="http://schemas.microsoft.com/office/drawing/2014/main" id="{2909A3C8-9C9D-F634-EB04-A0FF3ED0F882}"/>
              </a:ext>
            </a:extLst>
          </p:cNvPr>
          <p:cNvSpPr>
            <a:spLocks noGrp="1"/>
          </p:cNvSpPr>
          <p:nvPr>
            <p:ph type="subTitle" idx="1"/>
          </p:nvPr>
        </p:nvSpPr>
        <p:spPr>
          <a:xfrm>
            <a:off x="1524000" y="2308448"/>
            <a:ext cx="9144000" cy="1113282"/>
          </a:xfrm>
        </p:spPr>
        <p:txBody>
          <a:bodyPr/>
          <a:lstStyle/>
          <a:p>
            <a:r>
              <a:rPr lang="en-US" i="1" u="sng" dirty="0"/>
              <a:t>J. Lajoie</a:t>
            </a:r>
            <a:r>
              <a:rPr lang="en-US" i="1" dirty="0"/>
              <a:t>, S. Dalla Torre</a:t>
            </a:r>
          </a:p>
          <a:p>
            <a:r>
              <a:rPr lang="en-US" dirty="0"/>
              <a:t>March 7, 2025</a:t>
            </a:r>
          </a:p>
        </p:txBody>
      </p:sp>
      <p:pic>
        <p:nvPicPr>
          <p:cNvPr id="4" name="Picture 2">
            <a:extLst>
              <a:ext uri="{FF2B5EF4-FFF2-40B4-BE49-F238E27FC236}">
                <a16:creationId xmlns:a16="http://schemas.microsoft.com/office/drawing/2014/main" id="{8B087EBD-E9C1-E830-144E-E69D7556F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443" y="4715320"/>
            <a:ext cx="2411128" cy="173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476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1F1EF-D755-2E65-A4AD-F77C406960A2}"/>
              </a:ext>
            </a:extLst>
          </p:cNvPr>
          <p:cNvSpPr>
            <a:spLocks noGrp="1"/>
          </p:cNvSpPr>
          <p:nvPr>
            <p:ph type="title"/>
          </p:nvPr>
        </p:nvSpPr>
        <p:spPr>
          <a:xfrm>
            <a:off x="838200" y="365126"/>
            <a:ext cx="10515600" cy="1045664"/>
          </a:xfrm>
        </p:spPr>
        <p:txBody>
          <a:bodyPr/>
          <a:lstStyle/>
          <a:p>
            <a:r>
              <a:rPr lang="en-US" b="1" dirty="0">
                <a:solidFill>
                  <a:schemeClr val="accent1"/>
                </a:solidFill>
              </a:rPr>
              <a:t>Notes in Publication Policy: </a:t>
            </a:r>
          </a:p>
        </p:txBody>
      </p:sp>
      <p:sp>
        <p:nvSpPr>
          <p:cNvPr id="3" name="Content Placeholder 2">
            <a:extLst>
              <a:ext uri="{FF2B5EF4-FFF2-40B4-BE49-F238E27FC236}">
                <a16:creationId xmlns:a16="http://schemas.microsoft.com/office/drawing/2014/main" id="{318092AB-A6AD-ED7A-69F7-A0E4B879FEE8}"/>
              </a:ext>
            </a:extLst>
          </p:cNvPr>
          <p:cNvSpPr>
            <a:spLocks noGrp="1"/>
          </p:cNvSpPr>
          <p:nvPr>
            <p:ph idx="1"/>
          </p:nvPr>
        </p:nvSpPr>
        <p:spPr>
          <a:xfrm>
            <a:off x="838200" y="1410790"/>
            <a:ext cx="10515600" cy="4766173"/>
          </a:xfrm>
        </p:spPr>
        <p:txBody>
          <a:bodyPr>
            <a:normAutofit fontScale="92500" lnSpcReduction="10000"/>
          </a:bodyPr>
          <a:lstStyle/>
          <a:p>
            <a:r>
              <a:rPr lang="en-US" dirty="0"/>
              <a:t>Analysis notes are explicitly mentioned in draft publication policy: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No conflict.  Pub. Committee Chairs notified of draft procedures. </a:t>
            </a:r>
          </a:p>
        </p:txBody>
      </p:sp>
      <p:sp>
        <p:nvSpPr>
          <p:cNvPr id="4" name="Date Placeholder 3">
            <a:extLst>
              <a:ext uri="{FF2B5EF4-FFF2-40B4-BE49-F238E27FC236}">
                <a16:creationId xmlns:a16="http://schemas.microsoft.com/office/drawing/2014/main" id="{DFFCB712-DA32-57BB-B261-FFA369680487}"/>
              </a:ext>
            </a:extLst>
          </p:cNvPr>
          <p:cNvSpPr>
            <a:spLocks noGrp="1"/>
          </p:cNvSpPr>
          <p:nvPr>
            <p:ph type="dt" sz="half" idx="10"/>
          </p:nvPr>
        </p:nvSpPr>
        <p:spPr/>
        <p:txBody>
          <a:bodyPr/>
          <a:lstStyle/>
          <a:p>
            <a:r>
              <a:rPr lang="en-US"/>
              <a:t>2/21/2025</a:t>
            </a:r>
          </a:p>
        </p:txBody>
      </p:sp>
      <p:sp>
        <p:nvSpPr>
          <p:cNvPr id="5" name="Footer Placeholder 4">
            <a:extLst>
              <a:ext uri="{FF2B5EF4-FFF2-40B4-BE49-F238E27FC236}">
                <a16:creationId xmlns:a16="http://schemas.microsoft.com/office/drawing/2014/main" id="{6D4948D5-E1C0-6BA9-E439-86CE3DEFF4EB}"/>
              </a:ext>
            </a:extLst>
          </p:cNvPr>
          <p:cNvSpPr>
            <a:spLocks noGrp="1"/>
          </p:cNvSpPr>
          <p:nvPr>
            <p:ph type="ftr" sz="quarter" idx="11"/>
          </p:nvPr>
        </p:nvSpPr>
        <p:spPr/>
        <p:txBody>
          <a:bodyPr/>
          <a:lstStyle/>
          <a:p>
            <a:r>
              <a:rPr lang="en-US"/>
              <a:t>ePIC Coordinator Meeting</a:t>
            </a:r>
          </a:p>
        </p:txBody>
      </p:sp>
      <p:sp>
        <p:nvSpPr>
          <p:cNvPr id="6" name="Slide Number Placeholder 5">
            <a:extLst>
              <a:ext uri="{FF2B5EF4-FFF2-40B4-BE49-F238E27FC236}">
                <a16:creationId xmlns:a16="http://schemas.microsoft.com/office/drawing/2014/main" id="{F3B9E202-A2FD-595D-1384-4818311D0EB0}"/>
              </a:ext>
            </a:extLst>
          </p:cNvPr>
          <p:cNvSpPr>
            <a:spLocks noGrp="1"/>
          </p:cNvSpPr>
          <p:nvPr>
            <p:ph type="sldNum" sz="quarter" idx="12"/>
          </p:nvPr>
        </p:nvSpPr>
        <p:spPr/>
        <p:txBody>
          <a:bodyPr/>
          <a:lstStyle/>
          <a:p>
            <a:fld id="{D9FAB26B-3BCC-4527-98A9-CD8F0230F602}" type="slidenum">
              <a:rPr lang="en-US" smtClean="0"/>
              <a:t>10</a:t>
            </a:fld>
            <a:endParaRPr lang="en-US" dirty="0"/>
          </a:p>
        </p:txBody>
      </p:sp>
      <p:pic>
        <p:nvPicPr>
          <p:cNvPr id="10" name="Picture 9">
            <a:extLst>
              <a:ext uri="{FF2B5EF4-FFF2-40B4-BE49-F238E27FC236}">
                <a16:creationId xmlns:a16="http://schemas.microsoft.com/office/drawing/2014/main" id="{3F1157BA-5B1D-1C0F-F7BE-FBD3F4F276E8}"/>
              </a:ext>
            </a:extLst>
          </p:cNvPr>
          <p:cNvPicPr>
            <a:picLocks noChangeAspect="1"/>
          </p:cNvPicPr>
          <p:nvPr/>
        </p:nvPicPr>
        <p:blipFill>
          <a:blip r:embed="rId2"/>
          <a:stretch>
            <a:fillRect/>
          </a:stretch>
        </p:blipFill>
        <p:spPr>
          <a:xfrm>
            <a:off x="2992204" y="1940612"/>
            <a:ext cx="5618396" cy="331707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59863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7C022-4634-8958-7794-F4FD76CE00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EE06BE-565F-6D9D-6F39-29DF2B2E8670}"/>
              </a:ext>
            </a:extLst>
          </p:cNvPr>
          <p:cNvSpPr>
            <a:spLocks noGrp="1"/>
          </p:cNvSpPr>
          <p:nvPr>
            <p:ph type="title"/>
          </p:nvPr>
        </p:nvSpPr>
        <p:spPr>
          <a:xfrm>
            <a:off x="838200" y="2563202"/>
            <a:ext cx="10515600" cy="1325563"/>
          </a:xfrm>
        </p:spPr>
        <p:txBody>
          <a:bodyPr/>
          <a:lstStyle/>
          <a:p>
            <a:r>
              <a:rPr lang="en-US" b="1" dirty="0" err="1">
                <a:solidFill>
                  <a:schemeClr val="accent1"/>
                </a:solidFill>
              </a:rPr>
              <a:t>ePIC</a:t>
            </a:r>
            <a:r>
              <a:rPr lang="en-US" b="1" dirty="0">
                <a:solidFill>
                  <a:schemeClr val="accent1"/>
                </a:solidFill>
              </a:rPr>
              <a:t> Publication Plan</a:t>
            </a:r>
          </a:p>
        </p:txBody>
      </p:sp>
      <p:sp>
        <p:nvSpPr>
          <p:cNvPr id="4" name="Date Placeholder 3">
            <a:extLst>
              <a:ext uri="{FF2B5EF4-FFF2-40B4-BE49-F238E27FC236}">
                <a16:creationId xmlns:a16="http://schemas.microsoft.com/office/drawing/2014/main" id="{E71E976A-A00F-FF64-9831-D32443FB30E5}"/>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0C6A59F4-6245-ACCD-E400-24B51A1CD705}"/>
              </a:ext>
            </a:extLst>
          </p:cNvPr>
          <p:cNvSpPr>
            <a:spLocks noGrp="1"/>
          </p:cNvSpPr>
          <p:nvPr>
            <p:ph type="ftr" sz="quarter" idx="11"/>
          </p:nvPr>
        </p:nvSpPr>
        <p:spPr/>
        <p:txBody>
          <a:bodyPr/>
          <a:lstStyle/>
          <a:p>
            <a:r>
              <a:rPr lang="en-US"/>
              <a:t>ePIC General Meeting </a:t>
            </a:r>
          </a:p>
        </p:txBody>
      </p:sp>
    </p:spTree>
    <p:extLst>
      <p:ext uri="{BB962C8B-B14F-4D97-AF65-F5344CB8AC3E}">
        <p14:creationId xmlns:p14="http://schemas.microsoft.com/office/powerpoint/2010/main" val="210567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F8C3-EF93-B290-D91C-48B1846EE5B1}"/>
              </a:ext>
            </a:extLst>
          </p:cNvPr>
          <p:cNvSpPr>
            <a:spLocks noGrp="1"/>
          </p:cNvSpPr>
          <p:nvPr>
            <p:ph type="title"/>
          </p:nvPr>
        </p:nvSpPr>
        <p:spPr/>
        <p:txBody>
          <a:bodyPr/>
          <a:lstStyle/>
          <a:p>
            <a:r>
              <a:rPr lang="en-US" b="1" dirty="0" err="1">
                <a:solidFill>
                  <a:schemeClr val="accent1"/>
                </a:solidFill>
              </a:rPr>
              <a:t>ePIC</a:t>
            </a:r>
            <a:r>
              <a:rPr lang="en-US" b="1" dirty="0">
                <a:solidFill>
                  <a:schemeClr val="accent1"/>
                </a:solidFill>
              </a:rPr>
              <a:t> Publication Plan</a:t>
            </a:r>
          </a:p>
        </p:txBody>
      </p:sp>
      <p:sp>
        <p:nvSpPr>
          <p:cNvPr id="35" name="Content Placeholder 34">
            <a:extLst>
              <a:ext uri="{FF2B5EF4-FFF2-40B4-BE49-F238E27FC236}">
                <a16:creationId xmlns:a16="http://schemas.microsoft.com/office/drawing/2014/main" id="{8E9C2DB4-1CE7-4A6E-088A-A48552BB7402}"/>
              </a:ext>
            </a:extLst>
          </p:cNvPr>
          <p:cNvSpPr>
            <a:spLocks noGrp="1"/>
          </p:cNvSpPr>
          <p:nvPr>
            <p:ph idx="1"/>
          </p:nvPr>
        </p:nvSpPr>
        <p:spPr>
          <a:xfrm>
            <a:off x="337457" y="4025626"/>
            <a:ext cx="11375572" cy="2236806"/>
          </a:xfrm>
        </p:spPr>
        <p:txBody>
          <a:bodyPr>
            <a:normAutofit fontScale="92500" lnSpcReduction="20000"/>
          </a:bodyPr>
          <a:lstStyle/>
          <a:p>
            <a:r>
              <a:rPr lang="en-US" dirty="0"/>
              <a:t>It is still our intent to publish a super-set of the material prepared for the </a:t>
            </a:r>
            <a:r>
              <a:rPr lang="en-US" dirty="0" err="1"/>
              <a:t>preTDR</a:t>
            </a:r>
            <a:r>
              <a:rPr lang="en-US" dirty="0"/>
              <a:t>. </a:t>
            </a:r>
          </a:p>
          <a:p>
            <a:pPr lvl="1"/>
            <a:r>
              <a:rPr lang="en-US" dirty="0"/>
              <a:t>Longer articles on subsystems, physics performance, etc. </a:t>
            </a:r>
          </a:p>
          <a:p>
            <a:pPr lvl="1"/>
            <a:r>
              <a:rPr lang="en-US" dirty="0"/>
              <a:t>Important for collaborators to have a published product for all their hard work!</a:t>
            </a:r>
          </a:p>
          <a:p>
            <a:r>
              <a:rPr lang="en-US" dirty="0"/>
              <a:t>According to the projections shown at the Frascati meeting, we should be at ~70% design maturity by end of 2025, ~90% after July 2026 </a:t>
            </a:r>
          </a:p>
          <a:p>
            <a:r>
              <a:rPr lang="en-US" dirty="0"/>
              <a:t>Need a publication plan that is flexible to accommodate these timescales</a:t>
            </a:r>
          </a:p>
        </p:txBody>
      </p:sp>
      <p:sp>
        <p:nvSpPr>
          <p:cNvPr id="4" name="Date Placeholder 3">
            <a:extLst>
              <a:ext uri="{FF2B5EF4-FFF2-40B4-BE49-F238E27FC236}">
                <a16:creationId xmlns:a16="http://schemas.microsoft.com/office/drawing/2014/main" id="{B6E58249-A668-E5AA-BDE3-EC3631474DB2}"/>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98D0244E-FAD7-AC54-7C54-9983B032D5A9}"/>
              </a:ext>
            </a:extLst>
          </p:cNvPr>
          <p:cNvSpPr>
            <a:spLocks noGrp="1"/>
          </p:cNvSpPr>
          <p:nvPr>
            <p:ph type="ftr" sz="quarter" idx="11"/>
          </p:nvPr>
        </p:nvSpPr>
        <p:spPr/>
        <p:txBody>
          <a:bodyPr/>
          <a:lstStyle/>
          <a:p>
            <a:r>
              <a:rPr lang="en-US"/>
              <a:t>ePIC General Meeting </a:t>
            </a:r>
          </a:p>
        </p:txBody>
      </p:sp>
      <p:grpSp>
        <p:nvGrpSpPr>
          <p:cNvPr id="37" name="Group 36">
            <a:extLst>
              <a:ext uri="{FF2B5EF4-FFF2-40B4-BE49-F238E27FC236}">
                <a16:creationId xmlns:a16="http://schemas.microsoft.com/office/drawing/2014/main" id="{D3B833C7-8B5B-144C-CA35-FC96A6171F3A}"/>
              </a:ext>
            </a:extLst>
          </p:cNvPr>
          <p:cNvGrpSpPr/>
          <p:nvPr/>
        </p:nvGrpSpPr>
        <p:grpSpPr>
          <a:xfrm>
            <a:off x="737097" y="861917"/>
            <a:ext cx="10644620" cy="2929177"/>
            <a:chOff x="737097" y="861917"/>
            <a:chExt cx="10644620" cy="2929177"/>
          </a:xfrm>
        </p:grpSpPr>
        <p:grpSp>
          <p:nvGrpSpPr>
            <p:cNvPr id="34" name="Group 33">
              <a:extLst>
                <a:ext uri="{FF2B5EF4-FFF2-40B4-BE49-F238E27FC236}">
                  <a16:creationId xmlns:a16="http://schemas.microsoft.com/office/drawing/2014/main" id="{949A34C7-1561-40F3-1849-63C7EF86A1C7}"/>
                </a:ext>
              </a:extLst>
            </p:cNvPr>
            <p:cNvGrpSpPr/>
            <p:nvPr/>
          </p:nvGrpSpPr>
          <p:grpSpPr>
            <a:xfrm>
              <a:off x="737097" y="1690688"/>
              <a:ext cx="10644620" cy="2100406"/>
              <a:chOff x="758869" y="2182034"/>
              <a:chExt cx="10644620" cy="2100406"/>
            </a:xfrm>
          </p:grpSpPr>
          <p:sp>
            <p:nvSpPr>
              <p:cNvPr id="6" name="Arrow: Chevron 5">
                <a:extLst>
                  <a:ext uri="{FF2B5EF4-FFF2-40B4-BE49-F238E27FC236}">
                    <a16:creationId xmlns:a16="http://schemas.microsoft.com/office/drawing/2014/main" id="{553BB87D-4E3E-DA9F-28CA-DE72F71720A7}"/>
                  </a:ext>
                </a:extLst>
              </p:cNvPr>
              <p:cNvSpPr/>
              <p:nvPr/>
            </p:nvSpPr>
            <p:spPr>
              <a:xfrm>
                <a:off x="6935488" y="2182034"/>
                <a:ext cx="2112952" cy="899935"/>
              </a:xfrm>
              <a:prstGeom prst="chevron">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rrow: Chevron 6">
                <a:extLst>
                  <a:ext uri="{FF2B5EF4-FFF2-40B4-BE49-F238E27FC236}">
                    <a16:creationId xmlns:a16="http://schemas.microsoft.com/office/drawing/2014/main" id="{60785AE7-A1AE-D34F-3400-3B9223131A1A}"/>
                  </a:ext>
                </a:extLst>
              </p:cNvPr>
              <p:cNvSpPr/>
              <p:nvPr/>
            </p:nvSpPr>
            <p:spPr>
              <a:xfrm>
                <a:off x="758869" y="2205317"/>
                <a:ext cx="1931451" cy="899936"/>
              </a:xfrm>
              <a:prstGeom prst="chevron">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rrow: Chevron 7">
                <a:extLst>
                  <a:ext uri="{FF2B5EF4-FFF2-40B4-BE49-F238E27FC236}">
                    <a16:creationId xmlns:a16="http://schemas.microsoft.com/office/drawing/2014/main" id="{4967A4A4-626D-8E48-E0D1-3D799C6E6F98}"/>
                  </a:ext>
                </a:extLst>
              </p:cNvPr>
              <p:cNvSpPr/>
              <p:nvPr/>
            </p:nvSpPr>
            <p:spPr>
              <a:xfrm>
                <a:off x="2232490" y="2205317"/>
                <a:ext cx="2050691" cy="899937"/>
              </a:xfrm>
              <a:prstGeom prst="chevron">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rrow: Chevron 8">
                <a:extLst>
                  <a:ext uri="{FF2B5EF4-FFF2-40B4-BE49-F238E27FC236}">
                    <a16:creationId xmlns:a16="http://schemas.microsoft.com/office/drawing/2014/main" id="{CF292165-BDDE-0B15-D567-8C88DBF2E5C6}"/>
                  </a:ext>
                </a:extLst>
              </p:cNvPr>
              <p:cNvSpPr/>
              <p:nvPr/>
            </p:nvSpPr>
            <p:spPr>
              <a:xfrm>
                <a:off x="3381344" y="2939127"/>
                <a:ext cx="2923266" cy="899935"/>
              </a:xfrm>
              <a:prstGeom prst="chevron">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Arrow: Chevron 9">
                <a:extLst>
                  <a:ext uri="{FF2B5EF4-FFF2-40B4-BE49-F238E27FC236}">
                    <a16:creationId xmlns:a16="http://schemas.microsoft.com/office/drawing/2014/main" id="{B8C2072C-4C0C-5AF6-627B-B532B67C426B}"/>
                  </a:ext>
                </a:extLst>
              </p:cNvPr>
              <p:cNvSpPr/>
              <p:nvPr/>
            </p:nvSpPr>
            <p:spPr>
              <a:xfrm>
                <a:off x="5141817" y="2199036"/>
                <a:ext cx="2112952" cy="899935"/>
              </a:xfrm>
              <a:prstGeom prst="chevron">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8EBDAB1-5EFD-93BE-B2DF-EB54CA4B1852}"/>
                  </a:ext>
                </a:extLst>
              </p:cNvPr>
              <p:cNvSpPr txBox="1"/>
              <p:nvPr/>
            </p:nvSpPr>
            <p:spPr>
              <a:xfrm>
                <a:off x="1360227" y="2257170"/>
                <a:ext cx="1323565" cy="7962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process design phase</a:t>
                </a:r>
              </a:p>
            </p:txBody>
          </p:sp>
          <p:sp>
            <p:nvSpPr>
              <p:cNvPr id="12" name="TextBox 11">
                <a:extLst>
                  <a:ext uri="{FF2B5EF4-FFF2-40B4-BE49-F238E27FC236}">
                    <a16:creationId xmlns:a16="http://schemas.microsoft.com/office/drawing/2014/main" id="{A7A2717B-3602-6E9F-7E74-5BB2136730DB}"/>
                  </a:ext>
                </a:extLst>
              </p:cNvPr>
              <p:cNvSpPr txBox="1"/>
              <p:nvPr/>
            </p:nvSpPr>
            <p:spPr>
              <a:xfrm>
                <a:off x="2651915" y="2375130"/>
                <a:ext cx="16072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structuring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effort</a:t>
                </a:r>
              </a:p>
            </p:txBody>
          </p:sp>
          <p:sp>
            <p:nvSpPr>
              <p:cNvPr id="13" name="TextBox 12">
                <a:extLst>
                  <a:ext uri="{FF2B5EF4-FFF2-40B4-BE49-F238E27FC236}">
                    <a16:creationId xmlns:a16="http://schemas.microsoft.com/office/drawing/2014/main" id="{54ABA8F6-22F8-5E38-95FC-14072A19C5D8}"/>
                  </a:ext>
                </a:extLst>
              </p:cNvPr>
              <p:cNvSpPr txBox="1"/>
              <p:nvPr/>
            </p:nvSpPr>
            <p:spPr>
              <a:xfrm>
                <a:off x="3952853" y="3052157"/>
                <a:ext cx="16072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writing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(TDR/notes)</a:t>
                </a:r>
              </a:p>
            </p:txBody>
          </p:sp>
          <p:sp>
            <p:nvSpPr>
              <p:cNvPr id="14" name="TextBox 13">
                <a:extLst>
                  <a:ext uri="{FF2B5EF4-FFF2-40B4-BE49-F238E27FC236}">
                    <a16:creationId xmlns:a16="http://schemas.microsoft.com/office/drawing/2014/main" id="{08648AF9-17CC-033D-49B4-D9E71E3D7728}"/>
                  </a:ext>
                </a:extLst>
              </p:cNvPr>
              <p:cNvSpPr txBox="1"/>
              <p:nvPr/>
            </p:nvSpPr>
            <p:spPr>
              <a:xfrm>
                <a:off x="5657893" y="2381908"/>
                <a:ext cx="12002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draft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ePIC</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pre-TDR</a:t>
                </a:r>
              </a:p>
            </p:txBody>
          </p:sp>
          <p:sp>
            <p:nvSpPr>
              <p:cNvPr id="15" name="TextBox 14">
                <a:extLst>
                  <a:ext uri="{FF2B5EF4-FFF2-40B4-BE49-F238E27FC236}">
                    <a16:creationId xmlns:a16="http://schemas.microsoft.com/office/drawing/2014/main" id="{CC54AC92-5F03-F664-580E-6F780252717D}"/>
                  </a:ext>
                </a:extLst>
              </p:cNvPr>
              <p:cNvSpPr txBox="1"/>
              <p:nvPr/>
            </p:nvSpPr>
            <p:spPr>
              <a:xfrm>
                <a:off x="8036773" y="3138689"/>
                <a:ext cx="1607232" cy="7962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Preparing papers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publication</a:t>
                </a:r>
              </a:p>
            </p:txBody>
          </p:sp>
          <p:grpSp>
            <p:nvGrpSpPr>
              <p:cNvPr id="16" name="Group 15">
                <a:extLst>
                  <a:ext uri="{FF2B5EF4-FFF2-40B4-BE49-F238E27FC236}">
                    <a16:creationId xmlns:a16="http://schemas.microsoft.com/office/drawing/2014/main" id="{207EA415-6E87-EBA3-36AD-D19B8EAB010B}"/>
                  </a:ext>
                </a:extLst>
              </p:cNvPr>
              <p:cNvGrpSpPr/>
              <p:nvPr/>
            </p:nvGrpSpPr>
            <p:grpSpPr>
              <a:xfrm>
                <a:off x="1569115" y="3198217"/>
                <a:ext cx="1199925" cy="590641"/>
                <a:chOff x="2381475" y="5248468"/>
                <a:chExt cx="1199925" cy="616433"/>
              </a:xfrm>
            </p:grpSpPr>
            <p:sp>
              <p:nvSpPr>
                <p:cNvPr id="17" name="TextBox 16">
                  <a:extLst>
                    <a:ext uri="{FF2B5EF4-FFF2-40B4-BE49-F238E27FC236}">
                      <a16:creationId xmlns:a16="http://schemas.microsoft.com/office/drawing/2014/main" id="{FCF19FA7-1E06-1B0B-95E1-14624F5EA3BE}"/>
                    </a:ext>
                  </a:extLst>
                </p:cNvPr>
                <p:cNvSpPr txBox="1"/>
                <p:nvPr/>
              </p:nvSpPr>
              <p:spPr>
                <a:xfrm>
                  <a:off x="2381475" y="5526347"/>
                  <a:ext cx="11999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Mid Jan.24</a:t>
                  </a:r>
                </a:p>
              </p:txBody>
            </p:sp>
            <p:cxnSp>
              <p:nvCxnSpPr>
                <p:cNvPr id="18" name="Straight Arrow Connector 17">
                  <a:extLst>
                    <a:ext uri="{FF2B5EF4-FFF2-40B4-BE49-F238E27FC236}">
                      <a16:creationId xmlns:a16="http://schemas.microsoft.com/office/drawing/2014/main" id="{D9393344-77E2-7C88-112A-5E26E420DF06}"/>
                    </a:ext>
                  </a:extLst>
                </p:cNvPr>
                <p:cNvCxnSpPr>
                  <a:cxnSpLocks/>
                  <a:stCxn id="17" idx="0"/>
                </p:cNvCxnSpPr>
                <p:nvPr/>
              </p:nvCxnSpPr>
              <p:spPr>
                <a:xfrm flipV="1">
                  <a:off x="2981438" y="5248468"/>
                  <a:ext cx="0" cy="277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47F449FD-1115-6104-EEE0-EBC6C0DE96B2}"/>
                  </a:ext>
                </a:extLst>
              </p:cNvPr>
              <p:cNvSpPr txBox="1"/>
              <p:nvPr/>
            </p:nvSpPr>
            <p:spPr>
              <a:xfrm>
                <a:off x="6490588" y="3943886"/>
                <a:ext cx="120660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Late 2024</a:t>
                </a:r>
              </a:p>
            </p:txBody>
          </p:sp>
          <p:grpSp>
            <p:nvGrpSpPr>
              <p:cNvPr id="20" name="Group 19">
                <a:extLst>
                  <a:ext uri="{FF2B5EF4-FFF2-40B4-BE49-F238E27FC236}">
                    <a16:creationId xmlns:a16="http://schemas.microsoft.com/office/drawing/2014/main" id="{411F39DC-4CB3-C2DB-9617-A8ECC15D718D}"/>
                  </a:ext>
                </a:extLst>
              </p:cNvPr>
              <p:cNvGrpSpPr/>
              <p:nvPr/>
            </p:nvGrpSpPr>
            <p:grpSpPr>
              <a:xfrm>
                <a:off x="4879634" y="3543738"/>
                <a:ext cx="1270727" cy="611717"/>
                <a:chOff x="5270332" y="4997622"/>
                <a:chExt cx="1270727" cy="638430"/>
              </a:xfrm>
            </p:grpSpPr>
            <p:sp>
              <p:nvSpPr>
                <p:cNvPr id="21" name="TextBox 20">
                  <a:extLst>
                    <a:ext uri="{FF2B5EF4-FFF2-40B4-BE49-F238E27FC236}">
                      <a16:creationId xmlns:a16="http://schemas.microsoft.com/office/drawing/2014/main" id="{84030FDA-31AC-1FA2-B494-89AA9407D83F}"/>
                    </a:ext>
                  </a:extLst>
                </p:cNvPr>
                <p:cNvSpPr txBox="1"/>
                <p:nvPr/>
              </p:nvSpPr>
              <p:spPr>
                <a:xfrm>
                  <a:off x="5270332" y="5282714"/>
                  <a:ext cx="1270727" cy="3533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 </a:t>
                  </a:r>
                  <a:r>
                    <a:rPr lang="en-US" sz="1600">
                      <a:solidFill>
                        <a:prstClr val="black"/>
                      </a:solidFill>
                      <a:latin typeface="Arial" panose="020B0604020202020204" pitchFamily="34" charset="0"/>
                      <a:cs typeface="Arial" panose="020B0604020202020204" pitchFamily="34" charset="0"/>
                    </a:rPr>
                    <a:t>Oct.</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a:t>
                  </a:r>
                </a:p>
              </p:txBody>
            </p:sp>
            <p:cxnSp>
              <p:nvCxnSpPr>
                <p:cNvPr id="22" name="Straight Arrow Connector 21">
                  <a:extLst>
                    <a:ext uri="{FF2B5EF4-FFF2-40B4-BE49-F238E27FC236}">
                      <a16:creationId xmlns:a16="http://schemas.microsoft.com/office/drawing/2014/main" id="{BC642CE0-C676-A03C-C856-F63A65FCF65D}"/>
                    </a:ext>
                  </a:extLst>
                </p:cNvPr>
                <p:cNvCxnSpPr>
                  <a:cxnSpLocks/>
                </p:cNvCxnSpPr>
                <p:nvPr/>
              </p:nvCxnSpPr>
              <p:spPr>
                <a:xfrm flipV="1">
                  <a:off x="5840960" y="4997622"/>
                  <a:ext cx="0" cy="303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19A80E29-5340-86F2-5E1A-EEC542A1609B}"/>
                  </a:ext>
                </a:extLst>
              </p:cNvPr>
              <p:cNvGrpSpPr/>
              <p:nvPr/>
            </p:nvGrpSpPr>
            <p:grpSpPr>
              <a:xfrm>
                <a:off x="3183282" y="3543741"/>
                <a:ext cx="1199925" cy="590641"/>
                <a:chOff x="2381475" y="5248468"/>
                <a:chExt cx="1199925" cy="616433"/>
              </a:xfrm>
            </p:grpSpPr>
            <p:sp>
              <p:nvSpPr>
                <p:cNvPr id="24" name="TextBox 23">
                  <a:extLst>
                    <a:ext uri="{FF2B5EF4-FFF2-40B4-BE49-F238E27FC236}">
                      <a16:creationId xmlns:a16="http://schemas.microsoft.com/office/drawing/2014/main" id="{4F1E3F56-1046-CFFD-CFB8-EF6FFD22775D}"/>
                    </a:ext>
                  </a:extLst>
                </p:cNvPr>
                <p:cNvSpPr txBox="1"/>
                <p:nvPr/>
              </p:nvSpPr>
              <p:spPr>
                <a:xfrm>
                  <a:off x="2381475" y="5526347"/>
                  <a:ext cx="11999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Mid Mar.24</a:t>
                  </a:r>
                </a:p>
              </p:txBody>
            </p:sp>
            <p:cxnSp>
              <p:nvCxnSpPr>
                <p:cNvPr id="25" name="Straight Arrow Connector 24">
                  <a:extLst>
                    <a:ext uri="{FF2B5EF4-FFF2-40B4-BE49-F238E27FC236}">
                      <a16:creationId xmlns:a16="http://schemas.microsoft.com/office/drawing/2014/main" id="{2C85AFF5-AC39-C6A6-A069-77DD1760FD61}"/>
                    </a:ext>
                  </a:extLst>
                </p:cNvPr>
                <p:cNvCxnSpPr>
                  <a:cxnSpLocks/>
                  <a:stCxn id="24" idx="0"/>
                </p:cNvCxnSpPr>
                <p:nvPr/>
              </p:nvCxnSpPr>
              <p:spPr>
                <a:xfrm flipV="1">
                  <a:off x="2981438" y="5248468"/>
                  <a:ext cx="0" cy="277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6" name="Arrow: Chevron 25">
                <a:extLst>
                  <a:ext uri="{FF2B5EF4-FFF2-40B4-BE49-F238E27FC236}">
                    <a16:creationId xmlns:a16="http://schemas.microsoft.com/office/drawing/2014/main" id="{A9D5C645-1C68-15B3-F031-EB8598BD62C0}"/>
                  </a:ext>
                </a:extLst>
              </p:cNvPr>
              <p:cNvSpPr/>
              <p:nvPr/>
            </p:nvSpPr>
            <p:spPr>
              <a:xfrm>
                <a:off x="8739853" y="2188337"/>
                <a:ext cx="2050691" cy="899935"/>
              </a:xfrm>
              <a:prstGeom prst="chevron">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E1052B79-C157-85B8-F744-1D1950143592}"/>
                  </a:ext>
                </a:extLst>
              </p:cNvPr>
              <p:cNvGrpSpPr/>
              <p:nvPr/>
            </p:nvGrpSpPr>
            <p:grpSpPr>
              <a:xfrm>
                <a:off x="9748895" y="3277488"/>
                <a:ext cx="1654594" cy="585360"/>
                <a:chOff x="7690061" y="4666123"/>
                <a:chExt cx="1312835" cy="610921"/>
              </a:xfrm>
            </p:grpSpPr>
            <p:sp>
              <p:nvSpPr>
                <p:cNvPr id="28" name="TextBox 27">
                  <a:extLst>
                    <a:ext uri="{FF2B5EF4-FFF2-40B4-BE49-F238E27FC236}">
                      <a16:creationId xmlns:a16="http://schemas.microsoft.com/office/drawing/2014/main" id="{178A0229-4586-807A-E604-DE06F17A43E9}"/>
                    </a:ext>
                  </a:extLst>
                </p:cNvPr>
                <p:cNvSpPr txBox="1"/>
                <p:nvPr/>
              </p:nvSpPr>
              <p:spPr>
                <a:xfrm>
                  <a:off x="7690061" y="4923706"/>
                  <a:ext cx="1312835" cy="353338"/>
                </a:xfrm>
                <a:prstGeom prst="rect">
                  <a:avLst/>
                </a:prstGeom>
                <a:noFill/>
              </p:spPr>
              <p:txBody>
                <a:bodyPr wrap="square" rtlCol="0">
                  <a:spAutoFit/>
                </a:bodyPr>
                <a:lstStyle/>
                <a:p>
                  <a:pPr lvl="0">
                    <a:defRPr/>
                  </a:pPr>
                  <a:r>
                    <a:rPr lang="en-US" sz="1600" dirty="0">
                      <a:solidFill>
                        <a:prstClr val="black"/>
                      </a:solidFill>
                      <a:latin typeface="Arial" panose="020B0604020202020204" pitchFamily="34" charset="0"/>
                      <a:cs typeface="Arial" panose="020B0604020202020204" pitchFamily="34" charset="0"/>
                    </a:rPr>
                    <a:t>Late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2025</a:t>
                  </a:r>
                </a:p>
              </p:txBody>
            </p:sp>
            <p:cxnSp>
              <p:nvCxnSpPr>
                <p:cNvPr id="29" name="Straight Arrow Connector 28">
                  <a:extLst>
                    <a:ext uri="{FF2B5EF4-FFF2-40B4-BE49-F238E27FC236}">
                      <a16:creationId xmlns:a16="http://schemas.microsoft.com/office/drawing/2014/main" id="{413C308F-7BBF-36A4-02CA-766620DDD623}"/>
                    </a:ext>
                  </a:extLst>
                </p:cNvPr>
                <p:cNvCxnSpPr>
                  <a:cxnSpLocks/>
                </p:cNvCxnSpPr>
                <p:nvPr/>
              </p:nvCxnSpPr>
              <p:spPr>
                <a:xfrm flipV="1">
                  <a:off x="8274166" y="4666123"/>
                  <a:ext cx="0" cy="277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D7EFB742-EC81-92E9-BBAA-6AC569101B14}"/>
                  </a:ext>
                </a:extLst>
              </p:cNvPr>
              <p:cNvSpPr txBox="1"/>
              <p:nvPr/>
            </p:nvSpPr>
            <p:spPr>
              <a:xfrm>
                <a:off x="9182160" y="2317163"/>
                <a:ext cx="13028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ePIC</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pre-TDR (CD-2)</a:t>
                </a:r>
              </a:p>
            </p:txBody>
          </p:sp>
          <p:cxnSp>
            <p:nvCxnSpPr>
              <p:cNvPr id="31" name="Straight Arrow Connector 30">
                <a:extLst>
                  <a:ext uri="{FF2B5EF4-FFF2-40B4-BE49-F238E27FC236}">
                    <a16:creationId xmlns:a16="http://schemas.microsoft.com/office/drawing/2014/main" id="{92BBE7E3-2F46-9D01-98F1-29DCB256392F}"/>
                  </a:ext>
                </a:extLst>
              </p:cNvPr>
              <p:cNvCxnSpPr/>
              <p:nvPr/>
            </p:nvCxnSpPr>
            <p:spPr>
              <a:xfrm>
                <a:off x="7558633" y="2638304"/>
                <a:ext cx="10558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F44EC32-3479-7B70-D561-F4BE60C4534F}"/>
                  </a:ext>
                </a:extLst>
              </p:cNvPr>
              <p:cNvCxnSpPr>
                <a:stCxn id="19" idx="0"/>
              </p:cNvCxnSpPr>
              <p:nvPr/>
            </p:nvCxnSpPr>
            <p:spPr>
              <a:xfrm flipV="1">
                <a:off x="7093890" y="3020585"/>
                <a:ext cx="10696" cy="923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C6748653-0A93-64BE-ABCD-A45F10E54B54}"/>
                  </a:ext>
                </a:extLst>
              </p:cNvPr>
              <p:cNvSpPr/>
              <p:nvPr/>
            </p:nvSpPr>
            <p:spPr>
              <a:xfrm>
                <a:off x="5389282" y="2191531"/>
                <a:ext cx="1655887" cy="927506"/>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4EFB7D77-11C4-7D68-CB7B-4005428A055F}"/>
                </a:ext>
              </a:extLst>
            </p:cNvPr>
            <p:cNvSpPr txBox="1"/>
            <p:nvPr/>
          </p:nvSpPr>
          <p:spPr>
            <a:xfrm>
              <a:off x="8015001" y="861917"/>
              <a:ext cx="16072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Arial" panose="020B0604020202020204" pitchFamily="34" charset="0"/>
                  <a:cs typeface="Arial" panose="020B0604020202020204" pitchFamily="34" charset="0"/>
                </a:rPr>
                <a:t>Completing </a:t>
              </a:r>
              <a:br>
                <a:rPr lang="en-US" sz="1600" dirty="0">
                  <a:solidFill>
                    <a:prstClr val="black"/>
                  </a:solidFill>
                  <a:latin typeface="Arial" panose="020B0604020202020204" pitchFamily="34" charset="0"/>
                  <a:cs typeface="Arial" panose="020B0604020202020204" pitchFamily="34" charset="0"/>
                </a:rPr>
              </a:br>
              <a:r>
                <a:rPr lang="en-US" sz="1600" dirty="0" err="1">
                  <a:solidFill>
                    <a:prstClr val="black"/>
                  </a:solidFill>
                  <a:latin typeface="Arial" panose="020B0604020202020204" pitchFamily="34" charset="0"/>
                  <a:cs typeface="Arial" panose="020B0604020202020204" pitchFamily="34" charset="0"/>
                </a:rPr>
                <a:t>preTDR</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666644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EA619-650C-2F3B-5937-B2A9813E245C}"/>
              </a:ext>
            </a:extLst>
          </p:cNvPr>
          <p:cNvSpPr>
            <a:spLocks noGrp="1"/>
          </p:cNvSpPr>
          <p:nvPr>
            <p:ph type="title"/>
          </p:nvPr>
        </p:nvSpPr>
        <p:spPr>
          <a:xfrm>
            <a:off x="646610" y="365125"/>
            <a:ext cx="10707190" cy="1065133"/>
          </a:xfrm>
        </p:spPr>
        <p:txBody>
          <a:bodyPr/>
          <a:lstStyle/>
          <a:p>
            <a:r>
              <a:rPr lang="en-US" b="1" dirty="0">
                <a:solidFill>
                  <a:schemeClr val="accent1"/>
                </a:solidFill>
              </a:rPr>
              <a:t>Possibility: NIM Special Issue I</a:t>
            </a:r>
          </a:p>
        </p:txBody>
      </p:sp>
      <p:sp>
        <p:nvSpPr>
          <p:cNvPr id="3" name="Content Placeholder 2">
            <a:extLst>
              <a:ext uri="{FF2B5EF4-FFF2-40B4-BE49-F238E27FC236}">
                <a16:creationId xmlns:a16="http://schemas.microsoft.com/office/drawing/2014/main" id="{D6CD1CDF-B43C-8AAD-D551-BFAC8031203A}"/>
              </a:ext>
            </a:extLst>
          </p:cNvPr>
          <p:cNvSpPr>
            <a:spLocks noGrp="1"/>
          </p:cNvSpPr>
          <p:nvPr>
            <p:ph idx="1"/>
          </p:nvPr>
        </p:nvSpPr>
        <p:spPr>
          <a:xfrm>
            <a:off x="265067" y="1625010"/>
            <a:ext cx="11470276" cy="4731340"/>
          </a:xfrm>
        </p:spPr>
        <p:txBody>
          <a:bodyPr>
            <a:normAutofit fontScale="92500" lnSpcReduction="20000"/>
          </a:bodyPr>
          <a:lstStyle/>
          <a:p>
            <a:r>
              <a:rPr lang="en-US" dirty="0"/>
              <a:t>JGL Discussed the possibility of a NIM-A special issue with William Barletta (Editor), Christian </a:t>
            </a:r>
            <a:r>
              <a:rPr lang="en-US" dirty="0" err="1"/>
              <a:t>Joram</a:t>
            </a:r>
            <a:r>
              <a:rPr lang="en-US" dirty="0"/>
              <a:t> (NIM-A Editor in Chief), </a:t>
            </a:r>
            <a:r>
              <a:rPr lang="en-US" dirty="0" err="1"/>
              <a:t>Tanur</a:t>
            </a:r>
            <a:r>
              <a:rPr lang="en-US" dirty="0"/>
              <a:t> Sinha (Publisher): </a:t>
            </a:r>
          </a:p>
          <a:p>
            <a:r>
              <a:rPr lang="en-US" b="1" dirty="0">
                <a:solidFill>
                  <a:schemeClr val="accent1"/>
                </a:solidFill>
              </a:rPr>
              <a:t>Q</a:t>
            </a:r>
            <a:r>
              <a:rPr lang="en-US" dirty="0"/>
              <a:t>: What </a:t>
            </a:r>
            <a:r>
              <a:rPr lang="en-US" dirty="0" err="1"/>
              <a:t>ePIC</a:t>
            </a:r>
            <a:r>
              <a:rPr lang="en-US" dirty="0"/>
              <a:t> is thinking of … </a:t>
            </a:r>
          </a:p>
          <a:p>
            <a:pPr lvl="1"/>
            <a:r>
              <a:rPr lang="en-US" dirty="0"/>
              <a:t>NIM special issue would be a set of more detailed articles that the TDR would allow on the detector subsystems in </a:t>
            </a:r>
            <a:r>
              <a:rPr lang="en-US" dirty="0" err="1"/>
              <a:t>ePIC</a:t>
            </a:r>
            <a:r>
              <a:rPr lang="en-US" dirty="0"/>
              <a:t>, their design and performance. </a:t>
            </a:r>
          </a:p>
          <a:p>
            <a:pPr lvl="1"/>
            <a:r>
              <a:rPr lang="en-US" dirty="0"/>
              <a:t>Physics Working Groups would like to include articles on the performance of </a:t>
            </a:r>
            <a:r>
              <a:rPr lang="en-US" dirty="0" err="1"/>
              <a:t>ePIC</a:t>
            </a:r>
            <a:r>
              <a:rPr lang="en-US" dirty="0"/>
              <a:t> for various parts of the EIC science program. </a:t>
            </a:r>
          </a:p>
          <a:p>
            <a:pPr lvl="1"/>
            <a:r>
              <a:rPr lang="en-US" dirty="0"/>
              <a:t>Combined, this would make a comprehensive overview of the design and performance of </a:t>
            </a:r>
            <a:r>
              <a:rPr lang="en-US" dirty="0" err="1"/>
              <a:t>ePIC</a:t>
            </a:r>
            <a:r>
              <a:rPr lang="en-US" dirty="0"/>
              <a:t>. </a:t>
            </a:r>
          </a:p>
          <a:p>
            <a:pPr lvl="1"/>
            <a:r>
              <a:rPr lang="en-US" dirty="0"/>
              <a:t>The timescale would be such that articles would start to be available in fall of 2025 and we should be able to complete the set in early-mid 2026.</a:t>
            </a:r>
          </a:p>
          <a:p>
            <a:r>
              <a:rPr lang="en-US" b="1" dirty="0">
                <a:solidFill>
                  <a:schemeClr val="accent1"/>
                </a:solidFill>
              </a:rPr>
              <a:t>A</a:t>
            </a:r>
            <a:r>
              <a:rPr lang="en-US" dirty="0"/>
              <a:t>: “That sounds like an excellent approach and also makes the refereeing much more tractable. We can certainly keep the submission portal open for the length of time that you envision. We will be most pleased to be a part of this exciting project for nuclear physics.”</a:t>
            </a:r>
          </a:p>
          <a:p>
            <a:pPr lvl="1"/>
            <a:r>
              <a:rPr lang="en-US" dirty="0"/>
              <a:t>NIM editors/publisher are enthusiastic and supportive</a:t>
            </a:r>
          </a:p>
          <a:p>
            <a:endParaRPr lang="en-US" dirty="0"/>
          </a:p>
          <a:p>
            <a:endParaRPr lang="en-US" dirty="0"/>
          </a:p>
        </p:txBody>
      </p:sp>
      <p:sp>
        <p:nvSpPr>
          <p:cNvPr id="4" name="Date Placeholder 3">
            <a:extLst>
              <a:ext uri="{FF2B5EF4-FFF2-40B4-BE49-F238E27FC236}">
                <a16:creationId xmlns:a16="http://schemas.microsoft.com/office/drawing/2014/main" id="{59C10F0A-AA0C-55B1-07CD-17D18E3E6F56}"/>
              </a:ext>
            </a:extLst>
          </p:cNvPr>
          <p:cNvSpPr>
            <a:spLocks noGrp="1"/>
          </p:cNvSpPr>
          <p:nvPr>
            <p:ph type="dt" sz="half" idx="10"/>
          </p:nvPr>
        </p:nvSpPr>
        <p:spPr/>
        <p:txBody>
          <a:bodyPr/>
          <a:lstStyle/>
          <a:p>
            <a:r>
              <a:rPr lang="en-US"/>
              <a:t>2/21/2025</a:t>
            </a:r>
          </a:p>
        </p:txBody>
      </p:sp>
      <p:sp>
        <p:nvSpPr>
          <p:cNvPr id="5" name="Footer Placeholder 4">
            <a:extLst>
              <a:ext uri="{FF2B5EF4-FFF2-40B4-BE49-F238E27FC236}">
                <a16:creationId xmlns:a16="http://schemas.microsoft.com/office/drawing/2014/main" id="{06469641-4284-ABAB-BE98-0C76B8FB9733}"/>
              </a:ext>
            </a:extLst>
          </p:cNvPr>
          <p:cNvSpPr>
            <a:spLocks noGrp="1"/>
          </p:cNvSpPr>
          <p:nvPr>
            <p:ph type="ftr" sz="quarter" idx="11"/>
          </p:nvPr>
        </p:nvSpPr>
        <p:spPr/>
        <p:txBody>
          <a:bodyPr/>
          <a:lstStyle/>
          <a:p>
            <a:r>
              <a:rPr lang="en-US"/>
              <a:t>ePIC Coordinator Meeting</a:t>
            </a:r>
          </a:p>
        </p:txBody>
      </p:sp>
      <p:sp>
        <p:nvSpPr>
          <p:cNvPr id="6" name="Slide Number Placeholder 5">
            <a:extLst>
              <a:ext uri="{FF2B5EF4-FFF2-40B4-BE49-F238E27FC236}">
                <a16:creationId xmlns:a16="http://schemas.microsoft.com/office/drawing/2014/main" id="{B19349D0-FF62-EB49-F1C2-6E2F76E8CD7B}"/>
              </a:ext>
            </a:extLst>
          </p:cNvPr>
          <p:cNvSpPr>
            <a:spLocks noGrp="1"/>
          </p:cNvSpPr>
          <p:nvPr>
            <p:ph type="sldNum" sz="quarter" idx="12"/>
          </p:nvPr>
        </p:nvSpPr>
        <p:spPr/>
        <p:txBody>
          <a:bodyPr/>
          <a:lstStyle/>
          <a:p>
            <a:fld id="{D9FAB26B-3BCC-4527-98A9-CD8F0230F602}" type="slidenum">
              <a:rPr lang="en-US" smtClean="0"/>
              <a:t>13</a:t>
            </a:fld>
            <a:endParaRPr lang="en-US"/>
          </a:p>
        </p:txBody>
      </p:sp>
      <p:pic>
        <p:nvPicPr>
          <p:cNvPr id="3074" name="Picture 2" descr="nima期刊是几区-爱科会易">
            <a:extLst>
              <a:ext uri="{FF2B5EF4-FFF2-40B4-BE49-F238E27FC236}">
                <a16:creationId xmlns:a16="http://schemas.microsoft.com/office/drawing/2014/main" id="{2EEEB926-FBBA-4D76-B8BD-BEF77BB1E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9699" y="240486"/>
            <a:ext cx="1925002" cy="1304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941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AC75-D35C-4856-6964-49426AB56527}"/>
              </a:ext>
            </a:extLst>
          </p:cNvPr>
          <p:cNvSpPr>
            <a:spLocks noGrp="1"/>
          </p:cNvSpPr>
          <p:nvPr>
            <p:ph type="title"/>
          </p:nvPr>
        </p:nvSpPr>
        <p:spPr>
          <a:xfrm>
            <a:off x="838200" y="365125"/>
            <a:ext cx="10515600" cy="941161"/>
          </a:xfrm>
        </p:spPr>
        <p:txBody>
          <a:bodyPr/>
          <a:lstStyle/>
          <a:p>
            <a:r>
              <a:rPr lang="en-US" b="1" dirty="0">
                <a:solidFill>
                  <a:schemeClr val="accent1"/>
                </a:solidFill>
              </a:rPr>
              <a:t>Special Issue Considerations: </a:t>
            </a:r>
          </a:p>
        </p:txBody>
      </p:sp>
      <p:sp>
        <p:nvSpPr>
          <p:cNvPr id="3" name="Content Placeholder 2">
            <a:extLst>
              <a:ext uri="{FF2B5EF4-FFF2-40B4-BE49-F238E27FC236}">
                <a16:creationId xmlns:a16="http://schemas.microsoft.com/office/drawing/2014/main" id="{DEEEFD92-F828-07D8-EFFE-83949CA07540}"/>
              </a:ext>
            </a:extLst>
          </p:cNvPr>
          <p:cNvSpPr>
            <a:spLocks noGrp="1"/>
          </p:cNvSpPr>
          <p:nvPr>
            <p:ph idx="1"/>
          </p:nvPr>
        </p:nvSpPr>
        <p:spPr>
          <a:xfrm>
            <a:off x="838200" y="1375954"/>
            <a:ext cx="10515600" cy="4801009"/>
          </a:xfrm>
        </p:spPr>
        <p:txBody>
          <a:bodyPr>
            <a:normAutofit fontScale="92500" lnSpcReduction="10000"/>
          </a:bodyPr>
          <a:lstStyle/>
          <a:p>
            <a:r>
              <a:rPr lang="en-US" dirty="0"/>
              <a:t>Plan discussed in coordination meetings</a:t>
            </a:r>
          </a:p>
          <a:p>
            <a:r>
              <a:rPr lang="en-US" dirty="0"/>
              <a:t>NIM Publication Policy: </a:t>
            </a:r>
          </a:p>
          <a:p>
            <a:pPr lvl="1"/>
            <a:r>
              <a:rPr lang="en-US" dirty="0"/>
              <a:t>No article charges for subscription access</a:t>
            </a:r>
          </a:p>
          <a:p>
            <a:pPr lvl="1"/>
            <a:r>
              <a:rPr lang="en-US" dirty="0"/>
              <a:t>$2-3k per article for Open Access</a:t>
            </a:r>
          </a:p>
          <a:p>
            <a:r>
              <a:rPr lang="en-US" dirty="0"/>
              <a:t>Do we need Open Access? </a:t>
            </a:r>
          </a:p>
          <a:p>
            <a:pPr lvl="1"/>
            <a:r>
              <a:rPr lang="en-US" dirty="0"/>
              <a:t>US DOE Labs do not require Open Access</a:t>
            </a:r>
          </a:p>
          <a:p>
            <a:pPr lvl="1"/>
            <a:r>
              <a:rPr lang="en-US" dirty="0"/>
              <a:t>DOE requires articles be submitted “as accepted” to DOE PAGES</a:t>
            </a:r>
          </a:p>
          <a:p>
            <a:pPr lvl="2"/>
            <a:r>
              <a:rPr lang="en-US" dirty="0"/>
              <a:t>Typical embargo 12 months then publicly available</a:t>
            </a:r>
          </a:p>
          <a:p>
            <a:pPr lvl="1"/>
            <a:r>
              <a:rPr lang="en-US" dirty="0"/>
              <a:t>Agreement between journals and DOE regarding </a:t>
            </a:r>
            <a:r>
              <a:rPr lang="en-US" dirty="0" err="1"/>
              <a:t>arXiv</a:t>
            </a:r>
            <a:endParaRPr lang="en-US" dirty="0"/>
          </a:p>
          <a:p>
            <a:pPr lvl="2"/>
            <a:r>
              <a:rPr lang="en-US" dirty="0"/>
              <a:t>As accepted can get posted, but before and editors changes</a:t>
            </a:r>
          </a:p>
          <a:p>
            <a:pPr lvl="1"/>
            <a:r>
              <a:rPr lang="en-US" dirty="0"/>
              <a:t>Conclusion: Open Access covered by existing agreements/procedures</a:t>
            </a:r>
          </a:p>
          <a:p>
            <a:r>
              <a:rPr lang="en-US" dirty="0"/>
              <a:t>Impact: </a:t>
            </a:r>
          </a:p>
          <a:p>
            <a:pPr lvl="1"/>
            <a:r>
              <a:rPr lang="en-US" dirty="0"/>
              <a:t>NIM: 1.5, JINST 1.3</a:t>
            </a:r>
          </a:p>
        </p:txBody>
      </p:sp>
      <p:sp>
        <p:nvSpPr>
          <p:cNvPr id="4" name="Date Placeholder 3">
            <a:extLst>
              <a:ext uri="{FF2B5EF4-FFF2-40B4-BE49-F238E27FC236}">
                <a16:creationId xmlns:a16="http://schemas.microsoft.com/office/drawing/2014/main" id="{C727B429-F40E-51C0-F4CE-0E361ACEA04E}"/>
              </a:ext>
            </a:extLst>
          </p:cNvPr>
          <p:cNvSpPr>
            <a:spLocks noGrp="1"/>
          </p:cNvSpPr>
          <p:nvPr>
            <p:ph type="dt" sz="half" idx="10"/>
          </p:nvPr>
        </p:nvSpPr>
        <p:spPr/>
        <p:txBody>
          <a:bodyPr/>
          <a:lstStyle/>
          <a:p>
            <a:r>
              <a:rPr lang="en-US"/>
              <a:t>2/21/2025</a:t>
            </a:r>
          </a:p>
        </p:txBody>
      </p:sp>
      <p:sp>
        <p:nvSpPr>
          <p:cNvPr id="5" name="Footer Placeholder 4">
            <a:extLst>
              <a:ext uri="{FF2B5EF4-FFF2-40B4-BE49-F238E27FC236}">
                <a16:creationId xmlns:a16="http://schemas.microsoft.com/office/drawing/2014/main" id="{AADEF35B-1DC5-ED9D-1ADD-21472DD166B7}"/>
              </a:ext>
            </a:extLst>
          </p:cNvPr>
          <p:cNvSpPr>
            <a:spLocks noGrp="1"/>
          </p:cNvSpPr>
          <p:nvPr>
            <p:ph type="ftr" sz="quarter" idx="11"/>
          </p:nvPr>
        </p:nvSpPr>
        <p:spPr/>
        <p:txBody>
          <a:bodyPr/>
          <a:lstStyle/>
          <a:p>
            <a:r>
              <a:rPr lang="en-US"/>
              <a:t>ePIC Coordinator Meeting</a:t>
            </a:r>
          </a:p>
        </p:txBody>
      </p:sp>
      <p:sp>
        <p:nvSpPr>
          <p:cNvPr id="6" name="Slide Number Placeholder 5">
            <a:extLst>
              <a:ext uri="{FF2B5EF4-FFF2-40B4-BE49-F238E27FC236}">
                <a16:creationId xmlns:a16="http://schemas.microsoft.com/office/drawing/2014/main" id="{1F4D9E96-F13B-352E-1DC4-D30F76F00F8F}"/>
              </a:ext>
            </a:extLst>
          </p:cNvPr>
          <p:cNvSpPr>
            <a:spLocks noGrp="1"/>
          </p:cNvSpPr>
          <p:nvPr>
            <p:ph type="sldNum" sz="quarter" idx="12"/>
          </p:nvPr>
        </p:nvSpPr>
        <p:spPr/>
        <p:txBody>
          <a:bodyPr/>
          <a:lstStyle/>
          <a:p>
            <a:fld id="{D9FAB26B-3BCC-4527-98A9-CD8F0230F602}" type="slidenum">
              <a:rPr lang="en-US" smtClean="0"/>
              <a:t>14</a:t>
            </a:fld>
            <a:endParaRPr lang="en-US"/>
          </a:p>
        </p:txBody>
      </p:sp>
    </p:spTree>
    <p:extLst>
      <p:ext uri="{BB962C8B-B14F-4D97-AF65-F5344CB8AC3E}">
        <p14:creationId xmlns:p14="http://schemas.microsoft.com/office/powerpoint/2010/main" val="321422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F429-030D-C625-7E8D-B8B170A01D67}"/>
              </a:ext>
            </a:extLst>
          </p:cNvPr>
          <p:cNvSpPr>
            <a:spLocks noGrp="1"/>
          </p:cNvSpPr>
          <p:nvPr>
            <p:ph type="title"/>
          </p:nvPr>
        </p:nvSpPr>
        <p:spPr/>
        <p:txBody>
          <a:bodyPr/>
          <a:lstStyle/>
          <a:p>
            <a:r>
              <a:rPr lang="en-US" b="1" dirty="0">
                <a:solidFill>
                  <a:schemeClr val="accent1"/>
                </a:solidFill>
              </a:rPr>
              <a:t>NIM Special Issue</a:t>
            </a:r>
          </a:p>
        </p:txBody>
      </p:sp>
      <p:sp>
        <p:nvSpPr>
          <p:cNvPr id="3" name="Content Placeholder 2">
            <a:extLst>
              <a:ext uri="{FF2B5EF4-FFF2-40B4-BE49-F238E27FC236}">
                <a16:creationId xmlns:a16="http://schemas.microsoft.com/office/drawing/2014/main" id="{89942393-2BFA-3C81-BBE3-E2415C6C89F2}"/>
              </a:ext>
            </a:extLst>
          </p:cNvPr>
          <p:cNvSpPr>
            <a:spLocks noGrp="1"/>
          </p:cNvSpPr>
          <p:nvPr>
            <p:ph idx="1"/>
          </p:nvPr>
        </p:nvSpPr>
        <p:spPr>
          <a:xfrm>
            <a:off x="838200" y="1466661"/>
            <a:ext cx="10515600" cy="4710302"/>
          </a:xfrm>
        </p:spPr>
        <p:txBody>
          <a:bodyPr>
            <a:normAutofit lnSpcReduction="10000"/>
          </a:bodyPr>
          <a:lstStyle/>
          <a:p>
            <a:r>
              <a:rPr lang="en-US" dirty="0"/>
              <a:t>Next Steps: </a:t>
            </a:r>
          </a:p>
          <a:p>
            <a:pPr lvl="1"/>
            <a:r>
              <a:rPr lang="en-US" dirty="0"/>
              <a:t>Present to the collaboration and get feedback (today) </a:t>
            </a:r>
          </a:p>
          <a:p>
            <a:pPr lvl="1"/>
            <a:r>
              <a:rPr lang="en-US" dirty="0"/>
              <a:t>Expect follow-up discussions in TIC, S&amp;C and AC meetings</a:t>
            </a:r>
          </a:p>
          <a:p>
            <a:pPr marL="457200" lvl="1" indent="0">
              <a:buNone/>
            </a:pPr>
            <a:endParaRPr lang="en-US" dirty="0"/>
          </a:p>
          <a:p>
            <a:r>
              <a:rPr lang="en-US" dirty="0"/>
              <a:t>Assuming we go forward with NIM-A Special Issue: </a:t>
            </a:r>
          </a:p>
          <a:p>
            <a:pPr lvl="1"/>
            <a:r>
              <a:rPr lang="en-US" dirty="0"/>
              <a:t>Fill out and send in Special Issue Information Form</a:t>
            </a:r>
          </a:p>
          <a:p>
            <a:pPr lvl="1"/>
            <a:r>
              <a:rPr lang="en-US" dirty="0"/>
              <a:t>Discussion on format of special issue:</a:t>
            </a:r>
          </a:p>
          <a:p>
            <a:pPr lvl="2"/>
            <a:r>
              <a:rPr lang="en-US" dirty="0"/>
              <a:t>Multiple subsystem articles?  Combined articles (tracking, calorimetry, PID)? </a:t>
            </a:r>
          </a:p>
          <a:p>
            <a:pPr lvl="2"/>
            <a:r>
              <a:rPr lang="en-US" dirty="0"/>
              <a:t>Settle a list of contributions, put together teams to write the articles</a:t>
            </a:r>
          </a:p>
          <a:p>
            <a:pPr lvl="1"/>
            <a:r>
              <a:rPr lang="en-US" dirty="0"/>
              <a:t>Select Guest Editors from within </a:t>
            </a:r>
            <a:r>
              <a:rPr lang="en-US" dirty="0" err="1"/>
              <a:t>ePIC</a:t>
            </a:r>
            <a:r>
              <a:rPr lang="en-US" dirty="0"/>
              <a:t>: </a:t>
            </a:r>
          </a:p>
          <a:p>
            <a:pPr lvl="2"/>
            <a:r>
              <a:rPr lang="en-US" dirty="0"/>
              <a:t>Guest Editors will shepherd the review process</a:t>
            </a:r>
          </a:p>
          <a:p>
            <a:pPr lvl="2"/>
            <a:r>
              <a:rPr lang="en-US" dirty="0"/>
              <a:t>Should be selected from amongst us, but this means </a:t>
            </a:r>
            <a:r>
              <a:rPr lang="en-US" u="sng" dirty="0"/>
              <a:t>work</a:t>
            </a:r>
            <a:r>
              <a:rPr lang="en-US" dirty="0"/>
              <a:t> </a:t>
            </a:r>
          </a:p>
          <a:p>
            <a:pPr lvl="2"/>
            <a:r>
              <a:rPr lang="en-US" dirty="0"/>
              <a:t>Final decision rests with Editor-In-Chief</a:t>
            </a:r>
          </a:p>
          <a:p>
            <a:pPr lvl="1"/>
            <a:endParaRPr lang="en-US" dirty="0"/>
          </a:p>
        </p:txBody>
      </p:sp>
      <p:sp>
        <p:nvSpPr>
          <p:cNvPr id="4" name="Date Placeholder 3">
            <a:extLst>
              <a:ext uri="{FF2B5EF4-FFF2-40B4-BE49-F238E27FC236}">
                <a16:creationId xmlns:a16="http://schemas.microsoft.com/office/drawing/2014/main" id="{90E0D927-C332-8C67-7472-69A8D63BA85E}"/>
              </a:ext>
            </a:extLst>
          </p:cNvPr>
          <p:cNvSpPr>
            <a:spLocks noGrp="1"/>
          </p:cNvSpPr>
          <p:nvPr>
            <p:ph type="dt" sz="half" idx="10"/>
          </p:nvPr>
        </p:nvSpPr>
        <p:spPr/>
        <p:txBody>
          <a:bodyPr/>
          <a:lstStyle/>
          <a:p>
            <a:r>
              <a:rPr lang="en-US"/>
              <a:t>2/21/2025</a:t>
            </a:r>
          </a:p>
        </p:txBody>
      </p:sp>
      <p:sp>
        <p:nvSpPr>
          <p:cNvPr id="5" name="Footer Placeholder 4">
            <a:extLst>
              <a:ext uri="{FF2B5EF4-FFF2-40B4-BE49-F238E27FC236}">
                <a16:creationId xmlns:a16="http://schemas.microsoft.com/office/drawing/2014/main" id="{31633B29-A930-CD8D-E9B3-A695FDE101BE}"/>
              </a:ext>
            </a:extLst>
          </p:cNvPr>
          <p:cNvSpPr>
            <a:spLocks noGrp="1"/>
          </p:cNvSpPr>
          <p:nvPr>
            <p:ph type="ftr" sz="quarter" idx="11"/>
          </p:nvPr>
        </p:nvSpPr>
        <p:spPr/>
        <p:txBody>
          <a:bodyPr/>
          <a:lstStyle/>
          <a:p>
            <a:r>
              <a:rPr lang="en-US"/>
              <a:t>ePIC Coordinator Meeting</a:t>
            </a:r>
          </a:p>
        </p:txBody>
      </p:sp>
      <p:sp>
        <p:nvSpPr>
          <p:cNvPr id="6" name="Slide Number Placeholder 5">
            <a:extLst>
              <a:ext uri="{FF2B5EF4-FFF2-40B4-BE49-F238E27FC236}">
                <a16:creationId xmlns:a16="http://schemas.microsoft.com/office/drawing/2014/main" id="{648B1797-D145-96AD-C9CE-FA1BD72670E3}"/>
              </a:ext>
            </a:extLst>
          </p:cNvPr>
          <p:cNvSpPr>
            <a:spLocks noGrp="1"/>
          </p:cNvSpPr>
          <p:nvPr>
            <p:ph type="sldNum" sz="quarter" idx="12"/>
          </p:nvPr>
        </p:nvSpPr>
        <p:spPr/>
        <p:txBody>
          <a:bodyPr/>
          <a:lstStyle/>
          <a:p>
            <a:fld id="{D9FAB26B-3BCC-4527-98A9-CD8F0230F602}" type="slidenum">
              <a:rPr lang="en-US" smtClean="0"/>
              <a:t>15</a:t>
            </a:fld>
            <a:endParaRPr lang="en-US"/>
          </a:p>
        </p:txBody>
      </p:sp>
    </p:spTree>
    <p:extLst>
      <p:ext uri="{BB962C8B-B14F-4D97-AF65-F5344CB8AC3E}">
        <p14:creationId xmlns:p14="http://schemas.microsoft.com/office/powerpoint/2010/main" val="2007481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EB1A9-E24C-93CC-60A4-BCE9117B49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893B22-599F-4936-671A-315D0166EE1F}"/>
              </a:ext>
            </a:extLst>
          </p:cNvPr>
          <p:cNvSpPr>
            <a:spLocks noGrp="1"/>
          </p:cNvSpPr>
          <p:nvPr>
            <p:ph type="title"/>
          </p:nvPr>
        </p:nvSpPr>
        <p:spPr>
          <a:xfrm>
            <a:off x="838200" y="2563202"/>
            <a:ext cx="10515600" cy="1325563"/>
          </a:xfrm>
        </p:spPr>
        <p:txBody>
          <a:bodyPr/>
          <a:lstStyle/>
          <a:p>
            <a:r>
              <a:rPr lang="en-US" b="1" dirty="0">
                <a:solidFill>
                  <a:schemeClr val="accent1"/>
                </a:solidFill>
              </a:rPr>
              <a:t>DSL/Convener Changes</a:t>
            </a:r>
          </a:p>
        </p:txBody>
      </p:sp>
      <p:sp>
        <p:nvSpPr>
          <p:cNvPr id="4" name="Date Placeholder 3">
            <a:extLst>
              <a:ext uri="{FF2B5EF4-FFF2-40B4-BE49-F238E27FC236}">
                <a16:creationId xmlns:a16="http://schemas.microsoft.com/office/drawing/2014/main" id="{EEFE9DDB-FEB2-2F7D-F169-99599B7AF8D3}"/>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AE417351-7737-8232-34A0-5782D84468B7}"/>
              </a:ext>
            </a:extLst>
          </p:cNvPr>
          <p:cNvSpPr>
            <a:spLocks noGrp="1"/>
          </p:cNvSpPr>
          <p:nvPr>
            <p:ph type="ftr" sz="quarter" idx="11"/>
          </p:nvPr>
        </p:nvSpPr>
        <p:spPr/>
        <p:txBody>
          <a:bodyPr/>
          <a:lstStyle/>
          <a:p>
            <a:r>
              <a:rPr lang="en-US"/>
              <a:t>ePIC General Meeting </a:t>
            </a:r>
          </a:p>
        </p:txBody>
      </p:sp>
    </p:spTree>
    <p:extLst>
      <p:ext uri="{BB962C8B-B14F-4D97-AF65-F5344CB8AC3E}">
        <p14:creationId xmlns:p14="http://schemas.microsoft.com/office/powerpoint/2010/main" val="2136839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AC59D-9C66-8FC2-4ED0-CEAD4EE24AA3}"/>
              </a:ext>
            </a:extLst>
          </p:cNvPr>
          <p:cNvSpPr>
            <a:spLocks noGrp="1"/>
          </p:cNvSpPr>
          <p:nvPr>
            <p:ph type="title"/>
          </p:nvPr>
        </p:nvSpPr>
        <p:spPr>
          <a:xfrm>
            <a:off x="838200" y="365126"/>
            <a:ext cx="10515600" cy="912832"/>
          </a:xfrm>
        </p:spPr>
        <p:txBody>
          <a:bodyPr/>
          <a:lstStyle/>
          <a:p>
            <a:r>
              <a:rPr lang="en-US" b="1" dirty="0">
                <a:solidFill>
                  <a:schemeClr val="accent1"/>
                </a:solidFill>
              </a:rPr>
              <a:t>Changes</a:t>
            </a:r>
          </a:p>
        </p:txBody>
      </p:sp>
      <p:sp>
        <p:nvSpPr>
          <p:cNvPr id="4" name="Date Placeholder 3">
            <a:extLst>
              <a:ext uri="{FF2B5EF4-FFF2-40B4-BE49-F238E27FC236}">
                <a16:creationId xmlns:a16="http://schemas.microsoft.com/office/drawing/2014/main" id="{4D9498CF-BE39-9F8B-28F7-7541D8352C3B}"/>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7C48A953-42EA-A092-4F21-899B310E4896}"/>
              </a:ext>
            </a:extLst>
          </p:cNvPr>
          <p:cNvSpPr>
            <a:spLocks noGrp="1"/>
          </p:cNvSpPr>
          <p:nvPr>
            <p:ph type="ftr" sz="quarter" idx="11"/>
          </p:nvPr>
        </p:nvSpPr>
        <p:spPr/>
        <p:txBody>
          <a:bodyPr/>
          <a:lstStyle/>
          <a:p>
            <a:r>
              <a:rPr lang="en-US"/>
              <a:t>ePIC General Meeting </a:t>
            </a:r>
          </a:p>
        </p:txBody>
      </p:sp>
      <p:pic>
        <p:nvPicPr>
          <p:cNvPr id="6" name="Picture 5" descr="A picture containing text, receipt&#10;&#10;AI-generated content may be incorrect.">
            <a:extLst>
              <a:ext uri="{FF2B5EF4-FFF2-40B4-BE49-F238E27FC236}">
                <a16:creationId xmlns:a16="http://schemas.microsoft.com/office/drawing/2014/main" id="{2A298EAC-FC8A-1AAB-0268-B709C13E228E}"/>
              </a:ext>
            </a:extLst>
          </p:cNvPr>
          <p:cNvPicPr>
            <a:picLocks noChangeAspect="1"/>
          </p:cNvPicPr>
          <p:nvPr/>
        </p:nvPicPr>
        <p:blipFill>
          <a:blip r:embed="rId2"/>
          <a:stretch>
            <a:fillRect/>
          </a:stretch>
        </p:blipFill>
        <p:spPr>
          <a:xfrm>
            <a:off x="0" y="1264568"/>
            <a:ext cx="9052056" cy="5091782"/>
          </a:xfrm>
          <a:prstGeom prst="rect">
            <a:avLst/>
          </a:prstGeom>
        </p:spPr>
      </p:pic>
      <p:sp>
        <p:nvSpPr>
          <p:cNvPr id="7" name="Oval 6">
            <a:extLst>
              <a:ext uri="{FF2B5EF4-FFF2-40B4-BE49-F238E27FC236}">
                <a16:creationId xmlns:a16="http://schemas.microsoft.com/office/drawing/2014/main" id="{0E79AFE2-C026-0FD7-87E0-2CC10291CEE0}"/>
              </a:ext>
            </a:extLst>
          </p:cNvPr>
          <p:cNvSpPr/>
          <p:nvPr/>
        </p:nvSpPr>
        <p:spPr>
          <a:xfrm>
            <a:off x="318135" y="3558999"/>
            <a:ext cx="1040130" cy="2514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B47DFFB-4AA7-DE16-96F5-DE3F3A1869D1}"/>
              </a:ext>
            </a:extLst>
          </p:cNvPr>
          <p:cNvSpPr/>
          <p:nvPr/>
        </p:nvSpPr>
        <p:spPr>
          <a:xfrm>
            <a:off x="4857478" y="5268634"/>
            <a:ext cx="1040130" cy="2514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Diagram&#10;&#10;AI-generated content may be incorrect.">
            <a:extLst>
              <a:ext uri="{FF2B5EF4-FFF2-40B4-BE49-F238E27FC236}">
                <a16:creationId xmlns:a16="http://schemas.microsoft.com/office/drawing/2014/main" id="{F99B88BB-319C-A3A2-667A-A24F21AE4DCD}"/>
              </a:ext>
            </a:extLst>
          </p:cNvPr>
          <p:cNvPicPr>
            <a:picLocks noChangeAspect="1"/>
          </p:cNvPicPr>
          <p:nvPr/>
        </p:nvPicPr>
        <p:blipFill>
          <a:blip r:embed="rId3"/>
          <a:stretch>
            <a:fillRect/>
          </a:stretch>
        </p:blipFill>
        <p:spPr>
          <a:xfrm>
            <a:off x="6418660" y="2717216"/>
            <a:ext cx="4935140" cy="3917019"/>
          </a:xfrm>
          <a:prstGeom prst="rect">
            <a:avLst/>
          </a:prstGeom>
          <a:ln>
            <a:solidFill>
              <a:schemeClr val="tx1"/>
            </a:solidFill>
          </a:ln>
        </p:spPr>
      </p:pic>
      <p:sp>
        <p:nvSpPr>
          <p:cNvPr id="13" name="Oval 12">
            <a:extLst>
              <a:ext uri="{FF2B5EF4-FFF2-40B4-BE49-F238E27FC236}">
                <a16:creationId xmlns:a16="http://schemas.microsoft.com/office/drawing/2014/main" id="{878DA846-0342-E5B6-C30C-1482A624E054}"/>
              </a:ext>
            </a:extLst>
          </p:cNvPr>
          <p:cNvSpPr/>
          <p:nvPr/>
        </p:nvSpPr>
        <p:spPr>
          <a:xfrm>
            <a:off x="9764788" y="3542799"/>
            <a:ext cx="1377023" cy="3695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3EE9DCB-98EB-E90B-1B89-1905AE20BAE9}"/>
              </a:ext>
            </a:extLst>
          </p:cNvPr>
          <p:cNvSpPr txBox="1"/>
          <p:nvPr/>
        </p:nvSpPr>
        <p:spPr>
          <a:xfrm>
            <a:off x="5984694" y="155781"/>
            <a:ext cx="5869849" cy="1661993"/>
          </a:xfrm>
          <a:prstGeom prst="rect">
            <a:avLst/>
          </a:prstGeom>
          <a:noFill/>
        </p:spPr>
        <p:txBody>
          <a:bodyPr wrap="square" rtlCol="0">
            <a:spAutoFit/>
          </a:bodyPr>
          <a:lstStyle/>
          <a:p>
            <a:r>
              <a:rPr lang="en-US" b="1" dirty="0"/>
              <a:t>Jin Huang and Megan Connors have been elected as co-spokespersons of </a:t>
            </a:r>
            <a:r>
              <a:rPr lang="en-US" b="1" dirty="0" err="1"/>
              <a:t>sPHENIX</a:t>
            </a:r>
            <a:r>
              <a:rPr lang="en-US" b="1" dirty="0"/>
              <a:t> – congratulations!</a:t>
            </a:r>
          </a:p>
          <a:p>
            <a:endParaRPr lang="en-US" dirty="0"/>
          </a:p>
          <a:p>
            <a:r>
              <a:rPr lang="en-US" sz="1600" dirty="0"/>
              <a:t>Murad Sarsour will take over for Megan as Barrel </a:t>
            </a:r>
            <a:r>
              <a:rPr lang="en-US" sz="1600" dirty="0" err="1"/>
              <a:t>HCal</a:t>
            </a:r>
            <a:r>
              <a:rPr lang="en-US" sz="1600" dirty="0"/>
              <a:t> Co-DSL.</a:t>
            </a:r>
          </a:p>
          <a:p>
            <a:r>
              <a:rPr lang="en-US" sz="1600" dirty="0"/>
              <a:t>Software &amp; Computing in discussions with a candidate for Streaming Computing Model WG convener (pending CC endorsement).  </a:t>
            </a:r>
          </a:p>
        </p:txBody>
      </p:sp>
    </p:spTree>
    <p:extLst>
      <p:ext uri="{BB962C8B-B14F-4D97-AF65-F5344CB8AC3E}">
        <p14:creationId xmlns:p14="http://schemas.microsoft.com/office/powerpoint/2010/main" val="390833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03BDB-69EE-6A01-3069-D9D482C82D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85289-E093-DC0E-0D03-AA708C18200F}"/>
              </a:ext>
            </a:extLst>
          </p:cNvPr>
          <p:cNvSpPr>
            <a:spLocks noGrp="1"/>
          </p:cNvSpPr>
          <p:nvPr>
            <p:ph type="title"/>
          </p:nvPr>
        </p:nvSpPr>
        <p:spPr>
          <a:xfrm>
            <a:off x="838200" y="2563202"/>
            <a:ext cx="10515600" cy="1325563"/>
          </a:xfrm>
        </p:spPr>
        <p:txBody>
          <a:bodyPr/>
          <a:lstStyle/>
          <a:p>
            <a:r>
              <a:rPr lang="en-US" b="1" dirty="0">
                <a:solidFill>
                  <a:schemeClr val="accent1"/>
                </a:solidFill>
              </a:rPr>
              <a:t>Other Items</a:t>
            </a:r>
          </a:p>
        </p:txBody>
      </p:sp>
      <p:sp>
        <p:nvSpPr>
          <p:cNvPr id="4" name="Date Placeholder 3">
            <a:extLst>
              <a:ext uri="{FF2B5EF4-FFF2-40B4-BE49-F238E27FC236}">
                <a16:creationId xmlns:a16="http://schemas.microsoft.com/office/drawing/2014/main" id="{5824BEDB-1777-4500-1323-7E9EDDEADF7A}"/>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7D2EB500-6F1E-8036-A4D0-2022B04415C5}"/>
              </a:ext>
            </a:extLst>
          </p:cNvPr>
          <p:cNvSpPr>
            <a:spLocks noGrp="1"/>
          </p:cNvSpPr>
          <p:nvPr>
            <p:ph type="ftr" sz="quarter" idx="11"/>
          </p:nvPr>
        </p:nvSpPr>
        <p:spPr/>
        <p:txBody>
          <a:bodyPr/>
          <a:lstStyle/>
          <a:p>
            <a:r>
              <a:rPr lang="en-US"/>
              <a:t>ePIC General Meeting </a:t>
            </a:r>
          </a:p>
        </p:txBody>
      </p:sp>
    </p:spTree>
    <p:extLst>
      <p:ext uri="{BB962C8B-B14F-4D97-AF65-F5344CB8AC3E}">
        <p14:creationId xmlns:p14="http://schemas.microsoft.com/office/powerpoint/2010/main" val="2311113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46B8-0185-4958-457D-EA06CAA9B97C}"/>
              </a:ext>
            </a:extLst>
          </p:cNvPr>
          <p:cNvSpPr>
            <a:spLocks noGrp="1"/>
          </p:cNvSpPr>
          <p:nvPr>
            <p:ph type="title"/>
          </p:nvPr>
        </p:nvSpPr>
        <p:spPr/>
        <p:txBody>
          <a:bodyPr/>
          <a:lstStyle/>
          <a:p>
            <a:r>
              <a:rPr lang="en-US" b="1" dirty="0">
                <a:solidFill>
                  <a:schemeClr val="accent1"/>
                </a:solidFill>
              </a:rPr>
              <a:t>Next Early Science Workshop</a:t>
            </a:r>
          </a:p>
        </p:txBody>
      </p:sp>
      <p:sp>
        <p:nvSpPr>
          <p:cNvPr id="5" name="Content Placeholder 4">
            <a:extLst>
              <a:ext uri="{FF2B5EF4-FFF2-40B4-BE49-F238E27FC236}">
                <a16:creationId xmlns:a16="http://schemas.microsoft.com/office/drawing/2014/main" id="{440377A6-0675-E1B3-B6A6-CB3067938717}"/>
              </a:ext>
            </a:extLst>
          </p:cNvPr>
          <p:cNvSpPr>
            <a:spLocks noGrp="1"/>
          </p:cNvSpPr>
          <p:nvPr>
            <p:ph idx="1"/>
          </p:nvPr>
        </p:nvSpPr>
        <p:spPr>
          <a:xfrm>
            <a:off x="838200" y="1690688"/>
            <a:ext cx="10515600" cy="4486275"/>
          </a:xfrm>
        </p:spPr>
        <p:txBody>
          <a:bodyPr/>
          <a:lstStyle/>
          <a:p>
            <a:r>
              <a:rPr lang="en-US" dirty="0"/>
              <a:t>The next </a:t>
            </a:r>
            <a:r>
              <a:rPr lang="en-US" dirty="0" err="1"/>
              <a:t>ePIC</a:t>
            </a:r>
            <a:r>
              <a:rPr lang="en-US" dirty="0"/>
              <a:t> Early Science Workshop is scheduled for April 24-25</a:t>
            </a:r>
            <a:r>
              <a:rPr lang="en-US" baseline="30000" dirty="0"/>
              <a:t>th</a:t>
            </a:r>
            <a:r>
              <a:rPr lang="en-US" dirty="0"/>
              <a:t> at Stony Brook University</a:t>
            </a:r>
          </a:p>
          <a:p>
            <a:pPr lvl="1"/>
            <a:r>
              <a:rPr lang="en-US" dirty="0"/>
              <a:t>This will be a hybrid meeting </a:t>
            </a:r>
          </a:p>
          <a:p>
            <a:pPr lvl="1"/>
            <a:r>
              <a:rPr lang="en-US" dirty="0"/>
              <a:t>Indico: </a:t>
            </a:r>
            <a:r>
              <a:rPr lang="en-US" dirty="0">
                <a:hlinkClick r:id="rId2"/>
              </a:rPr>
              <a:t>https://indico.cfnssbu.physics.sunysb.edu/event/410/</a:t>
            </a:r>
            <a:endParaRPr lang="en-US" dirty="0"/>
          </a:p>
          <a:p>
            <a:pPr lvl="1"/>
            <a:r>
              <a:rPr lang="en-US" dirty="0"/>
              <a:t>Early Career Support:  </a:t>
            </a:r>
            <a:r>
              <a:rPr lang="en-US" dirty="0">
                <a:hlinkClick r:id="rId3"/>
              </a:rPr>
              <a:t>https://forms.gle/CoC64dM4B8koduwm9</a:t>
            </a:r>
            <a:endParaRPr lang="en-US" dirty="0"/>
          </a:p>
          <a:p>
            <a:pPr lvl="2"/>
            <a:r>
              <a:rPr lang="en-US" dirty="0"/>
              <a:t>Deadline for requesting support is March 14</a:t>
            </a:r>
            <a:r>
              <a:rPr lang="en-US" baseline="30000" dirty="0"/>
              <a:t>th</a:t>
            </a:r>
            <a:r>
              <a:rPr lang="en-US" dirty="0"/>
              <a:t> </a:t>
            </a:r>
          </a:p>
          <a:p>
            <a:pPr lvl="2"/>
            <a:endParaRPr lang="en-US" dirty="0"/>
          </a:p>
          <a:p>
            <a:r>
              <a:rPr lang="en-US" dirty="0"/>
              <a:t>Talks in the morning/early afternoon to facilitate online participation</a:t>
            </a:r>
          </a:p>
          <a:p>
            <a:r>
              <a:rPr lang="en-US" dirty="0"/>
              <a:t>Agenda developing – contact Rosi and Sal with contributions</a:t>
            </a:r>
          </a:p>
          <a:p>
            <a:r>
              <a:rPr lang="en-US" dirty="0"/>
              <a:t>Many thanks to Abhay and CFNS for support!</a:t>
            </a:r>
          </a:p>
        </p:txBody>
      </p:sp>
      <p:sp>
        <p:nvSpPr>
          <p:cNvPr id="3" name="Date Placeholder 2">
            <a:extLst>
              <a:ext uri="{FF2B5EF4-FFF2-40B4-BE49-F238E27FC236}">
                <a16:creationId xmlns:a16="http://schemas.microsoft.com/office/drawing/2014/main" id="{D992F08F-4EB1-D1DD-CCCD-AD1080E44A18}"/>
              </a:ext>
            </a:extLst>
          </p:cNvPr>
          <p:cNvSpPr>
            <a:spLocks noGrp="1"/>
          </p:cNvSpPr>
          <p:nvPr>
            <p:ph type="dt" sz="half" idx="10"/>
          </p:nvPr>
        </p:nvSpPr>
        <p:spPr/>
        <p:txBody>
          <a:bodyPr/>
          <a:lstStyle/>
          <a:p>
            <a:r>
              <a:rPr lang="en-US"/>
              <a:t>3/7/2025</a:t>
            </a:r>
          </a:p>
        </p:txBody>
      </p:sp>
      <p:sp>
        <p:nvSpPr>
          <p:cNvPr id="4" name="Footer Placeholder 3">
            <a:extLst>
              <a:ext uri="{FF2B5EF4-FFF2-40B4-BE49-F238E27FC236}">
                <a16:creationId xmlns:a16="http://schemas.microsoft.com/office/drawing/2014/main" id="{3124432A-B1BC-5791-4B93-C750DC733D21}"/>
              </a:ext>
            </a:extLst>
          </p:cNvPr>
          <p:cNvSpPr>
            <a:spLocks noGrp="1"/>
          </p:cNvSpPr>
          <p:nvPr>
            <p:ph type="ftr" sz="quarter" idx="11"/>
          </p:nvPr>
        </p:nvSpPr>
        <p:spPr/>
        <p:txBody>
          <a:bodyPr/>
          <a:lstStyle/>
          <a:p>
            <a:r>
              <a:rPr lang="en-US"/>
              <a:t>ePIC General Meeting </a:t>
            </a:r>
          </a:p>
        </p:txBody>
      </p:sp>
    </p:spTree>
    <p:extLst>
      <p:ext uri="{BB962C8B-B14F-4D97-AF65-F5344CB8AC3E}">
        <p14:creationId xmlns:p14="http://schemas.microsoft.com/office/powerpoint/2010/main" val="1749939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F5B25-8739-6B37-B6A9-E7F4FA5E9E9D}"/>
              </a:ext>
            </a:extLst>
          </p:cNvPr>
          <p:cNvSpPr>
            <a:spLocks noGrp="1"/>
          </p:cNvSpPr>
          <p:nvPr>
            <p:ph type="title"/>
          </p:nvPr>
        </p:nvSpPr>
        <p:spPr>
          <a:xfrm>
            <a:off x="838200" y="2626708"/>
            <a:ext cx="10515600" cy="1325563"/>
          </a:xfrm>
        </p:spPr>
        <p:txBody>
          <a:bodyPr>
            <a:normAutofit fontScale="90000"/>
          </a:bodyPr>
          <a:lstStyle/>
          <a:p>
            <a:pPr algn="ctr"/>
            <a:r>
              <a:rPr lang="en-US" b="1" dirty="0">
                <a:solidFill>
                  <a:schemeClr val="accent1"/>
                </a:solidFill>
              </a:rPr>
              <a:t>Hey John, start the recording….</a:t>
            </a:r>
            <a:br>
              <a:rPr lang="en-US" b="1" dirty="0">
                <a:solidFill>
                  <a:schemeClr val="accent1"/>
                </a:solidFill>
              </a:rPr>
            </a:br>
            <a:br>
              <a:rPr lang="en-US" b="1" dirty="0">
                <a:solidFill>
                  <a:schemeClr val="accent1"/>
                </a:solidFill>
              </a:rPr>
            </a:br>
            <a:br>
              <a:rPr lang="en-US" b="1" dirty="0">
                <a:solidFill>
                  <a:schemeClr val="accent1"/>
                </a:solidFill>
              </a:rPr>
            </a:br>
            <a:br>
              <a:rPr lang="en-US" b="1" dirty="0">
                <a:solidFill>
                  <a:schemeClr val="accent1"/>
                </a:solidFill>
              </a:rPr>
            </a:br>
            <a:endParaRPr lang="en-US" sz="3600" b="1" dirty="0">
              <a:solidFill>
                <a:schemeClr val="accent1"/>
              </a:solidFill>
            </a:endParaRPr>
          </a:p>
        </p:txBody>
      </p:sp>
      <p:sp>
        <p:nvSpPr>
          <p:cNvPr id="4" name="Date Placeholder 3">
            <a:extLst>
              <a:ext uri="{FF2B5EF4-FFF2-40B4-BE49-F238E27FC236}">
                <a16:creationId xmlns:a16="http://schemas.microsoft.com/office/drawing/2014/main" id="{CB7AE950-D4C7-B96E-B999-3B7EA542A92E}"/>
              </a:ext>
            </a:extLst>
          </p:cNvPr>
          <p:cNvSpPr>
            <a:spLocks noGrp="1"/>
          </p:cNvSpPr>
          <p:nvPr>
            <p:ph type="dt" sz="half" idx="10"/>
          </p:nvPr>
        </p:nvSpPr>
        <p:spPr/>
        <p:txBody>
          <a:bodyPr/>
          <a:lstStyle/>
          <a:p>
            <a:r>
              <a:rPr lang="en-US"/>
              <a:t>3/7/2025</a:t>
            </a:r>
          </a:p>
        </p:txBody>
      </p:sp>
      <p:sp>
        <p:nvSpPr>
          <p:cNvPr id="3" name="Footer Placeholder 2">
            <a:extLst>
              <a:ext uri="{FF2B5EF4-FFF2-40B4-BE49-F238E27FC236}">
                <a16:creationId xmlns:a16="http://schemas.microsoft.com/office/drawing/2014/main" id="{63D355A3-B1E2-D92B-5E8A-546BBA9ED78F}"/>
              </a:ext>
            </a:extLst>
          </p:cNvPr>
          <p:cNvSpPr>
            <a:spLocks noGrp="1"/>
          </p:cNvSpPr>
          <p:nvPr>
            <p:ph type="ftr" sz="quarter" idx="11"/>
          </p:nvPr>
        </p:nvSpPr>
        <p:spPr/>
        <p:txBody>
          <a:bodyPr/>
          <a:lstStyle/>
          <a:p>
            <a:r>
              <a:rPr lang="en-US"/>
              <a:t>ePIC General Meeting </a:t>
            </a:r>
          </a:p>
        </p:txBody>
      </p:sp>
    </p:spTree>
    <p:extLst>
      <p:ext uri="{BB962C8B-B14F-4D97-AF65-F5344CB8AC3E}">
        <p14:creationId xmlns:p14="http://schemas.microsoft.com/office/powerpoint/2010/main" val="1947452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6D99-952E-0449-3C9C-659ED1FDA9D1}"/>
              </a:ext>
            </a:extLst>
          </p:cNvPr>
          <p:cNvSpPr>
            <a:spLocks noGrp="1"/>
          </p:cNvSpPr>
          <p:nvPr>
            <p:ph type="title"/>
          </p:nvPr>
        </p:nvSpPr>
        <p:spPr/>
        <p:txBody>
          <a:bodyPr/>
          <a:lstStyle/>
          <a:p>
            <a:r>
              <a:rPr lang="en-US" b="1" dirty="0">
                <a:solidFill>
                  <a:schemeClr val="accent1"/>
                </a:solidFill>
              </a:rPr>
              <a:t>Welcome Seoul National University!</a:t>
            </a:r>
          </a:p>
        </p:txBody>
      </p:sp>
      <p:sp>
        <p:nvSpPr>
          <p:cNvPr id="3" name="Content Placeholder 2">
            <a:extLst>
              <a:ext uri="{FF2B5EF4-FFF2-40B4-BE49-F238E27FC236}">
                <a16:creationId xmlns:a16="http://schemas.microsoft.com/office/drawing/2014/main" id="{DB04EA44-2A14-5431-3990-2ED3DAFF00E7}"/>
              </a:ext>
            </a:extLst>
          </p:cNvPr>
          <p:cNvSpPr>
            <a:spLocks noGrp="1"/>
          </p:cNvSpPr>
          <p:nvPr>
            <p:ph idx="1"/>
          </p:nvPr>
        </p:nvSpPr>
        <p:spPr>
          <a:xfrm>
            <a:off x="838200" y="1828800"/>
            <a:ext cx="5693229" cy="4348163"/>
          </a:xfrm>
        </p:spPr>
        <p:txBody>
          <a:bodyPr/>
          <a:lstStyle/>
          <a:p>
            <a:r>
              <a:rPr lang="en-US" dirty="0"/>
              <a:t>Following their presentation at the January 23</a:t>
            </a:r>
            <a:r>
              <a:rPr lang="en-US" baseline="30000" dirty="0"/>
              <a:t>rd</a:t>
            </a:r>
            <a:r>
              <a:rPr lang="en-US" dirty="0"/>
              <a:t> Collaboration Council  meeting in Frascati, the CC has voted to admit Seoul National University to the </a:t>
            </a:r>
            <a:r>
              <a:rPr lang="en-US" dirty="0" err="1"/>
              <a:t>ePIC</a:t>
            </a:r>
            <a:r>
              <a:rPr lang="en-US" dirty="0"/>
              <a:t> Collaboration!</a:t>
            </a:r>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2B37A9A1-14AC-5751-4662-9254C56A591F}"/>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11345334-1C52-FE7E-E8A1-AABFFF081ECF}"/>
              </a:ext>
            </a:extLst>
          </p:cNvPr>
          <p:cNvSpPr>
            <a:spLocks noGrp="1"/>
          </p:cNvSpPr>
          <p:nvPr>
            <p:ph type="ftr" sz="quarter" idx="11"/>
          </p:nvPr>
        </p:nvSpPr>
        <p:spPr/>
        <p:txBody>
          <a:bodyPr/>
          <a:lstStyle/>
          <a:p>
            <a:r>
              <a:rPr lang="en-US"/>
              <a:t>ePIC General Meeting </a:t>
            </a:r>
          </a:p>
        </p:txBody>
      </p:sp>
      <p:pic>
        <p:nvPicPr>
          <p:cNvPr id="2050" name="Picture 2" descr="Seoul National University - Wikipedia">
            <a:extLst>
              <a:ext uri="{FF2B5EF4-FFF2-40B4-BE49-F238E27FC236}">
                <a16:creationId xmlns:a16="http://schemas.microsoft.com/office/drawing/2014/main" id="{B1844428-2364-D54C-E664-BC2FD5F88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850" y="2034540"/>
            <a:ext cx="3882390" cy="365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322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02B35-A60B-68CE-E402-B2E40D7DC87C}"/>
              </a:ext>
            </a:extLst>
          </p:cNvPr>
          <p:cNvSpPr>
            <a:spLocks noGrp="1"/>
          </p:cNvSpPr>
          <p:nvPr>
            <p:ph type="title"/>
          </p:nvPr>
        </p:nvSpPr>
        <p:spPr/>
        <p:txBody>
          <a:bodyPr/>
          <a:lstStyle/>
          <a:p>
            <a:r>
              <a:rPr lang="en-US" b="1" dirty="0">
                <a:solidFill>
                  <a:schemeClr val="accent1"/>
                </a:solidFill>
              </a:rPr>
              <a:t>ORCID</a:t>
            </a:r>
          </a:p>
        </p:txBody>
      </p:sp>
      <p:sp>
        <p:nvSpPr>
          <p:cNvPr id="3" name="Content Placeholder 2">
            <a:extLst>
              <a:ext uri="{FF2B5EF4-FFF2-40B4-BE49-F238E27FC236}">
                <a16:creationId xmlns:a16="http://schemas.microsoft.com/office/drawing/2014/main" id="{B9D0DF4A-18D0-6BB6-66CF-CABF55F328DC}"/>
              </a:ext>
            </a:extLst>
          </p:cNvPr>
          <p:cNvSpPr>
            <a:spLocks noGrp="1"/>
          </p:cNvSpPr>
          <p:nvPr>
            <p:ph idx="1"/>
          </p:nvPr>
        </p:nvSpPr>
        <p:spPr>
          <a:xfrm>
            <a:off x="260684" y="1666672"/>
            <a:ext cx="4885063" cy="4667652"/>
          </a:xfrm>
        </p:spPr>
        <p:txBody>
          <a:bodyPr/>
          <a:lstStyle/>
          <a:p>
            <a:r>
              <a:rPr lang="en-US" dirty="0"/>
              <a:t>Long email to collaboration sent Feb 24</a:t>
            </a:r>
            <a:r>
              <a:rPr lang="en-US" baseline="30000" dirty="0"/>
              <a:t>th</a:t>
            </a:r>
            <a:r>
              <a:rPr lang="en-US" dirty="0"/>
              <a:t> </a:t>
            </a:r>
          </a:p>
          <a:p>
            <a:r>
              <a:rPr lang="en-US" dirty="0"/>
              <a:t>TLDR: ORCID is not required by </a:t>
            </a:r>
            <a:r>
              <a:rPr lang="en-US" dirty="0" err="1"/>
              <a:t>ePIC</a:t>
            </a:r>
            <a:r>
              <a:rPr lang="en-US" dirty="0"/>
              <a:t>, but for CC members it will allow them to update the information for their institution members in the collaboration database. </a:t>
            </a:r>
          </a:p>
          <a:p>
            <a:r>
              <a:rPr lang="en-US" dirty="0"/>
              <a:t>Required for BNL registration starting March 31</a:t>
            </a:r>
            <a:r>
              <a:rPr lang="en-US" baseline="30000" dirty="0"/>
              <a:t>st</a:t>
            </a:r>
            <a:r>
              <a:rPr lang="en-US" dirty="0"/>
              <a:t>, 2025</a:t>
            </a:r>
          </a:p>
        </p:txBody>
      </p:sp>
      <p:sp>
        <p:nvSpPr>
          <p:cNvPr id="4" name="Date Placeholder 3">
            <a:extLst>
              <a:ext uri="{FF2B5EF4-FFF2-40B4-BE49-F238E27FC236}">
                <a16:creationId xmlns:a16="http://schemas.microsoft.com/office/drawing/2014/main" id="{5CEADCDC-4523-785C-0E4F-A2BCD0528532}"/>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833C8285-AABE-0ED4-44AA-09BB4697A697}"/>
              </a:ext>
            </a:extLst>
          </p:cNvPr>
          <p:cNvSpPr>
            <a:spLocks noGrp="1"/>
          </p:cNvSpPr>
          <p:nvPr>
            <p:ph type="ftr" sz="quarter" idx="11"/>
          </p:nvPr>
        </p:nvSpPr>
        <p:spPr/>
        <p:txBody>
          <a:bodyPr/>
          <a:lstStyle/>
          <a:p>
            <a:r>
              <a:rPr lang="en-US"/>
              <a:t>ePIC General Meeting </a:t>
            </a:r>
          </a:p>
        </p:txBody>
      </p:sp>
      <p:pic>
        <p:nvPicPr>
          <p:cNvPr id="7" name="Picture 6" descr="Graphical user interface, website&#10;&#10;AI-generated content may be incorrect.">
            <a:extLst>
              <a:ext uri="{FF2B5EF4-FFF2-40B4-BE49-F238E27FC236}">
                <a16:creationId xmlns:a16="http://schemas.microsoft.com/office/drawing/2014/main" id="{CEDDA9C4-CEDA-CAEE-7277-92FCF76A0917}"/>
              </a:ext>
            </a:extLst>
          </p:cNvPr>
          <p:cNvPicPr>
            <a:picLocks noChangeAspect="1"/>
          </p:cNvPicPr>
          <p:nvPr/>
        </p:nvPicPr>
        <p:blipFill>
          <a:blip r:embed="rId2"/>
          <a:stretch>
            <a:fillRect/>
          </a:stretch>
        </p:blipFill>
        <p:spPr>
          <a:xfrm>
            <a:off x="5187111" y="1134208"/>
            <a:ext cx="6740194" cy="4537335"/>
          </a:xfrm>
          <a:prstGeom prst="rect">
            <a:avLst/>
          </a:prstGeom>
        </p:spPr>
      </p:pic>
      <p:sp>
        <p:nvSpPr>
          <p:cNvPr id="8" name="TextBox 7">
            <a:extLst>
              <a:ext uri="{FF2B5EF4-FFF2-40B4-BE49-F238E27FC236}">
                <a16:creationId xmlns:a16="http://schemas.microsoft.com/office/drawing/2014/main" id="{8E4079BE-F902-BB3C-D547-6F12A963DCF9}"/>
              </a:ext>
            </a:extLst>
          </p:cNvPr>
          <p:cNvSpPr txBox="1"/>
          <p:nvPr/>
        </p:nvSpPr>
        <p:spPr>
          <a:xfrm>
            <a:off x="7330707" y="5829280"/>
            <a:ext cx="1838132" cy="369332"/>
          </a:xfrm>
          <a:prstGeom prst="rect">
            <a:avLst/>
          </a:prstGeom>
          <a:noFill/>
        </p:spPr>
        <p:txBody>
          <a:bodyPr wrap="none" rtlCol="0">
            <a:spAutoFit/>
          </a:bodyPr>
          <a:lstStyle/>
          <a:p>
            <a:r>
              <a:rPr lang="en-US" dirty="0">
                <a:hlinkClick r:id="rId3"/>
              </a:rPr>
              <a:t>https://orcid.org/</a:t>
            </a:r>
            <a:endParaRPr lang="en-US" dirty="0"/>
          </a:p>
        </p:txBody>
      </p:sp>
    </p:spTree>
    <p:extLst>
      <p:ext uri="{BB962C8B-B14F-4D97-AF65-F5344CB8AC3E}">
        <p14:creationId xmlns:p14="http://schemas.microsoft.com/office/powerpoint/2010/main" val="134795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7A6E-8308-CCE1-1A1F-59A25B823AD4}"/>
              </a:ext>
            </a:extLst>
          </p:cNvPr>
          <p:cNvSpPr>
            <a:spLocks noGrp="1"/>
          </p:cNvSpPr>
          <p:nvPr>
            <p:ph type="title"/>
          </p:nvPr>
        </p:nvSpPr>
        <p:spPr>
          <a:xfrm>
            <a:off x="838200" y="365125"/>
            <a:ext cx="10515600" cy="1000967"/>
          </a:xfrm>
        </p:spPr>
        <p:txBody>
          <a:bodyPr/>
          <a:lstStyle/>
          <a:p>
            <a:r>
              <a:rPr lang="en-US" b="1" dirty="0" err="1">
                <a:solidFill>
                  <a:schemeClr val="accent1"/>
                </a:solidFill>
              </a:rPr>
              <a:t>ePIC</a:t>
            </a:r>
            <a:r>
              <a:rPr lang="en-US" b="1" dirty="0">
                <a:solidFill>
                  <a:schemeClr val="accent1"/>
                </a:solidFill>
              </a:rPr>
              <a:t> Website</a:t>
            </a:r>
          </a:p>
        </p:txBody>
      </p:sp>
      <p:sp>
        <p:nvSpPr>
          <p:cNvPr id="3" name="Content Placeholder 2">
            <a:extLst>
              <a:ext uri="{FF2B5EF4-FFF2-40B4-BE49-F238E27FC236}">
                <a16:creationId xmlns:a16="http://schemas.microsoft.com/office/drawing/2014/main" id="{48927417-900D-A7F9-E9FE-B4CC296C5ABB}"/>
              </a:ext>
            </a:extLst>
          </p:cNvPr>
          <p:cNvSpPr>
            <a:spLocks noGrp="1"/>
          </p:cNvSpPr>
          <p:nvPr>
            <p:ph idx="1"/>
          </p:nvPr>
        </p:nvSpPr>
        <p:spPr>
          <a:xfrm>
            <a:off x="300990" y="1366092"/>
            <a:ext cx="10420350" cy="4988243"/>
          </a:xfrm>
        </p:spPr>
        <p:txBody>
          <a:bodyPr/>
          <a:lstStyle/>
          <a:p>
            <a:r>
              <a:rPr lang="en-US" dirty="0"/>
              <a:t>Lots of changes – check it out!</a:t>
            </a:r>
          </a:p>
          <a:p>
            <a:pPr lvl="1"/>
            <a:r>
              <a:rPr lang="en-US" dirty="0"/>
              <a:t>Information updated/kept up to date</a:t>
            </a:r>
          </a:p>
          <a:p>
            <a:r>
              <a:rPr lang="en-US" dirty="0"/>
              <a:t>New event display video from Sean Preins:</a:t>
            </a:r>
          </a:p>
          <a:p>
            <a:pPr lvl="1"/>
            <a:r>
              <a:rPr lang="en-US" dirty="0">
                <a:hlinkClick r:id="rId2"/>
              </a:rPr>
              <a:t>https://youtu.be/H8Mqj3K66cU</a:t>
            </a:r>
            <a:endParaRPr lang="en-US" dirty="0"/>
          </a:p>
          <a:p>
            <a:pPr marL="457200" lvl="1" indent="0">
              <a:buNone/>
            </a:pPr>
            <a:endParaRPr lang="en-US" dirty="0"/>
          </a:p>
          <a:p>
            <a:r>
              <a:rPr lang="en-US" dirty="0"/>
              <a:t>New preview feature for pull requests – no need to install/maintain Jekyll.</a:t>
            </a:r>
          </a:p>
          <a:p>
            <a:pPr lvl="1"/>
            <a:r>
              <a:rPr lang="en-US" dirty="0"/>
              <a:t>Easy to edit in Markup, commit </a:t>
            </a:r>
            <a:br>
              <a:rPr lang="en-US" dirty="0"/>
            </a:br>
            <a:r>
              <a:rPr lang="en-US" dirty="0"/>
              <a:t>and pull request to view</a:t>
            </a:r>
          </a:p>
          <a:p>
            <a:pPr lvl="1"/>
            <a:r>
              <a:rPr lang="en-US" dirty="0"/>
              <a:t>Contact Maxim </a:t>
            </a:r>
            <a:br>
              <a:rPr lang="en-US" dirty="0"/>
            </a:br>
            <a:r>
              <a:rPr lang="en-US" dirty="0"/>
              <a:t>(potekhin@bnl.gov)</a:t>
            </a:r>
            <a:br>
              <a:rPr lang="en-US" dirty="0"/>
            </a:br>
            <a:r>
              <a:rPr lang="en-US" dirty="0"/>
              <a:t>for assistance</a:t>
            </a:r>
          </a:p>
          <a:p>
            <a:endParaRPr lang="en-US" dirty="0"/>
          </a:p>
        </p:txBody>
      </p:sp>
      <p:sp>
        <p:nvSpPr>
          <p:cNvPr id="4" name="Date Placeholder 3">
            <a:extLst>
              <a:ext uri="{FF2B5EF4-FFF2-40B4-BE49-F238E27FC236}">
                <a16:creationId xmlns:a16="http://schemas.microsoft.com/office/drawing/2014/main" id="{5BA08E38-12B7-96C4-2704-BB2FA049651D}"/>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6B0652F3-3D7B-E98C-3423-B185DF39C822}"/>
              </a:ext>
            </a:extLst>
          </p:cNvPr>
          <p:cNvSpPr>
            <a:spLocks noGrp="1"/>
          </p:cNvSpPr>
          <p:nvPr>
            <p:ph type="ftr" sz="quarter" idx="11"/>
          </p:nvPr>
        </p:nvSpPr>
        <p:spPr/>
        <p:txBody>
          <a:bodyPr/>
          <a:lstStyle/>
          <a:p>
            <a:r>
              <a:rPr lang="en-US"/>
              <a:t>ePIC General Meeting </a:t>
            </a:r>
          </a:p>
        </p:txBody>
      </p:sp>
      <p:pic>
        <p:nvPicPr>
          <p:cNvPr id="7" name="Picture 6" descr="Graphical user interface, application&#10;&#10;AI-generated content may be incorrect.">
            <a:extLst>
              <a:ext uri="{FF2B5EF4-FFF2-40B4-BE49-F238E27FC236}">
                <a16:creationId xmlns:a16="http://schemas.microsoft.com/office/drawing/2014/main" id="{B405EBC9-A9F3-7913-FF90-A7A384FF93C5}"/>
              </a:ext>
            </a:extLst>
          </p:cNvPr>
          <p:cNvPicPr>
            <a:picLocks noChangeAspect="1"/>
          </p:cNvPicPr>
          <p:nvPr/>
        </p:nvPicPr>
        <p:blipFill>
          <a:blip r:embed="rId3"/>
          <a:stretch>
            <a:fillRect/>
          </a:stretch>
        </p:blipFill>
        <p:spPr>
          <a:xfrm>
            <a:off x="7130646" y="170504"/>
            <a:ext cx="4223154" cy="3258496"/>
          </a:xfrm>
          <a:prstGeom prst="rect">
            <a:avLst/>
          </a:prstGeom>
          <a:ln w="19050">
            <a:solidFill>
              <a:schemeClr val="tx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13833841-525C-C854-1F7B-A2658505731B}"/>
              </a:ext>
            </a:extLst>
          </p:cNvPr>
          <p:cNvPicPr>
            <a:picLocks noChangeAspect="1"/>
          </p:cNvPicPr>
          <p:nvPr/>
        </p:nvPicPr>
        <p:blipFill>
          <a:blip r:embed="rId4"/>
          <a:stretch>
            <a:fillRect/>
          </a:stretch>
        </p:blipFill>
        <p:spPr>
          <a:xfrm>
            <a:off x="5305425" y="4062889"/>
            <a:ext cx="5015865" cy="2658586"/>
          </a:xfrm>
          <a:prstGeom prst="rect">
            <a:avLst/>
          </a:prstGeom>
        </p:spPr>
      </p:pic>
    </p:spTree>
    <p:extLst>
      <p:ext uri="{BB962C8B-B14F-4D97-AF65-F5344CB8AC3E}">
        <p14:creationId xmlns:p14="http://schemas.microsoft.com/office/powerpoint/2010/main" val="4044464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raphical user interface, text, application&#10;&#10;AI-generated content may be incorrect.">
            <a:extLst>
              <a:ext uri="{FF2B5EF4-FFF2-40B4-BE49-F238E27FC236}">
                <a16:creationId xmlns:a16="http://schemas.microsoft.com/office/drawing/2014/main" id="{6DBAABC7-0495-6634-23C7-5C74528B152E}"/>
              </a:ext>
            </a:extLst>
          </p:cNvPr>
          <p:cNvPicPr>
            <a:picLocks noChangeAspect="1"/>
          </p:cNvPicPr>
          <p:nvPr/>
        </p:nvPicPr>
        <p:blipFill>
          <a:blip r:embed="rId2"/>
          <a:stretch>
            <a:fillRect/>
          </a:stretch>
        </p:blipFill>
        <p:spPr>
          <a:xfrm>
            <a:off x="1040782" y="1824417"/>
            <a:ext cx="9640645" cy="3362794"/>
          </a:xfrm>
          <a:prstGeom prst="rect">
            <a:avLst/>
          </a:prstGeom>
        </p:spPr>
      </p:pic>
      <p:sp>
        <p:nvSpPr>
          <p:cNvPr id="2" name="Title 1">
            <a:extLst>
              <a:ext uri="{FF2B5EF4-FFF2-40B4-BE49-F238E27FC236}">
                <a16:creationId xmlns:a16="http://schemas.microsoft.com/office/drawing/2014/main" id="{F4984344-BE06-D153-56B2-C8958A2997E6}"/>
              </a:ext>
            </a:extLst>
          </p:cNvPr>
          <p:cNvSpPr>
            <a:spLocks noGrp="1"/>
          </p:cNvSpPr>
          <p:nvPr>
            <p:ph type="title"/>
          </p:nvPr>
        </p:nvSpPr>
        <p:spPr>
          <a:xfrm>
            <a:off x="838200" y="221349"/>
            <a:ext cx="10515600" cy="942565"/>
          </a:xfrm>
        </p:spPr>
        <p:txBody>
          <a:bodyPr/>
          <a:lstStyle/>
          <a:p>
            <a:r>
              <a:rPr lang="en-US" b="1" dirty="0">
                <a:solidFill>
                  <a:schemeClr val="accent1"/>
                </a:solidFill>
              </a:rPr>
              <a:t>New Time for Evening General Meetings</a:t>
            </a:r>
          </a:p>
        </p:txBody>
      </p:sp>
      <p:sp>
        <p:nvSpPr>
          <p:cNvPr id="4" name="Date Placeholder 3">
            <a:extLst>
              <a:ext uri="{FF2B5EF4-FFF2-40B4-BE49-F238E27FC236}">
                <a16:creationId xmlns:a16="http://schemas.microsoft.com/office/drawing/2014/main" id="{0E499788-DB2F-A1B1-4F09-C97031A8B944}"/>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45791099-A9DD-DA86-0560-6AFCF619CE82}"/>
              </a:ext>
            </a:extLst>
          </p:cNvPr>
          <p:cNvSpPr>
            <a:spLocks noGrp="1"/>
          </p:cNvSpPr>
          <p:nvPr>
            <p:ph type="ftr" sz="quarter" idx="11"/>
          </p:nvPr>
        </p:nvSpPr>
        <p:spPr/>
        <p:txBody>
          <a:bodyPr/>
          <a:lstStyle/>
          <a:p>
            <a:r>
              <a:rPr lang="en-US"/>
              <a:t>ePIC General Meeting </a:t>
            </a:r>
          </a:p>
        </p:txBody>
      </p:sp>
      <p:cxnSp>
        <p:nvCxnSpPr>
          <p:cNvPr id="10" name="Straight Arrow Connector 9">
            <a:extLst>
              <a:ext uri="{FF2B5EF4-FFF2-40B4-BE49-F238E27FC236}">
                <a16:creationId xmlns:a16="http://schemas.microsoft.com/office/drawing/2014/main" id="{54DA0F98-9D99-8B0F-78D7-32E0CF7FAF54}"/>
              </a:ext>
            </a:extLst>
          </p:cNvPr>
          <p:cNvCxnSpPr>
            <a:cxnSpLocks/>
          </p:cNvCxnSpPr>
          <p:nvPr/>
        </p:nvCxnSpPr>
        <p:spPr>
          <a:xfrm>
            <a:off x="6987661" y="1757741"/>
            <a:ext cx="0" cy="585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ADF6955-9692-DBBE-2EC9-D4E3B82674B0}"/>
              </a:ext>
            </a:extLst>
          </p:cNvPr>
          <p:cNvSpPr txBox="1"/>
          <p:nvPr/>
        </p:nvSpPr>
        <p:spPr>
          <a:xfrm>
            <a:off x="6411937" y="1209675"/>
            <a:ext cx="1151448" cy="523220"/>
          </a:xfrm>
          <a:prstGeom prst="rect">
            <a:avLst/>
          </a:prstGeom>
          <a:noFill/>
        </p:spPr>
        <p:txBody>
          <a:bodyPr wrap="square" rtlCol="0">
            <a:spAutoFit/>
          </a:bodyPr>
          <a:lstStyle/>
          <a:p>
            <a:pPr algn="ctr"/>
            <a:r>
              <a:rPr lang="en-US" sz="1400" dirty="0"/>
              <a:t>Fridays:</a:t>
            </a:r>
          </a:p>
          <a:p>
            <a:pPr algn="ctr"/>
            <a:r>
              <a:rPr lang="en-US" sz="1400" dirty="0"/>
              <a:t>10:30 AM ET</a:t>
            </a:r>
          </a:p>
        </p:txBody>
      </p:sp>
      <p:sp>
        <p:nvSpPr>
          <p:cNvPr id="13" name="TextBox 12">
            <a:extLst>
              <a:ext uri="{FF2B5EF4-FFF2-40B4-BE49-F238E27FC236}">
                <a16:creationId xmlns:a16="http://schemas.microsoft.com/office/drawing/2014/main" id="{CCAAC0E4-D60B-7CD7-1570-D06A131FB958}"/>
              </a:ext>
            </a:extLst>
          </p:cNvPr>
          <p:cNvSpPr txBox="1"/>
          <p:nvPr/>
        </p:nvSpPr>
        <p:spPr>
          <a:xfrm>
            <a:off x="6987661" y="5336612"/>
            <a:ext cx="2429340" cy="738664"/>
          </a:xfrm>
          <a:prstGeom prst="rect">
            <a:avLst/>
          </a:prstGeom>
          <a:noFill/>
          <a:ln>
            <a:solidFill>
              <a:schemeClr val="tx1"/>
            </a:solidFill>
          </a:ln>
        </p:spPr>
        <p:txBody>
          <a:bodyPr wrap="square" rtlCol="0">
            <a:spAutoFit/>
          </a:bodyPr>
          <a:lstStyle/>
          <a:p>
            <a:pPr algn="ctr"/>
            <a:r>
              <a:rPr lang="en-US" sz="1400" b="1" dirty="0"/>
              <a:t>New Evening Meeting Time:</a:t>
            </a:r>
            <a:r>
              <a:rPr lang="en-US" sz="1400" dirty="0"/>
              <a:t> </a:t>
            </a:r>
            <a:br>
              <a:rPr lang="en-US" sz="1400" dirty="0"/>
            </a:br>
            <a:r>
              <a:rPr lang="en-US" sz="1400" dirty="0"/>
              <a:t>Thursdays:</a:t>
            </a:r>
          </a:p>
          <a:p>
            <a:pPr algn="ctr"/>
            <a:r>
              <a:rPr lang="en-US" sz="1400" dirty="0"/>
              <a:t>10 PM ET</a:t>
            </a:r>
          </a:p>
        </p:txBody>
      </p:sp>
      <p:cxnSp>
        <p:nvCxnSpPr>
          <p:cNvPr id="21" name="Straight Arrow Connector 20">
            <a:extLst>
              <a:ext uri="{FF2B5EF4-FFF2-40B4-BE49-F238E27FC236}">
                <a16:creationId xmlns:a16="http://schemas.microsoft.com/office/drawing/2014/main" id="{A3AF545B-A1C2-CFE5-ABE2-6CCD4156D084}"/>
              </a:ext>
            </a:extLst>
          </p:cNvPr>
          <p:cNvCxnSpPr>
            <a:cxnSpLocks/>
          </p:cNvCxnSpPr>
          <p:nvPr/>
        </p:nvCxnSpPr>
        <p:spPr>
          <a:xfrm>
            <a:off x="9391503" y="1757741"/>
            <a:ext cx="0" cy="585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B606AC5-406B-9D66-3B6D-C9EE134F2326}"/>
              </a:ext>
            </a:extLst>
          </p:cNvPr>
          <p:cNvSpPr txBox="1"/>
          <p:nvPr/>
        </p:nvSpPr>
        <p:spPr>
          <a:xfrm>
            <a:off x="2581275" y="1209675"/>
            <a:ext cx="2819400" cy="369332"/>
          </a:xfrm>
          <a:prstGeom prst="rect">
            <a:avLst/>
          </a:prstGeom>
          <a:noFill/>
        </p:spPr>
        <p:txBody>
          <a:bodyPr wrap="square" rtlCol="0">
            <a:spAutoFit/>
          </a:bodyPr>
          <a:lstStyle/>
          <a:p>
            <a:r>
              <a:rPr lang="en-US" dirty="0">
                <a:solidFill>
                  <a:schemeClr val="accent1"/>
                </a:solidFill>
              </a:rPr>
              <a:t>Current Meeting Times:</a:t>
            </a:r>
          </a:p>
        </p:txBody>
      </p:sp>
      <p:cxnSp>
        <p:nvCxnSpPr>
          <p:cNvPr id="24" name="Straight Connector 23">
            <a:extLst>
              <a:ext uri="{FF2B5EF4-FFF2-40B4-BE49-F238E27FC236}">
                <a16:creationId xmlns:a16="http://schemas.microsoft.com/office/drawing/2014/main" id="{77E41E58-AB92-76F8-4501-3C976C950BE9}"/>
              </a:ext>
            </a:extLst>
          </p:cNvPr>
          <p:cNvCxnSpPr/>
          <p:nvPr/>
        </p:nvCxnSpPr>
        <p:spPr>
          <a:xfrm>
            <a:off x="6987661" y="2343150"/>
            <a:ext cx="0" cy="264795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890DA59-83F7-F216-AC9C-1E43E8228563}"/>
              </a:ext>
            </a:extLst>
          </p:cNvPr>
          <p:cNvCxnSpPr/>
          <p:nvPr/>
        </p:nvCxnSpPr>
        <p:spPr>
          <a:xfrm>
            <a:off x="9394727" y="2343150"/>
            <a:ext cx="0" cy="264795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4EF5EFF-A89F-899E-EA1C-6E0FBA511F69}"/>
              </a:ext>
            </a:extLst>
          </p:cNvPr>
          <p:cNvSpPr txBox="1"/>
          <p:nvPr/>
        </p:nvSpPr>
        <p:spPr>
          <a:xfrm>
            <a:off x="8841277" y="1219901"/>
            <a:ext cx="1151448" cy="523220"/>
          </a:xfrm>
          <a:prstGeom prst="rect">
            <a:avLst/>
          </a:prstGeom>
          <a:noFill/>
        </p:spPr>
        <p:txBody>
          <a:bodyPr wrap="square" rtlCol="0">
            <a:spAutoFit/>
          </a:bodyPr>
          <a:lstStyle/>
          <a:p>
            <a:pPr algn="ctr"/>
            <a:r>
              <a:rPr lang="en-US" sz="1400" dirty="0"/>
              <a:t>Thursdays:</a:t>
            </a:r>
          </a:p>
          <a:p>
            <a:pPr algn="ctr"/>
            <a:r>
              <a:rPr lang="en-US" sz="1400" dirty="0"/>
              <a:t>7:30 PM ET</a:t>
            </a:r>
          </a:p>
        </p:txBody>
      </p:sp>
      <p:cxnSp>
        <p:nvCxnSpPr>
          <p:cNvPr id="28" name="Straight Arrow Connector 27">
            <a:extLst>
              <a:ext uri="{FF2B5EF4-FFF2-40B4-BE49-F238E27FC236}">
                <a16:creationId xmlns:a16="http://schemas.microsoft.com/office/drawing/2014/main" id="{ACCAB5AA-A1DE-5F44-3505-09E7049B30F0}"/>
              </a:ext>
            </a:extLst>
          </p:cNvPr>
          <p:cNvCxnSpPr>
            <a:cxnSpLocks/>
            <a:stCxn id="13" idx="3"/>
          </p:cNvCxnSpPr>
          <p:nvPr/>
        </p:nvCxnSpPr>
        <p:spPr>
          <a:xfrm flipV="1">
            <a:off x="9417001" y="4991100"/>
            <a:ext cx="508049" cy="714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D0995A9-E9DB-8F03-28F4-F2E82DC19E2D}"/>
              </a:ext>
            </a:extLst>
          </p:cNvPr>
          <p:cNvSpPr txBox="1"/>
          <p:nvPr/>
        </p:nvSpPr>
        <p:spPr>
          <a:xfrm>
            <a:off x="316276" y="5325159"/>
            <a:ext cx="6657975" cy="923330"/>
          </a:xfrm>
          <a:prstGeom prst="rect">
            <a:avLst/>
          </a:prstGeom>
          <a:noFill/>
        </p:spPr>
        <p:txBody>
          <a:bodyPr wrap="square" rtlCol="0">
            <a:spAutoFit/>
          </a:bodyPr>
          <a:lstStyle/>
          <a:p>
            <a:r>
              <a:rPr lang="en-US" dirty="0"/>
              <a:t>Current evening meeting time is not serving its purpose</a:t>
            </a:r>
          </a:p>
          <a:p>
            <a:r>
              <a:rPr lang="en-US" i="1" dirty="0">
                <a:solidFill>
                  <a:srgbClr val="FF0000"/>
                </a:solidFill>
              </a:rPr>
              <a:t>NOTE: It is not expected that everyone attend all General Meetings!</a:t>
            </a:r>
          </a:p>
          <a:p>
            <a:endParaRPr lang="en-US" i="1" dirty="0">
              <a:solidFill>
                <a:srgbClr val="FF0000"/>
              </a:solidFill>
            </a:endParaRPr>
          </a:p>
        </p:txBody>
      </p:sp>
    </p:spTree>
    <p:extLst>
      <p:ext uri="{BB962C8B-B14F-4D97-AF65-F5344CB8AC3E}">
        <p14:creationId xmlns:p14="http://schemas.microsoft.com/office/powerpoint/2010/main" val="3858299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0222-1977-4237-19C0-A082AB4FD9AE}"/>
              </a:ext>
            </a:extLst>
          </p:cNvPr>
          <p:cNvSpPr>
            <a:spLocks noGrp="1"/>
          </p:cNvSpPr>
          <p:nvPr>
            <p:ph type="title"/>
          </p:nvPr>
        </p:nvSpPr>
        <p:spPr>
          <a:xfrm>
            <a:off x="838200" y="365126"/>
            <a:ext cx="10515600" cy="846730"/>
          </a:xfrm>
        </p:spPr>
        <p:txBody>
          <a:bodyPr/>
          <a:lstStyle/>
          <a:p>
            <a:r>
              <a:rPr lang="en-US" b="1" dirty="0">
                <a:solidFill>
                  <a:schemeClr val="accent1"/>
                </a:solidFill>
              </a:rPr>
              <a:t>Daylight Savings Time</a:t>
            </a:r>
          </a:p>
        </p:txBody>
      </p:sp>
      <p:sp>
        <p:nvSpPr>
          <p:cNvPr id="3" name="Content Placeholder 2">
            <a:extLst>
              <a:ext uri="{FF2B5EF4-FFF2-40B4-BE49-F238E27FC236}">
                <a16:creationId xmlns:a16="http://schemas.microsoft.com/office/drawing/2014/main" id="{16C958CB-1B2A-32F7-129F-B1590BAF98FE}"/>
              </a:ext>
            </a:extLst>
          </p:cNvPr>
          <p:cNvSpPr>
            <a:spLocks noGrp="1"/>
          </p:cNvSpPr>
          <p:nvPr>
            <p:ph idx="1"/>
          </p:nvPr>
        </p:nvSpPr>
        <p:spPr>
          <a:xfrm>
            <a:off x="584811" y="1355074"/>
            <a:ext cx="6333781" cy="4590534"/>
          </a:xfrm>
        </p:spPr>
        <p:txBody>
          <a:bodyPr>
            <a:normAutofit lnSpcReduction="10000"/>
          </a:bodyPr>
          <a:lstStyle/>
          <a:p>
            <a:r>
              <a:rPr lang="en-US" dirty="0"/>
              <a:t>The U.S. will “spring forward” at 2AM ET on March 9</a:t>
            </a:r>
            <a:r>
              <a:rPr lang="en-US" baseline="30000" dirty="0"/>
              <a:t>th</a:t>
            </a:r>
            <a:r>
              <a:rPr lang="en-US" dirty="0"/>
              <a:t> </a:t>
            </a:r>
          </a:p>
          <a:p>
            <a:r>
              <a:rPr lang="en-US" dirty="0"/>
              <a:t>Europe will “spring forward” at 2AM CET on March 30</a:t>
            </a:r>
            <a:r>
              <a:rPr lang="en-US" baseline="30000" dirty="0"/>
              <a:t>th</a:t>
            </a:r>
            <a:r>
              <a:rPr lang="en-US" dirty="0"/>
              <a:t> </a:t>
            </a:r>
          </a:p>
          <a:p>
            <a:r>
              <a:rPr lang="en-US" dirty="0"/>
              <a:t>China, India, Japan, Taiwan, and Saskatchewan, do </a:t>
            </a:r>
            <a:r>
              <a:rPr lang="en-US" b="1" dirty="0"/>
              <a:t>not</a:t>
            </a:r>
            <a:r>
              <a:rPr lang="en-US" dirty="0"/>
              <a:t> observe DST</a:t>
            </a:r>
          </a:p>
          <a:p>
            <a:endParaRPr lang="en-US" dirty="0"/>
          </a:p>
          <a:p>
            <a:r>
              <a:rPr lang="en-US" dirty="0"/>
              <a:t>This transition will cause some confusion during March</a:t>
            </a:r>
          </a:p>
          <a:p>
            <a:r>
              <a:rPr lang="en-US" dirty="0"/>
              <a:t>I don’t trust myself to do the conversion: </a:t>
            </a:r>
          </a:p>
          <a:p>
            <a:pPr lvl="1"/>
            <a:r>
              <a:rPr lang="en-US" dirty="0">
                <a:hlinkClick r:id="rId2"/>
              </a:rPr>
              <a:t>https://www.worldtimebuddy.com/</a:t>
            </a:r>
            <a:endParaRPr lang="en-US" dirty="0"/>
          </a:p>
          <a:p>
            <a:pPr marL="457200" lvl="1" indent="0">
              <a:buNone/>
            </a:pPr>
            <a:endParaRPr lang="en-US" dirty="0"/>
          </a:p>
        </p:txBody>
      </p:sp>
      <p:sp>
        <p:nvSpPr>
          <p:cNvPr id="4" name="Date Placeholder 3">
            <a:extLst>
              <a:ext uri="{FF2B5EF4-FFF2-40B4-BE49-F238E27FC236}">
                <a16:creationId xmlns:a16="http://schemas.microsoft.com/office/drawing/2014/main" id="{CBA3371F-4408-817F-FA87-80027B5B5505}"/>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754A5205-6B48-CA11-F0AB-8C1A22A84A0E}"/>
              </a:ext>
            </a:extLst>
          </p:cNvPr>
          <p:cNvSpPr>
            <a:spLocks noGrp="1"/>
          </p:cNvSpPr>
          <p:nvPr>
            <p:ph type="ftr" sz="quarter" idx="11"/>
          </p:nvPr>
        </p:nvSpPr>
        <p:spPr/>
        <p:txBody>
          <a:bodyPr/>
          <a:lstStyle/>
          <a:p>
            <a:r>
              <a:rPr lang="en-US"/>
              <a:t>ePIC General Meeting </a:t>
            </a:r>
          </a:p>
        </p:txBody>
      </p:sp>
      <p:pic>
        <p:nvPicPr>
          <p:cNvPr id="1026" name="Picture 2" descr="Daylight Savings Time Tips – The Seminarian">
            <a:extLst>
              <a:ext uri="{FF2B5EF4-FFF2-40B4-BE49-F238E27FC236}">
                <a16:creationId xmlns:a16="http://schemas.microsoft.com/office/drawing/2014/main" id="{73166635-633A-F746-EC59-C07C1B919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1302" y="1801053"/>
            <a:ext cx="4861683" cy="289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887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C9BF6-C552-4251-0D0F-3A0F50BAE3F9}"/>
              </a:ext>
            </a:extLst>
          </p:cNvPr>
          <p:cNvSpPr>
            <a:spLocks noGrp="1"/>
          </p:cNvSpPr>
          <p:nvPr>
            <p:ph type="title"/>
          </p:nvPr>
        </p:nvSpPr>
        <p:spPr/>
        <p:txBody>
          <a:bodyPr/>
          <a:lstStyle/>
          <a:p>
            <a:r>
              <a:rPr lang="en-US" b="1" dirty="0">
                <a:solidFill>
                  <a:schemeClr val="accent1"/>
                </a:solidFill>
              </a:rPr>
              <a:t>Next CC Meeting</a:t>
            </a:r>
          </a:p>
        </p:txBody>
      </p:sp>
      <p:sp>
        <p:nvSpPr>
          <p:cNvPr id="3" name="Content Placeholder 2">
            <a:extLst>
              <a:ext uri="{FF2B5EF4-FFF2-40B4-BE49-F238E27FC236}">
                <a16:creationId xmlns:a16="http://schemas.microsoft.com/office/drawing/2014/main" id="{1035C8B5-D177-34B2-FA58-A673AA854D3E}"/>
              </a:ext>
            </a:extLst>
          </p:cNvPr>
          <p:cNvSpPr>
            <a:spLocks noGrp="1"/>
          </p:cNvSpPr>
          <p:nvPr>
            <p:ph idx="1"/>
          </p:nvPr>
        </p:nvSpPr>
        <p:spPr>
          <a:xfrm>
            <a:off x="838200" y="1825625"/>
            <a:ext cx="10439400" cy="4351338"/>
          </a:xfrm>
        </p:spPr>
        <p:txBody>
          <a:bodyPr/>
          <a:lstStyle/>
          <a:p>
            <a:r>
              <a:rPr lang="en-US" dirty="0"/>
              <a:t>Next CC meeting April 4</a:t>
            </a:r>
            <a:r>
              <a:rPr lang="en-US" baseline="30000" dirty="0"/>
              <a:t>th</a:t>
            </a:r>
            <a:r>
              <a:rPr lang="en-US" dirty="0"/>
              <a:t>, 2025 at 10:30AM ET</a:t>
            </a:r>
          </a:p>
          <a:p>
            <a:r>
              <a:rPr lang="en-US" dirty="0"/>
              <a:t>Two new institutions will petition to join </a:t>
            </a:r>
            <a:r>
              <a:rPr lang="en-US" dirty="0" err="1"/>
              <a:t>ePIC</a:t>
            </a:r>
            <a:endParaRPr lang="en-US" dirty="0"/>
          </a:p>
          <a:p>
            <a:r>
              <a:rPr lang="en-US" dirty="0"/>
              <a:t>Further discussions on the Publication Policy</a:t>
            </a:r>
          </a:p>
          <a:p>
            <a:r>
              <a:rPr lang="en-US" dirty="0"/>
              <a:t>Analysis of Membership Survey data</a:t>
            </a:r>
          </a:p>
          <a:p>
            <a:endParaRPr lang="en-US" dirty="0"/>
          </a:p>
          <a:p>
            <a:r>
              <a:rPr lang="en-US" dirty="0"/>
              <a:t>Agenda coming soon at </a:t>
            </a:r>
            <a:r>
              <a:rPr lang="en-US" dirty="0">
                <a:hlinkClick r:id="rId2"/>
              </a:rPr>
              <a:t>https://indico.bnl.gov/event/26907/</a:t>
            </a:r>
            <a:r>
              <a:rPr lang="en-US" b="1" dirty="0"/>
              <a:t> </a:t>
            </a:r>
            <a:endParaRPr lang="en-US" dirty="0"/>
          </a:p>
        </p:txBody>
      </p:sp>
      <p:sp>
        <p:nvSpPr>
          <p:cNvPr id="4" name="Date Placeholder 3">
            <a:extLst>
              <a:ext uri="{FF2B5EF4-FFF2-40B4-BE49-F238E27FC236}">
                <a16:creationId xmlns:a16="http://schemas.microsoft.com/office/drawing/2014/main" id="{EC485FEB-14AC-EF8C-A191-2D26B9DCB11D}"/>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EF7C8FFD-A8A3-FF20-2AEC-09C499A373A6}"/>
              </a:ext>
            </a:extLst>
          </p:cNvPr>
          <p:cNvSpPr>
            <a:spLocks noGrp="1"/>
          </p:cNvSpPr>
          <p:nvPr>
            <p:ph type="ftr" sz="quarter" idx="11"/>
          </p:nvPr>
        </p:nvSpPr>
        <p:spPr/>
        <p:txBody>
          <a:bodyPr/>
          <a:lstStyle/>
          <a:p>
            <a:r>
              <a:rPr lang="en-US"/>
              <a:t>ePIC General Meeting </a:t>
            </a:r>
          </a:p>
        </p:txBody>
      </p:sp>
    </p:spTree>
    <p:extLst>
      <p:ext uri="{BB962C8B-B14F-4D97-AF65-F5344CB8AC3E}">
        <p14:creationId xmlns:p14="http://schemas.microsoft.com/office/powerpoint/2010/main" val="3087970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904FE-7CD4-7979-1390-EAEFE4520129}"/>
              </a:ext>
            </a:extLst>
          </p:cNvPr>
          <p:cNvSpPr>
            <a:spLocks noGrp="1"/>
          </p:cNvSpPr>
          <p:nvPr>
            <p:ph type="title"/>
          </p:nvPr>
        </p:nvSpPr>
        <p:spPr/>
        <p:txBody>
          <a:bodyPr/>
          <a:lstStyle/>
          <a:p>
            <a:r>
              <a:rPr lang="en-US" b="1" dirty="0">
                <a:solidFill>
                  <a:schemeClr val="accent1"/>
                </a:solidFill>
              </a:rPr>
              <a:t>Coming Soon</a:t>
            </a:r>
          </a:p>
        </p:txBody>
      </p:sp>
      <p:sp>
        <p:nvSpPr>
          <p:cNvPr id="3" name="Content Placeholder 2">
            <a:extLst>
              <a:ext uri="{FF2B5EF4-FFF2-40B4-BE49-F238E27FC236}">
                <a16:creationId xmlns:a16="http://schemas.microsoft.com/office/drawing/2014/main" id="{12ECEBD6-6064-F802-F152-6E82F15642E0}"/>
              </a:ext>
            </a:extLst>
          </p:cNvPr>
          <p:cNvSpPr>
            <a:spLocks noGrp="1"/>
          </p:cNvSpPr>
          <p:nvPr>
            <p:ph idx="1"/>
          </p:nvPr>
        </p:nvSpPr>
        <p:spPr>
          <a:xfrm>
            <a:off x="838200" y="1562100"/>
            <a:ext cx="10515600" cy="4614863"/>
          </a:xfrm>
        </p:spPr>
        <p:txBody>
          <a:bodyPr>
            <a:normAutofit/>
          </a:bodyPr>
          <a:lstStyle/>
          <a:p>
            <a:r>
              <a:rPr lang="en-US" dirty="0"/>
              <a:t>2025 Statements of Service frozen as of Feb 10</a:t>
            </a:r>
            <a:r>
              <a:rPr lang="en-US" baseline="30000" dirty="0"/>
              <a:t>th</a:t>
            </a:r>
            <a:r>
              <a:rPr lang="en-US" dirty="0"/>
              <a:t> </a:t>
            </a:r>
          </a:p>
          <a:p>
            <a:pPr lvl="1"/>
            <a:r>
              <a:rPr lang="en-US" dirty="0"/>
              <a:t>Analysis of 2025 FTE commitments and projections underway</a:t>
            </a:r>
          </a:p>
          <a:p>
            <a:pPr lvl="1"/>
            <a:r>
              <a:rPr lang="en-US" dirty="0"/>
              <a:t>Look for more information at next CC Meeting </a:t>
            </a:r>
          </a:p>
          <a:p>
            <a:r>
              <a:rPr lang="en-US" dirty="0"/>
              <a:t>Next collaboration meeting – Week of July 14</a:t>
            </a:r>
            <a:r>
              <a:rPr lang="en-US" baseline="30000" dirty="0"/>
              <a:t>th</a:t>
            </a:r>
            <a:r>
              <a:rPr lang="en-US" dirty="0"/>
              <a:t> @ </a:t>
            </a:r>
            <a:r>
              <a:rPr lang="en-US" dirty="0" err="1"/>
              <a:t>JLab</a:t>
            </a:r>
            <a:r>
              <a:rPr lang="en-US" dirty="0"/>
              <a:t> </a:t>
            </a:r>
          </a:p>
          <a:p>
            <a:r>
              <a:rPr lang="en-US" dirty="0"/>
              <a:t>REMINDER: Call for Jan. 2026 Collab. Meeting Host due March 31</a:t>
            </a:r>
            <a:r>
              <a:rPr lang="en-US" baseline="30000" dirty="0"/>
              <a:t>st</a:t>
            </a:r>
            <a:r>
              <a:rPr lang="en-US" dirty="0"/>
              <a:t> </a:t>
            </a:r>
          </a:p>
          <a:p>
            <a:pPr lvl="1"/>
            <a:r>
              <a:rPr lang="en-US" dirty="0"/>
              <a:t>So far one expression of interest…</a:t>
            </a:r>
          </a:p>
          <a:p>
            <a:r>
              <a:rPr lang="en-US" dirty="0"/>
              <a:t>At future GM’s: Reports from Coordination Offices</a:t>
            </a:r>
          </a:p>
          <a:p>
            <a:pPr lvl="1"/>
            <a:r>
              <a:rPr lang="en-US" dirty="0"/>
              <a:t>TC Office Today – AC, S&amp;C in </a:t>
            </a:r>
            <a:r>
              <a:rPr lang="en-US"/>
              <a:t>near future</a:t>
            </a:r>
            <a:endParaRPr lang="en-US" dirty="0"/>
          </a:p>
          <a:p>
            <a:r>
              <a:rPr lang="en-US" dirty="0"/>
              <a:t>EIC RRB Meeting Announced – June 5-6 in Prague</a:t>
            </a:r>
          </a:p>
          <a:p>
            <a:pPr lvl="1"/>
            <a:r>
              <a:rPr lang="en-US" sz="1800" u="sng" kern="0"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2"/>
              </a:rPr>
              <a:t>https://www.bnl.gov/eic-rrbmeeting/index.php</a:t>
            </a:r>
            <a:endParaRPr lang="en-US" dirty="0"/>
          </a:p>
        </p:txBody>
      </p:sp>
      <p:sp>
        <p:nvSpPr>
          <p:cNvPr id="4" name="Date Placeholder 3">
            <a:extLst>
              <a:ext uri="{FF2B5EF4-FFF2-40B4-BE49-F238E27FC236}">
                <a16:creationId xmlns:a16="http://schemas.microsoft.com/office/drawing/2014/main" id="{3A66E893-A5F4-8809-6E32-BEAC1E52320C}"/>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2B9CEE84-82D8-EA8E-79A2-DF4FF18D049A}"/>
              </a:ext>
            </a:extLst>
          </p:cNvPr>
          <p:cNvSpPr>
            <a:spLocks noGrp="1"/>
          </p:cNvSpPr>
          <p:nvPr>
            <p:ph type="ftr" sz="quarter" idx="11"/>
          </p:nvPr>
        </p:nvSpPr>
        <p:spPr/>
        <p:txBody>
          <a:bodyPr/>
          <a:lstStyle/>
          <a:p>
            <a:r>
              <a:rPr lang="en-US"/>
              <a:t>ePIC General Meeting </a:t>
            </a:r>
          </a:p>
        </p:txBody>
      </p:sp>
    </p:spTree>
    <p:extLst>
      <p:ext uri="{BB962C8B-B14F-4D97-AF65-F5344CB8AC3E}">
        <p14:creationId xmlns:p14="http://schemas.microsoft.com/office/powerpoint/2010/main" val="1176172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AEAB4-7481-0A3F-8F3E-7C3679F18B4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7BB485C-108C-48DF-EB45-29BE4A8E89DB}"/>
              </a:ext>
            </a:extLst>
          </p:cNvPr>
          <p:cNvSpPr txBox="1"/>
          <p:nvPr/>
        </p:nvSpPr>
        <p:spPr>
          <a:xfrm>
            <a:off x="356008" y="575084"/>
            <a:ext cx="10711330" cy="63094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Preliminary Design Reviews (60% design maturity equivalent, called PDR, PDR2 or PDR3, pending the subsystem)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PDR2: MPGD Tracking Detectors (6.10.03.02) – Summer 2025 – exact timing linked to progress on first engineering test articles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PDR2: Silicon Tracking Detectors (6.10.03.01) – Fall 2025 – After early results of ITS3 ER2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PDR2: Cherenkov-based Particle Identification Detectors (6.10.04;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pfRICH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hpDIRC</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dRICH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 </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April 1-2, 2025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PDR2: AC-LGAD-based Particle Identification Detectors (6.10.04; BTOF, FTOF, common systems) – Fall 2025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PDR3: Barrel EM Cal (6.10.05.02) – ~August 2025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PDR2: Backward HCAL (6.10.06.01) – ~September 2025</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PDR: Magnet Cryogenics and infrastructure (6.10.07) – September/October 2025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PDR3: Electronics/DAQ-computing (6.10.08. 6.10.09.01) – Late August 2025 – this does not include slow controls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PDR: DAQ-Slow Controls (6.10.09.02) – November/December 2025 – Later to ensure integration DAQ in the collider common platform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PDR: Integration, Infrastructure and Installation (6.10.10) – September/October – everything outside GST, includes cradle, HCAL, etc.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PDR: Integration, Infrastructure and Installation (6.10.10) – November/December 2025 – everything inside GST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PDR3: IR Integration and Auxiliary Detectors (6.10.11) – November/December 2025 – includes 6.10.14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lumi</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detector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PDR2: Polarimetry (6.10.014) – September/October 2025</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Final Design Reviews (FDR):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FDR: Backward &amp; Forward EM Calorimetry, Barrel &amp; Forward HCAL (6.10.05.01; 6.10.05.03; 6.10.06.02; 6.10.06.03) – </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May 2025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Project Reviews: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OPA CD-3B Review – January 7-9, 2025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DAC Meeting – Comprehensive look to design status and readiness for CD-2: </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3 days to split topics. June 11-13 @ BNL.</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DOE IPR focused on SP Status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29</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&amp; 30</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of July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Collider Subproject and Status Director's Review</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 October 21</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st</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 23</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rd</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DOE IPR and ICR</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 January 13</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th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 16</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th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2026</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Other Meetings: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Detector R&amp;D Day hosted by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ePIC</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and EIC Project: </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16-17April 2025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5</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RRB Meeting: </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June 5-6</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2025 – Prague, Czech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RRB Meeting: November 4</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&amp; 5</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2025, BNL</a:t>
            </a:r>
          </a:p>
        </p:txBody>
      </p:sp>
      <p:sp>
        <p:nvSpPr>
          <p:cNvPr id="2" name="Title 1">
            <a:extLst>
              <a:ext uri="{FF2B5EF4-FFF2-40B4-BE49-F238E27FC236}">
                <a16:creationId xmlns:a16="http://schemas.microsoft.com/office/drawing/2014/main" id="{2174FAF3-B01F-0127-28D7-5A1FCAE69CCB}"/>
              </a:ext>
            </a:extLst>
          </p:cNvPr>
          <p:cNvSpPr>
            <a:spLocks noGrp="1"/>
          </p:cNvSpPr>
          <p:nvPr>
            <p:ph type="title"/>
          </p:nvPr>
        </p:nvSpPr>
        <p:spPr>
          <a:xfrm>
            <a:off x="249991" y="0"/>
            <a:ext cx="11942010" cy="523415"/>
          </a:xfrm>
        </p:spPr>
        <p:txBody>
          <a:bodyPr>
            <a:noAutofit/>
          </a:bodyPr>
          <a:lstStyle/>
          <a:p>
            <a:r>
              <a:rPr lang="en-US" sz="3200" b="1" dirty="0">
                <a:latin typeface="+mn-lt"/>
              </a:rPr>
              <a:t>Detector and Project </a:t>
            </a:r>
            <a:r>
              <a:rPr lang="en-US" sz="3200" b="1" dirty="0">
                <a:latin typeface="+mn-lt"/>
                <a:ea typeface="Calibri" panose="020F0502020204030204" pitchFamily="34" charset="0"/>
                <a:cs typeface="Calibri" panose="020F0502020204030204" pitchFamily="34" charset="0"/>
              </a:rPr>
              <a:t>Reviews planned for 2025:</a:t>
            </a:r>
            <a:endParaRPr lang="en-US" sz="3200" b="1" dirty="0">
              <a:latin typeface="+mn-lt"/>
            </a:endParaRPr>
          </a:p>
        </p:txBody>
      </p:sp>
      <p:sp>
        <p:nvSpPr>
          <p:cNvPr id="3" name="TextBox 2">
            <a:extLst>
              <a:ext uri="{FF2B5EF4-FFF2-40B4-BE49-F238E27FC236}">
                <a16:creationId xmlns:a16="http://schemas.microsoft.com/office/drawing/2014/main" id="{EF30B5CD-1EA5-30F2-1202-0BC848556772}"/>
              </a:ext>
            </a:extLst>
          </p:cNvPr>
          <p:cNvSpPr txBox="1"/>
          <p:nvPr/>
        </p:nvSpPr>
        <p:spPr>
          <a:xfrm>
            <a:off x="9782443" y="77041"/>
            <a:ext cx="21595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From Elke and Rolf</a:t>
            </a:r>
          </a:p>
        </p:txBody>
      </p:sp>
    </p:spTree>
    <p:extLst>
      <p:ext uri="{BB962C8B-B14F-4D97-AF65-F5344CB8AC3E}">
        <p14:creationId xmlns:p14="http://schemas.microsoft.com/office/powerpoint/2010/main" val="1949722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ree Vectors | 3D Arrow Right Green">
            <a:extLst>
              <a:ext uri="{FF2B5EF4-FFF2-40B4-BE49-F238E27FC236}">
                <a16:creationId xmlns:a16="http://schemas.microsoft.com/office/drawing/2014/main" id="{EA86CB8E-9667-813F-6534-F5A668241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88" y="2337228"/>
            <a:ext cx="11875773" cy="3238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B758D90-69F9-4840-D220-8445B3268A8D}"/>
              </a:ext>
            </a:extLst>
          </p:cNvPr>
          <p:cNvSpPr>
            <a:spLocks noGrp="1"/>
          </p:cNvSpPr>
          <p:nvPr>
            <p:ph type="title"/>
          </p:nvPr>
        </p:nvSpPr>
        <p:spPr>
          <a:xfrm>
            <a:off x="776585" y="258427"/>
            <a:ext cx="10515600" cy="1032919"/>
          </a:xfrm>
        </p:spPr>
        <p:txBody>
          <a:bodyPr/>
          <a:lstStyle/>
          <a:p>
            <a:r>
              <a:rPr lang="en-US" b="1" dirty="0">
                <a:solidFill>
                  <a:schemeClr val="accent1"/>
                </a:solidFill>
              </a:rPr>
              <a:t>               2025 -2026</a:t>
            </a:r>
          </a:p>
        </p:txBody>
      </p:sp>
      <p:sp>
        <p:nvSpPr>
          <p:cNvPr id="4" name="Date Placeholder 3">
            <a:extLst>
              <a:ext uri="{FF2B5EF4-FFF2-40B4-BE49-F238E27FC236}">
                <a16:creationId xmlns:a16="http://schemas.microsoft.com/office/drawing/2014/main" id="{02A0A67C-16C0-412A-289E-C666EA365B25}"/>
              </a:ext>
            </a:extLst>
          </p:cNvPr>
          <p:cNvSpPr>
            <a:spLocks noGrp="1"/>
          </p:cNvSpPr>
          <p:nvPr>
            <p:ph type="dt" sz="half" idx="10"/>
          </p:nvPr>
        </p:nvSpPr>
        <p:spPr>
          <a:xfrm>
            <a:off x="86378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3/7/2025</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C30CFCC-4652-2695-9153-B8C2717FE5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ePIC General Meeting </a:t>
            </a:r>
          </a:p>
        </p:txBody>
      </p:sp>
      <p:grpSp>
        <p:nvGrpSpPr>
          <p:cNvPr id="7" name="Group 6">
            <a:extLst>
              <a:ext uri="{FF2B5EF4-FFF2-40B4-BE49-F238E27FC236}">
                <a16:creationId xmlns:a16="http://schemas.microsoft.com/office/drawing/2014/main" id="{2DF65D60-FF65-A57E-6384-53ED19785CCC}"/>
              </a:ext>
            </a:extLst>
          </p:cNvPr>
          <p:cNvGrpSpPr/>
          <p:nvPr/>
        </p:nvGrpSpPr>
        <p:grpSpPr>
          <a:xfrm>
            <a:off x="3170607" y="1411661"/>
            <a:ext cx="1237691" cy="2384858"/>
            <a:chOff x="7534031" y="1196286"/>
            <a:chExt cx="1237691" cy="2384858"/>
          </a:xfrm>
        </p:grpSpPr>
        <p:cxnSp>
          <p:nvCxnSpPr>
            <p:cNvPr id="8" name="Straight Arrow Connector 7">
              <a:extLst>
                <a:ext uri="{FF2B5EF4-FFF2-40B4-BE49-F238E27FC236}">
                  <a16:creationId xmlns:a16="http://schemas.microsoft.com/office/drawing/2014/main" id="{13CC3DC5-294F-C15D-9B7C-184F7441BDB5}"/>
                </a:ext>
              </a:extLst>
            </p:cNvPr>
            <p:cNvCxnSpPr>
              <a:cxnSpLocks/>
            </p:cNvCxnSpPr>
            <p:nvPr/>
          </p:nvCxnSpPr>
          <p:spPr>
            <a:xfrm>
              <a:off x="7850350" y="1766799"/>
              <a:ext cx="0" cy="181434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5795986-B893-FFE2-60C1-92CAEB953B68}"/>
                </a:ext>
              </a:extLst>
            </p:cNvPr>
            <p:cNvSpPr txBox="1"/>
            <p:nvPr/>
          </p:nvSpPr>
          <p:spPr>
            <a:xfrm>
              <a:off x="7534031" y="1196286"/>
              <a:ext cx="1237691" cy="57708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srgbClr val="4472C4"/>
                  </a:solidFill>
                  <a:effectLst/>
                  <a:uLnTx/>
                  <a:uFillTx/>
                  <a:latin typeface="Calibri" panose="020F0502020204030204"/>
                  <a:ea typeface="+mn-ea"/>
                  <a:cs typeface="+mn-cs"/>
                </a:rPr>
                <a:t>ePIC</a:t>
              </a:r>
              <a: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t> Early Physics Workshop </a:t>
              </a:r>
              <a:b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br>
              <a: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t>April 24-25, 2025</a:t>
              </a:r>
            </a:p>
          </p:txBody>
        </p:sp>
      </p:grpSp>
      <p:grpSp>
        <p:nvGrpSpPr>
          <p:cNvPr id="40" name="Group 39">
            <a:extLst>
              <a:ext uri="{FF2B5EF4-FFF2-40B4-BE49-F238E27FC236}">
                <a16:creationId xmlns:a16="http://schemas.microsoft.com/office/drawing/2014/main" id="{90A6558E-336E-F7B0-A3B3-110366CDE69D}"/>
              </a:ext>
            </a:extLst>
          </p:cNvPr>
          <p:cNvGrpSpPr/>
          <p:nvPr/>
        </p:nvGrpSpPr>
        <p:grpSpPr>
          <a:xfrm>
            <a:off x="10344308" y="1681176"/>
            <a:ext cx="1226631" cy="2025964"/>
            <a:chOff x="1944555" y="2164579"/>
            <a:chExt cx="680654" cy="1845152"/>
          </a:xfrm>
        </p:grpSpPr>
        <p:sp>
          <p:nvSpPr>
            <p:cNvPr id="41" name="TextBox 40">
              <a:extLst>
                <a:ext uri="{FF2B5EF4-FFF2-40B4-BE49-F238E27FC236}">
                  <a16:creationId xmlns:a16="http://schemas.microsoft.com/office/drawing/2014/main" id="{3A01AD7F-DDE1-F6FA-5384-A1FF51E96FB6}"/>
                </a:ext>
              </a:extLst>
            </p:cNvPr>
            <p:cNvSpPr txBox="1"/>
            <p:nvPr/>
          </p:nvSpPr>
          <p:spPr>
            <a:xfrm>
              <a:off x="1944555" y="2164579"/>
              <a:ext cx="680654" cy="476524"/>
            </a:xfrm>
            <a:prstGeom prst="rect">
              <a:avLst/>
            </a:prstGeom>
            <a:solidFill>
              <a:schemeClr val="bg1"/>
            </a:solidFill>
            <a:ln w="2222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4472C4"/>
                  </a:solidFill>
                  <a:effectLst/>
                  <a:uLnTx/>
                  <a:uFillTx/>
                  <a:latin typeface="Calibri" panose="020F0502020204030204"/>
                  <a:ea typeface="+mn-ea"/>
                  <a:cs typeface="+mn-cs"/>
                </a:rPr>
                <a:t>ePIC</a:t>
              </a:r>
              <a:r>
                <a:rPr kumimoji="0" lang="en-US" sz="1400" b="1" i="0" u="none" strike="noStrike" kern="1200" cap="none" spc="0" normalizeH="0" baseline="0" noProof="0" dirty="0">
                  <a:ln>
                    <a:noFill/>
                  </a:ln>
                  <a:solidFill>
                    <a:srgbClr val="4472C4"/>
                  </a:solidFill>
                  <a:effectLst/>
                  <a:uLnTx/>
                  <a:uFillTx/>
                  <a:latin typeface="Calibri" panose="020F0502020204030204"/>
                  <a:ea typeface="+mn-ea"/>
                  <a:cs typeface="+mn-cs"/>
                </a:rPr>
                <a:t> pre-TDR</a:t>
              </a:r>
              <a:endParaRPr lang="en-US" sz="1400" b="1" dirty="0">
                <a:solidFill>
                  <a:srgbClr val="4472C4"/>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solidFill>
                  <a:effectLst/>
                  <a:uLnTx/>
                  <a:uFillTx/>
                  <a:latin typeface="Calibri" panose="020F0502020204030204"/>
                  <a:ea typeface="+mn-ea"/>
                  <a:cs typeface="+mn-cs"/>
                </a:rPr>
                <a:t>V2.1</a:t>
              </a:r>
            </a:p>
          </p:txBody>
        </p:sp>
        <p:cxnSp>
          <p:nvCxnSpPr>
            <p:cNvPr id="42" name="Straight Connector 41">
              <a:extLst>
                <a:ext uri="{FF2B5EF4-FFF2-40B4-BE49-F238E27FC236}">
                  <a16:creationId xmlns:a16="http://schemas.microsoft.com/office/drawing/2014/main" id="{F9FBF5BE-C3C5-9760-3D1A-3304B9A9871B}"/>
                </a:ext>
              </a:extLst>
            </p:cNvPr>
            <p:cNvCxnSpPr>
              <a:cxnSpLocks/>
            </p:cNvCxnSpPr>
            <p:nvPr/>
          </p:nvCxnSpPr>
          <p:spPr>
            <a:xfrm>
              <a:off x="2276383" y="2661458"/>
              <a:ext cx="2882" cy="1348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Rectangle 56">
            <a:extLst>
              <a:ext uri="{FF2B5EF4-FFF2-40B4-BE49-F238E27FC236}">
                <a16:creationId xmlns:a16="http://schemas.microsoft.com/office/drawing/2014/main" id="{EA3D427B-E578-BF6F-0798-BDD3DC27A671}"/>
              </a:ext>
            </a:extLst>
          </p:cNvPr>
          <p:cNvSpPr/>
          <p:nvPr/>
        </p:nvSpPr>
        <p:spPr>
          <a:xfrm>
            <a:off x="6003241" y="5390016"/>
            <a:ext cx="1816283" cy="1214554"/>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C058975-A478-213F-0F20-B35E68B1EC59}"/>
              </a:ext>
            </a:extLst>
          </p:cNvPr>
          <p:cNvSpPr/>
          <p:nvPr/>
        </p:nvSpPr>
        <p:spPr>
          <a:xfrm>
            <a:off x="6694474" y="2258654"/>
            <a:ext cx="1140244" cy="584304"/>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2EAE4B43-AD77-DAE4-4EAC-ECA61DE19D7A}"/>
              </a:ext>
            </a:extLst>
          </p:cNvPr>
          <p:cNvSpPr/>
          <p:nvPr/>
        </p:nvSpPr>
        <p:spPr>
          <a:xfrm>
            <a:off x="5870937" y="1378248"/>
            <a:ext cx="1140244" cy="584304"/>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5D0D92E5-ACE9-8689-5150-C5B0F4C05949}"/>
              </a:ext>
            </a:extLst>
          </p:cNvPr>
          <p:cNvSpPr/>
          <p:nvPr/>
        </p:nvSpPr>
        <p:spPr>
          <a:xfrm>
            <a:off x="5065457" y="4968697"/>
            <a:ext cx="1264449" cy="584304"/>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26" name="Group 1125">
            <a:extLst>
              <a:ext uri="{FF2B5EF4-FFF2-40B4-BE49-F238E27FC236}">
                <a16:creationId xmlns:a16="http://schemas.microsoft.com/office/drawing/2014/main" id="{5A33CBBE-49C2-1703-DBFD-D07A5E1CC106}"/>
              </a:ext>
            </a:extLst>
          </p:cNvPr>
          <p:cNvGrpSpPr/>
          <p:nvPr/>
        </p:nvGrpSpPr>
        <p:grpSpPr>
          <a:xfrm>
            <a:off x="5357287" y="3883672"/>
            <a:ext cx="1337187" cy="1387940"/>
            <a:chOff x="4323757" y="3840124"/>
            <a:chExt cx="1337187" cy="1387940"/>
          </a:xfrm>
        </p:grpSpPr>
        <p:sp>
          <p:nvSpPr>
            <p:cNvPr id="35" name="TextBox 34">
              <a:extLst>
                <a:ext uri="{FF2B5EF4-FFF2-40B4-BE49-F238E27FC236}">
                  <a16:creationId xmlns:a16="http://schemas.microsoft.com/office/drawing/2014/main" id="{321EE819-0FF0-9036-0C8D-F93D9E5D21B8}"/>
                </a:ext>
              </a:extLst>
            </p:cNvPr>
            <p:cNvSpPr txBox="1"/>
            <p:nvPr/>
          </p:nvSpPr>
          <p:spPr>
            <a:xfrm>
              <a:off x="4323757" y="4489400"/>
              <a:ext cx="1337187" cy="738664"/>
            </a:xfrm>
            <a:prstGeom prst="rect">
              <a:avLst/>
            </a:prstGeom>
            <a:solidFill>
              <a:schemeClr val="bg1"/>
            </a:solidFill>
            <a:ln>
              <a:solidFill>
                <a:schemeClr val="accent1">
                  <a:shade val="1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EICUG/</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ePIC</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Collab. Mtg. July 14-18</a:t>
              </a:r>
            </a:p>
          </p:txBody>
        </p:sp>
        <p:cxnSp>
          <p:nvCxnSpPr>
            <p:cNvPr id="44" name="Straight Connector 43">
              <a:extLst>
                <a:ext uri="{FF2B5EF4-FFF2-40B4-BE49-F238E27FC236}">
                  <a16:creationId xmlns:a16="http://schemas.microsoft.com/office/drawing/2014/main" id="{7BFF325E-EDCA-FD01-8C5B-F473AED78D4C}"/>
                </a:ext>
              </a:extLst>
            </p:cNvPr>
            <p:cNvCxnSpPr>
              <a:cxnSpLocks/>
            </p:cNvCxnSpPr>
            <p:nvPr/>
          </p:nvCxnSpPr>
          <p:spPr>
            <a:xfrm>
              <a:off x="4978442" y="3840124"/>
              <a:ext cx="0" cy="649276"/>
            </a:xfrm>
            <a:prstGeom prst="line">
              <a:avLst/>
            </a:prstGeom>
          </p:spPr>
          <p:style>
            <a:lnRef idx="1">
              <a:schemeClr val="dk1"/>
            </a:lnRef>
            <a:fillRef idx="0">
              <a:schemeClr val="dk1"/>
            </a:fillRef>
            <a:effectRef idx="0">
              <a:schemeClr val="dk1"/>
            </a:effectRef>
            <a:fontRef idx="minor">
              <a:schemeClr val="tx1"/>
            </a:fontRef>
          </p:style>
        </p:cxnSp>
      </p:grpSp>
      <p:grpSp>
        <p:nvGrpSpPr>
          <p:cNvPr id="1130" name="Group 1129">
            <a:extLst>
              <a:ext uri="{FF2B5EF4-FFF2-40B4-BE49-F238E27FC236}">
                <a16:creationId xmlns:a16="http://schemas.microsoft.com/office/drawing/2014/main" id="{85EAD17D-D537-C9B9-5611-F910C7F300DB}"/>
              </a:ext>
            </a:extLst>
          </p:cNvPr>
          <p:cNvGrpSpPr/>
          <p:nvPr/>
        </p:nvGrpSpPr>
        <p:grpSpPr>
          <a:xfrm>
            <a:off x="9399168" y="3801388"/>
            <a:ext cx="879956" cy="2818867"/>
            <a:chOff x="9388410" y="3771386"/>
            <a:chExt cx="879956" cy="2194850"/>
          </a:xfrm>
        </p:grpSpPr>
        <p:cxnSp>
          <p:nvCxnSpPr>
            <p:cNvPr id="54" name="Straight Connector 53">
              <a:extLst>
                <a:ext uri="{FF2B5EF4-FFF2-40B4-BE49-F238E27FC236}">
                  <a16:creationId xmlns:a16="http://schemas.microsoft.com/office/drawing/2014/main" id="{636AF918-05F4-1360-F75B-FBD96E47F52B}"/>
                </a:ext>
              </a:extLst>
            </p:cNvPr>
            <p:cNvCxnSpPr>
              <a:cxnSpLocks/>
            </p:cNvCxnSpPr>
            <p:nvPr/>
          </p:nvCxnSpPr>
          <p:spPr>
            <a:xfrm>
              <a:off x="9670682" y="3771386"/>
              <a:ext cx="0" cy="1595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C1E4C629-3185-0040-2F52-B1C76BFC90E8}"/>
                </a:ext>
              </a:extLst>
            </p:cNvPr>
            <p:cNvSpPr txBox="1"/>
            <p:nvPr/>
          </p:nvSpPr>
          <p:spPr>
            <a:xfrm>
              <a:off x="9388410" y="5367127"/>
              <a:ext cx="879956" cy="59910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6th EIC RRB Meeting </a:t>
              </a:r>
              <a:b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Nov. 4-5</a:t>
              </a:r>
              <a:r>
                <a:rPr kumimoji="0" lang="en-US" sz="11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2025</a:t>
              </a:r>
            </a:p>
          </p:txBody>
        </p:sp>
      </p:grpSp>
      <p:grpSp>
        <p:nvGrpSpPr>
          <p:cNvPr id="1031" name="Group 1030">
            <a:extLst>
              <a:ext uri="{FF2B5EF4-FFF2-40B4-BE49-F238E27FC236}">
                <a16:creationId xmlns:a16="http://schemas.microsoft.com/office/drawing/2014/main" id="{65F50065-4265-A4F1-4D08-7448F34A9856}"/>
              </a:ext>
            </a:extLst>
          </p:cNvPr>
          <p:cNvGrpSpPr/>
          <p:nvPr/>
        </p:nvGrpSpPr>
        <p:grpSpPr>
          <a:xfrm>
            <a:off x="9908743" y="3781785"/>
            <a:ext cx="1048881" cy="1793943"/>
            <a:chOff x="3748181" y="3584667"/>
            <a:chExt cx="1048881" cy="1223943"/>
          </a:xfrm>
        </p:grpSpPr>
        <p:cxnSp>
          <p:nvCxnSpPr>
            <p:cNvPr id="1032" name="Straight Connector 1031">
              <a:extLst>
                <a:ext uri="{FF2B5EF4-FFF2-40B4-BE49-F238E27FC236}">
                  <a16:creationId xmlns:a16="http://schemas.microsoft.com/office/drawing/2014/main" id="{A08CF25F-69F2-7940-16C5-3E719A28F093}"/>
                </a:ext>
              </a:extLst>
            </p:cNvPr>
            <p:cNvCxnSpPr>
              <a:cxnSpLocks/>
            </p:cNvCxnSpPr>
            <p:nvPr/>
          </p:nvCxnSpPr>
          <p:spPr>
            <a:xfrm>
              <a:off x="4213076" y="3584667"/>
              <a:ext cx="9880" cy="5833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3" name="TextBox 1032">
              <a:extLst>
                <a:ext uri="{FF2B5EF4-FFF2-40B4-BE49-F238E27FC236}">
                  <a16:creationId xmlns:a16="http://schemas.microsoft.com/office/drawing/2014/main" id="{E38AD4E9-0E62-A649-4FDA-11DDE0D5F021}"/>
                </a:ext>
              </a:extLst>
            </p:cNvPr>
            <p:cNvSpPr txBox="1"/>
            <p:nvPr/>
          </p:nvSpPr>
          <p:spPr>
            <a:xfrm>
              <a:off x="3748181" y="4231331"/>
              <a:ext cx="1048881" cy="57727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Integ</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 Installation</a:t>
              </a:r>
              <a:b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(outside GST)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Nov/Dec 2025</a:t>
              </a:r>
            </a:p>
          </p:txBody>
        </p:sp>
      </p:grpSp>
      <p:grpSp>
        <p:nvGrpSpPr>
          <p:cNvPr id="1034" name="Group 1033">
            <a:extLst>
              <a:ext uri="{FF2B5EF4-FFF2-40B4-BE49-F238E27FC236}">
                <a16:creationId xmlns:a16="http://schemas.microsoft.com/office/drawing/2014/main" id="{FBE8E766-3453-E9C5-7FC8-AD338A8203A9}"/>
              </a:ext>
            </a:extLst>
          </p:cNvPr>
          <p:cNvGrpSpPr/>
          <p:nvPr/>
        </p:nvGrpSpPr>
        <p:grpSpPr>
          <a:xfrm>
            <a:off x="2180880" y="2380081"/>
            <a:ext cx="1306043" cy="1412541"/>
            <a:chOff x="3517716" y="2396932"/>
            <a:chExt cx="1306043" cy="1412541"/>
          </a:xfrm>
        </p:grpSpPr>
        <p:cxnSp>
          <p:nvCxnSpPr>
            <p:cNvPr id="1035" name="Straight Connector 1034">
              <a:extLst>
                <a:ext uri="{FF2B5EF4-FFF2-40B4-BE49-F238E27FC236}">
                  <a16:creationId xmlns:a16="http://schemas.microsoft.com/office/drawing/2014/main" id="{A55D02ED-04FB-3E13-C071-9A8014B9DAC0}"/>
                </a:ext>
              </a:extLst>
            </p:cNvPr>
            <p:cNvCxnSpPr>
              <a:cxnSpLocks/>
            </p:cNvCxnSpPr>
            <p:nvPr/>
          </p:nvCxnSpPr>
          <p:spPr>
            <a:xfrm>
              <a:off x="4061592" y="2832113"/>
              <a:ext cx="0" cy="977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6" name="TextBox 1035">
              <a:extLst>
                <a:ext uri="{FF2B5EF4-FFF2-40B4-BE49-F238E27FC236}">
                  <a16:creationId xmlns:a16="http://schemas.microsoft.com/office/drawing/2014/main" id="{F1F52E58-220B-1D1C-9D0A-A7654604A113}"/>
                </a:ext>
              </a:extLst>
            </p:cNvPr>
            <p:cNvSpPr txBox="1"/>
            <p:nvPr/>
          </p:nvSpPr>
          <p:spPr>
            <a:xfrm>
              <a:off x="3517716" y="2396932"/>
              <a:ext cx="1306043" cy="4154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PDR2: Cerenkov PID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April 1-2, 2025</a:t>
              </a:r>
            </a:p>
          </p:txBody>
        </p:sp>
      </p:grpSp>
      <p:cxnSp>
        <p:nvCxnSpPr>
          <p:cNvPr id="1067" name="Straight Connector 1066">
            <a:extLst>
              <a:ext uri="{FF2B5EF4-FFF2-40B4-BE49-F238E27FC236}">
                <a16:creationId xmlns:a16="http://schemas.microsoft.com/office/drawing/2014/main" id="{572927D0-CAE3-A09F-C8A5-3AABF7B4D693}"/>
              </a:ext>
            </a:extLst>
          </p:cNvPr>
          <p:cNvCxnSpPr>
            <a:cxnSpLocks/>
          </p:cNvCxnSpPr>
          <p:nvPr/>
        </p:nvCxnSpPr>
        <p:spPr>
          <a:xfrm flipV="1">
            <a:off x="89838" y="3803912"/>
            <a:ext cx="11912497" cy="8938"/>
          </a:xfrm>
          <a:prstGeom prst="line">
            <a:avLst/>
          </a:prstGeom>
          <a:ln w="15875">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1110" name="Group 1109">
            <a:extLst>
              <a:ext uri="{FF2B5EF4-FFF2-40B4-BE49-F238E27FC236}">
                <a16:creationId xmlns:a16="http://schemas.microsoft.com/office/drawing/2014/main" id="{281DCDB6-D2BA-D747-F2E7-348FE5158C69}"/>
              </a:ext>
            </a:extLst>
          </p:cNvPr>
          <p:cNvGrpSpPr/>
          <p:nvPr/>
        </p:nvGrpSpPr>
        <p:grpSpPr>
          <a:xfrm>
            <a:off x="710714" y="2663000"/>
            <a:ext cx="1471769" cy="1948380"/>
            <a:chOff x="10649797" y="3285382"/>
            <a:chExt cx="1471769" cy="1948380"/>
          </a:xfrm>
        </p:grpSpPr>
        <p:sp>
          <p:nvSpPr>
            <p:cNvPr id="53" name="TextBox 52">
              <a:extLst>
                <a:ext uri="{FF2B5EF4-FFF2-40B4-BE49-F238E27FC236}">
                  <a16:creationId xmlns:a16="http://schemas.microsoft.com/office/drawing/2014/main" id="{4F39B412-6948-6B08-7159-0DB26F0AD119}"/>
                </a:ext>
              </a:extLst>
            </p:cNvPr>
            <p:cNvSpPr txBox="1"/>
            <p:nvPr/>
          </p:nvSpPr>
          <p:spPr>
            <a:xfrm>
              <a:off x="10649797" y="4648987"/>
              <a:ext cx="1471769" cy="584775"/>
            </a:xfrm>
            <a:prstGeom prst="rect">
              <a:avLst/>
            </a:prstGeom>
            <a:solidFill>
              <a:schemeClr val="bg1"/>
            </a:solidFill>
            <a:ln>
              <a:solidFill>
                <a:schemeClr val="accent1">
                  <a:shade val="1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Frascati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Jan 20-24,2025</a:t>
              </a:r>
            </a:p>
          </p:txBody>
        </p:sp>
        <p:pic>
          <p:nvPicPr>
            <p:cNvPr id="1080" name="Picture 1079">
              <a:extLst>
                <a:ext uri="{FF2B5EF4-FFF2-40B4-BE49-F238E27FC236}">
                  <a16:creationId xmlns:a16="http://schemas.microsoft.com/office/drawing/2014/main" id="{D1240A29-7AFE-DB0C-4CB4-E53CC0D92456}"/>
                </a:ext>
              </a:extLst>
            </p:cNvPr>
            <p:cNvPicPr>
              <a:picLocks noChangeAspect="1"/>
            </p:cNvPicPr>
            <p:nvPr/>
          </p:nvPicPr>
          <p:blipFill>
            <a:blip r:embed="rId3"/>
            <a:stretch>
              <a:fillRect/>
            </a:stretch>
          </p:blipFill>
          <p:spPr>
            <a:xfrm>
              <a:off x="10823811" y="3285382"/>
              <a:ext cx="1103716" cy="1295881"/>
            </a:xfrm>
            <a:prstGeom prst="rect">
              <a:avLst/>
            </a:prstGeom>
          </p:spPr>
        </p:pic>
      </p:grpSp>
      <p:grpSp>
        <p:nvGrpSpPr>
          <p:cNvPr id="1129" name="Group 1128">
            <a:extLst>
              <a:ext uri="{FF2B5EF4-FFF2-40B4-BE49-F238E27FC236}">
                <a16:creationId xmlns:a16="http://schemas.microsoft.com/office/drawing/2014/main" id="{D5B22BE1-38E6-0B63-1315-6E7652881A2E}"/>
              </a:ext>
            </a:extLst>
          </p:cNvPr>
          <p:cNvGrpSpPr/>
          <p:nvPr/>
        </p:nvGrpSpPr>
        <p:grpSpPr>
          <a:xfrm>
            <a:off x="4903174" y="1937320"/>
            <a:ext cx="859902" cy="1835397"/>
            <a:chOff x="1270887" y="4585970"/>
            <a:chExt cx="859902" cy="1835397"/>
          </a:xfrm>
        </p:grpSpPr>
        <p:sp>
          <p:nvSpPr>
            <p:cNvPr id="59" name="TextBox 58">
              <a:extLst>
                <a:ext uri="{FF2B5EF4-FFF2-40B4-BE49-F238E27FC236}">
                  <a16:creationId xmlns:a16="http://schemas.microsoft.com/office/drawing/2014/main" id="{55EF9008-DFE5-A24A-B259-359E0B4CCAA3}"/>
                </a:ext>
              </a:extLst>
            </p:cNvPr>
            <p:cNvSpPr txBox="1"/>
            <p:nvPr/>
          </p:nvSpPr>
          <p:spPr>
            <a:xfrm>
              <a:off x="1270887" y="4585970"/>
              <a:ext cx="859902" cy="76944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5th EIC RRB Meeting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June 5-6</a:t>
              </a:r>
              <a:r>
                <a:rPr kumimoji="0" lang="en-US" sz="11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2025</a:t>
              </a:r>
            </a:p>
          </p:txBody>
        </p:sp>
        <p:cxnSp>
          <p:nvCxnSpPr>
            <p:cNvPr id="1084" name="Straight Connector 1083">
              <a:extLst>
                <a:ext uri="{FF2B5EF4-FFF2-40B4-BE49-F238E27FC236}">
                  <a16:creationId xmlns:a16="http://schemas.microsoft.com/office/drawing/2014/main" id="{F982EE87-43B0-3710-CF0A-99B96737CBCC}"/>
                </a:ext>
              </a:extLst>
            </p:cNvPr>
            <p:cNvCxnSpPr>
              <a:cxnSpLocks/>
            </p:cNvCxnSpPr>
            <p:nvPr/>
          </p:nvCxnSpPr>
          <p:spPr>
            <a:xfrm>
              <a:off x="1547308" y="5228610"/>
              <a:ext cx="0" cy="1192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7" name="Group 1026">
            <a:extLst>
              <a:ext uri="{FF2B5EF4-FFF2-40B4-BE49-F238E27FC236}">
                <a16:creationId xmlns:a16="http://schemas.microsoft.com/office/drawing/2014/main" id="{80191080-32B9-4041-109E-B57E40DE1FEA}"/>
              </a:ext>
            </a:extLst>
          </p:cNvPr>
          <p:cNvGrpSpPr/>
          <p:nvPr/>
        </p:nvGrpSpPr>
        <p:grpSpPr>
          <a:xfrm>
            <a:off x="4440257" y="3854288"/>
            <a:ext cx="1007114" cy="2547445"/>
            <a:chOff x="3811375" y="3225098"/>
            <a:chExt cx="1007114" cy="3045701"/>
          </a:xfrm>
        </p:grpSpPr>
        <p:sp>
          <p:nvSpPr>
            <p:cNvPr id="1029" name="TextBox 1028">
              <a:extLst>
                <a:ext uri="{FF2B5EF4-FFF2-40B4-BE49-F238E27FC236}">
                  <a16:creationId xmlns:a16="http://schemas.microsoft.com/office/drawing/2014/main" id="{5CC3C030-1F63-2A96-6523-FAE7E7E179C7}"/>
                </a:ext>
              </a:extLst>
            </p:cNvPr>
            <p:cNvSpPr txBox="1"/>
            <p:nvPr/>
          </p:nvSpPr>
          <p:spPr>
            <a:xfrm>
              <a:off x="3811375" y="5194473"/>
              <a:ext cx="1007114" cy="1076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10th Detector Advisory Committee</a:t>
              </a:r>
              <a:b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June 11-13</a:t>
              </a:r>
              <a:r>
                <a:rPr kumimoji="0" lang="en-US" sz="105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2025 </a:t>
              </a:r>
            </a:p>
          </p:txBody>
        </p:sp>
        <p:cxnSp>
          <p:nvCxnSpPr>
            <p:cNvPr id="1030" name="Straight Connector 1029">
              <a:extLst>
                <a:ext uri="{FF2B5EF4-FFF2-40B4-BE49-F238E27FC236}">
                  <a16:creationId xmlns:a16="http://schemas.microsoft.com/office/drawing/2014/main" id="{BFDC8A9E-1A7C-715F-2653-73CA99CF5C83}"/>
                </a:ext>
              </a:extLst>
            </p:cNvPr>
            <p:cNvCxnSpPr>
              <a:cxnSpLocks/>
            </p:cNvCxnSpPr>
            <p:nvPr/>
          </p:nvCxnSpPr>
          <p:spPr>
            <a:xfrm>
              <a:off x="4200843" y="3225098"/>
              <a:ext cx="15045" cy="18856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96" name="TextBox 1095">
            <a:extLst>
              <a:ext uri="{FF2B5EF4-FFF2-40B4-BE49-F238E27FC236}">
                <a16:creationId xmlns:a16="http://schemas.microsoft.com/office/drawing/2014/main" id="{1C9697DF-B142-E048-5DAC-7DB323F5DE39}"/>
              </a:ext>
            </a:extLst>
          </p:cNvPr>
          <p:cNvSpPr txBox="1"/>
          <p:nvPr/>
        </p:nvSpPr>
        <p:spPr>
          <a:xfrm>
            <a:off x="-53885" y="3821795"/>
            <a:ext cx="73829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2025</a:t>
            </a:r>
          </a:p>
        </p:txBody>
      </p:sp>
      <p:sp>
        <p:nvSpPr>
          <p:cNvPr id="1097" name="TextBox 1096">
            <a:extLst>
              <a:ext uri="{FF2B5EF4-FFF2-40B4-BE49-F238E27FC236}">
                <a16:creationId xmlns:a16="http://schemas.microsoft.com/office/drawing/2014/main" id="{3A84F010-5F97-9B97-3580-EBC503089FC3}"/>
              </a:ext>
            </a:extLst>
          </p:cNvPr>
          <p:cNvSpPr txBox="1"/>
          <p:nvPr/>
        </p:nvSpPr>
        <p:spPr>
          <a:xfrm>
            <a:off x="11336536" y="3952106"/>
            <a:ext cx="73829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2026</a:t>
            </a:r>
          </a:p>
        </p:txBody>
      </p:sp>
      <p:pic>
        <p:nvPicPr>
          <p:cNvPr id="1099" name="Picture 1098" descr="Logo&#10;&#10;Description automatically generated">
            <a:extLst>
              <a:ext uri="{FF2B5EF4-FFF2-40B4-BE49-F238E27FC236}">
                <a16:creationId xmlns:a16="http://schemas.microsoft.com/office/drawing/2014/main" id="{50FFC686-45E9-F919-AC75-28860ED5A0D6}"/>
              </a:ext>
            </a:extLst>
          </p:cNvPr>
          <p:cNvPicPr>
            <a:picLocks noChangeAspect="1"/>
          </p:cNvPicPr>
          <p:nvPr/>
        </p:nvPicPr>
        <p:blipFill>
          <a:blip r:embed="rId4"/>
          <a:stretch>
            <a:fillRect/>
          </a:stretch>
        </p:blipFill>
        <p:spPr>
          <a:xfrm>
            <a:off x="776585" y="37396"/>
            <a:ext cx="1804597" cy="1299014"/>
          </a:xfrm>
          <a:prstGeom prst="rect">
            <a:avLst/>
          </a:prstGeom>
        </p:spPr>
      </p:pic>
      <p:grpSp>
        <p:nvGrpSpPr>
          <p:cNvPr id="1057" name="Group 1056">
            <a:extLst>
              <a:ext uri="{FF2B5EF4-FFF2-40B4-BE49-F238E27FC236}">
                <a16:creationId xmlns:a16="http://schemas.microsoft.com/office/drawing/2014/main" id="{30BB4AFA-9BCE-99E9-5765-E7D3BCC62E2F}"/>
              </a:ext>
            </a:extLst>
          </p:cNvPr>
          <p:cNvGrpSpPr/>
          <p:nvPr/>
        </p:nvGrpSpPr>
        <p:grpSpPr>
          <a:xfrm>
            <a:off x="3727526" y="2152198"/>
            <a:ext cx="1266104" cy="1669597"/>
            <a:chOff x="3727526" y="2152198"/>
            <a:chExt cx="1266104" cy="1669597"/>
          </a:xfrm>
        </p:grpSpPr>
        <p:sp>
          <p:nvSpPr>
            <p:cNvPr id="47" name="TextBox 46">
              <a:extLst>
                <a:ext uri="{FF2B5EF4-FFF2-40B4-BE49-F238E27FC236}">
                  <a16:creationId xmlns:a16="http://schemas.microsoft.com/office/drawing/2014/main" id="{70285ACE-41A2-E2E5-01EE-CCCB52473273}"/>
                </a:ext>
              </a:extLst>
            </p:cNvPr>
            <p:cNvSpPr txBox="1"/>
            <p:nvPr/>
          </p:nvSpPr>
          <p:spPr>
            <a:xfrm>
              <a:off x="3727526" y="2152198"/>
              <a:ext cx="1266104" cy="738664"/>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srgbClr val="4472C4"/>
                  </a:solidFill>
                  <a:effectLst/>
                  <a:uLnTx/>
                  <a:uFillTx/>
                  <a:latin typeface="Calibri" panose="020F0502020204030204"/>
                  <a:ea typeface="+mn-ea"/>
                  <a:cs typeface="+mn-cs"/>
                </a:rPr>
                <a:t>ePIC</a:t>
              </a:r>
              <a: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t> Software and </a:t>
              </a:r>
              <a:b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br>
              <a: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t>Computing Review Check-in</a:t>
              </a:r>
              <a:b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br>
              <a: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t>~May 2025</a:t>
              </a:r>
            </a:p>
          </p:txBody>
        </p:sp>
        <p:cxnSp>
          <p:nvCxnSpPr>
            <p:cNvPr id="1055" name="Straight Connector 1054">
              <a:extLst>
                <a:ext uri="{FF2B5EF4-FFF2-40B4-BE49-F238E27FC236}">
                  <a16:creationId xmlns:a16="http://schemas.microsoft.com/office/drawing/2014/main" id="{751484D4-6ADF-D0B2-9A79-8AC7E588BB18}"/>
                </a:ext>
              </a:extLst>
            </p:cNvPr>
            <p:cNvCxnSpPr>
              <a:cxnSpLocks/>
            </p:cNvCxnSpPr>
            <p:nvPr/>
          </p:nvCxnSpPr>
          <p:spPr>
            <a:xfrm>
              <a:off x="4139310" y="2844435"/>
              <a:ext cx="0" cy="977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8" name="TextBox 1057">
            <a:extLst>
              <a:ext uri="{FF2B5EF4-FFF2-40B4-BE49-F238E27FC236}">
                <a16:creationId xmlns:a16="http://schemas.microsoft.com/office/drawing/2014/main" id="{1873D8A7-B6F2-7210-9276-F3AE0F4358F8}"/>
              </a:ext>
            </a:extLst>
          </p:cNvPr>
          <p:cNvSpPr txBox="1"/>
          <p:nvPr/>
        </p:nvSpPr>
        <p:spPr>
          <a:xfrm>
            <a:off x="5775939" y="5573160"/>
            <a:ext cx="1048881" cy="57708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PDR2: MPGD Detectors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Summer 2025</a:t>
            </a:r>
          </a:p>
        </p:txBody>
      </p:sp>
      <p:sp>
        <p:nvSpPr>
          <p:cNvPr id="1059" name="TextBox 1058">
            <a:extLst>
              <a:ext uri="{FF2B5EF4-FFF2-40B4-BE49-F238E27FC236}">
                <a16:creationId xmlns:a16="http://schemas.microsoft.com/office/drawing/2014/main" id="{E3F3AF97-F880-7416-72E6-4958977EDE0C}"/>
              </a:ext>
            </a:extLst>
          </p:cNvPr>
          <p:cNvSpPr txBox="1"/>
          <p:nvPr/>
        </p:nvSpPr>
        <p:spPr>
          <a:xfrm>
            <a:off x="7616938" y="5142948"/>
            <a:ext cx="1226631" cy="57708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PDR2: Si Tracking  Detectors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Fall 2025</a:t>
            </a:r>
          </a:p>
        </p:txBody>
      </p:sp>
      <p:sp>
        <p:nvSpPr>
          <p:cNvPr id="1060" name="TextBox 1059">
            <a:extLst>
              <a:ext uri="{FF2B5EF4-FFF2-40B4-BE49-F238E27FC236}">
                <a16:creationId xmlns:a16="http://schemas.microsoft.com/office/drawing/2014/main" id="{1989055B-2AED-269A-4DD0-F74A309B6B06}"/>
              </a:ext>
            </a:extLst>
          </p:cNvPr>
          <p:cNvSpPr txBox="1"/>
          <p:nvPr/>
        </p:nvSpPr>
        <p:spPr>
          <a:xfrm>
            <a:off x="7142462" y="5700672"/>
            <a:ext cx="1226631" cy="57708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PDR2: AC-LGAD  Detectors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Fall 2025</a:t>
            </a:r>
          </a:p>
        </p:txBody>
      </p:sp>
      <p:grpSp>
        <p:nvGrpSpPr>
          <p:cNvPr id="1064" name="Group 1063">
            <a:extLst>
              <a:ext uri="{FF2B5EF4-FFF2-40B4-BE49-F238E27FC236}">
                <a16:creationId xmlns:a16="http://schemas.microsoft.com/office/drawing/2014/main" id="{66F18D52-024A-D349-60DC-CC26F3A2B333}"/>
              </a:ext>
            </a:extLst>
          </p:cNvPr>
          <p:cNvGrpSpPr/>
          <p:nvPr/>
        </p:nvGrpSpPr>
        <p:grpSpPr>
          <a:xfrm>
            <a:off x="6111240" y="1715892"/>
            <a:ext cx="1226631" cy="2053128"/>
            <a:chOff x="6111240" y="1715892"/>
            <a:chExt cx="1226631" cy="2053128"/>
          </a:xfrm>
        </p:grpSpPr>
        <p:sp>
          <p:nvSpPr>
            <p:cNvPr id="1061" name="TextBox 1060">
              <a:extLst>
                <a:ext uri="{FF2B5EF4-FFF2-40B4-BE49-F238E27FC236}">
                  <a16:creationId xmlns:a16="http://schemas.microsoft.com/office/drawing/2014/main" id="{09A940AA-5FA1-DA03-9ED3-483405FD0722}"/>
                </a:ext>
              </a:extLst>
            </p:cNvPr>
            <p:cNvSpPr txBox="1"/>
            <p:nvPr/>
          </p:nvSpPr>
          <p:spPr>
            <a:xfrm>
              <a:off x="6111240" y="1715892"/>
              <a:ext cx="1226631" cy="57708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PDR3: Barrel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EMCal</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~August 2025</a:t>
              </a:r>
            </a:p>
          </p:txBody>
        </p:sp>
        <p:cxnSp>
          <p:nvCxnSpPr>
            <p:cNvPr id="1062" name="Straight Connector 1061">
              <a:extLst>
                <a:ext uri="{FF2B5EF4-FFF2-40B4-BE49-F238E27FC236}">
                  <a16:creationId xmlns:a16="http://schemas.microsoft.com/office/drawing/2014/main" id="{B573FB0B-EC8F-2BBC-1DB5-B2A0CF8D606A}"/>
                </a:ext>
              </a:extLst>
            </p:cNvPr>
            <p:cNvCxnSpPr>
              <a:cxnSpLocks/>
            </p:cNvCxnSpPr>
            <p:nvPr/>
          </p:nvCxnSpPr>
          <p:spPr>
            <a:xfrm>
              <a:off x="6461579" y="2380081"/>
              <a:ext cx="0" cy="1388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9" name="TextBox 1068">
            <a:extLst>
              <a:ext uri="{FF2B5EF4-FFF2-40B4-BE49-F238E27FC236}">
                <a16:creationId xmlns:a16="http://schemas.microsoft.com/office/drawing/2014/main" id="{1F361114-952E-F393-5327-9A4512590CC1}"/>
              </a:ext>
            </a:extLst>
          </p:cNvPr>
          <p:cNvSpPr txBox="1"/>
          <p:nvPr/>
        </p:nvSpPr>
        <p:spPr>
          <a:xfrm>
            <a:off x="8852381" y="2983292"/>
            <a:ext cx="1226631" cy="57708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 Magnet/</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Cryo</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Sept./Oct. 2025</a:t>
            </a:r>
          </a:p>
        </p:txBody>
      </p:sp>
      <p:grpSp>
        <p:nvGrpSpPr>
          <p:cNvPr id="1071" name="Group 1070">
            <a:extLst>
              <a:ext uri="{FF2B5EF4-FFF2-40B4-BE49-F238E27FC236}">
                <a16:creationId xmlns:a16="http://schemas.microsoft.com/office/drawing/2014/main" id="{587CFFEA-6F94-D09A-E01E-F60D3E735E31}"/>
              </a:ext>
            </a:extLst>
          </p:cNvPr>
          <p:cNvGrpSpPr/>
          <p:nvPr/>
        </p:nvGrpSpPr>
        <p:grpSpPr>
          <a:xfrm>
            <a:off x="6496596" y="2642154"/>
            <a:ext cx="1226631" cy="1166227"/>
            <a:chOff x="6021832" y="1866475"/>
            <a:chExt cx="1226631" cy="1166227"/>
          </a:xfrm>
        </p:grpSpPr>
        <p:sp>
          <p:nvSpPr>
            <p:cNvPr id="1072" name="TextBox 1071">
              <a:extLst>
                <a:ext uri="{FF2B5EF4-FFF2-40B4-BE49-F238E27FC236}">
                  <a16:creationId xmlns:a16="http://schemas.microsoft.com/office/drawing/2014/main" id="{35FB91D3-93D1-4A79-AC03-C7C01383CDAE}"/>
                </a:ext>
              </a:extLst>
            </p:cNvPr>
            <p:cNvSpPr txBox="1"/>
            <p:nvPr/>
          </p:nvSpPr>
          <p:spPr>
            <a:xfrm>
              <a:off x="6021832" y="1866475"/>
              <a:ext cx="1226631" cy="4154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PDR3: Elec./DAQ</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August 2025 (late)</a:t>
              </a:r>
            </a:p>
          </p:txBody>
        </p:sp>
        <p:cxnSp>
          <p:nvCxnSpPr>
            <p:cNvPr id="1073" name="Straight Connector 1072">
              <a:extLst>
                <a:ext uri="{FF2B5EF4-FFF2-40B4-BE49-F238E27FC236}">
                  <a16:creationId xmlns:a16="http://schemas.microsoft.com/office/drawing/2014/main" id="{CEB7FE3A-7098-F235-1C9D-0DEE025AE483}"/>
                </a:ext>
              </a:extLst>
            </p:cNvPr>
            <p:cNvCxnSpPr>
              <a:cxnSpLocks/>
            </p:cNvCxnSpPr>
            <p:nvPr/>
          </p:nvCxnSpPr>
          <p:spPr>
            <a:xfrm>
              <a:off x="6461579" y="2380081"/>
              <a:ext cx="0" cy="6526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5" name="Group 1064">
            <a:extLst>
              <a:ext uri="{FF2B5EF4-FFF2-40B4-BE49-F238E27FC236}">
                <a16:creationId xmlns:a16="http://schemas.microsoft.com/office/drawing/2014/main" id="{8353EB94-74CF-AC63-B692-6A2BB2787001}"/>
              </a:ext>
            </a:extLst>
          </p:cNvPr>
          <p:cNvGrpSpPr/>
          <p:nvPr/>
        </p:nvGrpSpPr>
        <p:grpSpPr>
          <a:xfrm>
            <a:off x="7119042" y="1576846"/>
            <a:ext cx="1226631" cy="2204939"/>
            <a:chOff x="5999017" y="1564081"/>
            <a:chExt cx="1226631" cy="2204939"/>
          </a:xfrm>
        </p:grpSpPr>
        <p:sp>
          <p:nvSpPr>
            <p:cNvPr id="1066" name="TextBox 1065">
              <a:extLst>
                <a:ext uri="{FF2B5EF4-FFF2-40B4-BE49-F238E27FC236}">
                  <a16:creationId xmlns:a16="http://schemas.microsoft.com/office/drawing/2014/main" id="{87384E81-DAFE-1795-9851-A6CF96C3C6CC}"/>
                </a:ext>
              </a:extLst>
            </p:cNvPr>
            <p:cNvSpPr txBox="1"/>
            <p:nvPr/>
          </p:nvSpPr>
          <p:spPr>
            <a:xfrm>
              <a:off x="5999017" y="1564081"/>
              <a:ext cx="1226631" cy="57708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PDR2: Backwards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HCal</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~Sept. 2025</a:t>
              </a:r>
            </a:p>
          </p:txBody>
        </p:sp>
        <p:cxnSp>
          <p:nvCxnSpPr>
            <p:cNvPr id="1068" name="Straight Connector 1067">
              <a:extLst>
                <a:ext uri="{FF2B5EF4-FFF2-40B4-BE49-F238E27FC236}">
                  <a16:creationId xmlns:a16="http://schemas.microsoft.com/office/drawing/2014/main" id="{EAD9C827-C599-6B11-3BF9-2701380F7A47}"/>
                </a:ext>
              </a:extLst>
            </p:cNvPr>
            <p:cNvCxnSpPr>
              <a:cxnSpLocks/>
            </p:cNvCxnSpPr>
            <p:nvPr/>
          </p:nvCxnSpPr>
          <p:spPr>
            <a:xfrm>
              <a:off x="6461579" y="2163340"/>
              <a:ext cx="0" cy="1605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5" name="Group 1074">
            <a:extLst>
              <a:ext uri="{FF2B5EF4-FFF2-40B4-BE49-F238E27FC236}">
                <a16:creationId xmlns:a16="http://schemas.microsoft.com/office/drawing/2014/main" id="{8AC227E0-4EAF-1F5C-118F-3B65BABA34E0}"/>
              </a:ext>
            </a:extLst>
          </p:cNvPr>
          <p:cNvGrpSpPr/>
          <p:nvPr/>
        </p:nvGrpSpPr>
        <p:grpSpPr>
          <a:xfrm>
            <a:off x="9465697" y="1048386"/>
            <a:ext cx="1226631" cy="2713716"/>
            <a:chOff x="5999017" y="1564081"/>
            <a:chExt cx="1226631" cy="2204939"/>
          </a:xfrm>
        </p:grpSpPr>
        <p:sp>
          <p:nvSpPr>
            <p:cNvPr id="1076" name="TextBox 1075">
              <a:extLst>
                <a:ext uri="{FF2B5EF4-FFF2-40B4-BE49-F238E27FC236}">
                  <a16:creationId xmlns:a16="http://schemas.microsoft.com/office/drawing/2014/main" id="{6E22BF83-9FE3-1F93-4E80-BDA767687575}"/>
                </a:ext>
              </a:extLst>
            </p:cNvPr>
            <p:cNvSpPr txBox="1"/>
            <p:nvPr/>
          </p:nvSpPr>
          <p:spPr>
            <a:xfrm>
              <a:off x="5999017" y="1564081"/>
              <a:ext cx="1226631" cy="46888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 DAQ - Slow</a:t>
              </a:r>
              <a:b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Controls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Nov./Dec. 2025</a:t>
              </a:r>
            </a:p>
          </p:txBody>
        </p:sp>
        <p:cxnSp>
          <p:nvCxnSpPr>
            <p:cNvPr id="1077" name="Straight Connector 1076">
              <a:extLst>
                <a:ext uri="{FF2B5EF4-FFF2-40B4-BE49-F238E27FC236}">
                  <a16:creationId xmlns:a16="http://schemas.microsoft.com/office/drawing/2014/main" id="{E384A366-4A22-6C4F-8C47-96FD032C6041}"/>
                </a:ext>
              </a:extLst>
            </p:cNvPr>
            <p:cNvCxnSpPr>
              <a:cxnSpLocks/>
            </p:cNvCxnSpPr>
            <p:nvPr/>
          </p:nvCxnSpPr>
          <p:spPr>
            <a:xfrm>
              <a:off x="6461579" y="2163340"/>
              <a:ext cx="0" cy="1605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8" name="Group 1077">
            <a:extLst>
              <a:ext uri="{FF2B5EF4-FFF2-40B4-BE49-F238E27FC236}">
                <a16:creationId xmlns:a16="http://schemas.microsoft.com/office/drawing/2014/main" id="{0070B11E-403E-7083-FA94-FC07495B41FF}"/>
              </a:ext>
            </a:extLst>
          </p:cNvPr>
          <p:cNvGrpSpPr/>
          <p:nvPr/>
        </p:nvGrpSpPr>
        <p:grpSpPr>
          <a:xfrm>
            <a:off x="10279124" y="3843726"/>
            <a:ext cx="1048881" cy="2615945"/>
            <a:chOff x="3748181" y="2950530"/>
            <a:chExt cx="1048881" cy="1784765"/>
          </a:xfrm>
        </p:grpSpPr>
        <p:cxnSp>
          <p:nvCxnSpPr>
            <p:cNvPr id="1079" name="Straight Connector 1078">
              <a:extLst>
                <a:ext uri="{FF2B5EF4-FFF2-40B4-BE49-F238E27FC236}">
                  <a16:creationId xmlns:a16="http://schemas.microsoft.com/office/drawing/2014/main" id="{B2C24C02-30B2-A55F-03F5-B2B317A874BD}"/>
                </a:ext>
              </a:extLst>
            </p:cNvPr>
            <p:cNvCxnSpPr>
              <a:cxnSpLocks/>
            </p:cNvCxnSpPr>
            <p:nvPr/>
          </p:nvCxnSpPr>
          <p:spPr>
            <a:xfrm>
              <a:off x="4218016" y="2950530"/>
              <a:ext cx="4940" cy="12174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1" name="TextBox 1080">
              <a:extLst>
                <a:ext uri="{FF2B5EF4-FFF2-40B4-BE49-F238E27FC236}">
                  <a16:creationId xmlns:a16="http://schemas.microsoft.com/office/drawing/2014/main" id="{F6C43950-D12C-B95F-A133-3303D776202D}"/>
                </a:ext>
              </a:extLst>
            </p:cNvPr>
            <p:cNvSpPr txBox="1"/>
            <p:nvPr/>
          </p:nvSpPr>
          <p:spPr>
            <a:xfrm>
              <a:off x="3748181" y="4231331"/>
              <a:ext cx="1048881" cy="50396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Integ</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 Installation</a:t>
              </a:r>
              <a:b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(inside GST)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Nov/Dec 2025</a:t>
              </a:r>
            </a:p>
          </p:txBody>
        </p:sp>
      </p:grpSp>
      <p:grpSp>
        <p:nvGrpSpPr>
          <p:cNvPr id="1083" name="Group 1082">
            <a:extLst>
              <a:ext uri="{FF2B5EF4-FFF2-40B4-BE49-F238E27FC236}">
                <a16:creationId xmlns:a16="http://schemas.microsoft.com/office/drawing/2014/main" id="{3C071479-968E-FC84-8BBD-D51C298275D5}"/>
              </a:ext>
            </a:extLst>
          </p:cNvPr>
          <p:cNvGrpSpPr/>
          <p:nvPr/>
        </p:nvGrpSpPr>
        <p:grpSpPr>
          <a:xfrm>
            <a:off x="10044610" y="2493673"/>
            <a:ext cx="1226631" cy="1284186"/>
            <a:chOff x="5931490" y="2725597"/>
            <a:chExt cx="1226631" cy="1043423"/>
          </a:xfrm>
        </p:grpSpPr>
        <p:sp>
          <p:nvSpPr>
            <p:cNvPr id="1085" name="TextBox 1084">
              <a:extLst>
                <a:ext uri="{FF2B5EF4-FFF2-40B4-BE49-F238E27FC236}">
                  <a16:creationId xmlns:a16="http://schemas.microsoft.com/office/drawing/2014/main" id="{0033D5FF-E00E-1626-54AB-7AF401DCDE82}"/>
                </a:ext>
              </a:extLst>
            </p:cNvPr>
            <p:cNvSpPr txBox="1"/>
            <p:nvPr/>
          </p:nvSpPr>
          <p:spPr>
            <a:xfrm>
              <a:off x="5931490" y="2725597"/>
              <a:ext cx="1226631" cy="46888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PDR3:  IR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Integ</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&amp; Aux. Det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Nov./Dec. 2025</a:t>
              </a:r>
            </a:p>
          </p:txBody>
        </p:sp>
        <p:cxnSp>
          <p:nvCxnSpPr>
            <p:cNvPr id="1086" name="Straight Connector 1085">
              <a:extLst>
                <a:ext uri="{FF2B5EF4-FFF2-40B4-BE49-F238E27FC236}">
                  <a16:creationId xmlns:a16="http://schemas.microsoft.com/office/drawing/2014/main" id="{0FCD334C-2042-C479-0F67-9DB6897CADF1}"/>
                </a:ext>
              </a:extLst>
            </p:cNvPr>
            <p:cNvCxnSpPr>
              <a:cxnSpLocks/>
            </p:cNvCxnSpPr>
            <p:nvPr/>
          </p:nvCxnSpPr>
          <p:spPr>
            <a:xfrm>
              <a:off x="6461579" y="3119886"/>
              <a:ext cx="0" cy="649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89" name="TextBox 1088">
            <a:extLst>
              <a:ext uri="{FF2B5EF4-FFF2-40B4-BE49-F238E27FC236}">
                <a16:creationId xmlns:a16="http://schemas.microsoft.com/office/drawing/2014/main" id="{21F3360B-F23F-2584-9933-9248AEE53B10}"/>
              </a:ext>
            </a:extLst>
          </p:cNvPr>
          <p:cNvSpPr txBox="1"/>
          <p:nvPr/>
        </p:nvSpPr>
        <p:spPr>
          <a:xfrm>
            <a:off x="7732357" y="1017048"/>
            <a:ext cx="1226631" cy="4154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PDR2: Polarimetry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Sept./Oct 2025</a:t>
            </a:r>
          </a:p>
        </p:txBody>
      </p:sp>
      <p:grpSp>
        <p:nvGrpSpPr>
          <p:cNvPr id="1098" name="Group 1097">
            <a:extLst>
              <a:ext uri="{FF2B5EF4-FFF2-40B4-BE49-F238E27FC236}">
                <a16:creationId xmlns:a16="http://schemas.microsoft.com/office/drawing/2014/main" id="{FF9E5F5A-E13C-B67A-7A92-67A2418F5A66}"/>
              </a:ext>
            </a:extLst>
          </p:cNvPr>
          <p:cNvGrpSpPr/>
          <p:nvPr/>
        </p:nvGrpSpPr>
        <p:grpSpPr>
          <a:xfrm>
            <a:off x="3182986" y="3801388"/>
            <a:ext cx="1226631" cy="1899284"/>
            <a:chOff x="3182986" y="3801388"/>
            <a:chExt cx="1226631" cy="1899284"/>
          </a:xfrm>
        </p:grpSpPr>
        <p:sp>
          <p:nvSpPr>
            <p:cNvPr id="1094" name="TextBox 1093">
              <a:extLst>
                <a:ext uri="{FF2B5EF4-FFF2-40B4-BE49-F238E27FC236}">
                  <a16:creationId xmlns:a16="http://schemas.microsoft.com/office/drawing/2014/main" id="{CDCC5381-0CB3-D2A1-37D1-F97642E724CB}"/>
                </a:ext>
              </a:extLst>
            </p:cNvPr>
            <p:cNvSpPr txBox="1"/>
            <p:nvPr/>
          </p:nvSpPr>
          <p:spPr>
            <a:xfrm>
              <a:off x="3182986" y="4800426"/>
              <a:ext cx="1226631" cy="90024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C00000"/>
                  </a:solidFill>
                  <a:effectLst/>
                  <a:uLnTx/>
                  <a:uFillTx/>
                  <a:latin typeface="Calibri" panose="020F0502020204030204"/>
                  <a:ea typeface="+mn-ea"/>
                  <a:cs typeface="+mn-cs"/>
                </a:rPr>
                <a:t>FDR: Backward &amp; Forward EM Calorimetry, Barrel &amp; Forward HCAL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C00000"/>
                  </a:solidFill>
                  <a:effectLst/>
                  <a:uLnTx/>
                  <a:uFillTx/>
                  <a:latin typeface="Calibri" panose="020F0502020204030204"/>
                  <a:ea typeface="+mn-ea"/>
                  <a:cs typeface="+mn-cs"/>
                </a:rPr>
                <a:t>May 2025</a:t>
              </a:r>
            </a:p>
          </p:txBody>
        </p:sp>
        <p:cxnSp>
          <p:nvCxnSpPr>
            <p:cNvPr id="1095" name="Straight Connector 1094">
              <a:extLst>
                <a:ext uri="{FF2B5EF4-FFF2-40B4-BE49-F238E27FC236}">
                  <a16:creationId xmlns:a16="http://schemas.microsoft.com/office/drawing/2014/main" id="{469E181D-9E37-F647-0575-E91EA37A0541}"/>
                </a:ext>
              </a:extLst>
            </p:cNvPr>
            <p:cNvCxnSpPr>
              <a:cxnSpLocks/>
            </p:cNvCxnSpPr>
            <p:nvPr/>
          </p:nvCxnSpPr>
          <p:spPr>
            <a:xfrm>
              <a:off x="3789452" y="3801388"/>
              <a:ext cx="0" cy="977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0" name="Group 1099">
            <a:extLst>
              <a:ext uri="{FF2B5EF4-FFF2-40B4-BE49-F238E27FC236}">
                <a16:creationId xmlns:a16="http://schemas.microsoft.com/office/drawing/2014/main" id="{755C75AE-A62C-2ED9-1B7B-E9D0FCA59CCC}"/>
              </a:ext>
            </a:extLst>
          </p:cNvPr>
          <p:cNvGrpSpPr/>
          <p:nvPr/>
        </p:nvGrpSpPr>
        <p:grpSpPr>
          <a:xfrm>
            <a:off x="2352576" y="3845476"/>
            <a:ext cx="1178610" cy="2509458"/>
            <a:chOff x="3648511" y="3225098"/>
            <a:chExt cx="1178610" cy="3000285"/>
          </a:xfrm>
        </p:grpSpPr>
        <p:sp>
          <p:nvSpPr>
            <p:cNvPr id="1104" name="TextBox 1103">
              <a:extLst>
                <a:ext uri="{FF2B5EF4-FFF2-40B4-BE49-F238E27FC236}">
                  <a16:creationId xmlns:a16="http://schemas.microsoft.com/office/drawing/2014/main" id="{65451B28-2606-6261-FA7B-39F9D42C9143}"/>
                </a:ext>
              </a:extLst>
            </p:cNvPr>
            <p:cNvSpPr txBox="1"/>
            <p:nvPr/>
          </p:nvSpPr>
          <p:spPr>
            <a:xfrm>
              <a:off x="3648511" y="5535430"/>
              <a:ext cx="1178610" cy="6899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Detector R&amp;D Day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ePIC</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/Project)</a:t>
              </a:r>
              <a:b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16-17</a:t>
              </a:r>
              <a:r>
                <a:rPr kumimoji="0" lang="en-US" sz="105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April 2025 </a:t>
              </a:r>
            </a:p>
          </p:txBody>
        </p:sp>
        <p:cxnSp>
          <p:nvCxnSpPr>
            <p:cNvPr id="1105" name="Straight Connector 1104">
              <a:extLst>
                <a:ext uri="{FF2B5EF4-FFF2-40B4-BE49-F238E27FC236}">
                  <a16:creationId xmlns:a16="http://schemas.microsoft.com/office/drawing/2014/main" id="{ECBFA884-C239-EC8A-C08C-30972012313E}"/>
                </a:ext>
              </a:extLst>
            </p:cNvPr>
            <p:cNvCxnSpPr>
              <a:cxnSpLocks/>
            </p:cNvCxnSpPr>
            <p:nvPr/>
          </p:nvCxnSpPr>
          <p:spPr>
            <a:xfrm>
              <a:off x="4200843" y="3225098"/>
              <a:ext cx="7522" cy="22682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A430783E-5627-E6D5-6EC5-95B65DBC5B4C}"/>
              </a:ext>
            </a:extLst>
          </p:cNvPr>
          <p:cNvGrpSpPr/>
          <p:nvPr/>
        </p:nvGrpSpPr>
        <p:grpSpPr>
          <a:xfrm>
            <a:off x="8087044" y="1877950"/>
            <a:ext cx="1266104" cy="1905057"/>
            <a:chOff x="1811703" y="2147517"/>
            <a:chExt cx="787682" cy="1597987"/>
          </a:xfrm>
        </p:grpSpPr>
        <p:sp>
          <p:nvSpPr>
            <p:cNvPr id="20" name="TextBox 19">
              <a:extLst>
                <a:ext uri="{FF2B5EF4-FFF2-40B4-BE49-F238E27FC236}">
                  <a16:creationId xmlns:a16="http://schemas.microsoft.com/office/drawing/2014/main" id="{65B02CA8-B607-1E93-B22B-5D6D446A9FB8}"/>
                </a:ext>
              </a:extLst>
            </p:cNvPr>
            <p:cNvSpPr txBox="1"/>
            <p:nvPr/>
          </p:nvSpPr>
          <p:spPr>
            <a:xfrm>
              <a:off x="1811703" y="2147517"/>
              <a:ext cx="787682" cy="484063"/>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srgbClr val="4472C4"/>
                  </a:solidFill>
                  <a:effectLst/>
                  <a:uLnTx/>
                  <a:uFillTx/>
                  <a:latin typeface="Calibri" panose="020F0502020204030204"/>
                  <a:ea typeface="+mn-ea"/>
                  <a:cs typeface="+mn-cs"/>
                </a:rPr>
                <a:t>ePIC</a:t>
              </a:r>
              <a: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t> Software and </a:t>
              </a:r>
              <a:b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br>
              <a: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t>Computing Review</a:t>
              </a:r>
              <a:b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br>
              <a:r>
                <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rPr>
                <a:t>~Oct 2025</a:t>
              </a:r>
            </a:p>
          </p:txBody>
        </p:sp>
        <p:cxnSp>
          <p:nvCxnSpPr>
            <p:cNvPr id="21" name="Straight Connector 20">
              <a:extLst>
                <a:ext uri="{FF2B5EF4-FFF2-40B4-BE49-F238E27FC236}">
                  <a16:creationId xmlns:a16="http://schemas.microsoft.com/office/drawing/2014/main" id="{008140A9-5213-5160-95F7-DF20AE808FD6}"/>
                </a:ext>
              </a:extLst>
            </p:cNvPr>
            <p:cNvCxnSpPr>
              <a:cxnSpLocks/>
            </p:cNvCxnSpPr>
            <p:nvPr/>
          </p:nvCxnSpPr>
          <p:spPr>
            <a:xfrm>
              <a:off x="1996764" y="2631580"/>
              <a:ext cx="2698" cy="1113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CC8912FB-E4B7-DB16-8653-711C157CB403}"/>
              </a:ext>
            </a:extLst>
          </p:cNvPr>
          <p:cNvGrpSpPr/>
          <p:nvPr/>
        </p:nvGrpSpPr>
        <p:grpSpPr>
          <a:xfrm>
            <a:off x="5369945" y="1298476"/>
            <a:ext cx="1226631" cy="2494146"/>
            <a:chOff x="5906735" y="1888734"/>
            <a:chExt cx="1226631" cy="2494146"/>
          </a:xfrm>
        </p:grpSpPr>
        <p:sp>
          <p:nvSpPr>
            <p:cNvPr id="6" name="TextBox 5">
              <a:extLst>
                <a:ext uri="{FF2B5EF4-FFF2-40B4-BE49-F238E27FC236}">
                  <a16:creationId xmlns:a16="http://schemas.microsoft.com/office/drawing/2014/main" id="{CCEE0B54-744B-5FBA-2A4E-E9BDB37D0AA8}"/>
                </a:ext>
              </a:extLst>
            </p:cNvPr>
            <p:cNvSpPr txBox="1"/>
            <p:nvPr/>
          </p:nvSpPr>
          <p:spPr>
            <a:xfrm>
              <a:off x="5906735" y="1888734"/>
              <a:ext cx="1226631" cy="4154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2"/>
                  </a:solidFill>
                  <a:effectLst/>
                  <a:uLnTx/>
                  <a:uFillTx/>
                  <a:latin typeface="Calibri" panose="020F0502020204030204"/>
                  <a:ea typeface="+mn-ea"/>
                  <a:cs typeface="+mn-cs"/>
                </a:rPr>
                <a:t>DOE IPR: SP Status </a:t>
              </a:r>
              <a:r>
                <a:rPr lang="en-US" sz="1050" dirty="0">
                  <a:solidFill>
                    <a:schemeClr val="accent2"/>
                  </a:solidFill>
                  <a:latin typeface="Calibri" panose="020F0502020204030204"/>
                </a:rPr>
                <a:t>29-30</a:t>
              </a:r>
              <a:r>
                <a:rPr lang="en-US" sz="1050" baseline="30000" dirty="0">
                  <a:solidFill>
                    <a:schemeClr val="accent2"/>
                  </a:solidFill>
                  <a:latin typeface="Calibri" panose="020F0502020204030204"/>
                </a:rPr>
                <a:t>th</a:t>
              </a:r>
              <a:r>
                <a:rPr lang="en-US" sz="1050" dirty="0">
                  <a:solidFill>
                    <a:schemeClr val="accent2"/>
                  </a:solidFill>
                  <a:latin typeface="Calibri" panose="020F0502020204030204"/>
                </a:rPr>
                <a:t> July,</a:t>
              </a:r>
              <a:r>
                <a:rPr kumimoji="0" lang="en-US" sz="1050" b="0" i="0" u="none" strike="noStrike" kern="1200" cap="none" spc="0" normalizeH="0" baseline="0" noProof="0" dirty="0">
                  <a:ln>
                    <a:noFill/>
                  </a:ln>
                  <a:solidFill>
                    <a:schemeClr val="accent2"/>
                  </a:solidFill>
                  <a:effectLst/>
                  <a:uLnTx/>
                  <a:uFillTx/>
                  <a:latin typeface="Calibri" panose="020F0502020204030204"/>
                  <a:ea typeface="+mn-ea"/>
                  <a:cs typeface="+mn-cs"/>
                </a:rPr>
                <a:t> 2025</a:t>
              </a:r>
            </a:p>
          </p:txBody>
        </p:sp>
        <p:cxnSp>
          <p:nvCxnSpPr>
            <p:cNvPr id="10" name="Straight Connector 9">
              <a:extLst>
                <a:ext uri="{FF2B5EF4-FFF2-40B4-BE49-F238E27FC236}">
                  <a16:creationId xmlns:a16="http://schemas.microsoft.com/office/drawing/2014/main" id="{C0C00C86-6E67-829E-3A63-B14674B5CE35}"/>
                </a:ext>
              </a:extLst>
            </p:cNvPr>
            <p:cNvCxnSpPr>
              <a:cxnSpLocks/>
            </p:cNvCxnSpPr>
            <p:nvPr/>
          </p:nvCxnSpPr>
          <p:spPr>
            <a:xfrm>
              <a:off x="6461579" y="2380081"/>
              <a:ext cx="0" cy="20027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8AF505E3-9C45-6A68-C57E-C6C0DC0715E8}"/>
              </a:ext>
            </a:extLst>
          </p:cNvPr>
          <p:cNvGrpSpPr/>
          <p:nvPr/>
        </p:nvGrpSpPr>
        <p:grpSpPr>
          <a:xfrm>
            <a:off x="8205048" y="3814749"/>
            <a:ext cx="1226631" cy="1256392"/>
            <a:chOff x="6010260" y="961155"/>
            <a:chExt cx="1226631" cy="1256392"/>
          </a:xfrm>
        </p:grpSpPr>
        <p:sp>
          <p:nvSpPr>
            <p:cNvPr id="13" name="TextBox 12">
              <a:extLst>
                <a:ext uri="{FF2B5EF4-FFF2-40B4-BE49-F238E27FC236}">
                  <a16:creationId xmlns:a16="http://schemas.microsoft.com/office/drawing/2014/main" id="{8D1C42B5-C1DA-76FA-C19B-7C5D070CF2BC}"/>
                </a:ext>
              </a:extLst>
            </p:cNvPr>
            <p:cNvSpPr txBox="1"/>
            <p:nvPr/>
          </p:nvSpPr>
          <p:spPr>
            <a:xfrm>
              <a:off x="6010260" y="1317301"/>
              <a:ext cx="1226631" cy="90024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2"/>
                  </a:solidFill>
                  <a:effectLst/>
                  <a:uLnTx/>
                  <a:uFillTx/>
                  <a:latin typeface="Aptos" panose="020B0004020202020204" pitchFamily="34" charset="0"/>
                  <a:ea typeface="+mn-ea"/>
                  <a:cs typeface="+mn-cs"/>
                </a:rPr>
                <a:t>Collider Subproject and Status Director's Review</a:t>
              </a:r>
              <a:r>
                <a:rPr kumimoji="0" lang="en-US" sz="1050" b="0" i="0" u="none" strike="noStrike" kern="1200" cap="none" spc="0" normalizeH="0" baseline="0" noProof="0" dirty="0">
                  <a:ln>
                    <a:noFill/>
                  </a:ln>
                  <a:solidFill>
                    <a:schemeClr val="accent2"/>
                  </a:solidFill>
                  <a:effectLst/>
                  <a:uLnTx/>
                  <a:uFillTx/>
                  <a:latin typeface="Calibri" panose="020F0502020204030204" pitchFamily="34" charset="0"/>
                  <a:ea typeface="+mn-ea"/>
                  <a:cs typeface="Calibri" panose="020F0502020204030204" pitchFamily="34" charset="0"/>
                </a:rPr>
                <a:t> </a:t>
              </a:r>
              <a:b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050" b="0" i="0" u="none" strike="noStrike" kern="1200" cap="none" spc="0" normalizeH="0" baseline="0" noProof="0" dirty="0">
                  <a:ln>
                    <a:noFill/>
                  </a:ln>
                  <a:solidFill>
                    <a:schemeClr val="accent2"/>
                  </a:solidFill>
                  <a:effectLst/>
                  <a:uLnTx/>
                  <a:uFillTx/>
                  <a:latin typeface="Calibri" panose="020F0502020204030204"/>
                  <a:ea typeface="+mn-ea"/>
                  <a:cs typeface="+mn-cs"/>
                </a:rPr>
                <a:t>21-23 Oct.</a:t>
              </a:r>
              <a:r>
                <a:rPr lang="en-US" sz="1050" dirty="0">
                  <a:solidFill>
                    <a:schemeClr val="accent2"/>
                  </a:solidFill>
                  <a:latin typeface="Calibri" panose="020F0502020204030204"/>
                </a:rPr>
                <a:t>,</a:t>
              </a:r>
              <a:r>
                <a:rPr kumimoji="0" lang="en-US" sz="1050" b="0" i="0" u="none" strike="noStrike" kern="1200" cap="none" spc="0" normalizeH="0" baseline="0" noProof="0" dirty="0">
                  <a:ln>
                    <a:noFill/>
                  </a:ln>
                  <a:solidFill>
                    <a:schemeClr val="accent2"/>
                  </a:solidFill>
                  <a:effectLst/>
                  <a:uLnTx/>
                  <a:uFillTx/>
                  <a:latin typeface="Calibri" panose="020F0502020204030204"/>
                  <a:ea typeface="+mn-ea"/>
                  <a:cs typeface="+mn-cs"/>
                </a:rPr>
                <a:t> 2025</a:t>
              </a:r>
            </a:p>
          </p:txBody>
        </p:sp>
        <p:cxnSp>
          <p:nvCxnSpPr>
            <p:cNvPr id="15" name="Straight Connector 14">
              <a:extLst>
                <a:ext uri="{FF2B5EF4-FFF2-40B4-BE49-F238E27FC236}">
                  <a16:creationId xmlns:a16="http://schemas.microsoft.com/office/drawing/2014/main" id="{992E363D-BA8A-07B9-66F1-147FDAB8C928}"/>
                </a:ext>
              </a:extLst>
            </p:cNvPr>
            <p:cNvCxnSpPr>
              <a:cxnSpLocks/>
            </p:cNvCxnSpPr>
            <p:nvPr/>
          </p:nvCxnSpPr>
          <p:spPr>
            <a:xfrm>
              <a:off x="6642648" y="961155"/>
              <a:ext cx="0" cy="3283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12E10FB-481E-43A9-CA3C-FF668EAFF6B7}"/>
              </a:ext>
            </a:extLst>
          </p:cNvPr>
          <p:cNvGrpSpPr/>
          <p:nvPr/>
        </p:nvGrpSpPr>
        <p:grpSpPr>
          <a:xfrm>
            <a:off x="11186078" y="2285768"/>
            <a:ext cx="888750" cy="1506854"/>
            <a:chOff x="11186078" y="2285768"/>
            <a:chExt cx="888750" cy="1506854"/>
          </a:xfrm>
        </p:grpSpPr>
        <p:sp>
          <p:nvSpPr>
            <p:cNvPr id="22" name="TextBox 21">
              <a:extLst>
                <a:ext uri="{FF2B5EF4-FFF2-40B4-BE49-F238E27FC236}">
                  <a16:creationId xmlns:a16="http://schemas.microsoft.com/office/drawing/2014/main" id="{A713F0BF-97E7-DBC7-C5F9-9D30E224BF1A}"/>
                </a:ext>
              </a:extLst>
            </p:cNvPr>
            <p:cNvSpPr txBox="1"/>
            <p:nvPr/>
          </p:nvSpPr>
          <p:spPr>
            <a:xfrm>
              <a:off x="11186078" y="2285768"/>
              <a:ext cx="888750" cy="57708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2"/>
                  </a:solidFill>
                  <a:effectLst/>
                  <a:uLnTx/>
                  <a:uFillTx/>
                  <a:latin typeface="Calibri" panose="020F0502020204030204"/>
                  <a:ea typeface="+mn-ea"/>
                  <a:cs typeface="+mn-cs"/>
                </a:rPr>
                <a:t>DOE IPR and ICR</a:t>
              </a:r>
              <a:r>
                <a:rPr lang="en-US" sz="1050" dirty="0">
                  <a:solidFill>
                    <a:schemeClr val="accent2"/>
                  </a:solidFill>
                  <a:latin typeface="Calibri" panose="020F0502020204030204"/>
                </a:rPr>
                <a:t>,</a:t>
              </a:r>
              <a:r>
                <a:rPr kumimoji="0" lang="en-US" sz="1050" b="0" i="0" u="none" strike="noStrike" kern="1200" cap="none" spc="0" normalizeH="0" baseline="0" noProof="0" dirty="0">
                  <a:ln>
                    <a:noFill/>
                  </a:ln>
                  <a:solidFill>
                    <a:schemeClr val="accent2"/>
                  </a:solidFill>
                  <a:effectLst/>
                  <a:uLnTx/>
                  <a:uFillTx/>
                  <a:latin typeface="Calibri" panose="020F0502020204030204"/>
                  <a:ea typeface="+mn-ea"/>
                  <a:cs typeface="+mn-cs"/>
                </a:rPr>
                <a:t> 13-16</a:t>
              </a:r>
              <a:r>
                <a:rPr kumimoji="0" lang="en-US" sz="1050" b="0" i="0" u="none" strike="noStrike" kern="1200" cap="none" spc="0" normalizeH="0" baseline="30000" noProof="0" dirty="0">
                  <a:ln>
                    <a:noFill/>
                  </a:ln>
                  <a:solidFill>
                    <a:schemeClr val="accent2"/>
                  </a:solidFill>
                  <a:effectLst/>
                  <a:uLnTx/>
                  <a:uFillTx/>
                  <a:latin typeface="Calibri" panose="020F0502020204030204"/>
                  <a:ea typeface="+mn-ea"/>
                  <a:cs typeface="+mn-cs"/>
                </a:rPr>
                <a:t>th</a:t>
              </a:r>
              <a:r>
                <a:rPr kumimoji="0" lang="en-US" sz="1050" b="0" i="0" u="none" strike="noStrike" kern="1200" cap="none" spc="0" normalizeH="0" baseline="0" noProof="0" dirty="0">
                  <a:ln>
                    <a:noFill/>
                  </a:ln>
                  <a:solidFill>
                    <a:schemeClr val="accent2"/>
                  </a:solidFill>
                  <a:effectLst/>
                  <a:uLnTx/>
                  <a:uFillTx/>
                  <a:latin typeface="Calibri" panose="020F0502020204030204"/>
                  <a:ea typeface="+mn-ea"/>
                  <a:cs typeface="+mn-cs"/>
                </a:rPr>
                <a:t> Jan., 2026</a:t>
              </a:r>
            </a:p>
          </p:txBody>
        </p:sp>
        <p:cxnSp>
          <p:nvCxnSpPr>
            <p:cNvPr id="23" name="Straight Connector 22">
              <a:extLst>
                <a:ext uri="{FF2B5EF4-FFF2-40B4-BE49-F238E27FC236}">
                  <a16:creationId xmlns:a16="http://schemas.microsoft.com/office/drawing/2014/main" id="{8B2E02F8-E053-FF25-C195-E1DA1AAC87F4}"/>
                </a:ext>
              </a:extLst>
            </p:cNvPr>
            <p:cNvCxnSpPr>
              <a:cxnSpLocks/>
            </p:cNvCxnSpPr>
            <p:nvPr/>
          </p:nvCxnSpPr>
          <p:spPr>
            <a:xfrm>
              <a:off x="11570939" y="2849903"/>
              <a:ext cx="0" cy="942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59BD95F-8C1F-BEF1-7D32-68F03776B66A}"/>
              </a:ext>
            </a:extLst>
          </p:cNvPr>
          <p:cNvGrpSpPr/>
          <p:nvPr/>
        </p:nvGrpSpPr>
        <p:grpSpPr>
          <a:xfrm>
            <a:off x="11151197" y="4344671"/>
            <a:ext cx="1048880" cy="1214727"/>
            <a:chOff x="11151197" y="4344671"/>
            <a:chExt cx="1048880" cy="1214727"/>
          </a:xfrm>
        </p:grpSpPr>
        <p:sp>
          <p:nvSpPr>
            <p:cNvPr id="29" name="TextBox 28">
              <a:extLst>
                <a:ext uri="{FF2B5EF4-FFF2-40B4-BE49-F238E27FC236}">
                  <a16:creationId xmlns:a16="http://schemas.microsoft.com/office/drawing/2014/main" id="{11F6A843-1CB4-946C-C687-A2124D10900E}"/>
                </a:ext>
              </a:extLst>
            </p:cNvPr>
            <p:cNvSpPr txBox="1"/>
            <p:nvPr/>
          </p:nvSpPr>
          <p:spPr>
            <a:xfrm>
              <a:off x="11151197" y="4344671"/>
              <a:ext cx="1048880" cy="1077218"/>
            </a:xfrm>
            <a:prstGeom prst="rect">
              <a:avLst/>
            </a:prstGeom>
            <a:solidFill>
              <a:schemeClr val="bg1"/>
            </a:solidFill>
            <a:ln>
              <a:solidFill>
                <a:schemeClr val="accent1">
                  <a:shade val="1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CD-2/3 Review</a:t>
              </a:r>
              <a:b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mid 2026</a:t>
              </a:r>
            </a:p>
          </p:txBody>
        </p:sp>
        <p:sp>
          <p:nvSpPr>
            <p:cNvPr id="26" name="Arrow: Right 25">
              <a:extLst>
                <a:ext uri="{FF2B5EF4-FFF2-40B4-BE49-F238E27FC236}">
                  <a16:creationId xmlns:a16="http://schemas.microsoft.com/office/drawing/2014/main" id="{55BDFAA8-E5E3-A63F-E489-DA5B79BF1BEE}"/>
                </a:ext>
              </a:extLst>
            </p:cNvPr>
            <p:cNvSpPr/>
            <p:nvPr/>
          </p:nvSpPr>
          <p:spPr>
            <a:xfrm>
              <a:off x="11555133" y="5303577"/>
              <a:ext cx="301096" cy="2558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882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7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8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7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0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5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 grpId="0" animBg="1"/>
      <p:bldP spid="1059" grpId="0" animBg="1"/>
      <p:bldP spid="1060" grpId="0" animBg="1"/>
      <p:bldP spid="1069" grpId="0" animBg="1"/>
      <p:bldP spid="108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17AE-5A41-8169-C795-5131878EA70B}"/>
              </a:ext>
            </a:extLst>
          </p:cNvPr>
          <p:cNvSpPr>
            <a:spLocks noGrp="1"/>
          </p:cNvSpPr>
          <p:nvPr>
            <p:ph type="title"/>
          </p:nvPr>
        </p:nvSpPr>
        <p:spPr>
          <a:xfrm>
            <a:off x="838200" y="365126"/>
            <a:ext cx="10515600" cy="851116"/>
          </a:xfrm>
        </p:spPr>
        <p:txBody>
          <a:bodyPr/>
          <a:lstStyle/>
          <a:p>
            <a:r>
              <a:rPr lang="en-US" b="1" dirty="0">
                <a:solidFill>
                  <a:schemeClr val="accent1"/>
                </a:solidFill>
              </a:rPr>
              <a:t>Parting Words</a:t>
            </a:r>
          </a:p>
        </p:txBody>
      </p:sp>
      <p:sp>
        <p:nvSpPr>
          <p:cNvPr id="3" name="Content Placeholder 2">
            <a:extLst>
              <a:ext uri="{FF2B5EF4-FFF2-40B4-BE49-F238E27FC236}">
                <a16:creationId xmlns:a16="http://schemas.microsoft.com/office/drawing/2014/main" id="{32AB58AE-DD63-7159-A6C7-7EFAE4E93AD2}"/>
              </a:ext>
            </a:extLst>
          </p:cNvPr>
          <p:cNvSpPr>
            <a:spLocks noGrp="1"/>
          </p:cNvSpPr>
          <p:nvPr>
            <p:ph idx="1"/>
          </p:nvPr>
        </p:nvSpPr>
        <p:spPr>
          <a:xfrm>
            <a:off x="838200" y="1338606"/>
            <a:ext cx="10515600" cy="4838357"/>
          </a:xfrm>
        </p:spPr>
        <p:txBody>
          <a:bodyPr>
            <a:normAutofit/>
          </a:bodyPr>
          <a:lstStyle/>
          <a:p>
            <a:r>
              <a:rPr lang="en-US" dirty="0"/>
              <a:t>Moving forward on a number of collaboration priorities </a:t>
            </a:r>
          </a:p>
          <a:p>
            <a:r>
              <a:rPr lang="en-US" dirty="0"/>
              <a:t>A busy 2025 is already underway!</a:t>
            </a:r>
          </a:p>
          <a:p>
            <a:r>
              <a:rPr lang="en-US" dirty="0"/>
              <a:t>Next </a:t>
            </a:r>
            <a:r>
              <a:rPr lang="en-US" dirty="0" err="1"/>
              <a:t>ePIC</a:t>
            </a:r>
            <a:r>
              <a:rPr lang="en-US" dirty="0"/>
              <a:t> General Meeting Friday, Mar. 20</a:t>
            </a:r>
            <a:r>
              <a:rPr lang="en-US" baseline="30000" dirty="0"/>
              <a:t>th</a:t>
            </a:r>
            <a:r>
              <a:rPr lang="en-US" dirty="0"/>
              <a:t>, 2025 @ 10:00PM ET</a:t>
            </a:r>
          </a:p>
        </p:txBody>
      </p:sp>
      <p:sp>
        <p:nvSpPr>
          <p:cNvPr id="4" name="Date Placeholder 3">
            <a:extLst>
              <a:ext uri="{FF2B5EF4-FFF2-40B4-BE49-F238E27FC236}">
                <a16:creationId xmlns:a16="http://schemas.microsoft.com/office/drawing/2014/main" id="{7E6B28DD-586C-CD93-73C2-BC123AE9C5BA}"/>
              </a:ext>
            </a:extLst>
          </p:cNvPr>
          <p:cNvSpPr>
            <a:spLocks noGrp="1"/>
          </p:cNvSpPr>
          <p:nvPr>
            <p:ph type="dt" sz="half" idx="10"/>
          </p:nvPr>
        </p:nvSpPr>
        <p:spPr/>
        <p:txBody>
          <a:bodyPr/>
          <a:lstStyle/>
          <a:p>
            <a:r>
              <a:rPr lang="en-US"/>
              <a:t>3/7/2025</a:t>
            </a:r>
          </a:p>
        </p:txBody>
      </p:sp>
      <p:sp>
        <p:nvSpPr>
          <p:cNvPr id="9" name="Rectangle 5">
            <a:extLst>
              <a:ext uri="{FF2B5EF4-FFF2-40B4-BE49-F238E27FC236}">
                <a16:creationId xmlns:a16="http://schemas.microsoft.com/office/drawing/2014/main" id="{499A4514-4849-DB57-66A8-701208B37A3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a:extLst>
              <a:ext uri="{FF2B5EF4-FFF2-40B4-BE49-F238E27FC236}">
                <a16:creationId xmlns:a16="http://schemas.microsoft.com/office/drawing/2014/main" id="{D791C3B2-E8EB-A59D-3230-513A679F1E61}"/>
              </a:ext>
            </a:extLst>
          </p:cNvPr>
          <p:cNvSpPr>
            <a:spLocks noGrp="1"/>
          </p:cNvSpPr>
          <p:nvPr>
            <p:ph type="ftr" sz="quarter" idx="11"/>
          </p:nvPr>
        </p:nvSpPr>
        <p:spPr/>
        <p:txBody>
          <a:bodyPr/>
          <a:lstStyle/>
          <a:p>
            <a:r>
              <a:rPr lang="en-US"/>
              <a:t>ePIC General Meeting </a:t>
            </a:r>
          </a:p>
        </p:txBody>
      </p:sp>
      <p:pic>
        <p:nvPicPr>
          <p:cNvPr id="7" name="Picture 6" descr="Logo&#10;&#10;Description automatically generated">
            <a:extLst>
              <a:ext uri="{FF2B5EF4-FFF2-40B4-BE49-F238E27FC236}">
                <a16:creationId xmlns:a16="http://schemas.microsoft.com/office/drawing/2014/main" id="{DA2B306E-FE73-23C4-74FC-10004A785BD7}"/>
              </a:ext>
            </a:extLst>
          </p:cNvPr>
          <p:cNvPicPr>
            <a:picLocks noChangeAspect="1"/>
          </p:cNvPicPr>
          <p:nvPr/>
        </p:nvPicPr>
        <p:blipFill>
          <a:blip r:embed="rId2"/>
          <a:stretch>
            <a:fillRect/>
          </a:stretch>
        </p:blipFill>
        <p:spPr>
          <a:xfrm>
            <a:off x="9358713" y="4607930"/>
            <a:ext cx="2618574" cy="1884944"/>
          </a:xfrm>
          <a:prstGeom prst="rect">
            <a:avLst/>
          </a:prstGeom>
        </p:spPr>
      </p:pic>
    </p:spTree>
    <p:extLst>
      <p:ext uri="{BB962C8B-B14F-4D97-AF65-F5344CB8AC3E}">
        <p14:creationId xmlns:p14="http://schemas.microsoft.com/office/powerpoint/2010/main" val="2615185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C071-391F-A41B-26B5-2BA5B9C27F00}"/>
              </a:ext>
            </a:extLst>
          </p:cNvPr>
          <p:cNvSpPr>
            <a:spLocks noGrp="1"/>
          </p:cNvSpPr>
          <p:nvPr>
            <p:ph type="title"/>
          </p:nvPr>
        </p:nvSpPr>
        <p:spPr>
          <a:xfrm>
            <a:off x="576943" y="365125"/>
            <a:ext cx="10776857" cy="1325563"/>
          </a:xfrm>
        </p:spPr>
        <p:txBody>
          <a:bodyPr/>
          <a:lstStyle/>
          <a:p>
            <a:r>
              <a:rPr lang="en-US" b="1" dirty="0">
                <a:solidFill>
                  <a:schemeClr val="accent1"/>
                </a:solidFill>
              </a:rPr>
              <a:t>Agenda</a:t>
            </a:r>
          </a:p>
        </p:txBody>
      </p:sp>
      <p:sp>
        <p:nvSpPr>
          <p:cNvPr id="4" name="Date Placeholder 3">
            <a:extLst>
              <a:ext uri="{FF2B5EF4-FFF2-40B4-BE49-F238E27FC236}">
                <a16:creationId xmlns:a16="http://schemas.microsoft.com/office/drawing/2014/main" id="{561EEA59-D78E-A942-3859-812F0B9B92B6}"/>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EFFD1C25-5F25-C237-3D7F-4085178C10CD}"/>
              </a:ext>
            </a:extLst>
          </p:cNvPr>
          <p:cNvSpPr>
            <a:spLocks noGrp="1"/>
          </p:cNvSpPr>
          <p:nvPr>
            <p:ph type="ftr" sz="quarter" idx="11"/>
          </p:nvPr>
        </p:nvSpPr>
        <p:spPr/>
        <p:txBody>
          <a:bodyPr/>
          <a:lstStyle/>
          <a:p>
            <a:r>
              <a:rPr lang="en-US"/>
              <a:t>ePIC General Meeting </a:t>
            </a:r>
          </a:p>
        </p:txBody>
      </p:sp>
      <p:pic>
        <p:nvPicPr>
          <p:cNvPr id="6" name="Picture 5" descr="Graphical user interface, text, application, email&#10;&#10;AI-generated content may be incorrect.">
            <a:extLst>
              <a:ext uri="{FF2B5EF4-FFF2-40B4-BE49-F238E27FC236}">
                <a16:creationId xmlns:a16="http://schemas.microsoft.com/office/drawing/2014/main" id="{41C0A47D-9AEF-E901-145C-7C3EC743C09C}"/>
              </a:ext>
            </a:extLst>
          </p:cNvPr>
          <p:cNvPicPr>
            <a:picLocks noChangeAspect="1"/>
          </p:cNvPicPr>
          <p:nvPr/>
        </p:nvPicPr>
        <p:blipFill>
          <a:blip r:embed="rId2"/>
          <a:stretch>
            <a:fillRect/>
          </a:stretch>
        </p:blipFill>
        <p:spPr>
          <a:xfrm>
            <a:off x="3016437" y="1157983"/>
            <a:ext cx="8847722" cy="4733531"/>
          </a:xfrm>
          <a:prstGeom prst="rect">
            <a:avLst/>
          </a:prstGeom>
          <a:ln>
            <a:solidFill>
              <a:schemeClr val="tx1"/>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FEAC4E2F-1DD7-C8AA-B678-FE6F27E91EAA}"/>
              </a:ext>
            </a:extLst>
          </p:cNvPr>
          <p:cNvSpPr txBox="1"/>
          <p:nvPr/>
        </p:nvSpPr>
        <p:spPr>
          <a:xfrm>
            <a:off x="293914" y="2873829"/>
            <a:ext cx="2198915" cy="923330"/>
          </a:xfrm>
          <a:prstGeom prst="rect">
            <a:avLst/>
          </a:prstGeom>
          <a:noFill/>
        </p:spPr>
        <p:txBody>
          <a:bodyPr wrap="square" rtlCol="0">
            <a:spAutoFit/>
          </a:bodyPr>
          <a:lstStyle/>
          <a:p>
            <a:r>
              <a:rPr lang="en-US" dirty="0"/>
              <a:t>The usual news updates from the SP and TC Offices. </a:t>
            </a:r>
          </a:p>
        </p:txBody>
      </p:sp>
    </p:spTree>
    <p:extLst>
      <p:ext uri="{BB962C8B-B14F-4D97-AF65-F5344CB8AC3E}">
        <p14:creationId xmlns:p14="http://schemas.microsoft.com/office/powerpoint/2010/main" val="3977102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435FE5CE-15BE-8B4A-54CC-D52C7DCC0F08}"/>
              </a:ext>
            </a:extLst>
          </p:cNvPr>
          <p:cNvPicPr>
            <a:picLocks noChangeAspect="1"/>
          </p:cNvPicPr>
          <p:nvPr/>
        </p:nvPicPr>
        <p:blipFill>
          <a:blip r:embed="rId2"/>
          <a:stretch>
            <a:fillRect/>
          </a:stretch>
        </p:blipFill>
        <p:spPr>
          <a:xfrm>
            <a:off x="1569327" y="2112150"/>
            <a:ext cx="9053345" cy="2633700"/>
          </a:xfrm>
          <a:prstGeom prst="rect">
            <a:avLst/>
          </a:prstGeom>
        </p:spPr>
      </p:pic>
      <p:sp>
        <p:nvSpPr>
          <p:cNvPr id="2" name="Date Placeholder 1">
            <a:extLst>
              <a:ext uri="{FF2B5EF4-FFF2-40B4-BE49-F238E27FC236}">
                <a16:creationId xmlns:a16="http://schemas.microsoft.com/office/drawing/2014/main" id="{9BC7A3F4-3753-8E74-B80F-E4A0CDA88DCA}"/>
              </a:ext>
            </a:extLst>
          </p:cNvPr>
          <p:cNvSpPr>
            <a:spLocks noGrp="1"/>
          </p:cNvSpPr>
          <p:nvPr>
            <p:ph type="dt" sz="half" idx="10"/>
          </p:nvPr>
        </p:nvSpPr>
        <p:spPr/>
        <p:txBody>
          <a:bodyPr/>
          <a:lstStyle/>
          <a:p>
            <a:r>
              <a:rPr lang="en-US"/>
              <a:t>3/7/2025</a:t>
            </a:r>
          </a:p>
        </p:txBody>
      </p:sp>
      <p:sp>
        <p:nvSpPr>
          <p:cNvPr id="3" name="Footer Placeholder 2">
            <a:extLst>
              <a:ext uri="{FF2B5EF4-FFF2-40B4-BE49-F238E27FC236}">
                <a16:creationId xmlns:a16="http://schemas.microsoft.com/office/drawing/2014/main" id="{CFBD81DA-5D9A-F679-21B5-3F001B09C4FF}"/>
              </a:ext>
            </a:extLst>
          </p:cNvPr>
          <p:cNvSpPr>
            <a:spLocks noGrp="1"/>
          </p:cNvSpPr>
          <p:nvPr>
            <p:ph type="ftr" sz="quarter" idx="11"/>
          </p:nvPr>
        </p:nvSpPr>
        <p:spPr/>
        <p:txBody>
          <a:bodyPr/>
          <a:lstStyle/>
          <a:p>
            <a:r>
              <a:rPr lang="en-US"/>
              <a:t>ePIC General Meeting </a:t>
            </a:r>
          </a:p>
        </p:txBody>
      </p:sp>
    </p:spTree>
    <p:extLst>
      <p:ext uri="{BB962C8B-B14F-4D97-AF65-F5344CB8AC3E}">
        <p14:creationId xmlns:p14="http://schemas.microsoft.com/office/powerpoint/2010/main" val="3042306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8498-EA64-737D-7F79-D8D65EC1A5B3}"/>
              </a:ext>
            </a:extLst>
          </p:cNvPr>
          <p:cNvSpPr>
            <a:spLocks noGrp="1"/>
          </p:cNvSpPr>
          <p:nvPr>
            <p:ph type="title"/>
          </p:nvPr>
        </p:nvSpPr>
        <p:spPr>
          <a:xfrm>
            <a:off x="838200" y="365125"/>
            <a:ext cx="10515600" cy="829193"/>
          </a:xfrm>
        </p:spPr>
        <p:txBody>
          <a:bodyPr/>
          <a:lstStyle/>
          <a:p>
            <a:r>
              <a:rPr lang="en-US" b="1" dirty="0">
                <a:solidFill>
                  <a:schemeClr val="accent1"/>
                </a:solidFill>
              </a:rPr>
              <a:t>New Zoom Link </a:t>
            </a:r>
          </a:p>
        </p:txBody>
      </p:sp>
      <p:sp>
        <p:nvSpPr>
          <p:cNvPr id="3" name="Content Placeholder 2">
            <a:extLst>
              <a:ext uri="{FF2B5EF4-FFF2-40B4-BE49-F238E27FC236}">
                <a16:creationId xmlns:a16="http://schemas.microsoft.com/office/drawing/2014/main" id="{474DCFBE-AB6B-5C23-C490-A1B1656C4DA5}"/>
              </a:ext>
            </a:extLst>
          </p:cNvPr>
          <p:cNvSpPr>
            <a:spLocks noGrp="1"/>
          </p:cNvSpPr>
          <p:nvPr>
            <p:ph idx="1"/>
          </p:nvPr>
        </p:nvSpPr>
        <p:spPr>
          <a:xfrm>
            <a:off x="718458" y="1315616"/>
            <a:ext cx="10515600" cy="4861347"/>
          </a:xfrm>
        </p:spPr>
        <p:txBody>
          <a:bodyPr/>
          <a:lstStyle/>
          <a:p>
            <a:r>
              <a:rPr lang="en-US" dirty="0"/>
              <a:t>The Zoom link for the General Meeting now requires a password</a:t>
            </a:r>
          </a:p>
          <a:p>
            <a:r>
              <a:rPr lang="en-US" dirty="0"/>
              <a:t>We decided to do this after a TIC meeting was Zoom-bombed</a:t>
            </a:r>
          </a:p>
          <a:p>
            <a:pPr lvl="1"/>
            <a:r>
              <a:rPr lang="en-US" dirty="0"/>
              <a:t>All our Indico pages are public, so this offers another hurdle for a would-be </a:t>
            </a:r>
            <a:br>
              <a:rPr lang="en-US" dirty="0"/>
            </a:br>
            <a:r>
              <a:rPr lang="en-US" dirty="0"/>
              <a:t>bomber (not a guarantee)</a:t>
            </a:r>
          </a:p>
          <a:p>
            <a:pPr lvl="2"/>
            <a:r>
              <a:rPr lang="en-US" dirty="0"/>
              <a:t>Old link had password embedded to allow one-click access</a:t>
            </a:r>
          </a:p>
          <a:p>
            <a:pPr lvl="1"/>
            <a:r>
              <a:rPr lang="en-US" dirty="0"/>
              <a:t>Hopefully this is not </a:t>
            </a:r>
            <a:br>
              <a:rPr lang="en-US" dirty="0"/>
            </a:br>
            <a:r>
              <a:rPr lang="en-US" dirty="0"/>
              <a:t>overly cumbersome for </a:t>
            </a:r>
            <a:br>
              <a:rPr lang="en-US" dirty="0"/>
            </a:br>
            <a:r>
              <a:rPr lang="en-US" dirty="0"/>
              <a:t>our collaborators</a:t>
            </a:r>
          </a:p>
        </p:txBody>
      </p:sp>
      <p:sp>
        <p:nvSpPr>
          <p:cNvPr id="4" name="Date Placeholder 3">
            <a:extLst>
              <a:ext uri="{FF2B5EF4-FFF2-40B4-BE49-F238E27FC236}">
                <a16:creationId xmlns:a16="http://schemas.microsoft.com/office/drawing/2014/main" id="{A58AFA51-AC55-3643-E3DC-01FA9286EB96}"/>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DA7A4863-7431-D7FC-1B02-4DCCC0917021}"/>
              </a:ext>
            </a:extLst>
          </p:cNvPr>
          <p:cNvSpPr>
            <a:spLocks noGrp="1"/>
          </p:cNvSpPr>
          <p:nvPr>
            <p:ph type="ftr" sz="quarter" idx="11"/>
          </p:nvPr>
        </p:nvSpPr>
        <p:spPr/>
        <p:txBody>
          <a:bodyPr/>
          <a:lstStyle/>
          <a:p>
            <a:r>
              <a:rPr lang="en-US"/>
              <a:t>ePIC General Meeting </a:t>
            </a:r>
          </a:p>
        </p:txBody>
      </p:sp>
      <p:pic>
        <p:nvPicPr>
          <p:cNvPr id="8" name="Picture 7" descr="Graphical user interface, text, application, email&#10;&#10;Description automatically generated">
            <a:extLst>
              <a:ext uri="{FF2B5EF4-FFF2-40B4-BE49-F238E27FC236}">
                <a16:creationId xmlns:a16="http://schemas.microsoft.com/office/drawing/2014/main" id="{9D19B933-AB36-5401-5454-B87927307F6E}"/>
              </a:ext>
            </a:extLst>
          </p:cNvPr>
          <p:cNvPicPr>
            <a:picLocks noChangeAspect="1"/>
          </p:cNvPicPr>
          <p:nvPr/>
        </p:nvPicPr>
        <p:blipFill>
          <a:blip r:embed="rId2"/>
          <a:stretch>
            <a:fillRect/>
          </a:stretch>
        </p:blipFill>
        <p:spPr>
          <a:xfrm>
            <a:off x="4685495" y="3584608"/>
            <a:ext cx="7280919" cy="2592355"/>
          </a:xfrm>
          <a:prstGeom prst="rect">
            <a:avLst/>
          </a:prstGeom>
          <a:ln>
            <a:solidFill>
              <a:schemeClr val="tx1"/>
            </a:solidFill>
          </a:ln>
        </p:spPr>
      </p:pic>
    </p:spTree>
    <p:extLst>
      <p:ext uri="{BB962C8B-B14F-4D97-AF65-F5344CB8AC3E}">
        <p14:creationId xmlns:p14="http://schemas.microsoft.com/office/powerpoint/2010/main" val="2104073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80FF-8559-07BE-9E4B-F52B57D2E939}"/>
              </a:ext>
            </a:extLst>
          </p:cNvPr>
          <p:cNvSpPr>
            <a:spLocks noGrp="1"/>
          </p:cNvSpPr>
          <p:nvPr>
            <p:ph type="title"/>
          </p:nvPr>
        </p:nvSpPr>
        <p:spPr/>
        <p:txBody>
          <a:bodyPr/>
          <a:lstStyle/>
          <a:p>
            <a:r>
              <a:rPr lang="en-US" b="1" dirty="0" err="1">
                <a:solidFill>
                  <a:schemeClr val="accent1"/>
                </a:solidFill>
              </a:rPr>
              <a:t>ePIC</a:t>
            </a:r>
            <a:r>
              <a:rPr lang="en-US" b="1" dirty="0">
                <a:solidFill>
                  <a:schemeClr val="accent1"/>
                </a:solidFill>
              </a:rPr>
              <a:t> Resources</a:t>
            </a:r>
          </a:p>
        </p:txBody>
      </p:sp>
      <p:sp>
        <p:nvSpPr>
          <p:cNvPr id="4" name="Date Placeholder 3">
            <a:extLst>
              <a:ext uri="{FF2B5EF4-FFF2-40B4-BE49-F238E27FC236}">
                <a16:creationId xmlns:a16="http://schemas.microsoft.com/office/drawing/2014/main" id="{BDC6AA10-4DDA-80D2-7247-44004DAC3D34}"/>
              </a:ext>
            </a:extLst>
          </p:cNvPr>
          <p:cNvSpPr>
            <a:spLocks noGrp="1"/>
          </p:cNvSpPr>
          <p:nvPr>
            <p:ph type="dt" sz="half" idx="10"/>
          </p:nvPr>
        </p:nvSpPr>
        <p:spPr/>
        <p:txBody>
          <a:bodyPr/>
          <a:lstStyle/>
          <a:p>
            <a:r>
              <a:rPr lang="en-US"/>
              <a:t>3/7/2025</a:t>
            </a:r>
          </a:p>
        </p:txBody>
      </p:sp>
      <p:sp>
        <p:nvSpPr>
          <p:cNvPr id="10" name="Content Placeholder 2">
            <a:extLst>
              <a:ext uri="{FF2B5EF4-FFF2-40B4-BE49-F238E27FC236}">
                <a16:creationId xmlns:a16="http://schemas.microsoft.com/office/drawing/2014/main" id="{28EB6EB9-D306-E817-1A32-A2FC3A44F780}"/>
              </a:ext>
            </a:extLst>
          </p:cNvPr>
          <p:cNvSpPr>
            <a:spLocks noGrp="1"/>
          </p:cNvSpPr>
          <p:nvPr>
            <p:ph idx="1"/>
          </p:nvPr>
        </p:nvSpPr>
        <p:spPr>
          <a:xfrm>
            <a:off x="762785" y="1542820"/>
            <a:ext cx="10515600" cy="4736189"/>
          </a:xfrm>
        </p:spPr>
        <p:txBody>
          <a:bodyPr>
            <a:normAutofit lnSpcReduction="10000"/>
          </a:bodyPr>
          <a:lstStyle/>
          <a:p>
            <a:r>
              <a:rPr lang="en-US" dirty="0"/>
              <a:t>Public Website - </a:t>
            </a:r>
            <a:r>
              <a:rPr lang="en-US" dirty="0">
                <a:hlinkClick r:id="rId2"/>
              </a:rPr>
              <a:t>https://www.bnl.gov/eic/epic.php</a:t>
            </a:r>
            <a:endParaRPr lang="en-US" dirty="0"/>
          </a:p>
          <a:p>
            <a:r>
              <a:rPr lang="en-US" dirty="0"/>
              <a:t>Mailing Lists – </a:t>
            </a:r>
            <a:r>
              <a:rPr lang="en-US" dirty="0">
                <a:hlinkClick r:id="rId3"/>
              </a:rPr>
              <a:t>https://lists.bnl.gov/mailman/listinfo</a:t>
            </a:r>
            <a:endParaRPr lang="en-US" dirty="0"/>
          </a:p>
          <a:p>
            <a:r>
              <a:rPr lang="en-US" dirty="0"/>
              <a:t>Indico Agenda - </a:t>
            </a:r>
            <a:r>
              <a:rPr lang="en-US" dirty="0">
                <a:hlinkClick r:id="rId4"/>
              </a:rPr>
              <a:t>https://indico.bnl.gov/category/402/</a:t>
            </a:r>
            <a:endParaRPr lang="en-US" dirty="0"/>
          </a:p>
          <a:p>
            <a:pPr lvl="1"/>
            <a:r>
              <a:rPr lang="en-US" dirty="0" err="1"/>
              <a:t>ePIC</a:t>
            </a:r>
            <a:r>
              <a:rPr lang="en-US" dirty="0"/>
              <a:t> Software and Computing: </a:t>
            </a:r>
            <a:r>
              <a:rPr lang="en-US" dirty="0">
                <a:hlinkClick r:id="rId5"/>
              </a:rPr>
              <a:t>https://indico.bnl.gov/category/435/</a:t>
            </a:r>
            <a:endParaRPr lang="en-US" dirty="0"/>
          </a:p>
          <a:p>
            <a:r>
              <a:rPr lang="en-US" dirty="0"/>
              <a:t>Wiki - </a:t>
            </a:r>
            <a:r>
              <a:rPr lang="en-US" dirty="0">
                <a:hlinkClick r:id="rId6"/>
              </a:rPr>
              <a:t>https://wiki.bnl.gov/EPIC</a:t>
            </a:r>
            <a:endParaRPr lang="en-US" dirty="0"/>
          </a:p>
          <a:p>
            <a:r>
              <a:rPr lang="en-US" dirty="0"/>
              <a:t>ePIC Software Training: </a:t>
            </a:r>
          </a:p>
          <a:p>
            <a:pPr lvl="1"/>
            <a:r>
              <a:rPr lang="en-US" dirty="0"/>
              <a:t>Landing Page: </a:t>
            </a:r>
            <a:r>
              <a:rPr lang="en-US" dirty="0">
                <a:hlinkClick r:id="rId7"/>
              </a:rPr>
              <a:t>https://eic.github.io/documentation/landingpage.html</a:t>
            </a:r>
            <a:endParaRPr lang="en-US" sz="2800" dirty="0"/>
          </a:p>
          <a:p>
            <a:pPr lvl="1"/>
            <a:r>
              <a:rPr lang="en-US" dirty="0">
                <a:latin typeface="Calibri" panose="020F0502020204030204" pitchFamily="34" charset="0"/>
                <a:ea typeface="Calibri" panose="020F0502020204030204" pitchFamily="34" charset="0"/>
              </a:rPr>
              <a:t>Tutorials: </a:t>
            </a:r>
            <a:r>
              <a:rPr lang="en-US" u="sng" dirty="0">
                <a:solidFill>
                  <a:srgbClr val="0000FF"/>
                </a:solidFill>
                <a:effectLst/>
                <a:latin typeface="Calibri" panose="020F0502020204030204" pitchFamily="34" charset="0"/>
                <a:ea typeface="Times New Roman" panose="02020603050405020304" pitchFamily="18" charset="0"/>
                <a:hlinkClick r:id="rId8"/>
              </a:rPr>
              <a:t>https://eic.github.io/documentation/tutorials.html</a:t>
            </a:r>
            <a:r>
              <a:rPr lang="en-US" dirty="0">
                <a:effectLst/>
                <a:latin typeface="Calibri" panose="020F0502020204030204" pitchFamily="34" charset="0"/>
                <a:ea typeface="Times New Roman" panose="02020603050405020304" pitchFamily="18" charset="0"/>
                <a:hlinkClick r:id="rId8"/>
              </a:rPr>
              <a:t> </a:t>
            </a:r>
            <a:endParaRPr lang="en-US" dirty="0">
              <a:effectLst/>
              <a:latin typeface="Calibri" panose="020F0502020204030204" pitchFamily="34" charset="0"/>
              <a:ea typeface="Times New Roman" panose="02020603050405020304" pitchFamily="18" charset="0"/>
            </a:endParaRPr>
          </a:p>
          <a:p>
            <a:pPr marL="457200" lvl="1" indent="0">
              <a:buNone/>
            </a:pPr>
            <a:endParaRPr lang="en-US" dirty="0">
              <a:latin typeface="Calibri" panose="020F0502020204030204" pitchFamily="34" charset="0"/>
              <a:ea typeface="Calibri" panose="020F0502020204030204" pitchFamily="34" charset="0"/>
            </a:endParaRPr>
          </a:p>
          <a:p>
            <a:pPr marL="0">
              <a:spcBef>
                <a:spcPts val="0"/>
              </a:spcBef>
            </a:pPr>
            <a:r>
              <a:rPr lang="en-US" dirty="0" err="1">
                <a:effectLst/>
                <a:latin typeface="Calibri" panose="020F0502020204030204" pitchFamily="34" charset="0"/>
                <a:ea typeface="Calibri" panose="020F0502020204030204" pitchFamily="34" charset="0"/>
              </a:rPr>
              <a:t>Mattermost</a:t>
            </a:r>
            <a:r>
              <a:rPr lang="en-US"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hlinkClick r:id="rId9"/>
              </a:rPr>
              <a:t>https://</a:t>
            </a:r>
            <a:r>
              <a:rPr lang="en-US" dirty="0">
                <a:hlinkClick r:id="rId9"/>
              </a:rPr>
              <a:t>chat.epic-eic.org</a:t>
            </a:r>
            <a:endParaRPr lang="en-US" dirty="0"/>
          </a:p>
          <a:p>
            <a:pPr marL="0">
              <a:spcBef>
                <a:spcPts val="0"/>
              </a:spcBef>
            </a:pPr>
            <a:r>
              <a:rPr lang="en-US" dirty="0" err="1">
                <a:effectLst/>
                <a:latin typeface="Calibri" panose="020F0502020204030204" pitchFamily="34" charset="0"/>
                <a:ea typeface="Calibri" panose="020F0502020204030204" pitchFamily="34" charset="0"/>
              </a:rPr>
              <a:t>ePIC</a:t>
            </a:r>
            <a:r>
              <a:rPr lang="en-US" dirty="0">
                <a:effectLst/>
                <a:latin typeface="Calibri" panose="020F0502020204030204" pitchFamily="34" charset="0"/>
                <a:ea typeface="Calibri" panose="020F0502020204030204" pitchFamily="34" charset="0"/>
              </a:rPr>
              <a:t> </a:t>
            </a:r>
            <a:r>
              <a:rPr lang="en-US" dirty="0" err="1">
                <a:effectLst/>
                <a:latin typeface="Calibri" panose="020F0502020204030204" pitchFamily="34" charset="0"/>
                <a:ea typeface="Calibri" panose="020F0502020204030204" pitchFamily="34" charset="0"/>
              </a:rPr>
              <a:t>Zenodo</a:t>
            </a:r>
            <a:r>
              <a:rPr lang="en-US" dirty="0">
                <a:effectLst/>
                <a:latin typeface="Calibri" panose="020F0502020204030204" pitchFamily="34" charset="0"/>
                <a:ea typeface="Calibri" panose="020F0502020204030204" pitchFamily="34" charset="0"/>
              </a:rPr>
              <a:t> Community: </a:t>
            </a:r>
            <a:r>
              <a:rPr lang="en-US" dirty="0">
                <a:effectLst/>
                <a:latin typeface="Calibri" panose="020F0502020204030204" pitchFamily="34" charset="0"/>
                <a:ea typeface="Calibri" panose="020F0502020204030204" pitchFamily="34" charset="0"/>
                <a:hlinkClick r:id="rId10"/>
              </a:rPr>
              <a:t>https://zenodo.org/communities/epic</a:t>
            </a:r>
            <a:endParaRPr lang="en-US" dirty="0"/>
          </a:p>
        </p:txBody>
      </p:sp>
      <p:pic>
        <p:nvPicPr>
          <p:cNvPr id="3" name="Picture 2" descr="Logo&#10;&#10;Description automatically generated">
            <a:extLst>
              <a:ext uri="{FF2B5EF4-FFF2-40B4-BE49-F238E27FC236}">
                <a16:creationId xmlns:a16="http://schemas.microsoft.com/office/drawing/2014/main" id="{877754AE-841A-0ABD-B108-FCBDDA48D894}"/>
              </a:ext>
            </a:extLst>
          </p:cNvPr>
          <p:cNvPicPr>
            <a:picLocks noChangeAspect="1"/>
          </p:cNvPicPr>
          <p:nvPr/>
        </p:nvPicPr>
        <p:blipFill>
          <a:blip r:embed="rId11"/>
          <a:stretch>
            <a:fillRect/>
          </a:stretch>
        </p:blipFill>
        <p:spPr>
          <a:xfrm>
            <a:off x="9370437" y="314334"/>
            <a:ext cx="1804597" cy="1299014"/>
          </a:xfrm>
          <a:prstGeom prst="rect">
            <a:avLst/>
          </a:prstGeom>
        </p:spPr>
      </p:pic>
      <p:sp>
        <p:nvSpPr>
          <p:cNvPr id="5" name="Footer Placeholder 4">
            <a:extLst>
              <a:ext uri="{FF2B5EF4-FFF2-40B4-BE49-F238E27FC236}">
                <a16:creationId xmlns:a16="http://schemas.microsoft.com/office/drawing/2014/main" id="{D4EFE3D9-B3F2-39F4-1B72-AF0B64A5B368}"/>
              </a:ext>
            </a:extLst>
          </p:cNvPr>
          <p:cNvSpPr>
            <a:spLocks noGrp="1"/>
          </p:cNvSpPr>
          <p:nvPr>
            <p:ph type="ftr" sz="quarter" idx="11"/>
          </p:nvPr>
        </p:nvSpPr>
        <p:spPr/>
        <p:txBody>
          <a:bodyPr/>
          <a:lstStyle/>
          <a:p>
            <a:r>
              <a:rPr lang="en-US"/>
              <a:t>ePIC General Meeting </a:t>
            </a:r>
          </a:p>
        </p:txBody>
      </p:sp>
    </p:spTree>
    <p:extLst>
      <p:ext uri="{BB962C8B-B14F-4D97-AF65-F5344CB8AC3E}">
        <p14:creationId xmlns:p14="http://schemas.microsoft.com/office/powerpoint/2010/main" val="4121275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circle with an arrow and waves&#10;&#10;Description automatically generated">
            <a:extLst>
              <a:ext uri="{FF2B5EF4-FFF2-40B4-BE49-F238E27FC236}">
                <a16:creationId xmlns:a16="http://schemas.microsoft.com/office/drawing/2014/main" id="{45E19F64-D7CC-3A46-AE5A-90461E1CC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495" y="2707363"/>
            <a:ext cx="3480044" cy="3042663"/>
          </a:xfrm>
          <a:prstGeom prst="rect">
            <a:avLst/>
          </a:prstGeom>
        </p:spPr>
      </p:pic>
      <p:sp>
        <p:nvSpPr>
          <p:cNvPr id="2" name="Title 1">
            <a:extLst>
              <a:ext uri="{FF2B5EF4-FFF2-40B4-BE49-F238E27FC236}">
                <a16:creationId xmlns:a16="http://schemas.microsoft.com/office/drawing/2014/main" id="{5BBFA4F9-5649-0168-6C84-176E3B20FFFD}"/>
              </a:ext>
            </a:extLst>
          </p:cNvPr>
          <p:cNvSpPr>
            <a:spLocks noGrp="1"/>
          </p:cNvSpPr>
          <p:nvPr>
            <p:ph type="title"/>
          </p:nvPr>
        </p:nvSpPr>
        <p:spPr>
          <a:xfrm>
            <a:off x="838200" y="365125"/>
            <a:ext cx="10515600" cy="997331"/>
          </a:xfrm>
        </p:spPr>
        <p:txBody>
          <a:bodyPr/>
          <a:lstStyle/>
          <a:p>
            <a:r>
              <a:rPr lang="en-US" b="1" dirty="0">
                <a:solidFill>
                  <a:schemeClr val="accent1"/>
                </a:solidFill>
              </a:rPr>
              <a:t>EICUG Membership</a:t>
            </a:r>
          </a:p>
        </p:txBody>
      </p:sp>
      <p:sp>
        <p:nvSpPr>
          <p:cNvPr id="3" name="Content Placeholder 2">
            <a:extLst>
              <a:ext uri="{FF2B5EF4-FFF2-40B4-BE49-F238E27FC236}">
                <a16:creationId xmlns:a16="http://schemas.microsoft.com/office/drawing/2014/main" id="{075F0A71-F146-499F-F3E2-55D9C6D02AEC}"/>
              </a:ext>
            </a:extLst>
          </p:cNvPr>
          <p:cNvSpPr>
            <a:spLocks noGrp="1"/>
          </p:cNvSpPr>
          <p:nvPr>
            <p:ph idx="1"/>
          </p:nvPr>
        </p:nvSpPr>
        <p:spPr>
          <a:xfrm>
            <a:off x="838200" y="1444752"/>
            <a:ext cx="5080462" cy="4732211"/>
          </a:xfrm>
        </p:spPr>
        <p:txBody>
          <a:bodyPr>
            <a:normAutofit fontScale="92500" lnSpcReduction="10000"/>
          </a:bodyPr>
          <a:lstStyle/>
          <a:p>
            <a:r>
              <a:rPr lang="en-US" dirty="0"/>
              <a:t>The EICUG is a vital organization to promote the interests of the EIC community! </a:t>
            </a:r>
          </a:p>
          <a:p>
            <a:pPr lvl="1"/>
            <a:r>
              <a:rPr lang="en-US" dirty="0"/>
              <a:t>Without the EICUG we would never have gotten far enough to form ePIC!</a:t>
            </a:r>
          </a:p>
          <a:p>
            <a:endParaRPr lang="en-US" dirty="0"/>
          </a:p>
          <a:p>
            <a:r>
              <a:rPr lang="en-US" dirty="0"/>
              <a:t>Please register your institution!</a:t>
            </a:r>
          </a:p>
          <a:p>
            <a:r>
              <a:rPr lang="en-US" dirty="0"/>
              <a:t>Check with your EICUG IB representative to get registered as a member</a:t>
            </a:r>
          </a:p>
          <a:p>
            <a:pPr marL="0" indent="0">
              <a:buNone/>
            </a:pPr>
            <a:endParaRPr lang="en-US" dirty="0"/>
          </a:p>
          <a:p>
            <a:r>
              <a:rPr lang="en-US" sz="2000" dirty="0">
                <a:hlinkClick r:id="rId3"/>
              </a:rPr>
              <a:t>https://www.eicug.org/content/join.html</a:t>
            </a:r>
            <a:endParaRPr lang="en-US" sz="2000" dirty="0"/>
          </a:p>
        </p:txBody>
      </p:sp>
      <p:sp>
        <p:nvSpPr>
          <p:cNvPr id="4" name="Date Placeholder 3">
            <a:extLst>
              <a:ext uri="{FF2B5EF4-FFF2-40B4-BE49-F238E27FC236}">
                <a16:creationId xmlns:a16="http://schemas.microsoft.com/office/drawing/2014/main" id="{3DFBAFB3-EA53-8EC0-5C8F-7BE1EEA28B5D}"/>
              </a:ext>
            </a:extLst>
          </p:cNvPr>
          <p:cNvSpPr>
            <a:spLocks noGrp="1"/>
          </p:cNvSpPr>
          <p:nvPr>
            <p:ph type="dt" sz="half" idx="10"/>
          </p:nvPr>
        </p:nvSpPr>
        <p:spPr/>
        <p:txBody>
          <a:bodyPr/>
          <a:lstStyle/>
          <a:p>
            <a:r>
              <a:rPr lang="en-US"/>
              <a:t>3/7/2025</a:t>
            </a:r>
          </a:p>
        </p:txBody>
      </p:sp>
      <p:pic>
        <p:nvPicPr>
          <p:cNvPr id="2050" name="Picture 2">
            <a:extLst>
              <a:ext uri="{FF2B5EF4-FFF2-40B4-BE49-F238E27FC236}">
                <a16:creationId xmlns:a16="http://schemas.microsoft.com/office/drawing/2014/main" id="{B566A896-3E41-F7FC-CBB1-3F0CDF77C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3918" y="1807178"/>
            <a:ext cx="4899513" cy="90018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3978FDB4-5DAA-99C8-8AF5-3846F87272D6}"/>
              </a:ext>
            </a:extLst>
          </p:cNvPr>
          <p:cNvSpPr>
            <a:spLocks noGrp="1"/>
          </p:cNvSpPr>
          <p:nvPr>
            <p:ph type="ftr" sz="quarter" idx="11"/>
          </p:nvPr>
        </p:nvSpPr>
        <p:spPr/>
        <p:txBody>
          <a:bodyPr/>
          <a:lstStyle/>
          <a:p>
            <a:r>
              <a:rPr lang="en-US"/>
              <a:t>ePIC General Meeting </a:t>
            </a:r>
          </a:p>
        </p:txBody>
      </p:sp>
    </p:spTree>
    <p:extLst>
      <p:ext uri="{BB962C8B-B14F-4D97-AF65-F5344CB8AC3E}">
        <p14:creationId xmlns:p14="http://schemas.microsoft.com/office/powerpoint/2010/main" val="3028241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FDE4-9172-31B6-11A3-1CF5ADCFF1C8}"/>
              </a:ext>
            </a:extLst>
          </p:cNvPr>
          <p:cNvSpPr>
            <a:spLocks noGrp="1"/>
          </p:cNvSpPr>
          <p:nvPr>
            <p:ph type="title"/>
          </p:nvPr>
        </p:nvSpPr>
        <p:spPr/>
        <p:txBody>
          <a:bodyPr/>
          <a:lstStyle/>
          <a:p>
            <a:r>
              <a:rPr lang="en-US" b="1" dirty="0">
                <a:solidFill>
                  <a:schemeClr val="accent1"/>
                </a:solidFill>
              </a:rPr>
              <a:t>NIM Special Issue III</a:t>
            </a:r>
          </a:p>
        </p:txBody>
      </p:sp>
      <p:sp>
        <p:nvSpPr>
          <p:cNvPr id="3" name="Content Placeholder 2">
            <a:extLst>
              <a:ext uri="{FF2B5EF4-FFF2-40B4-BE49-F238E27FC236}">
                <a16:creationId xmlns:a16="http://schemas.microsoft.com/office/drawing/2014/main" id="{03D6D4C1-EBD0-9306-2121-D39123EBEE4D}"/>
              </a:ext>
            </a:extLst>
          </p:cNvPr>
          <p:cNvSpPr>
            <a:spLocks noGrp="1"/>
          </p:cNvSpPr>
          <p:nvPr>
            <p:ph idx="1"/>
          </p:nvPr>
        </p:nvSpPr>
        <p:spPr/>
        <p:txBody>
          <a:bodyPr/>
          <a:lstStyle/>
          <a:p>
            <a:pPr marL="342900" marR="0" lvl="0" indent="-342900">
              <a:buSzPts val="1000"/>
              <a:buFont typeface="Symbol" panose="05050102010706020507" pitchFamily="18" charset="2"/>
              <a:buChar char=""/>
              <a:tabLst>
                <a:tab pos="457200" algn="l"/>
              </a:tabLst>
            </a:pPr>
            <a:r>
              <a:rPr lang="en-US" sz="2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2"/>
              </a:rPr>
              <a:t>Role of a guest editor | Editors | Elsevier</a:t>
            </a:r>
            <a:endParaRPr lang="en-US" sz="32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a:rPr>
              <a:t>Guide for guest editors | Editors | Elsevier</a:t>
            </a:r>
            <a:endParaRPr lang="en-US" sz="32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4"/>
              </a:rPr>
              <a:t>Declaration of Interests</a:t>
            </a:r>
            <a:endParaRPr lang="en-US" sz="32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5"/>
              </a:rPr>
              <a:t>Special issues – frequently asked questions</a:t>
            </a:r>
            <a:endParaRPr lang="en-US" sz="32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6"/>
              </a:rPr>
              <a:t>A short guide to guest editing a journal special issue - YouTube</a:t>
            </a:r>
            <a:endParaRPr lang="en-US" sz="32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endParaRPr lang="en-US" dirty="0"/>
          </a:p>
        </p:txBody>
      </p:sp>
      <p:sp>
        <p:nvSpPr>
          <p:cNvPr id="4" name="Date Placeholder 3">
            <a:extLst>
              <a:ext uri="{FF2B5EF4-FFF2-40B4-BE49-F238E27FC236}">
                <a16:creationId xmlns:a16="http://schemas.microsoft.com/office/drawing/2014/main" id="{00968416-D111-E550-D6B8-637267E5682C}"/>
              </a:ext>
            </a:extLst>
          </p:cNvPr>
          <p:cNvSpPr>
            <a:spLocks noGrp="1"/>
          </p:cNvSpPr>
          <p:nvPr>
            <p:ph type="dt" sz="half" idx="10"/>
          </p:nvPr>
        </p:nvSpPr>
        <p:spPr/>
        <p:txBody>
          <a:bodyPr/>
          <a:lstStyle/>
          <a:p>
            <a:r>
              <a:rPr lang="en-US"/>
              <a:t>2/21/2025</a:t>
            </a:r>
          </a:p>
        </p:txBody>
      </p:sp>
      <p:sp>
        <p:nvSpPr>
          <p:cNvPr id="5" name="Footer Placeholder 4">
            <a:extLst>
              <a:ext uri="{FF2B5EF4-FFF2-40B4-BE49-F238E27FC236}">
                <a16:creationId xmlns:a16="http://schemas.microsoft.com/office/drawing/2014/main" id="{24D5932B-185B-9D31-466C-5D26E53782E8}"/>
              </a:ext>
            </a:extLst>
          </p:cNvPr>
          <p:cNvSpPr>
            <a:spLocks noGrp="1"/>
          </p:cNvSpPr>
          <p:nvPr>
            <p:ph type="ftr" sz="quarter" idx="11"/>
          </p:nvPr>
        </p:nvSpPr>
        <p:spPr/>
        <p:txBody>
          <a:bodyPr/>
          <a:lstStyle/>
          <a:p>
            <a:r>
              <a:rPr lang="en-US"/>
              <a:t>ePIC Coordinator Meeting</a:t>
            </a:r>
          </a:p>
        </p:txBody>
      </p:sp>
      <p:sp>
        <p:nvSpPr>
          <p:cNvPr id="6" name="Slide Number Placeholder 5">
            <a:extLst>
              <a:ext uri="{FF2B5EF4-FFF2-40B4-BE49-F238E27FC236}">
                <a16:creationId xmlns:a16="http://schemas.microsoft.com/office/drawing/2014/main" id="{6EF54136-7993-C91C-6945-208C2264C4B7}"/>
              </a:ext>
            </a:extLst>
          </p:cNvPr>
          <p:cNvSpPr>
            <a:spLocks noGrp="1"/>
          </p:cNvSpPr>
          <p:nvPr>
            <p:ph type="sldNum" sz="quarter" idx="12"/>
          </p:nvPr>
        </p:nvSpPr>
        <p:spPr/>
        <p:txBody>
          <a:bodyPr/>
          <a:lstStyle/>
          <a:p>
            <a:fld id="{D9FAB26B-3BCC-4527-98A9-CD8F0230F602}" type="slidenum">
              <a:rPr lang="en-US" smtClean="0"/>
              <a:t>34</a:t>
            </a:fld>
            <a:endParaRPr lang="en-US"/>
          </a:p>
        </p:txBody>
      </p:sp>
    </p:spTree>
    <p:extLst>
      <p:ext uri="{BB962C8B-B14F-4D97-AF65-F5344CB8AC3E}">
        <p14:creationId xmlns:p14="http://schemas.microsoft.com/office/powerpoint/2010/main" val="2016842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6386-6A92-2CFF-0600-2631AD024429}"/>
              </a:ext>
            </a:extLst>
          </p:cNvPr>
          <p:cNvSpPr>
            <a:spLocks noGrp="1"/>
          </p:cNvSpPr>
          <p:nvPr>
            <p:ph type="title"/>
          </p:nvPr>
        </p:nvSpPr>
        <p:spPr>
          <a:xfrm>
            <a:off x="838200" y="136525"/>
            <a:ext cx="10515600" cy="904875"/>
          </a:xfrm>
        </p:spPr>
        <p:txBody>
          <a:bodyPr/>
          <a:lstStyle/>
          <a:p>
            <a:r>
              <a:rPr lang="en-US" b="1" dirty="0">
                <a:solidFill>
                  <a:schemeClr val="accent1"/>
                </a:solidFill>
              </a:rPr>
              <a:t>Common Themes from Priority Discussion</a:t>
            </a:r>
          </a:p>
        </p:txBody>
      </p:sp>
      <p:sp>
        <p:nvSpPr>
          <p:cNvPr id="3" name="Content Placeholder 2">
            <a:extLst>
              <a:ext uri="{FF2B5EF4-FFF2-40B4-BE49-F238E27FC236}">
                <a16:creationId xmlns:a16="http://schemas.microsoft.com/office/drawing/2014/main" id="{E1362CF7-58B3-C16B-62B2-645FC5633AB2}"/>
              </a:ext>
            </a:extLst>
          </p:cNvPr>
          <p:cNvSpPr>
            <a:spLocks noGrp="1"/>
          </p:cNvSpPr>
          <p:nvPr>
            <p:ph idx="1"/>
          </p:nvPr>
        </p:nvSpPr>
        <p:spPr>
          <a:xfrm>
            <a:off x="457201" y="1041400"/>
            <a:ext cx="10515600" cy="5580592"/>
          </a:xfrm>
        </p:spPr>
        <p:txBody>
          <a:bodyPr>
            <a:normAutofit lnSpcReduction="10000"/>
          </a:bodyPr>
          <a:lstStyle/>
          <a:p>
            <a:r>
              <a:rPr lang="en-US" b="1" dirty="0"/>
              <a:t>There is a need for better communication within the </a:t>
            </a:r>
            <a:br>
              <a:rPr lang="en-US" b="1" dirty="0"/>
            </a:br>
            <a:r>
              <a:rPr lang="en-US" b="1" dirty="0"/>
              <a:t>collaboration, across multiple different entities</a:t>
            </a:r>
          </a:p>
          <a:p>
            <a:pPr lvl="1"/>
            <a:r>
              <a:rPr lang="en-US" dirty="0"/>
              <a:t>Not a single problem with a single solution - something </a:t>
            </a:r>
            <a:br>
              <a:rPr lang="en-US" dirty="0"/>
            </a:br>
            <a:r>
              <a:rPr lang="en-US" dirty="0"/>
              <a:t>that we need to continually work on. Tailor the </a:t>
            </a:r>
            <a:br>
              <a:rPr lang="en-US" dirty="0"/>
            </a:br>
            <a:r>
              <a:rPr lang="en-US" dirty="0"/>
              <a:t>communication to collaboration needs </a:t>
            </a:r>
            <a:br>
              <a:rPr lang="en-US" dirty="0"/>
            </a:br>
            <a:r>
              <a:rPr lang="en-US" dirty="0"/>
              <a:t>(newsletter, minutes of meetings, etc.)</a:t>
            </a:r>
          </a:p>
          <a:p>
            <a:pPr lvl="1"/>
            <a:r>
              <a:rPr lang="en-US" dirty="0"/>
              <a:t>Accelerate development of and transition to the website </a:t>
            </a:r>
          </a:p>
          <a:p>
            <a:r>
              <a:rPr lang="en-US" dirty="0">
                <a:solidFill>
                  <a:schemeClr val="accent1"/>
                </a:solidFill>
              </a:rPr>
              <a:t>Actions Underway:</a:t>
            </a:r>
          </a:p>
          <a:p>
            <a:pPr lvl="1"/>
            <a:r>
              <a:rPr lang="en-US" dirty="0">
                <a:solidFill>
                  <a:schemeClr val="accent1"/>
                </a:solidFill>
              </a:rPr>
              <a:t>Discussions underway on future development of </a:t>
            </a:r>
            <a:r>
              <a:rPr lang="en-US" dirty="0" err="1">
                <a:solidFill>
                  <a:schemeClr val="accent1"/>
                </a:solidFill>
              </a:rPr>
              <a:t>ePIC</a:t>
            </a:r>
            <a:r>
              <a:rPr lang="en-US" dirty="0">
                <a:solidFill>
                  <a:schemeClr val="accent1"/>
                </a:solidFill>
              </a:rPr>
              <a:t> website:</a:t>
            </a:r>
          </a:p>
          <a:p>
            <a:pPr lvl="2"/>
            <a:r>
              <a:rPr lang="en-US" dirty="0">
                <a:solidFill>
                  <a:schemeClr val="accent1"/>
                </a:solidFill>
              </a:rPr>
              <a:t>Current version functional not very visually appealing or engaging</a:t>
            </a:r>
          </a:p>
          <a:p>
            <a:pPr lvl="2"/>
            <a:r>
              <a:rPr lang="en-US" dirty="0">
                <a:solidFill>
                  <a:schemeClr val="accent1"/>
                </a:solidFill>
              </a:rPr>
              <a:t>Public face of </a:t>
            </a:r>
            <a:r>
              <a:rPr lang="en-US" dirty="0" err="1">
                <a:solidFill>
                  <a:schemeClr val="accent1"/>
                </a:solidFill>
              </a:rPr>
              <a:t>ePIC</a:t>
            </a:r>
            <a:r>
              <a:rPr lang="en-US" dirty="0">
                <a:solidFill>
                  <a:schemeClr val="accent1"/>
                </a:solidFill>
              </a:rPr>
              <a:t> needs to be dynamic</a:t>
            </a:r>
          </a:p>
          <a:p>
            <a:pPr lvl="2"/>
            <a:r>
              <a:rPr lang="en-US" dirty="0">
                <a:solidFill>
                  <a:schemeClr val="accent1"/>
                </a:solidFill>
              </a:rPr>
              <a:t>Need to seek collaboration feedback</a:t>
            </a:r>
          </a:p>
          <a:p>
            <a:pPr lvl="1"/>
            <a:r>
              <a:rPr lang="en-US" dirty="0">
                <a:solidFill>
                  <a:schemeClr val="accent1"/>
                </a:solidFill>
              </a:rPr>
              <a:t>Coordinators discussion meeting “best practices”</a:t>
            </a:r>
          </a:p>
          <a:p>
            <a:pPr lvl="2"/>
            <a:r>
              <a:rPr lang="en-US" dirty="0">
                <a:solidFill>
                  <a:schemeClr val="accent1"/>
                </a:solidFill>
              </a:rPr>
              <a:t>S&amp;C has meeting minutes for all WG’s  </a:t>
            </a:r>
          </a:p>
          <a:p>
            <a:pPr lvl="1"/>
            <a:r>
              <a:rPr lang="en-US" dirty="0">
                <a:solidFill>
                  <a:schemeClr val="accent1"/>
                </a:solidFill>
              </a:rPr>
              <a:t>Proposing new time for evening GM (next slide)</a:t>
            </a:r>
          </a:p>
          <a:p>
            <a:endParaRPr lang="en-US" dirty="0"/>
          </a:p>
        </p:txBody>
      </p:sp>
      <p:sp>
        <p:nvSpPr>
          <p:cNvPr id="4" name="Date Placeholder 3">
            <a:extLst>
              <a:ext uri="{FF2B5EF4-FFF2-40B4-BE49-F238E27FC236}">
                <a16:creationId xmlns:a16="http://schemas.microsoft.com/office/drawing/2014/main" id="{83A11B70-A95A-F2E1-7360-087439B16F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3/7/2025</a:t>
            </a:r>
          </a:p>
        </p:txBody>
      </p:sp>
      <p:sp>
        <p:nvSpPr>
          <p:cNvPr id="7" name="TextBox 6">
            <a:extLst>
              <a:ext uri="{FF2B5EF4-FFF2-40B4-BE49-F238E27FC236}">
                <a16:creationId xmlns:a16="http://schemas.microsoft.com/office/drawing/2014/main" id="{02FAFB34-DFF3-ACBD-F38C-72C0AF3A67CE}"/>
              </a:ext>
            </a:extLst>
          </p:cNvPr>
          <p:cNvSpPr txBox="1"/>
          <p:nvPr/>
        </p:nvSpPr>
        <p:spPr>
          <a:xfrm>
            <a:off x="8729134" y="1149173"/>
            <a:ext cx="3166534" cy="92333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Sub-bullets are examples that support the priority but are not exhaustive. </a:t>
            </a:r>
          </a:p>
        </p:txBody>
      </p:sp>
      <p:sp>
        <p:nvSpPr>
          <p:cNvPr id="5" name="TextBox 4">
            <a:extLst>
              <a:ext uri="{FF2B5EF4-FFF2-40B4-BE49-F238E27FC236}">
                <a16:creationId xmlns:a16="http://schemas.microsoft.com/office/drawing/2014/main" id="{721619FA-61C5-907B-5BD0-0B3F6593F56B}"/>
              </a:ext>
            </a:extLst>
          </p:cNvPr>
          <p:cNvSpPr txBox="1"/>
          <p:nvPr/>
        </p:nvSpPr>
        <p:spPr>
          <a:xfrm>
            <a:off x="8729134" y="3429000"/>
            <a:ext cx="3166534"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rPr>
              <a:t>Actions listed not exhaustive. </a:t>
            </a:r>
          </a:p>
        </p:txBody>
      </p:sp>
      <p:sp>
        <p:nvSpPr>
          <p:cNvPr id="8" name="Footer Placeholder 7">
            <a:extLst>
              <a:ext uri="{FF2B5EF4-FFF2-40B4-BE49-F238E27FC236}">
                <a16:creationId xmlns:a16="http://schemas.microsoft.com/office/drawing/2014/main" id="{08DE9E46-7C21-8C11-31BF-74A3A01DE155}"/>
              </a:ext>
            </a:extLst>
          </p:cNvPr>
          <p:cNvSpPr>
            <a:spLocks noGrp="1"/>
          </p:cNvSpPr>
          <p:nvPr>
            <p:ph type="ftr" sz="quarter" idx="11"/>
          </p:nvPr>
        </p:nvSpPr>
        <p:spPr/>
        <p:txBody>
          <a:bodyPr/>
          <a:lstStyle/>
          <a:p>
            <a:r>
              <a:rPr lang="en-US"/>
              <a:t>ePIC General Meeting </a:t>
            </a:r>
          </a:p>
        </p:txBody>
      </p:sp>
    </p:spTree>
    <p:extLst>
      <p:ext uri="{BB962C8B-B14F-4D97-AF65-F5344CB8AC3E}">
        <p14:creationId xmlns:p14="http://schemas.microsoft.com/office/powerpoint/2010/main" val="262028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014EB-0F29-C9C0-43DA-53D45859EF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AD8F68-5ECE-B627-6C94-A9A81607DE7C}"/>
              </a:ext>
            </a:extLst>
          </p:cNvPr>
          <p:cNvSpPr>
            <a:spLocks noGrp="1"/>
          </p:cNvSpPr>
          <p:nvPr>
            <p:ph type="title"/>
          </p:nvPr>
        </p:nvSpPr>
        <p:spPr>
          <a:xfrm>
            <a:off x="838200" y="136525"/>
            <a:ext cx="10515600" cy="904875"/>
          </a:xfrm>
        </p:spPr>
        <p:txBody>
          <a:bodyPr/>
          <a:lstStyle/>
          <a:p>
            <a:r>
              <a:rPr lang="en-US" b="1" dirty="0">
                <a:solidFill>
                  <a:schemeClr val="accent1"/>
                </a:solidFill>
              </a:rPr>
              <a:t>Common Themes from Priority Discussion</a:t>
            </a:r>
          </a:p>
        </p:txBody>
      </p:sp>
      <p:sp>
        <p:nvSpPr>
          <p:cNvPr id="3" name="Content Placeholder 2">
            <a:extLst>
              <a:ext uri="{FF2B5EF4-FFF2-40B4-BE49-F238E27FC236}">
                <a16:creationId xmlns:a16="http://schemas.microsoft.com/office/drawing/2014/main" id="{830D4459-430B-B804-6EBA-E5A915233271}"/>
              </a:ext>
            </a:extLst>
          </p:cNvPr>
          <p:cNvSpPr>
            <a:spLocks noGrp="1"/>
          </p:cNvSpPr>
          <p:nvPr>
            <p:ph idx="1"/>
          </p:nvPr>
        </p:nvSpPr>
        <p:spPr>
          <a:xfrm>
            <a:off x="457201" y="1041400"/>
            <a:ext cx="10515600" cy="5580592"/>
          </a:xfrm>
        </p:spPr>
        <p:txBody>
          <a:bodyPr>
            <a:normAutofit/>
          </a:bodyPr>
          <a:lstStyle/>
          <a:p>
            <a:r>
              <a:rPr lang="en-US" b="1" dirty="0"/>
              <a:t>Evolve technical coordination into less of a reporting body, with a proactive coordinating effort </a:t>
            </a:r>
            <a:r>
              <a:rPr lang="en-US" b="1" u="sng" dirty="0"/>
              <a:t>supporting</a:t>
            </a:r>
            <a:r>
              <a:rPr lang="en-US" b="1" dirty="0"/>
              <a:t> the DSC’s</a:t>
            </a:r>
          </a:p>
          <a:p>
            <a:pPr lvl="1"/>
            <a:r>
              <a:rPr lang="en-US" dirty="0"/>
              <a:t>Organize and coordinate </a:t>
            </a:r>
            <a:r>
              <a:rPr lang="en-US" dirty="0" err="1"/>
              <a:t>preTDR</a:t>
            </a:r>
            <a:r>
              <a:rPr lang="en-US" dirty="0"/>
              <a:t> effort</a:t>
            </a:r>
          </a:p>
          <a:p>
            <a:pPr lvl="1"/>
            <a:r>
              <a:rPr lang="en-US" dirty="0"/>
              <a:t>Increase the direct engagement of the TC-Office with DSCs and CC WGs, </a:t>
            </a:r>
            <a:br>
              <a:rPr lang="en-US" dirty="0"/>
            </a:br>
            <a:r>
              <a:rPr lang="en-US" dirty="0"/>
              <a:t>TC Office presence in DSC meetings</a:t>
            </a:r>
          </a:p>
          <a:p>
            <a:pPr lvl="1"/>
            <a:r>
              <a:rPr lang="en-US" dirty="0"/>
              <a:t>Set standards/requirements for DSC internal reviews, assist with organization</a:t>
            </a:r>
          </a:p>
          <a:p>
            <a:pPr lvl="1"/>
            <a:r>
              <a:rPr lang="en-US" dirty="0"/>
              <a:t>Facilitate communication with CAMs and EIC Project</a:t>
            </a:r>
          </a:p>
          <a:p>
            <a:pPr lvl="1"/>
            <a:r>
              <a:rPr lang="en-US" dirty="0"/>
              <a:t>Organize common solutions – cooling, grounding, database,…</a:t>
            </a:r>
          </a:p>
          <a:p>
            <a:endParaRPr lang="en-US" dirty="0"/>
          </a:p>
          <a:p>
            <a:r>
              <a:rPr lang="en-US" dirty="0">
                <a:solidFill>
                  <a:schemeClr val="accent1"/>
                </a:solidFill>
              </a:rPr>
              <a:t>Actions Underway: </a:t>
            </a:r>
          </a:p>
          <a:p>
            <a:pPr lvl="1"/>
            <a:r>
              <a:rPr lang="en-US" dirty="0">
                <a:solidFill>
                  <a:schemeClr val="accent1"/>
                </a:solidFill>
              </a:rPr>
              <a:t>Increased TC presence in DSC meetings</a:t>
            </a:r>
          </a:p>
          <a:p>
            <a:pPr lvl="1"/>
            <a:r>
              <a:rPr lang="en-US" dirty="0">
                <a:solidFill>
                  <a:schemeClr val="accent1"/>
                </a:solidFill>
              </a:rPr>
              <a:t>Individual meetings with DSC leadership (through mid-March)</a:t>
            </a:r>
          </a:p>
          <a:p>
            <a:pPr lvl="1"/>
            <a:r>
              <a:rPr lang="en-US" dirty="0">
                <a:solidFill>
                  <a:schemeClr val="accent1"/>
                </a:solidFill>
              </a:rPr>
              <a:t>Coordination effort for CERN test beams in 2025</a:t>
            </a:r>
          </a:p>
          <a:p>
            <a:endParaRPr lang="en-US" dirty="0"/>
          </a:p>
          <a:p>
            <a:endParaRPr lang="en-US" dirty="0"/>
          </a:p>
        </p:txBody>
      </p:sp>
      <p:sp>
        <p:nvSpPr>
          <p:cNvPr id="4" name="Date Placeholder 3">
            <a:extLst>
              <a:ext uri="{FF2B5EF4-FFF2-40B4-BE49-F238E27FC236}">
                <a16:creationId xmlns:a16="http://schemas.microsoft.com/office/drawing/2014/main" id="{1638F3A8-5466-4BF3-E4EB-E49E4A4445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3/7/2025</a:t>
            </a:r>
          </a:p>
        </p:txBody>
      </p:sp>
      <p:sp>
        <p:nvSpPr>
          <p:cNvPr id="7" name="TextBox 6">
            <a:extLst>
              <a:ext uri="{FF2B5EF4-FFF2-40B4-BE49-F238E27FC236}">
                <a16:creationId xmlns:a16="http://schemas.microsoft.com/office/drawing/2014/main" id="{936B8B14-C60D-FDFD-830A-D13A646695F1}"/>
              </a:ext>
            </a:extLst>
          </p:cNvPr>
          <p:cNvSpPr txBox="1"/>
          <p:nvPr/>
        </p:nvSpPr>
        <p:spPr>
          <a:xfrm>
            <a:off x="8899424" y="3541917"/>
            <a:ext cx="3166534" cy="92333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Sub-bullets are examples that support the priority but are not exhaustive. </a:t>
            </a:r>
          </a:p>
        </p:txBody>
      </p:sp>
      <p:sp>
        <p:nvSpPr>
          <p:cNvPr id="5" name="TextBox 4">
            <a:extLst>
              <a:ext uri="{FF2B5EF4-FFF2-40B4-BE49-F238E27FC236}">
                <a16:creationId xmlns:a16="http://schemas.microsoft.com/office/drawing/2014/main" id="{97D63B9D-2B5D-8976-B904-6970C25BBF69}"/>
              </a:ext>
            </a:extLst>
          </p:cNvPr>
          <p:cNvSpPr txBox="1"/>
          <p:nvPr/>
        </p:nvSpPr>
        <p:spPr>
          <a:xfrm>
            <a:off x="8899424" y="4634223"/>
            <a:ext cx="3166534"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rPr>
              <a:t>Actions listed not exhaustive. </a:t>
            </a:r>
          </a:p>
        </p:txBody>
      </p:sp>
      <p:sp>
        <p:nvSpPr>
          <p:cNvPr id="8" name="Footer Placeholder 7">
            <a:extLst>
              <a:ext uri="{FF2B5EF4-FFF2-40B4-BE49-F238E27FC236}">
                <a16:creationId xmlns:a16="http://schemas.microsoft.com/office/drawing/2014/main" id="{5C5D58CA-A0D4-89C7-03BC-2ECBA7DBA5CA}"/>
              </a:ext>
            </a:extLst>
          </p:cNvPr>
          <p:cNvSpPr>
            <a:spLocks noGrp="1"/>
          </p:cNvSpPr>
          <p:nvPr>
            <p:ph type="ftr" sz="quarter" idx="11"/>
          </p:nvPr>
        </p:nvSpPr>
        <p:spPr/>
        <p:txBody>
          <a:bodyPr/>
          <a:lstStyle/>
          <a:p>
            <a:r>
              <a:rPr lang="en-US"/>
              <a:t>ePIC General Meeting </a:t>
            </a:r>
          </a:p>
        </p:txBody>
      </p:sp>
    </p:spTree>
    <p:extLst>
      <p:ext uri="{BB962C8B-B14F-4D97-AF65-F5344CB8AC3E}">
        <p14:creationId xmlns:p14="http://schemas.microsoft.com/office/powerpoint/2010/main" val="290837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B3BFB-6C7D-61D5-2B0A-690DD2B6D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61D7D4-30A8-3BF1-A2E7-1D5014820631}"/>
              </a:ext>
            </a:extLst>
          </p:cNvPr>
          <p:cNvSpPr>
            <a:spLocks noGrp="1"/>
          </p:cNvSpPr>
          <p:nvPr>
            <p:ph type="title"/>
          </p:nvPr>
        </p:nvSpPr>
        <p:spPr>
          <a:xfrm>
            <a:off x="838200" y="136525"/>
            <a:ext cx="10515600" cy="904875"/>
          </a:xfrm>
        </p:spPr>
        <p:txBody>
          <a:bodyPr/>
          <a:lstStyle/>
          <a:p>
            <a:r>
              <a:rPr lang="en-US" b="1" dirty="0">
                <a:solidFill>
                  <a:schemeClr val="accent1"/>
                </a:solidFill>
              </a:rPr>
              <a:t>Common Themes from Priority Discussion </a:t>
            </a:r>
          </a:p>
        </p:txBody>
      </p:sp>
      <p:sp>
        <p:nvSpPr>
          <p:cNvPr id="3" name="Content Placeholder 2">
            <a:extLst>
              <a:ext uri="{FF2B5EF4-FFF2-40B4-BE49-F238E27FC236}">
                <a16:creationId xmlns:a16="http://schemas.microsoft.com/office/drawing/2014/main" id="{E046ECCA-F323-6438-F26F-18528100B897}"/>
              </a:ext>
            </a:extLst>
          </p:cNvPr>
          <p:cNvSpPr>
            <a:spLocks noGrp="1"/>
          </p:cNvSpPr>
          <p:nvPr>
            <p:ph idx="1"/>
          </p:nvPr>
        </p:nvSpPr>
        <p:spPr>
          <a:xfrm>
            <a:off x="838200" y="1041400"/>
            <a:ext cx="10515600" cy="5580592"/>
          </a:xfrm>
        </p:spPr>
        <p:txBody>
          <a:bodyPr>
            <a:normAutofit/>
          </a:bodyPr>
          <a:lstStyle/>
          <a:p>
            <a:r>
              <a:rPr lang="en-US" b="1" dirty="0"/>
              <a:t>Need a better way to grow/onboard analysis efforts</a:t>
            </a:r>
            <a:endParaRPr lang="en-US" dirty="0"/>
          </a:p>
          <a:p>
            <a:pPr lvl="1"/>
            <a:r>
              <a:rPr lang="en-US" dirty="0"/>
              <a:t>Not just software! Onboard analysis as well</a:t>
            </a:r>
          </a:p>
          <a:p>
            <a:pPr lvl="1"/>
            <a:r>
              <a:rPr lang="en-US" dirty="0"/>
              <a:t>Common reconstruction tools facilitate higher-level </a:t>
            </a:r>
            <a:br>
              <a:rPr lang="en-US" dirty="0"/>
            </a:br>
            <a:r>
              <a:rPr lang="en-US" dirty="0"/>
              <a:t>analysis efforts</a:t>
            </a:r>
          </a:p>
          <a:p>
            <a:pPr lvl="1"/>
            <a:r>
              <a:rPr lang="en-US" dirty="0"/>
              <a:t>Use Early Science studies as a focus for efforts in analysis </a:t>
            </a:r>
            <a:br>
              <a:rPr lang="en-US" dirty="0"/>
            </a:br>
            <a:r>
              <a:rPr lang="en-US" dirty="0"/>
              <a:t>and engagement with theory</a:t>
            </a:r>
          </a:p>
          <a:p>
            <a:endParaRPr lang="en-US" dirty="0">
              <a:solidFill>
                <a:schemeClr val="accent1"/>
              </a:solidFill>
            </a:endParaRPr>
          </a:p>
          <a:p>
            <a:r>
              <a:rPr lang="en-US" dirty="0">
                <a:solidFill>
                  <a:schemeClr val="accent1"/>
                </a:solidFill>
              </a:rPr>
              <a:t>Actions Underway:</a:t>
            </a:r>
          </a:p>
          <a:p>
            <a:pPr lvl="1"/>
            <a:r>
              <a:rPr lang="en-US" dirty="0">
                <a:solidFill>
                  <a:schemeClr val="accent1"/>
                </a:solidFill>
              </a:rPr>
              <a:t>PWG’s working to implement analysis tutorials</a:t>
            </a:r>
          </a:p>
          <a:p>
            <a:pPr lvl="1"/>
            <a:r>
              <a:rPr lang="en-US" dirty="0">
                <a:solidFill>
                  <a:schemeClr val="accent1"/>
                </a:solidFill>
              </a:rPr>
              <a:t>AC working with TC Office on performance studies </a:t>
            </a:r>
          </a:p>
          <a:p>
            <a:pPr lvl="1"/>
            <a:r>
              <a:rPr lang="en-US">
                <a:solidFill>
                  <a:schemeClr val="accent1"/>
                </a:solidFill>
              </a:rPr>
              <a:t>S</a:t>
            </a:r>
            <a:r>
              <a:rPr lang="en-US" dirty="0">
                <a:solidFill>
                  <a:schemeClr val="accent1"/>
                </a:solidFill>
              </a:rPr>
              <a:t>&amp;C will be reaching out to DSCs on software </a:t>
            </a:r>
            <a:r>
              <a:rPr lang="en-US">
                <a:solidFill>
                  <a:schemeClr val="accent1"/>
                </a:solidFill>
              </a:rPr>
              <a:t>plans.</a:t>
            </a:r>
          </a:p>
          <a:p>
            <a:pPr lvl="1"/>
            <a:r>
              <a:rPr lang="en-US" dirty="0">
                <a:solidFill>
                  <a:schemeClr val="accent1"/>
                </a:solidFill>
              </a:rPr>
              <a:t>Planning Early Science workshop in late April</a:t>
            </a:r>
          </a:p>
          <a:p>
            <a:endParaRPr lang="en-US" dirty="0"/>
          </a:p>
        </p:txBody>
      </p:sp>
      <p:sp>
        <p:nvSpPr>
          <p:cNvPr id="4" name="Date Placeholder 3">
            <a:extLst>
              <a:ext uri="{FF2B5EF4-FFF2-40B4-BE49-F238E27FC236}">
                <a16:creationId xmlns:a16="http://schemas.microsoft.com/office/drawing/2014/main" id="{76E3DD18-859F-A03D-D611-3EAAAF5F15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3/7/2025</a:t>
            </a:r>
          </a:p>
        </p:txBody>
      </p:sp>
      <p:sp>
        <p:nvSpPr>
          <p:cNvPr id="7" name="TextBox 6">
            <a:extLst>
              <a:ext uri="{FF2B5EF4-FFF2-40B4-BE49-F238E27FC236}">
                <a16:creationId xmlns:a16="http://schemas.microsoft.com/office/drawing/2014/main" id="{DFD7B366-A58F-441E-C48D-D29B6D4B491A}"/>
              </a:ext>
            </a:extLst>
          </p:cNvPr>
          <p:cNvSpPr txBox="1"/>
          <p:nvPr/>
        </p:nvSpPr>
        <p:spPr>
          <a:xfrm>
            <a:off x="8610600" y="1602163"/>
            <a:ext cx="3166534" cy="92333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Sub-bullets are examples that support this priority but are not exhaustive. </a:t>
            </a:r>
          </a:p>
        </p:txBody>
      </p:sp>
      <p:sp>
        <p:nvSpPr>
          <p:cNvPr id="5" name="TextBox 4">
            <a:extLst>
              <a:ext uri="{FF2B5EF4-FFF2-40B4-BE49-F238E27FC236}">
                <a16:creationId xmlns:a16="http://schemas.microsoft.com/office/drawing/2014/main" id="{CC2C41A1-7B71-7A5E-190E-AA6299212A5D}"/>
              </a:ext>
            </a:extLst>
          </p:cNvPr>
          <p:cNvSpPr txBox="1"/>
          <p:nvPr/>
        </p:nvSpPr>
        <p:spPr>
          <a:xfrm>
            <a:off x="8610600" y="3514209"/>
            <a:ext cx="3166534"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rPr>
              <a:t>Actions listed not exhaustive. </a:t>
            </a:r>
          </a:p>
        </p:txBody>
      </p:sp>
      <p:sp>
        <p:nvSpPr>
          <p:cNvPr id="8" name="Footer Placeholder 7">
            <a:extLst>
              <a:ext uri="{FF2B5EF4-FFF2-40B4-BE49-F238E27FC236}">
                <a16:creationId xmlns:a16="http://schemas.microsoft.com/office/drawing/2014/main" id="{03893EDC-A148-4DF0-74ED-630D2258D7A7}"/>
              </a:ext>
            </a:extLst>
          </p:cNvPr>
          <p:cNvSpPr>
            <a:spLocks noGrp="1"/>
          </p:cNvSpPr>
          <p:nvPr>
            <p:ph type="ftr" sz="quarter" idx="11"/>
          </p:nvPr>
        </p:nvSpPr>
        <p:spPr/>
        <p:txBody>
          <a:bodyPr/>
          <a:lstStyle/>
          <a:p>
            <a:r>
              <a:rPr lang="en-US"/>
              <a:t>ePIC General Meeting </a:t>
            </a:r>
          </a:p>
        </p:txBody>
      </p:sp>
    </p:spTree>
    <p:extLst>
      <p:ext uri="{BB962C8B-B14F-4D97-AF65-F5344CB8AC3E}">
        <p14:creationId xmlns:p14="http://schemas.microsoft.com/office/powerpoint/2010/main" val="35313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7CB16-6B23-D499-6181-5BDFD3E69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17CAB7-2D73-5DD3-B3FD-B50F2935FDB8}"/>
              </a:ext>
            </a:extLst>
          </p:cNvPr>
          <p:cNvSpPr>
            <a:spLocks noGrp="1"/>
          </p:cNvSpPr>
          <p:nvPr>
            <p:ph type="title"/>
          </p:nvPr>
        </p:nvSpPr>
        <p:spPr>
          <a:xfrm>
            <a:off x="838200" y="136525"/>
            <a:ext cx="10515600" cy="904875"/>
          </a:xfrm>
        </p:spPr>
        <p:txBody>
          <a:bodyPr/>
          <a:lstStyle/>
          <a:p>
            <a:r>
              <a:rPr lang="en-US" b="1" dirty="0">
                <a:solidFill>
                  <a:schemeClr val="accent1"/>
                </a:solidFill>
              </a:rPr>
              <a:t>Common Themes from Priority Discussion </a:t>
            </a:r>
          </a:p>
        </p:txBody>
      </p:sp>
      <p:sp>
        <p:nvSpPr>
          <p:cNvPr id="3" name="Content Placeholder 2">
            <a:extLst>
              <a:ext uri="{FF2B5EF4-FFF2-40B4-BE49-F238E27FC236}">
                <a16:creationId xmlns:a16="http://schemas.microsoft.com/office/drawing/2014/main" id="{2C22D1B2-2A02-5084-3DA8-6EFFB42C363E}"/>
              </a:ext>
            </a:extLst>
          </p:cNvPr>
          <p:cNvSpPr>
            <a:spLocks noGrp="1"/>
          </p:cNvSpPr>
          <p:nvPr>
            <p:ph idx="1"/>
          </p:nvPr>
        </p:nvSpPr>
        <p:spPr>
          <a:xfrm>
            <a:off x="838200" y="1041400"/>
            <a:ext cx="10515600" cy="5580592"/>
          </a:xfrm>
        </p:spPr>
        <p:txBody>
          <a:bodyPr>
            <a:normAutofit lnSpcReduction="10000"/>
          </a:bodyPr>
          <a:lstStyle/>
          <a:p>
            <a:r>
              <a:rPr lang="en-US" b="1" dirty="0"/>
              <a:t>Need to define a set of 2025 milestones for progress in simulations </a:t>
            </a:r>
          </a:p>
          <a:p>
            <a:pPr lvl="1"/>
            <a:r>
              <a:rPr lang="en-US" dirty="0"/>
              <a:t>This includes simulation framework, fidelity to the mechanical design, inclusion of backgrounds, and reconstruction and common tools </a:t>
            </a:r>
          </a:p>
          <a:p>
            <a:pPr lvl="1"/>
            <a:r>
              <a:rPr lang="en-US" dirty="0"/>
              <a:t>Work with DSC’s to set software goals, SCC to support</a:t>
            </a:r>
          </a:p>
          <a:p>
            <a:pPr lvl="1"/>
            <a:r>
              <a:rPr lang="en-US" dirty="0"/>
              <a:t>Define how we work towards simulation reconstruction in timeframes</a:t>
            </a:r>
          </a:p>
          <a:p>
            <a:r>
              <a:rPr lang="en-US" dirty="0">
                <a:solidFill>
                  <a:schemeClr val="accent1"/>
                </a:solidFill>
              </a:rPr>
              <a:t>Actions Underway: </a:t>
            </a:r>
          </a:p>
          <a:p>
            <a:pPr lvl="1"/>
            <a:r>
              <a:rPr lang="en-US" dirty="0">
                <a:solidFill>
                  <a:schemeClr val="accent1"/>
                </a:solidFill>
              </a:rPr>
              <a:t>S&amp;C/AC agreed on priorities and people identified</a:t>
            </a:r>
          </a:p>
          <a:p>
            <a:pPr lvl="2"/>
            <a:r>
              <a:rPr lang="en-US" dirty="0">
                <a:solidFill>
                  <a:schemeClr val="accent1"/>
                </a:solidFill>
              </a:rPr>
              <a:t>Report at next General Meeting</a:t>
            </a:r>
          </a:p>
          <a:p>
            <a:r>
              <a:rPr lang="en-US" b="1" dirty="0"/>
              <a:t>Workforce and Engagement</a:t>
            </a:r>
          </a:p>
          <a:p>
            <a:pPr lvl="1"/>
            <a:r>
              <a:rPr lang="en-US" dirty="0"/>
              <a:t>Need to increase workforce and support engagement across all three coordination offices</a:t>
            </a:r>
          </a:p>
          <a:p>
            <a:r>
              <a:rPr lang="en-US" dirty="0">
                <a:solidFill>
                  <a:schemeClr val="accent1"/>
                </a:solidFill>
              </a:rPr>
              <a:t>Actions Underway: </a:t>
            </a:r>
          </a:p>
          <a:p>
            <a:pPr lvl="1"/>
            <a:r>
              <a:rPr lang="en-US" dirty="0">
                <a:solidFill>
                  <a:schemeClr val="accent1"/>
                </a:solidFill>
              </a:rPr>
              <a:t>Analysis tutorials in preparation ahead of summer </a:t>
            </a:r>
            <a:br>
              <a:rPr lang="en-US" dirty="0">
                <a:solidFill>
                  <a:schemeClr val="accent1"/>
                </a:solidFill>
              </a:rPr>
            </a:br>
            <a:r>
              <a:rPr lang="en-US" dirty="0">
                <a:solidFill>
                  <a:schemeClr val="accent1"/>
                </a:solidFill>
              </a:rPr>
              <a:t>students</a:t>
            </a:r>
          </a:p>
          <a:p>
            <a:pPr lvl="1"/>
            <a:r>
              <a:rPr lang="en-US" dirty="0">
                <a:solidFill>
                  <a:schemeClr val="accent1"/>
                </a:solidFill>
              </a:rPr>
              <a:t>Analysis of membership survey underway</a:t>
            </a:r>
          </a:p>
          <a:p>
            <a:endParaRPr lang="en-US" dirty="0"/>
          </a:p>
        </p:txBody>
      </p:sp>
      <p:sp>
        <p:nvSpPr>
          <p:cNvPr id="4" name="Date Placeholder 3">
            <a:extLst>
              <a:ext uri="{FF2B5EF4-FFF2-40B4-BE49-F238E27FC236}">
                <a16:creationId xmlns:a16="http://schemas.microsoft.com/office/drawing/2014/main" id="{7D28F708-6994-2C94-5705-B748123D1C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3/7/2025</a:t>
            </a:r>
          </a:p>
        </p:txBody>
      </p:sp>
      <p:sp>
        <p:nvSpPr>
          <p:cNvPr id="7" name="TextBox 6">
            <a:extLst>
              <a:ext uri="{FF2B5EF4-FFF2-40B4-BE49-F238E27FC236}">
                <a16:creationId xmlns:a16="http://schemas.microsoft.com/office/drawing/2014/main" id="{C55D278B-CB05-0BA1-CF11-43E28E7CF7B1}"/>
              </a:ext>
            </a:extLst>
          </p:cNvPr>
          <p:cNvSpPr txBox="1"/>
          <p:nvPr/>
        </p:nvSpPr>
        <p:spPr>
          <a:xfrm>
            <a:off x="8707414" y="5357185"/>
            <a:ext cx="3166534" cy="92333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Sub-bullets are examples that support this priority but are not exhaustive. </a:t>
            </a:r>
          </a:p>
        </p:txBody>
      </p:sp>
      <p:sp>
        <p:nvSpPr>
          <p:cNvPr id="5" name="TextBox 4">
            <a:extLst>
              <a:ext uri="{FF2B5EF4-FFF2-40B4-BE49-F238E27FC236}">
                <a16:creationId xmlns:a16="http://schemas.microsoft.com/office/drawing/2014/main" id="{F034D337-6341-2280-55BC-302001685354}"/>
              </a:ext>
            </a:extLst>
          </p:cNvPr>
          <p:cNvSpPr txBox="1"/>
          <p:nvPr/>
        </p:nvSpPr>
        <p:spPr>
          <a:xfrm>
            <a:off x="8707414" y="3148989"/>
            <a:ext cx="3166534"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rPr>
              <a:t>Actions listed not exhaustive. </a:t>
            </a:r>
          </a:p>
        </p:txBody>
      </p:sp>
      <p:sp>
        <p:nvSpPr>
          <p:cNvPr id="8" name="Footer Placeholder 7">
            <a:extLst>
              <a:ext uri="{FF2B5EF4-FFF2-40B4-BE49-F238E27FC236}">
                <a16:creationId xmlns:a16="http://schemas.microsoft.com/office/drawing/2014/main" id="{898CBB89-1E03-5269-38BF-1EFE914AF544}"/>
              </a:ext>
            </a:extLst>
          </p:cNvPr>
          <p:cNvSpPr>
            <a:spLocks noGrp="1"/>
          </p:cNvSpPr>
          <p:nvPr>
            <p:ph type="ftr" sz="quarter" idx="11"/>
          </p:nvPr>
        </p:nvSpPr>
        <p:spPr/>
        <p:txBody>
          <a:bodyPr/>
          <a:lstStyle/>
          <a:p>
            <a:r>
              <a:rPr lang="en-US"/>
              <a:t>ePIC General Meeting </a:t>
            </a:r>
          </a:p>
        </p:txBody>
      </p:sp>
    </p:spTree>
    <p:extLst>
      <p:ext uri="{BB962C8B-B14F-4D97-AF65-F5344CB8AC3E}">
        <p14:creationId xmlns:p14="http://schemas.microsoft.com/office/powerpoint/2010/main" val="192641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8,700+ Newspaper Cartoon Stock Illustrations, Royalty-Free Vector Graphics  &amp; Clip Art - iStock | Reading newspaper cartoon, Newspaper cartoon character">
            <a:extLst>
              <a:ext uri="{FF2B5EF4-FFF2-40B4-BE49-F238E27FC236}">
                <a16:creationId xmlns:a16="http://schemas.microsoft.com/office/drawing/2014/main" id="{B48D164B-1EF8-431B-26B6-CFE68CBAD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858" y="596404"/>
            <a:ext cx="7381142" cy="60424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D5FB125-6BDC-39BA-9B85-83B630F837F1}"/>
              </a:ext>
            </a:extLst>
          </p:cNvPr>
          <p:cNvSpPr>
            <a:spLocks noGrp="1"/>
          </p:cNvSpPr>
          <p:nvPr>
            <p:ph type="title"/>
          </p:nvPr>
        </p:nvSpPr>
        <p:spPr/>
        <p:txBody>
          <a:bodyPr/>
          <a:lstStyle/>
          <a:p>
            <a:r>
              <a:rPr lang="en-US" b="1" dirty="0" err="1">
                <a:solidFill>
                  <a:schemeClr val="accent1"/>
                </a:solidFill>
              </a:rPr>
              <a:t>ePIC</a:t>
            </a:r>
            <a:r>
              <a:rPr lang="en-US" b="1" dirty="0">
                <a:solidFill>
                  <a:schemeClr val="accent1"/>
                </a:solidFill>
              </a:rPr>
              <a:t> Collaboration News</a:t>
            </a:r>
          </a:p>
        </p:txBody>
      </p:sp>
      <p:sp>
        <p:nvSpPr>
          <p:cNvPr id="4" name="Date Placeholder 3">
            <a:extLst>
              <a:ext uri="{FF2B5EF4-FFF2-40B4-BE49-F238E27FC236}">
                <a16:creationId xmlns:a16="http://schemas.microsoft.com/office/drawing/2014/main" id="{E0759A0C-AF66-1783-C4C8-74067F79FDAF}"/>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805D0DFF-CF44-CBB7-7445-CB667892DD70}"/>
              </a:ext>
            </a:extLst>
          </p:cNvPr>
          <p:cNvSpPr>
            <a:spLocks noGrp="1"/>
          </p:cNvSpPr>
          <p:nvPr>
            <p:ph type="ftr" sz="quarter" idx="11"/>
          </p:nvPr>
        </p:nvSpPr>
        <p:spPr/>
        <p:txBody>
          <a:bodyPr/>
          <a:lstStyle/>
          <a:p>
            <a:r>
              <a:rPr lang="en-US"/>
              <a:t>ePIC General Meeting </a:t>
            </a:r>
          </a:p>
        </p:txBody>
      </p:sp>
      <p:sp>
        <p:nvSpPr>
          <p:cNvPr id="6" name="TextBox 5">
            <a:extLst>
              <a:ext uri="{FF2B5EF4-FFF2-40B4-BE49-F238E27FC236}">
                <a16:creationId xmlns:a16="http://schemas.microsoft.com/office/drawing/2014/main" id="{9CB36656-3192-1859-AF38-54ED44F3E745}"/>
              </a:ext>
            </a:extLst>
          </p:cNvPr>
          <p:cNvSpPr txBox="1"/>
          <p:nvPr/>
        </p:nvSpPr>
        <p:spPr>
          <a:xfrm>
            <a:off x="381000" y="2705638"/>
            <a:ext cx="4048858" cy="1815882"/>
          </a:xfrm>
          <a:prstGeom prst="rect">
            <a:avLst/>
          </a:prstGeom>
          <a:noFill/>
        </p:spPr>
        <p:txBody>
          <a:bodyPr wrap="square" rtlCol="0">
            <a:spAutoFit/>
          </a:bodyPr>
          <a:lstStyle/>
          <a:p>
            <a:r>
              <a:rPr lang="en-US" sz="2800" dirty="0"/>
              <a:t>Lots of few-slide news items to go-through today.  There’s a lot happening in the collaboration!</a:t>
            </a:r>
          </a:p>
        </p:txBody>
      </p:sp>
    </p:spTree>
    <p:extLst>
      <p:ext uri="{BB962C8B-B14F-4D97-AF65-F5344CB8AC3E}">
        <p14:creationId xmlns:p14="http://schemas.microsoft.com/office/powerpoint/2010/main" val="417352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09CE9-EA05-A30F-F21B-8C5064485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C17632-09B7-52B8-59EC-E68FC9963C69}"/>
              </a:ext>
            </a:extLst>
          </p:cNvPr>
          <p:cNvSpPr>
            <a:spLocks noGrp="1"/>
          </p:cNvSpPr>
          <p:nvPr>
            <p:ph type="title"/>
          </p:nvPr>
        </p:nvSpPr>
        <p:spPr>
          <a:xfrm>
            <a:off x="838200" y="2563202"/>
            <a:ext cx="10515600" cy="1325563"/>
          </a:xfrm>
        </p:spPr>
        <p:txBody>
          <a:bodyPr/>
          <a:lstStyle/>
          <a:p>
            <a:r>
              <a:rPr lang="en-US" b="1" dirty="0" err="1">
                <a:solidFill>
                  <a:schemeClr val="accent1"/>
                </a:solidFill>
              </a:rPr>
              <a:t>ePIC</a:t>
            </a:r>
            <a:r>
              <a:rPr lang="en-US" b="1" dirty="0">
                <a:solidFill>
                  <a:schemeClr val="accent1"/>
                </a:solidFill>
              </a:rPr>
              <a:t> </a:t>
            </a:r>
            <a:r>
              <a:rPr lang="en-US" b="1" dirty="0" err="1">
                <a:solidFill>
                  <a:schemeClr val="accent1"/>
                </a:solidFill>
              </a:rPr>
              <a:t>preTDR</a:t>
            </a:r>
            <a:r>
              <a:rPr lang="en-US" b="1" dirty="0">
                <a:solidFill>
                  <a:schemeClr val="accent1"/>
                </a:solidFill>
              </a:rPr>
              <a:t> Timeline</a:t>
            </a:r>
          </a:p>
        </p:txBody>
      </p:sp>
      <p:sp>
        <p:nvSpPr>
          <p:cNvPr id="4" name="Date Placeholder 3">
            <a:extLst>
              <a:ext uri="{FF2B5EF4-FFF2-40B4-BE49-F238E27FC236}">
                <a16:creationId xmlns:a16="http://schemas.microsoft.com/office/drawing/2014/main" id="{24550AB7-C872-9CD4-7602-961E3EE3F266}"/>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A4C7BFAC-12BA-AF7C-AB3F-5D7548D6667E}"/>
              </a:ext>
            </a:extLst>
          </p:cNvPr>
          <p:cNvSpPr>
            <a:spLocks noGrp="1"/>
          </p:cNvSpPr>
          <p:nvPr>
            <p:ph type="ftr" sz="quarter" idx="11"/>
          </p:nvPr>
        </p:nvSpPr>
        <p:spPr/>
        <p:txBody>
          <a:bodyPr/>
          <a:lstStyle/>
          <a:p>
            <a:r>
              <a:rPr lang="en-US"/>
              <a:t>ePIC General Meeting </a:t>
            </a:r>
          </a:p>
        </p:txBody>
      </p:sp>
    </p:spTree>
    <p:extLst>
      <p:ext uri="{BB962C8B-B14F-4D97-AF65-F5344CB8AC3E}">
        <p14:creationId xmlns:p14="http://schemas.microsoft.com/office/powerpoint/2010/main" val="683466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3E6FF-5240-1CF8-8E6C-6081E3D9C289}"/>
              </a:ext>
            </a:extLst>
          </p:cNvPr>
          <p:cNvSpPr>
            <a:spLocks noGrp="1"/>
          </p:cNvSpPr>
          <p:nvPr>
            <p:ph type="title"/>
          </p:nvPr>
        </p:nvSpPr>
        <p:spPr/>
        <p:txBody>
          <a:bodyPr/>
          <a:lstStyle/>
          <a:p>
            <a:r>
              <a:rPr lang="en-US" b="1" dirty="0" err="1">
                <a:solidFill>
                  <a:schemeClr val="accent1"/>
                </a:solidFill>
              </a:rPr>
              <a:t>preTDR</a:t>
            </a:r>
            <a:r>
              <a:rPr lang="en-US" b="1" dirty="0">
                <a:solidFill>
                  <a:schemeClr val="accent1"/>
                </a:solidFill>
              </a:rPr>
              <a:t> in 2025 Timeline</a:t>
            </a:r>
          </a:p>
        </p:txBody>
      </p:sp>
      <p:sp>
        <p:nvSpPr>
          <p:cNvPr id="3" name="Content Placeholder 2">
            <a:extLst>
              <a:ext uri="{FF2B5EF4-FFF2-40B4-BE49-F238E27FC236}">
                <a16:creationId xmlns:a16="http://schemas.microsoft.com/office/drawing/2014/main" id="{A38BF7DF-C0C9-8079-0B42-7B8CDC7E3206}"/>
              </a:ext>
            </a:extLst>
          </p:cNvPr>
          <p:cNvSpPr>
            <a:spLocks noGrp="1"/>
          </p:cNvSpPr>
          <p:nvPr>
            <p:ph idx="1"/>
          </p:nvPr>
        </p:nvSpPr>
        <p:spPr>
          <a:xfrm>
            <a:off x="838200" y="1576251"/>
            <a:ext cx="10515600" cy="4600712"/>
          </a:xfrm>
        </p:spPr>
        <p:txBody>
          <a:bodyPr>
            <a:normAutofit fontScale="92500" lnSpcReduction="10000"/>
          </a:bodyPr>
          <a:lstStyle/>
          <a:p>
            <a:r>
              <a:rPr lang="en-US" dirty="0"/>
              <a:t>Version 1 (chapter 8) to be reviewed by TC Office, specific criticisms and suggestions to DSC’s by end of March </a:t>
            </a:r>
          </a:p>
          <a:p>
            <a:r>
              <a:rPr lang="en-US" dirty="0"/>
              <a:t>Version 1 (chapter 2) to be reviewed by SP Office, specific criticisms and suggestions to PWG’s by end of March </a:t>
            </a:r>
          </a:p>
          <a:p>
            <a:r>
              <a:rPr lang="en-US" dirty="0"/>
              <a:t>Version 2 due mid-July (Collaboration Meeting)</a:t>
            </a:r>
          </a:p>
          <a:p>
            <a:pPr lvl="1"/>
            <a:r>
              <a:rPr lang="en-US" dirty="0"/>
              <a:t>Version 2 internal/external review Aug-Oct. </a:t>
            </a:r>
          </a:p>
          <a:p>
            <a:pPr lvl="1"/>
            <a:r>
              <a:rPr lang="en-US" dirty="0"/>
              <a:t>Comments tracked and feedback given to reviewers</a:t>
            </a:r>
          </a:p>
          <a:p>
            <a:r>
              <a:rPr lang="en-US" dirty="0"/>
              <a:t>Editorial Board formed by end of July</a:t>
            </a:r>
          </a:p>
          <a:p>
            <a:pPr lvl="1"/>
            <a:r>
              <a:rPr lang="en-US" dirty="0"/>
              <a:t>Silvia to co-chair, 3-5 additional people</a:t>
            </a:r>
          </a:p>
          <a:p>
            <a:pPr lvl="1"/>
            <a:r>
              <a:rPr lang="en-US" dirty="0"/>
              <a:t>Board is responsible for overseeing Version 2 review process</a:t>
            </a:r>
          </a:p>
          <a:p>
            <a:pPr lvl="1"/>
            <a:r>
              <a:rPr lang="en-US" dirty="0"/>
              <a:t>Board is responsible for final editing pass (typos, language, consistency)</a:t>
            </a:r>
          </a:p>
          <a:p>
            <a:r>
              <a:rPr lang="en-US" dirty="0" err="1"/>
              <a:t>preTDR</a:t>
            </a:r>
            <a:r>
              <a:rPr lang="en-US" dirty="0"/>
              <a:t> Version 2.1 by early December 2025</a:t>
            </a:r>
          </a:p>
        </p:txBody>
      </p:sp>
      <p:sp>
        <p:nvSpPr>
          <p:cNvPr id="4" name="Date Placeholder 3">
            <a:extLst>
              <a:ext uri="{FF2B5EF4-FFF2-40B4-BE49-F238E27FC236}">
                <a16:creationId xmlns:a16="http://schemas.microsoft.com/office/drawing/2014/main" id="{095F2FAE-752F-3C7F-E9A4-3367AF17CC1D}"/>
              </a:ext>
            </a:extLst>
          </p:cNvPr>
          <p:cNvSpPr>
            <a:spLocks noGrp="1"/>
          </p:cNvSpPr>
          <p:nvPr>
            <p:ph type="dt" sz="half" idx="10"/>
          </p:nvPr>
        </p:nvSpPr>
        <p:spPr/>
        <p:txBody>
          <a:bodyPr/>
          <a:lstStyle/>
          <a:p>
            <a:r>
              <a:rPr lang="en-US"/>
              <a:t>2/21/2025</a:t>
            </a:r>
          </a:p>
        </p:txBody>
      </p:sp>
      <p:sp>
        <p:nvSpPr>
          <p:cNvPr id="5" name="Footer Placeholder 4">
            <a:extLst>
              <a:ext uri="{FF2B5EF4-FFF2-40B4-BE49-F238E27FC236}">
                <a16:creationId xmlns:a16="http://schemas.microsoft.com/office/drawing/2014/main" id="{E3619F15-E64F-D3B7-6BF1-A13594C9868B}"/>
              </a:ext>
            </a:extLst>
          </p:cNvPr>
          <p:cNvSpPr>
            <a:spLocks noGrp="1"/>
          </p:cNvSpPr>
          <p:nvPr>
            <p:ph type="ftr" sz="quarter" idx="11"/>
          </p:nvPr>
        </p:nvSpPr>
        <p:spPr/>
        <p:txBody>
          <a:bodyPr/>
          <a:lstStyle/>
          <a:p>
            <a:r>
              <a:rPr lang="en-US"/>
              <a:t>ePIC Coordinator Meeting</a:t>
            </a:r>
          </a:p>
        </p:txBody>
      </p:sp>
      <p:sp>
        <p:nvSpPr>
          <p:cNvPr id="6" name="Slide Number Placeholder 5">
            <a:extLst>
              <a:ext uri="{FF2B5EF4-FFF2-40B4-BE49-F238E27FC236}">
                <a16:creationId xmlns:a16="http://schemas.microsoft.com/office/drawing/2014/main" id="{B9EF497A-6899-8207-3BD2-20172E43C7CA}"/>
              </a:ext>
            </a:extLst>
          </p:cNvPr>
          <p:cNvSpPr>
            <a:spLocks noGrp="1"/>
          </p:cNvSpPr>
          <p:nvPr>
            <p:ph type="sldNum" sz="quarter" idx="12"/>
          </p:nvPr>
        </p:nvSpPr>
        <p:spPr/>
        <p:txBody>
          <a:bodyPr/>
          <a:lstStyle/>
          <a:p>
            <a:fld id="{D9FAB26B-3BCC-4527-98A9-CD8F0230F602}" type="slidenum">
              <a:rPr lang="en-US" smtClean="0"/>
              <a:t>6</a:t>
            </a:fld>
            <a:endParaRPr lang="en-US"/>
          </a:p>
        </p:txBody>
      </p:sp>
      <p:sp>
        <p:nvSpPr>
          <p:cNvPr id="7" name="TextBox 6">
            <a:extLst>
              <a:ext uri="{FF2B5EF4-FFF2-40B4-BE49-F238E27FC236}">
                <a16:creationId xmlns:a16="http://schemas.microsoft.com/office/drawing/2014/main" id="{1932FEFE-E345-BDA5-5A90-75F90E510301}"/>
              </a:ext>
            </a:extLst>
          </p:cNvPr>
          <p:cNvSpPr txBox="1"/>
          <p:nvPr/>
        </p:nvSpPr>
        <p:spPr>
          <a:xfrm>
            <a:off x="8042314" y="681037"/>
            <a:ext cx="3018620" cy="369332"/>
          </a:xfrm>
          <a:prstGeom prst="rect">
            <a:avLst/>
          </a:prstGeom>
          <a:noFill/>
        </p:spPr>
        <p:txBody>
          <a:bodyPr wrap="square" rtlCol="0">
            <a:spAutoFit/>
          </a:bodyPr>
          <a:lstStyle/>
          <a:p>
            <a:r>
              <a:rPr lang="en-US" dirty="0">
                <a:solidFill>
                  <a:srgbClr val="FF0000"/>
                </a:solidFill>
              </a:rPr>
              <a:t>More in Silvia’s TC News Talk </a:t>
            </a:r>
          </a:p>
        </p:txBody>
      </p:sp>
    </p:spTree>
    <p:extLst>
      <p:ext uri="{BB962C8B-B14F-4D97-AF65-F5344CB8AC3E}">
        <p14:creationId xmlns:p14="http://schemas.microsoft.com/office/powerpoint/2010/main" val="412242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4165-13D0-2DF7-FDBA-E7C4244799D6}"/>
              </a:ext>
            </a:extLst>
          </p:cNvPr>
          <p:cNvSpPr>
            <a:spLocks noGrp="1"/>
          </p:cNvSpPr>
          <p:nvPr>
            <p:ph type="title"/>
          </p:nvPr>
        </p:nvSpPr>
        <p:spPr>
          <a:xfrm>
            <a:off x="838200" y="2563202"/>
            <a:ext cx="10515600" cy="1325563"/>
          </a:xfrm>
        </p:spPr>
        <p:txBody>
          <a:bodyPr/>
          <a:lstStyle/>
          <a:p>
            <a:r>
              <a:rPr lang="en-US" b="1" dirty="0">
                <a:solidFill>
                  <a:schemeClr val="accent1"/>
                </a:solidFill>
              </a:rPr>
              <a:t>Analysis/Technical Notes</a:t>
            </a:r>
          </a:p>
        </p:txBody>
      </p:sp>
      <p:sp>
        <p:nvSpPr>
          <p:cNvPr id="4" name="Date Placeholder 3">
            <a:extLst>
              <a:ext uri="{FF2B5EF4-FFF2-40B4-BE49-F238E27FC236}">
                <a16:creationId xmlns:a16="http://schemas.microsoft.com/office/drawing/2014/main" id="{7E77B447-5615-975B-C443-628316F6047D}"/>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7FEA233B-482B-6E4A-0722-12A520ECA77C}"/>
              </a:ext>
            </a:extLst>
          </p:cNvPr>
          <p:cNvSpPr>
            <a:spLocks noGrp="1"/>
          </p:cNvSpPr>
          <p:nvPr>
            <p:ph type="ftr" sz="quarter" idx="11"/>
          </p:nvPr>
        </p:nvSpPr>
        <p:spPr/>
        <p:txBody>
          <a:bodyPr/>
          <a:lstStyle/>
          <a:p>
            <a:r>
              <a:rPr lang="en-US"/>
              <a:t>ePIC General Meeting </a:t>
            </a:r>
          </a:p>
        </p:txBody>
      </p:sp>
    </p:spTree>
    <p:extLst>
      <p:ext uri="{BB962C8B-B14F-4D97-AF65-F5344CB8AC3E}">
        <p14:creationId xmlns:p14="http://schemas.microsoft.com/office/powerpoint/2010/main" val="2120924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7C7C8-AAFC-01A2-4222-D72763878CEC}"/>
              </a:ext>
            </a:extLst>
          </p:cNvPr>
          <p:cNvSpPr>
            <a:spLocks noGrp="1"/>
          </p:cNvSpPr>
          <p:nvPr>
            <p:ph type="title"/>
          </p:nvPr>
        </p:nvSpPr>
        <p:spPr/>
        <p:txBody>
          <a:bodyPr/>
          <a:lstStyle/>
          <a:p>
            <a:r>
              <a:rPr lang="en-US" b="1" dirty="0">
                <a:solidFill>
                  <a:schemeClr val="accent1"/>
                </a:solidFill>
              </a:rPr>
              <a:t>Analysis/Technical Notes</a:t>
            </a:r>
          </a:p>
        </p:txBody>
      </p:sp>
      <p:sp>
        <p:nvSpPr>
          <p:cNvPr id="3" name="Content Placeholder 2">
            <a:extLst>
              <a:ext uri="{FF2B5EF4-FFF2-40B4-BE49-F238E27FC236}">
                <a16:creationId xmlns:a16="http://schemas.microsoft.com/office/drawing/2014/main" id="{B9942914-8E19-62F0-B40E-1204E603AC52}"/>
              </a:ext>
            </a:extLst>
          </p:cNvPr>
          <p:cNvSpPr>
            <a:spLocks noGrp="1"/>
          </p:cNvSpPr>
          <p:nvPr>
            <p:ph idx="1"/>
          </p:nvPr>
        </p:nvSpPr>
        <p:spPr>
          <a:xfrm>
            <a:off x="838200" y="1582616"/>
            <a:ext cx="10515600" cy="4594348"/>
          </a:xfrm>
        </p:spPr>
        <p:txBody>
          <a:bodyPr>
            <a:normAutofit fontScale="77500" lnSpcReduction="20000"/>
          </a:bodyPr>
          <a:lstStyle/>
          <a:p>
            <a:r>
              <a:rPr lang="en-US" dirty="0"/>
              <a:t>Within </a:t>
            </a:r>
            <a:r>
              <a:rPr lang="en-US" dirty="0" err="1"/>
              <a:t>ePIC</a:t>
            </a:r>
            <a:r>
              <a:rPr lang="en-US" dirty="0"/>
              <a:t> we need a mechanism to document ongoing work so that it doesn’t get lost/forgotten. </a:t>
            </a:r>
          </a:p>
          <a:p>
            <a:pPr lvl="1"/>
            <a:r>
              <a:rPr lang="en-US" dirty="0"/>
              <a:t>Within collaborations this is typically an analysis or technical note</a:t>
            </a:r>
          </a:p>
          <a:p>
            <a:r>
              <a:rPr lang="en-US" dirty="0"/>
              <a:t>What do I mean by an “analysis or technical note” ?</a:t>
            </a:r>
          </a:p>
          <a:p>
            <a:pPr lvl="1"/>
            <a:r>
              <a:rPr lang="en-US" dirty="0"/>
              <a:t>Written document that preserves some work/study/information </a:t>
            </a:r>
          </a:p>
          <a:p>
            <a:pPr lvl="1"/>
            <a:r>
              <a:rPr lang="en-US" dirty="0"/>
              <a:t>The content of these notes can vary widely: </a:t>
            </a:r>
          </a:p>
          <a:p>
            <a:pPr lvl="2"/>
            <a:r>
              <a:rPr lang="en-US" dirty="0"/>
              <a:t>It can be a note by a summer student on the outcome of a simulation study</a:t>
            </a:r>
          </a:p>
          <a:p>
            <a:pPr lvl="2"/>
            <a:r>
              <a:rPr lang="en-US" dirty="0"/>
              <a:t>It can be a comprehensive note supporting a preliminary result or a publication </a:t>
            </a:r>
          </a:p>
          <a:p>
            <a:pPr lvl="2"/>
            <a:r>
              <a:rPr lang="en-US" dirty="0"/>
              <a:t>It can be the results of a test beam</a:t>
            </a:r>
          </a:p>
          <a:p>
            <a:pPr lvl="2"/>
            <a:r>
              <a:rPr lang="en-US" dirty="0"/>
              <a:t>It can be a technical note on a reconstruction algorithm</a:t>
            </a:r>
          </a:p>
          <a:p>
            <a:pPr lvl="2"/>
            <a:r>
              <a:rPr lang="en-US" dirty="0"/>
              <a:t>…</a:t>
            </a:r>
          </a:p>
          <a:p>
            <a:r>
              <a:rPr lang="en-US" dirty="0"/>
              <a:t>Notes like this are for the collaboration only, and encompass any effort within </a:t>
            </a:r>
            <a:r>
              <a:rPr lang="en-US"/>
              <a:t>the collaboration (TC, S&amp;C, AC) </a:t>
            </a:r>
            <a:endParaRPr lang="en-US" dirty="0"/>
          </a:p>
          <a:p>
            <a:r>
              <a:rPr lang="en-US" dirty="0"/>
              <a:t>There should be a low bar to creating analysis/technical notes</a:t>
            </a:r>
          </a:p>
          <a:p>
            <a:pPr lvl="1"/>
            <a:r>
              <a:rPr lang="en-US" dirty="0"/>
              <a:t>We want to encourage people to document important work!</a:t>
            </a:r>
          </a:p>
          <a:p>
            <a:pPr lvl="1"/>
            <a:r>
              <a:rPr lang="en-US" dirty="0"/>
              <a:t>Should become an expectation that work is preserved in a note, not in slides</a:t>
            </a:r>
          </a:p>
        </p:txBody>
      </p:sp>
      <p:sp>
        <p:nvSpPr>
          <p:cNvPr id="4" name="Date Placeholder 3">
            <a:extLst>
              <a:ext uri="{FF2B5EF4-FFF2-40B4-BE49-F238E27FC236}">
                <a16:creationId xmlns:a16="http://schemas.microsoft.com/office/drawing/2014/main" id="{E030188E-BBA5-880F-1158-A2B9D46571D3}"/>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975CC23A-532C-DE71-47EC-520422097B51}"/>
              </a:ext>
            </a:extLst>
          </p:cNvPr>
          <p:cNvSpPr>
            <a:spLocks noGrp="1"/>
          </p:cNvSpPr>
          <p:nvPr>
            <p:ph type="ftr" sz="quarter" idx="11"/>
          </p:nvPr>
        </p:nvSpPr>
        <p:spPr/>
        <p:txBody>
          <a:bodyPr/>
          <a:lstStyle/>
          <a:p>
            <a:r>
              <a:rPr lang="en-US"/>
              <a:t>ePIC General Meeting </a:t>
            </a:r>
          </a:p>
        </p:txBody>
      </p:sp>
    </p:spTree>
    <p:extLst>
      <p:ext uri="{BB962C8B-B14F-4D97-AF65-F5344CB8AC3E}">
        <p14:creationId xmlns:p14="http://schemas.microsoft.com/office/powerpoint/2010/main" val="42238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6644-D146-1170-5BE3-FEB809FFFF47}"/>
              </a:ext>
            </a:extLst>
          </p:cNvPr>
          <p:cNvSpPr>
            <a:spLocks noGrp="1"/>
          </p:cNvSpPr>
          <p:nvPr>
            <p:ph type="title"/>
          </p:nvPr>
        </p:nvSpPr>
        <p:spPr>
          <a:xfrm>
            <a:off x="220337" y="365125"/>
            <a:ext cx="11133463" cy="1325563"/>
          </a:xfrm>
        </p:spPr>
        <p:txBody>
          <a:bodyPr/>
          <a:lstStyle/>
          <a:p>
            <a:r>
              <a:rPr lang="en-US" b="1" dirty="0">
                <a:solidFill>
                  <a:schemeClr val="accent1"/>
                </a:solidFill>
              </a:rPr>
              <a:t>Proposed Procedure for </a:t>
            </a:r>
            <a:br>
              <a:rPr lang="en-US" b="1" dirty="0">
                <a:solidFill>
                  <a:schemeClr val="accent1"/>
                </a:solidFill>
              </a:rPr>
            </a:br>
            <a:r>
              <a:rPr lang="en-US" b="1" dirty="0">
                <a:solidFill>
                  <a:schemeClr val="accent1"/>
                </a:solidFill>
              </a:rPr>
              <a:t>Analysis/Technical Notes </a:t>
            </a:r>
          </a:p>
        </p:txBody>
      </p:sp>
      <p:sp>
        <p:nvSpPr>
          <p:cNvPr id="3" name="Content Placeholder 2">
            <a:extLst>
              <a:ext uri="{FF2B5EF4-FFF2-40B4-BE49-F238E27FC236}">
                <a16:creationId xmlns:a16="http://schemas.microsoft.com/office/drawing/2014/main" id="{182B5C96-C3C2-65BD-8700-172A340670FA}"/>
              </a:ext>
            </a:extLst>
          </p:cNvPr>
          <p:cNvSpPr>
            <a:spLocks noGrp="1"/>
          </p:cNvSpPr>
          <p:nvPr>
            <p:ph idx="1"/>
          </p:nvPr>
        </p:nvSpPr>
        <p:spPr>
          <a:xfrm>
            <a:off x="467298" y="1847850"/>
            <a:ext cx="11133463" cy="4351338"/>
          </a:xfrm>
        </p:spPr>
        <p:txBody>
          <a:bodyPr>
            <a:normAutofit fontScale="77500" lnSpcReduction="20000"/>
          </a:bodyPr>
          <a:lstStyle/>
          <a:p>
            <a:pPr marL="0" indent="0" algn="l">
              <a:buNone/>
            </a:pPr>
            <a:r>
              <a:rPr lang="en-US" b="1" i="0" dirty="0">
                <a:solidFill>
                  <a:srgbClr val="212529"/>
                </a:solidFill>
                <a:effectLst/>
                <a:latin typeface="-apple-system"/>
              </a:rPr>
              <a:t>Step 1</a:t>
            </a:r>
            <a:r>
              <a:rPr lang="en-US" b="0" i="0" dirty="0">
                <a:solidFill>
                  <a:srgbClr val="212529"/>
                </a:solidFill>
                <a:effectLst/>
                <a:latin typeface="-apple-system"/>
              </a:rPr>
              <a:t>: Collaborator contacts the Analysis/Technical/Software and Computing Coordination 	Office with title to receive note number</a:t>
            </a:r>
          </a:p>
          <a:p>
            <a:pPr marL="742950" lvl="1" indent="-285750" algn="l">
              <a:buFont typeface="Arial" panose="020B0604020202020204" pitchFamily="34" charset="0"/>
              <a:buChar char="•"/>
            </a:pPr>
            <a:r>
              <a:rPr lang="en-US" b="0" i="0" dirty="0">
                <a:solidFill>
                  <a:srgbClr val="212529"/>
                </a:solidFill>
                <a:effectLst/>
                <a:latin typeface="-apple-system"/>
              </a:rPr>
              <a:t>Analysis/Technical/Software and Computing Coordination Offices maintain note numbers and list of notes</a:t>
            </a:r>
          </a:p>
          <a:p>
            <a:pPr marL="0" indent="0" algn="l">
              <a:buNone/>
            </a:pPr>
            <a:r>
              <a:rPr lang="en-US" b="1" i="0" dirty="0">
                <a:solidFill>
                  <a:srgbClr val="212529"/>
                </a:solidFill>
                <a:effectLst/>
                <a:latin typeface="-apple-system"/>
              </a:rPr>
              <a:t>Step 2</a:t>
            </a:r>
            <a:r>
              <a:rPr lang="en-US" b="0" i="0" dirty="0">
                <a:solidFill>
                  <a:srgbClr val="212529"/>
                </a:solidFill>
                <a:effectLst/>
                <a:latin typeface="-apple-system"/>
              </a:rPr>
              <a:t>: DSC/WG leadership signs off on note</a:t>
            </a:r>
          </a:p>
          <a:p>
            <a:pPr marL="742950" lvl="1" indent="-285750" algn="l">
              <a:buFont typeface="Arial" panose="020B0604020202020204" pitchFamily="34" charset="0"/>
              <a:buChar char="•"/>
            </a:pPr>
            <a:r>
              <a:rPr lang="en-US" b="0" i="0" dirty="0">
                <a:solidFill>
                  <a:srgbClr val="212529"/>
                </a:solidFill>
                <a:effectLst/>
                <a:latin typeface="-apple-system"/>
              </a:rPr>
              <a:t>Work with DSC/WG leadership to identify the most appropriate DSC/WG</a:t>
            </a:r>
          </a:p>
          <a:p>
            <a:pPr marL="742950" lvl="1" indent="-285750" algn="l">
              <a:buFont typeface="Arial" panose="020B0604020202020204" pitchFamily="34" charset="0"/>
              <a:buChar char="•"/>
            </a:pPr>
            <a:r>
              <a:rPr lang="en-US" b="0" i="0" dirty="0">
                <a:solidFill>
                  <a:srgbClr val="212529"/>
                </a:solidFill>
                <a:effectLst/>
                <a:latin typeface="-apple-system"/>
              </a:rPr>
              <a:t>Review should ensure the content of the note follows the standards of the collaboration and the results are accurate.</a:t>
            </a:r>
          </a:p>
          <a:p>
            <a:pPr marL="742950" lvl="1" indent="-285750" algn="l">
              <a:buFont typeface="Arial" panose="020B0604020202020204" pitchFamily="34" charset="0"/>
              <a:buChar char="•"/>
            </a:pPr>
            <a:r>
              <a:rPr lang="en-US" b="0" i="0" dirty="0">
                <a:solidFill>
                  <a:srgbClr val="212529"/>
                </a:solidFill>
                <a:effectLst/>
                <a:latin typeface="-apple-system"/>
              </a:rPr>
              <a:t>DSC/WG leadership sends an email to the Analysis/Technical/Software and Computing Coordinators to confirm</a:t>
            </a:r>
          </a:p>
          <a:p>
            <a:pPr marL="0" indent="0" algn="l">
              <a:buNone/>
            </a:pPr>
            <a:r>
              <a:rPr lang="en-US" b="1" i="0" dirty="0">
                <a:solidFill>
                  <a:srgbClr val="212529"/>
                </a:solidFill>
                <a:effectLst/>
                <a:latin typeface="-apple-system"/>
              </a:rPr>
              <a:t>Step 3</a:t>
            </a:r>
            <a:r>
              <a:rPr lang="en-US" b="0" i="0" dirty="0">
                <a:solidFill>
                  <a:srgbClr val="212529"/>
                </a:solidFill>
                <a:effectLst/>
                <a:latin typeface="-apple-system"/>
              </a:rPr>
              <a:t>: Collaborator submits to </a:t>
            </a:r>
            <a:r>
              <a:rPr lang="en-US" b="0" i="0" dirty="0" err="1">
                <a:solidFill>
                  <a:srgbClr val="212529"/>
                </a:solidFill>
                <a:effectLst/>
                <a:latin typeface="-apple-system"/>
              </a:rPr>
              <a:t>Zenodo</a:t>
            </a:r>
            <a:endParaRPr lang="en-US" b="0" i="0" dirty="0">
              <a:solidFill>
                <a:srgbClr val="212529"/>
              </a:solidFill>
              <a:effectLst/>
              <a:latin typeface="-apple-system"/>
            </a:endParaRPr>
          </a:p>
          <a:p>
            <a:pPr marL="742950" lvl="1" indent="-285750" algn="l">
              <a:buFont typeface="Arial" panose="020B0604020202020204" pitchFamily="34" charset="0"/>
              <a:buChar char="•"/>
            </a:pPr>
            <a:r>
              <a:rPr lang="en-US" b="0" i="0" dirty="0">
                <a:solidFill>
                  <a:srgbClr val="212529"/>
                </a:solidFill>
                <a:effectLst/>
                <a:latin typeface="-apple-system"/>
              </a:rPr>
              <a:t>Use keywords “</a:t>
            </a:r>
            <a:r>
              <a:rPr lang="en-US" b="0" i="0" dirty="0" err="1">
                <a:solidFill>
                  <a:srgbClr val="212529"/>
                </a:solidFill>
                <a:effectLst/>
                <a:latin typeface="-apple-system"/>
              </a:rPr>
              <a:t>ana_note</a:t>
            </a:r>
            <a:r>
              <a:rPr lang="en-US" b="0" i="0" dirty="0">
                <a:solidFill>
                  <a:srgbClr val="212529"/>
                </a:solidFill>
                <a:effectLst/>
                <a:latin typeface="-apple-system"/>
              </a:rPr>
              <a:t>” and “</a:t>
            </a:r>
            <a:r>
              <a:rPr lang="en-US" b="0" i="0" dirty="0" err="1">
                <a:solidFill>
                  <a:srgbClr val="212529"/>
                </a:solidFill>
                <a:effectLst/>
                <a:latin typeface="-apple-system"/>
              </a:rPr>
              <a:t>tech_note</a:t>
            </a:r>
            <a:r>
              <a:rPr lang="en-US" b="0" i="0" dirty="0">
                <a:solidFill>
                  <a:srgbClr val="212529"/>
                </a:solidFill>
                <a:effectLst/>
                <a:latin typeface="-apple-system"/>
              </a:rPr>
              <a:t>”, along with any other keywords that will make it easy to find the note efficiently. A list of official keywords is available </a:t>
            </a:r>
            <a:r>
              <a:rPr lang="en-US" b="0" i="0" u="none" strike="noStrike" dirty="0">
                <a:solidFill>
                  <a:srgbClr val="007BFF"/>
                </a:solidFill>
                <a:effectLst/>
                <a:latin typeface="-apple-system"/>
                <a:hlinkClick r:id="rId2"/>
              </a:rPr>
              <a:t>here.</a:t>
            </a:r>
            <a:endParaRPr lang="en-US" b="0" i="0" dirty="0">
              <a:solidFill>
                <a:srgbClr val="212529"/>
              </a:solidFill>
              <a:effectLst/>
              <a:latin typeface="-apple-system"/>
            </a:endParaRPr>
          </a:p>
          <a:p>
            <a:pPr marL="0" indent="0" algn="l">
              <a:buNone/>
            </a:pPr>
            <a:r>
              <a:rPr lang="en-US" b="1" i="0" dirty="0">
                <a:solidFill>
                  <a:srgbClr val="212529"/>
                </a:solidFill>
                <a:effectLst/>
                <a:latin typeface="-apple-system"/>
              </a:rPr>
              <a:t>Step 4</a:t>
            </a:r>
            <a:r>
              <a:rPr lang="en-US" b="0" i="0" dirty="0">
                <a:solidFill>
                  <a:srgbClr val="212529"/>
                </a:solidFill>
                <a:effectLst/>
                <a:latin typeface="-apple-system"/>
              </a:rPr>
              <a:t>: Analysis/Technical/Software and Computing Coordinators approve publishing to </a:t>
            </a:r>
            <a:r>
              <a:rPr lang="en-US" b="0" i="0" dirty="0" err="1">
                <a:solidFill>
                  <a:srgbClr val="212529"/>
                </a:solidFill>
                <a:effectLst/>
                <a:latin typeface="-apple-system"/>
              </a:rPr>
              <a:t>ePIC</a:t>
            </a:r>
            <a:endParaRPr lang="en-US" b="0" i="0" dirty="0">
              <a:solidFill>
                <a:srgbClr val="212529"/>
              </a:solidFill>
              <a:effectLst/>
              <a:latin typeface="-apple-system"/>
            </a:endParaRPr>
          </a:p>
          <a:p>
            <a:pPr marL="742950" lvl="1" indent="-285750" algn="l">
              <a:buFont typeface="Arial" panose="020B0604020202020204" pitchFamily="34" charset="0"/>
              <a:buChar char="•"/>
            </a:pPr>
            <a:r>
              <a:rPr lang="en-US" b="0" i="0" dirty="0">
                <a:solidFill>
                  <a:srgbClr val="212529"/>
                </a:solidFill>
                <a:effectLst/>
                <a:latin typeface="-apple-system"/>
              </a:rPr>
              <a:t>Analysis and Technical notes will be made available to </a:t>
            </a:r>
            <a:r>
              <a:rPr lang="en-US" b="0" i="0" dirty="0" err="1">
                <a:solidFill>
                  <a:srgbClr val="212529"/>
                </a:solidFill>
                <a:effectLst/>
                <a:latin typeface="-apple-system"/>
              </a:rPr>
              <a:t>ePIC</a:t>
            </a:r>
            <a:r>
              <a:rPr lang="en-US" b="0" i="0" dirty="0">
                <a:solidFill>
                  <a:srgbClr val="212529"/>
                </a:solidFill>
                <a:effectLst/>
                <a:latin typeface="-apple-system"/>
              </a:rPr>
              <a:t> Community members</a:t>
            </a:r>
          </a:p>
          <a:p>
            <a:endParaRPr lang="en-US" dirty="0"/>
          </a:p>
        </p:txBody>
      </p:sp>
      <p:sp>
        <p:nvSpPr>
          <p:cNvPr id="4" name="Date Placeholder 3">
            <a:extLst>
              <a:ext uri="{FF2B5EF4-FFF2-40B4-BE49-F238E27FC236}">
                <a16:creationId xmlns:a16="http://schemas.microsoft.com/office/drawing/2014/main" id="{4E875D4E-082A-D65C-0B96-ADA6F9FE84C5}"/>
              </a:ext>
            </a:extLst>
          </p:cNvPr>
          <p:cNvSpPr>
            <a:spLocks noGrp="1"/>
          </p:cNvSpPr>
          <p:nvPr>
            <p:ph type="dt" sz="half" idx="10"/>
          </p:nvPr>
        </p:nvSpPr>
        <p:spPr/>
        <p:txBody>
          <a:bodyPr/>
          <a:lstStyle/>
          <a:p>
            <a:r>
              <a:rPr lang="en-US"/>
              <a:t>3/7/2025</a:t>
            </a:r>
          </a:p>
        </p:txBody>
      </p:sp>
      <p:sp>
        <p:nvSpPr>
          <p:cNvPr id="5" name="Footer Placeholder 4">
            <a:extLst>
              <a:ext uri="{FF2B5EF4-FFF2-40B4-BE49-F238E27FC236}">
                <a16:creationId xmlns:a16="http://schemas.microsoft.com/office/drawing/2014/main" id="{A5942F6F-B5E8-A0ED-B937-BF81D38F99EC}"/>
              </a:ext>
            </a:extLst>
          </p:cNvPr>
          <p:cNvSpPr>
            <a:spLocks noGrp="1"/>
          </p:cNvSpPr>
          <p:nvPr>
            <p:ph type="ftr" sz="quarter" idx="11"/>
          </p:nvPr>
        </p:nvSpPr>
        <p:spPr/>
        <p:txBody>
          <a:bodyPr/>
          <a:lstStyle/>
          <a:p>
            <a:r>
              <a:rPr lang="en-US"/>
              <a:t>ePIC General Meeting </a:t>
            </a:r>
          </a:p>
        </p:txBody>
      </p:sp>
      <p:sp>
        <p:nvSpPr>
          <p:cNvPr id="6" name="TextBox 5">
            <a:extLst>
              <a:ext uri="{FF2B5EF4-FFF2-40B4-BE49-F238E27FC236}">
                <a16:creationId xmlns:a16="http://schemas.microsoft.com/office/drawing/2014/main" id="{ECC4C7C0-B511-377C-C78C-211DC1B65FC4}"/>
              </a:ext>
            </a:extLst>
          </p:cNvPr>
          <p:cNvSpPr txBox="1"/>
          <p:nvPr/>
        </p:nvSpPr>
        <p:spPr>
          <a:xfrm>
            <a:off x="6224530" y="1367522"/>
            <a:ext cx="5528245" cy="646331"/>
          </a:xfrm>
          <a:prstGeom prst="rect">
            <a:avLst/>
          </a:prstGeom>
          <a:noFill/>
        </p:spPr>
        <p:txBody>
          <a:bodyPr wrap="none" rtlCol="0">
            <a:spAutoFit/>
          </a:bodyPr>
          <a:lstStyle/>
          <a:p>
            <a:r>
              <a:rPr lang="en-US" dirty="0">
                <a:hlinkClick r:id="rId3"/>
              </a:rPr>
              <a:t>https://www.epic-eic.org/documents/note_process.html</a:t>
            </a:r>
            <a:endParaRPr lang="en-US" dirty="0"/>
          </a:p>
          <a:p>
            <a:endParaRPr lang="en-US" dirty="0"/>
          </a:p>
        </p:txBody>
      </p:sp>
      <p:sp>
        <p:nvSpPr>
          <p:cNvPr id="7" name="TextBox 6">
            <a:extLst>
              <a:ext uri="{FF2B5EF4-FFF2-40B4-BE49-F238E27FC236}">
                <a16:creationId xmlns:a16="http://schemas.microsoft.com/office/drawing/2014/main" id="{3CAC4308-5DA3-6753-29AE-CD95CAFC8CEC}"/>
              </a:ext>
            </a:extLst>
          </p:cNvPr>
          <p:cNvSpPr txBox="1"/>
          <p:nvPr/>
        </p:nvSpPr>
        <p:spPr>
          <a:xfrm>
            <a:off x="6334699" y="365125"/>
            <a:ext cx="5266062" cy="646331"/>
          </a:xfrm>
          <a:prstGeom prst="rect">
            <a:avLst/>
          </a:prstGeom>
          <a:noFill/>
        </p:spPr>
        <p:txBody>
          <a:bodyPr wrap="square" rtlCol="0">
            <a:spAutoFit/>
          </a:bodyPr>
          <a:lstStyle/>
          <a:p>
            <a:r>
              <a:rPr lang="en-US" dirty="0"/>
              <a:t>Procedure discussed in coordinator meeting, as well as TC/S&amp;C/AC meetings. </a:t>
            </a:r>
          </a:p>
        </p:txBody>
      </p:sp>
    </p:spTree>
    <p:extLst>
      <p:ext uri="{BB962C8B-B14F-4D97-AF65-F5344CB8AC3E}">
        <p14:creationId xmlns:p14="http://schemas.microsoft.com/office/powerpoint/2010/main" val="1862483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NL">
  <a:themeElements>
    <a:clrScheme name="Custom 3">
      <a:dk1>
        <a:srgbClr val="000000"/>
      </a:dk1>
      <a:lt1>
        <a:srgbClr val="FFFFFF"/>
      </a:lt1>
      <a:dk2>
        <a:srgbClr val="105B78"/>
      </a:dk2>
      <a:lt2>
        <a:srgbClr val="00ACDB"/>
      </a:lt2>
      <a:accent1>
        <a:srgbClr val="B2D33B"/>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Project Overview-J.Yeck  -  Read-Only" id="{D4A49460-A030-40E0-A942-078CDC808C92}" vid="{CAA149F5-F453-43A6-BD36-7417340123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5902</TotalTime>
  <Words>3356</Words>
  <Application>Microsoft Office PowerPoint</Application>
  <PresentationFormat>Widescreen</PresentationFormat>
  <Paragraphs>438</Paragraphs>
  <Slides>38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-apple-system</vt:lpstr>
      <vt:lpstr>Aptos</vt:lpstr>
      <vt:lpstr>Arial</vt:lpstr>
      <vt:lpstr>Calibri</vt:lpstr>
      <vt:lpstr>Calibri Light</vt:lpstr>
      <vt:lpstr>Symbol</vt:lpstr>
      <vt:lpstr>Wingdings</vt:lpstr>
      <vt:lpstr>Office Theme</vt:lpstr>
      <vt:lpstr>1_BNL</vt:lpstr>
      <vt:lpstr>ePIC Collaboration News</vt:lpstr>
      <vt:lpstr>Hey John, start the recording….    </vt:lpstr>
      <vt:lpstr>Agenda</vt:lpstr>
      <vt:lpstr>ePIC Collaboration News</vt:lpstr>
      <vt:lpstr>ePIC preTDR Timeline</vt:lpstr>
      <vt:lpstr>preTDR in 2025 Timeline</vt:lpstr>
      <vt:lpstr>Analysis/Technical Notes</vt:lpstr>
      <vt:lpstr>Analysis/Technical Notes</vt:lpstr>
      <vt:lpstr>Proposed Procedure for  Analysis/Technical Notes </vt:lpstr>
      <vt:lpstr>Notes in Publication Policy: </vt:lpstr>
      <vt:lpstr>ePIC Publication Plan</vt:lpstr>
      <vt:lpstr>ePIC Publication Plan</vt:lpstr>
      <vt:lpstr>Possibility: NIM Special Issue I</vt:lpstr>
      <vt:lpstr>Special Issue Considerations: </vt:lpstr>
      <vt:lpstr>NIM Special Issue</vt:lpstr>
      <vt:lpstr>DSL/Convener Changes</vt:lpstr>
      <vt:lpstr>Changes</vt:lpstr>
      <vt:lpstr>Other Items</vt:lpstr>
      <vt:lpstr>Next Early Science Workshop</vt:lpstr>
      <vt:lpstr>Welcome Seoul National University!</vt:lpstr>
      <vt:lpstr>ORCID</vt:lpstr>
      <vt:lpstr>ePIC Website</vt:lpstr>
      <vt:lpstr>New Time for Evening General Meetings</vt:lpstr>
      <vt:lpstr>Daylight Savings Time</vt:lpstr>
      <vt:lpstr>Next CC Meeting</vt:lpstr>
      <vt:lpstr>Coming Soon</vt:lpstr>
      <vt:lpstr>Detector and Project Reviews planned for 2025:</vt:lpstr>
      <vt:lpstr>               2025 -2026</vt:lpstr>
      <vt:lpstr>Parting Words</vt:lpstr>
      <vt:lpstr>PowerPoint Presentation</vt:lpstr>
      <vt:lpstr>New Zoom Link </vt:lpstr>
      <vt:lpstr>ePIC Resources</vt:lpstr>
      <vt:lpstr>EICUG Membership</vt:lpstr>
      <vt:lpstr>NIM Special Issue III</vt:lpstr>
      <vt:lpstr>Common Themes from Priority Discussion</vt:lpstr>
      <vt:lpstr>Common Themes from Priority Discussion</vt:lpstr>
      <vt:lpstr>Common Themes from Priority Discussion </vt:lpstr>
      <vt:lpstr>Common Themes from Priority Discussion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ePIC Collaboration Status</dc:title>
  <dc:creator>Lajoie, John G [PHYSA]</dc:creator>
  <cp:lastModifiedBy>Lajoie, John</cp:lastModifiedBy>
  <cp:revision>2023</cp:revision>
  <dcterms:created xsi:type="dcterms:W3CDTF">2023-04-13T13:35:08Z</dcterms:created>
  <dcterms:modified xsi:type="dcterms:W3CDTF">2025-03-06T14:49:35Z</dcterms:modified>
</cp:coreProperties>
</file>