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6" r:id="rId5"/>
    <p:sldId id="2147375419" r:id="rId6"/>
    <p:sldId id="2147375431" r:id="rId7"/>
    <p:sldId id="2147375432" r:id="rId8"/>
    <p:sldId id="2147375435" r:id="rId9"/>
    <p:sldId id="2147375425" r:id="rId10"/>
    <p:sldId id="2147375444" r:id="rId11"/>
    <p:sldId id="2147375445" r:id="rId12"/>
    <p:sldId id="2147375446" r:id="rId13"/>
    <p:sldId id="2147375441" r:id="rId14"/>
    <p:sldId id="2147375442" r:id="rId15"/>
    <p:sldId id="2147375423" r:id="rId16"/>
    <p:sldId id="2147375440" r:id="rId17"/>
    <p:sldId id="2147375443" r:id="rId18"/>
    <p:sldId id="2147375439" r:id="rId19"/>
    <p:sldId id="2147375420" r:id="rId20"/>
    <p:sldId id="2147375447" r:id="rId21"/>
    <p:sldId id="5864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B5D64A"/>
    <a:srgbClr val="008000"/>
    <a:srgbClr val="0091FF"/>
    <a:srgbClr val="00ACDB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4" autoAdjust="0"/>
    <p:restoredTop sz="95238" autoAdjust="0"/>
  </p:normalViewPr>
  <p:slideViewPr>
    <p:cSldViewPr snapToGrid="0" snapToObjects="1">
      <p:cViewPr varScale="1">
        <p:scale>
          <a:sx n="117" d="100"/>
          <a:sy n="117" d="100"/>
        </p:scale>
        <p:origin x="9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09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82B1FAFE-F3E8-6D9F-5B46-7A7C20DFB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>
            <a:extLst>
              <a:ext uri="{FF2B5EF4-FFF2-40B4-BE49-F238E27FC236}">
                <a16:creationId xmlns:a16="http://schemas.microsoft.com/office/drawing/2014/main" id="{63F72C7A-CF68-3D7C-1B0F-8E63FA0592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>
            <a:extLst>
              <a:ext uri="{FF2B5EF4-FFF2-40B4-BE49-F238E27FC236}">
                <a16:creationId xmlns:a16="http://schemas.microsoft.com/office/drawing/2014/main" id="{B747832C-7231-8E5D-98A4-B25960DEA5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170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D4A4-0382-D4DD-E127-6AD9D539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460D8-D5E1-9915-9649-5BC2BD238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F360DC-A40B-4B90-FB9E-CE13D531B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6C3D5-F3C3-6E9A-A197-12A6B8F12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6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March 20, 2025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"/>
            <a:ext cx="11499925" cy="490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9"/>
            <a:ext cx="11499925" cy="537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6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May 2,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  <p:sldLayoutId id="2147483703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27425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7425/" TargetMode="External"/><Relationship Id="rId2" Type="http://schemas.openxmlformats.org/officeDocument/2006/relationships/hyperlink" Target="https://indico.bnl.gov/event/2720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jlab.org/event/930/" TargetMode="External"/><Relationship Id="rId5" Type="http://schemas.openxmlformats.org/officeDocument/2006/relationships/hyperlink" Target="https://indico.bnl.gov/event/26584/" TargetMode="External"/><Relationship Id="rId4" Type="http://schemas.openxmlformats.org/officeDocument/2006/relationships/hyperlink" Target="https://www.bnl.gov/eic-rrbmeetin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EIC Project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EIC Experimental Program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Bi-Weekly General Meeting</a:t>
            </a:r>
          </a:p>
          <a:p>
            <a:r>
              <a:rPr lang="en-US" dirty="0"/>
              <a:t>May 2</a:t>
            </a:r>
            <a:r>
              <a:rPr lang="en-US" baseline="30000" dirty="0"/>
              <a:t>nd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DAC Meeting Charge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2808B-02BE-4D42-8B3F-A00D5574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532706"/>
            <a:ext cx="8468907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3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DAC Meeting Charge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FF4718-EE42-4319-A84B-97CDC301642E}"/>
              </a:ext>
            </a:extLst>
          </p:cNvPr>
          <p:cNvGrpSpPr/>
          <p:nvPr/>
        </p:nvGrpSpPr>
        <p:grpSpPr>
          <a:xfrm>
            <a:off x="1881283" y="585243"/>
            <a:ext cx="8459381" cy="5687514"/>
            <a:chOff x="1866309" y="875943"/>
            <a:chExt cx="8459381" cy="5687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D653BF-F7EB-44A1-9783-DCE02A67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283" y="5868035"/>
              <a:ext cx="8364117" cy="6954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1A099B-BFC0-4C75-A00E-79012E6A6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6309" y="875943"/>
              <a:ext cx="8459381" cy="510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74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CB948-3171-4D30-0218-017185F74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73" y="0"/>
            <a:ext cx="11510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24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57C0F965-1DF3-7F0F-E202-C605986B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>
            <a:extLst>
              <a:ext uri="{FF2B5EF4-FFF2-40B4-BE49-F238E27FC236}">
                <a16:creationId xmlns:a16="http://schemas.microsoft.com/office/drawing/2014/main" id="{8694ED42-5B79-1A8B-99EE-2621DC3240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5A6B7-6B79-737B-302B-148D3C39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8" y="423443"/>
            <a:ext cx="12136544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9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Asset-Oriented Hierarchy of Subprojects – Elevator Speech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ADC53-F9C0-4D46-AE2C-96CBB50F03DD}"/>
              </a:ext>
            </a:extLst>
          </p:cNvPr>
          <p:cNvSpPr txBox="1"/>
          <p:nvPr/>
        </p:nvSpPr>
        <p:spPr>
          <a:xfrm>
            <a:off x="399767" y="628353"/>
            <a:ext cx="5864672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SP0: global – work performed to date, CD-3A, CD-3B, Project Office, etc. (also includes pre-ops)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SP1: accelerator rings – all scope that if one adds an interaction region insert provides hadron beams and if one also adds an electron injector allows collisions.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SP2: integrated interaction region section – scope that includes section with IR magnets (SP2A) and the </a:t>
            </a:r>
            <a:r>
              <a:rPr lang="en-US" b="1" dirty="0" err="1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detector (SP2B).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SP3: electron injector – scope that delivers 5-10 GeV electron beams to the electron storage ring and allows a non-invasive 18 GeV enhancement; completion allows start of EIC science during commissioning.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SP4: </a:t>
            </a:r>
            <a:r>
              <a:rPr lang="en-US" b="1">
                <a:ea typeface="Calibri" panose="020F0502020204030204" pitchFamily="34" charset="0"/>
                <a:cs typeface="Calibri" panose="020F0502020204030204" pitchFamily="34" charset="0"/>
              </a:rPr>
              <a:t>full capability –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scope that delivers mission need and allows full execution of the NSAC/NAS science.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RF modules (18 GeV, E</a:t>
            </a:r>
            <a:r>
              <a:rPr lang="en-US" sz="1400" baseline="-25000" dirty="0"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 ~ 140 GeV), RF power (18 GeV, </a:t>
            </a:r>
            <a:r>
              <a:rPr lang="en-US" sz="1400" dirty="0" err="1"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), 41 GeV bypass (E</a:t>
            </a:r>
            <a:r>
              <a:rPr lang="en-US" sz="1400" baseline="-25000" dirty="0"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 ~ 30 GeV),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921327-E430-4D84-9CE2-EDA1EF22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19585" y="717436"/>
            <a:ext cx="5543815" cy="5423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9292A6-EBD9-4E6E-A5A2-AAFD806AABA4}"/>
              </a:ext>
            </a:extLst>
          </p:cNvPr>
          <p:cNvSpPr/>
          <p:nvPr/>
        </p:nvSpPr>
        <p:spPr>
          <a:xfrm>
            <a:off x="7931021" y="4114799"/>
            <a:ext cx="1129004" cy="65314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EADF1-8511-4706-AA12-A116216BA06F}"/>
              </a:ext>
            </a:extLst>
          </p:cNvPr>
          <p:cNvSpPr/>
          <p:nvPr/>
        </p:nvSpPr>
        <p:spPr>
          <a:xfrm rot="-3540000">
            <a:off x="9835324" y="3127271"/>
            <a:ext cx="1759268" cy="1217727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66B356-C74B-42F8-B9CB-FF58CA280843}"/>
              </a:ext>
            </a:extLst>
          </p:cNvPr>
          <p:cNvCxnSpPr>
            <a:cxnSpLocks/>
          </p:cNvCxnSpPr>
          <p:nvPr/>
        </p:nvCxnSpPr>
        <p:spPr>
          <a:xfrm>
            <a:off x="8425543" y="4851917"/>
            <a:ext cx="4945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997635-807B-4168-9D4C-7274CBB4B172}"/>
              </a:ext>
            </a:extLst>
          </p:cNvPr>
          <p:cNvSpPr txBox="1"/>
          <p:nvPr/>
        </p:nvSpPr>
        <p:spPr>
          <a:xfrm>
            <a:off x="8831425" y="5383474"/>
            <a:ext cx="112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EIC scope interface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9BC0D7-EE89-4048-9D6A-D6330AA7507F}"/>
              </a:ext>
            </a:extLst>
          </p:cNvPr>
          <p:cNvCxnSpPr>
            <a:cxnSpLocks/>
          </p:cNvCxnSpPr>
          <p:nvPr/>
        </p:nvCxnSpPr>
        <p:spPr>
          <a:xfrm flipH="1" flipV="1">
            <a:off x="8742784" y="4895281"/>
            <a:ext cx="177282" cy="466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3EC70A6C-071D-4A2D-A4AD-E8172BE11DC2}"/>
              </a:ext>
            </a:extLst>
          </p:cNvPr>
          <p:cNvSpPr/>
          <p:nvPr/>
        </p:nvSpPr>
        <p:spPr>
          <a:xfrm rot="8100000">
            <a:off x="6619058" y="1150743"/>
            <a:ext cx="3838316" cy="3657600"/>
          </a:xfrm>
          <a:prstGeom prst="pie">
            <a:avLst>
              <a:gd name="adj1" fmla="val 20176564"/>
              <a:gd name="adj2" fmla="val 17665440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4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AB806-A974-A376-B37C-7A76FA885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1A5DD3-6023-5397-99E7-A767396E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10543"/>
          </a:xfrm>
        </p:spPr>
        <p:txBody>
          <a:bodyPr>
            <a:normAutofit/>
          </a:bodyPr>
          <a:lstStyle/>
          <a:p>
            <a:r>
              <a:rPr lang="en-US" dirty="0"/>
              <a:t>Slide from Jim </a:t>
            </a:r>
            <a:r>
              <a:rPr lang="en-US" dirty="0" err="1"/>
              <a:t>Yeck</a:t>
            </a:r>
            <a:r>
              <a:rPr lang="en-US" dirty="0"/>
              <a:t>: EIC Project Priorities for 2025 and 2026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7BBE0F-99B4-BFB0-0942-D30C07FF2BDB}"/>
              </a:ext>
            </a:extLst>
          </p:cNvPr>
          <p:cNvSpPr txBox="1">
            <a:spLocks/>
          </p:cNvSpPr>
          <p:nvPr/>
        </p:nvSpPr>
        <p:spPr>
          <a:xfrm>
            <a:off x="328556" y="914400"/>
            <a:ext cx="11464963" cy="521546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9720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b="1" dirty="0">
                <a:ea typeface="Calibri" panose="020F0502020204030204" pitchFamily="34" charset="0"/>
                <a:cs typeface="Arial"/>
              </a:rPr>
              <a:t>Priorities for 2025 include: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Execute the CD-3A and CD-3B procurements.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Prepare plans for addressing the “portfolio” of project dependencies including the Removal and Repurposing (R&amp;R) of RHIC facilities (</a:t>
            </a:r>
            <a:r>
              <a:rPr lang="en-US" sz="2400" b="1" dirty="0">
                <a:ea typeface="Calibri" panose="020F0502020204030204" pitchFamily="34" charset="0"/>
                <a:cs typeface="Arial"/>
              </a:rPr>
              <a:t>IP6 prepared for </a:t>
            </a:r>
            <a:r>
              <a:rPr lang="en-US" sz="2400" b="1" dirty="0" err="1">
                <a:ea typeface="Calibri" panose="020F0502020204030204" pitchFamily="34" charset="0"/>
                <a:cs typeface="Arial"/>
              </a:rPr>
              <a:t>ePIC</a:t>
            </a:r>
            <a:r>
              <a:rPr lang="en-US" sz="2400" dirty="0">
                <a:ea typeface="Calibri" panose="020F0502020204030204" pitchFamily="34" charset="0"/>
                <a:cs typeface="Arial"/>
              </a:rPr>
              <a:t>).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Define subprojects and prepare a CD-2 quality performance baseline for the entire project (all subprojects).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Conduct reviews to assess status of CD-2 preparation for each subproject and prepare the collider subproject for DOE approvals in 2026.</a:t>
            </a:r>
          </a:p>
          <a:p>
            <a:pPr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RHIC will run through December 2025 and the R&amp;R work will immediately proceed.</a:t>
            </a:r>
          </a:p>
          <a:p>
            <a:pPr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Complete the DOE reviews needed to start EIC construction in 2026 with the approval of the collider subproject.  Detector should be baseline ready.</a:t>
            </a:r>
            <a:endParaRPr lang="en-US" b="1" dirty="0"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A0A12-A0EF-0551-425B-463E30F78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5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D9C5-8BFF-E9CF-6710-69C89D443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827CB1-843F-4A01-D1C8-1C5F60FC2791}"/>
              </a:ext>
            </a:extLst>
          </p:cNvPr>
          <p:cNvSpPr txBox="1"/>
          <p:nvPr/>
        </p:nvSpPr>
        <p:spPr>
          <a:xfrm>
            <a:off x="489475" y="614909"/>
            <a:ext cx="111582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Flow of Requirements from Science Requirements to sub-detectors to technical requirements to design and component specifications known and documented.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Services (cabling, LV, HV, cooling) and serviceability of sub-detectors known and documented.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Mechanical and Electrical Design of sub-detectors in sufficiently mature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It is understood that some sub-detectors will be ahead of others, we do need to be on average in a state we can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Inspection and Test Plans for all components that are prone to quality control are documented – aerogel test plan as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pre-Technical Design Report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Has to include (some) realistic performance projections with all materials and backgrounds included in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Concepts of all sub-detector assembly and installation plan known.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Also: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Cost Basis of Estimates vetted and 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(Some) In-Kind Agreements signed, and we must-have a CERN agreement…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DBFEF-AB92-F47A-40A1-62C1ECD7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5" y="0"/>
            <a:ext cx="11473925" cy="523415"/>
          </a:xfrm>
        </p:spPr>
        <p:txBody>
          <a:bodyPr>
            <a:noAutofit/>
          </a:bodyPr>
          <a:lstStyle/>
          <a:p>
            <a:r>
              <a:rPr lang="en-US" sz="3200" dirty="0" err="1"/>
              <a:t>ePIC</a:t>
            </a:r>
            <a:r>
              <a:rPr lang="en-US" sz="3200" dirty="0"/>
              <a:t> Priorities CY2025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576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06AB-FC7A-CD48-D75A-5BA6DDDE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Information in other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71DE-A411-1329-48EE-7CA63E191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TIC: Every first Monday of the month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i="0" u="none" strike="noStrike" dirty="0">
                <a:solidFill>
                  <a:srgbClr val="3333FF"/>
                </a:solidFill>
                <a:effectLst/>
              </a:rPr>
              <a:t>Monthly update about mechanics and integration by Roland Wimmer</a:t>
            </a:r>
          </a:p>
          <a:p>
            <a:r>
              <a:rPr lang="en-US" dirty="0"/>
              <a:t>TIC: May 12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i="0" u="none" strike="noStrike" dirty="0">
                <a:effectLst/>
              </a:rPr>
              <a:t>EIC Detector Quality Control Plan</a:t>
            </a:r>
            <a:r>
              <a:rPr lang="en-US" dirty="0"/>
              <a:t> by Walt Akers</a:t>
            </a:r>
            <a:endParaRPr lang="en-US" i="0" u="none" strike="noStrike" dirty="0">
              <a:effectLst/>
            </a:endParaRPr>
          </a:p>
          <a:p>
            <a:pPr lvl="1"/>
            <a:r>
              <a:rPr lang="en-US" i="0" u="none" strike="noStrike" dirty="0">
                <a:effectLst/>
              </a:rPr>
              <a:t>Common scenarios for </a:t>
            </a:r>
            <a:r>
              <a:rPr lang="en-US" i="0" u="none" strike="noStrike" dirty="0" err="1">
                <a:effectLst/>
              </a:rPr>
              <a:t>preTDR</a:t>
            </a:r>
            <a:r>
              <a:rPr lang="en-US" i="0" u="none" strike="noStrike" dirty="0">
                <a:effectLst/>
              </a:rPr>
              <a:t>: Luminosity, doses, background – ECA</a:t>
            </a:r>
          </a:p>
          <a:p>
            <a:pPr marL="0" indent="0">
              <a:buNone/>
            </a:pPr>
            <a:r>
              <a:rPr lang="en-US" dirty="0"/>
              <a:t>Later TIC – Meetings</a:t>
            </a:r>
          </a:p>
          <a:p>
            <a:pPr lvl="1"/>
            <a:r>
              <a:rPr lang="en-US" i="0" u="none" strike="noStrike" dirty="0">
                <a:effectLst/>
              </a:rPr>
              <a:t>Flow down of requirements into specifications ECA</a:t>
            </a:r>
          </a:p>
          <a:p>
            <a:pPr lvl="1"/>
            <a:r>
              <a:rPr lang="en-US" dirty="0"/>
              <a:t>The details on Vault  - Can it replace </a:t>
            </a:r>
            <a:r>
              <a:rPr lang="en-US" i="0" u="none" strike="noStrike" dirty="0">
                <a:effectLst/>
              </a:rPr>
              <a:t>EDMS - CERN's Engineering Data Management Service – Dan Cacace</a:t>
            </a:r>
          </a:p>
          <a:p>
            <a:pPr lvl="1"/>
            <a:endParaRPr lang="en-US" i="0" u="none" strike="noStrike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51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C0F249-06C2-BCE5-AE3F-01C27FCCE40E}"/>
              </a:ext>
            </a:extLst>
          </p:cNvPr>
          <p:cNvSpPr txBox="1"/>
          <p:nvPr/>
        </p:nvSpPr>
        <p:spPr>
          <a:xfrm>
            <a:off x="489475" y="734652"/>
            <a:ext cx="11473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CD-3A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Upcoming Reviews and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April 1-2 Cherenkov-Based Particle Identification Detectors Review(s)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Charge for the June 11-13 Detector Advisory Committee (it will be REMOTE)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Charge for the August 5-7 DOE OPA Focused Status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EIC Sub-Projects – present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EIC Detector High-Level Priorities for CY2025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5" y="0"/>
            <a:ext cx="11473925" cy="52341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3641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522514"/>
          </a:xfrm>
        </p:spPr>
        <p:txBody>
          <a:bodyPr>
            <a:normAutofit/>
          </a:bodyPr>
          <a:lstStyle/>
          <a:p>
            <a:r>
              <a:rPr lang="en-US" dirty="0"/>
              <a:t>Construction has started! (CD-3A)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0A62D-411D-999E-D545-751E9CFE8403}"/>
              </a:ext>
            </a:extLst>
          </p:cNvPr>
          <p:cNvSpPr txBox="1"/>
          <p:nvPr/>
        </p:nvSpPr>
        <p:spPr>
          <a:xfrm>
            <a:off x="3471469" y="152969"/>
            <a:ext cx="8489728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Lead Tungstate Crystals for the Detector Backward Electro-Magnetic (EM)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Scintillating Fibers for the Detector Barrel and Forward EM Calorimeters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Silicon Photomultipliers for the Detector Forward Hadronic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Steel and Tungsten for the Detector Forward Hadronic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Detector Solenoid Magnet Design and Fabrication and Conductor</a:t>
            </a:r>
            <a:r>
              <a:rPr lang="en-US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038C6E-81B0-AE18-C46B-E05A200D0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33" y="619102"/>
            <a:ext cx="2657486" cy="1453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8D8E0C-A91A-EA3D-7402-E306FF506908}"/>
              </a:ext>
            </a:extLst>
          </p:cNvPr>
          <p:cNvSpPr/>
          <p:nvPr/>
        </p:nvSpPr>
        <p:spPr>
          <a:xfrm>
            <a:off x="3381701" y="512393"/>
            <a:ext cx="8372314" cy="17065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05D6-EF2F-4C99-A237-35FAB10B0A51}"/>
              </a:ext>
            </a:extLst>
          </p:cNvPr>
          <p:cNvSpPr txBox="1"/>
          <p:nvPr/>
        </p:nvSpPr>
        <p:spPr>
          <a:xfrm flipH="1">
            <a:off x="373224" y="2361837"/>
            <a:ext cx="837231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Font typeface="+mj-lt"/>
              <a:buAutoNum type="arabicPeriod" startAt="6"/>
            </a:pPr>
            <a:r>
              <a:rPr lang="en-US" dirty="0"/>
              <a:t>140 PbWO4 crystals in – quality tests completed, all crystals (CRYTUR) passed specifications.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 startAt="7"/>
            </a:pPr>
            <a:r>
              <a:rPr lang="en-US" dirty="0"/>
              <a:t>Forward </a:t>
            </a:r>
            <a:r>
              <a:rPr lang="en-US" dirty="0" err="1"/>
              <a:t>ECal</a:t>
            </a:r>
            <a:r>
              <a:rPr lang="en-US" dirty="0"/>
              <a:t>: first batch of 100 scintillating fibers in – quality tests show fibers do not pass specifications; discussions with vendor (</a:t>
            </a:r>
            <a:r>
              <a:rPr lang="en-US" dirty="0" err="1"/>
              <a:t>Luxium</a:t>
            </a:r>
            <a:r>
              <a:rPr lang="en-US" dirty="0"/>
              <a:t>) ongoing who is investigating issue;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Final evaluation barrel EMCal scintillating fiber contract completed – two vendors </a:t>
            </a:r>
            <a:r>
              <a:rPr lang="en-US" dirty="0" err="1"/>
              <a:t>Luxium</a:t>
            </a:r>
            <a:r>
              <a:rPr lang="en-US" dirty="0"/>
              <a:t> and Kuraray – one of the two vendors does not meet specifications. Vendor who meets the specs is more expensive ~30%, price negotiations ongoing </a:t>
            </a:r>
            <a:r>
              <a:rPr lang="en-US" dirty="0">
                <a:sym typeface="Wingdings" pitchFamily="2" charset="2"/>
              </a:rPr>
              <a:t> increased cost will </a:t>
            </a:r>
            <a:r>
              <a:rPr lang="en-US" dirty="0"/>
              <a:t>a “Programmatic Change Request” and approval of contingency use.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 startAt="7"/>
            </a:pPr>
            <a:r>
              <a:rPr lang="en-US" dirty="0"/>
              <a:t> Contract signed --&gt; expect first </a:t>
            </a:r>
            <a:r>
              <a:rPr lang="en-US" dirty="0" err="1"/>
              <a:t>SiPM</a:t>
            </a:r>
            <a:r>
              <a:rPr lang="en-US" dirty="0"/>
              <a:t> delivery </a:t>
            </a:r>
            <a:r>
              <a:rPr lang="en-US"/>
              <a:t>by end </a:t>
            </a:r>
            <a:r>
              <a:rPr lang="en-US" dirty="0"/>
              <a:t>of the year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 startAt="7"/>
            </a:pPr>
            <a:r>
              <a:rPr lang="en-US" dirty="0"/>
              <a:t>All engineering test articles are finalized </a:t>
            </a:r>
            <a:r>
              <a:rPr lang="en-US" dirty="0">
                <a:sym typeface="Wingdings" pitchFamily="2" charset="2"/>
              </a:rPr>
              <a:t> contract going through different stages of approval</a:t>
            </a:r>
            <a:endParaRPr lang="en-US" dirty="0"/>
          </a:p>
          <a:p>
            <a:pPr marL="342900" indent="-342900">
              <a:buClr>
                <a:schemeClr val="bg2"/>
              </a:buClr>
              <a:buFont typeface="+mj-lt"/>
              <a:buAutoNum type="arabicPeriod" startAt="7"/>
            </a:pPr>
            <a:r>
              <a:rPr lang="en-US" dirty="0"/>
              <a:t>Procurement working on submitting conductor contract documents to Thomas Jefferson (DOE) Site Office; INFN working on magnet tender with </a:t>
            </a:r>
            <a:r>
              <a:rPr lang="en-US" dirty="0" err="1"/>
              <a:t>JLab</a:t>
            </a:r>
            <a:r>
              <a:rPr lang="en-US" dirty="0"/>
              <a:t> and CEA engineers reviewing documents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1FC841-1E57-4C42-8DCF-7BB62AFDD4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2328" y="2926771"/>
            <a:ext cx="3655383" cy="27420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F6AA6E-E65F-4EA5-8700-FBF4E0C9F15E}"/>
              </a:ext>
            </a:extLst>
          </p:cNvPr>
          <p:cNvSpPr txBox="1"/>
          <p:nvPr/>
        </p:nvSpPr>
        <p:spPr>
          <a:xfrm>
            <a:off x="9026024" y="5128650"/>
            <a:ext cx="2735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office on Tuesday April 1, 2025</a:t>
            </a:r>
          </a:p>
          <a:p>
            <a:pPr lvl="0">
              <a:defRPr/>
            </a:pPr>
            <a:endParaRPr lang="en-US" sz="800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800" dirty="0">
                <a:solidFill>
                  <a:schemeClr val="bg1"/>
                </a:solidFill>
              </a:rPr>
              <a:t>The first shipment of PbWO4 crystals arrived at Jefferson Lab, consisting of 11 boxes of 10 crystals each. This CD-3A Long-Lead Procurement is done through BNL, but the crystals first are delivered to Jefferson Lab for their Quality Control tests.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0349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Detector </a:t>
            </a:r>
            <a:r>
              <a:rPr lang="en-US" sz="2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Reviews planned for 2025 (all Reviews for 2024 completed)</a:t>
            </a:r>
            <a:endParaRPr lang="en-US" sz="2800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0F249-06C2-BCE5-AE3F-01C27FCCE40E}"/>
              </a:ext>
            </a:extLst>
          </p:cNvPr>
          <p:cNvSpPr txBox="1"/>
          <p:nvPr/>
        </p:nvSpPr>
        <p:spPr>
          <a:xfrm>
            <a:off x="307866" y="432177"/>
            <a:ext cx="11884135" cy="66479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Design Reviews (60% design maturity equivalent, called PDR, PDR2 or PDR3, pending the subsystem)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MPGD Tracking Detectors (6.10.03.02)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Summer/Fall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Note: FDR only after completion of first engineering test 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Silicon Tracking Detectors (6.10.03.01) – Fall 2025 – TBD, pending early results of ITS3 ER2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Cherenkov-based Particle Identification Detectors (6.10.04;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hpDIRC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April 1-2,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AC-LGAD-based Particle Identification Detectors (6.10.04; BTOF, FTOF, common systems) – Fall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PDR3: Barrel EM Cal (6.10.05.02) – ~August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Backward HCAL (6.10.06.01) – ~September 2025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Magnet Cryogenics and infrastructure (6.10.07) – September/October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Electronics/DAQ-computing (6.10.08. 6.10.09.01)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 August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this does not include slow 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DAQ-Slow Controls (6.10.09.02) – November/December 2025 – Later to ensure integration DAQ in the collider common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September/October – everything outside GST, includes cradle, HCAL,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November/December 2025 – everything inside GST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(6.10.11) – November/December 2025 – includes 6.10.14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Polarimetry (6.10.014) – September/October 2025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January/February 2025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 Design Review of the BABAR DIRC Bar Refurbishment for the High Performance DIRC Particle Identification Detector – April 1,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Backward &amp; Forward EM Calorimetry, Barrel &amp; Forward HCAL (6.10.05.01; 6.10.05.03; 6.10.06.02; 6.10.06.03)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~July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Reviews: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CD-3B Review – January 7-9,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“Red Team” Review (acts as Director’s Review for DOE OPA Focused Status Review) – May 20-21,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Focused Status Review – August 5-7,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Meetings: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R&amp;D Day hosted by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EIC Project – April 16-17,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 Meeting – Comprehensive look to design status and readiness for CD-2.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11-13, 2025.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June 5-6,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Prague, Czech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 International Computing Organization (EICO) – April 2–4, 2025 @BNL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interchange meeting with EIC Computing and Software Advisory Committee (ECSAC)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12, 2025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https://indico.bnl.gov/event/27425/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Meeting: November 4-5, 2025 - BNL </a:t>
            </a:r>
          </a:p>
        </p:txBody>
      </p:sp>
    </p:spTree>
    <p:extLst>
      <p:ext uri="{BB962C8B-B14F-4D97-AF65-F5344CB8AC3E}">
        <p14:creationId xmlns:p14="http://schemas.microsoft.com/office/powerpoint/2010/main" val="338433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863"/>
          </a:xfrm>
        </p:spPr>
        <p:txBody>
          <a:bodyPr>
            <a:noAutofit/>
          </a:bodyPr>
          <a:lstStyle/>
          <a:p>
            <a:r>
              <a:rPr lang="en-US" dirty="0"/>
              <a:t>Past 2025 Reviews/Meetings and Upcoming Meetings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93A12-699C-464D-A37E-9D4497AE0BC3}"/>
              </a:ext>
            </a:extLst>
          </p:cNvPr>
          <p:cNvSpPr txBox="1"/>
          <p:nvPr/>
        </p:nvSpPr>
        <p:spPr>
          <a:xfrm>
            <a:off x="461963" y="612844"/>
            <a:ext cx="114992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DOE/OPA CD-3B and Status Review – January 7-9,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Jan 2025 </a:t>
            </a:r>
            <a:r>
              <a:rPr lang="en-US" dirty="0" err="1"/>
              <a:t>ePIC</a:t>
            </a:r>
            <a:r>
              <a:rPr lang="en-US" dirty="0"/>
              <a:t> Collaboration Meeting – January 20-24,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Magnet In-Kind Follow-Up w/ INFN and CEA – January 31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EIC, RIKEN, U-Tokyo Collaboration Meeting – February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PDR2: Cherenkov-based Particle Identification Detectors (6.10.04; </a:t>
            </a:r>
            <a:r>
              <a:rPr lang="en-US" dirty="0" err="1"/>
              <a:t>pfRICH</a:t>
            </a:r>
            <a:r>
              <a:rPr lang="en-US" dirty="0"/>
              <a:t>, </a:t>
            </a:r>
            <a:r>
              <a:rPr lang="en-US" dirty="0" err="1"/>
              <a:t>hpDIRC</a:t>
            </a:r>
            <a:r>
              <a:rPr lang="en-US" dirty="0"/>
              <a:t>, </a:t>
            </a:r>
            <a:r>
              <a:rPr lang="en-US" dirty="0" err="1"/>
              <a:t>dRICH</a:t>
            </a:r>
            <a:r>
              <a:rPr lang="en-US" dirty="0"/>
              <a:t>) – April 1-2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Includes FDR of the BABAR DIRC Bar Refurbishment for the High Performance DIRC Particle Identification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EIC International Computing Organization (EICO) meeting – April 2-4 @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ePIC</a:t>
            </a:r>
            <a:r>
              <a:rPr lang="en-US" dirty="0"/>
              <a:t>/EIC Project Detector R&amp;D Day – April 16-17 (two half days, from 10 am to 1 pm)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Indico</a:t>
            </a:r>
            <a:r>
              <a:rPr lang="en-US" sz="1600" dirty="0"/>
              <a:t> link: </a:t>
            </a:r>
            <a:r>
              <a:rPr lang="en-US" sz="1600" dirty="0">
                <a:hlinkClick r:id="rId2"/>
              </a:rPr>
              <a:t>https://indico.bnl.gov/event/27200/</a:t>
            </a:r>
            <a:r>
              <a:rPr lang="en-US" sz="1600" dirty="0"/>
              <a:t> </a:t>
            </a:r>
          </a:p>
          <a:p>
            <a:endParaRPr lang="en-US" sz="800" dirty="0"/>
          </a:p>
          <a:p>
            <a:r>
              <a:rPr lang="en-US" dirty="0"/>
              <a:t>Upcoming: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Technical interchange meeting with EIC Computing and Software Advisory Committee (ECSAC) – May 12 (remote) - </a:t>
            </a:r>
            <a:r>
              <a:rPr lang="en-US" dirty="0">
                <a:hlinkClick r:id="rId3"/>
              </a:rPr>
              <a:t>https://indico.bnl.gov/event/27425/</a:t>
            </a:r>
            <a:r>
              <a:rPr lang="en-US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“Red Team” Review (acts as Director’s Review for OPA Focused Status Review) – May 20-21 @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Resource Review Board meeting – June 5-6 in Prague, Czech – see </a:t>
            </a:r>
            <a:r>
              <a:rPr lang="en-US" dirty="0">
                <a:hlinkClick r:id="rId4"/>
              </a:rPr>
              <a:t>https://www.bnl.gov/eic-rrbmeeting/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Detector Advisory Committee meeting – June 11-13 (remote) - </a:t>
            </a:r>
            <a:r>
              <a:rPr lang="en-US" dirty="0">
                <a:hlinkClick r:id="rId5"/>
              </a:rPr>
              <a:t>https://indico.bnl.gov/event/26584/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MC4EIC workshop – July 9–11 @ Jefferson Lab – </a:t>
            </a:r>
            <a:r>
              <a:rPr lang="en-US" dirty="0">
                <a:hlinkClick r:id="rId6"/>
              </a:rPr>
              <a:t>https://indico.jlab.org/event/930/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Joint EIC User Group and </a:t>
            </a:r>
            <a:r>
              <a:rPr lang="en-US" dirty="0" err="1"/>
              <a:t>ePIC</a:t>
            </a:r>
            <a:r>
              <a:rPr lang="en-US" dirty="0"/>
              <a:t> Collaboration Meeting – July 14-18 @ Jefferson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DOE OPA Focused Status Review – August 5-7 @ BNL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2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0"/>
            <a:ext cx="11619136" cy="523415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PDR of the Cherenkov-based PID detectors (</a:t>
            </a:r>
            <a:r>
              <a:rPr lang="en-US" sz="2400" b="1" dirty="0" err="1">
                <a:latin typeface="+mn-lt"/>
              </a:rPr>
              <a:t>pfRICH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dRICH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hpDIRC</a:t>
            </a:r>
            <a:r>
              <a:rPr lang="en-US" sz="2400" b="1" dirty="0">
                <a:latin typeface="+mn-lt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13A5B-B865-4381-A7E5-876C0E12D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34" y="401219"/>
            <a:ext cx="7848743" cy="59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9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0"/>
            <a:ext cx="11619136" cy="523415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PDR of the Cherenkov-based PID detectors (</a:t>
            </a:r>
            <a:r>
              <a:rPr lang="en-US" sz="2400" b="1" dirty="0" err="1">
                <a:latin typeface="+mn-lt"/>
              </a:rPr>
              <a:t>pfRICH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dRICH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hpDIRC</a:t>
            </a:r>
            <a:r>
              <a:rPr lang="en-US" sz="2400" b="1" dirty="0">
                <a:latin typeface="+mn-lt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F0CB0-024F-4AC6-BE08-1AAB23B6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71" y="504893"/>
            <a:ext cx="7782058" cy="58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0"/>
            <a:ext cx="11619136" cy="523415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PDR of the Cherenkov-based PID detectors (</a:t>
            </a:r>
            <a:r>
              <a:rPr lang="en-US" sz="2400" b="1" dirty="0" err="1">
                <a:latin typeface="+mn-lt"/>
              </a:rPr>
              <a:t>pfRICH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dRICH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hpDIRC</a:t>
            </a:r>
            <a:r>
              <a:rPr lang="en-US" sz="2400" b="1" dirty="0">
                <a:latin typeface="+mn-lt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628D9-7E72-4E93-9A87-F9B084317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63" y="474885"/>
            <a:ext cx="7842074" cy="5908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A631F-909D-4760-989E-65152388F945}"/>
              </a:ext>
            </a:extLst>
          </p:cNvPr>
          <p:cNvSpPr txBox="1"/>
          <p:nvPr/>
        </p:nvSpPr>
        <p:spPr>
          <a:xfrm>
            <a:off x="3701668" y="3971406"/>
            <a:ext cx="4512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charge questions answered with 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excellent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1371278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0"/>
            <a:ext cx="11619136" cy="523415"/>
          </a:xfrm>
        </p:spPr>
        <p:txBody>
          <a:bodyPr>
            <a:noAutofit/>
          </a:bodyPr>
          <a:lstStyle/>
          <a:p>
            <a:r>
              <a:rPr lang="en-US" sz="2400" dirty="0"/>
              <a:t>F</a:t>
            </a:r>
            <a:r>
              <a:rPr lang="en-US" sz="2400" b="1" dirty="0">
                <a:latin typeface="+mn-lt"/>
              </a:rPr>
              <a:t>DR of the BABAR DIRC Bar Refurbishment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EB3C4-DD7B-4AAA-B9B7-BEA223635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17" b="11701"/>
          <a:stretch/>
        </p:blipFill>
        <p:spPr>
          <a:xfrm>
            <a:off x="447869" y="1774890"/>
            <a:ext cx="6716062" cy="1810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80EEF-4B68-401D-9EC6-37B07E8B50E2}"/>
              </a:ext>
            </a:extLst>
          </p:cNvPr>
          <p:cNvSpPr txBox="1"/>
          <p:nvPr/>
        </p:nvSpPr>
        <p:spPr>
          <a:xfrm>
            <a:off x="3099581" y="548988"/>
            <a:ext cx="5992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FDR: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charge questions answered with “yes”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Recommendation: “We support the refurbishment of the </a:t>
            </a:r>
            <a:r>
              <a:rPr lang="en-US" dirty="0" err="1"/>
              <a:t>BaBar</a:t>
            </a:r>
            <a:r>
              <a:rPr lang="en-US" dirty="0"/>
              <a:t> DIRC bars is included in the CD-3B scope.”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C7D46E-0C86-4DA5-81D5-A466DD880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08" b="20136"/>
          <a:stretch/>
        </p:blipFill>
        <p:spPr>
          <a:xfrm>
            <a:off x="5156641" y="3429000"/>
            <a:ext cx="6727494" cy="27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1302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3bfd71d5-c7ac-4dca-b865-a609d1eb4074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d767f846-2003-4795-b8a5-c12e60d5674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23075</TotalTime>
  <Words>1757</Words>
  <Application>Microsoft Macintosh PowerPoint</Application>
  <PresentationFormat>Widescreen</PresentationFormat>
  <Paragraphs>143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Wingdings</vt:lpstr>
      <vt:lpstr>Courier New</vt:lpstr>
      <vt:lpstr>BNL</vt:lpstr>
      <vt:lpstr>EIC Project News</vt:lpstr>
      <vt:lpstr>Outline</vt:lpstr>
      <vt:lpstr>Construction has started! (CD-3A)</vt:lpstr>
      <vt:lpstr>Detector Reviews planned for 2025 (all Reviews for 2024 completed)</vt:lpstr>
      <vt:lpstr>Past 2025 Reviews/Meetings and Upcoming Meetings</vt:lpstr>
      <vt:lpstr>PDR of the Cherenkov-based PID detectors (pfRICH, dRICH, hpDIRC)</vt:lpstr>
      <vt:lpstr>PDR of the Cherenkov-based PID detectors (pfRICH, dRICH, hpDIRC)</vt:lpstr>
      <vt:lpstr>PDR of the Cherenkov-based PID detectors (pfRICH, dRICH, hpDIRC)</vt:lpstr>
      <vt:lpstr>FDR of the BABAR DIRC Bar Refurbishment</vt:lpstr>
      <vt:lpstr>10th DAC Meeting Charge</vt:lpstr>
      <vt:lpstr>10th DAC Meeting Charge</vt:lpstr>
      <vt:lpstr>PowerPoint Presentation</vt:lpstr>
      <vt:lpstr>PowerPoint Presentation</vt:lpstr>
      <vt:lpstr>Asset-Oriented Hierarchy of Subprojects – Elevator Speech</vt:lpstr>
      <vt:lpstr>Slide from Jim Yeck: EIC Project Priorities for 2025 and 2026</vt:lpstr>
      <vt:lpstr>ePIC Priorities CY2025</vt:lpstr>
      <vt:lpstr>Project Information in other meetings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383</cp:revision>
  <cp:lastPrinted>2025-02-20T14:32:25Z</cp:lastPrinted>
  <dcterms:created xsi:type="dcterms:W3CDTF">2023-09-12T20:43:32Z</dcterms:created>
  <dcterms:modified xsi:type="dcterms:W3CDTF">2025-05-02T00:44:13Z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