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5840" r:id="rId4"/>
    <p:sldId id="5836" r:id="rId5"/>
    <p:sldId id="2147375431" r:id="rId6"/>
    <p:sldId id="2147375432" r:id="rId7"/>
    <p:sldId id="2147375433" r:id="rId8"/>
    <p:sldId id="2147375438" r:id="rId9"/>
    <p:sldId id="2147375434" r:id="rId10"/>
    <p:sldId id="2147375436" r:id="rId11"/>
    <p:sldId id="2147375437" r:id="rId12"/>
    <p:sldId id="2147375435" r:id="rId13"/>
    <p:sldId id="2147375441" r:id="rId14"/>
    <p:sldId id="2147375439" r:id="rId15"/>
    <p:sldId id="2147375440" r:id="rId16"/>
    <p:sldId id="4770" r:id="rId17"/>
    <p:sldId id="5908" r:id="rId18"/>
    <p:sldId id="5821" r:id="rId19"/>
    <p:sldId id="57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 autoAdjust="0"/>
    <p:restoredTop sz="94632" autoAdjust="0"/>
  </p:normalViewPr>
  <p:slideViewPr>
    <p:cSldViewPr snapToGrid="0">
      <p:cViewPr varScale="1">
        <p:scale>
          <a:sx n="101" d="100"/>
          <a:sy n="101" d="100"/>
        </p:scale>
        <p:origin x="3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7B3B-ED67-469A-B307-86F7A39C968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6A0A4-0EE3-4D82-BAB3-ED3AA258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B845-9551-8488-0E95-7AF95F728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57D4D-66DD-A196-D0A8-8805CE50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ADDD-5152-73DD-11CC-AFBE082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CBD8-7511-A28A-2586-7ABB5F70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D182-9F01-4238-3E61-32F2457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EAA9-FD5C-FB10-5E29-583D9563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E0C21-CAF2-8240-D002-C94BB8AD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ADFB-0727-ACB3-0B41-39AEC1F3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AE20-ACDE-5B8A-6842-D0FD18AA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B906-77A9-191C-0750-487D682D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0B496-BCD1-C439-2F1B-3F41C283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CC6F7-725F-20A8-3417-6C523576E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F375-C9CC-DEF1-A546-790055B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2972-7336-1AFA-EC13-3993874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8EB3-F852-190D-3BEB-C3CCF3CC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1" y="1174478"/>
            <a:ext cx="10962105" cy="124041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L2Ms Monthly Reporting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5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6" y="472833"/>
            <a:ext cx="1825604" cy="4572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1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1" y="3738425"/>
            <a:ext cx="10962105" cy="477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(If Needed)</a:t>
            </a:r>
          </a:p>
        </p:txBody>
      </p:sp>
    </p:spTree>
    <p:extLst>
      <p:ext uri="{BB962C8B-B14F-4D97-AF65-F5344CB8AC3E}">
        <p14:creationId xmlns:p14="http://schemas.microsoft.com/office/powerpoint/2010/main" val="875810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512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480">
          <p15:clr>
            <a:srgbClr val="FBAE40"/>
          </p15:clr>
        </p15:guide>
        <p15:guide id="11" pos="976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Level 1 – Arial 20</a:t>
            </a:r>
          </a:p>
          <a:p>
            <a:pPr lvl="1"/>
            <a:r>
              <a:rPr lang="en-US"/>
              <a:t>Level 2 – Arial 16</a:t>
            </a:r>
          </a:p>
          <a:p>
            <a:pPr lvl="2"/>
            <a:r>
              <a:rPr lang="en-US"/>
              <a:t>Level 3 – Arial 16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922610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386954" indent="-171450">
              <a:defRPr/>
            </a:lvl2pPr>
            <a:lvl3pPr marL="558404" indent="-127397">
              <a:defRPr/>
            </a:lvl3pPr>
            <a:lvl4pPr marL="729854" indent="-127397">
              <a:defRPr/>
            </a:lvl4pPr>
            <a:lvl5pPr marL="901304" indent="-127397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059050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5" cy="5234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919804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042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7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277087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E01F-402B-896B-075E-8B52C03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D732-D622-D697-7848-0C60AE57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EBB6-0851-0996-41E2-CD4C2019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2124-1FF5-0D00-9D1D-75F1B6E5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1524-79FD-873B-B8AB-264A11B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97D3-26E5-3B41-5D7F-5E9416CB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A382-22CC-D083-9CD5-3AB35402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9DF4-3875-85D0-B28E-9449468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D6A2-64B4-C0E6-A47B-5E668C46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B46D-86E4-4FA0-0887-108854F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1E8-7E58-9C8E-1D32-516EC26D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D4AF-133D-18E9-CF22-2098E9C0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22A9-3784-C2C4-38FB-C81DBCD2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5AEC-0412-98AB-FD28-7EFA7752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1176-F8FD-2CB4-4AD9-9C103A6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3C3D-1318-EFDB-C2F7-549844E5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FC24-176B-5708-56AB-2054732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511F-C5BC-D4A0-5CDB-7008E780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D202-A3AD-C87E-E899-06F554BA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CB123-703D-2800-97F4-A2467204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AFE6E-4586-3040-72DD-058A028F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55D26-1F68-200C-91E8-DD30A7C8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C0213-F391-E86F-E0D7-F9080ACD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1F6C0-C02E-41F7-7624-1F211EE1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C3C1-03E4-626B-6509-5FCF893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4602D-309E-D848-B30A-670F020C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DC2-FA23-DA00-4444-2D07EAF2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6360-FD7F-85A3-F579-AA3338F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3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B827B-B882-EF08-B94B-BC4EC3D6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9B48-3C65-1306-B9D4-327B80F5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6E66-4D34-308B-F928-8D840B0E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B975-3C76-A5B6-03AA-7AC63BB7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8828-AC71-580F-80EF-6A433FFF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7CEB2-9E6E-C5BF-873F-165920CC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34356-4E42-BF9D-CB81-6773A64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8D09-8B4B-D8F3-D8D7-4F1FCA32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2E60-46A7-473C-0F1F-79037FE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0046-A409-B36B-0483-B5070C3D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4E26B-AE0F-8A59-618E-10CEDDB26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6652A-0F6C-C445-0475-70FA0713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A17E3-2E60-0D8A-A502-DE4F23B4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AC12B-5593-0FAE-01CA-06B9DBCE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3083A-0444-8F96-5D17-8A51D0F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4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C1EDF-F53A-8614-E2FA-B871C305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5D3D-7C3F-7375-EC7E-52A2761C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882-7DBE-EFFF-5353-4511D27D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0A07-1EA6-5554-A455-D032D0D0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ABC7-A4A4-DA95-22A1-6A8E3308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56274" y="535093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EIC L2Ms Monthly Reporting, February 25,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501" y="6517123"/>
            <a:ext cx="513209" cy="25391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7E6BA-9547-40BA-BC84-EED48D8D50C1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5" cy="504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8" y="908852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92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5281" indent="-175022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5541" indent="-17026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026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6060" indent="-17026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5120">
          <p15:clr>
            <a:srgbClr val="F26B43"/>
          </p15:clr>
        </p15:guide>
        <p15:guide id="9" pos="48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976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bnl.gov/eic/scienc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ic.github.io/documentation/tutorials.html" TargetMode="External"/><Relationship Id="rId3" Type="http://schemas.openxmlformats.org/officeDocument/2006/relationships/hyperlink" Target="https://lists.bnl.gov/mailman/listinfo" TargetMode="External"/><Relationship Id="rId7" Type="http://schemas.openxmlformats.org/officeDocument/2006/relationships/hyperlink" Target="https://eic.github.io/documentation/landingpage.html" TargetMode="External"/><Relationship Id="rId2" Type="http://schemas.openxmlformats.org/officeDocument/2006/relationships/hyperlink" Target="https://www.bnl.gov/eic/epic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bnl.gov/EPIC/index.php?title=Early-Career_Election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indico.bnl.gov/category/435/" TargetMode="External"/><Relationship Id="rId10" Type="http://schemas.openxmlformats.org/officeDocument/2006/relationships/hyperlink" Target="https://zenodo.org/communities/epic" TargetMode="External"/><Relationship Id="rId4" Type="http://schemas.openxmlformats.org/officeDocument/2006/relationships/hyperlink" Target="https://indico.bnl.gov/category/402/" TargetMode="External"/><Relationship Id="rId9" Type="http://schemas.openxmlformats.org/officeDocument/2006/relationships/hyperlink" Target="https://chat.epic-eic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cug.org/content/join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lab.org/event/934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urldefense.us/v2/url?u=https-3A__indico.jlab.org_event_930_&amp;d=DwMGaQ&amp;c=v4IIwRuZAmwupIjowmMWUmLasxPEgYsgNI-O7C4ViYc&amp;r=XRuhd5znVZ-86OLX6BWly44JW0XqYsaz7x_4t8rPm2w&amp;m=GhTaoA26egN9aae-qES01vq82MdebyTs2gFnZ1e5rG0nDyS6wt1JFir8VLhEGbBB&amp;s=kQFoGTrXPnu0GLLLwK5IjO_H75mpSQCvH0nIcwF_uBo&amp;e=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ra.org/resfac21/rates-reservations/" TargetMode="External"/><Relationship Id="rId2" Type="http://schemas.openxmlformats.org/officeDocument/2006/relationships/hyperlink" Target="https://urldefense.us/v2/url?u=https-3A__www.jlab.org_conference_eicugepic_accommodations&amp;d=DwMF-g&amp;c=v4IIwRuZAmwupIjowmMWUmLasxPEgYsgNI-O7C4ViYc&amp;r=XRuhd5znVZ-86OLX6BWly44JW0XqYsaz7x_4t8rPm2w&amp;m=Yq-5GzyF9toA_BT9FaU_JOWKyQ7TsWm1Ir_aqq0xcjk-hXyCZjEFlSPeKYgSIKW9&amp;s=_Pd-5d8k8KTgEzHLxwFBfzzsiw1etGXQnLHIe_xhtmw&amp;e=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rldefense.us/v2/url?u=https-3A__misportal.jlab.org_jlabAccess_guests_42840_visits_new&amp;d=DwMF-g&amp;c=v4IIwRuZAmwupIjowmMWUmLasxPEgYsgNI-O7C4ViYc&amp;r=XRuhd5znVZ-86OLX6BWly44JW0XqYsaz7x_4t8rPm2w&amp;m=Yq-5GzyF9toA_BT9FaU_JOWKyQ7TsWm1Ir_aqq0xcjk-hXyCZjEFlSPeKYgSIKW9&amp;s=Hey0z-25ZSFPhEDbi-yvQFV6Q215w-Fcksa5p9FTGGk&amp;e=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reybook.cern.ch/experiment/recognized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https://usersoffice.web.cern.ch/team-leaders-corner" TargetMode="External"/><Relationship Id="rId4" Type="http://schemas.openxmlformats.org/officeDocument/2006/relationships/hyperlink" Target="https://usersoffice.web.cern.ch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874D-5DB9-9CBE-A8C4-555A50D6B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668"/>
            <a:ext cx="9144000" cy="180683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ePIC Collaboration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9A3C8-9C9D-F634-EB04-A0FF3ED0F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8448"/>
            <a:ext cx="9144000" cy="1113282"/>
          </a:xfrm>
        </p:spPr>
        <p:txBody>
          <a:bodyPr/>
          <a:lstStyle/>
          <a:p>
            <a:r>
              <a:rPr lang="en-US" i="1" u="sng" dirty="0"/>
              <a:t>J. Lajoie</a:t>
            </a:r>
            <a:r>
              <a:rPr lang="en-US" i="1" dirty="0"/>
              <a:t>, S. Dalla Torre</a:t>
            </a:r>
          </a:p>
          <a:p>
            <a:r>
              <a:rPr lang="en-US" dirty="0"/>
              <a:t>May 2</a:t>
            </a:r>
            <a:r>
              <a:rPr lang="en-US" baseline="30000" dirty="0"/>
              <a:t>nd</a:t>
            </a:r>
            <a:r>
              <a:rPr lang="en-US" dirty="0"/>
              <a:t>, 2025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087EBD-E9C1-E830-144E-E69D7556F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3" y="4715320"/>
            <a:ext cx="2411128" cy="17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7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EAD07-C328-7312-EC48-6181E5456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Projections from 2025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D377E-B79D-779E-F2EF-E6F0FA73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30" y="1475363"/>
            <a:ext cx="41148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In addition to commitments for 2025, also requested projections for how collaborations might see the evolution of their engagement in </a:t>
            </a:r>
            <a:r>
              <a:rPr lang="en-US" dirty="0" err="1"/>
              <a:t>ePIC</a:t>
            </a:r>
            <a:endParaRPr lang="en-US" dirty="0"/>
          </a:p>
          <a:p>
            <a:endParaRPr lang="en-US" dirty="0"/>
          </a:p>
          <a:p>
            <a:r>
              <a:rPr lang="en-US" dirty="0"/>
              <a:t>~70% of institutions responded </a:t>
            </a:r>
          </a:p>
          <a:p>
            <a:pPr lvl="1"/>
            <a:r>
              <a:rPr lang="en-US" dirty="0"/>
              <a:t>Same fraction US/international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31C76-4A04-01AB-F073-50DD9C9EA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05CF6-7645-9F07-E265-C0365828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982FF2E-FE7E-4DB9-BADA-1FCFFCA8701A}"/>
              </a:ext>
            </a:extLst>
          </p:cNvPr>
          <p:cNvSpPr txBox="1"/>
          <p:nvPr/>
        </p:nvSpPr>
        <p:spPr>
          <a:xfrm>
            <a:off x="5238138" y="1059298"/>
            <a:ext cx="6572862" cy="567847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GUIDANCE FOR INFORMATION</a:t>
            </a:r>
            <a:r>
              <a:rPr lang="en-GB" sz="1600" b="1" baseline="0" dirty="0"/>
              <a:t> TO BE FILLED IN THE TABLE</a:t>
            </a:r>
          </a:p>
          <a:p>
            <a:endParaRPr lang="en-GB" sz="1600" i="0" baseline="0" dirty="0"/>
          </a:p>
          <a:p>
            <a:r>
              <a:rPr lang="en-GB" sz="1600" i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GB" sz="160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the table with total workforce </a:t>
            </a:r>
            <a:r>
              <a:rPr lang="en-GB" sz="1600" i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that you plan to dedicate to </a:t>
            </a:r>
            <a:r>
              <a:rPr lang="en-GB" sz="1600" i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ePIC</a:t>
            </a:r>
            <a:r>
              <a:rPr lang="en-GB" sz="1600" i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60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600" i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 expressed in FTE - of the nine different personnel types. Do not include personnel paid by EIC/</a:t>
            </a:r>
            <a:r>
              <a:rPr lang="en-GB" sz="1600" i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ePIC</a:t>
            </a:r>
            <a:r>
              <a:rPr lang="en-GB" sz="1600" i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R&amp;D, PED or construction funds. The information requested is for any effort on behalf of the </a:t>
            </a:r>
            <a:r>
              <a:rPr lang="en-GB" sz="1600" i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ePIC</a:t>
            </a:r>
            <a:r>
              <a:rPr lang="en-GB" sz="1600" i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Collaboration, not just construction of </a:t>
            </a:r>
            <a:r>
              <a:rPr lang="en-GB" sz="1600" i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ePIC</a:t>
            </a:r>
            <a:r>
              <a:rPr lang="en-GB" sz="1600" i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60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i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n-GB" sz="160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please</a:t>
            </a:r>
            <a:r>
              <a:rPr lang="en-GB" sz="1600" i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identify the two</a:t>
            </a:r>
            <a:r>
              <a:rPr lang="en-GB" sz="160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main areas of efforts of your group contributing to </a:t>
            </a:r>
            <a:r>
              <a:rPr lang="en-GB" sz="1600" i="0" baseline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ePIC</a:t>
            </a:r>
            <a:r>
              <a:rPr lang="en-GB" sz="160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for each year. We expect this will evolve year to year, and we also understand that most groups do not have firm plans past the next few years.</a:t>
            </a:r>
            <a:endParaRPr lang="en-GB" sz="1600" i="0" dirty="0">
              <a:effectLst/>
            </a:endParaRPr>
          </a:p>
          <a:p>
            <a:r>
              <a:rPr lang="en-GB" sz="1600" i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600" dirty="0">
              <a:effectLst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effectLst/>
              </a:rPr>
              <a:t>For the purposes</a:t>
            </a:r>
            <a:r>
              <a:rPr lang="en-GB" sz="1600" baseline="0" dirty="0">
                <a:effectLst/>
              </a:rPr>
              <a:t> of this survey, please assume</a:t>
            </a:r>
            <a:r>
              <a:rPr lang="en-GB" sz="1600" dirty="0">
                <a:effectLst/>
              </a:rPr>
              <a:t> a constant total level of effort for your group, across all activities </a:t>
            </a:r>
            <a:r>
              <a:rPr lang="en-GB" sz="1600" b="1" dirty="0">
                <a:effectLst/>
              </a:rPr>
              <a:t>(both </a:t>
            </a:r>
            <a:r>
              <a:rPr lang="en-GB" sz="1600" b="1" dirty="0" err="1">
                <a:effectLst/>
              </a:rPr>
              <a:t>ePIC</a:t>
            </a:r>
            <a:r>
              <a:rPr lang="en-GB" sz="1600" b="1" dirty="0">
                <a:effectLst/>
              </a:rPr>
              <a:t> and non-</a:t>
            </a:r>
            <a:r>
              <a:rPr lang="en-GB" sz="1600" b="1" dirty="0" err="1">
                <a:effectLst/>
              </a:rPr>
              <a:t>ePIC</a:t>
            </a:r>
            <a:r>
              <a:rPr lang="en-GB" sz="1600" b="1" dirty="0">
                <a:effectLst/>
              </a:rPr>
              <a:t>),</a:t>
            </a:r>
            <a:r>
              <a:rPr lang="en-GB" sz="1600" dirty="0">
                <a:effectLst/>
              </a:rPr>
              <a:t> for the time period of the projection. Assume that there are no increases in students, postdocs or faculty working on </a:t>
            </a:r>
            <a:r>
              <a:rPr lang="en-GB" sz="1600" dirty="0" err="1">
                <a:effectLst/>
              </a:rPr>
              <a:t>ePIC</a:t>
            </a:r>
            <a:r>
              <a:rPr lang="en-GB" sz="1600" dirty="0">
                <a:effectLst/>
              </a:rPr>
              <a:t> due to new positions, but only redirection of effort from other group</a:t>
            </a:r>
            <a:r>
              <a:rPr lang="en-GB" sz="1600" baseline="0" dirty="0">
                <a:effectLst/>
              </a:rPr>
              <a:t> </a:t>
            </a:r>
            <a:r>
              <a:rPr lang="en-GB" sz="1600" dirty="0">
                <a:effectLst/>
              </a:rPr>
              <a:t>activities that may be winding down. In this way the overall effort on </a:t>
            </a:r>
            <a:r>
              <a:rPr lang="en-GB" sz="1600" dirty="0" err="1">
                <a:effectLst/>
              </a:rPr>
              <a:t>ePIC</a:t>
            </a:r>
            <a:r>
              <a:rPr lang="en-GB" sz="1600" dirty="0">
                <a:effectLst/>
              </a:rPr>
              <a:t> may increase over time, as workforce is redirected from other projects.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i="1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i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For purposes of this survey assume that the first physics run of </a:t>
            </a:r>
            <a:r>
              <a:rPr lang="en-GB" sz="1600" i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ePIC</a:t>
            </a:r>
            <a:r>
              <a:rPr lang="en-GB" sz="1600" i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is in 2034.</a:t>
            </a:r>
            <a:endParaRPr lang="en-GB" sz="1600" i="0" dirty="0">
              <a:effectLst/>
            </a:endParaRPr>
          </a:p>
          <a:p>
            <a:endParaRPr lang="en-GB" sz="11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5F81B-78A3-45CC-2443-E537526D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7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C99E-69C8-6D35-3283-434C88C66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28601"/>
            <a:ext cx="10515600" cy="8763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Projections Results from 2025 Survey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15F5F-5E19-9579-CFC5-EB4BCD2E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9B986-FC69-BD0B-AD90-3D5E5DE7C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6F9FD-12D9-4548-841C-8CA95FF03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3449714"/>
            <a:ext cx="6335897" cy="3271761"/>
          </a:xfrm>
          <a:prstGeom prst="rect">
            <a:avLst/>
          </a:prstGeom>
        </p:spPr>
      </p:pic>
      <p:pic>
        <p:nvPicPr>
          <p:cNvPr id="5" name="Picture 4" descr="Chart, bar chart&#10;&#10;AI-generated content may be incorrect.">
            <a:extLst>
              <a:ext uri="{FF2B5EF4-FFF2-40B4-BE49-F238E27FC236}">
                <a16:creationId xmlns:a16="http://schemas.microsoft.com/office/drawing/2014/main" id="{D9FBA3E9-3FB3-322D-6211-9A2FD2FAE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3" y="1104901"/>
            <a:ext cx="6387596" cy="32717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2ADA84-BB9C-85AC-0B00-521ECD6B4727}"/>
              </a:ext>
            </a:extLst>
          </p:cNvPr>
          <p:cNvSpPr txBox="1"/>
          <p:nvPr/>
        </p:nvSpPr>
        <p:spPr>
          <a:xfrm>
            <a:off x="6810375" y="1333500"/>
            <a:ext cx="493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US and international institutions project the effort will scale up as we move into construction, especially students and postdocs, although there are differences in details.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956613-D146-15A7-4658-1DF5B061AEE8}"/>
              </a:ext>
            </a:extLst>
          </p:cNvPr>
          <p:cNvSpPr txBox="1"/>
          <p:nvPr/>
        </p:nvSpPr>
        <p:spPr>
          <a:xfrm>
            <a:off x="609600" y="4791297"/>
            <a:ext cx="493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information can be useful as we discuss ramping up support for the collaboration.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6A76B-8E27-0255-54F3-967740FF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7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C4778C-6523-DC51-3E70-E278DE00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98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Communicating about the EIC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E44028-D3BB-D7CB-546E-F612C0BF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690688"/>
            <a:ext cx="4114800" cy="4351338"/>
          </a:xfrm>
        </p:spPr>
        <p:txBody>
          <a:bodyPr/>
          <a:lstStyle/>
          <a:p>
            <a:r>
              <a:rPr lang="en-US" dirty="0"/>
              <a:t>New material available from EIC project and BNL Public Affairs</a:t>
            </a:r>
          </a:p>
          <a:p>
            <a:r>
              <a:rPr lang="en-US" dirty="0">
                <a:hlinkClick r:id="rId2"/>
              </a:rPr>
              <a:t>https://www.bnl.gov/eic/science.php</a:t>
            </a:r>
            <a:endParaRPr lang="en-US" dirty="0"/>
          </a:p>
          <a:p>
            <a:endParaRPr lang="en-US" dirty="0"/>
          </a:p>
          <a:p>
            <a:r>
              <a:rPr lang="en-US" dirty="0"/>
              <a:t>Very useful when </a:t>
            </a:r>
            <a:br>
              <a:rPr lang="en-US" dirty="0"/>
            </a:br>
            <a:r>
              <a:rPr lang="en-US" dirty="0"/>
              <a:t>discussing EIC/</a:t>
            </a:r>
            <a:r>
              <a:rPr lang="en-US" dirty="0" err="1"/>
              <a:t>ePIC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09C8F-2F71-7E00-4EA4-900CB81D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372BD-81EC-7BC4-9307-A640AFFF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03E25-9788-C9E6-9A3F-02357737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 descr="Text&#10;&#10;AI-generated content may be incorrect.">
            <a:extLst>
              <a:ext uri="{FF2B5EF4-FFF2-40B4-BE49-F238E27FC236}">
                <a16:creationId xmlns:a16="http://schemas.microsoft.com/office/drawing/2014/main" id="{442E11FB-023B-E54B-608D-DE1760616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544" y="1402106"/>
            <a:ext cx="5299364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Text&#10;&#10;AI-generated content may be incorrect.">
            <a:extLst>
              <a:ext uri="{FF2B5EF4-FFF2-40B4-BE49-F238E27FC236}">
                <a16:creationId xmlns:a16="http://schemas.microsoft.com/office/drawing/2014/main" id="{C624DC97-5730-21C9-501B-91CDE8D51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072" y="2453833"/>
            <a:ext cx="5299364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Text&#10;&#10;AI-generated content may be incorrect.">
            <a:extLst>
              <a:ext uri="{FF2B5EF4-FFF2-40B4-BE49-F238E27FC236}">
                <a16:creationId xmlns:a16="http://schemas.microsoft.com/office/drawing/2014/main" id="{34D1B790-F37F-F692-A935-45F1B02FF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0" y="3505560"/>
            <a:ext cx="5299364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606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okhaven National Laboratory SUSC Aerial">
            <a:extLst>
              <a:ext uri="{FF2B5EF4-FFF2-40B4-BE49-F238E27FC236}">
                <a16:creationId xmlns:a16="http://schemas.microsoft.com/office/drawing/2014/main" id="{D58E1E23-77CC-F0E0-A188-8F6647A55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" b="2"/>
          <a:stretch/>
        </p:blipFill>
        <p:spPr bwMode="auto">
          <a:xfrm>
            <a:off x="20" y="-7619"/>
            <a:ext cx="12191979" cy="688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620"/>
            <a:ext cx="5566593" cy="688736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63442" y="855815"/>
            <a:ext cx="6887365" cy="5160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7648"/>
            <a:ext cx="2079513" cy="6865647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06777" y="3068761"/>
            <a:ext cx="4504659" cy="37892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74557" y="-6485"/>
            <a:ext cx="3427160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64705" y="-1061856"/>
            <a:ext cx="3682024" cy="12211438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-7639"/>
            <a:ext cx="4879823" cy="6887373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25A701-464A-D86D-29DA-F6BB5D2E3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2155188"/>
            <a:ext cx="4160233" cy="19306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BNL SUSC Now Open!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EF6298-B594-E5E4-7055-33F2EB3F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028" y="4219953"/>
            <a:ext cx="4160233" cy="17974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New Science and User Support Center (SUSC, Bldg. 101) opened on Thursday, May 1.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Staff in Badging, Housing, and the Guest, User &amp; Visitor Center are now working in SUSC.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5E44E5-9774-6C79-5CD7-2584BF58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  <a:latin typeface="Calibri" panose="020F0502020204030204"/>
              </a:rPr>
              <a:t>5/2/2025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768705-7F06-24AB-62E8-D5F46AF1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E51A2-9B98-F62F-4662-C64B578A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24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151E48-B644-0283-48CA-5B3DD386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Parting Messages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803CC4-0373-2C37-E804-CFAD4817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Ongoing CC votes: </a:t>
            </a:r>
          </a:p>
          <a:p>
            <a:pPr lvl="1"/>
            <a:r>
              <a:rPr lang="en-US" dirty="0"/>
              <a:t>Result Release Policy</a:t>
            </a:r>
          </a:p>
          <a:p>
            <a:pPr lvl="1"/>
            <a:r>
              <a:rPr lang="en-US" dirty="0"/>
              <a:t>Admission of four new institutions</a:t>
            </a:r>
          </a:p>
          <a:p>
            <a:pPr lvl="1"/>
            <a:r>
              <a:rPr lang="en-US" dirty="0"/>
              <a:t>Not yet at quorum</a:t>
            </a:r>
          </a:p>
          <a:p>
            <a:r>
              <a:rPr lang="en-US" dirty="0"/>
              <a:t>Next General Meeting – May 15</a:t>
            </a:r>
            <a:r>
              <a:rPr lang="en-US" baseline="30000" dirty="0"/>
              <a:t>th</a:t>
            </a:r>
            <a:r>
              <a:rPr lang="en-US" dirty="0"/>
              <a:t> 10PM ET</a:t>
            </a:r>
          </a:p>
          <a:p>
            <a:r>
              <a:rPr lang="en-US" dirty="0"/>
              <a:t>CC Meeting end of May / beginning of June</a:t>
            </a:r>
          </a:p>
          <a:p>
            <a:r>
              <a:rPr lang="en-US"/>
              <a:t>EIC </a:t>
            </a:r>
            <a:r>
              <a:rPr lang="en-US" dirty="0"/>
              <a:t>RRB June 5-6</a:t>
            </a:r>
            <a:r>
              <a:rPr lang="en-US" baseline="30000" dirty="0"/>
              <a:t>th</a:t>
            </a:r>
            <a:r>
              <a:rPr lang="en-US" dirty="0"/>
              <a:t> Prague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83860E-BCED-258B-496F-EBC189854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5C5B6-B2D0-CD46-35D8-5901F306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D290E-0181-9EB1-AA58-AEE729A7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Text&#10;&#10;AI-generated content may be incorrect.">
            <a:extLst>
              <a:ext uri="{FF2B5EF4-FFF2-40B4-BE49-F238E27FC236}">
                <a16:creationId xmlns:a16="http://schemas.microsoft.com/office/drawing/2014/main" id="{915A9DB6-C082-5284-1C9E-145B8777E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014" y="846175"/>
            <a:ext cx="3734321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2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35FE5CE-15BE-8B4A-54CC-D52C7DCC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2112150"/>
            <a:ext cx="9053345" cy="2633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7A3F4-3753-8E74-B80F-E4A0CDA8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D81DA-5D9A-F679-21B5-3F001B09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BE84E-7880-E27B-720E-10DA6AD7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6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8498-EA64-737D-7F79-D8D65EC1A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New Zoom Link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CFBE-AB6B-5C23-C490-A1B1656C4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8" y="1315616"/>
            <a:ext cx="10515600" cy="4861347"/>
          </a:xfrm>
        </p:spPr>
        <p:txBody>
          <a:bodyPr/>
          <a:lstStyle/>
          <a:p>
            <a:r>
              <a:rPr lang="en-US" dirty="0"/>
              <a:t>The Zoom link for the General Meeting now requires a password</a:t>
            </a:r>
          </a:p>
          <a:p>
            <a:r>
              <a:rPr lang="en-US" dirty="0"/>
              <a:t>We decided to do this after a TIC meeting was Zoom-bombed</a:t>
            </a:r>
          </a:p>
          <a:p>
            <a:pPr lvl="1"/>
            <a:r>
              <a:rPr lang="en-US" dirty="0"/>
              <a:t>All our Indico pages are public, so this offers another hurdle for a would-be </a:t>
            </a:r>
            <a:br>
              <a:rPr lang="en-US" dirty="0"/>
            </a:br>
            <a:r>
              <a:rPr lang="en-US" dirty="0"/>
              <a:t>bomber (not a guarantee)</a:t>
            </a:r>
          </a:p>
          <a:p>
            <a:pPr lvl="2"/>
            <a:r>
              <a:rPr lang="en-US" dirty="0"/>
              <a:t>Old link had password embedded to allow one-click access</a:t>
            </a:r>
          </a:p>
          <a:p>
            <a:pPr lvl="1"/>
            <a:r>
              <a:rPr lang="en-US" dirty="0"/>
              <a:t>Hopefully this is not </a:t>
            </a:r>
            <a:br>
              <a:rPr lang="en-US" dirty="0"/>
            </a:br>
            <a:r>
              <a:rPr lang="en-US" dirty="0"/>
              <a:t>overly cumbersome for </a:t>
            </a:r>
            <a:br>
              <a:rPr lang="en-US" dirty="0"/>
            </a:br>
            <a:r>
              <a:rPr lang="en-US" dirty="0"/>
              <a:t>our collaborators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AFA51-AC55-3643-E3DC-01FA9286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A4863-7431-D7FC-1B02-4DCCC091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D19B933-AB36-5401-5454-B87927307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495" y="3584608"/>
            <a:ext cx="7280919" cy="2592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15368-1B18-1970-F2A4-A118C3C4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73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80FF-8559-07BE-9E4B-F52B57D2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6AA10-4DDA-80D2-7247-44004DAC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EB6EB9-D306-E817-1A32-A2FC3A44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5" y="1542820"/>
            <a:ext cx="10515600" cy="47361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 Website - </a:t>
            </a:r>
            <a:r>
              <a:rPr lang="en-US" dirty="0">
                <a:hlinkClick r:id="rId2"/>
              </a:rPr>
              <a:t>https://www.bnl.gov/eic/epic.php</a:t>
            </a:r>
            <a:endParaRPr lang="en-US" dirty="0"/>
          </a:p>
          <a:p>
            <a:r>
              <a:rPr lang="en-US" dirty="0"/>
              <a:t>Mailing Lists – </a:t>
            </a:r>
            <a:r>
              <a:rPr lang="en-US" dirty="0">
                <a:hlinkClick r:id="rId3"/>
              </a:rPr>
              <a:t>https://lists.bnl.gov/mailman/listinfo</a:t>
            </a:r>
            <a:endParaRPr lang="en-US" dirty="0"/>
          </a:p>
          <a:p>
            <a:r>
              <a:rPr lang="en-US" dirty="0"/>
              <a:t>Indico Agenda - </a:t>
            </a:r>
            <a:r>
              <a:rPr lang="en-US" dirty="0">
                <a:hlinkClick r:id="rId4"/>
              </a:rPr>
              <a:t>https://indico.bnl.gov/category/402/</a:t>
            </a:r>
            <a:endParaRPr lang="en-US" dirty="0"/>
          </a:p>
          <a:p>
            <a:pPr lvl="1"/>
            <a:r>
              <a:rPr lang="en-US" dirty="0" err="1"/>
              <a:t>ePIC</a:t>
            </a:r>
            <a:r>
              <a:rPr lang="en-US" dirty="0"/>
              <a:t> Software and Computing: </a:t>
            </a:r>
            <a:r>
              <a:rPr lang="en-US" dirty="0">
                <a:hlinkClick r:id="rId5"/>
              </a:rPr>
              <a:t>https://indico.bnl.gov/category/435/</a:t>
            </a:r>
            <a:endParaRPr lang="en-US" dirty="0"/>
          </a:p>
          <a:p>
            <a:r>
              <a:rPr lang="en-US" dirty="0"/>
              <a:t>Wiki - </a:t>
            </a:r>
            <a:r>
              <a:rPr lang="en-US" dirty="0">
                <a:hlinkClick r:id="rId6"/>
              </a:rPr>
              <a:t>https://wiki.bnl.gov/EPIC</a:t>
            </a:r>
            <a:endParaRPr lang="en-US" dirty="0"/>
          </a:p>
          <a:p>
            <a:r>
              <a:rPr lang="en-US" dirty="0"/>
              <a:t>ePIC Software Training: </a:t>
            </a:r>
          </a:p>
          <a:p>
            <a:pPr lvl="1"/>
            <a:r>
              <a:rPr lang="en-US" dirty="0"/>
              <a:t>Landing Page: </a:t>
            </a:r>
            <a:r>
              <a:rPr lang="en-US" dirty="0">
                <a:hlinkClick r:id="rId7"/>
              </a:rPr>
              <a:t>https://eic.github.io/documentation/landingpage.html</a:t>
            </a:r>
            <a:endParaRPr lang="en-US" sz="2800" dirty="0"/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Tutorials: </a:t>
            </a: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https://eic.github.io/documentation/tutorials.html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Mattermost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https://</a:t>
            </a:r>
            <a:r>
              <a:rPr lang="en-US" dirty="0">
                <a:hlinkClick r:id="rId9"/>
              </a:rPr>
              <a:t>chat.epic-eic.org</a:t>
            </a:r>
            <a:endParaRPr lang="en-US" dirty="0"/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ePIC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Zenodo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Community: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https://zenodo.org/communities/epic</a:t>
            </a: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77754AE-841A-0ABD-B108-FCBDDA48D8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0437" y="314334"/>
            <a:ext cx="1804597" cy="129901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FE3D9-B3F2-39F4-1B72-AF0B64A5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E5CE-7769-1D19-8A5E-C459C423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5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circle with an arrow and waves&#10;&#10;Description automatically generated">
            <a:extLst>
              <a:ext uri="{FF2B5EF4-FFF2-40B4-BE49-F238E27FC236}">
                <a16:creationId xmlns:a16="http://schemas.microsoft.com/office/drawing/2014/main" id="{45E19F64-D7CC-3A46-AE5A-90461E1CC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95" y="2707363"/>
            <a:ext cx="3480044" cy="3042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FA4F9-5649-0168-6C84-176E3B20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33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EICUG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0A71-F146-499F-F3E2-55D9C6D0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2"/>
            <a:ext cx="5080462" cy="47322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EICUG is a vital organization to promote the interests of the EIC community! </a:t>
            </a:r>
          </a:p>
          <a:p>
            <a:pPr lvl="1"/>
            <a:r>
              <a:rPr lang="en-US" dirty="0"/>
              <a:t>Without the EICUG we would never have gotten far enough to form ePIC!</a:t>
            </a:r>
          </a:p>
          <a:p>
            <a:endParaRPr lang="en-US" dirty="0"/>
          </a:p>
          <a:p>
            <a:r>
              <a:rPr lang="en-US" dirty="0"/>
              <a:t>Please register your institution!</a:t>
            </a:r>
          </a:p>
          <a:p>
            <a:r>
              <a:rPr lang="en-US" dirty="0"/>
              <a:t>Check with your EICUG IB representative to get registered as a member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>
                <a:hlinkClick r:id="rId3"/>
              </a:rPr>
              <a:t>https://www.eicug.org/content/join.html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BAFB3-EA53-8EC0-5C8F-7BE1EEA2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66A896-3E41-F7FC-CBB1-3F0CDF77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18" y="1807178"/>
            <a:ext cx="4899513" cy="9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8FDB4-5DAA-99C8-8AF5-3846F872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00877-07F0-72A7-F1A2-7E638CCB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5B25-8739-6B37-B6A9-E7F4FA5E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670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Hey John, start the recording….</a:t>
            </a: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AE950-D4C7-B96E-B999-3B7EA542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355A3-B1E2-D92B-5E8A-546BBA9E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60178-2655-EB15-B05F-FAD79F73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5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C071-391F-A41B-26B5-2BA5B9C2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365125"/>
            <a:ext cx="10776857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EEA59-D78E-A942-3859-812F0B9B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D1C25-5F25-C237-3D7F-4085178C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AC4E2F-1DD7-C8AA-B678-FE6F27E91EAA}"/>
              </a:ext>
            </a:extLst>
          </p:cNvPr>
          <p:cNvSpPr txBox="1"/>
          <p:nvPr/>
        </p:nvSpPr>
        <p:spPr>
          <a:xfrm>
            <a:off x="743196" y="2274838"/>
            <a:ext cx="2198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News and updates from the collaboration and project.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Presentation from the new EPIOS collaboration.</a:t>
            </a:r>
          </a:p>
        </p:txBody>
      </p:sp>
      <p:pic>
        <p:nvPicPr>
          <p:cNvPr id="7" name="Picture 6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3E49E71E-DBF3-C086-4D0B-19ABD48F0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65125"/>
            <a:ext cx="7258314" cy="59491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8BB21AC-1E98-A446-F285-41FB21881F09}"/>
              </a:ext>
            </a:extLst>
          </p:cNvPr>
          <p:cNvGrpSpPr/>
          <p:nvPr/>
        </p:nvGrpSpPr>
        <p:grpSpPr>
          <a:xfrm>
            <a:off x="5105400" y="3209925"/>
            <a:ext cx="6191514" cy="2100262"/>
            <a:chOff x="5105400" y="3209925"/>
            <a:chExt cx="6191514" cy="21002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4FDBEB-8C0E-4CF5-39F8-5EBD100C78A6}"/>
                </a:ext>
              </a:extLst>
            </p:cNvPr>
            <p:cNvSpPr/>
            <p:nvPr/>
          </p:nvSpPr>
          <p:spPr>
            <a:xfrm>
              <a:off x="5105400" y="3209925"/>
              <a:ext cx="6191514" cy="5810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CE5BDC-97FE-5A2F-8F93-A87A25611D31}"/>
                </a:ext>
              </a:extLst>
            </p:cNvPr>
            <p:cNvSpPr/>
            <p:nvPr/>
          </p:nvSpPr>
          <p:spPr>
            <a:xfrm>
              <a:off x="5105400" y="4279136"/>
              <a:ext cx="6191514" cy="103105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60951FF-B045-54BF-6303-44014A292166}"/>
              </a:ext>
            </a:extLst>
          </p:cNvPr>
          <p:cNvSpPr/>
          <p:nvPr/>
        </p:nvSpPr>
        <p:spPr>
          <a:xfrm>
            <a:off x="5105400" y="3790951"/>
            <a:ext cx="6191514" cy="4881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0B0860-F941-4E1B-B14E-72080866A351}"/>
              </a:ext>
            </a:extLst>
          </p:cNvPr>
          <p:cNvSpPr/>
          <p:nvPr/>
        </p:nvSpPr>
        <p:spPr>
          <a:xfrm>
            <a:off x="5105400" y="5826138"/>
            <a:ext cx="6191514" cy="4881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F09994D-57C4-6355-4CD0-95D58D12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0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Vectors | 3D Arrow Right Green">
            <a:extLst>
              <a:ext uri="{FF2B5EF4-FFF2-40B4-BE49-F238E27FC236}">
                <a16:creationId xmlns:a16="http://schemas.microsoft.com/office/drawing/2014/main" id="{EA86CB8E-9667-813F-6534-F5A668241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8" y="2337228"/>
            <a:ext cx="11875773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758D90-69F9-4840-D220-8445B326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85" y="258427"/>
            <a:ext cx="10515600" cy="103291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               2025 -2026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0A67C-16C0-412A-289E-C666EA36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378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5/2/2025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CFCC-4652-2695-9153-B8C2717F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ePIC General Meeting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F65D60-FF65-A57E-6384-53ED19785CCC}"/>
              </a:ext>
            </a:extLst>
          </p:cNvPr>
          <p:cNvGrpSpPr/>
          <p:nvPr/>
        </p:nvGrpSpPr>
        <p:grpSpPr>
          <a:xfrm>
            <a:off x="3082360" y="1245414"/>
            <a:ext cx="1237691" cy="2551105"/>
            <a:chOff x="7445784" y="1030039"/>
            <a:chExt cx="1237691" cy="255110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3CC3DC5-294F-C15D-9B7C-184F7441BDB5}"/>
                </a:ext>
              </a:extLst>
            </p:cNvPr>
            <p:cNvCxnSpPr>
              <a:cxnSpLocks/>
            </p:cNvCxnSpPr>
            <p:nvPr/>
          </p:nvCxnSpPr>
          <p:spPr>
            <a:xfrm>
              <a:off x="7850350" y="1766799"/>
              <a:ext cx="0" cy="181434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795986-B893-FFE2-60C1-92CAEB953B68}"/>
                </a:ext>
              </a:extLst>
            </p:cNvPr>
            <p:cNvSpPr txBox="1"/>
            <p:nvPr/>
          </p:nvSpPr>
          <p:spPr>
            <a:xfrm>
              <a:off x="7445784" y="1030039"/>
              <a:ext cx="1237691" cy="577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ePIC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Early Physics Workshop </a:t>
              </a:r>
              <a:b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April 24-25, 2025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A6558E-336E-F7B0-A3B3-110366CDE69D}"/>
              </a:ext>
            </a:extLst>
          </p:cNvPr>
          <p:cNvGrpSpPr/>
          <p:nvPr/>
        </p:nvGrpSpPr>
        <p:grpSpPr>
          <a:xfrm>
            <a:off x="10344308" y="1681176"/>
            <a:ext cx="1226631" cy="2025964"/>
            <a:chOff x="1944555" y="2164579"/>
            <a:chExt cx="680654" cy="184515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A01AD7F-DDE1-F6FA-5384-A1FF51E96FB6}"/>
                </a:ext>
              </a:extLst>
            </p:cNvPr>
            <p:cNvSpPr txBox="1"/>
            <p:nvPr/>
          </p:nvSpPr>
          <p:spPr>
            <a:xfrm>
              <a:off x="1944555" y="2164579"/>
              <a:ext cx="680654" cy="476524"/>
            </a:xfrm>
            <a:prstGeom prst="rect">
              <a:avLst/>
            </a:prstGeom>
            <a:solidFill>
              <a:schemeClr val="bg1"/>
            </a:solidFill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ePIC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pre-TDR</a:t>
              </a:r>
              <a:endParaRPr lang="en-US" sz="1400" b="1" dirty="0">
                <a:solidFill>
                  <a:srgbClr val="4472C4"/>
                </a:solidFill>
                <a:latin typeface="Calibri" panose="020F050202020403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V2.1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FBF5BE-C3C5-9760-3D1A-3304B9A9871B}"/>
                </a:ext>
              </a:extLst>
            </p:cNvPr>
            <p:cNvCxnSpPr>
              <a:cxnSpLocks/>
            </p:cNvCxnSpPr>
            <p:nvPr/>
          </p:nvCxnSpPr>
          <p:spPr>
            <a:xfrm>
              <a:off x="2276383" y="2661458"/>
              <a:ext cx="2882" cy="1348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A3D427B-E578-BF6F-0798-BDD3DC27A671}"/>
              </a:ext>
            </a:extLst>
          </p:cNvPr>
          <p:cNvSpPr/>
          <p:nvPr/>
        </p:nvSpPr>
        <p:spPr>
          <a:xfrm>
            <a:off x="6003241" y="5390016"/>
            <a:ext cx="1816283" cy="1214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058975-A478-213F-0F20-B35E68B1EC59}"/>
              </a:ext>
            </a:extLst>
          </p:cNvPr>
          <p:cNvSpPr/>
          <p:nvPr/>
        </p:nvSpPr>
        <p:spPr>
          <a:xfrm>
            <a:off x="6694474" y="2258654"/>
            <a:ext cx="1140244" cy="5843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AE4B43-AD77-DAE4-4EAC-ECA61DE19D7A}"/>
              </a:ext>
            </a:extLst>
          </p:cNvPr>
          <p:cNvSpPr/>
          <p:nvPr/>
        </p:nvSpPr>
        <p:spPr>
          <a:xfrm>
            <a:off x="5870937" y="1378248"/>
            <a:ext cx="1140244" cy="5843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0D92E5-ACE9-8689-5150-C5B0F4C05949}"/>
              </a:ext>
            </a:extLst>
          </p:cNvPr>
          <p:cNvSpPr/>
          <p:nvPr/>
        </p:nvSpPr>
        <p:spPr>
          <a:xfrm>
            <a:off x="5065457" y="4968697"/>
            <a:ext cx="1264449" cy="5843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26" name="Group 1125">
            <a:extLst>
              <a:ext uri="{FF2B5EF4-FFF2-40B4-BE49-F238E27FC236}">
                <a16:creationId xmlns:a16="http://schemas.microsoft.com/office/drawing/2014/main" id="{5A33CBBE-49C2-1703-DBFD-D07A5E1CC106}"/>
              </a:ext>
            </a:extLst>
          </p:cNvPr>
          <p:cNvGrpSpPr/>
          <p:nvPr/>
        </p:nvGrpSpPr>
        <p:grpSpPr>
          <a:xfrm>
            <a:off x="5357287" y="3883672"/>
            <a:ext cx="1337187" cy="1387940"/>
            <a:chOff x="4323757" y="3840124"/>
            <a:chExt cx="1337187" cy="138794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21EE819-0FF0-9036-0C8D-F93D9E5D21B8}"/>
                </a:ext>
              </a:extLst>
            </p:cNvPr>
            <p:cNvSpPr txBox="1"/>
            <p:nvPr/>
          </p:nvSpPr>
          <p:spPr>
            <a:xfrm>
              <a:off x="4323757" y="4489400"/>
              <a:ext cx="1337187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EICUG/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ePIC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Collab. Mtg. July 14-18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BFF325E-EDCA-FD01-8C5B-F473AED78D4C}"/>
                </a:ext>
              </a:extLst>
            </p:cNvPr>
            <p:cNvCxnSpPr>
              <a:cxnSpLocks/>
            </p:cNvCxnSpPr>
            <p:nvPr/>
          </p:nvCxnSpPr>
          <p:spPr>
            <a:xfrm>
              <a:off x="4978442" y="3840124"/>
              <a:ext cx="0" cy="6492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0" name="Group 1129">
            <a:extLst>
              <a:ext uri="{FF2B5EF4-FFF2-40B4-BE49-F238E27FC236}">
                <a16:creationId xmlns:a16="http://schemas.microsoft.com/office/drawing/2014/main" id="{85EAD17D-D537-C9B9-5611-F910C7F300DB}"/>
              </a:ext>
            </a:extLst>
          </p:cNvPr>
          <p:cNvGrpSpPr/>
          <p:nvPr/>
        </p:nvGrpSpPr>
        <p:grpSpPr>
          <a:xfrm>
            <a:off x="9399168" y="3801388"/>
            <a:ext cx="879956" cy="2818867"/>
            <a:chOff x="9388410" y="3771386"/>
            <a:chExt cx="879956" cy="219485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36AF918-05F4-1360-F75B-FBD96E47F52B}"/>
                </a:ext>
              </a:extLst>
            </p:cNvPr>
            <p:cNvCxnSpPr>
              <a:cxnSpLocks/>
            </p:cNvCxnSpPr>
            <p:nvPr/>
          </p:nvCxnSpPr>
          <p:spPr>
            <a:xfrm>
              <a:off x="9670682" y="3771386"/>
              <a:ext cx="0" cy="15957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1E4C629-3185-0040-2F52-B1C76BFC90E8}"/>
                </a:ext>
              </a:extLst>
            </p:cNvPr>
            <p:cNvSpPr txBox="1"/>
            <p:nvPr/>
          </p:nvSpPr>
          <p:spPr>
            <a:xfrm>
              <a:off x="9388410" y="5367127"/>
              <a:ext cx="879956" cy="599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6th EIC RRB Meeting 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Nov. 4-5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2025</a:t>
              </a:r>
            </a:p>
          </p:txBody>
        </p: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65F50065-4265-A4F1-4D08-7448F34A9856}"/>
              </a:ext>
            </a:extLst>
          </p:cNvPr>
          <p:cNvGrpSpPr/>
          <p:nvPr/>
        </p:nvGrpSpPr>
        <p:grpSpPr>
          <a:xfrm>
            <a:off x="9908743" y="3781785"/>
            <a:ext cx="1048881" cy="1793943"/>
            <a:chOff x="3748181" y="3584667"/>
            <a:chExt cx="1048881" cy="1223943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A08CF25F-69F2-7940-16C5-3E719A28F093}"/>
                </a:ext>
              </a:extLst>
            </p:cNvPr>
            <p:cNvCxnSpPr>
              <a:cxnSpLocks/>
            </p:cNvCxnSpPr>
            <p:nvPr/>
          </p:nvCxnSpPr>
          <p:spPr>
            <a:xfrm>
              <a:off x="4213076" y="3584667"/>
              <a:ext cx="9880" cy="5833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3" name="TextBox 1032">
              <a:extLst>
                <a:ext uri="{FF2B5EF4-FFF2-40B4-BE49-F238E27FC236}">
                  <a16:creationId xmlns:a16="http://schemas.microsoft.com/office/drawing/2014/main" id="{E38AD4E9-0E62-A649-4FDA-11DDE0D5F021}"/>
                </a:ext>
              </a:extLst>
            </p:cNvPr>
            <p:cNvSpPr txBox="1"/>
            <p:nvPr/>
          </p:nvSpPr>
          <p:spPr>
            <a:xfrm>
              <a:off x="3748181" y="4231331"/>
              <a:ext cx="1048881" cy="5772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PDR: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Integ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+ Installation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(outside GST)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Nov/Dec 2025</a:t>
              </a:r>
            </a:p>
          </p:txBody>
        </p:sp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FBE8E766-3453-E9C5-7FC8-AD338A8203A9}"/>
              </a:ext>
            </a:extLst>
          </p:cNvPr>
          <p:cNvGrpSpPr/>
          <p:nvPr/>
        </p:nvGrpSpPr>
        <p:grpSpPr>
          <a:xfrm>
            <a:off x="2080192" y="1874962"/>
            <a:ext cx="1306043" cy="1908848"/>
            <a:chOff x="3516601" y="1900625"/>
            <a:chExt cx="1306043" cy="1908848"/>
          </a:xfrm>
        </p:grpSpPr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A55D02ED-04FB-3E13-C071-9A8014B9DAC0}"/>
                </a:ext>
              </a:extLst>
            </p:cNvPr>
            <p:cNvCxnSpPr>
              <a:cxnSpLocks/>
            </p:cNvCxnSpPr>
            <p:nvPr/>
          </p:nvCxnSpPr>
          <p:spPr>
            <a:xfrm>
              <a:off x="4061592" y="2832113"/>
              <a:ext cx="0" cy="977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F1F52E58-220B-1D1C-9D0A-A7654604A113}"/>
                </a:ext>
              </a:extLst>
            </p:cNvPr>
            <p:cNvSpPr txBox="1"/>
            <p:nvPr/>
          </p:nvSpPr>
          <p:spPr>
            <a:xfrm>
              <a:off x="3516601" y="1900625"/>
              <a:ext cx="1306043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PDR2: Cerenkov PID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April 1-2, 2025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FDR: BABAR DIRC Bar Refurbishment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572927D0-CAE3-A09F-C8A5-3AABF7B4D693}"/>
              </a:ext>
            </a:extLst>
          </p:cNvPr>
          <p:cNvCxnSpPr>
            <a:cxnSpLocks/>
          </p:cNvCxnSpPr>
          <p:nvPr/>
        </p:nvCxnSpPr>
        <p:spPr>
          <a:xfrm flipV="1">
            <a:off x="89838" y="3803912"/>
            <a:ext cx="11912497" cy="8938"/>
          </a:xfrm>
          <a:prstGeom prst="line">
            <a:avLst/>
          </a:prstGeom>
          <a:ln w="158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281DCDB6-D2BA-D747-F2E7-348FE5158C69}"/>
              </a:ext>
            </a:extLst>
          </p:cNvPr>
          <p:cNvGrpSpPr/>
          <p:nvPr/>
        </p:nvGrpSpPr>
        <p:grpSpPr>
          <a:xfrm>
            <a:off x="710714" y="2663000"/>
            <a:ext cx="1471769" cy="1948380"/>
            <a:chOff x="10649797" y="3285382"/>
            <a:chExt cx="1471769" cy="194838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F39B412-6948-6B08-7159-0DB26F0AD119}"/>
                </a:ext>
              </a:extLst>
            </p:cNvPr>
            <p:cNvSpPr txBox="1"/>
            <p:nvPr/>
          </p:nvSpPr>
          <p:spPr>
            <a:xfrm>
              <a:off x="10649797" y="4648987"/>
              <a:ext cx="1471769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Frascati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Jan 20-24,2025</a:t>
              </a:r>
            </a:p>
          </p:txBody>
        </p:sp>
        <p:pic>
          <p:nvPicPr>
            <p:cNvPr id="1080" name="Picture 1079">
              <a:extLst>
                <a:ext uri="{FF2B5EF4-FFF2-40B4-BE49-F238E27FC236}">
                  <a16:creationId xmlns:a16="http://schemas.microsoft.com/office/drawing/2014/main" id="{D1240A29-7AFE-DB0C-4CB4-E53CC0D92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3811" y="3285382"/>
              <a:ext cx="1103716" cy="1295881"/>
            </a:xfrm>
            <a:prstGeom prst="rect">
              <a:avLst/>
            </a:prstGeom>
          </p:spPr>
        </p:pic>
      </p:grpSp>
      <p:grpSp>
        <p:nvGrpSpPr>
          <p:cNvPr id="1129" name="Group 1128">
            <a:extLst>
              <a:ext uri="{FF2B5EF4-FFF2-40B4-BE49-F238E27FC236}">
                <a16:creationId xmlns:a16="http://schemas.microsoft.com/office/drawing/2014/main" id="{D5B22BE1-38E6-0B63-1315-6E7652881A2E}"/>
              </a:ext>
            </a:extLst>
          </p:cNvPr>
          <p:cNvGrpSpPr/>
          <p:nvPr/>
        </p:nvGrpSpPr>
        <p:grpSpPr>
          <a:xfrm>
            <a:off x="4419696" y="3808381"/>
            <a:ext cx="859902" cy="2513435"/>
            <a:chOff x="1270887" y="3076186"/>
            <a:chExt cx="859902" cy="219354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5EF9008-DFE5-A24A-B259-359E0B4CCAA3}"/>
                </a:ext>
              </a:extLst>
            </p:cNvPr>
            <p:cNvSpPr txBox="1"/>
            <p:nvPr/>
          </p:nvSpPr>
          <p:spPr>
            <a:xfrm>
              <a:off x="1270887" y="4500288"/>
              <a:ext cx="859902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5th EIC RRB Meeting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June 5-6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2025</a:t>
              </a:r>
            </a:p>
          </p:txBody>
        </p:sp>
        <p:cxnSp>
          <p:nvCxnSpPr>
            <p:cNvPr id="1084" name="Straight Connector 1083">
              <a:extLst>
                <a:ext uri="{FF2B5EF4-FFF2-40B4-BE49-F238E27FC236}">
                  <a16:creationId xmlns:a16="http://schemas.microsoft.com/office/drawing/2014/main" id="{F982EE87-43B0-3710-CF0A-99B96737CBCC}"/>
                </a:ext>
              </a:extLst>
            </p:cNvPr>
            <p:cNvCxnSpPr>
              <a:cxnSpLocks/>
            </p:cNvCxnSpPr>
            <p:nvPr/>
          </p:nvCxnSpPr>
          <p:spPr>
            <a:xfrm>
              <a:off x="1537783" y="3076186"/>
              <a:ext cx="0" cy="1463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80191080-32B9-4041-109E-B57E40DE1FEA}"/>
              </a:ext>
            </a:extLst>
          </p:cNvPr>
          <p:cNvGrpSpPr/>
          <p:nvPr/>
        </p:nvGrpSpPr>
        <p:grpSpPr>
          <a:xfrm>
            <a:off x="4604503" y="1266243"/>
            <a:ext cx="1007114" cy="2520249"/>
            <a:chOff x="3735584" y="2097600"/>
            <a:chExt cx="1007114" cy="3013185"/>
          </a:xfrm>
        </p:grpSpPr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BFDC8A9E-1A7C-715F-2653-73CA99CF5C83}"/>
                </a:ext>
              </a:extLst>
            </p:cNvPr>
            <p:cNvCxnSpPr>
              <a:cxnSpLocks/>
            </p:cNvCxnSpPr>
            <p:nvPr/>
          </p:nvCxnSpPr>
          <p:spPr>
            <a:xfrm>
              <a:off x="4200843" y="3225098"/>
              <a:ext cx="15045" cy="1885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" name="TextBox 1028">
              <a:extLst>
                <a:ext uri="{FF2B5EF4-FFF2-40B4-BE49-F238E27FC236}">
                  <a16:creationId xmlns:a16="http://schemas.microsoft.com/office/drawing/2014/main" id="{5CC3C030-1F63-2A96-6523-FAE7E7E179C7}"/>
                </a:ext>
              </a:extLst>
            </p:cNvPr>
            <p:cNvSpPr txBox="1"/>
            <p:nvPr/>
          </p:nvSpPr>
          <p:spPr>
            <a:xfrm>
              <a:off x="3735584" y="2097600"/>
              <a:ext cx="1007114" cy="1076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10th Detector Advisory Committee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June 11-13</a:t>
              </a:r>
              <a:r>
                <a:rPr kumimoji="0" lang="en-US" sz="105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2025 </a:t>
              </a:r>
            </a:p>
          </p:txBody>
        </p:sp>
      </p:grpSp>
      <p:sp>
        <p:nvSpPr>
          <p:cNvPr id="1096" name="TextBox 1095">
            <a:extLst>
              <a:ext uri="{FF2B5EF4-FFF2-40B4-BE49-F238E27FC236}">
                <a16:creationId xmlns:a16="http://schemas.microsoft.com/office/drawing/2014/main" id="{1C9697DF-B142-E048-5DAC-7DB323F5DE39}"/>
              </a:ext>
            </a:extLst>
          </p:cNvPr>
          <p:cNvSpPr txBox="1"/>
          <p:nvPr/>
        </p:nvSpPr>
        <p:spPr>
          <a:xfrm>
            <a:off x="-53885" y="3821795"/>
            <a:ext cx="73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</p:txBody>
      </p:sp>
      <p:sp>
        <p:nvSpPr>
          <p:cNvPr id="1097" name="TextBox 1096">
            <a:extLst>
              <a:ext uri="{FF2B5EF4-FFF2-40B4-BE49-F238E27FC236}">
                <a16:creationId xmlns:a16="http://schemas.microsoft.com/office/drawing/2014/main" id="{3A84F010-5F97-9B97-3580-EBC503089FC3}"/>
              </a:ext>
            </a:extLst>
          </p:cNvPr>
          <p:cNvSpPr txBox="1"/>
          <p:nvPr/>
        </p:nvSpPr>
        <p:spPr>
          <a:xfrm>
            <a:off x="11336536" y="3952106"/>
            <a:ext cx="73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</a:t>
            </a:r>
          </a:p>
        </p:txBody>
      </p:sp>
      <p:pic>
        <p:nvPicPr>
          <p:cNvPr id="1099" name="Picture 1098" descr="Logo&#10;&#10;Description automatically generated">
            <a:extLst>
              <a:ext uri="{FF2B5EF4-FFF2-40B4-BE49-F238E27FC236}">
                <a16:creationId xmlns:a16="http://schemas.microsoft.com/office/drawing/2014/main" id="{50FFC686-45E9-F919-AC75-28860ED5A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85" y="37396"/>
            <a:ext cx="1804597" cy="1299014"/>
          </a:xfrm>
          <a:prstGeom prst="rect">
            <a:avLst/>
          </a:prstGeom>
        </p:spPr>
      </p:pic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30BB4AFA-9BCE-99E9-5765-E7D3BCC62E2F}"/>
              </a:ext>
            </a:extLst>
          </p:cNvPr>
          <p:cNvGrpSpPr/>
          <p:nvPr/>
        </p:nvGrpSpPr>
        <p:grpSpPr>
          <a:xfrm>
            <a:off x="3727526" y="2152198"/>
            <a:ext cx="1266104" cy="1669597"/>
            <a:chOff x="3727526" y="2152198"/>
            <a:chExt cx="1266104" cy="166959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0285ACE-41A2-E2E5-01EE-CCCB52473273}"/>
                </a:ext>
              </a:extLst>
            </p:cNvPr>
            <p:cNvSpPr txBox="1"/>
            <p:nvPr/>
          </p:nvSpPr>
          <p:spPr>
            <a:xfrm>
              <a:off x="3727526" y="2152198"/>
              <a:ext cx="1266104" cy="7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ePIC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Software and </a:t>
              </a:r>
              <a:b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Computing Review Check-in</a:t>
              </a:r>
              <a:b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~May 2025</a:t>
              </a:r>
            </a:p>
          </p:txBody>
        </p: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751484D4-6ADF-D0B2-9A79-8AC7E588BB18}"/>
                </a:ext>
              </a:extLst>
            </p:cNvPr>
            <p:cNvCxnSpPr>
              <a:cxnSpLocks/>
            </p:cNvCxnSpPr>
            <p:nvPr/>
          </p:nvCxnSpPr>
          <p:spPr>
            <a:xfrm>
              <a:off x="4139310" y="2844435"/>
              <a:ext cx="0" cy="977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8" name="TextBox 1057">
            <a:extLst>
              <a:ext uri="{FF2B5EF4-FFF2-40B4-BE49-F238E27FC236}">
                <a16:creationId xmlns:a16="http://schemas.microsoft.com/office/drawing/2014/main" id="{1873D8A7-B6F2-7210-9276-F3AE0F4358F8}"/>
              </a:ext>
            </a:extLst>
          </p:cNvPr>
          <p:cNvSpPr txBox="1"/>
          <p:nvPr/>
        </p:nvSpPr>
        <p:spPr>
          <a:xfrm>
            <a:off x="5885125" y="5562273"/>
            <a:ext cx="1048881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PDR2: MPGD Detectors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 2025</a:t>
            </a:r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E3F3AF97-F880-7416-72E6-4958977EDE0C}"/>
              </a:ext>
            </a:extLst>
          </p:cNvPr>
          <p:cNvSpPr txBox="1"/>
          <p:nvPr/>
        </p:nvSpPr>
        <p:spPr>
          <a:xfrm>
            <a:off x="7616938" y="5142948"/>
            <a:ext cx="1226631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PDR2: Si Tracking  Detectors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2025</a:t>
            </a: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1989055B-2AED-269A-4DD0-F74A309B6B06}"/>
              </a:ext>
            </a:extLst>
          </p:cNvPr>
          <p:cNvSpPr txBox="1"/>
          <p:nvPr/>
        </p:nvSpPr>
        <p:spPr>
          <a:xfrm>
            <a:off x="7142462" y="5700672"/>
            <a:ext cx="1226631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PDR2: AC-LGAD  Detectors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2025</a:t>
            </a:r>
          </a:p>
        </p:txBody>
      </p: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66F18D52-024A-D349-60DC-CC26F3A2B333}"/>
              </a:ext>
            </a:extLst>
          </p:cNvPr>
          <p:cNvGrpSpPr/>
          <p:nvPr/>
        </p:nvGrpSpPr>
        <p:grpSpPr>
          <a:xfrm>
            <a:off x="6111240" y="1715892"/>
            <a:ext cx="1226631" cy="2053128"/>
            <a:chOff x="6111240" y="1715892"/>
            <a:chExt cx="1226631" cy="2053128"/>
          </a:xfrm>
        </p:grpSpPr>
        <p:sp>
          <p:nvSpPr>
            <p:cNvPr id="1061" name="TextBox 1060">
              <a:extLst>
                <a:ext uri="{FF2B5EF4-FFF2-40B4-BE49-F238E27FC236}">
                  <a16:creationId xmlns:a16="http://schemas.microsoft.com/office/drawing/2014/main" id="{09A940AA-5FA1-DA03-9ED3-483405FD0722}"/>
                </a:ext>
              </a:extLst>
            </p:cNvPr>
            <p:cNvSpPr txBox="1"/>
            <p:nvPr/>
          </p:nvSpPr>
          <p:spPr>
            <a:xfrm>
              <a:off x="6111240" y="1715892"/>
              <a:ext cx="1226631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PDR3: Barrel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EMCal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~August 2025</a:t>
              </a:r>
            </a:p>
          </p:txBody>
        </p: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B573FB0B-EC8F-2BBC-1DB5-B2A0CF8D606A}"/>
                </a:ext>
              </a:extLst>
            </p:cNvPr>
            <p:cNvCxnSpPr>
              <a:cxnSpLocks/>
            </p:cNvCxnSpPr>
            <p:nvPr/>
          </p:nvCxnSpPr>
          <p:spPr>
            <a:xfrm>
              <a:off x="6461579" y="2380081"/>
              <a:ext cx="0" cy="13889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9" name="TextBox 1068">
            <a:extLst>
              <a:ext uri="{FF2B5EF4-FFF2-40B4-BE49-F238E27FC236}">
                <a16:creationId xmlns:a16="http://schemas.microsoft.com/office/drawing/2014/main" id="{1F361114-952E-F393-5327-9A4512590CC1}"/>
              </a:ext>
            </a:extLst>
          </p:cNvPr>
          <p:cNvSpPr txBox="1"/>
          <p:nvPr/>
        </p:nvSpPr>
        <p:spPr>
          <a:xfrm>
            <a:off x="8852381" y="2983292"/>
            <a:ext cx="1226631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PDR: Magnet/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Cryo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Infrastructure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Sept./Oct. 2025</a:t>
            </a:r>
          </a:p>
        </p:txBody>
      </p: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587CFFEA-6F94-D09A-E01E-F60D3E735E31}"/>
              </a:ext>
            </a:extLst>
          </p:cNvPr>
          <p:cNvGrpSpPr/>
          <p:nvPr/>
        </p:nvGrpSpPr>
        <p:grpSpPr>
          <a:xfrm>
            <a:off x="6496596" y="2642154"/>
            <a:ext cx="1226631" cy="1166227"/>
            <a:chOff x="6021832" y="1866475"/>
            <a:chExt cx="1226631" cy="1166227"/>
          </a:xfrm>
        </p:grpSpPr>
        <p:sp>
          <p:nvSpPr>
            <p:cNvPr id="1072" name="TextBox 1071">
              <a:extLst>
                <a:ext uri="{FF2B5EF4-FFF2-40B4-BE49-F238E27FC236}">
                  <a16:creationId xmlns:a16="http://schemas.microsoft.com/office/drawing/2014/main" id="{35FB91D3-93D1-4A79-AC03-C7C01383CDAE}"/>
                </a:ext>
              </a:extLst>
            </p:cNvPr>
            <p:cNvSpPr txBox="1"/>
            <p:nvPr/>
          </p:nvSpPr>
          <p:spPr>
            <a:xfrm>
              <a:off x="6021832" y="1866475"/>
              <a:ext cx="1226631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PDR3: Elec./DAQ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August 2025 (late)</a:t>
              </a:r>
            </a:p>
          </p:txBody>
        </p: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CEB7FE3A-7098-F235-1C9D-0DEE025AE483}"/>
                </a:ext>
              </a:extLst>
            </p:cNvPr>
            <p:cNvCxnSpPr>
              <a:cxnSpLocks/>
            </p:cNvCxnSpPr>
            <p:nvPr/>
          </p:nvCxnSpPr>
          <p:spPr>
            <a:xfrm>
              <a:off x="6461579" y="2380081"/>
              <a:ext cx="0" cy="6526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8353EB94-74CF-AC63-B692-6A2BB2787001}"/>
              </a:ext>
            </a:extLst>
          </p:cNvPr>
          <p:cNvGrpSpPr/>
          <p:nvPr/>
        </p:nvGrpSpPr>
        <p:grpSpPr>
          <a:xfrm>
            <a:off x="7119042" y="1576846"/>
            <a:ext cx="1226631" cy="2204939"/>
            <a:chOff x="5999017" y="1564081"/>
            <a:chExt cx="1226631" cy="2204939"/>
          </a:xfrm>
        </p:grpSpPr>
        <p:sp>
          <p:nvSpPr>
            <p:cNvPr id="1066" name="TextBox 1065">
              <a:extLst>
                <a:ext uri="{FF2B5EF4-FFF2-40B4-BE49-F238E27FC236}">
                  <a16:creationId xmlns:a16="http://schemas.microsoft.com/office/drawing/2014/main" id="{87384E81-DAFE-1795-9851-A6CF96C3C6CC}"/>
                </a:ext>
              </a:extLst>
            </p:cNvPr>
            <p:cNvSpPr txBox="1"/>
            <p:nvPr/>
          </p:nvSpPr>
          <p:spPr>
            <a:xfrm>
              <a:off x="5999017" y="1564081"/>
              <a:ext cx="1226631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PDR2: Backwards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HCal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~Sept. 2025</a:t>
              </a:r>
            </a:p>
          </p:txBody>
        </p: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EAD9C827-C599-6B11-3BF9-2701380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6461579" y="2163340"/>
              <a:ext cx="0" cy="16056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8AC227E0-4EAF-1F5C-118F-3B65BABA34E0}"/>
              </a:ext>
            </a:extLst>
          </p:cNvPr>
          <p:cNvGrpSpPr/>
          <p:nvPr/>
        </p:nvGrpSpPr>
        <p:grpSpPr>
          <a:xfrm>
            <a:off x="9431679" y="1191557"/>
            <a:ext cx="1226631" cy="2570545"/>
            <a:chOff x="5964999" y="1680410"/>
            <a:chExt cx="1226631" cy="2088610"/>
          </a:xfrm>
        </p:grpSpPr>
        <p:sp>
          <p:nvSpPr>
            <p:cNvPr id="1076" name="TextBox 1075">
              <a:extLst>
                <a:ext uri="{FF2B5EF4-FFF2-40B4-BE49-F238E27FC236}">
                  <a16:creationId xmlns:a16="http://schemas.microsoft.com/office/drawing/2014/main" id="{6E22BF83-9FE3-1F93-4E80-BDA767687575}"/>
                </a:ext>
              </a:extLst>
            </p:cNvPr>
            <p:cNvSpPr txBox="1"/>
            <p:nvPr/>
          </p:nvSpPr>
          <p:spPr>
            <a:xfrm>
              <a:off x="5964999" y="1680410"/>
              <a:ext cx="1226631" cy="468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PDR: DAQ - Slow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Controls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Nov./Dec. 2025</a:t>
              </a:r>
            </a:p>
          </p:txBody>
        </p: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E384A366-4A22-6C4F-8C47-96FD032C6041}"/>
                </a:ext>
              </a:extLst>
            </p:cNvPr>
            <p:cNvCxnSpPr>
              <a:cxnSpLocks/>
            </p:cNvCxnSpPr>
            <p:nvPr/>
          </p:nvCxnSpPr>
          <p:spPr>
            <a:xfrm>
              <a:off x="6461579" y="2163340"/>
              <a:ext cx="0" cy="16056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0070B11E-403E-7083-FA94-FC07495B41FF}"/>
              </a:ext>
            </a:extLst>
          </p:cNvPr>
          <p:cNvGrpSpPr/>
          <p:nvPr/>
        </p:nvGrpSpPr>
        <p:grpSpPr>
          <a:xfrm>
            <a:off x="10279124" y="3843726"/>
            <a:ext cx="1048881" cy="2615945"/>
            <a:chOff x="3748181" y="2950530"/>
            <a:chExt cx="1048881" cy="1784765"/>
          </a:xfrm>
        </p:grpSpPr>
        <p:cxnSp>
          <p:nvCxnSpPr>
            <p:cNvPr id="1079" name="Straight Connector 1078">
              <a:extLst>
                <a:ext uri="{FF2B5EF4-FFF2-40B4-BE49-F238E27FC236}">
                  <a16:creationId xmlns:a16="http://schemas.microsoft.com/office/drawing/2014/main" id="{B2C24C02-30B2-A55F-03F5-B2B317A874BD}"/>
                </a:ext>
              </a:extLst>
            </p:cNvPr>
            <p:cNvCxnSpPr>
              <a:cxnSpLocks/>
            </p:cNvCxnSpPr>
            <p:nvPr/>
          </p:nvCxnSpPr>
          <p:spPr>
            <a:xfrm>
              <a:off x="4218016" y="2950530"/>
              <a:ext cx="4940" cy="1217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1" name="TextBox 1080">
              <a:extLst>
                <a:ext uri="{FF2B5EF4-FFF2-40B4-BE49-F238E27FC236}">
                  <a16:creationId xmlns:a16="http://schemas.microsoft.com/office/drawing/2014/main" id="{F6C43950-D12C-B95F-A133-3303D776202D}"/>
                </a:ext>
              </a:extLst>
            </p:cNvPr>
            <p:cNvSpPr txBox="1"/>
            <p:nvPr/>
          </p:nvSpPr>
          <p:spPr>
            <a:xfrm>
              <a:off x="3748181" y="4231331"/>
              <a:ext cx="1048881" cy="5039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PDR: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Integ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+ Installation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(inside GST)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Nov/Dec 2025</a:t>
              </a:r>
            </a:p>
          </p:txBody>
        </p:sp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3C071479-968E-FC84-8BBD-D51C298275D5}"/>
              </a:ext>
            </a:extLst>
          </p:cNvPr>
          <p:cNvGrpSpPr/>
          <p:nvPr/>
        </p:nvGrpSpPr>
        <p:grpSpPr>
          <a:xfrm>
            <a:off x="10044610" y="2493673"/>
            <a:ext cx="1226631" cy="1284186"/>
            <a:chOff x="5931490" y="2725597"/>
            <a:chExt cx="1226631" cy="1043423"/>
          </a:xfrm>
        </p:grpSpPr>
        <p:sp>
          <p:nvSpPr>
            <p:cNvPr id="1085" name="TextBox 1084">
              <a:extLst>
                <a:ext uri="{FF2B5EF4-FFF2-40B4-BE49-F238E27FC236}">
                  <a16:creationId xmlns:a16="http://schemas.microsoft.com/office/drawing/2014/main" id="{0033D5FF-E00E-1626-54AB-7AF401DCDE82}"/>
                </a:ext>
              </a:extLst>
            </p:cNvPr>
            <p:cNvSpPr txBox="1"/>
            <p:nvPr/>
          </p:nvSpPr>
          <p:spPr>
            <a:xfrm>
              <a:off x="5931490" y="2725597"/>
              <a:ext cx="1226631" cy="468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PDR3:  IR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Integ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&amp; Aux. Det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Nov./Dec. 2025</a:t>
              </a:r>
            </a:p>
          </p:txBody>
        </p:sp>
        <p:cxnSp>
          <p:nvCxnSpPr>
            <p:cNvPr id="1086" name="Straight Connector 1085">
              <a:extLst>
                <a:ext uri="{FF2B5EF4-FFF2-40B4-BE49-F238E27FC236}">
                  <a16:creationId xmlns:a16="http://schemas.microsoft.com/office/drawing/2014/main" id="{0FCD334C-2042-C479-0F67-9DB6897CADF1}"/>
                </a:ext>
              </a:extLst>
            </p:cNvPr>
            <p:cNvCxnSpPr>
              <a:cxnSpLocks/>
            </p:cNvCxnSpPr>
            <p:nvPr/>
          </p:nvCxnSpPr>
          <p:spPr>
            <a:xfrm>
              <a:off x="6461579" y="3119886"/>
              <a:ext cx="0" cy="6491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9" name="TextBox 1088">
            <a:extLst>
              <a:ext uri="{FF2B5EF4-FFF2-40B4-BE49-F238E27FC236}">
                <a16:creationId xmlns:a16="http://schemas.microsoft.com/office/drawing/2014/main" id="{21F3360B-F23F-2584-9933-9248AEE53B10}"/>
              </a:ext>
            </a:extLst>
          </p:cNvPr>
          <p:cNvSpPr txBox="1"/>
          <p:nvPr/>
        </p:nvSpPr>
        <p:spPr>
          <a:xfrm>
            <a:off x="7732357" y="1017048"/>
            <a:ext cx="122663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PDR2: Polarimetry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Sept./Oct 2025</a:t>
            </a:r>
          </a:p>
        </p:txBody>
      </p:sp>
      <p:grpSp>
        <p:nvGrpSpPr>
          <p:cNvPr id="1098" name="Group 1097">
            <a:extLst>
              <a:ext uri="{FF2B5EF4-FFF2-40B4-BE49-F238E27FC236}">
                <a16:creationId xmlns:a16="http://schemas.microsoft.com/office/drawing/2014/main" id="{FF9E5F5A-E13C-B67A-7A92-67A2418F5A66}"/>
              </a:ext>
            </a:extLst>
          </p:cNvPr>
          <p:cNvGrpSpPr/>
          <p:nvPr/>
        </p:nvGrpSpPr>
        <p:grpSpPr>
          <a:xfrm>
            <a:off x="3296117" y="3792622"/>
            <a:ext cx="1226631" cy="1889984"/>
            <a:chOff x="3068367" y="3801388"/>
            <a:chExt cx="1226631" cy="1889984"/>
          </a:xfrm>
        </p:grpSpPr>
        <p:sp>
          <p:nvSpPr>
            <p:cNvPr id="1094" name="TextBox 1093">
              <a:extLst>
                <a:ext uri="{FF2B5EF4-FFF2-40B4-BE49-F238E27FC236}">
                  <a16:creationId xmlns:a16="http://schemas.microsoft.com/office/drawing/2014/main" id="{CDCC5381-0CB3-D2A1-37D1-F97642E724CB}"/>
                </a:ext>
              </a:extLst>
            </p:cNvPr>
            <p:cNvSpPr txBox="1"/>
            <p:nvPr/>
          </p:nvSpPr>
          <p:spPr>
            <a:xfrm>
              <a:off x="3068367" y="4791126"/>
              <a:ext cx="1226631" cy="9002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FDR: Backward &amp; Forward EM Calorimetry, Barrel &amp; Forward HCAL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May 2025</a:t>
              </a:r>
            </a:p>
          </p:txBody>
        </p: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469E181D-9E37-F647-0575-E91EA37A0541}"/>
                </a:ext>
              </a:extLst>
            </p:cNvPr>
            <p:cNvCxnSpPr>
              <a:cxnSpLocks/>
            </p:cNvCxnSpPr>
            <p:nvPr/>
          </p:nvCxnSpPr>
          <p:spPr>
            <a:xfrm>
              <a:off x="3789452" y="3801388"/>
              <a:ext cx="0" cy="977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0" name="Group 1099">
            <a:extLst>
              <a:ext uri="{FF2B5EF4-FFF2-40B4-BE49-F238E27FC236}">
                <a16:creationId xmlns:a16="http://schemas.microsoft.com/office/drawing/2014/main" id="{755C75AE-A62C-2ED9-1B7B-E9D0FCA59CCC}"/>
              </a:ext>
            </a:extLst>
          </p:cNvPr>
          <p:cNvGrpSpPr/>
          <p:nvPr/>
        </p:nvGrpSpPr>
        <p:grpSpPr>
          <a:xfrm>
            <a:off x="2440564" y="3812358"/>
            <a:ext cx="1178610" cy="2509458"/>
            <a:chOff x="3648511" y="3225098"/>
            <a:chExt cx="1178610" cy="3000285"/>
          </a:xfrm>
        </p:grpSpPr>
        <p:sp>
          <p:nvSpPr>
            <p:cNvPr id="1104" name="TextBox 1103">
              <a:extLst>
                <a:ext uri="{FF2B5EF4-FFF2-40B4-BE49-F238E27FC236}">
                  <a16:creationId xmlns:a16="http://schemas.microsoft.com/office/drawing/2014/main" id="{65451B28-2606-6261-FA7B-39F9D42C9143}"/>
                </a:ext>
              </a:extLst>
            </p:cNvPr>
            <p:cNvSpPr txBox="1"/>
            <p:nvPr/>
          </p:nvSpPr>
          <p:spPr>
            <a:xfrm>
              <a:off x="3648511" y="5535430"/>
              <a:ext cx="1178610" cy="689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Detector R&amp;D Day (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ePIC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/Project)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16-17</a:t>
              </a:r>
              <a:r>
                <a:rPr kumimoji="0" lang="en-US" sz="105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April 2025 </a:t>
              </a:r>
            </a:p>
          </p:txBody>
        </p: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ECBFA884-C239-EC8A-C08C-30972012313E}"/>
                </a:ext>
              </a:extLst>
            </p:cNvPr>
            <p:cNvCxnSpPr>
              <a:cxnSpLocks/>
            </p:cNvCxnSpPr>
            <p:nvPr/>
          </p:nvCxnSpPr>
          <p:spPr>
            <a:xfrm>
              <a:off x="4200843" y="3225098"/>
              <a:ext cx="7522" cy="22682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30783E-5627-E6D5-6EC5-95B65DBC5B4C}"/>
              </a:ext>
            </a:extLst>
          </p:cNvPr>
          <p:cNvGrpSpPr/>
          <p:nvPr/>
        </p:nvGrpSpPr>
        <p:grpSpPr>
          <a:xfrm>
            <a:off x="8087044" y="1877950"/>
            <a:ext cx="1266104" cy="1905057"/>
            <a:chOff x="1811703" y="2147517"/>
            <a:chExt cx="787682" cy="159798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B02CA8-B607-1E93-B22B-5D6D446A9FB8}"/>
                </a:ext>
              </a:extLst>
            </p:cNvPr>
            <p:cNvSpPr txBox="1"/>
            <p:nvPr/>
          </p:nvSpPr>
          <p:spPr>
            <a:xfrm>
              <a:off x="1811703" y="2147517"/>
              <a:ext cx="787682" cy="484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ePIC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Software and </a:t>
              </a:r>
              <a:b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Computing Review</a:t>
              </a:r>
              <a:b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~Oct 2025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08140A9-5213-5160-95F7-DF20AE808FD6}"/>
                </a:ext>
              </a:extLst>
            </p:cNvPr>
            <p:cNvCxnSpPr>
              <a:cxnSpLocks/>
            </p:cNvCxnSpPr>
            <p:nvPr/>
          </p:nvCxnSpPr>
          <p:spPr>
            <a:xfrm>
              <a:off x="1996764" y="2631580"/>
              <a:ext cx="2698" cy="1113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C8912FB-E4B7-DB16-8653-711C157CB403}"/>
              </a:ext>
            </a:extLst>
          </p:cNvPr>
          <p:cNvGrpSpPr/>
          <p:nvPr/>
        </p:nvGrpSpPr>
        <p:grpSpPr>
          <a:xfrm>
            <a:off x="5380172" y="861512"/>
            <a:ext cx="1226631" cy="2931110"/>
            <a:chOff x="5916962" y="1451770"/>
            <a:chExt cx="1226631" cy="29311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EE0B54-744B-5FBA-2A4E-E9BDB37D0AA8}"/>
                </a:ext>
              </a:extLst>
            </p:cNvPr>
            <p:cNvSpPr txBox="1"/>
            <p:nvPr/>
          </p:nvSpPr>
          <p:spPr>
            <a:xfrm>
              <a:off x="5916962" y="1451770"/>
              <a:ext cx="1226631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DOE IPR: SP Status </a:t>
              </a:r>
              <a:r>
                <a:rPr lang="en-US" sz="1050" dirty="0">
                  <a:solidFill>
                    <a:schemeClr val="accent2"/>
                  </a:solidFill>
                  <a:latin typeface="Calibri" panose="020F0502020204030204"/>
                </a:rPr>
                <a:t>29-30</a:t>
              </a:r>
              <a:r>
                <a:rPr lang="en-US" sz="1050" baseline="30000" dirty="0">
                  <a:solidFill>
                    <a:schemeClr val="accent2"/>
                  </a:solidFill>
                  <a:latin typeface="Calibri" panose="020F0502020204030204"/>
                </a:rPr>
                <a:t>th</a:t>
              </a:r>
              <a:r>
                <a:rPr lang="en-US" sz="1050" dirty="0">
                  <a:solidFill>
                    <a:schemeClr val="accent2"/>
                  </a:solidFill>
                  <a:latin typeface="Calibri" panose="020F0502020204030204"/>
                </a:rPr>
                <a:t> July,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2025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C00C86-6E67-829E-3A63-B14674B5CE35}"/>
                </a:ext>
              </a:extLst>
            </p:cNvPr>
            <p:cNvCxnSpPr>
              <a:cxnSpLocks/>
            </p:cNvCxnSpPr>
            <p:nvPr/>
          </p:nvCxnSpPr>
          <p:spPr>
            <a:xfrm>
              <a:off x="6461579" y="1926668"/>
              <a:ext cx="0" cy="245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F505E3-9C45-6A68-C57E-C6C0DC0715E8}"/>
              </a:ext>
            </a:extLst>
          </p:cNvPr>
          <p:cNvGrpSpPr/>
          <p:nvPr/>
        </p:nvGrpSpPr>
        <p:grpSpPr>
          <a:xfrm>
            <a:off x="8205048" y="3814749"/>
            <a:ext cx="1226631" cy="1256392"/>
            <a:chOff x="6010260" y="961155"/>
            <a:chExt cx="1226631" cy="12563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1C42B5-C1DA-76FA-C19B-7C5D070CF2BC}"/>
                </a:ext>
              </a:extLst>
            </p:cNvPr>
            <p:cNvSpPr txBox="1"/>
            <p:nvPr/>
          </p:nvSpPr>
          <p:spPr>
            <a:xfrm>
              <a:off x="6010260" y="1317301"/>
              <a:ext cx="1226631" cy="9002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Collider Subproject and Status Director's Review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21-23 Oct.</a:t>
              </a:r>
              <a:r>
                <a:rPr lang="en-US" sz="1050" dirty="0">
                  <a:solidFill>
                    <a:schemeClr val="accent2"/>
                  </a:solidFill>
                  <a:latin typeface="Calibri" panose="020F0502020204030204"/>
                </a:rPr>
                <a:t>,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2025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92E363D-BA8A-07B9-66F1-147FDAB8C928}"/>
                </a:ext>
              </a:extLst>
            </p:cNvPr>
            <p:cNvCxnSpPr>
              <a:cxnSpLocks/>
            </p:cNvCxnSpPr>
            <p:nvPr/>
          </p:nvCxnSpPr>
          <p:spPr>
            <a:xfrm>
              <a:off x="6642648" y="961155"/>
              <a:ext cx="0" cy="3283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2E10FB-481E-43A9-CA3C-FF668EAFF6B7}"/>
              </a:ext>
            </a:extLst>
          </p:cNvPr>
          <p:cNvGrpSpPr/>
          <p:nvPr/>
        </p:nvGrpSpPr>
        <p:grpSpPr>
          <a:xfrm>
            <a:off x="11186078" y="2285768"/>
            <a:ext cx="888750" cy="1506854"/>
            <a:chOff x="11186078" y="2285768"/>
            <a:chExt cx="888750" cy="15068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13F0BF-97E7-DBC7-C5F9-9D30E224BF1A}"/>
                </a:ext>
              </a:extLst>
            </p:cNvPr>
            <p:cNvSpPr txBox="1"/>
            <p:nvPr/>
          </p:nvSpPr>
          <p:spPr>
            <a:xfrm>
              <a:off x="11186078" y="2285768"/>
              <a:ext cx="888750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DOE IPR and ICR</a:t>
              </a:r>
              <a:r>
                <a:rPr lang="en-US" sz="1050" dirty="0">
                  <a:solidFill>
                    <a:schemeClr val="accent2"/>
                  </a:solidFill>
                  <a:latin typeface="Calibri" panose="020F0502020204030204"/>
                </a:rPr>
                <a:t>,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13-16</a:t>
              </a:r>
              <a:r>
                <a:rPr kumimoji="0" lang="en-US" sz="1050" b="0" i="0" u="none" strike="noStrike" kern="1200" cap="none" spc="0" normalizeH="0" baseline="3000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Jan., 2026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B2E02F8-E053-FF25-C195-E1DA1AAC87F4}"/>
                </a:ext>
              </a:extLst>
            </p:cNvPr>
            <p:cNvCxnSpPr>
              <a:cxnSpLocks/>
            </p:cNvCxnSpPr>
            <p:nvPr/>
          </p:nvCxnSpPr>
          <p:spPr>
            <a:xfrm>
              <a:off x="11570939" y="2849903"/>
              <a:ext cx="0" cy="9427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9BD95F-8C1F-BEF1-7D32-68F03776B66A}"/>
              </a:ext>
            </a:extLst>
          </p:cNvPr>
          <p:cNvGrpSpPr/>
          <p:nvPr/>
        </p:nvGrpSpPr>
        <p:grpSpPr>
          <a:xfrm>
            <a:off x="11151197" y="4344671"/>
            <a:ext cx="1048880" cy="1214727"/>
            <a:chOff x="11151197" y="4344671"/>
            <a:chExt cx="1048880" cy="12147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F6A843-1CB4-946C-C687-A2124D10900E}"/>
                </a:ext>
              </a:extLst>
            </p:cNvPr>
            <p:cNvSpPr txBox="1"/>
            <p:nvPr/>
          </p:nvSpPr>
          <p:spPr>
            <a:xfrm>
              <a:off x="11151197" y="4344671"/>
              <a:ext cx="1048880" cy="10772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CD-2/3 Review</a:t>
              </a:r>
              <a:b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~ mid 2026</a:t>
              </a: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55BDFAA8-E5E3-A63F-E489-DA5B79BF1BEE}"/>
                </a:ext>
              </a:extLst>
            </p:cNvPr>
            <p:cNvSpPr/>
            <p:nvPr/>
          </p:nvSpPr>
          <p:spPr>
            <a:xfrm>
              <a:off x="11555133" y="5303577"/>
              <a:ext cx="301096" cy="25582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205390-DCEC-7A4A-F755-B710CAD222A2}"/>
              </a:ext>
            </a:extLst>
          </p:cNvPr>
          <p:cNvGrpSpPr/>
          <p:nvPr/>
        </p:nvGrpSpPr>
        <p:grpSpPr>
          <a:xfrm>
            <a:off x="1996918" y="3811833"/>
            <a:ext cx="1178610" cy="1428799"/>
            <a:chOff x="3504483" y="3225098"/>
            <a:chExt cx="1178610" cy="17082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EC16FC-55C9-354D-5BE8-FF153E700585}"/>
                </a:ext>
              </a:extLst>
            </p:cNvPr>
            <p:cNvSpPr txBox="1"/>
            <p:nvPr/>
          </p:nvSpPr>
          <p:spPr>
            <a:xfrm>
              <a:off x="3504483" y="4436592"/>
              <a:ext cx="1178610" cy="49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EICO 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2-4</a:t>
              </a:r>
              <a:r>
                <a:rPr kumimoji="0" lang="en-US" sz="1050" b="0" i="0" u="none" strike="noStrike" kern="120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April 2025 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5659BF5-40BF-8932-626E-D951B1DD28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4574" y="3225098"/>
              <a:ext cx="6269" cy="1212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4" descr="You Are Here PNG Transparent Images Free Download | Vector Files | Pngtree">
            <a:extLst>
              <a:ext uri="{FF2B5EF4-FFF2-40B4-BE49-F238E27FC236}">
                <a16:creationId xmlns:a16="http://schemas.microsoft.com/office/drawing/2014/main" id="{CCE87F71-02C8-94F2-D313-E6F14F39C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761" y="2624979"/>
            <a:ext cx="1241874" cy="124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7F02DBC-CE3E-DA4C-977C-21144C3E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2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omas Jefferson National Accelerator Facility - Simple English Wikipedia,  the free encyclopedia">
            <a:extLst>
              <a:ext uri="{FF2B5EF4-FFF2-40B4-BE49-F238E27FC236}">
                <a16:creationId xmlns:a16="http://schemas.microsoft.com/office/drawing/2014/main" id="{2178E430-E2D6-6E99-FD0A-ABF67BD0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4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22F93-C656-BC2C-A03E-13FB547F7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804" y="182563"/>
            <a:ext cx="3224452" cy="2431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Summer 2025 EICUG/</a:t>
            </a:r>
            <a:r>
              <a:rPr lang="en-US" sz="4000" b="1" dirty="0" err="1">
                <a:solidFill>
                  <a:schemeClr val="accent1"/>
                </a:solidFill>
              </a:rPr>
              <a:t>ePIC</a:t>
            </a:r>
            <a:r>
              <a:rPr lang="en-US" sz="4000" b="1" dirty="0">
                <a:solidFill>
                  <a:schemeClr val="accent1"/>
                </a:solidFill>
              </a:rPr>
              <a:t> Collaboration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460B4-E426-FFD0-F89D-71853E7DD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796150"/>
            <a:ext cx="446575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July 14-18</a:t>
            </a:r>
            <a:r>
              <a:rPr lang="en-US" sz="2000" baseline="30000" dirty="0"/>
              <a:t>th</a:t>
            </a:r>
            <a:r>
              <a:rPr lang="en-US" sz="2000" dirty="0"/>
              <a:t> at </a:t>
            </a:r>
            <a:r>
              <a:rPr lang="en-US" sz="2000" dirty="0" err="1"/>
              <a:t>JLab</a:t>
            </a:r>
            <a:endParaRPr lang="en-US" sz="2000" dirty="0"/>
          </a:p>
          <a:p>
            <a:pPr lvl="1"/>
            <a:r>
              <a:rPr lang="en-US" sz="1600" dirty="0"/>
              <a:t>$350 in-person (includes lunches)</a:t>
            </a:r>
          </a:p>
          <a:p>
            <a:r>
              <a:rPr lang="en-US" sz="2000" dirty="0"/>
              <a:t>EICUG Early Career Workshop </a:t>
            </a:r>
            <a:br>
              <a:rPr lang="en-US" sz="2000" dirty="0"/>
            </a:br>
            <a:r>
              <a:rPr lang="en-US" sz="2000" dirty="0"/>
              <a:t>July 11-13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Registration is now open: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https://indico.jlab.org/event/934/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Detailed agenda and call work </a:t>
            </a:r>
            <a:r>
              <a:rPr lang="en-US" sz="2000" dirty="0" err="1"/>
              <a:t>workfests</a:t>
            </a:r>
            <a:r>
              <a:rPr lang="en-US" sz="2000" dirty="0"/>
              <a:t> coming soon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20848-64B2-7DB8-3A37-554B9DFA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5/2/2025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BEC5E-E517-A83B-AC60-B16CF1BC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01234-1290-7D46-B2C2-5DB5765B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4156D0-A14C-510C-6053-9FC034BCC851}"/>
              </a:ext>
            </a:extLst>
          </p:cNvPr>
          <p:cNvGrpSpPr/>
          <p:nvPr/>
        </p:nvGrpSpPr>
        <p:grpSpPr>
          <a:xfrm>
            <a:off x="1511085" y="3634502"/>
            <a:ext cx="4572000" cy="2585323"/>
            <a:chOff x="1752600" y="1045542"/>
            <a:chExt cx="4572000" cy="25853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85BEE0-8B43-32BB-DC17-D2751B174C70}"/>
                </a:ext>
              </a:extLst>
            </p:cNvPr>
            <p:cNvSpPr txBox="1"/>
            <p:nvPr/>
          </p:nvSpPr>
          <p:spPr>
            <a:xfrm>
              <a:off x="1752600" y="1045542"/>
              <a:ext cx="4572000" cy="258532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NOTE: Collaboration Meeting follows </a:t>
              </a:r>
              <a:br>
                <a:rPr lang="en-US" dirty="0"/>
              </a:br>
              <a:r>
                <a:rPr lang="en-US" dirty="0"/>
                <a:t>MC4EIC July 9-11</a:t>
              </a:r>
              <a:r>
                <a:rPr lang="en-US" baseline="30000" dirty="0"/>
                <a:t>th</a:t>
              </a:r>
              <a:r>
                <a:rPr lang="en-US" dirty="0"/>
                <a:t> </a:t>
              </a:r>
            </a:p>
            <a:p>
              <a:r>
                <a:rPr lang="en-US" sz="1800" u="sng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ptos" panose="020B0004020202020204" pitchFamily="34" charset="0"/>
                  <a:hlinkClick r:id="rId4"/>
                </a:rPr>
                <a:t>https://indico.jlab.org/event/930/</a:t>
              </a:r>
              <a:r>
                <a:rPr lang="en-US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ptos" panose="020B0004020202020204" pitchFamily="34" charset="0"/>
                </a:rPr>
                <a:t> </a:t>
              </a:r>
            </a:p>
            <a:p>
              <a:endPara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endParaRPr>
            </a:p>
            <a:p>
              <a:endPara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endParaRPr>
            </a:p>
            <a:p>
              <a:endPara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endParaRPr>
            </a:p>
            <a:p>
              <a:endPara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endParaRPr>
            </a:p>
            <a:p>
              <a:endPara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endParaRPr>
            </a:p>
            <a:p>
              <a:endPara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endParaRPr>
            </a:p>
          </p:txBody>
        </p:sp>
        <p:pic>
          <p:nvPicPr>
            <p:cNvPr id="8" name="Picture 2" descr="MC4EIC 2025">
              <a:extLst>
                <a:ext uri="{FF2B5EF4-FFF2-40B4-BE49-F238E27FC236}">
                  <a16:creationId xmlns:a16="http://schemas.microsoft.com/office/drawing/2014/main" id="{B9F57506-13F3-F1B0-3566-7E2DA69169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475" y="2091886"/>
              <a:ext cx="4286250" cy="120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115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CB577A-FBC6-8C2E-6B13-247DD0559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65125"/>
            <a:ext cx="10515600" cy="1325563"/>
          </a:xfrm>
        </p:spPr>
        <p:txBody>
          <a:bodyPr/>
          <a:lstStyle/>
          <a:p>
            <a:r>
              <a:rPr lang="en-US" sz="6000" b="1" dirty="0">
                <a:solidFill>
                  <a:schemeClr val="accent1"/>
                </a:solidFill>
              </a:rPr>
              <a:t>DRAFT</a:t>
            </a:r>
            <a:r>
              <a:rPr lang="en-US" b="1" dirty="0">
                <a:solidFill>
                  <a:schemeClr val="accent1"/>
                </a:solidFill>
              </a:rPr>
              <a:t> Block Schedule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4AA24-886E-4DB6-70B4-F0592508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D61C2-6ED2-35EF-B5AF-533DE2B1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912F9B-6D25-BBCD-1B4B-F46BE8CC4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130216"/>
              </p:ext>
            </p:extLst>
          </p:nvPr>
        </p:nvGraphicFramePr>
        <p:xfrm>
          <a:off x="352424" y="2270673"/>
          <a:ext cx="11487151" cy="3378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2256900952"/>
                    </a:ext>
                  </a:extLst>
                </a:gridCol>
                <a:gridCol w="1403255">
                  <a:extLst>
                    <a:ext uri="{9D8B030D-6E8A-4147-A177-3AD203B41FA5}">
                      <a16:colId xmlns:a16="http://schemas.microsoft.com/office/drawing/2014/main" val="445388117"/>
                    </a:ext>
                  </a:extLst>
                </a:gridCol>
                <a:gridCol w="1153106">
                  <a:extLst>
                    <a:ext uri="{9D8B030D-6E8A-4147-A177-3AD203B41FA5}">
                      <a16:colId xmlns:a16="http://schemas.microsoft.com/office/drawing/2014/main" val="3746863351"/>
                    </a:ext>
                  </a:extLst>
                </a:gridCol>
                <a:gridCol w="1272690">
                  <a:extLst>
                    <a:ext uri="{9D8B030D-6E8A-4147-A177-3AD203B41FA5}">
                      <a16:colId xmlns:a16="http://schemas.microsoft.com/office/drawing/2014/main" val="743045641"/>
                    </a:ext>
                  </a:extLst>
                </a:gridCol>
                <a:gridCol w="1428749">
                  <a:extLst>
                    <a:ext uri="{9D8B030D-6E8A-4147-A177-3AD203B41FA5}">
                      <a16:colId xmlns:a16="http://schemas.microsoft.com/office/drawing/2014/main" val="46315696"/>
                    </a:ext>
                  </a:extLst>
                </a:gridCol>
                <a:gridCol w="1279970">
                  <a:extLst>
                    <a:ext uri="{9D8B030D-6E8A-4147-A177-3AD203B41FA5}">
                      <a16:colId xmlns:a16="http://schemas.microsoft.com/office/drawing/2014/main" val="2571184773"/>
                    </a:ext>
                  </a:extLst>
                </a:gridCol>
                <a:gridCol w="1323232">
                  <a:extLst>
                    <a:ext uri="{9D8B030D-6E8A-4147-A177-3AD203B41FA5}">
                      <a16:colId xmlns:a16="http://schemas.microsoft.com/office/drawing/2014/main" val="762596748"/>
                    </a:ext>
                  </a:extLst>
                </a:gridCol>
                <a:gridCol w="1231500">
                  <a:extLst>
                    <a:ext uri="{9D8B030D-6E8A-4147-A177-3AD203B41FA5}">
                      <a16:colId xmlns:a16="http://schemas.microsoft.com/office/drawing/2014/main" val="871803581"/>
                    </a:ext>
                  </a:extLst>
                </a:gridCol>
                <a:gridCol w="1118299">
                  <a:extLst>
                    <a:ext uri="{9D8B030D-6E8A-4147-A177-3AD203B41FA5}">
                      <a16:colId xmlns:a16="http://schemas.microsoft.com/office/drawing/2014/main" val="734859304"/>
                    </a:ext>
                  </a:extLst>
                </a:gridCol>
              </a:tblGrid>
              <a:tr h="909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July 11</a:t>
                      </a:r>
                      <a:r>
                        <a:rPr lang="en-US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  <a:p>
                      <a:r>
                        <a:rPr lang="en-US" dirty="0"/>
                        <a:t>July 14</a:t>
                      </a:r>
                      <a:r>
                        <a:rPr lang="en-US" baseline="30000" dirty="0"/>
                        <a:t>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92032"/>
                  </a:ext>
                </a:extLst>
              </a:tr>
              <a:tr h="797546">
                <a:tc>
                  <a:txBody>
                    <a:bodyPr/>
                    <a:lstStyle/>
                    <a:p>
                      <a:r>
                        <a:rPr lang="en-US" dirty="0"/>
                        <a:t>Morning</a:t>
                      </a:r>
                    </a:p>
                    <a:p>
                      <a:r>
                        <a:rPr lang="en-US" dirty="0"/>
                        <a:t>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 part of MC4EIC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Session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en-US" baseline="30000" dirty="0"/>
                        <a:t>th</a:t>
                      </a:r>
                    </a:p>
                    <a:p>
                      <a:r>
                        <a:rPr lang="en-US" baseline="0" dirty="0"/>
                        <a:t>Session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Joint </a:t>
                      </a:r>
                      <a:r>
                        <a:rPr lang="en-US" dirty="0" err="1"/>
                        <a:t>ePIC</a:t>
                      </a:r>
                      <a:r>
                        <a:rPr lang="en-US" dirty="0"/>
                        <a:t>/</a:t>
                      </a:r>
                      <a:br>
                        <a:rPr lang="en-US" dirty="0"/>
                      </a:br>
                      <a:r>
                        <a:rPr lang="en-US" dirty="0"/>
                        <a:t>EICUG Plenary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Parallel/</a:t>
                      </a:r>
                      <a:br>
                        <a:rPr lang="en-US" dirty="0"/>
                      </a:br>
                      <a:r>
                        <a:rPr lang="en-US" dirty="0" err="1"/>
                        <a:t>Workfests</a:t>
                      </a:r>
                      <a:endParaRPr lang="en-US" dirty="0"/>
                    </a:p>
                    <a:p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Parallel/</a:t>
                      </a:r>
                      <a:br>
                        <a:rPr lang="en-US" dirty="0"/>
                      </a:br>
                      <a:r>
                        <a:rPr lang="en-US" dirty="0" err="1"/>
                        <a:t>Workfests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ePIC</a:t>
                      </a:r>
                      <a:r>
                        <a:rPr lang="en-US" dirty="0"/>
                        <a:t> CC </a:t>
                      </a:r>
                      <a:br>
                        <a:rPr lang="en-US" dirty="0"/>
                      </a:br>
                      <a:r>
                        <a:rPr lang="en-US" dirty="0"/>
                        <a:t>Meeting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ePIC</a:t>
                      </a:r>
                      <a:r>
                        <a:rPr lang="en-US" dirty="0"/>
                        <a:t> Closing</a:t>
                      </a:r>
                      <a:br>
                        <a:rPr lang="en-US" dirty="0"/>
                      </a:br>
                      <a:r>
                        <a:rPr lang="en-US" dirty="0"/>
                        <a:t>Plenary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155319"/>
                  </a:ext>
                </a:extLst>
              </a:tr>
              <a:tr h="547778">
                <a:tc>
                  <a:txBody>
                    <a:bodyPr/>
                    <a:lstStyle/>
                    <a:p>
                      <a:r>
                        <a:rPr lang="en-US" dirty="0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Provided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</a:t>
                      </a:r>
                    </a:p>
                    <a:p>
                      <a:r>
                        <a:rPr lang="en-US" dirty="0"/>
                        <a:t>Provided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</a:t>
                      </a:r>
                    </a:p>
                    <a:p>
                      <a:r>
                        <a:rPr lang="en-US" dirty="0"/>
                        <a:t>Provided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317415"/>
                  </a:ext>
                </a:extLst>
              </a:tr>
              <a:tr h="797546">
                <a:tc>
                  <a:txBody>
                    <a:bodyPr/>
                    <a:lstStyle/>
                    <a:p>
                      <a:r>
                        <a:rPr lang="en-US" dirty="0"/>
                        <a:t>Afternoon</a:t>
                      </a:r>
                    </a:p>
                    <a:p>
                      <a:r>
                        <a:rPr lang="en-US" dirty="0"/>
                        <a:t>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1st Session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 Session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 free 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Accelerator/</a:t>
                      </a:r>
                      <a:br>
                        <a:rPr lang="en-US" dirty="0"/>
                      </a:br>
                      <a:r>
                        <a:rPr lang="en-US" dirty="0"/>
                        <a:t>Early </a:t>
                      </a:r>
                      <a:br>
                        <a:rPr lang="en-US" dirty="0"/>
                      </a:br>
                      <a:r>
                        <a:rPr lang="en-US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EICUG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EICUG</a:t>
                      </a:r>
                      <a:br>
                        <a:rPr lang="en-US" dirty="0"/>
                      </a:br>
                      <a:r>
                        <a:rPr lang="en-US" dirty="0"/>
                        <a:t>Awards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Parallel/</a:t>
                      </a:r>
                      <a:br>
                        <a:rPr lang="en-US" dirty="0"/>
                      </a:br>
                      <a:r>
                        <a:rPr lang="en-US" dirty="0" err="1"/>
                        <a:t>Workfests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 free 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140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5DB0A2-EA9A-44EF-F91F-9D37FAF1A40D}"/>
              </a:ext>
            </a:extLst>
          </p:cNvPr>
          <p:cNvSpPr txBox="1"/>
          <p:nvPr/>
        </p:nvSpPr>
        <p:spPr>
          <a:xfrm>
            <a:off x="2219651" y="1690688"/>
            <a:ext cx="258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Early Career Workshop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844DB-D9D3-5F76-ABFB-C56581CB5015}"/>
              </a:ext>
            </a:extLst>
          </p:cNvPr>
          <p:cNvSpPr txBox="1"/>
          <p:nvPr/>
        </p:nvSpPr>
        <p:spPr>
          <a:xfrm>
            <a:off x="5509389" y="1690688"/>
            <a:ext cx="616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u="none" strike="noStrike" dirty="0">
                <a:solidFill>
                  <a:srgbClr val="5B6065"/>
                </a:solidFill>
                <a:effectLst/>
                <a:latin typeface="Arial" panose="020B0604020202020204" pitchFamily="34" charset="0"/>
              </a:rPr>
              <a:t>Summer 2025 Joint EICUG/</a:t>
            </a:r>
            <a:r>
              <a:rPr lang="en-US" b="1" i="0" u="none" strike="noStrike" dirty="0" err="1">
                <a:solidFill>
                  <a:srgbClr val="5B6065"/>
                </a:solidFill>
                <a:effectLst/>
                <a:latin typeface="Arial" panose="020B0604020202020204" pitchFamily="34" charset="0"/>
              </a:rPr>
              <a:t>ePIC</a:t>
            </a:r>
            <a:r>
              <a:rPr lang="en-US" b="1" i="0" u="none" strike="noStrike" dirty="0">
                <a:solidFill>
                  <a:srgbClr val="5B6065"/>
                </a:solidFill>
                <a:effectLst/>
                <a:latin typeface="Arial" panose="020B0604020202020204" pitchFamily="34" charset="0"/>
              </a:rPr>
              <a:t> Collaboration Meeting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2485D5-3299-ED1D-1A92-0917168B2A36}"/>
              </a:ext>
            </a:extLst>
          </p:cNvPr>
          <p:cNvSpPr txBox="1"/>
          <p:nvPr/>
        </p:nvSpPr>
        <p:spPr>
          <a:xfrm>
            <a:off x="6191250" y="518323"/>
            <a:ext cx="574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very early draft and may change somewhat with further input from the EICUG and collaboration.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D970BC-F0E5-FC4F-95CE-6D9C48A7B3AC}"/>
              </a:ext>
            </a:extLst>
          </p:cNvPr>
          <p:cNvSpPr txBox="1"/>
          <p:nvPr/>
        </p:nvSpPr>
        <p:spPr>
          <a:xfrm>
            <a:off x="700086" y="5859643"/>
            <a:ext cx="1079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is to integrate the EICUG/</a:t>
            </a:r>
            <a:r>
              <a:rPr lang="en-US" dirty="0" err="1"/>
              <a:t>ePIC</a:t>
            </a:r>
            <a:r>
              <a:rPr lang="en-US" dirty="0"/>
              <a:t> sessions as much as makes sense, make the agenda accessible to </a:t>
            </a:r>
            <a:r>
              <a:rPr lang="en-US" dirty="0" err="1"/>
              <a:t>JLab</a:t>
            </a:r>
            <a:r>
              <a:rPr lang="en-US" dirty="0"/>
              <a:t> users. 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EEBD765-EBB5-6BA4-4C5A-2B98EC27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5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A982-0C72-6982-CFFC-43232F44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Collaboration Meeting Notes: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7BEC81-E094-6E7D-4C82-819EA65B7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008"/>
            <a:ext cx="10515600" cy="46259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Govt. rate ($110/day) at the nearby Marriot for all conference attendees:</a:t>
            </a:r>
          </a:p>
          <a:p>
            <a:pPr lvl="1"/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Accommodations</a:t>
            </a:r>
            <a:endParaRPr lang="en-US" dirty="0"/>
          </a:p>
          <a:p>
            <a:r>
              <a:rPr lang="en-US" dirty="0"/>
              <a:t>There are some rooms at the </a:t>
            </a:r>
            <a:r>
              <a:rPr lang="en-US" dirty="0" err="1"/>
              <a:t>JLab</a:t>
            </a:r>
            <a:r>
              <a:rPr lang="en-US" dirty="0"/>
              <a:t> residence facility blocked that people can share (approx. half Marriot rate).</a:t>
            </a:r>
          </a:p>
          <a:p>
            <a:pPr lvl="1"/>
            <a:r>
              <a:rPr lang="en-US" sz="1800" dirty="0">
                <a:hlinkClick r:id="rId3"/>
              </a:rPr>
              <a:t>Residence Facility</a:t>
            </a:r>
            <a:endParaRPr lang="en-US" dirty="0"/>
          </a:p>
          <a:p>
            <a:r>
              <a:rPr lang="en-US" dirty="0"/>
              <a:t>This meeting at a national lab - please note a REAL ID or passport will be required for visiting the lab.</a:t>
            </a:r>
          </a:p>
          <a:p>
            <a:r>
              <a:rPr lang="en-US" dirty="0"/>
              <a:t>Apply for site access at least 7 days prior to arrival: </a:t>
            </a:r>
          </a:p>
          <a:p>
            <a:pPr lvl="1"/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4"/>
              </a:rPr>
              <a:t>Apply for Site Access </a:t>
            </a:r>
            <a:endParaRPr lang="en-US" sz="18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1"/>
            <a:endParaRPr lang="en-US" sz="1800" u="sng" dirty="0">
              <a:solidFill>
                <a:srgbClr val="467886"/>
              </a:solidFill>
              <a:latin typeface="Aptos" panose="020B0004020202020204" pitchFamily="34" charset="0"/>
            </a:endParaRPr>
          </a:p>
          <a:p>
            <a:r>
              <a:rPr lang="en-US" dirty="0"/>
              <a:t>Many thanks to Doug Higinbotham!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AB483-6977-C896-B3B7-BE14FA2B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95AD5-F55B-7EE9-A749-680AB27F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13594-023A-44DE-215E-61CE57F1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713AB-3FC1-AC48-9BAD-0F030B4E5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25" y="189844"/>
            <a:ext cx="10515600" cy="10826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CERN Recognized Experiment Status: RE47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FD5E6-F695-80EB-79FB-C0043746C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085BF-507D-C246-20D1-6BF53EBD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pic>
        <p:nvPicPr>
          <p:cNvPr id="6" name="Picture 5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2E223C0D-3C01-2D5B-2207-B45B550A0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97220"/>
            <a:ext cx="8077884" cy="49591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15A7798-45A8-F236-06F9-E7FED6B04756}"/>
              </a:ext>
            </a:extLst>
          </p:cNvPr>
          <p:cNvSpPr/>
          <p:nvPr/>
        </p:nvSpPr>
        <p:spPr>
          <a:xfrm>
            <a:off x="3712684" y="5096085"/>
            <a:ext cx="325916" cy="2644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592C0-F801-03FD-5DD3-3019CDD3C85D}"/>
              </a:ext>
            </a:extLst>
          </p:cNvPr>
          <p:cNvSpPr txBox="1"/>
          <p:nvPr/>
        </p:nvSpPr>
        <p:spPr>
          <a:xfrm>
            <a:off x="173974" y="1175625"/>
            <a:ext cx="3701668" cy="5539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ePIC</a:t>
            </a:r>
            <a:r>
              <a:rPr lang="en-US" dirty="0"/>
              <a:t> now appears in the CERN Grey Book database as RE47:</a:t>
            </a:r>
            <a:br>
              <a:rPr lang="en-US" dirty="0"/>
            </a:br>
            <a:r>
              <a:rPr lang="en-US" sz="1600" dirty="0">
                <a:hlinkClick r:id="rId3"/>
              </a:rPr>
              <a:t>https://greybook.cern.ch/experiment/recognized </a:t>
            </a:r>
            <a:endParaRPr lang="en-US" sz="1600" dirty="0"/>
          </a:p>
          <a:p>
            <a:endParaRPr lang="en-US" dirty="0"/>
          </a:p>
          <a:p>
            <a:r>
              <a:rPr lang="en-US" dirty="0"/>
              <a:t>Two steps to get </a:t>
            </a:r>
            <a:r>
              <a:rPr lang="en-US" dirty="0" err="1"/>
              <a:t>ePIC</a:t>
            </a:r>
            <a:r>
              <a:rPr lang="en-US" dirty="0"/>
              <a:t> Collaborators registered at CERN: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CC Representative needs to register as team leader with </a:t>
            </a:r>
            <a:br>
              <a:rPr lang="en-US" dirty="0"/>
            </a:br>
            <a:r>
              <a:rPr lang="en-US" dirty="0"/>
              <a:t>CERN Users Office: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https://usersoffice.web.cern.ch/</a:t>
            </a:r>
            <a:endParaRPr lang="en-US" sz="14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https://usersoffice.web.cern.ch/team-leaders-corner</a:t>
            </a:r>
            <a:endParaRPr lang="en-US" sz="14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</a:t>
            </a:r>
            <a:r>
              <a:rPr lang="en-US" sz="14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@</a:t>
            </a:r>
            <a:r>
              <a:rPr lang="en-US" sz="14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</a:t>
            </a:r>
            <a:r>
              <a:rPr lang="en-US" sz="14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gnized-experiments.cern</a:t>
            </a:r>
            <a:r>
              <a:rPr lang="en-US" sz="14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.ch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CC member can then certify registrations of team members</a:t>
            </a:r>
          </a:p>
          <a:p>
            <a:endParaRPr lang="en-US" dirty="0"/>
          </a:p>
          <a:p>
            <a:r>
              <a:rPr lang="en-US" dirty="0"/>
              <a:t>Contact us if you run into problems!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3976D-15CA-C0C2-AE17-A792A2A7F4F1}"/>
              </a:ext>
            </a:extLst>
          </p:cNvPr>
          <p:cNvSpPr/>
          <p:nvPr/>
        </p:nvSpPr>
        <p:spPr>
          <a:xfrm>
            <a:off x="4038600" y="5096085"/>
            <a:ext cx="8077884" cy="26440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3244513-4E8E-496C-C146-62570D8B8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1781" y="65143"/>
            <a:ext cx="1542688" cy="111048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9C5689-B658-4A27-D39B-8AFC46F6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2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B8C7-CD5F-82D5-FEC0-110CA7E7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Results from 2025 Survey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68860F-5559-2001-CC52-48B475FBD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r>
              <a:rPr lang="en-US" dirty="0"/>
              <a:t>Working with Peter Steinberg to convert commitments to an Excel spreadsheet/pivot table</a:t>
            </a:r>
          </a:p>
          <a:p>
            <a:pPr lvl="1"/>
            <a:r>
              <a:rPr lang="en-US" dirty="0"/>
              <a:t>Name/Institution/Interest (no FTE)</a:t>
            </a:r>
          </a:p>
          <a:p>
            <a:pPr lvl="1"/>
            <a:r>
              <a:rPr lang="en-US" dirty="0"/>
              <a:t>Useful to identify workforce in the collaboration that is not optimally engaged</a:t>
            </a:r>
          </a:p>
          <a:p>
            <a:pPr lvl="1"/>
            <a:endParaRPr lang="en-US" dirty="0"/>
          </a:p>
          <a:p>
            <a:r>
              <a:rPr lang="en-US" dirty="0"/>
              <a:t>Working out some last kinks, but will make available to DSL’s, Conveners and Coordinators very soon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D3F55-1D1F-3DA0-1E04-7867321B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CEA16-0943-E066-C191-8474CDE7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D9B9E-FA29-FD31-847F-9C220DE8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26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NL">
  <a:themeElements>
    <a:clrScheme name="Custom 3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B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-Project Overview-J.Yeck  -  Read-Only" id="{D4A49460-A030-40E0-A942-078CDC808C92}" vid="{CAA149F5-F453-43A6-BD36-7417340123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6328</TotalTime>
  <Words>1553</Words>
  <Application>Microsoft Office PowerPoint</Application>
  <PresentationFormat>Widescreen</PresentationFormat>
  <Paragraphs>258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Office Theme</vt:lpstr>
      <vt:lpstr>1_BNL</vt:lpstr>
      <vt:lpstr>ePIC Collaboration News</vt:lpstr>
      <vt:lpstr>Hey John, start the recording….    </vt:lpstr>
      <vt:lpstr>Agenda</vt:lpstr>
      <vt:lpstr>               2025 -2026</vt:lpstr>
      <vt:lpstr>Summer 2025 EICUG/ePIC Collaboration Meeting </vt:lpstr>
      <vt:lpstr>DRAFT Block Schedule </vt:lpstr>
      <vt:lpstr>Collaboration Meeting Notes:</vt:lpstr>
      <vt:lpstr>CERN Recognized Experiment Status: RE47</vt:lpstr>
      <vt:lpstr>Results from 2025 Survey</vt:lpstr>
      <vt:lpstr>Projections from 2025 Survey</vt:lpstr>
      <vt:lpstr>Projections Results from 2025 Survey  </vt:lpstr>
      <vt:lpstr>Communicating about the EIC</vt:lpstr>
      <vt:lpstr>BNL SUSC Now Open!</vt:lpstr>
      <vt:lpstr>Parting Messages</vt:lpstr>
      <vt:lpstr>PowerPoint Presentation</vt:lpstr>
      <vt:lpstr>New Zoom Link </vt:lpstr>
      <vt:lpstr>ePIC Resources</vt:lpstr>
      <vt:lpstr>EICUG Membership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Collaboration Status</dc:title>
  <dc:creator>Lajoie, John G [PHYSA]</dc:creator>
  <cp:lastModifiedBy>Lajoie, John</cp:lastModifiedBy>
  <cp:revision>2127</cp:revision>
  <dcterms:created xsi:type="dcterms:W3CDTF">2023-04-13T13:35:08Z</dcterms:created>
  <dcterms:modified xsi:type="dcterms:W3CDTF">2025-05-02T14:52:08Z</dcterms:modified>
</cp:coreProperties>
</file>