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68" r:id="rId3"/>
  </p:sldMasterIdLst>
  <p:notesMasterIdLst>
    <p:notesMasterId r:id="rId34"/>
  </p:notesMasterIdLst>
  <p:sldIdLst>
    <p:sldId id="256" r:id="rId4"/>
    <p:sldId id="5840" r:id="rId5"/>
    <p:sldId id="5836" r:id="rId6"/>
    <p:sldId id="5916" r:id="rId7"/>
    <p:sldId id="2147375442" r:id="rId8"/>
    <p:sldId id="5917" r:id="rId9"/>
    <p:sldId id="2147375461" r:id="rId10"/>
    <p:sldId id="2147375456" r:id="rId11"/>
    <p:sldId id="39010" r:id="rId12"/>
    <p:sldId id="39024" r:id="rId13"/>
    <p:sldId id="2147481338" r:id="rId14"/>
    <p:sldId id="2147375470" r:id="rId15"/>
    <p:sldId id="2147375469" r:id="rId16"/>
    <p:sldId id="2147375432" r:id="rId17"/>
    <p:sldId id="2147375438" r:id="rId18"/>
    <p:sldId id="2147375433" r:id="rId19"/>
    <p:sldId id="2147375464" r:id="rId20"/>
    <p:sldId id="2147375465" r:id="rId21"/>
    <p:sldId id="2147375457" r:id="rId22"/>
    <p:sldId id="2147375462" r:id="rId23"/>
    <p:sldId id="5877" r:id="rId24"/>
    <p:sldId id="5875" r:id="rId25"/>
    <p:sldId id="5878" r:id="rId26"/>
    <p:sldId id="2147375459" r:id="rId27"/>
    <p:sldId id="2147375440" r:id="rId28"/>
    <p:sldId id="4770" r:id="rId29"/>
    <p:sldId id="2147375458" r:id="rId30"/>
    <p:sldId id="5821" r:id="rId31"/>
    <p:sldId id="5759" r:id="rId32"/>
    <p:sldId id="214737543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92" autoAdjust="0"/>
    <p:restoredTop sz="94632" autoAdjust="0"/>
  </p:normalViewPr>
  <p:slideViewPr>
    <p:cSldViewPr snapToGrid="0">
      <p:cViewPr varScale="1">
        <p:scale>
          <a:sx n="106" d="100"/>
          <a:sy n="106" d="100"/>
        </p:scale>
        <p:origin x="138" y="306"/>
      </p:cViewPr>
      <p:guideLst/>
    </p:cSldViewPr>
  </p:slideViewPr>
  <p:notesTextViewPr>
    <p:cViewPr>
      <p:scale>
        <a:sx n="1" d="1"/>
        <a:sy n="1" d="1"/>
      </p:scale>
      <p:origin x="0" y="0"/>
    </p:cViewPr>
  </p:notesTextViewPr>
  <p:sorterViewPr>
    <p:cViewPr>
      <p:scale>
        <a:sx n="100" d="100"/>
        <a:sy n="100" d="100"/>
      </p:scale>
      <p:origin x="0" y="-18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6/19/2025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8ca2a50af9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8ca2a50af9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824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8ca2a50af9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8ca2a50af9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824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First of </a:t>
            </a:r>
            <a:r>
              <a:rPr lang="it-IT" dirty="0" err="1"/>
              <a:t>all</a:t>
            </a:r>
            <a:r>
              <a:rPr lang="it-IT" dirty="0"/>
              <a:t> to </a:t>
            </a:r>
            <a:r>
              <a:rPr lang="it-IT" dirty="0" err="1"/>
              <a:t>whom</a:t>
            </a:r>
            <a:r>
              <a:rPr lang="it-IT" dirty="0"/>
              <a:t>? </a:t>
            </a:r>
          </a:p>
        </p:txBody>
      </p:sp>
      <p:sp>
        <p:nvSpPr>
          <p:cNvPr id="4" name="Segnaposto numero diapositiva 3"/>
          <p:cNvSpPr>
            <a:spLocks noGrp="1"/>
          </p:cNvSpPr>
          <p:nvPr>
            <p:ph type="sldNum" sz="quarter" idx="5"/>
          </p:nvPr>
        </p:nvSpPr>
        <p:spPr/>
        <p:txBody>
          <a:bodyPr/>
          <a:lstStyle/>
          <a:p>
            <a:fld id="{A610D318-FA2E-9744-955C-3620D2D4D378}" type="slidenum">
              <a:rPr lang="it-IT" smtClean="0"/>
              <a:t>21</a:t>
            </a:fld>
            <a:endParaRPr lang="it-IT"/>
          </a:p>
        </p:txBody>
      </p:sp>
    </p:spTree>
    <p:extLst>
      <p:ext uri="{BB962C8B-B14F-4D97-AF65-F5344CB8AC3E}">
        <p14:creationId xmlns:p14="http://schemas.microsoft.com/office/powerpoint/2010/main" val="3758992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5.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5.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6/20/2025</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6/20/2025</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6/20/2025</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ePIC General Meeting</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3820062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1" y="1174478"/>
            <a:ext cx="10962105" cy="1240412"/>
          </a:xfrm>
          <a:prstGeom prst="rect">
            <a:avLst/>
          </a:prstGeom>
        </p:spPr>
        <p:txBody>
          <a:bodyPr anchor="b" anchorCtr="0">
            <a:noAutofit/>
          </a:bodyPr>
          <a:lstStyle>
            <a:lvl1pPr algn="l">
              <a:lnSpc>
                <a:spcPct val="100000"/>
              </a:lnSpc>
              <a:defRPr sz="4400" b="1" i="0">
                <a:solidFill>
                  <a:schemeClr val="bg1"/>
                </a:solidFill>
                <a:latin typeface="+mn-lt"/>
                <a:cs typeface="Arial" panose="020B0604020202020204" pitchFamily="34" charset="0"/>
              </a:defRPr>
            </a:lvl1pPr>
          </a:lstStyle>
          <a:p>
            <a:r>
              <a:rPr lang="en-US"/>
              <a:t>L2Ms Monthly Reporting</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1"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5"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6" y="472833"/>
            <a:ext cx="1825604" cy="457200"/>
          </a:xfrm>
          <a:prstGeom prst="rect">
            <a:avLst/>
          </a:prstGeom>
        </p:spPr>
      </p:pic>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1" y="4233687"/>
            <a:ext cx="10962105" cy="379542"/>
          </a:xfrm>
          <a:prstGeom prst="rect">
            <a:avLst/>
          </a:prstGeom>
        </p:spPr>
        <p:txBody>
          <a:bodyPr>
            <a:noAutofit/>
          </a:bodyPr>
          <a:lstStyle>
            <a:lvl1pPr marL="0" indent="0">
              <a:buFontTx/>
              <a:buNone/>
              <a:defRPr sz="20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Date</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1" y="3738425"/>
            <a:ext cx="10962105" cy="477838"/>
          </a:xfrm>
          <a:prstGeom prst="rect">
            <a:avLst/>
          </a:prstGeom>
        </p:spPr>
        <p:txBody>
          <a:bodyPr>
            <a:no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Tree>
    <p:extLst>
      <p:ext uri="{BB962C8B-B14F-4D97-AF65-F5344CB8AC3E}">
        <p14:creationId xmlns:p14="http://schemas.microsoft.com/office/powerpoint/2010/main" val="875810383"/>
      </p:ext>
    </p:extLst>
  </p:cSld>
  <p:clrMapOvr>
    <a:masterClrMapping/>
  </p:clrMapOvr>
  <p:extLst>
    <p:ext uri="{DCECCB84-F9BA-43D5-87BE-67443E8EF086}">
      <p15:sldGuideLst xmlns:p15="http://schemas.microsoft.com/office/powerpoint/2012/main">
        <p15:guide id="7" orient="horz" pos="2160">
          <p15:clr>
            <a:srgbClr val="FBAE40"/>
          </p15:clr>
        </p15:guide>
        <p15:guide id="8" pos="5120">
          <p15:clr>
            <a:srgbClr val="FBAE40"/>
          </p15:clr>
        </p15:guide>
        <p15:guide id="9" orient="horz" pos="3888">
          <p15:clr>
            <a:srgbClr val="FBAE40"/>
          </p15:clr>
        </p15:guide>
        <p15:guide id="10" pos="480">
          <p15:clr>
            <a:srgbClr val="FBAE40"/>
          </p15:clr>
        </p15:guide>
        <p15:guide id="11" pos="9760">
          <p15:clr>
            <a:srgbClr val="FBAE40"/>
          </p15:clr>
        </p15:guide>
        <p15:guide id="12" orient="horz" pos="39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normAutofit/>
          </a:bodyPr>
          <a:lstStyle>
            <a:lvl1pPr>
              <a:defRPr sz="3600"/>
            </a:lvl1pPr>
          </a:lstStyle>
          <a:p>
            <a:r>
              <a:rPr lang="en-US"/>
              <a:t>Outline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sz="1500"/>
            </a:lvl1pPr>
            <a:lvl2pPr>
              <a:defRPr sz="1200"/>
            </a:lvl2pPr>
            <a:lvl3pPr>
              <a:defRPr sz="1200"/>
            </a:lvl3pPr>
            <a:lvl4pPr>
              <a:defRPr sz="1200"/>
            </a:lvl4pPr>
            <a:lvl5pPr>
              <a:defRPr sz="1200"/>
            </a:lvl5pPr>
          </a:lstStyle>
          <a:p>
            <a:pPr lvl="0"/>
            <a:r>
              <a:rPr lang="en-US"/>
              <a:t>Level 1 – Arial 20</a:t>
            </a:r>
          </a:p>
          <a:p>
            <a:pPr lvl="1"/>
            <a:r>
              <a:rPr lang="en-US"/>
              <a:t>Level 2 – Arial 16</a:t>
            </a:r>
          </a:p>
          <a:p>
            <a:pPr lvl="2"/>
            <a:r>
              <a:rPr lang="en-US"/>
              <a:t>Level 3 – Arial 16</a:t>
            </a:r>
          </a:p>
          <a:p>
            <a:pPr lvl="3"/>
            <a:r>
              <a:rPr lang="en-US"/>
              <a:t>Level 4 – Arial 16</a:t>
            </a:r>
          </a:p>
          <a:p>
            <a:pPr lvl="4"/>
            <a:r>
              <a:rPr lang="en-US"/>
              <a:t>Level 5 – Arial 16</a:t>
            </a:r>
          </a:p>
        </p:txBody>
      </p:sp>
    </p:spTree>
    <p:extLst>
      <p:ext uri="{BB962C8B-B14F-4D97-AF65-F5344CB8AC3E}">
        <p14:creationId xmlns:p14="http://schemas.microsoft.com/office/powerpoint/2010/main" val="3922610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386954" indent="-171450">
              <a:defRPr/>
            </a:lvl2pPr>
            <a:lvl3pPr marL="558404" indent="-127397">
              <a:defRPr/>
            </a:lvl3pPr>
            <a:lvl4pPr marL="729854" indent="-127397">
              <a:defRPr/>
            </a:lvl4pPr>
            <a:lvl5pPr marL="901304" indent="-127397">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2059050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5" cy="523415"/>
          </a:xfrm>
        </p:spPr>
        <p:txBody>
          <a:bodyPr/>
          <a:lstStyle>
            <a:lvl1pPr>
              <a:defRPr/>
            </a:lvl1pPr>
          </a:lstStyle>
          <a:p>
            <a:r>
              <a:rPr lang="en-US"/>
              <a:t>Title Only</a:t>
            </a:r>
          </a:p>
        </p:txBody>
      </p:sp>
    </p:spTree>
    <p:extLst>
      <p:ext uri="{BB962C8B-B14F-4D97-AF65-F5344CB8AC3E}">
        <p14:creationId xmlns:p14="http://schemas.microsoft.com/office/powerpoint/2010/main" val="2919804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042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Separato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nchor="ctr">
            <a:normAutofit/>
          </a:bodyPr>
          <a:lstStyle>
            <a:lvl1pPr marL="0" indent="0" algn="ctr">
              <a:buFontTx/>
              <a:buNone/>
              <a:defRPr sz="2700"/>
            </a:lvl1pPr>
            <a:lvl2pPr>
              <a:defRPr/>
            </a:lvl2pPr>
            <a:lvl3pPr>
              <a:defRPr/>
            </a:lvl3pPr>
            <a:lvl4pPr>
              <a:defRPr/>
            </a:lvl4pPr>
            <a:lvl5pPr>
              <a:defRPr/>
            </a:lvl5pPr>
          </a:lstStyle>
          <a:p>
            <a:pPr lvl="0"/>
            <a:r>
              <a:rPr lang="en-US"/>
              <a:t>Section Separator – Title Line 1</a:t>
            </a:r>
          </a:p>
          <a:p>
            <a:pPr lvl="0"/>
            <a:r>
              <a:rPr lang="en-US"/>
              <a:t>Section Separator – Title Line 2</a:t>
            </a:r>
          </a:p>
          <a:p>
            <a:pPr lvl="0"/>
            <a:r>
              <a:rPr lang="en-US"/>
              <a:t>Section Separator – Title Line 3</a:t>
            </a:r>
          </a:p>
        </p:txBody>
      </p:sp>
    </p:spTree>
    <p:extLst>
      <p:ext uri="{BB962C8B-B14F-4D97-AF65-F5344CB8AC3E}">
        <p14:creationId xmlns:p14="http://schemas.microsoft.com/office/powerpoint/2010/main" val="2770870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3946631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6/20/2025</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Standard Text 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Best Title Option for Longer Presentation Titles (Text Size no larger than 32 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105681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600159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32655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214792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130360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Column-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911182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Column-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93584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Column-Image Series Stacked">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88023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Tree>
    <p:extLst>
      <p:ext uri="{BB962C8B-B14F-4D97-AF65-F5344CB8AC3E}">
        <p14:creationId xmlns:p14="http://schemas.microsoft.com/office/powerpoint/2010/main" val="2331376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Tree>
    <p:extLst>
      <p:ext uri="{BB962C8B-B14F-4D97-AF65-F5344CB8AC3E}">
        <p14:creationId xmlns:p14="http://schemas.microsoft.com/office/powerpoint/2010/main" val="1663327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6/20/2025</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2896481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2226766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944711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893331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3580749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0286381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7310292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1067676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965934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402214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6/20/2025</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29781469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Image Series-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4184318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Image Series-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4283473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588986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15644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a:stretch/>
        </p:blipFill>
        <p:spPr>
          <a:xfrm>
            <a:off x="827" y="466"/>
            <a:ext cx="12192000" cy="6856136"/>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4393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312684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31896115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104331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6/20/2025</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6/20/2025</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6/20/2025</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6/20/2025</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6/20/2025</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image" Target="../media/image9.svg"/><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image" Target="../media/image8.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6/20/2025</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56274" y="535093"/>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9" cy="25391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EIC L2Ms Monthly Reporting, February 25, 2025</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501" y="6517123"/>
            <a:ext cx="513209" cy="253916"/>
          </a:xfrm>
          <a:prstGeom prst="rect">
            <a:avLst/>
          </a:prstGeom>
          <a:noFill/>
        </p:spPr>
        <p:txBody>
          <a:bodyPr wrap="square" anchor="ctr">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5E7E6BA-9547-40BA-BC84-EED48D8D50C1}" type="slidenum">
              <a:rPr kumimoji="0" lang="en-US" sz="10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61963" y="6260638"/>
            <a:ext cx="114992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5" cy="504497"/>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8" y="908852"/>
            <a:ext cx="11498620" cy="525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920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p:txStyles>
    <p:titleStyle>
      <a:lvl1pPr algn="l" defTabSz="685800" rtl="0" eaLnBrk="1" latinLnBrk="0" hangingPunct="1">
        <a:lnSpc>
          <a:spcPct val="90000"/>
        </a:lnSpc>
        <a:spcBef>
          <a:spcPct val="0"/>
        </a:spcBef>
        <a:buNone/>
        <a:defRPr sz="3600" b="1" u="none" kern="1200">
          <a:solidFill>
            <a:schemeClr val="tx1"/>
          </a:solidFill>
          <a:latin typeface="+mn-lt"/>
          <a:ea typeface="+mj-ea"/>
          <a:cs typeface="+mj-cs"/>
        </a:defRPr>
      </a:lvl1pPr>
    </p:titleStyle>
    <p:bodyStyle>
      <a:lvl1pPr marL="171450" indent="-171450" algn="l" defTabSz="6858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1pPr>
      <a:lvl2pPr marL="345281" indent="-175022" algn="l" defTabSz="685800" rtl="0" eaLnBrk="1" latinLnBrk="0" hangingPunct="1">
        <a:lnSpc>
          <a:spcPct val="100000"/>
        </a:lnSpc>
        <a:spcBef>
          <a:spcPts val="0"/>
        </a:spcBef>
        <a:spcAft>
          <a:spcPts val="300"/>
        </a:spcAft>
        <a:buFont typeface="Arial" panose="020B0604020202020204" pitchFamily="34" charset="0"/>
        <a:buChar char="•"/>
        <a:defRPr sz="1500" kern="1200">
          <a:solidFill>
            <a:schemeClr val="tx1"/>
          </a:solidFill>
          <a:latin typeface="+mn-lt"/>
          <a:ea typeface="+mn-ea"/>
          <a:cs typeface="+mn-cs"/>
        </a:defRPr>
      </a:lvl2pPr>
      <a:lvl3pPr marL="515541" indent="-170260" algn="l" defTabSz="685800" rtl="0" eaLnBrk="1" latinLnBrk="0" hangingPunct="1">
        <a:lnSpc>
          <a:spcPct val="100000"/>
        </a:lnSpc>
        <a:spcBef>
          <a:spcPts val="0"/>
        </a:spcBef>
        <a:spcAft>
          <a:spcPts val="300"/>
        </a:spcAft>
        <a:buFont typeface="Arial" panose="020B0604020202020204" pitchFamily="34" charset="0"/>
        <a:buChar char="•"/>
        <a:defRPr sz="1350" kern="1200">
          <a:solidFill>
            <a:schemeClr val="tx1"/>
          </a:solidFill>
          <a:latin typeface="+mn-lt"/>
          <a:ea typeface="+mn-ea"/>
          <a:cs typeface="+mn-cs"/>
        </a:defRPr>
      </a:lvl3pPr>
      <a:lvl4pPr marL="685800" indent="-17026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mn-lt"/>
          <a:ea typeface="+mn-ea"/>
          <a:cs typeface="+mn-cs"/>
        </a:defRPr>
      </a:lvl4pPr>
      <a:lvl5pPr marL="856060" indent="-17026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5120">
          <p15:clr>
            <a:srgbClr val="F26B43"/>
          </p15:clr>
        </p15:guide>
        <p15:guide id="9" pos="480">
          <p15:clr>
            <a:srgbClr val="F26B43"/>
          </p15:clr>
        </p15:guide>
        <p15:guide id="10" orient="horz" pos="3888">
          <p15:clr>
            <a:srgbClr val="F26B43"/>
          </p15:clr>
        </p15:guide>
        <p15:guide id="11" pos="9760">
          <p15:clr>
            <a:srgbClr val="F26B43"/>
          </p15:clr>
        </p15:guide>
        <p15:guide id="12" orient="horz" pos="41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84554586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indico.bnl.gov/event/27070" TargetMode="External"/><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4.xml"/><Relationship Id="rId5" Type="http://schemas.openxmlformats.org/officeDocument/2006/relationships/hyperlink" Target="https://indico.phy.ornl.gov/event/680/" TargetMode="Externa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hyperlink" Target="https://indico.ku.edu/event/478/"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indico.jlab.org/event/934/" TargetMode="External"/><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urldefense.us/v2/url?u=https-3A__indico.jlab.org_event_930_&amp;d=DwMGaQ&amp;c=v4IIwRuZAmwupIjowmMWUmLasxPEgYsgNI-O7C4ViYc&amp;r=XRuhd5znVZ-86OLX6BWly44JW0XqYsaz7x_4t8rPm2w&amp;m=GhTaoA26egN9aae-qES01vq82MdebyTs2gFnZ1e5rG0nDyS6wt1JFir8VLhEGbBB&amp;s=kQFoGTrXPnu0GLLLwK5IjO_H75mpSQCvH0nIcwF_uBo&amp;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urldefense.us/v2/url?u=https-3A__misportal.jlab.org_jlabAccess_guests_42840_visits_new&amp;d=DwMF-g&amp;c=v4IIwRuZAmwupIjowmMWUmLasxPEgYsgNI-O7C4ViYc&amp;r=XRuhd5znVZ-86OLX6BWly44JW0XqYsaz7x_4t8rPm2w&amp;m=Yq-5GzyF9toA_BT9FaU_JOWKyQ7TsWm1Ir_aqq0xcjk-hXyCZjEFlSPeKYgSIKW9&amp;s=Hey0z-25ZSFPhEDbi-yvQFV6Q215w-Fcksa5p9FTGGk&amp;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indico.jlab.org/event/934/page/513-workfest-descriptions" TargetMode="External"/><Relationship Id="rId2" Type="http://schemas.openxmlformats.org/officeDocument/2006/relationships/image" Target="../media/image52.emf"/><Relationship Id="rId1" Type="http://schemas.openxmlformats.org/officeDocument/2006/relationships/slideLayout" Target="../slideLayouts/slideLayout6.xml"/><Relationship Id="rId4" Type="http://schemas.openxmlformats.org/officeDocument/2006/relationships/image" Target="../media/image53.emf"/></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indico.jlab.org/event/934/timetable/#20250714.detailed"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ndico.cfnssbu.physics.sunysb.edu/event/430/" TargetMode="External"/><Relationship Id="rId2" Type="http://schemas.openxmlformats.org/officeDocument/2006/relationships/hyperlink" Target="https://indico.ihep.ac.cn/event/22189/" TargetMode="Externa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26.png"/><Relationship Id="rId4" Type="http://schemas.openxmlformats.org/officeDocument/2006/relationships/hyperlink" Target="https://www.epic-eic.org/meetings/conferences.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eic-outreach-wg@lists.bnl.gov"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urldefense.com/v3/__https:/forms.gle/hp7D1Hr1Y6udc4t29__;!!P4SdNyxKAPE!FIa1ybIRRr1cVr34iixQoqtgM_tkSf-3MZWWw6U9_YGXHaRiTDEP-LAHHv2e-cnKUTHX1AMKeTiHEubcejGQQrat7TYbKMKu$" TargetMode="External"/><Relationship Id="rId2" Type="http://schemas.openxmlformats.org/officeDocument/2006/relationships/hyperlink" Target="mailto:antonio.paladino@bo.infn.it"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brookhavenlab.sharepoint.com/:f:/s/EICPublicSharingDocs/EhmXoa-n2j1IgRnDBuh-foEBrd9dD4vr6I9xelI0D3UuvA?e=lSfaQb" TargetMode="External"/><Relationship Id="rId2" Type="http://schemas.openxmlformats.org/officeDocument/2006/relationships/hyperlink" Target="https://brookhavenlab.sharepoint.com/:w:/s/EICPublicSharingDocs/Ec0kq7PEzqNCq1CLMZbwDZgBz_fpveRuLlJjaR1u5HYrBA?e=9oeAg8" TargetMode="External"/><Relationship Id="rId1" Type="http://schemas.openxmlformats.org/officeDocument/2006/relationships/slideLayout" Target="../slideLayouts/slideLayout2.xml"/><Relationship Id="rId5" Type="http://schemas.openxmlformats.org/officeDocument/2006/relationships/hyperlink" Target="https://brookhavenlab.sharepoint.com/:f:/s/EICPublicSharingDocs/EjlAVcbPJYpCsisLTVKELtQBJmzV3i-QDWWHV818RHVUVg?e=lvcqLT" TargetMode="External"/><Relationship Id="rId4" Type="http://schemas.openxmlformats.org/officeDocument/2006/relationships/hyperlink" Target="https://brookhavenlab.sharepoint.com/:f:/s/EICPublicSharingDocs/EgrUHNNbNT1Cm-iV_8rqVP0BUtKw82qNv03oLJKaFqib7Q?e=htnozO"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urldefense.us/v2/url?u=https-3A__play.google.com_store_apps_details-3Fid-3Dcom.Quantanaut.VIRTUE&amp;d=DwMFaQ&amp;c=v4IIwRuZAmwupIjowmMWUmLasxPEgYsgNI-O7C4ViYc&amp;r=XRuhd5znVZ-86OLX6BWly44JW0XqYsaz7x_4t8rPm2w&amp;m=_euL4okXmdED0P85_yFNApzVyTUSlkktN2Hv6skb52-NradxhFA5CX2Q5sY-xs9r&amp;s=JrdKtBit5xq_4YnPfvHMLj0z-ZioGqhhU3L-IFCQVac&amp;e=" TargetMode="External"/><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https://docs.google.com/forms/d/e/1FAIpQLSfoW7eqj1-msc8sohxbcjNuj2w-FH3z29OhFg2LQL-kEc1uSQ/viewform" TargetMode="External"/><Relationship Id="rId3" Type="http://schemas.openxmlformats.org/officeDocument/2006/relationships/hyperlink" Target="https://brookhavenlab.sharepoint.com/:f:/s/EICPublicSharingDocs/EgrUHNNbNT1Cm-iV_8rqVP0BUtKw82qNv03oLJKaFqib7Q?e=htnozO" TargetMode="External"/><Relationship Id="rId7" Type="http://schemas.openxmlformats.org/officeDocument/2006/relationships/hyperlink" Target="https://agenda.infn.it/event/43344/contributions/251920/attachments/130690/194555/outreach_frascati_jan25.pdf" TargetMode="External"/><Relationship Id="rId2" Type="http://schemas.openxmlformats.org/officeDocument/2006/relationships/hyperlink" Target="https://brookhavenlab.sharepoint.com/:f:/s/EICPublicSharingDocs/EhmXoa-n2j1IgRnDBuh-foEBrd9dD4vr6I9xelI0D3UuvA?e=lSfaQb" TargetMode="External"/><Relationship Id="rId1" Type="http://schemas.openxmlformats.org/officeDocument/2006/relationships/slideLayout" Target="../slideLayouts/slideLayout2.xml"/><Relationship Id="rId6" Type="http://schemas.openxmlformats.org/officeDocument/2006/relationships/hyperlink" Target="mailto:elke@bnl.gov" TargetMode="External"/><Relationship Id="rId11" Type="http://schemas.openxmlformats.org/officeDocument/2006/relationships/image" Target="../media/image60.jpeg"/><Relationship Id="rId5" Type="http://schemas.openxmlformats.org/officeDocument/2006/relationships/hyperlink" Target="mailto:ruspa@to.infn.it" TargetMode="External"/><Relationship Id="rId10" Type="http://schemas.openxmlformats.org/officeDocument/2006/relationships/image" Target="../media/image59.png"/><Relationship Id="rId4" Type="http://schemas.openxmlformats.org/officeDocument/2006/relationships/hyperlink" Target="https://brookhavenlab.sharepoint.com/:f:/s/EICPublicSharingDocs/EjlAVcbPJYpCsisLTVKELtQBJmzV3i-QDWWHV818RHVUVg?e=lvcqLT" TargetMode="External"/><Relationship Id="rId9" Type="http://schemas.openxmlformats.org/officeDocument/2006/relationships/hyperlink" Target="mailto:antonio.paladino@bo.infn.it"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11" Type="http://schemas.openxmlformats.org/officeDocument/2006/relationships/image" Target="../media/image26.png"/><Relationship Id="rId5" Type="http://schemas.openxmlformats.org/officeDocument/2006/relationships/hyperlink" Target="https://indico.bnl.gov/category/435/" TargetMode="External"/><Relationship Id="rId10" Type="http://schemas.openxmlformats.org/officeDocument/2006/relationships/hyperlink" Target="https://zenodo.org/communities/epic" TargetMode="External"/><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greybook.cern.ch/experiment/recognized" TargetMode="External"/><Relationship Id="rId7" Type="http://schemas.openxmlformats.org/officeDocument/2006/relationships/image" Target="../media/image26.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hyperlink" Target="mailto:Users.Office@cern.ch" TargetMode="External"/><Relationship Id="rId5" Type="http://schemas.openxmlformats.org/officeDocument/2006/relationships/hyperlink" Target="https://usersoffice.web.cern.ch/team-leaders-corner" TargetMode="External"/><Relationship Id="rId4" Type="http://schemas.openxmlformats.org/officeDocument/2006/relationships/hyperlink" Target="https://usersoffice.web.cern.c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hyperlink" Target="https://zenodo.org/records/15390156" TargetMode="External"/><Relationship Id="rId2" Type="http://schemas.openxmlformats.org/officeDocument/2006/relationships/hyperlink" Target="https://indico.bnl.gov/event/26907/"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12.xml"/><Relationship Id="rId4" Type="http://schemas.openxmlformats.org/officeDocument/2006/relationships/hyperlink" Target="https://doi.org/10.5281/zenodo.1467592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406668"/>
            <a:ext cx="9144000" cy="1806834"/>
          </a:xfrm>
        </p:spPr>
        <p:txBody>
          <a:bodyPr/>
          <a:lstStyle/>
          <a:p>
            <a:r>
              <a:rPr lang="en-US" b="1" dirty="0">
                <a:solidFill>
                  <a:schemeClr val="accent1"/>
                </a:solidFill>
              </a:rPr>
              <a:t>ePIC Collaboration News</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308448"/>
            <a:ext cx="9144000" cy="1113282"/>
          </a:xfrm>
        </p:spPr>
        <p:txBody>
          <a:bodyPr/>
          <a:lstStyle/>
          <a:p>
            <a:r>
              <a:rPr lang="en-US" i="1" u="sng" dirty="0"/>
              <a:t>J. Lajoie</a:t>
            </a:r>
            <a:r>
              <a:rPr lang="en-US" i="1" dirty="0"/>
              <a:t>, S. Dalla Torre</a:t>
            </a:r>
          </a:p>
          <a:p>
            <a:r>
              <a:rPr lang="en-US" dirty="0"/>
              <a:t>June 20</a:t>
            </a:r>
            <a:r>
              <a:rPr lang="en-US" baseline="30000" dirty="0"/>
              <a:t>th</a:t>
            </a:r>
            <a:r>
              <a:rPr lang="en-US" dirty="0"/>
              <a:t>, 2025</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2" name="Title 1">
            <a:extLst>
              <a:ext uri="{FF2B5EF4-FFF2-40B4-BE49-F238E27FC236}">
                <a16:creationId xmlns:a16="http://schemas.microsoft.com/office/drawing/2014/main" id="{7D3A37C8-58F5-E25B-543A-2CE5E32E286F}"/>
              </a:ext>
            </a:extLst>
          </p:cNvPr>
          <p:cNvSpPr>
            <a:spLocks noGrp="1"/>
          </p:cNvSpPr>
          <p:nvPr>
            <p:ph type="title"/>
          </p:nvPr>
        </p:nvSpPr>
        <p:spPr/>
        <p:txBody>
          <a:bodyPr/>
          <a:lstStyle/>
          <a:p>
            <a:r>
              <a:rPr lang="en-US" dirty="0"/>
              <a:t>Community Building in </a:t>
            </a:r>
          </a:p>
        </p:txBody>
      </p:sp>
      <p:sp>
        <p:nvSpPr>
          <p:cNvPr id="9" name="Content Placeholder 8">
            <a:extLst>
              <a:ext uri="{FF2B5EF4-FFF2-40B4-BE49-F238E27FC236}">
                <a16:creationId xmlns:a16="http://schemas.microsoft.com/office/drawing/2014/main" id="{DFF9B6CF-0F2B-0A06-1179-C12254CC12AB}"/>
              </a:ext>
            </a:extLst>
          </p:cNvPr>
          <p:cNvSpPr>
            <a:spLocks noGrp="1"/>
          </p:cNvSpPr>
          <p:nvPr>
            <p:ph idx="1"/>
          </p:nvPr>
        </p:nvSpPr>
        <p:spPr>
          <a:xfrm>
            <a:off x="411892" y="1869098"/>
            <a:ext cx="5223851" cy="4521320"/>
          </a:xfrm>
        </p:spPr>
        <p:txBody>
          <a:bodyPr>
            <a:normAutofit/>
          </a:bodyPr>
          <a:lstStyle/>
          <a:p>
            <a:pPr marL="0" indent="0">
              <a:buNone/>
            </a:pPr>
            <a:r>
              <a:rPr lang="en-US" sz="2000" b="1" dirty="0">
                <a:solidFill>
                  <a:schemeClr val="accent1"/>
                </a:solidFill>
                <a:latin typeface="+mn-lt"/>
                <a:hlinkClick r:id="rId3">
                  <a:extLst>
                    <a:ext uri="{A12FA001-AC4F-418D-AE19-62706E023703}">
                      <ahyp:hlinkClr xmlns:ahyp="http://schemas.microsoft.com/office/drawing/2018/hyperlinkcolor" val="tx"/>
                    </a:ext>
                  </a:extLst>
                </a:hlinkClick>
              </a:rPr>
              <a:t>HSF-India/</a:t>
            </a:r>
            <a:r>
              <a:rPr lang="en-US" sz="2000" b="1" dirty="0" err="1">
                <a:solidFill>
                  <a:schemeClr val="accent1"/>
                </a:solidFill>
                <a:latin typeface="+mn-lt"/>
                <a:hlinkClick r:id="rId3">
                  <a:extLst>
                    <a:ext uri="{A12FA001-AC4F-418D-AE19-62706E023703}">
                      <ahyp:hlinkClr xmlns:ahyp="http://schemas.microsoft.com/office/drawing/2018/hyperlinkcolor" val="tx"/>
                    </a:ext>
                  </a:extLst>
                </a:hlinkClick>
              </a:rPr>
              <a:t>ePIC</a:t>
            </a:r>
            <a:r>
              <a:rPr lang="en-US" sz="2000" b="1" dirty="0">
                <a:solidFill>
                  <a:schemeClr val="accent1"/>
                </a:solidFill>
                <a:latin typeface="+mn-lt"/>
                <a:hlinkClick r:id="rId3">
                  <a:extLst>
                    <a:ext uri="{A12FA001-AC4F-418D-AE19-62706E023703}">
                      <ahyp:hlinkClr xmlns:ahyp="http://schemas.microsoft.com/office/drawing/2018/hyperlinkcolor" val="tx"/>
                    </a:ext>
                  </a:extLst>
                </a:hlinkClick>
              </a:rPr>
              <a:t> Meeting</a:t>
            </a:r>
            <a:endParaRPr lang="en-US" sz="2000" b="1" i="0" u="none" strike="noStrike" dirty="0">
              <a:solidFill>
                <a:schemeClr val="accent1"/>
              </a:solidFill>
              <a:effectLst/>
              <a:latin typeface="+mn-lt"/>
            </a:endParaRPr>
          </a:p>
          <a:p>
            <a:r>
              <a:rPr lang="en-US" sz="1800" b="1" i="0" u="none" strike="noStrike" dirty="0">
                <a:solidFill>
                  <a:srgbClr val="000000"/>
                </a:solidFill>
                <a:effectLst/>
                <a:latin typeface="+mn-lt"/>
              </a:rPr>
              <a:t>Five introductory talks covering</a:t>
            </a:r>
            <a:r>
              <a:rPr lang="en-US" sz="1800" b="0" i="0" u="none" strike="noStrike" dirty="0">
                <a:solidFill>
                  <a:srgbClr val="000000"/>
                </a:solidFill>
                <a:effectLst/>
                <a:latin typeface="+mn-lt"/>
              </a:rPr>
              <a:t> the EIC and the science it will enable, a theory perspective on spin physics, EIC/</a:t>
            </a:r>
            <a:r>
              <a:rPr lang="en-US" sz="1800" b="0" i="0" u="none" strike="noStrike" dirty="0" err="1">
                <a:solidFill>
                  <a:srgbClr val="000000"/>
                </a:solidFill>
                <a:effectLst/>
                <a:latin typeface="+mn-lt"/>
              </a:rPr>
              <a:t>ePIC</a:t>
            </a:r>
            <a:r>
              <a:rPr lang="en-US" sz="1800" b="0" i="0" u="none" strike="noStrike" dirty="0">
                <a:solidFill>
                  <a:srgbClr val="000000"/>
                </a:solidFill>
                <a:effectLst/>
                <a:latin typeface="+mn-lt"/>
              </a:rPr>
              <a:t> in India, research software collaborations, and contributing to </a:t>
            </a:r>
            <a:r>
              <a:rPr lang="en-US" sz="1800" b="0" i="0" u="none" strike="noStrike" dirty="0" err="1">
                <a:solidFill>
                  <a:srgbClr val="000000"/>
                </a:solidFill>
                <a:effectLst/>
                <a:latin typeface="+mn-lt"/>
              </a:rPr>
              <a:t>ePIC</a:t>
            </a:r>
            <a:r>
              <a:rPr lang="en-US" sz="1800" b="0" i="0" u="none" strike="noStrike" dirty="0">
                <a:solidFill>
                  <a:srgbClr val="000000"/>
                </a:solidFill>
                <a:effectLst/>
                <a:latin typeface="+mn-lt"/>
              </a:rPr>
              <a:t>.</a:t>
            </a:r>
          </a:p>
          <a:p>
            <a:r>
              <a:rPr lang="en-US" sz="1800" b="0" i="0" u="none" strike="noStrike" dirty="0">
                <a:solidFill>
                  <a:srgbClr val="000000"/>
                </a:solidFill>
                <a:effectLst/>
                <a:latin typeface="+mn-lt"/>
              </a:rPr>
              <a:t>Several long-format tutorials by:</a:t>
            </a:r>
          </a:p>
          <a:p>
            <a:pPr lvl="1">
              <a:buFont typeface="Arial" panose="020B0604020202020204" pitchFamily="34" charset="0"/>
              <a:buChar char="•"/>
            </a:pPr>
            <a:r>
              <a:rPr lang="en-US" sz="1800" b="0" i="0" u="none" strike="noStrike" dirty="0" err="1">
                <a:solidFill>
                  <a:srgbClr val="000000"/>
                </a:solidFill>
                <a:effectLst/>
                <a:latin typeface="+mn-lt"/>
              </a:rPr>
              <a:t>Chandradoy</a:t>
            </a:r>
            <a:r>
              <a:rPr lang="en-US" sz="1800" b="0" i="0" u="none" strike="noStrike" dirty="0">
                <a:solidFill>
                  <a:srgbClr val="000000"/>
                </a:solidFill>
                <a:effectLst/>
                <a:latin typeface="+mn-lt"/>
              </a:rPr>
              <a:t> Chatterjee (INFN Trieste)</a:t>
            </a:r>
          </a:p>
          <a:p>
            <a:pPr lvl="1">
              <a:buFont typeface="Arial" panose="020B0604020202020204" pitchFamily="34" charset="0"/>
              <a:buChar char="•"/>
            </a:pPr>
            <a:r>
              <a:rPr lang="en-US" sz="1800" b="0" i="0" u="none" strike="noStrike" dirty="0">
                <a:solidFill>
                  <a:srgbClr val="000000"/>
                </a:solidFill>
                <a:effectLst/>
                <a:latin typeface="+mn-lt"/>
              </a:rPr>
              <a:t>Stephen Kay (University of York)</a:t>
            </a:r>
          </a:p>
          <a:p>
            <a:pPr lvl="1">
              <a:buFont typeface="Arial" panose="020B0604020202020204" pitchFamily="34" charset="0"/>
              <a:buChar char="•"/>
            </a:pPr>
            <a:r>
              <a:rPr lang="en-US" sz="1800" b="0" i="0" u="none" strike="noStrike" dirty="0">
                <a:solidFill>
                  <a:srgbClr val="000000"/>
                </a:solidFill>
                <a:effectLst/>
                <a:latin typeface="+mn-lt"/>
              </a:rPr>
              <a:t>Charlotte Van Hulse (University of </a:t>
            </a:r>
            <a:r>
              <a:rPr lang="en-US" sz="1800" b="0" i="0" u="none" strike="noStrike" dirty="0" err="1">
                <a:solidFill>
                  <a:srgbClr val="000000"/>
                </a:solidFill>
                <a:effectLst/>
                <a:latin typeface="+mn-lt"/>
              </a:rPr>
              <a:t>Alcalá</a:t>
            </a:r>
            <a:r>
              <a:rPr lang="en-US" sz="1800" b="0" i="0" u="none" strike="noStrike" dirty="0">
                <a:solidFill>
                  <a:srgbClr val="000000"/>
                </a:solidFill>
                <a:effectLst/>
                <a:latin typeface="+mn-lt"/>
              </a:rPr>
              <a:t>)</a:t>
            </a:r>
          </a:p>
          <a:p>
            <a:r>
              <a:rPr lang="en-US" sz="1800" b="1" i="0" u="none" strike="noStrike" dirty="0">
                <a:solidFill>
                  <a:srgbClr val="000000"/>
                </a:solidFill>
                <a:effectLst/>
                <a:latin typeface="+mn-lt"/>
              </a:rPr>
              <a:t>Meeting Survey</a:t>
            </a:r>
            <a:r>
              <a:rPr lang="en-US" sz="1800" b="0" i="0" u="none" strike="noStrike" dirty="0">
                <a:solidFill>
                  <a:srgbClr val="000000"/>
                </a:solidFill>
                <a:effectLst/>
                <a:latin typeface="+mn-lt"/>
              </a:rPr>
              <a:t>: Students found the workshop content very useful and appropriately paced. </a:t>
            </a:r>
          </a:p>
          <a:p>
            <a:r>
              <a:rPr lang="en-US" sz="1800" b="0" i="0" u="none" strike="noStrike" dirty="0">
                <a:solidFill>
                  <a:srgbClr val="000000"/>
                </a:solidFill>
                <a:effectLst/>
                <a:latin typeface="+mn-lt"/>
              </a:rPr>
              <a:t>Planning a hackathon-style follow-up later this year to encourage students to initiate their own projects. </a:t>
            </a:r>
            <a:endParaRPr lang="en-US" sz="1800" dirty="0">
              <a:latin typeface="+mn-lt"/>
            </a:endParaRPr>
          </a:p>
        </p:txBody>
      </p:sp>
      <p:sp>
        <p:nvSpPr>
          <p:cNvPr id="13" name="Footer Placeholder 12">
            <a:extLst>
              <a:ext uri="{FF2B5EF4-FFF2-40B4-BE49-F238E27FC236}">
                <a16:creationId xmlns:a16="http://schemas.microsoft.com/office/drawing/2014/main" id="{63FB7710-F433-71F4-0198-5800DB6DAFF1}"/>
              </a:ext>
            </a:extLst>
          </p:cNvPr>
          <p:cNvSpPr>
            <a:spLocks noGrp="1"/>
          </p:cNvSpPr>
          <p:nvPr>
            <p:ph type="ftr" sz="quarter" idx="11"/>
          </p:nvPr>
        </p:nvSpPr>
        <p:spPr/>
        <p:txBody>
          <a:bodyPr/>
          <a:lstStyle/>
          <a:p>
            <a:r>
              <a:rPr lang="en-US"/>
              <a:t>ePIC General Meeting</a:t>
            </a:r>
            <a:endParaRPr lang="en-US" dirty="0"/>
          </a:p>
        </p:txBody>
      </p:sp>
      <p:sp>
        <p:nvSpPr>
          <p:cNvPr id="636" name="Google Shape;636;p52"/>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10</a:t>
            </a:fld>
            <a:endParaRPr dirty="0"/>
          </a:p>
        </p:txBody>
      </p:sp>
      <p:sp>
        <p:nvSpPr>
          <p:cNvPr id="11" name="Google Shape;481;p54">
            <a:extLst>
              <a:ext uri="{FF2B5EF4-FFF2-40B4-BE49-F238E27FC236}">
                <a16:creationId xmlns:a16="http://schemas.microsoft.com/office/drawing/2014/main" id="{F491B2A6-933F-3D8A-C916-6F70010AF0E7}"/>
              </a:ext>
            </a:extLst>
          </p:cNvPr>
          <p:cNvSpPr/>
          <p:nvPr/>
        </p:nvSpPr>
        <p:spPr>
          <a:xfrm>
            <a:off x="9500150" y="6390418"/>
            <a:ext cx="2691850" cy="45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BE41EEE6-60F7-FA1D-F9B4-80D6467B26EF}"/>
              </a:ext>
            </a:extLst>
          </p:cNvPr>
          <p:cNvPicPr>
            <a:picLocks noChangeAspect="1"/>
          </p:cNvPicPr>
          <p:nvPr/>
        </p:nvPicPr>
        <p:blipFill>
          <a:blip r:embed="rId4"/>
          <a:stretch>
            <a:fillRect/>
          </a:stretch>
        </p:blipFill>
        <p:spPr>
          <a:xfrm>
            <a:off x="11047180" y="6311076"/>
            <a:ext cx="650549" cy="467582"/>
          </a:xfrm>
          <a:prstGeom prst="rect">
            <a:avLst/>
          </a:prstGeom>
        </p:spPr>
      </p:pic>
      <p:pic>
        <p:nvPicPr>
          <p:cNvPr id="19" name="Picture 2">
            <a:extLst>
              <a:ext uri="{FF2B5EF4-FFF2-40B4-BE49-F238E27FC236}">
                <a16:creationId xmlns:a16="http://schemas.microsoft.com/office/drawing/2014/main" id="{27F4FB43-AF74-EB75-5E2B-43A2EBDA0F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46" r="6753"/>
          <a:stretch/>
        </p:blipFill>
        <p:spPr bwMode="auto">
          <a:xfrm>
            <a:off x="5845567" y="867109"/>
            <a:ext cx="5852160" cy="44418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5939671-400A-6779-DB60-FC6411BD6E94}"/>
              </a:ext>
            </a:extLst>
          </p:cNvPr>
          <p:cNvSpPr txBox="1"/>
          <p:nvPr/>
        </p:nvSpPr>
        <p:spPr>
          <a:xfrm>
            <a:off x="5894466" y="5407176"/>
            <a:ext cx="5803261" cy="954107"/>
          </a:xfrm>
          <a:prstGeom prst="rect">
            <a:avLst/>
          </a:prstGeom>
          <a:noFill/>
        </p:spPr>
        <p:txBody>
          <a:bodyPr wrap="square" rtlCol="0">
            <a:spAutoFit/>
          </a:bodyPr>
          <a:lstStyle/>
          <a:p>
            <a:r>
              <a:rPr lang="en-US" sz="1400" b="0" i="0" u="none" strike="noStrike" dirty="0">
                <a:solidFill>
                  <a:srgbClr val="000000"/>
                </a:solidFill>
                <a:effectLst/>
              </a:rPr>
              <a:t>44 registered participants, including 33 master’s and doctoral students </a:t>
            </a:r>
          </a:p>
          <a:p>
            <a:r>
              <a:rPr lang="en-US" sz="1400" dirty="0">
                <a:solidFill>
                  <a:srgbClr val="000000"/>
                </a:solidFill>
                <a:cs typeface="Calibri" panose="020F0502020204030204" pitchFamily="34" charset="0"/>
              </a:rPr>
              <a:t>Students </a:t>
            </a:r>
            <a:r>
              <a:rPr lang="en-US" sz="1400" dirty="0">
                <a:cs typeface="Calibri" panose="020F0502020204030204" pitchFamily="34" charset="0"/>
              </a:rPr>
              <a:t>from: </a:t>
            </a:r>
            <a:r>
              <a:rPr lang="en-US" sz="1400" i="0" u="none" strike="noStrike" dirty="0">
                <a:solidFill>
                  <a:srgbClr val="000000"/>
                </a:solidFill>
                <a:effectLst/>
                <a:cs typeface="Calibri" panose="020F0502020204030204" pitchFamily="34" charset="0"/>
              </a:rPr>
              <a:t>Central University of Karnataka, Central University of Tamil Nadu, </a:t>
            </a:r>
            <a:r>
              <a:rPr lang="en-US" sz="1400" dirty="0">
                <a:solidFill>
                  <a:srgbClr val="000000"/>
                </a:solidFill>
                <a:cs typeface="Calibri" panose="020F0502020204030204" pitchFamily="34" charset="0"/>
              </a:rPr>
              <a:t>IIT </a:t>
            </a:r>
            <a:r>
              <a:rPr lang="en-US" sz="1400" i="0" u="none" strike="noStrike" dirty="0">
                <a:solidFill>
                  <a:srgbClr val="000000"/>
                </a:solidFill>
                <a:effectLst/>
                <a:cs typeface="Calibri" panose="020F0502020204030204" pitchFamily="34" charset="0"/>
              </a:rPr>
              <a:t>Bombay, IIT Indore, IIT Madras, IIT Mandi, </a:t>
            </a:r>
            <a:r>
              <a:rPr lang="en-US" sz="1400" i="0" u="none" strike="noStrike" dirty="0" err="1">
                <a:solidFill>
                  <a:srgbClr val="000000"/>
                </a:solidFill>
                <a:effectLst/>
                <a:cs typeface="Calibri" panose="020F0502020204030204" pitchFamily="34" charset="0"/>
              </a:rPr>
              <a:t>Malaviya</a:t>
            </a:r>
            <a:r>
              <a:rPr lang="en-US" sz="1400" i="0" u="none" strike="noStrike" dirty="0">
                <a:solidFill>
                  <a:srgbClr val="000000"/>
                </a:solidFill>
                <a:effectLst/>
                <a:cs typeface="Calibri" panose="020F0502020204030204" pitchFamily="34" charset="0"/>
              </a:rPr>
              <a:t> National Institute of Technology, Ramaiah University of Applied Sciences</a:t>
            </a:r>
            <a:endParaRPr lang="en-US" sz="1400" dirty="0">
              <a:cs typeface="Calibri" panose="020F0502020204030204" pitchFamily="34" charset="0"/>
            </a:endParaRPr>
          </a:p>
        </p:txBody>
      </p:sp>
      <p:sp>
        <p:nvSpPr>
          <p:cNvPr id="22" name="TextBox 21">
            <a:extLst>
              <a:ext uri="{FF2B5EF4-FFF2-40B4-BE49-F238E27FC236}">
                <a16:creationId xmlns:a16="http://schemas.microsoft.com/office/drawing/2014/main" id="{27543D7E-76FA-7038-BC56-8CB71270E1AE}"/>
              </a:ext>
            </a:extLst>
          </p:cNvPr>
          <p:cNvSpPr txBox="1"/>
          <p:nvPr/>
        </p:nvSpPr>
        <p:spPr>
          <a:xfrm>
            <a:off x="411891" y="868850"/>
            <a:ext cx="5223851" cy="923330"/>
          </a:xfrm>
          <a:prstGeom prst="rect">
            <a:avLst/>
          </a:prstGeom>
          <a:solidFill>
            <a:schemeClr val="accent2"/>
          </a:solidFill>
          <a:ln>
            <a:solidFill>
              <a:schemeClr val="accent2"/>
            </a:solidFill>
          </a:ln>
        </p:spPr>
        <p:txBody>
          <a:bodyPr wrap="square" rtlCol="0">
            <a:spAutoFit/>
          </a:bodyPr>
          <a:lstStyle/>
          <a:p>
            <a:r>
              <a:rPr lang="en-US" sz="1800" dirty="0"/>
              <a:t>The HSF-India project aims to join networks in India to networks in the U.S. and Europe in order to build international research software collaborations. </a:t>
            </a:r>
            <a:endParaRPr lang="en-US" dirty="0"/>
          </a:p>
        </p:txBody>
      </p:sp>
      <p:pic>
        <p:nvPicPr>
          <p:cNvPr id="3" name="Picture 2">
            <a:extLst>
              <a:ext uri="{FF2B5EF4-FFF2-40B4-BE49-F238E27FC236}">
                <a16:creationId xmlns:a16="http://schemas.microsoft.com/office/drawing/2014/main" id="{5D942CD5-9C49-6C2E-1EB0-E82474582EFD}"/>
              </a:ext>
            </a:extLst>
          </p:cNvPr>
          <p:cNvPicPr>
            <a:picLocks noChangeAspect="1"/>
          </p:cNvPicPr>
          <p:nvPr/>
        </p:nvPicPr>
        <p:blipFill rotWithShape="1">
          <a:blip r:embed="rId6"/>
          <a:srcRect l="-129" r="-129"/>
          <a:stretch/>
        </p:blipFill>
        <p:spPr>
          <a:xfrm>
            <a:off x="5175728" y="4056347"/>
            <a:ext cx="460014" cy="22374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302FDEEA-0E59-A890-1FA5-CE62F8985487}"/>
              </a:ext>
            </a:extLst>
          </p:cNvPr>
          <p:cNvPicPr>
            <a:picLocks noChangeAspect="1"/>
          </p:cNvPicPr>
          <p:nvPr/>
        </p:nvPicPr>
        <p:blipFill>
          <a:blip r:embed="rId7"/>
          <a:stretch>
            <a:fillRect/>
          </a:stretch>
        </p:blipFill>
        <p:spPr>
          <a:xfrm>
            <a:off x="5222383" y="3755687"/>
            <a:ext cx="413359" cy="223741"/>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DB9F6DE8-A2C8-DC06-1E97-ADA9BD08EEAD}"/>
              </a:ext>
            </a:extLst>
          </p:cNvPr>
          <p:cNvPicPr>
            <a:picLocks noChangeAspect="1"/>
          </p:cNvPicPr>
          <p:nvPr/>
        </p:nvPicPr>
        <p:blipFill>
          <a:blip r:embed="rId8"/>
          <a:stretch>
            <a:fillRect/>
          </a:stretch>
        </p:blipFill>
        <p:spPr>
          <a:xfrm>
            <a:off x="5223579" y="4357005"/>
            <a:ext cx="410966" cy="27432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B56DF30-926E-AF0F-B1A8-02EABA21B84A}"/>
              </a:ext>
            </a:extLst>
          </p:cNvPr>
          <p:cNvPicPr>
            <a:picLocks noChangeAspect="1"/>
          </p:cNvPicPr>
          <p:nvPr/>
        </p:nvPicPr>
        <p:blipFill>
          <a:blip r:embed="rId9"/>
          <a:stretch>
            <a:fillRect/>
          </a:stretch>
        </p:blipFill>
        <p:spPr>
          <a:xfrm>
            <a:off x="3918428" y="281751"/>
            <a:ext cx="548640" cy="3657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40492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6AE7C-DF56-78B2-3D40-3D7250276BF8}"/>
              </a:ext>
            </a:extLst>
          </p:cNvPr>
          <p:cNvSpPr>
            <a:spLocks noGrp="1"/>
          </p:cNvSpPr>
          <p:nvPr>
            <p:ph type="title"/>
          </p:nvPr>
        </p:nvSpPr>
        <p:spPr/>
        <p:txBody>
          <a:bodyPr/>
          <a:lstStyle/>
          <a:p>
            <a:r>
              <a:rPr lang="en-US" dirty="0"/>
              <a:t>Calorimetry </a:t>
            </a:r>
            <a:r>
              <a:rPr lang="en-US" dirty="0" err="1"/>
              <a:t>Workfest</a:t>
            </a:r>
            <a:r>
              <a:rPr lang="en-US" dirty="0"/>
              <a:t> at ORNL – June 2-6</a:t>
            </a:r>
          </a:p>
        </p:txBody>
      </p:sp>
      <p:grpSp>
        <p:nvGrpSpPr>
          <p:cNvPr id="16" name="Group 15">
            <a:extLst>
              <a:ext uri="{FF2B5EF4-FFF2-40B4-BE49-F238E27FC236}">
                <a16:creationId xmlns:a16="http://schemas.microsoft.com/office/drawing/2014/main" id="{A9D6E90E-BBDF-CCE2-FD77-302C508AD36D}"/>
              </a:ext>
            </a:extLst>
          </p:cNvPr>
          <p:cNvGrpSpPr/>
          <p:nvPr/>
        </p:nvGrpSpPr>
        <p:grpSpPr>
          <a:xfrm>
            <a:off x="468630" y="880121"/>
            <a:ext cx="11254740" cy="2893418"/>
            <a:chOff x="1798320" y="1213335"/>
            <a:chExt cx="9958614" cy="2560204"/>
          </a:xfrm>
        </p:grpSpPr>
        <p:pic>
          <p:nvPicPr>
            <p:cNvPr id="11" name="Picture 10">
              <a:extLst>
                <a:ext uri="{FF2B5EF4-FFF2-40B4-BE49-F238E27FC236}">
                  <a16:creationId xmlns:a16="http://schemas.microsoft.com/office/drawing/2014/main" id="{651E58E6-C79B-738B-DE61-16AA7F92BDA8}"/>
                </a:ext>
              </a:extLst>
            </p:cNvPr>
            <p:cNvPicPr>
              <a:picLocks noChangeAspect="1"/>
            </p:cNvPicPr>
            <p:nvPr/>
          </p:nvPicPr>
          <p:blipFill>
            <a:blip r:embed="rId2"/>
            <a:srcRect t="39067" b="1696"/>
            <a:stretch/>
          </p:blipFill>
          <p:spPr>
            <a:xfrm>
              <a:off x="1798320" y="1213336"/>
              <a:ext cx="5251968" cy="2333296"/>
            </a:xfrm>
            <a:prstGeom prst="rect">
              <a:avLst/>
            </a:prstGeom>
          </p:spPr>
        </p:pic>
        <p:pic>
          <p:nvPicPr>
            <p:cNvPr id="9" name="Picture 8">
              <a:extLst>
                <a:ext uri="{FF2B5EF4-FFF2-40B4-BE49-F238E27FC236}">
                  <a16:creationId xmlns:a16="http://schemas.microsoft.com/office/drawing/2014/main" id="{06D5E9F9-FE78-4C20-5CD3-E2AAB7134AF4}"/>
                </a:ext>
              </a:extLst>
            </p:cNvPr>
            <p:cNvPicPr>
              <a:picLocks noChangeAspect="1"/>
            </p:cNvPicPr>
            <p:nvPr/>
          </p:nvPicPr>
          <p:blipFill>
            <a:blip r:embed="rId3"/>
            <a:srcRect l="10169" t="3086" r="22912" b="8497"/>
            <a:stretch/>
          </p:blipFill>
          <p:spPr>
            <a:xfrm>
              <a:off x="7123996" y="1216820"/>
              <a:ext cx="2348847" cy="2327542"/>
            </a:xfrm>
            <a:prstGeom prst="rect">
              <a:avLst/>
            </a:prstGeom>
          </p:spPr>
        </p:pic>
        <p:pic>
          <p:nvPicPr>
            <p:cNvPr id="14" name="Picture 13">
              <a:extLst>
                <a:ext uri="{FF2B5EF4-FFF2-40B4-BE49-F238E27FC236}">
                  <a16:creationId xmlns:a16="http://schemas.microsoft.com/office/drawing/2014/main" id="{C644AE18-1227-4B30-9862-81E28A01582D}"/>
                </a:ext>
              </a:extLst>
            </p:cNvPr>
            <p:cNvPicPr>
              <a:picLocks noChangeAspect="1"/>
            </p:cNvPicPr>
            <p:nvPr/>
          </p:nvPicPr>
          <p:blipFill>
            <a:blip r:embed="rId4"/>
            <a:stretch>
              <a:fillRect/>
            </a:stretch>
          </p:blipFill>
          <p:spPr>
            <a:xfrm>
              <a:off x="9526183" y="1213335"/>
              <a:ext cx="2230751" cy="2560204"/>
            </a:xfrm>
            <a:prstGeom prst="rect">
              <a:avLst/>
            </a:prstGeom>
          </p:spPr>
        </p:pic>
      </p:grpSp>
      <p:sp>
        <p:nvSpPr>
          <p:cNvPr id="12" name="Content Placeholder 2">
            <a:extLst>
              <a:ext uri="{FF2B5EF4-FFF2-40B4-BE49-F238E27FC236}">
                <a16:creationId xmlns:a16="http://schemas.microsoft.com/office/drawing/2014/main" id="{5051FCC6-53A7-296A-55CE-56570C6CC8D1}"/>
              </a:ext>
            </a:extLst>
          </p:cNvPr>
          <p:cNvSpPr txBox="1">
            <a:spLocks/>
          </p:cNvSpPr>
          <p:nvPr/>
        </p:nvSpPr>
        <p:spPr>
          <a:xfrm>
            <a:off x="314692" y="3773539"/>
            <a:ext cx="11315194" cy="2636978"/>
          </a:xfrm>
          <a:prstGeom prst="rect">
            <a:avLst/>
          </a:prstGeom>
        </p:spPr>
        <p:txBody>
          <a:bodyPr vert="horz" wrap="square" lIns="0" tIns="0" rIns="0" bIns="0" rtlCol="0">
            <a:normAutofit fontScale="92500" lnSpcReduction="20000"/>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73A36"/>
                </a:solidFill>
                <a:effectLst/>
                <a:uLnTx/>
                <a:uFillTx/>
                <a:latin typeface="Roboto" panose="02000000000000000000" pitchFamily="2" charset="0"/>
                <a:ea typeface="Roboto" panose="02000000000000000000" pitchFamily="2" charset="0"/>
                <a:cs typeface="+mn-cs"/>
                <a:hlinkClick r:id="rId5"/>
              </a:rPr>
              <a:t>https://indico.phy.ornl.gov/event/680/</a:t>
            </a:r>
            <a:endParaRPr kumimoji="0" lang="en-US" sz="1800" b="0" i="0" u="none" strike="noStrike" kern="1200" cap="none" spc="0" normalizeH="0" baseline="0" noProof="0" dirty="0">
              <a:ln>
                <a:noFill/>
              </a:ln>
              <a:solidFill>
                <a:srgbClr val="373A36"/>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73A36"/>
                </a:solidFill>
                <a:effectLst/>
                <a:uLnTx/>
                <a:uFillTx/>
                <a:latin typeface="Roboto" panose="02000000000000000000" pitchFamily="2" charset="0"/>
                <a:ea typeface="Roboto" panose="02000000000000000000" pitchFamily="2" charset="0"/>
                <a:cs typeface="+mn-cs"/>
              </a:rPr>
              <a:t>17 participants in-person (+ several remote)</a:t>
            </a:r>
          </a:p>
          <a:p>
            <a:pPr marL="971550" marR="0" lvl="1" indent="-2857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73A36"/>
                </a:solidFill>
                <a:effectLst/>
                <a:uLnTx/>
                <a:uFillTx/>
                <a:latin typeface="Roboto" panose="02000000000000000000" pitchFamily="2" charset="0"/>
                <a:ea typeface="Roboto" panose="02000000000000000000" pitchFamily="2" charset="0"/>
                <a:cs typeface="+mn-cs"/>
              </a:rPr>
              <a:t>From UK, Lehigh, OSU, Valpo, UTK, BNL, ANL, ISU, UIUC, ORNL, …</a:t>
            </a:r>
          </a:p>
          <a:p>
            <a:pPr marL="285750" marR="0" lvl="0" indent="-2857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73A36"/>
                </a:solidFill>
                <a:effectLst/>
                <a:uLnTx/>
                <a:uFillTx/>
                <a:latin typeface="Roboto" panose="02000000000000000000" pitchFamily="2" charset="0"/>
                <a:ea typeface="Roboto" panose="02000000000000000000" pitchFamily="2" charset="0"/>
                <a:cs typeface="+mn-cs"/>
              </a:rPr>
              <a:t>Subgroups working on: </a:t>
            </a:r>
            <a:r>
              <a:rPr kumimoji="0" lang="en-US" sz="1800" b="0" i="0" u="none" strike="noStrike" kern="1200" cap="none" spc="0" normalizeH="0" baseline="0" noProof="0" dirty="0" err="1">
                <a:ln>
                  <a:noFill/>
                </a:ln>
                <a:solidFill>
                  <a:srgbClr val="373A36"/>
                </a:solidFill>
                <a:effectLst/>
                <a:uLnTx/>
                <a:uFillTx/>
                <a:latin typeface="Roboto" panose="02000000000000000000" pitchFamily="2" charset="0"/>
                <a:ea typeface="Roboto" panose="02000000000000000000" pitchFamily="2" charset="0"/>
                <a:cs typeface="+mn-cs"/>
              </a:rPr>
              <a:t>ePIC</a:t>
            </a:r>
            <a:r>
              <a:rPr kumimoji="0" lang="en-US" sz="1800" b="0" i="0" u="none" strike="noStrike" kern="1200" cap="none" spc="0" normalizeH="0" baseline="0" noProof="0" dirty="0">
                <a:ln>
                  <a:noFill/>
                </a:ln>
                <a:solidFill>
                  <a:srgbClr val="373A36"/>
                </a:solidFill>
                <a:effectLst/>
                <a:uLnTx/>
                <a:uFillTx/>
                <a:latin typeface="Roboto" panose="02000000000000000000" pitchFamily="2" charset="0"/>
                <a:ea typeface="Roboto" panose="02000000000000000000" pitchFamily="2" charset="0"/>
                <a:cs typeface="+mn-cs"/>
              </a:rPr>
              <a:t> simulation, LFHCAL test beam analysis, HGCROC lab tests</a:t>
            </a:r>
          </a:p>
          <a:p>
            <a:pPr marL="971550" marR="0" lvl="1" indent="-2857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73A36"/>
                </a:solidFill>
                <a:effectLst/>
                <a:uLnTx/>
                <a:uFillTx/>
                <a:latin typeface="Roboto" panose="02000000000000000000" pitchFamily="2" charset="0"/>
                <a:ea typeface="Roboto" panose="02000000000000000000" pitchFamily="2" charset="0"/>
                <a:cs typeface="+mn-cs"/>
              </a:rPr>
              <a:t>Onboarding tutorials on </a:t>
            </a:r>
            <a:r>
              <a:rPr kumimoji="0" lang="en-US" sz="1800" b="0" i="0" u="none" strike="noStrike" kern="1200" cap="none" spc="0" normalizeH="0" baseline="0" noProof="0" dirty="0" err="1">
                <a:ln>
                  <a:noFill/>
                </a:ln>
                <a:solidFill>
                  <a:srgbClr val="373A36"/>
                </a:solidFill>
                <a:effectLst/>
                <a:uLnTx/>
                <a:uFillTx/>
                <a:latin typeface="Roboto" panose="02000000000000000000" pitchFamily="2" charset="0"/>
                <a:ea typeface="Roboto" panose="02000000000000000000" pitchFamily="2" charset="0"/>
                <a:cs typeface="+mn-cs"/>
              </a:rPr>
              <a:t>ePIC</a:t>
            </a:r>
            <a:r>
              <a:rPr kumimoji="0" lang="en-US" sz="1800" b="0" i="0" u="none" strike="noStrike" kern="1200" cap="none" spc="0" normalizeH="0" baseline="0" noProof="0" dirty="0">
                <a:ln>
                  <a:noFill/>
                </a:ln>
                <a:solidFill>
                  <a:srgbClr val="373A36"/>
                </a:solidFill>
                <a:effectLst/>
                <a:uLnTx/>
                <a:uFillTx/>
                <a:latin typeface="Roboto" panose="02000000000000000000" pitchFamily="2" charset="0"/>
                <a:ea typeface="Roboto" panose="02000000000000000000" pitchFamily="2" charset="0"/>
                <a:cs typeface="+mn-cs"/>
              </a:rPr>
              <a:t> simulations, LFHCAL test beam analysis, </a:t>
            </a:r>
            <a:r>
              <a:rPr kumimoji="0" lang="en-US" sz="1800" b="0" i="0" u="none" strike="noStrike" kern="1200" cap="none" spc="0" normalizeH="0" baseline="0" noProof="0" dirty="0" err="1">
                <a:ln>
                  <a:noFill/>
                </a:ln>
                <a:solidFill>
                  <a:srgbClr val="373A36"/>
                </a:solidFill>
                <a:effectLst/>
                <a:uLnTx/>
                <a:uFillTx/>
                <a:latin typeface="Roboto" panose="02000000000000000000" pitchFamily="2" charset="0"/>
                <a:ea typeface="Roboto" panose="02000000000000000000" pitchFamily="2" charset="0"/>
                <a:cs typeface="+mn-cs"/>
              </a:rPr>
              <a:t>HGCROC+rcdaq</a:t>
            </a:r>
            <a:r>
              <a:rPr kumimoji="0" lang="en-US" sz="1800" b="0" i="0" u="none" strike="noStrike" kern="1200" cap="none" spc="0" normalizeH="0" baseline="0" noProof="0" dirty="0">
                <a:ln>
                  <a:noFill/>
                </a:ln>
                <a:solidFill>
                  <a:srgbClr val="373A36"/>
                </a:solidFill>
                <a:effectLst/>
                <a:uLnTx/>
                <a:uFillTx/>
                <a:latin typeface="Roboto" panose="02000000000000000000" pitchFamily="2" charset="0"/>
                <a:ea typeface="Roboto" panose="02000000000000000000" pitchFamily="2" charset="0"/>
                <a:cs typeface="+mn-cs"/>
              </a:rPr>
              <a:t> operation</a:t>
            </a:r>
          </a:p>
          <a:p>
            <a:pPr marL="971550" marR="0" lvl="1" indent="-2857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373A36"/>
                </a:solidFill>
                <a:effectLst/>
                <a:uLnTx/>
                <a:uFillTx/>
                <a:latin typeface="Roboto" panose="02000000000000000000" pitchFamily="2" charset="0"/>
                <a:ea typeface="Roboto" panose="02000000000000000000" pitchFamily="2" charset="0"/>
                <a:cs typeface="+mn-cs"/>
              </a:rPr>
              <a:t>nHCAL</a:t>
            </a:r>
            <a:r>
              <a:rPr kumimoji="0" lang="en-US" sz="1800" b="0" i="0" u="none" strike="noStrike" kern="1200" cap="none" spc="0" normalizeH="0" baseline="0" noProof="0" dirty="0">
                <a:ln>
                  <a:noFill/>
                </a:ln>
                <a:solidFill>
                  <a:srgbClr val="373A36"/>
                </a:solidFill>
                <a:effectLst/>
                <a:uLnTx/>
                <a:uFillTx/>
                <a:latin typeface="Roboto" panose="02000000000000000000" pitchFamily="2" charset="0"/>
                <a:ea typeface="Roboto" panose="02000000000000000000" pitchFamily="2" charset="0"/>
                <a:cs typeface="+mn-cs"/>
              </a:rPr>
              <a:t> simulation debugging, HGCROC data model</a:t>
            </a:r>
          </a:p>
          <a:p>
            <a:pPr marL="971550" marR="0" lvl="1" indent="-2857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73A36"/>
                </a:solidFill>
                <a:effectLst/>
                <a:uLnTx/>
                <a:uFillTx/>
                <a:latin typeface="Roboto" panose="02000000000000000000" pitchFamily="2" charset="0"/>
                <a:ea typeface="Roboto" panose="02000000000000000000" pitchFamily="2" charset="0"/>
                <a:cs typeface="+mn-cs"/>
              </a:rPr>
              <a:t>Integrating LFHCAL HGCROC beam data into test beam analysis software</a:t>
            </a:r>
          </a:p>
          <a:p>
            <a:pPr marL="971550" marR="0" lvl="1" indent="-2857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73A36"/>
                </a:solidFill>
                <a:effectLst/>
                <a:uLnTx/>
                <a:uFillTx/>
                <a:latin typeface="Roboto" panose="02000000000000000000" pitchFamily="2" charset="0"/>
                <a:ea typeface="Roboto" panose="02000000000000000000" pitchFamily="2" charset="0"/>
                <a:cs typeface="+mn-cs"/>
              </a:rPr>
              <a:t>Set up first HGCROC </a:t>
            </a:r>
            <a:r>
              <a:rPr kumimoji="0" lang="en-US" sz="1800" b="0" i="0" u="none" strike="noStrike" kern="1200" cap="none" spc="0" normalizeH="0" baseline="0" noProof="0" dirty="0" err="1">
                <a:ln>
                  <a:noFill/>
                </a:ln>
                <a:solidFill>
                  <a:srgbClr val="373A36"/>
                </a:solidFill>
                <a:effectLst/>
                <a:uLnTx/>
                <a:uFillTx/>
                <a:latin typeface="Roboto" panose="02000000000000000000" pitchFamily="2" charset="0"/>
                <a:ea typeface="Roboto" panose="02000000000000000000" pitchFamily="2" charset="0"/>
                <a:cs typeface="+mn-cs"/>
              </a:rPr>
              <a:t>cosmics</a:t>
            </a:r>
            <a:r>
              <a:rPr kumimoji="0" lang="en-US" sz="1800" b="0" i="0" u="none" strike="noStrike" kern="1200" cap="none" spc="0" normalizeH="0" baseline="0" noProof="0" dirty="0">
                <a:ln>
                  <a:noFill/>
                </a:ln>
                <a:solidFill>
                  <a:srgbClr val="373A36"/>
                </a:solidFill>
                <a:effectLst/>
                <a:uLnTx/>
                <a:uFillTx/>
                <a:latin typeface="Roboto" panose="02000000000000000000" pitchFamily="2" charset="0"/>
                <a:ea typeface="Roboto" panose="02000000000000000000" pitchFamily="2" charset="0"/>
                <a:cs typeface="+mn-cs"/>
              </a:rPr>
              <a:t> measurement with LFHCAL tiles at ORNL</a:t>
            </a:r>
          </a:p>
        </p:txBody>
      </p:sp>
    </p:spTree>
    <p:extLst>
      <p:ext uri="{BB962C8B-B14F-4D97-AF65-F5344CB8AC3E}">
        <p14:creationId xmlns:p14="http://schemas.microsoft.com/office/powerpoint/2010/main" val="1704939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2" name="Title 1">
            <a:extLst>
              <a:ext uri="{FF2B5EF4-FFF2-40B4-BE49-F238E27FC236}">
                <a16:creationId xmlns:a16="http://schemas.microsoft.com/office/drawing/2014/main" id="{7D3A37C8-58F5-E25B-543A-2CE5E32E286F}"/>
              </a:ext>
            </a:extLst>
          </p:cNvPr>
          <p:cNvSpPr>
            <a:spLocks noGrp="1"/>
          </p:cNvSpPr>
          <p:nvPr>
            <p:ph type="title"/>
          </p:nvPr>
        </p:nvSpPr>
        <p:spPr/>
        <p:txBody>
          <a:bodyPr/>
          <a:lstStyle/>
          <a:p>
            <a:r>
              <a:rPr lang="en-US" dirty="0"/>
              <a:t>The annual meeting of the Italian </a:t>
            </a:r>
            <a:r>
              <a:rPr lang="en-US" dirty="0" err="1"/>
              <a:t>ePIC</a:t>
            </a:r>
            <a:r>
              <a:rPr lang="en-US" dirty="0"/>
              <a:t> Community</a:t>
            </a:r>
          </a:p>
        </p:txBody>
      </p:sp>
      <p:sp>
        <p:nvSpPr>
          <p:cNvPr id="9" name="Content Placeholder 8">
            <a:extLst>
              <a:ext uri="{FF2B5EF4-FFF2-40B4-BE49-F238E27FC236}">
                <a16:creationId xmlns:a16="http://schemas.microsoft.com/office/drawing/2014/main" id="{DFF9B6CF-0F2B-0A06-1179-C12254CC12AB}"/>
              </a:ext>
            </a:extLst>
          </p:cNvPr>
          <p:cNvSpPr>
            <a:spLocks noGrp="1"/>
          </p:cNvSpPr>
          <p:nvPr>
            <p:ph idx="1"/>
          </p:nvPr>
        </p:nvSpPr>
        <p:spPr>
          <a:xfrm>
            <a:off x="535240" y="3220089"/>
            <a:ext cx="5519570" cy="2865343"/>
          </a:xfrm>
        </p:spPr>
        <p:txBody>
          <a:bodyPr>
            <a:normAutofit fontScale="92500"/>
          </a:bodyPr>
          <a:lstStyle/>
          <a:p>
            <a:pPr marL="0" indent="0">
              <a:buNone/>
            </a:pPr>
            <a:r>
              <a:rPr lang="en-US" sz="2000" b="1" dirty="0">
                <a:solidFill>
                  <a:schemeClr val="accent1"/>
                </a:solidFill>
                <a:latin typeface="+mn-lt"/>
              </a:rPr>
              <a:t>Highlights</a:t>
            </a:r>
            <a:endParaRPr lang="en-US" sz="2000" b="1" i="0" u="none" strike="noStrike" dirty="0">
              <a:solidFill>
                <a:schemeClr val="accent1"/>
              </a:solidFill>
              <a:effectLst/>
              <a:latin typeface="+mn-lt"/>
            </a:endParaRPr>
          </a:p>
          <a:p>
            <a:r>
              <a:rPr lang="en-US" sz="1800" b="1" dirty="0">
                <a:solidFill>
                  <a:srgbClr val="000000"/>
                </a:solidFill>
                <a:latin typeface="+mn-lt"/>
              </a:rPr>
              <a:t>EIC and </a:t>
            </a:r>
            <a:r>
              <a:rPr lang="en-US" sz="1800" b="1" dirty="0" err="1">
                <a:solidFill>
                  <a:srgbClr val="000000"/>
                </a:solidFill>
                <a:latin typeface="+mn-lt"/>
              </a:rPr>
              <a:t>ePIC</a:t>
            </a:r>
            <a:r>
              <a:rPr lang="en-US" sz="1800" b="1" dirty="0">
                <a:solidFill>
                  <a:srgbClr val="000000"/>
                </a:solidFill>
                <a:latin typeface="+mn-lt"/>
              </a:rPr>
              <a:t> update</a:t>
            </a:r>
          </a:p>
          <a:p>
            <a:r>
              <a:rPr lang="en-US" sz="1800" b="1" dirty="0">
                <a:solidFill>
                  <a:srgbClr val="000000"/>
                </a:solidFill>
                <a:latin typeface="+mn-lt"/>
              </a:rPr>
              <a:t>Focus on INFN activities (detector and physics)</a:t>
            </a:r>
          </a:p>
          <a:p>
            <a:r>
              <a:rPr lang="en-US" sz="1800" b="1" dirty="0">
                <a:solidFill>
                  <a:srgbClr val="000000"/>
                </a:solidFill>
                <a:latin typeface="+mn-lt"/>
              </a:rPr>
              <a:t>News about the INFN contributions to the accelerators </a:t>
            </a:r>
          </a:p>
          <a:p>
            <a:r>
              <a:rPr lang="en-US" sz="1800" b="1" dirty="0">
                <a:solidFill>
                  <a:srgbClr val="000000"/>
                </a:solidFill>
                <a:latin typeface="+mn-lt"/>
              </a:rPr>
              <a:t>Report about the solenoid progressing towards the call for tender</a:t>
            </a:r>
          </a:p>
          <a:p>
            <a:r>
              <a:rPr lang="en-US" sz="1800" b="1" dirty="0">
                <a:solidFill>
                  <a:schemeClr val="tx2">
                    <a:lumMod val="75000"/>
                    <a:lumOff val="25000"/>
                  </a:schemeClr>
                </a:solidFill>
                <a:latin typeface="+mn-lt"/>
              </a:rPr>
              <a:t>An outreach session awarding the 2 best EIC-dedicated </a:t>
            </a:r>
            <a:r>
              <a:rPr lang="en-US" sz="1800" b="1">
                <a:solidFill>
                  <a:schemeClr val="tx2">
                    <a:lumMod val="75000"/>
                    <a:lumOff val="25000"/>
                  </a:schemeClr>
                </a:solidFill>
                <a:latin typeface="+mn-lt"/>
              </a:rPr>
              <a:t>videos by Italian </a:t>
            </a:r>
            <a:r>
              <a:rPr lang="en-US" sz="1800" b="1" dirty="0">
                <a:solidFill>
                  <a:schemeClr val="tx2">
                    <a:lumMod val="75000"/>
                    <a:lumOff val="25000"/>
                  </a:schemeClr>
                </a:solidFill>
                <a:latin typeface="+mn-lt"/>
              </a:rPr>
              <a:t>high-school </a:t>
            </a:r>
            <a:r>
              <a:rPr lang="en-US" sz="1800" b="1">
                <a:solidFill>
                  <a:schemeClr val="tx2">
                    <a:lumMod val="75000"/>
                    <a:lumOff val="25000"/>
                  </a:schemeClr>
                </a:solidFill>
                <a:latin typeface="+mn-lt"/>
              </a:rPr>
              <a:t>students   (</a:t>
            </a:r>
            <a:r>
              <a:rPr lang="en-US" sz="1800" b="1" dirty="0">
                <a:solidFill>
                  <a:schemeClr val="tx2">
                    <a:lumMod val="75000"/>
                    <a:lumOff val="25000"/>
                  </a:schemeClr>
                </a:solidFill>
                <a:latin typeface="+mn-lt"/>
              </a:rPr>
              <a:t>11 videos received)</a:t>
            </a:r>
            <a:endParaRPr lang="en-US" sz="1800" dirty="0">
              <a:solidFill>
                <a:schemeClr val="tx2">
                  <a:lumMod val="75000"/>
                  <a:lumOff val="25000"/>
                </a:schemeClr>
              </a:solidFill>
              <a:latin typeface="+mn-lt"/>
            </a:endParaRPr>
          </a:p>
        </p:txBody>
      </p:sp>
      <p:sp>
        <p:nvSpPr>
          <p:cNvPr id="13" name="Footer Placeholder 12">
            <a:extLst>
              <a:ext uri="{FF2B5EF4-FFF2-40B4-BE49-F238E27FC236}">
                <a16:creationId xmlns:a16="http://schemas.microsoft.com/office/drawing/2014/main" id="{63FB7710-F433-71F4-0198-5800DB6DAFF1}"/>
              </a:ext>
            </a:extLst>
          </p:cNvPr>
          <p:cNvSpPr>
            <a:spLocks noGrp="1"/>
          </p:cNvSpPr>
          <p:nvPr>
            <p:ph type="ftr" sz="quarter" idx="11"/>
          </p:nvPr>
        </p:nvSpPr>
        <p:spPr/>
        <p:txBody>
          <a:bodyPr/>
          <a:lstStyle/>
          <a:p>
            <a:r>
              <a:rPr lang="en-US"/>
              <a:t>ePIC General Meeting</a:t>
            </a:r>
            <a:endParaRPr lang="en-US" dirty="0"/>
          </a:p>
        </p:txBody>
      </p:sp>
      <p:sp>
        <p:nvSpPr>
          <p:cNvPr id="636" name="Google Shape;636;p52"/>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12</a:t>
            </a:fld>
            <a:endParaRPr dirty="0"/>
          </a:p>
        </p:txBody>
      </p:sp>
      <p:sp>
        <p:nvSpPr>
          <p:cNvPr id="11" name="Google Shape;481;p54">
            <a:extLst>
              <a:ext uri="{FF2B5EF4-FFF2-40B4-BE49-F238E27FC236}">
                <a16:creationId xmlns:a16="http://schemas.microsoft.com/office/drawing/2014/main" id="{F491B2A6-933F-3D8A-C916-6F70010AF0E7}"/>
              </a:ext>
            </a:extLst>
          </p:cNvPr>
          <p:cNvSpPr/>
          <p:nvPr/>
        </p:nvSpPr>
        <p:spPr>
          <a:xfrm>
            <a:off x="9500150" y="6390418"/>
            <a:ext cx="2691850" cy="45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BE41EEE6-60F7-FA1D-F9B4-80D6467B26EF}"/>
              </a:ext>
            </a:extLst>
          </p:cNvPr>
          <p:cNvPicPr>
            <a:picLocks noChangeAspect="1"/>
          </p:cNvPicPr>
          <p:nvPr/>
        </p:nvPicPr>
        <p:blipFill>
          <a:blip r:embed="rId3"/>
          <a:stretch>
            <a:fillRect/>
          </a:stretch>
        </p:blipFill>
        <p:spPr>
          <a:xfrm>
            <a:off x="11047180" y="6311076"/>
            <a:ext cx="650549" cy="467582"/>
          </a:xfrm>
          <a:prstGeom prst="rect">
            <a:avLst/>
          </a:prstGeom>
        </p:spPr>
      </p:pic>
      <p:sp>
        <p:nvSpPr>
          <p:cNvPr id="20" name="TextBox 19">
            <a:extLst>
              <a:ext uri="{FF2B5EF4-FFF2-40B4-BE49-F238E27FC236}">
                <a16:creationId xmlns:a16="http://schemas.microsoft.com/office/drawing/2014/main" id="{75939671-400A-6779-DB60-FC6411BD6E94}"/>
              </a:ext>
            </a:extLst>
          </p:cNvPr>
          <p:cNvSpPr txBox="1"/>
          <p:nvPr/>
        </p:nvSpPr>
        <p:spPr>
          <a:xfrm>
            <a:off x="6759528" y="6113393"/>
            <a:ext cx="4086547" cy="707886"/>
          </a:xfrm>
          <a:prstGeom prst="rect">
            <a:avLst/>
          </a:prstGeom>
          <a:noFill/>
        </p:spPr>
        <p:txBody>
          <a:bodyPr wrap="square" rtlCol="0">
            <a:spAutoFit/>
          </a:bodyPr>
          <a:lstStyle/>
          <a:p>
            <a:r>
              <a:rPr lang="en-US" sz="2000" dirty="0">
                <a:solidFill>
                  <a:srgbClr val="000000"/>
                </a:solidFill>
              </a:rPr>
              <a:t>66 participants, 90% </a:t>
            </a:r>
            <a:r>
              <a:rPr lang="en-US" sz="2000">
                <a:solidFill>
                  <a:srgbClr val="000000"/>
                </a:solidFill>
              </a:rPr>
              <a:t>in person</a:t>
            </a:r>
            <a:endParaRPr lang="en-US" sz="2000" dirty="0">
              <a:solidFill>
                <a:srgbClr val="000000"/>
              </a:solidFill>
            </a:endParaRPr>
          </a:p>
          <a:p>
            <a:r>
              <a:rPr lang="en-US" sz="2000" i="1" dirty="0">
                <a:solidFill>
                  <a:srgbClr val="000000"/>
                </a:solidFill>
              </a:rPr>
              <a:t>in a beautiful historical hall</a:t>
            </a:r>
          </a:p>
        </p:txBody>
      </p:sp>
      <p:pic>
        <p:nvPicPr>
          <p:cNvPr id="4" name="Picture 3">
            <a:extLst>
              <a:ext uri="{FF2B5EF4-FFF2-40B4-BE49-F238E27FC236}">
                <a16:creationId xmlns:a16="http://schemas.microsoft.com/office/drawing/2014/main" id="{302FDEEA-0E59-A890-1FA5-CE62F8985487}"/>
              </a:ext>
            </a:extLst>
          </p:cNvPr>
          <p:cNvPicPr>
            <a:picLocks noChangeAspect="1"/>
          </p:cNvPicPr>
          <p:nvPr/>
        </p:nvPicPr>
        <p:blipFill>
          <a:blip r:embed="rId4"/>
          <a:stretch>
            <a:fillRect/>
          </a:stretch>
        </p:blipFill>
        <p:spPr>
          <a:xfrm>
            <a:off x="7132104" y="649110"/>
            <a:ext cx="413359" cy="22374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A2BAF35-ADEB-3230-23DD-A133247696AB}"/>
              </a:ext>
            </a:extLst>
          </p:cNvPr>
          <p:cNvPicPr>
            <a:picLocks noChangeAspect="1"/>
          </p:cNvPicPr>
          <p:nvPr/>
        </p:nvPicPr>
        <p:blipFill>
          <a:blip r:embed="rId5"/>
          <a:stretch>
            <a:fillRect/>
          </a:stretch>
        </p:blipFill>
        <p:spPr>
          <a:xfrm>
            <a:off x="7849274" y="79342"/>
            <a:ext cx="4250688" cy="2281997"/>
          </a:xfrm>
          <a:prstGeom prst="rect">
            <a:avLst/>
          </a:prstGeom>
        </p:spPr>
      </p:pic>
      <p:pic>
        <p:nvPicPr>
          <p:cNvPr id="1026" name="Picture 2">
            <a:extLst>
              <a:ext uri="{FF2B5EF4-FFF2-40B4-BE49-F238E27FC236}">
                <a16:creationId xmlns:a16="http://schemas.microsoft.com/office/drawing/2014/main" id="{B64E7D72-A288-6ADF-D306-BD0BC03911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1944" y="2484476"/>
            <a:ext cx="5403935" cy="360095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E714559-75B3-FF5B-A4E4-E7648261B117}"/>
              </a:ext>
            </a:extLst>
          </p:cNvPr>
          <p:cNvSpPr txBox="1"/>
          <p:nvPr/>
        </p:nvSpPr>
        <p:spPr>
          <a:xfrm>
            <a:off x="-151260" y="767400"/>
            <a:ext cx="6133762" cy="2400657"/>
          </a:xfrm>
          <a:prstGeom prst="rect">
            <a:avLst/>
          </a:prstGeom>
          <a:noFill/>
        </p:spPr>
        <p:txBody>
          <a:bodyPr wrap="square">
            <a:spAutoFit/>
          </a:bodyPr>
          <a:lstStyle/>
          <a:p>
            <a:pPr lvl="1"/>
            <a:r>
              <a:rPr lang="en-US" b="1" dirty="0"/>
              <a:t>A well-establish tradition</a:t>
            </a:r>
          </a:p>
          <a:p>
            <a:pPr marL="742950" lvl="1" indent="-285750">
              <a:buFont typeface="Arial" panose="020B0604020202020204" pitchFamily="34" charset="0"/>
              <a:buChar char="•"/>
            </a:pPr>
            <a:r>
              <a:rPr lang="en-US" sz="2400" dirty="0"/>
              <a:t>16-18 June </a:t>
            </a:r>
            <a:r>
              <a:rPr lang="en-US" sz="2400" b="1" dirty="0"/>
              <a:t>2025</a:t>
            </a:r>
            <a:r>
              <a:rPr lang="en-US" sz="2400" dirty="0"/>
              <a:t> (Padova)</a:t>
            </a:r>
          </a:p>
          <a:p>
            <a:pPr marL="742950" lvl="1" indent="-285750">
              <a:buFont typeface="Arial" panose="020B0604020202020204" pitchFamily="34" charset="0"/>
              <a:buChar char="•"/>
            </a:pPr>
            <a:r>
              <a:rPr lang="en-US" dirty="0"/>
              <a:t>27-28 June </a:t>
            </a:r>
            <a:r>
              <a:rPr lang="en-US" b="1" dirty="0"/>
              <a:t>2024</a:t>
            </a:r>
            <a:r>
              <a:rPr lang="en-US" dirty="0"/>
              <a:t> (Bologna)</a:t>
            </a:r>
          </a:p>
          <a:p>
            <a:pPr marL="742950" lvl="1" indent="-285750">
              <a:buFont typeface="Arial" panose="020B0604020202020204" pitchFamily="34" charset="0"/>
              <a:buChar char="•"/>
            </a:pPr>
            <a:r>
              <a:rPr lang="en-US" dirty="0"/>
              <a:t>22 – 23 June </a:t>
            </a:r>
            <a:r>
              <a:rPr lang="en-US" b="1" dirty="0"/>
              <a:t>2023</a:t>
            </a:r>
            <a:r>
              <a:rPr lang="en-US" dirty="0"/>
              <a:t> (Corigliano-Rossano)</a:t>
            </a:r>
          </a:p>
          <a:p>
            <a:pPr marL="742950" lvl="1" indent="-285750">
              <a:buFont typeface="Arial" panose="020B0604020202020204" pitchFamily="34" charset="0"/>
              <a:buChar char="•"/>
            </a:pPr>
            <a:r>
              <a:rPr lang="en-US" dirty="0"/>
              <a:t>30 June – 1 July </a:t>
            </a:r>
            <a:r>
              <a:rPr lang="en-US" b="1" dirty="0"/>
              <a:t>2022</a:t>
            </a:r>
            <a:r>
              <a:rPr lang="en-US" dirty="0"/>
              <a:t> (Catania)</a:t>
            </a:r>
          </a:p>
          <a:p>
            <a:pPr marL="742950" lvl="1" indent="-285750">
              <a:buFont typeface="Arial" panose="020B0604020202020204" pitchFamily="34" charset="0"/>
              <a:buChar char="•"/>
            </a:pPr>
            <a:r>
              <a:rPr lang="en-US" dirty="0"/>
              <a:t>20 – 21 December </a:t>
            </a:r>
            <a:r>
              <a:rPr lang="en-US" b="1" dirty="0"/>
              <a:t>2021</a:t>
            </a:r>
            <a:r>
              <a:rPr lang="en-US" dirty="0"/>
              <a:t> (Torino)</a:t>
            </a:r>
          </a:p>
          <a:p>
            <a:pPr marL="742950" lvl="1" indent="-285750">
              <a:buFont typeface="Arial" panose="020B0604020202020204" pitchFamily="34" charset="0"/>
              <a:buChar char="•"/>
            </a:pPr>
            <a:r>
              <a:rPr lang="en-US" dirty="0"/>
              <a:t>3 –  4 December </a:t>
            </a:r>
            <a:r>
              <a:rPr lang="en-US" b="1" dirty="0"/>
              <a:t>2020</a:t>
            </a:r>
            <a:r>
              <a:rPr lang="en-US" dirty="0"/>
              <a:t> (LNF, online)</a:t>
            </a:r>
          </a:p>
          <a:p>
            <a:pPr marL="742950" lvl="1" indent="-285750">
              <a:buFont typeface="Arial" panose="020B0604020202020204" pitchFamily="34" charset="0"/>
              <a:buChar char="•"/>
            </a:pPr>
            <a:r>
              <a:rPr lang="en-US" dirty="0"/>
              <a:t>7 – 8 November </a:t>
            </a:r>
            <a:r>
              <a:rPr lang="en-US" b="1" dirty="0"/>
              <a:t>2019</a:t>
            </a:r>
            <a:r>
              <a:rPr lang="en-US" dirty="0"/>
              <a:t> (Bari)</a:t>
            </a:r>
          </a:p>
        </p:txBody>
      </p:sp>
      <p:sp>
        <p:nvSpPr>
          <p:cNvPr id="18" name="TextBox 21">
            <a:extLst>
              <a:ext uri="{FF2B5EF4-FFF2-40B4-BE49-F238E27FC236}">
                <a16:creationId xmlns:a16="http://schemas.microsoft.com/office/drawing/2014/main" id="{27543D7E-76FA-7038-BC56-8CB71270E1AE}"/>
              </a:ext>
            </a:extLst>
          </p:cNvPr>
          <p:cNvSpPr txBox="1"/>
          <p:nvPr/>
        </p:nvSpPr>
        <p:spPr>
          <a:xfrm>
            <a:off x="4892943" y="2413186"/>
            <a:ext cx="6379262" cy="646331"/>
          </a:xfrm>
          <a:prstGeom prst="rect">
            <a:avLst/>
          </a:prstGeom>
          <a:solidFill>
            <a:schemeClr val="accent2"/>
          </a:solidFill>
          <a:ln>
            <a:solidFill>
              <a:schemeClr val="accent2"/>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t>A </a:t>
            </a:r>
            <a:r>
              <a:rPr lang="en-US" sz="1800" b="1" dirty="0"/>
              <a:t>new INFN branch </a:t>
            </a:r>
            <a:r>
              <a:rPr lang="en-US" sz="1800" dirty="0"/>
              <a:t>starting to contribute: </a:t>
            </a:r>
          </a:p>
          <a:p>
            <a:r>
              <a:rPr lang="en-US" sz="1800" b="1" dirty="0"/>
              <a:t>	TIFPA</a:t>
            </a:r>
            <a:r>
              <a:rPr lang="en-US" sz="1800" dirty="0"/>
              <a:t> (Trento)</a:t>
            </a:r>
            <a:r>
              <a:rPr lang="en-US" dirty="0"/>
              <a:t> devoted to </a:t>
            </a:r>
            <a:r>
              <a:rPr lang="en-US"/>
              <a:t>INFN technological </a:t>
            </a:r>
            <a:r>
              <a:rPr lang="en-US" dirty="0"/>
              <a:t>aspects </a:t>
            </a:r>
          </a:p>
        </p:txBody>
      </p:sp>
    </p:spTree>
    <p:extLst>
      <p:ext uri="{BB962C8B-B14F-4D97-AF65-F5344CB8AC3E}">
        <p14:creationId xmlns:p14="http://schemas.microsoft.com/office/powerpoint/2010/main" val="3325831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A436-66F2-5A0F-248C-7FF770BD9AD8}"/>
              </a:ext>
            </a:extLst>
          </p:cNvPr>
          <p:cNvSpPr>
            <a:spLocks noGrp="1"/>
          </p:cNvSpPr>
          <p:nvPr>
            <p:ph type="title"/>
          </p:nvPr>
        </p:nvSpPr>
        <p:spPr>
          <a:xfrm>
            <a:off x="838200" y="365125"/>
            <a:ext cx="10515600" cy="915035"/>
          </a:xfrm>
        </p:spPr>
        <p:txBody>
          <a:bodyPr/>
          <a:lstStyle/>
          <a:p>
            <a:r>
              <a:rPr lang="en-US" b="1" dirty="0">
                <a:solidFill>
                  <a:schemeClr val="accent1"/>
                </a:solidFill>
              </a:rPr>
              <a:t>EIC Latin America</a:t>
            </a:r>
          </a:p>
        </p:txBody>
      </p:sp>
      <p:sp>
        <p:nvSpPr>
          <p:cNvPr id="3" name="Content Placeholder 2">
            <a:extLst>
              <a:ext uri="{FF2B5EF4-FFF2-40B4-BE49-F238E27FC236}">
                <a16:creationId xmlns:a16="http://schemas.microsoft.com/office/drawing/2014/main" id="{42A5BC5F-AC7F-B64F-1D20-3CDBA54F3EB4}"/>
              </a:ext>
            </a:extLst>
          </p:cNvPr>
          <p:cNvSpPr>
            <a:spLocks noGrp="1"/>
          </p:cNvSpPr>
          <p:nvPr>
            <p:ph idx="1"/>
          </p:nvPr>
        </p:nvSpPr>
        <p:spPr>
          <a:xfrm>
            <a:off x="838200" y="1280160"/>
            <a:ext cx="5001285" cy="4896803"/>
          </a:xfrm>
        </p:spPr>
        <p:txBody>
          <a:bodyPr>
            <a:normAutofit lnSpcReduction="10000"/>
          </a:bodyPr>
          <a:lstStyle/>
          <a:p>
            <a:r>
              <a:rPr lang="en-US" dirty="0"/>
              <a:t>EIC Latin America brought  together researchers from various countries in the region to discuss the science of the EIC and research opportunities, seeking to expand collaboration in the Americas. This is an event supported by I.ANN QCD, a NSF </a:t>
            </a:r>
            <a:r>
              <a:rPr lang="en-US" dirty="0" err="1"/>
              <a:t>AccelNet</a:t>
            </a:r>
            <a:r>
              <a:rPr lang="en-US" dirty="0"/>
              <a:t> program.</a:t>
            </a:r>
          </a:p>
          <a:p>
            <a:endParaRPr lang="en-US" dirty="0"/>
          </a:p>
          <a:p>
            <a:r>
              <a:rPr lang="en-US" dirty="0"/>
              <a:t>Lots of interest in </a:t>
            </a:r>
            <a:r>
              <a:rPr lang="en-US" dirty="0" err="1"/>
              <a:t>ePIC</a:t>
            </a:r>
            <a:r>
              <a:rPr lang="en-US" dirty="0"/>
              <a:t>!</a:t>
            </a:r>
          </a:p>
        </p:txBody>
      </p:sp>
      <p:sp>
        <p:nvSpPr>
          <p:cNvPr id="4" name="Date Placeholder 3">
            <a:extLst>
              <a:ext uri="{FF2B5EF4-FFF2-40B4-BE49-F238E27FC236}">
                <a16:creationId xmlns:a16="http://schemas.microsoft.com/office/drawing/2014/main" id="{E511DD45-3CE3-0E81-A161-403DE82FC844}"/>
              </a:ext>
            </a:extLst>
          </p:cNvPr>
          <p:cNvSpPr>
            <a:spLocks noGrp="1"/>
          </p:cNvSpPr>
          <p:nvPr>
            <p:ph type="dt" sz="half" idx="10"/>
          </p:nvPr>
        </p:nvSpPr>
        <p:spPr/>
        <p:txBody>
          <a:bodyPr/>
          <a:lstStyle/>
          <a:p>
            <a:r>
              <a:rPr lang="en-US"/>
              <a:t>6/20/2025</a:t>
            </a:r>
          </a:p>
        </p:txBody>
      </p:sp>
      <p:sp>
        <p:nvSpPr>
          <p:cNvPr id="5" name="Footer Placeholder 4">
            <a:extLst>
              <a:ext uri="{FF2B5EF4-FFF2-40B4-BE49-F238E27FC236}">
                <a16:creationId xmlns:a16="http://schemas.microsoft.com/office/drawing/2014/main" id="{7FE18416-729E-BC9D-313E-C18F537D5A87}"/>
              </a:ext>
            </a:extLst>
          </p:cNvPr>
          <p:cNvSpPr>
            <a:spLocks noGrp="1"/>
          </p:cNvSpPr>
          <p:nvPr>
            <p:ph type="ftr" sz="quarter" idx="11"/>
          </p:nvPr>
        </p:nvSpPr>
        <p:spPr/>
        <p:txBody>
          <a:bodyPr/>
          <a:lstStyle/>
          <a:p>
            <a:r>
              <a:rPr lang="en-US" dirty="0" err="1"/>
              <a:t>ePIC</a:t>
            </a:r>
            <a:r>
              <a:rPr lang="en-US" dirty="0"/>
              <a:t> General Meeting</a:t>
            </a:r>
          </a:p>
        </p:txBody>
      </p:sp>
      <p:sp>
        <p:nvSpPr>
          <p:cNvPr id="6" name="Slide Number Placeholder 5">
            <a:extLst>
              <a:ext uri="{FF2B5EF4-FFF2-40B4-BE49-F238E27FC236}">
                <a16:creationId xmlns:a16="http://schemas.microsoft.com/office/drawing/2014/main" id="{4326CAD1-B103-44B1-FBA5-618FADBB691E}"/>
              </a:ext>
            </a:extLst>
          </p:cNvPr>
          <p:cNvSpPr>
            <a:spLocks noGrp="1"/>
          </p:cNvSpPr>
          <p:nvPr>
            <p:ph type="sldNum" sz="quarter" idx="12"/>
          </p:nvPr>
        </p:nvSpPr>
        <p:spPr/>
        <p:txBody>
          <a:bodyPr/>
          <a:lstStyle/>
          <a:p>
            <a:fld id="{588949A8-7CCD-4D90-AA9A-1451BFC6FB3A}" type="slidenum">
              <a:rPr lang="en-US" smtClean="0"/>
              <a:t>13</a:t>
            </a:fld>
            <a:endParaRPr lang="en-US"/>
          </a:p>
        </p:txBody>
      </p:sp>
      <p:pic>
        <p:nvPicPr>
          <p:cNvPr id="1026" name="Picture 2">
            <a:extLst>
              <a:ext uri="{FF2B5EF4-FFF2-40B4-BE49-F238E27FC236}">
                <a16:creationId xmlns:a16="http://schemas.microsoft.com/office/drawing/2014/main" id="{75960F08-8BE2-B932-929C-574627F82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8456" y="270291"/>
            <a:ext cx="4793633" cy="631741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BE1581D-1880-056E-62E5-DC711E9C9FEF}"/>
              </a:ext>
            </a:extLst>
          </p:cNvPr>
          <p:cNvSpPr txBox="1"/>
          <p:nvPr/>
        </p:nvSpPr>
        <p:spPr>
          <a:xfrm>
            <a:off x="1276538" y="5897325"/>
            <a:ext cx="3449370" cy="646331"/>
          </a:xfrm>
          <a:prstGeom prst="rect">
            <a:avLst/>
          </a:prstGeom>
          <a:noFill/>
        </p:spPr>
        <p:txBody>
          <a:bodyPr wrap="square" rtlCol="0">
            <a:spAutoFit/>
          </a:bodyPr>
          <a:lstStyle/>
          <a:p>
            <a:r>
              <a:rPr lang="en-US" dirty="0">
                <a:hlinkClick r:id="rId3"/>
              </a:rPr>
              <a:t>https://indico.ku.edu/event/478/</a:t>
            </a:r>
            <a:endParaRPr lang="en-US" dirty="0"/>
          </a:p>
          <a:p>
            <a:endParaRPr lang="en-US" dirty="0"/>
          </a:p>
        </p:txBody>
      </p:sp>
    </p:spTree>
    <p:extLst>
      <p:ext uri="{BB962C8B-B14F-4D97-AF65-F5344CB8AC3E}">
        <p14:creationId xmlns:p14="http://schemas.microsoft.com/office/powerpoint/2010/main" val="2670270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omas Jefferson National Accelerator Facility - Simple English Wikipedia,  the free encyclopedia">
            <a:extLst>
              <a:ext uri="{FF2B5EF4-FFF2-40B4-BE49-F238E27FC236}">
                <a16:creationId xmlns:a16="http://schemas.microsoft.com/office/drawing/2014/main" id="{2178E430-E2D6-6E99-FD0A-ABF67BD0C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244"/>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022F93-C656-BC2C-A03E-13FB547F7B07}"/>
              </a:ext>
            </a:extLst>
          </p:cNvPr>
          <p:cNvSpPr>
            <a:spLocks noGrp="1"/>
          </p:cNvSpPr>
          <p:nvPr>
            <p:ph type="title"/>
          </p:nvPr>
        </p:nvSpPr>
        <p:spPr>
          <a:xfrm>
            <a:off x="8479804" y="182563"/>
            <a:ext cx="3224452" cy="2431025"/>
          </a:xfrm>
        </p:spPr>
        <p:txBody>
          <a:bodyPr>
            <a:normAutofit/>
          </a:bodyPr>
          <a:lstStyle/>
          <a:p>
            <a:r>
              <a:rPr lang="en-US" sz="4000" b="1" dirty="0">
                <a:solidFill>
                  <a:schemeClr val="accent1"/>
                </a:solidFill>
              </a:rPr>
              <a:t>Summer 2025 EICUG/</a:t>
            </a:r>
            <a:r>
              <a:rPr lang="en-US" sz="4000" b="1" dirty="0" err="1">
                <a:solidFill>
                  <a:schemeClr val="accent1"/>
                </a:solidFill>
              </a:rPr>
              <a:t>ePIC</a:t>
            </a:r>
            <a:r>
              <a:rPr lang="en-US" sz="4000" b="1" dirty="0">
                <a:solidFill>
                  <a:schemeClr val="accent1"/>
                </a:solidFill>
              </a:rPr>
              <a:t> Collaboration Meeting </a:t>
            </a:r>
          </a:p>
        </p:txBody>
      </p:sp>
      <p:sp>
        <p:nvSpPr>
          <p:cNvPr id="3" name="Content Placeholder 2">
            <a:extLst>
              <a:ext uri="{FF2B5EF4-FFF2-40B4-BE49-F238E27FC236}">
                <a16:creationId xmlns:a16="http://schemas.microsoft.com/office/drawing/2014/main" id="{EE7460B4-E426-FFD0-F89D-71853E7DD27E}"/>
              </a:ext>
            </a:extLst>
          </p:cNvPr>
          <p:cNvSpPr>
            <a:spLocks noGrp="1"/>
          </p:cNvSpPr>
          <p:nvPr>
            <p:ph idx="1"/>
          </p:nvPr>
        </p:nvSpPr>
        <p:spPr>
          <a:xfrm>
            <a:off x="7531610" y="2796150"/>
            <a:ext cx="4465759" cy="3742762"/>
          </a:xfrm>
        </p:spPr>
        <p:txBody>
          <a:bodyPr>
            <a:normAutofit/>
          </a:bodyPr>
          <a:lstStyle/>
          <a:p>
            <a:r>
              <a:rPr lang="en-US" sz="2000" dirty="0"/>
              <a:t>July 14-18</a:t>
            </a:r>
            <a:r>
              <a:rPr lang="en-US" sz="2000" baseline="30000" dirty="0"/>
              <a:t>th</a:t>
            </a:r>
            <a:r>
              <a:rPr lang="en-US" sz="2000" dirty="0"/>
              <a:t> at </a:t>
            </a:r>
            <a:r>
              <a:rPr lang="en-US" sz="2000" dirty="0" err="1"/>
              <a:t>JLab</a:t>
            </a:r>
            <a:endParaRPr lang="en-US" sz="2000" dirty="0"/>
          </a:p>
          <a:p>
            <a:r>
              <a:rPr lang="en-US" sz="2000" dirty="0"/>
              <a:t>EICUG Early Career Workshop </a:t>
            </a:r>
            <a:br>
              <a:rPr lang="en-US" sz="2000" dirty="0"/>
            </a:br>
            <a:r>
              <a:rPr lang="en-US" sz="2000" dirty="0"/>
              <a:t>July 11-13</a:t>
            </a:r>
            <a:r>
              <a:rPr lang="en-US" sz="2000" baseline="30000" dirty="0"/>
              <a:t>th</a:t>
            </a:r>
            <a:r>
              <a:rPr lang="en-US" sz="2000" dirty="0"/>
              <a:t> </a:t>
            </a:r>
          </a:p>
          <a:p>
            <a:pPr marL="0" indent="0">
              <a:buNone/>
            </a:pPr>
            <a:endParaRPr lang="en-US" sz="2000" dirty="0"/>
          </a:p>
          <a:p>
            <a:r>
              <a:rPr lang="en-US" sz="2000" dirty="0"/>
              <a:t>Registration is now open:</a:t>
            </a:r>
            <a:br>
              <a:rPr lang="en-US" sz="2000" dirty="0"/>
            </a:br>
            <a:r>
              <a:rPr lang="en-US" sz="2000" dirty="0">
                <a:hlinkClick r:id="rId3"/>
              </a:rPr>
              <a:t>https://indico.jlab.org/event/934/</a:t>
            </a:r>
            <a:endParaRPr lang="en-US" sz="2000" dirty="0"/>
          </a:p>
          <a:p>
            <a:endParaRPr lang="en-US" sz="2000" dirty="0"/>
          </a:p>
          <a:p>
            <a:r>
              <a:rPr lang="en-US" sz="2000" dirty="0"/>
              <a:t>Please register ASAP!</a:t>
            </a:r>
          </a:p>
        </p:txBody>
      </p:sp>
      <p:sp>
        <p:nvSpPr>
          <p:cNvPr id="4" name="Date Placeholder 3">
            <a:extLst>
              <a:ext uri="{FF2B5EF4-FFF2-40B4-BE49-F238E27FC236}">
                <a16:creationId xmlns:a16="http://schemas.microsoft.com/office/drawing/2014/main" id="{5C020848-64B2-7DB8-3A37-554B9DFACA65}"/>
              </a:ext>
            </a:extLst>
          </p:cNvPr>
          <p:cNvSpPr>
            <a:spLocks noGrp="1"/>
          </p:cNvSpPr>
          <p:nvPr>
            <p:ph type="dt" sz="half" idx="10"/>
          </p:nvPr>
        </p:nvSpPr>
        <p:spPr>
          <a:xfrm>
            <a:off x="838200" y="6356350"/>
            <a:ext cx="2743200" cy="365125"/>
          </a:xfrm>
        </p:spPr>
        <p:txBody>
          <a:bodyPr>
            <a:normAutofit/>
          </a:bodyPr>
          <a:lstStyle/>
          <a:p>
            <a:pPr>
              <a:spcAft>
                <a:spcPts val="600"/>
              </a:spcAft>
            </a:pPr>
            <a:r>
              <a:rPr lang="en-US">
                <a:solidFill>
                  <a:srgbClr val="FFFFFF"/>
                </a:solidFill>
              </a:rPr>
              <a:t>6/20/2025</a:t>
            </a:r>
          </a:p>
        </p:txBody>
      </p:sp>
      <p:sp>
        <p:nvSpPr>
          <p:cNvPr id="5" name="Footer Placeholder 4">
            <a:extLst>
              <a:ext uri="{FF2B5EF4-FFF2-40B4-BE49-F238E27FC236}">
                <a16:creationId xmlns:a16="http://schemas.microsoft.com/office/drawing/2014/main" id="{28DBEC5E-E517-A83B-AC60-B16CF1BC97A4}"/>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ePIC General Meeting</a:t>
            </a:r>
          </a:p>
        </p:txBody>
      </p:sp>
      <p:sp>
        <p:nvSpPr>
          <p:cNvPr id="6" name="Slide Number Placeholder 5">
            <a:extLst>
              <a:ext uri="{FF2B5EF4-FFF2-40B4-BE49-F238E27FC236}">
                <a16:creationId xmlns:a16="http://schemas.microsoft.com/office/drawing/2014/main" id="{87501234-1290-7D46-B2C2-5DB5765B3BBB}"/>
              </a:ext>
            </a:extLst>
          </p:cNvPr>
          <p:cNvSpPr>
            <a:spLocks noGrp="1"/>
          </p:cNvSpPr>
          <p:nvPr>
            <p:ph type="sldNum" sz="quarter" idx="12"/>
          </p:nvPr>
        </p:nvSpPr>
        <p:spPr/>
        <p:txBody>
          <a:bodyPr/>
          <a:lstStyle/>
          <a:p>
            <a:fld id="{588949A8-7CCD-4D90-AA9A-1451BFC6FB3A}" type="slidenum">
              <a:rPr lang="en-US" smtClean="0"/>
              <a:t>14</a:t>
            </a:fld>
            <a:endParaRPr lang="en-US"/>
          </a:p>
        </p:txBody>
      </p:sp>
      <p:grpSp>
        <p:nvGrpSpPr>
          <p:cNvPr id="9" name="Group 8">
            <a:extLst>
              <a:ext uri="{FF2B5EF4-FFF2-40B4-BE49-F238E27FC236}">
                <a16:creationId xmlns:a16="http://schemas.microsoft.com/office/drawing/2014/main" id="{634156D0-A14C-510C-6053-9FC034BCC851}"/>
              </a:ext>
            </a:extLst>
          </p:cNvPr>
          <p:cNvGrpSpPr/>
          <p:nvPr/>
        </p:nvGrpSpPr>
        <p:grpSpPr>
          <a:xfrm>
            <a:off x="276509" y="3953589"/>
            <a:ext cx="4572000" cy="2585323"/>
            <a:chOff x="1752600" y="1045542"/>
            <a:chExt cx="4572000" cy="2585323"/>
          </a:xfrm>
        </p:grpSpPr>
        <p:sp>
          <p:nvSpPr>
            <p:cNvPr id="7" name="TextBox 6">
              <a:extLst>
                <a:ext uri="{FF2B5EF4-FFF2-40B4-BE49-F238E27FC236}">
                  <a16:creationId xmlns:a16="http://schemas.microsoft.com/office/drawing/2014/main" id="{8085BEE0-8B43-32BB-DC17-D2751B174C70}"/>
                </a:ext>
              </a:extLst>
            </p:cNvPr>
            <p:cNvSpPr txBox="1"/>
            <p:nvPr/>
          </p:nvSpPr>
          <p:spPr>
            <a:xfrm>
              <a:off x="1752600" y="1045542"/>
              <a:ext cx="4572000" cy="2585323"/>
            </a:xfrm>
            <a:prstGeom prst="rect">
              <a:avLst/>
            </a:prstGeom>
            <a:solidFill>
              <a:schemeClr val="bg1"/>
            </a:solidFill>
            <a:ln w="15875">
              <a:solidFill>
                <a:schemeClr val="tx1"/>
              </a:solidFill>
            </a:ln>
            <a:effectLst>
              <a:outerShdw blurRad="50800" dist="38100" dir="2700000" algn="tl" rotWithShape="0">
                <a:prstClr val="black">
                  <a:alpha val="40000"/>
                </a:prstClr>
              </a:outerShdw>
            </a:effectLst>
          </p:spPr>
          <p:txBody>
            <a:bodyPr wrap="square" rtlCol="0">
              <a:spAutoFit/>
            </a:bodyPr>
            <a:lstStyle/>
            <a:p>
              <a:r>
                <a:rPr lang="en-US" dirty="0"/>
                <a:t>NOTE: Collaboration Meeting follows </a:t>
              </a:r>
              <a:br>
                <a:rPr lang="en-US" dirty="0"/>
              </a:br>
              <a:r>
                <a:rPr lang="en-US" dirty="0"/>
                <a:t>MC4EIC July 9-11</a:t>
              </a:r>
              <a:r>
                <a:rPr lang="en-US" baseline="30000" dirty="0"/>
                <a:t>th</a:t>
              </a:r>
              <a:r>
                <a:rPr lang="en-US" dirty="0"/>
                <a:t> </a:t>
              </a:r>
            </a:p>
            <a:p>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https://indico.jlab.org/event/930/</a:t>
              </a:r>
              <a:r>
                <a:rPr lang="en-US" sz="1800" dirty="0">
                  <a:effectLst/>
                  <a:latin typeface="Aptos" panose="020B0004020202020204" pitchFamily="34" charset="0"/>
                  <a:ea typeface="Times New Roman" panose="02020603050405020304" pitchFamily="18" charset="0"/>
                  <a:cs typeface="Aptos" panose="020B0004020202020204" pitchFamily="34" charset="0"/>
                </a:rPr>
                <a:t> </a:t>
              </a:r>
            </a:p>
            <a:p>
              <a:endParaRPr lang="en-US" dirty="0">
                <a:latin typeface="Aptos" panose="020B0004020202020204" pitchFamily="34" charset="0"/>
                <a:ea typeface="Times New Roman" panose="02020603050405020304" pitchFamily="18" charset="0"/>
                <a:cs typeface="Aptos" panose="020B0004020202020204" pitchFamily="34" charset="0"/>
              </a:endParaRPr>
            </a:p>
            <a:p>
              <a:endParaRPr lang="en-US" sz="1800" dirty="0">
                <a:effectLst/>
                <a:latin typeface="Aptos" panose="020B0004020202020204" pitchFamily="34" charset="0"/>
                <a:ea typeface="Times New Roman" panose="02020603050405020304" pitchFamily="18" charset="0"/>
                <a:cs typeface="Aptos" panose="020B0004020202020204" pitchFamily="34" charset="0"/>
              </a:endParaRPr>
            </a:p>
            <a:p>
              <a:endParaRPr lang="en-US" dirty="0">
                <a:latin typeface="Aptos" panose="020B0004020202020204" pitchFamily="34" charset="0"/>
                <a:ea typeface="Times New Roman" panose="02020603050405020304" pitchFamily="18" charset="0"/>
                <a:cs typeface="Aptos" panose="020B0004020202020204" pitchFamily="34" charset="0"/>
              </a:endParaRPr>
            </a:p>
            <a:p>
              <a:endParaRPr lang="en-US" sz="1800" dirty="0">
                <a:effectLst/>
                <a:latin typeface="Aptos" panose="020B0004020202020204" pitchFamily="34" charset="0"/>
                <a:ea typeface="Times New Roman" panose="02020603050405020304" pitchFamily="18" charset="0"/>
                <a:cs typeface="Aptos" panose="020B0004020202020204" pitchFamily="34" charset="0"/>
              </a:endParaRPr>
            </a:p>
            <a:p>
              <a:endParaRPr lang="en-US" dirty="0">
                <a:latin typeface="Aptos" panose="020B0004020202020204" pitchFamily="34" charset="0"/>
                <a:ea typeface="Times New Roman" panose="02020603050405020304" pitchFamily="18" charset="0"/>
                <a:cs typeface="Aptos" panose="020B0004020202020204" pitchFamily="34" charset="0"/>
              </a:endParaRPr>
            </a:p>
            <a:p>
              <a:endParaRPr lang="en-US" sz="1800" dirty="0">
                <a:effectLst/>
                <a:latin typeface="Aptos" panose="020B0004020202020204" pitchFamily="34" charset="0"/>
                <a:ea typeface="Times New Roman" panose="02020603050405020304" pitchFamily="18" charset="0"/>
                <a:cs typeface="Aptos" panose="020B0004020202020204" pitchFamily="34" charset="0"/>
              </a:endParaRPr>
            </a:p>
          </p:txBody>
        </p:sp>
        <p:pic>
          <p:nvPicPr>
            <p:cNvPr id="8" name="Picture 2" descr="MC4EIC 2025">
              <a:extLst>
                <a:ext uri="{FF2B5EF4-FFF2-40B4-BE49-F238E27FC236}">
                  <a16:creationId xmlns:a16="http://schemas.microsoft.com/office/drawing/2014/main" id="{B9F57506-13F3-F1B0-3566-7E2DA69169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5475" y="2091886"/>
              <a:ext cx="4286250" cy="12049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1152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3A982-0C72-6982-CFFC-43232F44BCDC}"/>
              </a:ext>
            </a:extLst>
          </p:cNvPr>
          <p:cNvSpPr>
            <a:spLocks noGrp="1"/>
          </p:cNvSpPr>
          <p:nvPr>
            <p:ph type="title"/>
          </p:nvPr>
        </p:nvSpPr>
        <p:spPr/>
        <p:txBody>
          <a:bodyPr/>
          <a:lstStyle/>
          <a:p>
            <a:r>
              <a:rPr lang="en-US" b="1" dirty="0">
                <a:solidFill>
                  <a:schemeClr val="accent1"/>
                </a:solidFill>
              </a:rPr>
              <a:t>Coming to Jefferson Lab</a:t>
            </a:r>
          </a:p>
        </p:txBody>
      </p:sp>
      <p:sp>
        <p:nvSpPr>
          <p:cNvPr id="5" name="Content Placeholder 4">
            <a:extLst>
              <a:ext uri="{FF2B5EF4-FFF2-40B4-BE49-F238E27FC236}">
                <a16:creationId xmlns:a16="http://schemas.microsoft.com/office/drawing/2014/main" id="{447BEC81-E094-6E7D-4C82-819EA65B7ECB}"/>
              </a:ext>
            </a:extLst>
          </p:cNvPr>
          <p:cNvSpPr>
            <a:spLocks noGrp="1"/>
          </p:cNvSpPr>
          <p:nvPr>
            <p:ph idx="1"/>
          </p:nvPr>
        </p:nvSpPr>
        <p:spPr>
          <a:xfrm>
            <a:off x="838200" y="1551008"/>
            <a:ext cx="10515600" cy="4625955"/>
          </a:xfrm>
        </p:spPr>
        <p:txBody>
          <a:bodyPr>
            <a:normAutofit/>
          </a:bodyPr>
          <a:lstStyle/>
          <a:p>
            <a:r>
              <a:rPr lang="en-US" dirty="0"/>
              <a:t>This meeting at a national lab - please note a REAL ID or passport will be required for visiting the lab.</a:t>
            </a:r>
          </a:p>
          <a:p>
            <a:r>
              <a:rPr lang="en-US" dirty="0"/>
              <a:t>Apply for site access at least 7 days prior to arrival: </a:t>
            </a:r>
          </a:p>
          <a:p>
            <a:pPr lvl="1"/>
            <a:r>
              <a:rPr lang="en-US" sz="1800" u="sng"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2"/>
              </a:rPr>
              <a:t>Apply for Site Access </a:t>
            </a:r>
            <a:endParaRPr lang="en-US" sz="1800" u="sng" dirty="0">
              <a:solidFill>
                <a:srgbClr val="467886"/>
              </a:solidFill>
              <a:effectLst/>
              <a:latin typeface="Aptos" panose="020B0004020202020204" pitchFamily="34" charset="0"/>
              <a:ea typeface="Times New Roman" panose="02020603050405020304" pitchFamily="18" charset="0"/>
              <a:cs typeface="Aptos" panose="020B0004020202020204" pitchFamily="34" charset="0"/>
            </a:endParaRPr>
          </a:p>
          <a:p>
            <a:pPr lvl="1"/>
            <a:endParaRPr lang="en-US" sz="1800" u="sng" dirty="0">
              <a:solidFill>
                <a:srgbClr val="467886"/>
              </a:solidFill>
              <a:latin typeface="Aptos" panose="020B0004020202020204" pitchFamily="34" charset="0"/>
            </a:endParaRPr>
          </a:p>
          <a:p>
            <a:r>
              <a:rPr lang="en-US" dirty="0"/>
              <a:t>Invitation letters available on request</a:t>
            </a:r>
          </a:p>
          <a:p>
            <a:r>
              <a:rPr lang="en-US" dirty="0"/>
              <a:t>Many thanks to Doug Higinbotham!</a:t>
            </a:r>
          </a:p>
          <a:p>
            <a:endParaRPr lang="en-US" dirty="0"/>
          </a:p>
          <a:p>
            <a:endParaRPr lang="en-US" dirty="0"/>
          </a:p>
        </p:txBody>
      </p:sp>
      <p:sp>
        <p:nvSpPr>
          <p:cNvPr id="3" name="Date Placeholder 2">
            <a:extLst>
              <a:ext uri="{FF2B5EF4-FFF2-40B4-BE49-F238E27FC236}">
                <a16:creationId xmlns:a16="http://schemas.microsoft.com/office/drawing/2014/main" id="{00EAB483-6977-C896-B3B7-BE14FA2B5A72}"/>
              </a:ext>
            </a:extLst>
          </p:cNvPr>
          <p:cNvSpPr>
            <a:spLocks noGrp="1"/>
          </p:cNvSpPr>
          <p:nvPr>
            <p:ph type="dt" sz="half" idx="10"/>
          </p:nvPr>
        </p:nvSpPr>
        <p:spPr/>
        <p:txBody>
          <a:bodyPr/>
          <a:lstStyle/>
          <a:p>
            <a:r>
              <a:rPr lang="en-US"/>
              <a:t>6/20/2025</a:t>
            </a:r>
          </a:p>
        </p:txBody>
      </p:sp>
      <p:sp>
        <p:nvSpPr>
          <p:cNvPr id="4" name="Footer Placeholder 3">
            <a:extLst>
              <a:ext uri="{FF2B5EF4-FFF2-40B4-BE49-F238E27FC236}">
                <a16:creationId xmlns:a16="http://schemas.microsoft.com/office/drawing/2014/main" id="{E0B95AD5-F55B-7EE9-A749-680AB27F5153}"/>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4713594-023A-44DE-215E-61CE57F122E8}"/>
              </a:ext>
            </a:extLst>
          </p:cNvPr>
          <p:cNvSpPr>
            <a:spLocks noGrp="1"/>
          </p:cNvSpPr>
          <p:nvPr>
            <p:ph type="sldNum" sz="quarter" idx="12"/>
          </p:nvPr>
        </p:nvSpPr>
        <p:spPr/>
        <p:txBody>
          <a:bodyPr/>
          <a:lstStyle/>
          <a:p>
            <a:fld id="{588949A8-7CCD-4D90-AA9A-1451BFC6FB3A}" type="slidenum">
              <a:rPr lang="en-US" smtClean="0"/>
              <a:t>15</a:t>
            </a:fld>
            <a:endParaRPr lang="en-US"/>
          </a:p>
        </p:txBody>
      </p:sp>
      <p:pic>
        <p:nvPicPr>
          <p:cNvPr id="9" name="Picture 8" descr="Graphical user interface, text, application, email&#10;&#10;AI-generated content may be incorrect.">
            <a:extLst>
              <a:ext uri="{FF2B5EF4-FFF2-40B4-BE49-F238E27FC236}">
                <a16:creationId xmlns:a16="http://schemas.microsoft.com/office/drawing/2014/main" id="{B87BCC0E-D682-845C-7556-E1DDF26F6139}"/>
              </a:ext>
            </a:extLst>
          </p:cNvPr>
          <p:cNvPicPr>
            <a:picLocks noChangeAspect="1"/>
          </p:cNvPicPr>
          <p:nvPr/>
        </p:nvPicPr>
        <p:blipFill>
          <a:blip r:embed="rId3"/>
          <a:stretch>
            <a:fillRect/>
          </a:stretch>
        </p:blipFill>
        <p:spPr>
          <a:xfrm>
            <a:off x="6541428" y="4142000"/>
            <a:ext cx="5496692" cy="194337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575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CB577A-FBC6-8C2E-6B13-247DD0559742}"/>
              </a:ext>
            </a:extLst>
          </p:cNvPr>
          <p:cNvSpPr>
            <a:spLocks noGrp="1"/>
          </p:cNvSpPr>
          <p:nvPr>
            <p:ph type="title"/>
          </p:nvPr>
        </p:nvSpPr>
        <p:spPr>
          <a:xfrm>
            <a:off x="700086" y="365125"/>
            <a:ext cx="10515600" cy="1325563"/>
          </a:xfrm>
        </p:spPr>
        <p:txBody>
          <a:bodyPr>
            <a:normAutofit/>
          </a:bodyPr>
          <a:lstStyle/>
          <a:p>
            <a:r>
              <a:rPr lang="en-US" sz="4800" b="1" dirty="0">
                <a:solidFill>
                  <a:schemeClr val="accent1"/>
                </a:solidFill>
              </a:rPr>
              <a:t>July 2025 Meeting Block Schedule </a:t>
            </a:r>
          </a:p>
        </p:txBody>
      </p:sp>
      <p:sp>
        <p:nvSpPr>
          <p:cNvPr id="4" name="Date Placeholder 3">
            <a:extLst>
              <a:ext uri="{FF2B5EF4-FFF2-40B4-BE49-F238E27FC236}">
                <a16:creationId xmlns:a16="http://schemas.microsoft.com/office/drawing/2014/main" id="{9FF4AA24-886E-4DB6-70B4-F0592508D6F7}"/>
              </a:ext>
            </a:extLst>
          </p:cNvPr>
          <p:cNvSpPr>
            <a:spLocks noGrp="1"/>
          </p:cNvSpPr>
          <p:nvPr>
            <p:ph type="dt" sz="half" idx="10"/>
          </p:nvPr>
        </p:nvSpPr>
        <p:spPr/>
        <p:txBody>
          <a:bodyPr/>
          <a:lstStyle/>
          <a:p>
            <a:r>
              <a:rPr lang="en-US"/>
              <a:t>6/20/2025</a:t>
            </a:r>
          </a:p>
        </p:txBody>
      </p:sp>
      <p:sp>
        <p:nvSpPr>
          <p:cNvPr id="5" name="Footer Placeholder 4">
            <a:extLst>
              <a:ext uri="{FF2B5EF4-FFF2-40B4-BE49-F238E27FC236}">
                <a16:creationId xmlns:a16="http://schemas.microsoft.com/office/drawing/2014/main" id="{9F6D61C2-6ED2-35EF-B5AF-533DE2B1F99B}"/>
              </a:ext>
            </a:extLst>
          </p:cNvPr>
          <p:cNvSpPr>
            <a:spLocks noGrp="1"/>
          </p:cNvSpPr>
          <p:nvPr>
            <p:ph type="ftr" sz="quarter" idx="11"/>
          </p:nvPr>
        </p:nvSpPr>
        <p:spPr/>
        <p:txBody>
          <a:bodyPr/>
          <a:lstStyle/>
          <a:p>
            <a:r>
              <a:rPr lang="en-US"/>
              <a:t>ePIC General Meeting</a:t>
            </a:r>
          </a:p>
        </p:txBody>
      </p:sp>
      <p:sp>
        <p:nvSpPr>
          <p:cNvPr id="8" name="TextBox 7">
            <a:extLst>
              <a:ext uri="{FF2B5EF4-FFF2-40B4-BE49-F238E27FC236}">
                <a16:creationId xmlns:a16="http://schemas.microsoft.com/office/drawing/2014/main" id="{A15DB0A2-EA9A-44EF-F91F-9D37FAF1A40D}"/>
              </a:ext>
            </a:extLst>
          </p:cNvPr>
          <p:cNvSpPr txBox="1"/>
          <p:nvPr/>
        </p:nvSpPr>
        <p:spPr>
          <a:xfrm>
            <a:off x="2219651" y="1690688"/>
            <a:ext cx="2587247" cy="369332"/>
          </a:xfrm>
          <a:prstGeom prst="rect">
            <a:avLst/>
          </a:prstGeom>
          <a:noFill/>
        </p:spPr>
        <p:txBody>
          <a:bodyPr wrap="none" rtlCol="0">
            <a:spAutoFit/>
          </a:bodyPr>
          <a:lstStyle/>
          <a:p>
            <a:r>
              <a:rPr lang="en-US" b="1" dirty="0">
                <a:solidFill>
                  <a:srgbClr val="FFC000"/>
                </a:solidFill>
              </a:rPr>
              <a:t>Early Career Workshop</a:t>
            </a:r>
          </a:p>
        </p:txBody>
      </p:sp>
      <p:sp>
        <p:nvSpPr>
          <p:cNvPr id="9" name="TextBox 8">
            <a:extLst>
              <a:ext uri="{FF2B5EF4-FFF2-40B4-BE49-F238E27FC236}">
                <a16:creationId xmlns:a16="http://schemas.microsoft.com/office/drawing/2014/main" id="{C0F844DB-D9D3-5F76-ABFB-C56581CB5015}"/>
              </a:ext>
            </a:extLst>
          </p:cNvPr>
          <p:cNvSpPr txBox="1"/>
          <p:nvPr/>
        </p:nvSpPr>
        <p:spPr>
          <a:xfrm>
            <a:off x="5509389" y="1690688"/>
            <a:ext cx="6160661" cy="369332"/>
          </a:xfrm>
          <a:prstGeom prst="rect">
            <a:avLst/>
          </a:prstGeom>
          <a:noFill/>
        </p:spPr>
        <p:txBody>
          <a:bodyPr wrap="none" rtlCol="0">
            <a:spAutoFit/>
          </a:bodyPr>
          <a:lstStyle/>
          <a:p>
            <a:r>
              <a:rPr lang="en-US" b="1" i="0" u="none" strike="noStrike" dirty="0">
                <a:solidFill>
                  <a:srgbClr val="5B6065"/>
                </a:solidFill>
                <a:effectLst/>
                <a:latin typeface="Arial" panose="020B0604020202020204" pitchFamily="34" charset="0"/>
              </a:rPr>
              <a:t>Summer 2025 Joint EICUG/</a:t>
            </a:r>
            <a:r>
              <a:rPr lang="en-US" b="1" i="0" u="none" strike="noStrike" dirty="0" err="1">
                <a:solidFill>
                  <a:srgbClr val="5B6065"/>
                </a:solidFill>
                <a:effectLst/>
                <a:latin typeface="Arial" panose="020B0604020202020204" pitchFamily="34" charset="0"/>
              </a:rPr>
              <a:t>ePIC</a:t>
            </a:r>
            <a:r>
              <a:rPr lang="en-US" b="1" i="0" u="none" strike="noStrike" dirty="0">
                <a:solidFill>
                  <a:srgbClr val="5B6065"/>
                </a:solidFill>
                <a:effectLst/>
                <a:latin typeface="Arial" panose="020B0604020202020204" pitchFamily="34" charset="0"/>
              </a:rPr>
              <a:t> Collaboration Meeting</a:t>
            </a:r>
            <a:endParaRPr lang="en-US" b="1" dirty="0"/>
          </a:p>
        </p:txBody>
      </p:sp>
      <p:sp>
        <p:nvSpPr>
          <p:cNvPr id="10" name="Slide Number Placeholder 9">
            <a:extLst>
              <a:ext uri="{FF2B5EF4-FFF2-40B4-BE49-F238E27FC236}">
                <a16:creationId xmlns:a16="http://schemas.microsoft.com/office/drawing/2014/main" id="{5EEBD765-EBB5-6BA4-4C5A-2B98EC27E83D}"/>
              </a:ext>
            </a:extLst>
          </p:cNvPr>
          <p:cNvSpPr>
            <a:spLocks noGrp="1"/>
          </p:cNvSpPr>
          <p:nvPr>
            <p:ph type="sldNum" sz="quarter" idx="12"/>
          </p:nvPr>
        </p:nvSpPr>
        <p:spPr/>
        <p:txBody>
          <a:bodyPr/>
          <a:lstStyle/>
          <a:p>
            <a:fld id="{588949A8-7CCD-4D90-AA9A-1451BFC6FB3A}" type="slidenum">
              <a:rPr lang="en-US" smtClean="0"/>
              <a:t>16</a:t>
            </a:fld>
            <a:endParaRPr lang="en-US"/>
          </a:p>
        </p:txBody>
      </p:sp>
      <p:graphicFrame>
        <p:nvGraphicFramePr>
          <p:cNvPr id="11" name="Table 10">
            <a:extLst>
              <a:ext uri="{FF2B5EF4-FFF2-40B4-BE49-F238E27FC236}">
                <a16:creationId xmlns:a16="http://schemas.microsoft.com/office/drawing/2014/main" id="{5BEB7FE5-8C79-885D-7E83-F6616B3B61E9}"/>
              </a:ext>
            </a:extLst>
          </p:cNvPr>
          <p:cNvGraphicFramePr>
            <a:graphicFrameLocks noGrp="1"/>
          </p:cNvGraphicFramePr>
          <p:nvPr>
            <p:extLst>
              <p:ext uri="{D42A27DB-BD31-4B8C-83A1-F6EECF244321}">
                <p14:modId xmlns:p14="http://schemas.microsoft.com/office/powerpoint/2010/main" val="2080352594"/>
              </p:ext>
            </p:extLst>
          </p:nvPr>
        </p:nvGraphicFramePr>
        <p:xfrm>
          <a:off x="352422" y="2270673"/>
          <a:ext cx="11487151" cy="3261463"/>
        </p:xfrm>
        <a:graphic>
          <a:graphicData uri="http://schemas.openxmlformats.org/drawingml/2006/table">
            <a:tbl>
              <a:tblPr firstRow="1" bandRow="1">
                <a:tableStyleId>{5C22544A-7EE6-4342-B048-85BDC9FD1C3A}</a:tableStyleId>
              </a:tblPr>
              <a:tblGrid>
                <a:gridCol w="1276350">
                  <a:extLst>
                    <a:ext uri="{9D8B030D-6E8A-4147-A177-3AD203B41FA5}">
                      <a16:colId xmlns:a16="http://schemas.microsoft.com/office/drawing/2014/main" val="2256900952"/>
                    </a:ext>
                  </a:extLst>
                </a:gridCol>
                <a:gridCol w="1403255">
                  <a:extLst>
                    <a:ext uri="{9D8B030D-6E8A-4147-A177-3AD203B41FA5}">
                      <a16:colId xmlns:a16="http://schemas.microsoft.com/office/drawing/2014/main" val="445388117"/>
                    </a:ext>
                  </a:extLst>
                </a:gridCol>
                <a:gridCol w="1153106">
                  <a:extLst>
                    <a:ext uri="{9D8B030D-6E8A-4147-A177-3AD203B41FA5}">
                      <a16:colId xmlns:a16="http://schemas.microsoft.com/office/drawing/2014/main" val="3746863351"/>
                    </a:ext>
                  </a:extLst>
                </a:gridCol>
                <a:gridCol w="1272690">
                  <a:extLst>
                    <a:ext uri="{9D8B030D-6E8A-4147-A177-3AD203B41FA5}">
                      <a16:colId xmlns:a16="http://schemas.microsoft.com/office/drawing/2014/main" val="743045641"/>
                    </a:ext>
                  </a:extLst>
                </a:gridCol>
                <a:gridCol w="1428749">
                  <a:extLst>
                    <a:ext uri="{9D8B030D-6E8A-4147-A177-3AD203B41FA5}">
                      <a16:colId xmlns:a16="http://schemas.microsoft.com/office/drawing/2014/main" val="46315696"/>
                    </a:ext>
                  </a:extLst>
                </a:gridCol>
                <a:gridCol w="1279970">
                  <a:extLst>
                    <a:ext uri="{9D8B030D-6E8A-4147-A177-3AD203B41FA5}">
                      <a16:colId xmlns:a16="http://schemas.microsoft.com/office/drawing/2014/main" val="2571184773"/>
                    </a:ext>
                  </a:extLst>
                </a:gridCol>
                <a:gridCol w="1320355">
                  <a:extLst>
                    <a:ext uri="{9D8B030D-6E8A-4147-A177-3AD203B41FA5}">
                      <a16:colId xmlns:a16="http://schemas.microsoft.com/office/drawing/2014/main" val="762596748"/>
                    </a:ext>
                  </a:extLst>
                </a:gridCol>
                <a:gridCol w="1234377">
                  <a:extLst>
                    <a:ext uri="{9D8B030D-6E8A-4147-A177-3AD203B41FA5}">
                      <a16:colId xmlns:a16="http://schemas.microsoft.com/office/drawing/2014/main" val="871803581"/>
                    </a:ext>
                  </a:extLst>
                </a:gridCol>
                <a:gridCol w="1118299">
                  <a:extLst>
                    <a:ext uri="{9D8B030D-6E8A-4147-A177-3AD203B41FA5}">
                      <a16:colId xmlns:a16="http://schemas.microsoft.com/office/drawing/2014/main" val="734859304"/>
                    </a:ext>
                  </a:extLst>
                </a:gridCol>
              </a:tblGrid>
              <a:tr h="909437">
                <a:tc>
                  <a:txBody>
                    <a:bodyPr/>
                    <a:lstStyle/>
                    <a:p>
                      <a:endParaRPr lang="en-US" dirty="0"/>
                    </a:p>
                  </a:txBody>
                  <a:tcPr/>
                </a:tc>
                <a:tc>
                  <a:txBody>
                    <a:bodyPr/>
                    <a:lstStyle/>
                    <a:p>
                      <a:r>
                        <a:rPr lang="en-US" dirty="0">
                          <a:solidFill>
                            <a:schemeClr val="bg1"/>
                          </a:solidFill>
                        </a:rPr>
                        <a:t>F</a:t>
                      </a:r>
                    </a:p>
                    <a:p>
                      <a:r>
                        <a:rPr lang="en-US" dirty="0">
                          <a:solidFill>
                            <a:schemeClr val="bg1"/>
                          </a:solidFill>
                        </a:rPr>
                        <a:t>July 11</a:t>
                      </a:r>
                      <a:r>
                        <a:rPr lang="en-US" baseline="30000" dirty="0">
                          <a:solidFill>
                            <a:schemeClr val="bg1"/>
                          </a:solidFill>
                        </a:rPr>
                        <a:t>th</a:t>
                      </a:r>
                    </a:p>
                  </a:txBody>
                  <a:tcPr/>
                </a:tc>
                <a:tc>
                  <a:txBody>
                    <a:bodyPr/>
                    <a:lstStyle/>
                    <a:p>
                      <a:r>
                        <a:rPr lang="en-US" dirty="0">
                          <a:solidFill>
                            <a:schemeClr val="bg1"/>
                          </a:solidFill>
                        </a:rPr>
                        <a:t>S</a:t>
                      </a:r>
                    </a:p>
                  </a:txBody>
                  <a:tcPr/>
                </a:tc>
                <a:tc>
                  <a:txBody>
                    <a:bodyPr/>
                    <a:lstStyle/>
                    <a:p>
                      <a:r>
                        <a:rPr lang="en-US" dirty="0">
                          <a:solidFill>
                            <a:schemeClr val="bg1"/>
                          </a:solidFill>
                        </a:rPr>
                        <a:t>S</a:t>
                      </a:r>
                    </a:p>
                  </a:txBody>
                  <a:tcPr/>
                </a:tc>
                <a:tc>
                  <a:txBody>
                    <a:bodyPr/>
                    <a:lstStyle/>
                    <a:p>
                      <a:r>
                        <a:rPr lang="en-US" dirty="0"/>
                        <a:t>M</a:t>
                      </a:r>
                    </a:p>
                    <a:p>
                      <a:r>
                        <a:rPr lang="en-US" dirty="0"/>
                        <a:t>July 14</a:t>
                      </a:r>
                      <a:r>
                        <a:rPr lang="en-US" baseline="30000" dirty="0"/>
                        <a:t>th</a:t>
                      </a:r>
                    </a:p>
                  </a:txBody>
                  <a:tcPr/>
                </a:tc>
                <a:tc>
                  <a:txBody>
                    <a:bodyPr/>
                    <a:lstStyle/>
                    <a:p>
                      <a:r>
                        <a:rPr lang="en-US" dirty="0"/>
                        <a:t>T</a:t>
                      </a:r>
                    </a:p>
                  </a:txBody>
                  <a:tcPr/>
                </a:tc>
                <a:tc>
                  <a:txBody>
                    <a:bodyPr/>
                    <a:lstStyle/>
                    <a:p>
                      <a:r>
                        <a:rPr lang="en-US" dirty="0"/>
                        <a:t>W</a:t>
                      </a:r>
                    </a:p>
                  </a:txBody>
                  <a:tcPr/>
                </a:tc>
                <a:tc>
                  <a:txBody>
                    <a:bodyPr/>
                    <a:lstStyle/>
                    <a:p>
                      <a:r>
                        <a:rPr lang="en-US" dirty="0"/>
                        <a:t>Th</a:t>
                      </a:r>
                    </a:p>
                  </a:txBody>
                  <a:tcPr/>
                </a:tc>
                <a:tc>
                  <a:txBody>
                    <a:bodyPr/>
                    <a:lstStyle/>
                    <a:p>
                      <a:r>
                        <a:rPr lang="en-US" dirty="0"/>
                        <a:t>F</a:t>
                      </a:r>
                    </a:p>
                  </a:txBody>
                  <a:tcPr/>
                </a:tc>
                <a:extLst>
                  <a:ext uri="{0D108BD9-81ED-4DB2-BD59-A6C34878D82A}">
                    <a16:rowId xmlns:a16="http://schemas.microsoft.com/office/drawing/2014/main" val="160792032"/>
                  </a:ext>
                </a:extLst>
              </a:tr>
              <a:tr h="797546">
                <a:tc>
                  <a:txBody>
                    <a:bodyPr/>
                    <a:lstStyle/>
                    <a:p>
                      <a:r>
                        <a:rPr lang="en-US" dirty="0"/>
                        <a:t>Morning</a:t>
                      </a:r>
                    </a:p>
                    <a:p>
                      <a:r>
                        <a:rPr lang="en-US" dirty="0"/>
                        <a:t>Sessions</a:t>
                      </a:r>
                    </a:p>
                  </a:txBody>
                  <a:tcPr/>
                </a:tc>
                <a:tc>
                  <a:txBody>
                    <a:bodyPr/>
                    <a:lstStyle/>
                    <a:p>
                      <a:r>
                        <a:rPr lang="en-US" dirty="0"/>
                        <a:t>Last part of MC4EIC</a:t>
                      </a:r>
                    </a:p>
                  </a:txBody>
                  <a:tcPr>
                    <a:solidFill>
                      <a:srgbClr val="00B0F0"/>
                    </a:solidFill>
                  </a:tcPr>
                </a:tc>
                <a:tc>
                  <a:txBody>
                    <a:bodyPr/>
                    <a:lstStyle/>
                    <a:p>
                      <a:r>
                        <a:rPr lang="en-US" dirty="0"/>
                        <a:t>2</a:t>
                      </a:r>
                      <a:r>
                        <a:rPr lang="en-US" baseline="30000" dirty="0"/>
                        <a:t>nd</a:t>
                      </a:r>
                      <a:r>
                        <a:rPr lang="en-US" dirty="0"/>
                        <a:t> Session</a:t>
                      </a:r>
                    </a:p>
                  </a:txBody>
                  <a:tcPr>
                    <a:solidFill>
                      <a:srgbClr val="FFC000"/>
                    </a:solidFill>
                  </a:tcPr>
                </a:tc>
                <a:tc>
                  <a:txBody>
                    <a:bodyPr/>
                    <a:lstStyle/>
                    <a:p>
                      <a:r>
                        <a:rPr lang="en-US" dirty="0"/>
                        <a:t>4</a:t>
                      </a:r>
                      <a:r>
                        <a:rPr lang="en-US" baseline="30000" dirty="0"/>
                        <a:t>th</a:t>
                      </a:r>
                    </a:p>
                    <a:p>
                      <a:r>
                        <a:rPr lang="en-US" baseline="0" dirty="0"/>
                        <a:t>Session</a:t>
                      </a:r>
                    </a:p>
                  </a:txBody>
                  <a:tcPr>
                    <a:solidFill>
                      <a:srgbClr val="FFC000"/>
                    </a:solidFill>
                  </a:tcPr>
                </a:tc>
                <a:tc>
                  <a:txBody>
                    <a:bodyPr/>
                    <a:lstStyle/>
                    <a:p>
                      <a:r>
                        <a:rPr lang="en-US" dirty="0"/>
                        <a:t>Joint </a:t>
                      </a:r>
                      <a:r>
                        <a:rPr lang="en-US" dirty="0" err="1"/>
                        <a:t>ePIC</a:t>
                      </a:r>
                      <a:r>
                        <a:rPr lang="en-US" dirty="0"/>
                        <a:t>/</a:t>
                      </a:r>
                      <a:br>
                        <a:rPr lang="en-US" dirty="0"/>
                      </a:br>
                      <a:r>
                        <a:rPr lang="en-US" dirty="0"/>
                        <a:t>EICUG Plenary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Parallel/</a:t>
                      </a:r>
                      <a:br>
                        <a:rPr lang="en-US" dirty="0"/>
                      </a:br>
                      <a:r>
                        <a:rPr lang="en-US" dirty="0" err="1"/>
                        <a:t>Workfests</a:t>
                      </a:r>
                      <a:endParaRPr lang="en-US" dirty="0"/>
                    </a:p>
                    <a:p>
                      <a:endParaRPr lang="en-US" baseline="0" dirty="0"/>
                    </a:p>
                  </a:txBody>
                  <a:tcPr/>
                </a:tc>
                <a:tc>
                  <a:txBody>
                    <a:bodyPr/>
                    <a:lstStyle/>
                    <a:p>
                      <a:r>
                        <a:rPr lang="en-US" dirty="0"/>
                        <a:t>Parallel/</a:t>
                      </a:r>
                      <a:br>
                        <a:rPr lang="en-US" dirty="0"/>
                      </a:br>
                      <a:r>
                        <a:rPr lang="en-US" dirty="0" err="1"/>
                        <a:t>Workfests</a:t>
                      </a:r>
                      <a:endParaRPr lang="en-US" dirty="0"/>
                    </a:p>
                  </a:txBody>
                  <a:tcPr/>
                </a:tc>
                <a:tc>
                  <a:txBody>
                    <a:bodyPr/>
                    <a:lstStyle/>
                    <a:p>
                      <a:r>
                        <a:rPr lang="en-US" dirty="0" err="1"/>
                        <a:t>ePIC</a:t>
                      </a:r>
                      <a:r>
                        <a:rPr lang="en-US" dirty="0"/>
                        <a:t> CC </a:t>
                      </a:r>
                      <a:br>
                        <a:rPr lang="en-US" dirty="0"/>
                      </a:br>
                      <a:r>
                        <a:rPr lang="en-US" dirty="0"/>
                        <a:t>Meeting</a:t>
                      </a:r>
                      <a:endParaRPr lang="en-US" baseline="0" dirty="0"/>
                    </a:p>
                  </a:txBody>
                  <a:tcPr/>
                </a:tc>
                <a:tc>
                  <a:txBody>
                    <a:bodyPr/>
                    <a:lstStyle/>
                    <a:p>
                      <a:r>
                        <a:rPr lang="en-US" dirty="0" err="1"/>
                        <a:t>ePIC</a:t>
                      </a:r>
                      <a:r>
                        <a:rPr lang="en-US" dirty="0"/>
                        <a:t> Closing</a:t>
                      </a:r>
                      <a:br>
                        <a:rPr lang="en-US" dirty="0"/>
                      </a:br>
                      <a:r>
                        <a:rPr lang="en-US" dirty="0"/>
                        <a:t>Plenary</a:t>
                      </a:r>
                    </a:p>
                  </a:txBody>
                  <a:tcPr/>
                </a:tc>
                <a:extLst>
                  <a:ext uri="{0D108BD9-81ED-4DB2-BD59-A6C34878D82A}">
                    <a16:rowId xmlns:a16="http://schemas.microsoft.com/office/drawing/2014/main" val="2571155319"/>
                  </a:ext>
                </a:extLst>
              </a:tr>
              <a:tr h="547778">
                <a:tc>
                  <a:txBody>
                    <a:bodyPr/>
                    <a:lstStyle/>
                    <a:p>
                      <a:r>
                        <a:rPr lang="en-US" dirty="0"/>
                        <a:t>Lunch</a:t>
                      </a:r>
                    </a:p>
                  </a:txBody>
                  <a:tcPr/>
                </a:tc>
                <a:tc>
                  <a:txBody>
                    <a:bodyPr/>
                    <a:lstStyle/>
                    <a:p>
                      <a:r>
                        <a:rPr lang="en-US" dirty="0"/>
                        <a:t>Not Provided</a:t>
                      </a:r>
                    </a:p>
                  </a:txBody>
                  <a:tcPr>
                    <a:solidFill>
                      <a:srgbClr val="FFC000"/>
                    </a:solidFill>
                  </a:tcPr>
                </a:tc>
                <a:tc>
                  <a:txBody>
                    <a:bodyPr/>
                    <a:lstStyle/>
                    <a:p>
                      <a:r>
                        <a:rPr lang="en-US" dirty="0"/>
                        <a:t>Provided</a:t>
                      </a:r>
                    </a:p>
                  </a:txBody>
                  <a:tcPr>
                    <a:solidFill>
                      <a:srgbClr val="FFC000"/>
                    </a:solidFill>
                  </a:tcPr>
                </a:tc>
                <a:tc>
                  <a:txBody>
                    <a:bodyPr/>
                    <a:lstStyle/>
                    <a:p>
                      <a:r>
                        <a:rPr lang="en-US" dirty="0"/>
                        <a:t>Not</a:t>
                      </a:r>
                    </a:p>
                    <a:p>
                      <a:r>
                        <a:rPr lang="en-US" dirty="0"/>
                        <a:t>Provided</a:t>
                      </a:r>
                    </a:p>
                  </a:txBody>
                  <a:tcPr>
                    <a:solidFill>
                      <a:srgbClr val="FFC000"/>
                    </a:solidFill>
                  </a:tcPr>
                </a:tc>
                <a:tc>
                  <a:txBody>
                    <a:bodyPr/>
                    <a:lstStyle/>
                    <a:p>
                      <a:r>
                        <a:rPr lang="en-US" dirty="0"/>
                        <a:t>Provided</a:t>
                      </a:r>
                    </a:p>
                  </a:txBody>
                  <a:tcPr/>
                </a:tc>
                <a:tc>
                  <a:txBody>
                    <a:bodyPr/>
                    <a:lstStyle/>
                    <a:p>
                      <a:r>
                        <a:rPr lang="en-US" dirty="0"/>
                        <a:t>Provided</a:t>
                      </a:r>
                    </a:p>
                  </a:txBody>
                  <a:tcPr/>
                </a:tc>
                <a:tc>
                  <a:txBody>
                    <a:bodyPr/>
                    <a:lstStyle/>
                    <a:p>
                      <a:r>
                        <a:rPr lang="en-US" dirty="0"/>
                        <a:t>Provided</a:t>
                      </a:r>
                    </a:p>
                  </a:txBody>
                  <a:tcPr/>
                </a:tc>
                <a:tc>
                  <a:txBody>
                    <a:bodyPr/>
                    <a:lstStyle/>
                    <a:p>
                      <a:r>
                        <a:rPr lang="en-US" dirty="0"/>
                        <a:t>Provided</a:t>
                      </a:r>
                    </a:p>
                  </a:txBody>
                  <a:tcPr/>
                </a:tc>
                <a:tc>
                  <a:txBody>
                    <a:bodyPr/>
                    <a:lstStyle/>
                    <a:p>
                      <a:r>
                        <a:rPr lang="en-US" dirty="0"/>
                        <a:t>Not</a:t>
                      </a:r>
                    </a:p>
                    <a:p>
                      <a:r>
                        <a:rPr lang="en-US" dirty="0"/>
                        <a:t>Provided</a:t>
                      </a:r>
                    </a:p>
                  </a:txBody>
                  <a:tcPr/>
                </a:tc>
                <a:extLst>
                  <a:ext uri="{0D108BD9-81ED-4DB2-BD59-A6C34878D82A}">
                    <a16:rowId xmlns:a16="http://schemas.microsoft.com/office/drawing/2014/main" val="1126317415"/>
                  </a:ext>
                </a:extLst>
              </a:tr>
              <a:tr h="797546">
                <a:tc>
                  <a:txBody>
                    <a:bodyPr/>
                    <a:lstStyle/>
                    <a:p>
                      <a:r>
                        <a:rPr lang="en-US" dirty="0"/>
                        <a:t>Afternoon</a:t>
                      </a:r>
                    </a:p>
                    <a:p>
                      <a:r>
                        <a:rPr lang="en-US" dirty="0"/>
                        <a:t>Sessions</a:t>
                      </a:r>
                    </a:p>
                  </a:txBody>
                  <a:tcPr/>
                </a:tc>
                <a:tc>
                  <a:txBody>
                    <a:bodyPr/>
                    <a:lstStyle/>
                    <a:p>
                      <a:r>
                        <a:rPr lang="en-US" dirty="0"/>
                        <a:t>1st Session</a:t>
                      </a:r>
                    </a:p>
                  </a:txBody>
                  <a:tcPr>
                    <a:solidFill>
                      <a:srgbClr val="FFC000"/>
                    </a:solidFill>
                  </a:tcPr>
                </a:tc>
                <a:tc>
                  <a:txBody>
                    <a:bodyPr/>
                    <a:lstStyle/>
                    <a:p>
                      <a:r>
                        <a:rPr lang="en-US" dirty="0"/>
                        <a:t>3</a:t>
                      </a:r>
                      <a:r>
                        <a:rPr lang="en-US" baseline="30000" dirty="0"/>
                        <a:t>rd</a:t>
                      </a:r>
                      <a:r>
                        <a:rPr lang="en-US" dirty="0"/>
                        <a:t>  Session</a:t>
                      </a:r>
                    </a:p>
                  </a:txBody>
                  <a:tcPr>
                    <a:solidFill>
                      <a:srgbClr val="FFC000"/>
                    </a:solidFill>
                  </a:tcPr>
                </a:tc>
                <a:tc>
                  <a:txBody>
                    <a:bodyPr/>
                    <a:lstStyle/>
                    <a:p>
                      <a:r>
                        <a:rPr lang="en-US" dirty="0"/>
                        <a:t>( free )</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Accelerator/</a:t>
                      </a:r>
                      <a:br>
                        <a:rPr lang="en-US" dirty="0"/>
                      </a:br>
                      <a:r>
                        <a:rPr lang="en-US" dirty="0"/>
                        <a:t>Physics talks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EICUG/</a:t>
                      </a:r>
                      <a:br>
                        <a:rPr lang="en-US" dirty="0"/>
                      </a:br>
                      <a:r>
                        <a:rPr lang="en-US" dirty="0"/>
                        <a:t>Awards</a:t>
                      </a:r>
                    </a:p>
                  </a:txBody>
                  <a:tcPr/>
                </a:tc>
                <a:tc>
                  <a:txBody>
                    <a:bodyPr/>
                    <a:lstStyle/>
                    <a:p>
                      <a:r>
                        <a:rPr lang="en-US" dirty="0"/>
                        <a:t>Parallel/</a:t>
                      </a:r>
                      <a:br>
                        <a:rPr lang="en-US" dirty="0"/>
                      </a:br>
                      <a:r>
                        <a:rPr lang="en-US" dirty="0" err="1"/>
                        <a:t>Workfests</a:t>
                      </a:r>
                      <a:endParaRPr lang="en-US" dirty="0"/>
                    </a:p>
                  </a:txBody>
                  <a:tcPr/>
                </a:tc>
                <a:tc>
                  <a:txBody>
                    <a:bodyPr/>
                    <a:lstStyle/>
                    <a:p>
                      <a:r>
                        <a:rPr lang="en-US" dirty="0"/>
                        <a:t>Parallel/</a:t>
                      </a:r>
                      <a:br>
                        <a:rPr lang="en-US" dirty="0"/>
                      </a:br>
                      <a:r>
                        <a:rPr lang="en-US" dirty="0" err="1"/>
                        <a:t>Workfests</a:t>
                      </a:r>
                      <a:endParaRPr lang="en-US" dirty="0"/>
                    </a:p>
                  </a:txBody>
                  <a:tcPr/>
                </a:tc>
                <a:tc>
                  <a:txBody>
                    <a:bodyPr/>
                    <a:lstStyle/>
                    <a:p>
                      <a:r>
                        <a:rPr lang="en-US" dirty="0"/>
                        <a:t>( free )</a:t>
                      </a:r>
                    </a:p>
                  </a:txBody>
                  <a:tcPr>
                    <a:noFill/>
                  </a:tcPr>
                </a:tc>
                <a:extLst>
                  <a:ext uri="{0D108BD9-81ED-4DB2-BD59-A6C34878D82A}">
                    <a16:rowId xmlns:a16="http://schemas.microsoft.com/office/drawing/2014/main" val="1850140726"/>
                  </a:ext>
                </a:extLst>
              </a:tr>
            </a:tbl>
          </a:graphicData>
        </a:graphic>
      </p:graphicFrame>
      <p:sp>
        <p:nvSpPr>
          <p:cNvPr id="2" name="TextBox 1">
            <a:extLst>
              <a:ext uri="{FF2B5EF4-FFF2-40B4-BE49-F238E27FC236}">
                <a16:creationId xmlns:a16="http://schemas.microsoft.com/office/drawing/2014/main" id="{DD90BEA3-B68F-7DD3-1E68-3D135B044501}"/>
              </a:ext>
            </a:extLst>
          </p:cNvPr>
          <p:cNvSpPr txBox="1"/>
          <p:nvPr/>
        </p:nvSpPr>
        <p:spPr>
          <a:xfrm>
            <a:off x="9060961" y="5679504"/>
            <a:ext cx="2154725" cy="646331"/>
          </a:xfrm>
          <a:prstGeom prst="rect">
            <a:avLst/>
          </a:prstGeom>
          <a:noFill/>
        </p:spPr>
        <p:txBody>
          <a:bodyPr wrap="square" rtlCol="0">
            <a:spAutoFit/>
          </a:bodyPr>
          <a:lstStyle/>
          <a:p>
            <a:pPr algn="ctr"/>
            <a:r>
              <a:rPr lang="en-US" dirty="0">
                <a:solidFill>
                  <a:srgbClr val="FF0000"/>
                </a:solidFill>
              </a:rPr>
              <a:t>Social Event @</a:t>
            </a:r>
          </a:p>
          <a:p>
            <a:pPr algn="ctr"/>
            <a:r>
              <a:rPr lang="en-US" dirty="0">
                <a:solidFill>
                  <a:srgbClr val="FF0000"/>
                </a:solidFill>
              </a:rPr>
              <a:t>Traditions Brewpub</a:t>
            </a:r>
          </a:p>
        </p:txBody>
      </p:sp>
    </p:spTree>
    <p:extLst>
      <p:ext uri="{BB962C8B-B14F-4D97-AF65-F5344CB8AC3E}">
        <p14:creationId xmlns:p14="http://schemas.microsoft.com/office/powerpoint/2010/main" val="3864354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7AB0-FDD4-5CD1-CA58-56EB6B87B5C2}"/>
              </a:ext>
            </a:extLst>
          </p:cNvPr>
          <p:cNvSpPr>
            <a:spLocks noGrp="1"/>
          </p:cNvSpPr>
          <p:nvPr>
            <p:ph type="title"/>
          </p:nvPr>
        </p:nvSpPr>
        <p:spPr>
          <a:xfrm>
            <a:off x="838200" y="365125"/>
            <a:ext cx="10515600" cy="933097"/>
          </a:xfrm>
        </p:spPr>
        <p:txBody>
          <a:bodyPr/>
          <a:lstStyle/>
          <a:p>
            <a:r>
              <a:rPr lang="en-US" b="1" dirty="0">
                <a:solidFill>
                  <a:srgbClr val="FF0000"/>
                </a:solidFill>
              </a:rPr>
              <a:t>DRAFT</a:t>
            </a:r>
            <a:r>
              <a:rPr lang="en-US" b="1" dirty="0">
                <a:solidFill>
                  <a:schemeClr val="accent1"/>
                </a:solidFill>
              </a:rPr>
              <a:t> </a:t>
            </a:r>
            <a:r>
              <a:rPr lang="en-US" b="1" dirty="0" err="1">
                <a:solidFill>
                  <a:schemeClr val="accent1"/>
                </a:solidFill>
              </a:rPr>
              <a:t>Workfest</a:t>
            </a:r>
            <a:r>
              <a:rPr lang="en-US" b="1" dirty="0">
                <a:solidFill>
                  <a:schemeClr val="accent1"/>
                </a:solidFill>
              </a:rPr>
              <a:t> Agenda</a:t>
            </a:r>
          </a:p>
        </p:txBody>
      </p:sp>
      <p:sp>
        <p:nvSpPr>
          <p:cNvPr id="3" name="Date Placeholder 2">
            <a:extLst>
              <a:ext uri="{FF2B5EF4-FFF2-40B4-BE49-F238E27FC236}">
                <a16:creationId xmlns:a16="http://schemas.microsoft.com/office/drawing/2014/main" id="{28876604-141A-4CDF-E53F-DB4E538954AC}"/>
              </a:ext>
            </a:extLst>
          </p:cNvPr>
          <p:cNvSpPr>
            <a:spLocks noGrp="1"/>
          </p:cNvSpPr>
          <p:nvPr>
            <p:ph type="dt" sz="half" idx="10"/>
          </p:nvPr>
        </p:nvSpPr>
        <p:spPr/>
        <p:txBody>
          <a:bodyPr/>
          <a:lstStyle/>
          <a:p>
            <a:r>
              <a:rPr lang="en-US"/>
              <a:t>6/20/2025</a:t>
            </a:r>
          </a:p>
        </p:txBody>
      </p:sp>
      <p:sp>
        <p:nvSpPr>
          <p:cNvPr id="4" name="Footer Placeholder 3">
            <a:extLst>
              <a:ext uri="{FF2B5EF4-FFF2-40B4-BE49-F238E27FC236}">
                <a16:creationId xmlns:a16="http://schemas.microsoft.com/office/drawing/2014/main" id="{F675D378-A12F-FA9D-0D35-B3621D34CAB1}"/>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E4B8A69C-1B9B-9D34-C4DD-4D7093609207}"/>
              </a:ext>
            </a:extLst>
          </p:cNvPr>
          <p:cNvSpPr>
            <a:spLocks noGrp="1"/>
          </p:cNvSpPr>
          <p:nvPr>
            <p:ph type="sldNum" sz="quarter" idx="12"/>
          </p:nvPr>
        </p:nvSpPr>
        <p:spPr/>
        <p:txBody>
          <a:bodyPr/>
          <a:lstStyle/>
          <a:p>
            <a:fld id="{588949A8-7CCD-4D90-AA9A-1451BFC6FB3A}" type="slidenum">
              <a:rPr lang="en-US" smtClean="0"/>
              <a:t>17</a:t>
            </a:fld>
            <a:endParaRPr lang="en-US"/>
          </a:p>
        </p:txBody>
      </p:sp>
      <p:pic>
        <p:nvPicPr>
          <p:cNvPr id="13" name="Picture 12">
            <a:extLst>
              <a:ext uri="{FF2B5EF4-FFF2-40B4-BE49-F238E27FC236}">
                <a16:creationId xmlns:a16="http://schemas.microsoft.com/office/drawing/2014/main" id="{123EB08E-8F40-7DB5-D83C-B7AE8D9A740E}"/>
              </a:ext>
            </a:extLst>
          </p:cNvPr>
          <p:cNvPicPr>
            <a:picLocks noChangeAspect="1"/>
          </p:cNvPicPr>
          <p:nvPr/>
        </p:nvPicPr>
        <p:blipFill>
          <a:blip r:embed="rId2"/>
          <a:stretch>
            <a:fillRect/>
          </a:stretch>
        </p:blipFill>
        <p:spPr>
          <a:xfrm>
            <a:off x="6217758" y="1433689"/>
            <a:ext cx="5705686" cy="1411111"/>
          </a:xfrm>
          <a:prstGeom prst="rect">
            <a:avLst/>
          </a:prstGeom>
        </p:spPr>
      </p:pic>
      <p:sp>
        <p:nvSpPr>
          <p:cNvPr id="14" name="TextBox 13">
            <a:extLst>
              <a:ext uri="{FF2B5EF4-FFF2-40B4-BE49-F238E27FC236}">
                <a16:creationId xmlns:a16="http://schemas.microsoft.com/office/drawing/2014/main" id="{2B819945-9122-0B69-0410-E80B7E67A0D4}"/>
              </a:ext>
            </a:extLst>
          </p:cNvPr>
          <p:cNvSpPr txBox="1"/>
          <p:nvPr/>
        </p:nvSpPr>
        <p:spPr>
          <a:xfrm>
            <a:off x="6360524" y="3123446"/>
            <a:ext cx="5450186" cy="3139321"/>
          </a:xfrm>
          <a:prstGeom prst="rect">
            <a:avLst/>
          </a:prstGeom>
          <a:noFill/>
        </p:spPr>
        <p:txBody>
          <a:bodyPr wrap="square" rtlCol="0">
            <a:spAutoFit/>
          </a:bodyPr>
          <a:lstStyle/>
          <a:p>
            <a:r>
              <a:rPr lang="en-US" dirty="0"/>
              <a:t>Working to finalize </a:t>
            </a:r>
            <a:r>
              <a:rPr lang="en-US" dirty="0" err="1"/>
              <a:t>workfest</a:t>
            </a:r>
            <a:r>
              <a:rPr lang="en-US" dirty="0"/>
              <a:t> agendas and make agendas available to organizers in Indico. </a:t>
            </a:r>
          </a:p>
          <a:p>
            <a:endParaRPr lang="en-US" dirty="0"/>
          </a:p>
          <a:p>
            <a:r>
              <a:rPr lang="en-US" dirty="0"/>
              <a:t>Indico also includes </a:t>
            </a:r>
            <a:r>
              <a:rPr lang="en-US" dirty="0" err="1"/>
              <a:t>workfest</a:t>
            </a:r>
            <a:r>
              <a:rPr lang="en-US"/>
              <a:t> descriptions</a:t>
            </a:r>
            <a:r>
              <a:rPr lang="en-US" dirty="0"/>
              <a:t>:</a:t>
            </a:r>
          </a:p>
          <a:p>
            <a:r>
              <a:rPr lang="en-US" dirty="0">
                <a:hlinkClick r:id="rId3"/>
              </a:rPr>
              <a:t>https://indico.jlab.org/event/934/page/513-workfest-descriptions</a:t>
            </a:r>
            <a:endParaRPr lang="en-US" dirty="0"/>
          </a:p>
          <a:p>
            <a:endParaRPr lang="en-US" dirty="0"/>
          </a:p>
          <a:p>
            <a:endParaRPr lang="en-US" dirty="0"/>
          </a:p>
          <a:p>
            <a:r>
              <a:rPr lang="en-US" dirty="0"/>
              <a:t>A huge thanks to the </a:t>
            </a:r>
            <a:r>
              <a:rPr lang="en-US" dirty="0" err="1"/>
              <a:t>workfest</a:t>
            </a:r>
            <a:r>
              <a:rPr lang="en-US" dirty="0"/>
              <a:t> organizers – who, in addition to everything else they do, are taking on the extra burden to organize these important activities.  </a:t>
            </a:r>
          </a:p>
        </p:txBody>
      </p:sp>
      <p:pic>
        <p:nvPicPr>
          <p:cNvPr id="7" name="Picture 6">
            <a:extLst>
              <a:ext uri="{FF2B5EF4-FFF2-40B4-BE49-F238E27FC236}">
                <a16:creationId xmlns:a16="http://schemas.microsoft.com/office/drawing/2014/main" id="{4080DDFB-B27B-D617-972C-8318FBE1C957}"/>
              </a:ext>
            </a:extLst>
          </p:cNvPr>
          <p:cNvPicPr>
            <a:picLocks noChangeAspect="1"/>
          </p:cNvPicPr>
          <p:nvPr/>
        </p:nvPicPr>
        <p:blipFill>
          <a:blip r:embed="rId4"/>
          <a:stretch>
            <a:fillRect/>
          </a:stretch>
        </p:blipFill>
        <p:spPr>
          <a:xfrm>
            <a:off x="381290" y="1298222"/>
            <a:ext cx="5836468" cy="5290757"/>
          </a:xfrm>
          <a:prstGeom prst="rect">
            <a:avLst/>
          </a:prstGeom>
        </p:spPr>
      </p:pic>
    </p:spTree>
    <p:extLst>
      <p:ext uri="{BB962C8B-B14F-4D97-AF65-F5344CB8AC3E}">
        <p14:creationId xmlns:p14="http://schemas.microsoft.com/office/powerpoint/2010/main" val="1525882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0638-A1BD-D3B6-129A-9AB415D632D3}"/>
              </a:ext>
            </a:extLst>
          </p:cNvPr>
          <p:cNvSpPr>
            <a:spLocks noGrp="1"/>
          </p:cNvSpPr>
          <p:nvPr>
            <p:ph type="title"/>
          </p:nvPr>
        </p:nvSpPr>
        <p:spPr>
          <a:xfrm>
            <a:off x="5043676" y="136525"/>
            <a:ext cx="6310123" cy="893307"/>
          </a:xfrm>
        </p:spPr>
        <p:txBody>
          <a:bodyPr/>
          <a:lstStyle/>
          <a:p>
            <a:r>
              <a:rPr lang="en-US" b="1" dirty="0">
                <a:solidFill>
                  <a:srgbClr val="FF0000"/>
                </a:solidFill>
              </a:rPr>
              <a:t>DRAFT</a:t>
            </a:r>
            <a:r>
              <a:rPr lang="en-US" b="1" dirty="0"/>
              <a:t> </a:t>
            </a:r>
            <a:r>
              <a:rPr lang="en-US" b="1" dirty="0">
                <a:solidFill>
                  <a:schemeClr val="accent1"/>
                </a:solidFill>
              </a:rPr>
              <a:t>Plenary Agenda</a:t>
            </a:r>
          </a:p>
        </p:txBody>
      </p:sp>
      <p:sp>
        <p:nvSpPr>
          <p:cNvPr id="3" name="Date Placeholder 2">
            <a:extLst>
              <a:ext uri="{FF2B5EF4-FFF2-40B4-BE49-F238E27FC236}">
                <a16:creationId xmlns:a16="http://schemas.microsoft.com/office/drawing/2014/main" id="{DED98C90-B14C-B77F-E149-C1DDC763CDA1}"/>
              </a:ext>
            </a:extLst>
          </p:cNvPr>
          <p:cNvSpPr>
            <a:spLocks noGrp="1"/>
          </p:cNvSpPr>
          <p:nvPr>
            <p:ph type="dt" sz="half" idx="10"/>
          </p:nvPr>
        </p:nvSpPr>
        <p:spPr/>
        <p:txBody>
          <a:bodyPr/>
          <a:lstStyle/>
          <a:p>
            <a:r>
              <a:rPr lang="en-US"/>
              <a:t>6/20/2025</a:t>
            </a:r>
          </a:p>
        </p:txBody>
      </p:sp>
      <p:sp>
        <p:nvSpPr>
          <p:cNvPr id="4" name="Footer Placeholder 3">
            <a:extLst>
              <a:ext uri="{FF2B5EF4-FFF2-40B4-BE49-F238E27FC236}">
                <a16:creationId xmlns:a16="http://schemas.microsoft.com/office/drawing/2014/main" id="{7BB548FB-4268-2FA2-6E75-320A21179FFD}"/>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CE018153-3798-E7F9-E7D0-50D807F1904B}"/>
              </a:ext>
            </a:extLst>
          </p:cNvPr>
          <p:cNvSpPr>
            <a:spLocks noGrp="1"/>
          </p:cNvSpPr>
          <p:nvPr>
            <p:ph type="sldNum" sz="quarter" idx="12"/>
          </p:nvPr>
        </p:nvSpPr>
        <p:spPr/>
        <p:txBody>
          <a:bodyPr/>
          <a:lstStyle/>
          <a:p>
            <a:fld id="{588949A8-7CCD-4D90-AA9A-1451BFC6FB3A}" type="slidenum">
              <a:rPr lang="en-US" smtClean="0"/>
              <a:t>18</a:t>
            </a:fld>
            <a:endParaRPr lang="en-US"/>
          </a:p>
        </p:txBody>
      </p:sp>
      <p:sp>
        <p:nvSpPr>
          <p:cNvPr id="10" name="TextBox 9">
            <a:extLst>
              <a:ext uri="{FF2B5EF4-FFF2-40B4-BE49-F238E27FC236}">
                <a16:creationId xmlns:a16="http://schemas.microsoft.com/office/drawing/2014/main" id="{88701D7C-CF6A-2213-DC3A-3F23EF11E96D}"/>
              </a:ext>
            </a:extLst>
          </p:cNvPr>
          <p:cNvSpPr txBox="1"/>
          <p:nvPr/>
        </p:nvSpPr>
        <p:spPr>
          <a:xfrm>
            <a:off x="5905948" y="1441525"/>
            <a:ext cx="5736469" cy="4247317"/>
          </a:xfrm>
          <a:prstGeom prst="rect">
            <a:avLst/>
          </a:prstGeom>
          <a:noFill/>
        </p:spPr>
        <p:txBody>
          <a:bodyPr wrap="square" rtlCol="0">
            <a:spAutoFit/>
          </a:bodyPr>
          <a:lstStyle/>
          <a:p>
            <a:r>
              <a:rPr lang="en-US" dirty="0"/>
              <a:t>Monday’s joint EICUG/</a:t>
            </a:r>
            <a:r>
              <a:rPr lang="en-US" dirty="0" err="1"/>
              <a:t>ePIC</a:t>
            </a:r>
            <a:r>
              <a:rPr lang="en-US" dirty="0"/>
              <a:t> opening session will feature status reports, reports from the funding agencies, talks from EIC machine physicists, and forward looing talks on EIC science. </a:t>
            </a:r>
          </a:p>
          <a:p>
            <a:endParaRPr lang="en-US" dirty="0"/>
          </a:p>
          <a:p>
            <a:r>
              <a:rPr lang="en-US" dirty="0"/>
              <a:t>The Tuesday afternoon EICUG plenary session will have status talks and the EICUG awards. </a:t>
            </a:r>
          </a:p>
          <a:p>
            <a:endParaRPr lang="en-US" dirty="0"/>
          </a:p>
          <a:p>
            <a:r>
              <a:rPr lang="en-US" dirty="0"/>
              <a:t>There will be a CC Meeting Thursday morning. </a:t>
            </a:r>
          </a:p>
          <a:p>
            <a:endParaRPr lang="en-US" dirty="0"/>
          </a:p>
          <a:p>
            <a:r>
              <a:rPr lang="en-US" dirty="0"/>
              <a:t>Friday’s </a:t>
            </a:r>
            <a:r>
              <a:rPr lang="en-US" dirty="0" err="1"/>
              <a:t>ePIC</a:t>
            </a:r>
            <a:r>
              <a:rPr lang="en-US" dirty="0"/>
              <a:t> plenary session will be organized around the theme </a:t>
            </a:r>
            <a:r>
              <a:rPr lang="en-US" sz="1800" b="1" dirty="0">
                <a:effectLst/>
                <a:latin typeface="Aptos" panose="020B0004020202020204" pitchFamily="34" charset="0"/>
                <a:ea typeface="Aptos" panose="020B0004020202020204" pitchFamily="34" charset="0"/>
                <a:cs typeface="Times New Roman" panose="02020603050405020304" pitchFamily="18" charset="0"/>
              </a:rPr>
              <a:t>Priorities and Challenges for the </a:t>
            </a:r>
            <a:r>
              <a:rPr lang="en-US" sz="1800" b="1" dirty="0" err="1">
                <a:effectLst/>
                <a:latin typeface="Aptos" panose="020B0004020202020204" pitchFamily="34" charset="0"/>
                <a:ea typeface="Aptos" panose="020B0004020202020204" pitchFamily="34" charset="0"/>
                <a:cs typeface="Times New Roman" panose="02020603050405020304" pitchFamily="18" charset="0"/>
              </a:rPr>
              <a:t>ePIC</a:t>
            </a:r>
            <a:r>
              <a:rPr lang="en-US" sz="1800" b="1" dirty="0">
                <a:effectLst/>
                <a:latin typeface="Aptos" panose="020B0004020202020204" pitchFamily="34" charset="0"/>
                <a:ea typeface="Aptos" panose="020B0004020202020204" pitchFamily="34" charset="0"/>
                <a:cs typeface="Times New Roman" panose="02020603050405020304" pitchFamily="18" charset="0"/>
              </a:rPr>
              <a:t> Technical Design </a:t>
            </a:r>
            <a:r>
              <a:rPr lang="en-US" sz="1800" dirty="0">
                <a:effectLst/>
                <a:latin typeface="Aptos" panose="020B0004020202020204" pitchFamily="34" charset="0"/>
                <a:ea typeface="Aptos" panose="020B0004020202020204" pitchFamily="34" charset="0"/>
                <a:cs typeface="Times New Roman" panose="02020603050405020304" pitchFamily="18" charset="0"/>
              </a:rPr>
              <a:t>and will focus on the studies that need to be completed to inform the technical design and the </a:t>
            </a:r>
            <a:r>
              <a:rPr lang="en-US" sz="1800" dirty="0" err="1">
                <a:effectLst/>
                <a:latin typeface="Aptos" panose="020B0004020202020204" pitchFamily="34" charset="0"/>
                <a:ea typeface="Aptos" panose="020B0004020202020204" pitchFamily="34" charset="0"/>
                <a:cs typeface="Times New Roman" panose="02020603050405020304" pitchFamily="18" charset="0"/>
              </a:rPr>
              <a:t>preTDR</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endParaRPr lang="en-US" dirty="0"/>
          </a:p>
        </p:txBody>
      </p:sp>
      <p:sp>
        <p:nvSpPr>
          <p:cNvPr id="6" name="TextBox 5">
            <a:extLst>
              <a:ext uri="{FF2B5EF4-FFF2-40B4-BE49-F238E27FC236}">
                <a16:creationId xmlns:a16="http://schemas.microsoft.com/office/drawing/2014/main" id="{90E6783A-35D1-0ACB-24F3-D16F8CF6994E}"/>
              </a:ext>
            </a:extLst>
          </p:cNvPr>
          <p:cNvSpPr txBox="1"/>
          <p:nvPr/>
        </p:nvSpPr>
        <p:spPr>
          <a:xfrm>
            <a:off x="5742985" y="5777369"/>
            <a:ext cx="6286051" cy="646331"/>
          </a:xfrm>
          <a:prstGeom prst="rect">
            <a:avLst/>
          </a:prstGeom>
          <a:noFill/>
        </p:spPr>
        <p:txBody>
          <a:bodyPr wrap="square" rtlCol="0">
            <a:spAutoFit/>
          </a:bodyPr>
          <a:lstStyle/>
          <a:p>
            <a:r>
              <a:rPr lang="en-US" dirty="0">
                <a:hlinkClick r:id="rId2"/>
              </a:rPr>
              <a:t>https://indico.jlab.org/event/934/timetable/#20250714.detailed</a:t>
            </a:r>
            <a:endParaRPr lang="en-US" dirty="0"/>
          </a:p>
          <a:p>
            <a:endParaRPr lang="en-US" dirty="0"/>
          </a:p>
        </p:txBody>
      </p:sp>
      <p:pic>
        <p:nvPicPr>
          <p:cNvPr id="8" name="Picture 7">
            <a:extLst>
              <a:ext uri="{FF2B5EF4-FFF2-40B4-BE49-F238E27FC236}">
                <a16:creationId xmlns:a16="http://schemas.microsoft.com/office/drawing/2014/main" id="{A8BE4703-D4B9-99F7-CC64-F3C8566DC46F}"/>
              </a:ext>
            </a:extLst>
          </p:cNvPr>
          <p:cNvPicPr>
            <a:picLocks noChangeAspect="1"/>
          </p:cNvPicPr>
          <p:nvPr/>
        </p:nvPicPr>
        <p:blipFill>
          <a:blip r:embed="rId3"/>
          <a:stretch>
            <a:fillRect/>
          </a:stretch>
        </p:blipFill>
        <p:spPr>
          <a:xfrm>
            <a:off x="526176" y="358097"/>
            <a:ext cx="4288900" cy="6499903"/>
          </a:xfrm>
          <a:prstGeom prst="rect">
            <a:avLst/>
          </a:prstGeom>
        </p:spPr>
      </p:pic>
      <p:sp>
        <p:nvSpPr>
          <p:cNvPr id="11" name="TextBox 10">
            <a:extLst>
              <a:ext uri="{FF2B5EF4-FFF2-40B4-BE49-F238E27FC236}">
                <a16:creationId xmlns:a16="http://schemas.microsoft.com/office/drawing/2014/main" id="{15B446D8-F4F2-883C-3FE3-F1BBEB73651D}"/>
              </a:ext>
            </a:extLst>
          </p:cNvPr>
          <p:cNvSpPr txBox="1"/>
          <p:nvPr/>
        </p:nvSpPr>
        <p:spPr>
          <a:xfrm>
            <a:off x="838200" y="19399"/>
            <a:ext cx="2842788" cy="369332"/>
          </a:xfrm>
          <a:prstGeom prst="rect">
            <a:avLst/>
          </a:prstGeom>
          <a:noFill/>
        </p:spPr>
        <p:txBody>
          <a:bodyPr wrap="square" rtlCol="0">
            <a:spAutoFit/>
          </a:bodyPr>
          <a:lstStyle/>
          <a:p>
            <a:r>
              <a:rPr lang="en-US" dirty="0"/>
              <a:t>Monday, July 14</a:t>
            </a:r>
            <a:r>
              <a:rPr lang="en-US" baseline="30000" dirty="0"/>
              <a:t>th</a:t>
            </a:r>
            <a:r>
              <a:rPr lang="en-US" dirty="0"/>
              <a:t> </a:t>
            </a:r>
          </a:p>
        </p:txBody>
      </p:sp>
    </p:spTree>
    <p:extLst>
      <p:ext uri="{BB962C8B-B14F-4D97-AF65-F5344CB8AC3E}">
        <p14:creationId xmlns:p14="http://schemas.microsoft.com/office/powerpoint/2010/main" val="50281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661E3-C65E-1DD0-4B1E-3A89BC02A52D}"/>
              </a:ext>
            </a:extLst>
          </p:cNvPr>
          <p:cNvSpPr>
            <a:spLocks noGrp="1"/>
          </p:cNvSpPr>
          <p:nvPr>
            <p:ph type="title"/>
          </p:nvPr>
        </p:nvSpPr>
        <p:spPr/>
        <p:txBody>
          <a:bodyPr/>
          <a:lstStyle/>
          <a:p>
            <a:r>
              <a:rPr lang="en-US" b="1" dirty="0">
                <a:solidFill>
                  <a:schemeClr val="accent1"/>
                </a:solidFill>
              </a:rPr>
              <a:t>Early Science Charge</a:t>
            </a:r>
          </a:p>
        </p:txBody>
      </p:sp>
      <p:sp>
        <p:nvSpPr>
          <p:cNvPr id="3" name="Content Placeholder 2">
            <a:extLst>
              <a:ext uri="{FF2B5EF4-FFF2-40B4-BE49-F238E27FC236}">
                <a16:creationId xmlns:a16="http://schemas.microsoft.com/office/drawing/2014/main" id="{18513361-55A7-D074-092A-0660216C0D0F}"/>
              </a:ext>
            </a:extLst>
          </p:cNvPr>
          <p:cNvSpPr>
            <a:spLocks noGrp="1"/>
          </p:cNvSpPr>
          <p:nvPr>
            <p:ph idx="1"/>
          </p:nvPr>
        </p:nvSpPr>
        <p:spPr>
          <a:xfrm>
            <a:off x="362139" y="1825625"/>
            <a:ext cx="5472605" cy="4351338"/>
          </a:xfrm>
        </p:spPr>
        <p:txBody>
          <a:bodyPr>
            <a:normAutofit fontScale="92500"/>
          </a:bodyPr>
          <a:lstStyle/>
          <a:p>
            <a:r>
              <a:rPr lang="en-US" dirty="0"/>
              <a:t>The collaboration has received a charge from Abhay Deshpande and David Dean to develop a document that summarizes EIC Early Science. </a:t>
            </a:r>
          </a:p>
          <a:p>
            <a:r>
              <a:rPr lang="en-US" dirty="0"/>
              <a:t>Supports the EIC project plan</a:t>
            </a:r>
          </a:p>
          <a:p>
            <a:endParaRPr lang="en-US" dirty="0"/>
          </a:p>
          <a:p>
            <a:r>
              <a:rPr lang="en-US" dirty="0"/>
              <a:t>Report requested </a:t>
            </a:r>
            <a:r>
              <a:rPr lang="en-US"/>
              <a:t>by May </a:t>
            </a:r>
            <a:r>
              <a:rPr lang="en-US" dirty="0"/>
              <a:t>1, 2026</a:t>
            </a:r>
          </a:p>
          <a:p>
            <a:pPr lvl="1"/>
            <a:r>
              <a:rPr lang="en-US" dirty="0"/>
              <a:t>Consistent with our publication plan</a:t>
            </a:r>
          </a:p>
          <a:p>
            <a:r>
              <a:rPr lang="en-US" dirty="0"/>
              <a:t>Next Early Science workshop in early 2026</a:t>
            </a:r>
          </a:p>
        </p:txBody>
      </p:sp>
      <p:sp>
        <p:nvSpPr>
          <p:cNvPr id="4" name="Date Placeholder 3">
            <a:extLst>
              <a:ext uri="{FF2B5EF4-FFF2-40B4-BE49-F238E27FC236}">
                <a16:creationId xmlns:a16="http://schemas.microsoft.com/office/drawing/2014/main" id="{D6B7791D-7138-1C57-1F6F-4A641E726012}"/>
              </a:ext>
            </a:extLst>
          </p:cNvPr>
          <p:cNvSpPr>
            <a:spLocks noGrp="1"/>
          </p:cNvSpPr>
          <p:nvPr>
            <p:ph type="dt" sz="half" idx="10"/>
          </p:nvPr>
        </p:nvSpPr>
        <p:spPr/>
        <p:txBody>
          <a:bodyPr/>
          <a:lstStyle/>
          <a:p>
            <a:r>
              <a:rPr lang="en-US"/>
              <a:t>6/20/2025</a:t>
            </a:r>
          </a:p>
        </p:txBody>
      </p:sp>
      <p:sp>
        <p:nvSpPr>
          <p:cNvPr id="5" name="Footer Placeholder 4">
            <a:extLst>
              <a:ext uri="{FF2B5EF4-FFF2-40B4-BE49-F238E27FC236}">
                <a16:creationId xmlns:a16="http://schemas.microsoft.com/office/drawing/2014/main" id="{433D3F6F-3D01-16F7-D3E7-972979A639C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66C04516-243D-9F76-6E6D-FB109D0FFDEB}"/>
              </a:ext>
            </a:extLst>
          </p:cNvPr>
          <p:cNvSpPr>
            <a:spLocks noGrp="1"/>
          </p:cNvSpPr>
          <p:nvPr>
            <p:ph type="sldNum" sz="quarter" idx="12"/>
          </p:nvPr>
        </p:nvSpPr>
        <p:spPr/>
        <p:txBody>
          <a:bodyPr/>
          <a:lstStyle/>
          <a:p>
            <a:fld id="{588949A8-7CCD-4D90-AA9A-1451BFC6FB3A}" type="slidenum">
              <a:rPr lang="en-US" smtClean="0"/>
              <a:t>19</a:t>
            </a:fld>
            <a:endParaRPr lang="en-US"/>
          </a:p>
        </p:txBody>
      </p:sp>
      <p:pic>
        <p:nvPicPr>
          <p:cNvPr id="8" name="Picture 7" descr="Text, letter&#10;&#10;AI-generated content may be incorrect.">
            <a:extLst>
              <a:ext uri="{FF2B5EF4-FFF2-40B4-BE49-F238E27FC236}">
                <a16:creationId xmlns:a16="http://schemas.microsoft.com/office/drawing/2014/main" id="{17D1F718-2F16-C89A-CA9A-2C8C7ABE364C}"/>
              </a:ext>
            </a:extLst>
          </p:cNvPr>
          <p:cNvPicPr>
            <a:picLocks noChangeAspect="1"/>
          </p:cNvPicPr>
          <p:nvPr/>
        </p:nvPicPr>
        <p:blipFill>
          <a:blip r:embed="rId2"/>
          <a:stretch>
            <a:fillRect/>
          </a:stretch>
        </p:blipFill>
        <p:spPr>
          <a:xfrm>
            <a:off x="6357257" y="365125"/>
            <a:ext cx="5299364" cy="6858000"/>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29776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5B25-8739-6B37-B6A9-E7F4FA5E9E9D}"/>
              </a:ext>
            </a:extLst>
          </p:cNvPr>
          <p:cNvSpPr>
            <a:spLocks noGrp="1"/>
          </p:cNvSpPr>
          <p:nvPr>
            <p:ph type="title"/>
          </p:nvPr>
        </p:nvSpPr>
        <p:spPr>
          <a:xfrm>
            <a:off x="838200" y="2626708"/>
            <a:ext cx="10515600" cy="1325563"/>
          </a:xfrm>
        </p:spPr>
        <p:txBody>
          <a:bodyPr>
            <a:normAutofit fontScale="90000"/>
          </a:bodyPr>
          <a:lstStyle/>
          <a:p>
            <a:pPr algn="ctr"/>
            <a:r>
              <a:rPr lang="en-US" b="1" dirty="0">
                <a:solidFill>
                  <a:schemeClr val="accent1"/>
                </a:solidFill>
              </a:rPr>
              <a:t>Hey John, start the recording….</a:t>
            </a:r>
            <a:br>
              <a:rPr lang="en-US" b="1" dirty="0">
                <a:solidFill>
                  <a:schemeClr val="accent1"/>
                </a:solidFill>
              </a:rPr>
            </a:br>
            <a:br>
              <a:rPr lang="en-US" b="1" dirty="0">
                <a:solidFill>
                  <a:schemeClr val="accent1"/>
                </a:solidFill>
              </a:rPr>
            </a:br>
            <a:br>
              <a:rPr lang="en-US" b="1" dirty="0">
                <a:solidFill>
                  <a:schemeClr val="accent1"/>
                </a:solidFill>
              </a:rPr>
            </a:br>
            <a:br>
              <a:rPr lang="en-US" b="1" dirty="0">
                <a:solidFill>
                  <a:schemeClr val="accent1"/>
                </a:solidFill>
              </a:rPr>
            </a:br>
            <a:endParaRPr lang="en-US" sz="3600" b="1" dirty="0">
              <a:solidFill>
                <a:schemeClr val="accent1"/>
              </a:solidFill>
            </a:endParaRPr>
          </a:p>
        </p:txBody>
      </p:sp>
      <p:sp>
        <p:nvSpPr>
          <p:cNvPr id="4" name="Date Placeholder 3">
            <a:extLst>
              <a:ext uri="{FF2B5EF4-FFF2-40B4-BE49-F238E27FC236}">
                <a16:creationId xmlns:a16="http://schemas.microsoft.com/office/drawing/2014/main" id="{CB7AE950-D4C7-B96E-B999-3B7EA542A92E}"/>
              </a:ext>
            </a:extLst>
          </p:cNvPr>
          <p:cNvSpPr>
            <a:spLocks noGrp="1"/>
          </p:cNvSpPr>
          <p:nvPr>
            <p:ph type="dt" sz="half" idx="10"/>
          </p:nvPr>
        </p:nvSpPr>
        <p:spPr/>
        <p:txBody>
          <a:bodyPr/>
          <a:lstStyle/>
          <a:p>
            <a:r>
              <a:rPr lang="en-US"/>
              <a:t>6/20/2025</a:t>
            </a:r>
          </a:p>
        </p:txBody>
      </p:sp>
      <p:sp>
        <p:nvSpPr>
          <p:cNvPr id="3" name="Footer Placeholder 2">
            <a:extLst>
              <a:ext uri="{FF2B5EF4-FFF2-40B4-BE49-F238E27FC236}">
                <a16:creationId xmlns:a16="http://schemas.microsoft.com/office/drawing/2014/main" id="{63D355A3-B1E2-D92B-5E8A-546BBA9ED78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1C860178-2655-EB15-B05F-FAD79F73079E}"/>
              </a:ext>
            </a:extLst>
          </p:cNvPr>
          <p:cNvSpPr>
            <a:spLocks noGrp="1"/>
          </p:cNvSpPr>
          <p:nvPr>
            <p:ph type="sldNum" sz="quarter" idx="12"/>
          </p:nvPr>
        </p:nvSpPr>
        <p:spPr/>
        <p:txBody>
          <a:bodyPr/>
          <a:lstStyle/>
          <a:p>
            <a:fld id="{588949A8-7CCD-4D90-AA9A-1451BFC6FB3A}" type="slidenum">
              <a:rPr lang="en-US" smtClean="0"/>
              <a:t>2</a:t>
            </a:fld>
            <a:endParaRPr lang="en-US"/>
          </a:p>
        </p:txBody>
      </p:sp>
    </p:spTree>
    <p:extLst>
      <p:ext uri="{BB962C8B-B14F-4D97-AF65-F5344CB8AC3E}">
        <p14:creationId xmlns:p14="http://schemas.microsoft.com/office/powerpoint/2010/main" val="1947452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76C03-687F-3A80-33D5-E5AAC5B90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2D349-A986-E8B3-7598-F45FA9EBD0AD}"/>
              </a:ext>
            </a:extLst>
          </p:cNvPr>
          <p:cNvSpPr>
            <a:spLocks noGrp="1"/>
          </p:cNvSpPr>
          <p:nvPr>
            <p:ph type="title"/>
          </p:nvPr>
        </p:nvSpPr>
        <p:spPr>
          <a:xfrm>
            <a:off x="383893" y="203458"/>
            <a:ext cx="10515600" cy="1046986"/>
          </a:xfrm>
        </p:spPr>
        <p:txBody>
          <a:bodyPr/>
          <a:lstStyle/>
          <a:p>
            <a:r>
              <a:rPr lang="en-US" b="1" dirty="0">
                <a:solidFill>
                  <a:schemeClr val="accent1"/>
                </a:solidFill>
                <a:latin typeface="Calibri Light" panose="020F0302020204030204" pitchFamily="34" charset="0"/>
                <a:ea typeface="Calibri Light" panose="020F0302020204030204" pitchFamily="34" charset="0"/>
                <a:cs typeface="Calibri Light" panose="020F0302020204030204" pitchFamily="34" charset="0"/>
              </a:rPr>
              <a:t>Call for Speaker Nominations</a:t>
            </a:r>
          </a:p>
        </p:txBody>
      </p:sp>
      <p:sp>
        <p:nvSpPr>
          <p:cNvPr id="3" name="Content Placeholder 2">
            <a:extLst>
              <a:ext uri="{FF2B5EF4-FFF2-40B4-BE49-F238E27FC236}">
                <a16:creationId xmlns:a16="http://schemas.microsoft.com/office/drawing/2014/main" id="{790718F6-D857-1110-4957-36BDB61DEA4E}"/>
              </a:ext>
            </a:extLst>
          </p:cNvPr>
          <p:cNvSpPr>
            <a:spLocks noGrp="1"/>
          </p:cNvSpPr>
          <p:nvPr>
            <p:ph idx="1"/>
          </p:nvPr>
        </p:nvSpPr>
        <p:spPr>
          <a:xfrm>
            <a:off x="383894" y="1133158"/>
            <a:ext cx="11424213" cy="5340479"/>
          </a:xfrm>
        </p:spPr>
        <p:txBody>
          <a:bodyPr>
            <a:normAutofit fontScale="92500" lnSpcReduction="20000"/>
          </a:bodyPr>
          <a:lstStyle/>
          <a:p>
            <a:pPr algn="l">
              <a:lnSpc>
                <a:spcPct val="100000"/>
              </a:lnSpc>
              <a:spcBef>
                <a:spcPts val="0"/>
              </a:spcBef>
              <a:buNone/>
            </a:pPr>
            <a:r>
              <a:rPr lang="en-US" sz="1800" b="1" i="0" u="none" strike="noStrike" dirty="0">
                <a:solidFill>
                  <a:srgbClr val="202124"/>
                </a:solidFill>
                <a:effectLst/>
                <a:latin typeface="Arial" panose="020B0604020202020204" pitchFamily="34" charset="0"/>
                <a:cs typeface="Arial" panose="020B0604020202020204" pitchFamily="34" charset="0"/>
              </a:rPr>
              <a:t>Spin 2025</a:t>
            </a:r>
            <a:endParaRPr lang="en-US" sz="1800" b="0" i="0" u="none" strike="noStrike" dirty="0">
              <a:solidFill>
                <a:srgbClr val="202124"/>
              </a:solidFill>
              <a:effectLst/>
              <a:latin typeface="Arial" panose="020B0604020202020204" pitchFamily="34" charset="0"/>
              <a:cs typeface="Arial" panose="020B0604020202020204" pitchFamily="34" charset="0"/>
            </a:endParaRPr>
          </a:p>
          <a:p>
            <a:pPr algn="l">
              <a:lnSpc>
                <a:spcPct val="100000"/>
              </a:lnSpc>
              <a:spcBef>
                <a:spcPts val="0"/>
              </a:spcBef>
              <a:buNone/>
            </a:pPr>
            <a:r>
              <a:rPr lang="en-US" sz="1800" b="0" i="0" u="none" strike="noStrike" dirty="0" err="1">
                <a:solidFill>
                  <a:schemeClr val="accent5"/>
                </a:solidFill>
                <a:effectLst/>
                <a:latin typeface="Arial" panose="020B0604020202020204" pitchFamily="34" charset="0"/>
                <a:cs typeface="Arial" panose="020B0604020202020204" pitchFamily="34" charset="0"/>
              </a:rPr>
              <a:t>ePIC</a:t>
            </a:r>
            <a:r>
              <a:rPr lang="en-US" sz="1800" b="0" i="0" u="none" strike="noStrike" dirty="0">
                <a:solidFill>
                  <a:schemeClr val="accent5"/>
                </a:solidFill>
                <a:effectLst/>
                <a:latin typeface="Arial" panose="020B0604020202020204" pitchFamily="34" charset="0"/>
                <a:cs typeface="Arial" panose="020B0604020202020204" pitchFamily="34" charset="0"/>
              </a:rPr>
              <a:t> Overview</a:t>
            </a:r>
            <a:r>
              <a:rPr lang="en-US" sz="1800" b="0" i="0" u="none" strike="noStrike" dirty="0">
                <a:solidFill>
                  <a:srgbClr val="202124"/>
                </a:solidFill>
                <a:effectLst/>
                <a:latin typeface="Arial" panose="020B0604020202020204" pitchFamily="34" charset="0"/>
                <a:cs typeface="Arial" panose="020B0604020202020204" pitchFamily="34" charset="0"/>
              </a:rPr>
              <a:t>, Future Facility Session, September 22–26, 2025, Qingdao, China</a:t>
            </a:r>
          </a:p>
          <a:p>
            <a:pPr algn="l">
              <a:lnSpc>
                <a:spcPct val="100000"/>
              </a:lnSpc>
              <a:spcBef>
                <a:spcPts val="0"/>
              </a:spcBef>
              <a:buNone/>
            </a:pPr>
            <a:r>
              <a:rPr lang="en-US" sz="1800" b="0" i="0" u="none" strike="noStrike" dirty="0">
                <a:solidFill>
                  <a:srgbClr val="1155CC"/>
                </a:solidFill>
                <a:effectLst/>
                <a:latin typeface="Arial" panose="020B0604020202020204" pitchFamily="34" charset="0"/>
                <a:cs typeface="Arial" panose="020B0604020202020204" pitchFamily="34" charset="0"/>
                <a:hlinkClick r:id="rId2"/>
              </a:rPr>
              <a:t>https://indico.ihep.ac.cn/event/22189/</a:t>
            </a:r>
            <a:endParaRPr lang="en-US" sz="1800" b="0" i="0" u="none" strike="noStrike" dirty="0">
              <a:solidFill>
                <a:srgbClr val="202124"/>
              </a:solidFill>
              <a:effectLst/>
              <a:latin typeface="Arial" panose="020B0604020202020204" pitchFamily="34" charset="0"/>
              <a:cs typeface="Arial" panose="020B0604020202020204" pitchFamily="34" charset="0"/>
            </a:endParaRPr>
          </a:p>
          <a:p>
            <a:pPr algn="l">
              <a:lnSpc>
                <a:spcPct val="100000"/>
              </a:lnSpc>
              <a:spcBef>
                <a:spcPts val="0"/>
              </a:spcBef>
              <a:buNone/>
            </a:pPr>
            <a:endParaRPr lang="en-US" sz="1800" b="0" i="0" u="none" strike="noStrike" dirty="0">
              <a:solidFill>
                <a:srgbClr val="202124"/>
              </a:solidFill>
              <a:effectLst/>
              <a:latin typeface="Arial" panose="020B0604020202020204" pitchFamily="34" charset="0"/>
              <a:cs typeface="Arial" panose="020B0604020202020204" pitchFamily="34" charset="0"/>
            </a:endParaRPr>
          </a:p>
          <a:p>
            <a:pPr algn="l">
              <a:lnSpc>
                <a:spcPct val="100000"/>
              </a:lnSpc>
              <a:spcBef>
                <a:spcPts val="0"/>
              </a:spcBef>
              <a:buNone/>
            </a:pPr>
            <a:endParaRPr lang="en-US" sz="1800" b="0" i="0" u="none" strike="noStrike" dirty="0">
              <a:solidFill>
                <a:srgbClr val="202124"/>
              </a:solidFill>
              <a:effectLst/>
              <a:latin typeface="Arial" panose="020B0604020202020204" pitchFamily="34" charset="0"/>
              <a:cs typeface="Arial" panose="020B0604020202020204" pitchFamily="34" charset="0"/>
            </a:endParaRPr>
          </a:p>
          <a:p>
            <a:pPr algn="l">
              <a:lnSpc>
                <a:spcPct val="100000"/>
              </a:lnSpc>
              <a:spcBef>
                <a:spcPts val="0"/>
              </a:spcBef>
              <a:buNone/>
            </a:pPr>
            <a:r>
              <a:rPr lang="en-US" sz="1800" b="1" i="0" u="none" strike="noStrike" dirty="0">
                <a:solidFill>
                  <a:srgbClr val="202124"/>
                </a:solidFill>
                <a:effectLst/>
                <a:latin typeface="Arial" panose="020B0604020202020204" pitchFamily="34" charset="0"/>
                <a:cs typeface="Arial" panose="020B0604020202020204" pitchFamily="34" charset="0"/>
              </a:rPr>
              <a:t>New Horizons with Fixed-Target Proton–Nucleus Experiments at Intermediate Energies</a:t>
            </a:r>
            <a:endParaRPr lang="en-US" sz="1800" dirty="0">
              <a:solidFill>
                <a:srgbClr val="202124"/>
              </a:solidFill>
              <a:latin typeface="Arial" panose="020B0604020202020204" pitchFamily="34" charset="0"/>
              <a:cs typeface="Arial" panose="020B0604020202020204" pitchFamily="34" charset="0"/>
            </a:endParaRPr>
          </a:p>
          <a:p>
            <a:pPr algn="l">
              <a:lnSpc>
                <a:spcPct val="100000"/>
              </a:lnSpc>
              <a:spcBef>
                <a:spcPts val="0"/>
              </a:spcBef>
              <a:buNone/>
            </a:pPr>
            <a:r>
              <a:rPr lang="en-US" sz="1800" b="0" i="0" u="none" strike="noStrike" dirty="0" err="1">
                <a:solidFill>
                  <a:schemeClr val="accent5"/>
                </a:solidFill>
                <a:effectLst/>
                <a:latin typeface="Arial" panose="020B0604020202020204" pitchFamily="34" charset="0"/>
                <a:cs typeface="Arial" panose="020B0604020202020204" pitchFamily="34" charset="0"/>
              </a:rPr>
              <a:t>ePIC</a:t>
            </a:r>
            <a:r>
              <a:rPr lang="en-US" sz="1800" dirty="0">
                <a:solidFill>
                  <a:schemeClr val="accent5"/>
                </a:solidFill>
                <a:latin typeface="Arial" panose="020B0604020202020204" pitchFamily="34" charset="0"/>
                <a:cs typeface="Arial" panose="020B0604020202020204" pitchFamily="34" charset="0"/>
              </a:rPr>
              <a:t> </a:t>
            </a:r>
            <a:r>
              <a:rPr lang="en-US" sz="1800" b="0" i="0" u="none" strike="noStrike" dirty="0">
                <a:solidFill>
                  <a:schemeClr val="accent5"/>
                </a:solidFill>
                <a:effectLst/>
                <a:latin typeface="Arial" panose="020B0604020202020204" pitchFamily="34" charset="0"/>
                <a:cs typeface="Arial" panose="020B0604020202020204" pitchFamily="34" charset="0"/>
              </a:rPr>
              <a:t>Detector and Physics Overview</a:t>
            </a:r>
            <a:r>
              <a:rPr lang="en-US" sz="1800" b="0" i="0" u="none" strike="noStrike" dirty="0">
                <a:solidFill>
                  <a:srgbClr val="202124"/>
                </a:solidFill>
                <a:effectLst/>
                <a:latin typeface="Arial" panose="020B0604020202020204" pitchFamily="34" charset="0"/>
                <a:cs typeface="Arial" panose="020B0604020202020204" pitchFamily="34" charset="0"/>
              </a:rPr>
              <a:t>, July 10–11, 2025, Stony Brook, USA</a:t>
            </a:r>
          </a:p>
          <a:p>
            <a:pPr algn="l">
              <a:lnSpc>
                <a:spcPct val="100000"/>
              </a:lnSpc>
              <a:spcBef>
                <a:spcPts val="0"/>
              </a:spcBef>
              <a:buNone/>
            </a:pPr>
            <a:r>
              <a:rPr lang="en-US" sz="1800" b="0" i="0" u="none" strike="noStrike" dirty="0">
                <a:solidFill>
                  <a:srgbClr val="1155CC"/>
                </a:solidFill>
                <a:effectLst/>
                <a:latin typeface="Arial" panose="020B0604020202020204" pitchFamily="34" charset="0"/>
                <a:cs typeface="Arial" panose="020B0604020202020204" pitchFamily="34" charset="0"/>
                <a:hlinkClick r:id="rId3"/>
              </a:rPr>
              <a:t>https://indico.cfnssbu.physics.sunysb.edu/event/430/</a:t>
            </a:r>
            <a:endParaRPr lang="en-US" sz="1800" b="0" i="0" u="none" strike="noStrike" dirty="0">
              <a:solidFill>
                <a:srgbClr val="202124"/>
              </a:solidFill>
              <a:effectLst/>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b="1" dirty="0">
                <a:latin typeface="Arial" panose="020B0604020202020204" pitchFamily="34" charset="0"/>
                <a:cs typeface="Arial" panose="020B0604020202020204" pitchFamily="34" charset="0"/>
              </a:rPr>
              <a:t>Reminder about </a:t>
            </a:r>
            <a:r>
              <a:rPr lang="en-US" sz="1800" b="1" dirty="0" err="1">
                <a:latin typeface="Arial" panose="020B0604020202020204" pitchFamily="34" charset="0"/>
                <a:cs typeface="Arial" panose="020B0604020202020204" pitchFamily="34" charset="0"/>
              </a:rPr>
              <a:t>ePIC</a:t>
            </a:r>
            <a:r>
              <a:rPr lang="en-US" sz="1800" b="1" dirty="0">
                <a:latin typeface="Arial" panose="020B0604020202020204" pitchFamily="34" charset="0"/>
                <a:cs typeface="Arial" panose="020B0604020202020204" pitchFamily="34" charset="0"/>
              </a:rPr>
              <a:t> CTC Policies: </a:t>
            </a:r>
            <a:r>
              <a:rPr lang="en-US" sz="1800" b="1" dirty="0">
                <a:latin typeface="Arial" panose="020B0604020202020204" pitchFamily="34" charset="0"/>
                <a:cs typeface="Arial" panose="020B0604020202020204" pitchFamily="34" charset="0"/>
                <a:hlinkClick r:id="rId4"/>
              </a:rPr>
              <a:t>https://www.epic-eic.org/meetings/conferences.html</a:t>
            </a:r>
            <a:endParaRPr lang="en-US" sz="1800" b="1" dirty="0">
              <a:latin typeface="Arial" panose="020B0604020202020204" pitchFamily="34" charset="0"/>
              <a:cs typeface="Arial" panose="020B0604020202020204" pitchFamily="34" charset="0"/>
            </a:endParaRPr>
          </a:p>
          <a:p>
            <a:pPr marL="342900" indent="-342900">
              <a:lnSpc>
                <a:spcPct val="120000"/>
              </a:lnSpc>
              <a:buFont typeface="+mj-lt"/>
              <a:buAutoNum type="arabicPeriod"/>
            </a:pPr>
            <a:r>
              <a:rPr lang="en-US" sz="1800" dirty="0">
                <a:latin typeface="Arial" panose="020B0604020202020204" pitchFamily="34" charset="0"/>
                <a:cs typeface="Arial" panose="020B0604020202020204" pitchFamily="34" charset="0"/>
              </a:rPr>
              <a:t>Please inform CTC about invited </a:t>
            </a:r>
            <a:r>
              <a:rPr lang="en-US" sz="1800" dirty="0" err="1">
                <a:latin typeface="Arial" panose="020B0604020202020204" pitchFamily="34" charset="0"/>
                <a:cs typeface="Arial" panose="020B0604020202020204" pitchFamily="34" charset="0"/>
              </a:rPr>
              <a:t>ePIC</a:t>
            </a:r>
            <a:r>
              <a:rPr lang="en-US" sz="1800" dirty="0">
                <a:latin typeface="Arial" panose="020B0604020202020204" pitchFamily="34" charset="0"/>
                <a:cs typeface="Arial" panose="020B0604020202020204" pitchFamily="34" charset="0"/>
              </a:rPr>
              <a:t> Talks</a:t>
            </a:r>
          </a:p>
          <a:p>
            <a:pPr marL="342900" indent="-342900">
              <a:lnSpc>
                <a:spcPct val="120000"/>
              </a:lnSpc>
              <a:buFont typeface="+mj-lt"/>
              <a:buAutoNum type="arabicPeriod"/>
            </a:pPr>
            <a:r>
              <a:rPr lang="en-US" sz="1800" dirty="0">
                <a:latin typeface="Arial" panose="020B0604020202020204" pitchFamily="34" charset="0"/>
                <a:cs typeface="Arial" panose="020B0604020202020204" pitchFamily="34" charset="0"/>
              </a:rPr>
              <a:t>Please upload conference materials (abstracts/talks/posters) to Zenodo with proper keyword (see the webpage above) and send for the PWG/DSC to review (to the PWG/DSC mailing list) </a:t>
            </a:r>
            <a:r>
              <a:rPr lang="en-US" sz="1800" b="1" dirty="0">
                <a:latin typeface="Arial" panose="020B0604020202020204" pitchFamily="34" charset="0"/>
                <a:cs typeface="Arial" panose="020B0604020202020204" pitchFamily="34" charset="0"/>
              </a:rPr>
              <a:t>8 days before the conference/deadline</a:t>
            </a:r>
            <a:r>
              <a:rPr lang="en-US" sz="1800" dirty="0">
                <a:latin typeface="Arial" panose="020B0604020202020204" pitchFamily="34" charset="0"/>
                <a:cs typeface="Arial" panose="020B0604020202020204" pitchFamily="34" charset="0"/>
              </a:rPr>
              <a:t>. </a:t>
            </a:r>
          </a:p>
          <a:p>
            <a:pPr marL="346075" indent="0">
              <a:lnSpc>
                <a:spcPct val="120000"/>
              </a:lnSpc>
              <a:buNone/>
            </a:pPr>
            <a:r>
              <a:rPr lang="en-US" sz="1800" dirty="0">
                <a:latin typeface="Arial" panose="020B0604020202020204" pitchFamily="34" charset="0"/>
                <a:cs typeface="Arial" panose="020B0604020202020204" pitchFamily="34" charset="0"/>
              </a:rPr>
              <a:t>After the approval by your conveners/DSC, materials are to be sent to epic-talks list (subscribe!) </a:t>
            </a:r>
            <a:r>
              <a:rPr lang="en-US" sz="1800" b="1" dirty="0">
                <a:latin typeface="Arial" panose="020B0604020202020204" pitchFamily="34" charset="0"/>
                <a:cs typeface="Arial" panose="020B0604020202020204" pitchFamily="34" charset="0"/>
              </a:rPr>
              <a:t>4 days before the deadline</a:t>
            </a:r>
            <a:r>
              <a:rPr lang="en-US" sz="1800" dirty="0">
                <a:latin typeface="Arial" panose="020B0604020202020204" pitchFamily="34" charset="0"/>
                <a:cs typeface="Arial" panose="020B0604020202020204" pitchFamily="34" charset="0"/>
              </a:rPr>
              <a:t> for collaboration review and final coordinator approval.</a:t>
            </a:r>
          </a:p>
          <a:p>
            <a:pPr marL="342900" indent="-342900">
              <a:lnSpc>
                <a:spcPct val="120000"/>
              </a:lnSpc>
              <a:buFont typeface="+mj-lt"/>
              <a:buAutoNum type="arabicPeriod" startAt="3"/>
            </a:pPr>
            <a:r>
              <a:rPr lang="en-US" sz="1800" dirty="0">
                <a:latin typeface="Arial" panose="020B0604020202020204" pitchFamily="34" charset="0"/>
                <a:cs typeface="Arial" panose="020B0604020202020204" pitchFamily="34" charset="0"/>
              </a:rPr>
              <a:t>Overview </a:t>
            </a:r>
            <a:r>
              <a:rPr lang="en-US" sz="1800" dirty="0" err="1">
                <a:latin typeface="Arial" panose="020B0604020202020204" pitchFamily="34" charset="0"/>
                <a:cs typeface="Arial" panose="020B0604020202020204" pitchFamily="34" charset="0"/>
              </a:rPr>
              <a:t>ePIC</a:t>
            </a:r>
            <a:r>
              <a:rPr lang="en-US" sz="1800" dirty="0">
                <a:latin typeface="Arial" panose="020B0604020202020204" pitchFamily="34" charset="0"/>
                <a:cs typeface="Arial" panose="020B0604020202020204" pitchFamily="34" charset="0"/>
              </a:rPr>
              <a:t> talks </a:t>
            </a:r>
            <a:r>
              <a:rPr lang="en-US" sz="1800" b="1" dirty="0">
                <a:latin typeface="Arial" panose="020B0604020202020204" pitchFamily="34" charset="0"/>
                <a:cs typeface="Arial" panose="020B0604020202020204" pitchFamily="34" charset="0"/>
              </a:rPr>
              <a:t>go straight to epic-talks</a:t>
            </a:r>
            <a:r>
              <a:rPr lang="en-US" sz="1800" dirty="0">
                <a:latin typeface="Arial" panose="020B0604020202020204" pitchFamily="34" charset="0"/>
                <a:cs typeface="Arial" panose="020B0604020202020204" pitchFamily="34" charset="0"/>
              </a:rPr>
              <a:t> for collaboration review and coordinator approval </a:t>
            </a:r>
            <a:r>
              <a:rPr lang="en-US" sz="1800" b="1" dirty="0">
                <a:latin typeface="Arial" panose="020B0604020202020204" pitchFamily="34" charset="0"/>
                <a:cs typeface="Arial" panose="020B0604020202020204" pitchFamily="34" charset="0"/>
              </a:rPr>
              <a:t>7 days before the deadline</a:t>
            </a:r>
            <a:r>
              <a:rPr lang="en-US" sz="1800" dirty="0">
                <a:latin typeface="Arial" panose="020B0604020202020204" pitchFamily="34" charset="0"/>
                <a:cs typeface="Arial" panose="020B0604020202020204" pitchFamily="34" charset="0"/>
              </a:rPr>
              <a:t>.</a:t>
            </a:r>
          </a:p>
          <a:p>
            <a:pPr marL="342900" indent="-342900">
              <a:lnSpc>
                <a:spcPct val="120000"/>
              </a:lnSpc>
              <a:buFont typeface="+mj-lt"/>
              <a:buAutoNum type="arabicPeriod" startAt="3"/>
            </a:pPr>
            <a:r>
              <a:rPr lang="en-US" sz="1800" dirty="0">
                <a:latin typeface="Arial" panose="020B0604020202020204" pitchFamily="34" charset="0"/>
                <a:cs typeface="Arial" panose="020B0604020202020204" pitchFamily="34" charset="0"/>
              </a:rPr>
              <a:t>Remember to archive the final version of your slides/poster/abstract on Zenodo.</a:t>
            </a:r>
          </a:p>
        </p:txBody>
      </p:sp>
      <p:sp>
        <p:nvSpPr>
          <p:cNvPr id="4" name="Date Placeholder 3">
            <a:extLst>
              <a:ext uri="{FF2B5EF4-FFF2-40B4-BE49-F238E27FC236}">
                <a16:creationId xmlns:a16="http://schemas.microsoft.com/office/drawing/2014/main" id="{009045B1-81F5-C9C1-2CF2-1BEE6E0021DC}"/>
              </a:ext>
            </a:extLst>
          </p:cNvPr>
          <p:cNvSpPr>
            <a:spLocks noGrp="1"/>
          </p:cNvSpPr>
          <p:nvPr>
            <p:ph type="dt" sz="half" idx="10"/>
          </p:nvPr>
        </p:nvSpPr>
        <p:spPr/>
        <p:txBody>
          <a:bodyPr/>
          <a:lstStyle/>
          <a:p>
            <a:r>
              <a:rPr lang="en-US"/>
              <a:t>6/20/2025</a:t>
            </a:r>
          </a:p>
        </p:txBody>
      </p:sp>
      <p:sp>
        <p:nvSpPr>
          <p:cNvPr id="5" name="Footer Placeholder 4">
            <a:extLst>
              <a:ext uri="{FF2B5EF4-FFF2-40B4-BE49-F238E27FC236}">
                <a16:creationId xmlns:a16="http://schemas.microsoft.com/office/drawing/2014/main" id="{D6A7B07D-0E0E-D97D-AE0A-474441772FF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DF57A132-6837-B26F-B937-4119BEE47251}"/>
              </a:ext>
            </a:extLst>
          </p:cNvPr>
          <p:cNvSpPr>
            <a:spLocks noGrp="1"/>
          </p:cNvSpPr>
          <p:nvPr>
            <p:ph type="sldNum" sz="quarter" idx="12"/>
          </p:nvPr>
        </p:nvSpPr>
        <p:spPr/>
        <p:txBody>
          <a:bodyPr/>
          <a:lstStyle/>
          <a:p>
            <a:fld id="{588949A8-7CCD-4D90-AA9A-1451BFC6FB3A}" type="slidenum">
              <a:rPr lang="en-US" smtClean="0"/>
              <a:t>20</a:t>
            </a:fld>
            <a:endParaRPr lang="en-US"/>
          </a:p>
        </p:txBody>
      </p:sp>
      <p:pic>
        <p:nvPicPr>
          <p:cNvPr id="7" name="Picture 6" descr="Logo&#10;&#10;Description automatically generated">
            <a:extLst>
              <a:ext uri="{FF2B5EF4-FFF2-40B4-BE49-F238E27FC236}">
                <a16:creationId xmlns:a16="http://schemas.microsoft.com/office/drawing/2014/main" id="{FF63787A-E207-9941-BB91-D1FB4C3B10DC}"/>
              </a:ext>
            </a:extLst>
          </p:cNvPr>
          <p:cNvPicPr>
            <a:picLocks noChangeAspect="1"/>
          </p:cNvPicPr>
          <p:nvPr/>
        </p:nvPicPr>
        <p:blipFill>
          <a:blip r:embed="rId5"/>
          <a:stretch>
            <a:fillRect/>
          </a:stretch>
        </p:blipFill>
        <p:spPr>
          <a:xfrm>
            <a:off x="8945668" y="136525"/>
            <a:ext cx="2706896" cy="1948521"/>
          </a:xfrm>
          <a:prstGeom prst="rect">
            <a:avLst/>
          </a:prstGeom>
        </p:spPr>
      </p:pic>
      <p:pic>
        <p:nvPicPr>
          <p:cNvPr id="1026" name="Picture 2" descr="Download New, Logo, Icon. Royalty-Free Stock Illustration Image - Pixabay">
            <a:extLst>
              <a:ext uri="{FF2B5EF4-FFF2-40B4-BE49-F238E27FC236}">
                <a16:creationId xmlns:a16="http://schemas.microsoft.com/office/drawing/2014/main" id="{E8155EB1-2638-1CBC-527D-B7C97EC98E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6284" y="2323876"/>
            <a:ext cx="1515605" cy="151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252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3155DE6-63C2-0021-2985-3FDEB3E6264F}"/>
              </a:ext>
            </a:extLst>
          </p:cNvPr>
          <p:cNvSpPr>
            <a:spLocks noGrp="1"/>
          </p:cNvSpPr>
          <p:nvPr>
            <p:ph idx="1"/>
          </p:nvPr>
        </p:nvSpPr>
        <p:spPr>
          <a:xfrm>
            <a:off x="752636" y="2170544"/>
            <a:ext cx="11298130" cy="2327206"/>
          </a:xfrm>
        </p:spPr>
        <p:txBody>
          <a:bodyPr>
            <a:normAutofit lnSpcReduction="10000"/>
          </a:bodyPr>
          <a:lstStyle/>
          <a:p>
            <a:pPr marL="0" indent="0">
              <a:buNone/>
            </a:pPr>
            <a:endParaRPr lang="it-IT" dirty="0"/>
          </a:p>
          <a:p>
            <a:pPr>
              <a:buClr>
                <a:srgbClr val="FF0000"/>
              </a:buClr>
              <a:buFont typeface="Wingdings" pitchFamily="2" charset="2"/>
              <a:buChar char="§"/>
            </a:pPr>
            <a:r>
              <a:rPr lang="it-IT" b="1" dirty="0"/>
              <a:t>Poster contest </a:t>
            </a:r>
          </a:p>
          <a:p>
            <a:pPr marL="0" indent="0">
              <a:buNone/>
            </a:pPr>
            <a:endParaRPr lang="it-IT" dirty="0"/>
          </a:p>
          <a:p>
            <a:pPr>
              <a:buClr>
                <a:srgbClr val="FF0000"/>
              </a:buClr>
              <a:buFont typeface="Wingdings" pitchFamily="2" charset="2"/>
              <a:buChar char="§"/>
            </a:pPr>
            <a:r>
              <a:rPr lang="it-IT" b="1" dirty="0"/>
              <a:t>Photo contest </a:t>
            </a:r>
          </a:p>
          <a:p>
            <a:pPr marL="0" indent="0">
              <a:buClr>
                <a:srgbClr val="FF0000"/>
              </a:buClr>
              <a:buNone/>
            </a:pPr>
            <a:r>
              <a:rPr lang="it-IT" dirty="0"/>
              <a:t>   </a:t>
            </a:r>
          </a:p>
        </p:txBody>
      </p:sp>
      <p:sp>
        <p:nvSpPr>
          <p:cNvPr id="4" name="CasellaDiTesto 3">
            <a:extLst>
              <a:ext uri="{FF2B5EF4-FFF2-40B4-BE49-F238E27FC236}">
                <a16:creationId xmlns:a16="http://schemas.microsoft.com/office/drawing/2014/main" id="{697E114C-9805-0DB5-0D06-2DC555A95084}"/>
              </a:ext>
            </a:extLst>
          </p:cNvPr>
          <p:cNvSpPr txBox="1"/>
          <p:nvPr/>
        </p:nvSpPr>
        <p:spPr>
          <a:xfrm>
            <a:off x="866938" y="4305198"/>
            <a:ext cx="9043085" cy="2092881"/>
          </a:xfrm>
          <a:prstGeom prst="rect">
            <a:avLst/>
          </a:prstGeom>
          <a:solidFill>
            <a:schemeClr val="bg1">
              <a:lumMod val="75000"/>
            </a:schemeClr>
          </a:solidFill>
        </p:spPr>
        <p:txBody>
          <a:bodyPr wrap="square" rtlCol="0">
            <a:spAutoFit/>
          </a:bodyPr>
          <a:lstStyle/>
          <a:p>
            <a:pPr algn="just"/>
            <a:endParaRPr lang="it-IT" sz="2800" dirty="0"/>
          </a:p>
          <a:p>
            <a:pPr algn="just"/>
            <a:r>
              <a:rPr lang="it-IT" sz="2800" dirty="0"/>
              <a:t>Not </a:t>
            </a:r>
            <a:r>
              <a:rPr lang="it-IT" sz="2800" dirty="0" err="1"/>
              <a:t>only</a:t>
            </a:r>
            <a:r>
              <a:rPr lang="it-IT" sz="2800" dirty="0"/>
              <a:t> </a:t>
            </a:r>
            <a:r>
              <a:rPr lang="it-IT" sz="2800" dirty="0" err="1"/>
              <a:t>fun</a:t>
            </a:r>
            <a:r>
              <a:rPr lang="it-IT" sz="2800" dirty="0"/>
              <a:t> and people </a:t>
            </a:r>
            <a:r>
              <a:rPr lang="it-IT" sz="2800" dirty="0" err="1"/>
              <a:t>involvement</a:t>
            </a:r>
            <a:r>
              <a:rPr lang="it-IT" sz="2800" dirty="0"/>
              <a:t> </a:t>
            </a:r>
            <a:r>
              <a:rPr lang="it-IT" sz="2800" dirty="0" err="1"/>
              <a:t>but</a:t>
            </a:r>
            <a:r>
              <a:rPr lang="it-IT" sz="2800" dirty="0"/>
              <a:t> </a:t>
            </a:r>
            <a:r>
              <a:rPr lang="it-IT" sz="2800" dirty="0" err="1"/>
              <a:t>also</a:t>
            </a:r>
            <a:r>
              <a:rPr lang="it-IT" sz="2800" dirty="0"/>
              <a:t> way to </a:t>
            </a:r>
            <a:r>
              <a:rPr lang="it-IT" sz="2800" dirty="0" err="1"/>
              <a:t>collect</a:t>
            </a:r>
            <a:r>
              <a:rPr lang="it-IT" sz="2800" dirty="0"/>
              <a:t> </a:t>
            </a:r>
          </a:p>
          <a:p>
            <a:pPr algn="just"/>
            <a:r>
              <a:rPr lang="it-IT" sz="2800" b="1" dirty="0">
                <a:solidFill>
                  <a:srgbClr val="0432FF"/>
                </a:solidFill>
              </a:rPr>
              <a:t>- images </a:t>
            </a:r>
            <a:r>
              <a:rPr lang="it-IT" sz="2800" b="1" dirty="0" err="1">
                <a:solidFill>
                  <a:srgbClr val="0432FF"/>
                </a:solidFill>
              </a:rPr>
              <a:t>documenting</a:t>
            </a:r>
            <a:r>
              <a:rPr lang="it-IT" sz="2800" b="1" dirty="0">
                <a:solidFill>
                  <a:srgbClr val="0432FF"/>
                </a:solidFill>
              </a:rPr>
              <a:t> </a:t>
            </a:r>
            <a:r>
              <a:rPr lang="it-IT" sz="2800" b="1" dirty="0" err="1">
                <a:solidFill>
                  <a:srgbClr val="0432FF"/>
                </a:solidFill>
              </a:rPr>
              <a:t>these</a:t>
            </a:r>
            <a:r>
              <a:rPr lang="it-IT" sz="2800" b="1" dirty="0">
                <a:solidFill>
                  <a:srgbClr val="0432FF"/>
                </a:solidFill>
              </a:rPr>
              <a:t> </a:t>
            </a:r>
            <a:r>
              <a:rPr lang="it-IT" sz="2800" b="1" dirty="0" err="1">
                <a:solidFill>
                  <a:srgbClr val="0432FF"/>
                </a:solidFill>
              </a:rPr>
              <a:t>early</a:t>
            </a:r>
            <a:r>
              <a:rPr lang="it-IT" sz="2800" b="1" dirty="0">
                <a:solidFill>
                  <a:srgbClr val="0432FF"/>
                </a:solidFill>
              </a:rPr>
              <a:t> </a:t>
            </a:r>
            <a:r>
              <a:rPr lang="it-IT" sz="2800" b="1" dirty="0" err="1">
                <a:solidFill>
                  <a:srgbClr val="0432FF"/>
                </a:solidFill>
              </a:rPr>
              <a:t>years</a:t>
            </a:r>
            <a:r>
              <a:rPr lang="it-IT" sz="2800" b="1" dirty="0">
                <a:solidFill>
                  <a:srgbClr val="0432FF"/>
                </a:solidFill>
              </a:rPr>
              <a:t> </a:t>
            </a:r>
          </a:p>
          <a:p>
            <a:pPr algn="just"/>
            <a:r>
              <a:rPr lang="it-IT" sz="2800" b="1" dirty="0">
                <a:solidFill>
                  <a:srgbClr val="0432FF"/>
                </a:solidFill>
              </a:rPr>
              <a:t>- </a:t>
            </a:r>
            <a:r>
              <a:rPr lang="it-IT" sz="2800" b="1" dirty="0" err="1">
                <a:solidFill>
                  <a:srgbClr val="0432FF"/>
                </a:solidFill>
              </a:rPr>
              <a:t>material</a:t>
            </a:r>
            <a:r>
              <a:rPr lang="it-IT" sz="2800" b="1" dirty="0">
                <a:solidFill>
                  <a:srgbClr val="0432FF"/>
                </a:solidFill>
              </a:rPr>
              <a:t> for </a:t>
            </a:r>
            <a:r>
              <a:rPr lang="it-IT" sz="2800" b="1" dirty="0" err="1">
                <a:solidFill>
                  <a:srgbClr val="0432FF"/>
                </a:solidFill>
              </a:rPr>
              <a:t>outreach</a:t>
            </a:r>
            <a:r>
              <a:rPr lang="it-IT" sz="2800" b="1" dirty="0">
                <a:solidFill>
                  <a:srgbClr val="0432FF"/>
                </a:solidFill>
              </a:rPr>
              <a:t> </a:t>
            </a:r>
            <a:endParaRPr lang="it-IT" dirty="0"/>
          </a:p>
          <a:p>
            <a:endParaRPr lang="it-IT" dirty="0"/>
          </a:p>
        </p:txBody>
      </p:sp>
      <p:sp>
        <p:nvSpPr>
          <p:cNvPr id="2" name="Segnaposto numero diapositiva 1">
            <a:extLst>
              <a:ext uri="{FF2B5EF4-FFF2-40B4-BE49-F238E27FC236}">
                <a16:creationId xmlns:a16="http://schemas.microsoft.com/office/drawing/2014/main" id="{70F148BE-08AB-80AF-F124-E6BE964BCC5E}"/>
              </a:ext>
            </a:extLst>
          </p:cNvPr>
          <p:cNvSpPr>
            <a:spLocks noGrp="1"/>
          </p:cNvSpPr>
          <p:nvPr>
            <p:ph type="sldNum" sz="quarter" idx="12"/>
          </p:nvPr>
        </p:nvSpPr>
        <p:spPr>
          <a:xfrm>
            <a:off x="9450864" y="6479920"/>
            <a:ext cx="2743200" cy="365125"/>
          </a:xfrm>
        </p:spPr>
        <p:txBody>
          <a:bodyPr/>
          <a:lstStyle/>
          <a:p>
            <a:fld id="{188A7ECB-81F3-9747-830D-8132673C4D7D}" type="slidenum">
              <a:rPr lang="it-IT" smtClean="0"/>
              <a:t>21</a:t>
            </a:fld>
            <a:endParaRPr lang="it-IT" dirty="0"/>
          </a:p>
        </p:txBody>
      </p:sp>
      <p:sp>
        <p:nvSpPr>
          <p:cNvPr id="5" name="Segnaposto piè di pagina 4">
            <a:extLst>
              <a:ext uri="{FF2B5EF4-FFF2-40B4-BE49-F238E27FC236}">
                <a16:creationId xmlns:a16="http://schemas.microsoft.com/office/drawing/2014/main" id="{3B16BF3C-B850-CA9D-4522-BDE014CCE738}"/>
              </a:ext>
            </a:extLst>
          </p:cNvPr>
          <p:cNvSpPr>
            <a:spLocks noGrp="1"/>
          </p:cNvSpPr>
          <p:nvPr>
            <p:ph type="ftr" sz="quarter" idx="11"/>
          </p:nvPr>
        </p:nvSpPr>
        <p:spPr>
          <a:xfrm>
            <a:off x="4038600" y="6554059"/>
            <a:ext cx="4114800" cy="365125"/>
          </a:xfrm>
        </p:spPr>
        <p:txBody>
          <a:bodyPr/>
          <a:lstStyle/>
          <a:p>
            <a:r>
              <a:rPr lang="it-IT" dirty="0" err="1"/>
              <a:t>ePIC</a:t>
            </a:r>
            <a:r>
              <a:rPr lang="it-IT" dirty="0"/>
              <a:t> </a:t>
            </a:r>
            <a:r>
              <a:rPr lang="it-IT" dirty="0" err="1"/>
              <a:t>Outreach</a:t>
            </a:r>
            <a:r>
              <a:rPr lang="it-IT" dirty="0"/>
              <a:t> News </a:t>
            </a:r>
          </a:p>
        </p:txBody>
      </p:sp>
      <p:sp>
        <p:nvSpPr>
          <p:cNvPr id="6" name="Titolo 1">
            <a:extLst>
              <a:ext uri="{FF2B5EF4-FFF2-40B4-BE49-F238E27FC236}">
                <a16:creationId xmlns:a16="http://schemas.microsoft.com/office/drawing/2014/main" id="{242B94CC-8B0C-1303-D39B-090D954FE507}"/>
              </a:ext>
            </a:extLst>
          </p:cNvPr>
          <p:cNvSpPr txBox="1">
            <a:spLocks/>
          </p:cNvSpPr>
          <p:nvPr/>
        </p:nvSpPr>
        <p:spPr>
          <a:xfrm>
            <a:off x="537531" y="-117165"/>
            <a:ext cx="11728341" cy="3130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FF0000"/>
                </a:solidFill>
                <a:latin typeface="+mn-lt"/>
              </a:rPr>
              <a:t>A </a:t>
            </a:r>
            <a:r>
              <a:rPr lang="it-IT" b="1" dirty="0" err="1">
                <a:solidFill>
                  <a:srgbClr val="FF0000"/>
                </a:solidFill>
                <a:latin typeface="+mn-lt"/>
              </a:rPr>
              <a:t>couple</a:t>
            </a:r>
            <a:r>
              <a:rPr lang="it-IT" b="1" dirty="0">
                <a:solidFill>
                  <a:srgbClr val="FF0000"/>
                </a:solidFill>
                <a:latin typeface="+mn-lt"/>
              </a:rPr>
              <a:t> of </a:t>
            </a:r>
            <a:r>
              <a:rPr lang="it-IT" b="1" dirty="0" err="1">
                <a:solidFill>
                  <a:srgbClr val="FF0000"/>
                </a:solidFill>
                <a:latin typeface="+mn-lt"/>
              </a:rPr>
              <a:t>initiatives</a:t>
            </a:r>
            <a:r>
              <a:rPr lang="it-IT" b="1" dirty="0">
                <a:solidFill>
                  <a:srgbClr val="FF0000"/>
                </a:solidFill>
                <a:latin typeface="+mn-lt"/>
              </a:rPr>
              <a:t> </a:t>
            </a:r>
            <a:r>
              <a:rPr lang="it-IT" b="1" dirty="0" err="1">
                <a:solidFill>
                  <a:srgbClr val="FF0000"/>
                </a:solidFill>
                <a:latin typeface="+mn-lt"/>
              </a:rPr>
              <a:t>proposed</a:t>
            </a:r>
            <a:r>
              <a:rPr lang="it-IT" b="1" dirty="0">
                <a:solidFill>
                  <a:srgbClr val="FF0000"/>
                </a:solidFill>
                <a:latin typeface="+mn-lt"/>
              </a:rPr>
              <a:t> by the </a:t>
            </a:r>
          </a:p>
          <a:p>
            <a:r>
              <a:rPr lang="it-IT" b="1" dirty="0">
                <a:solidFill>
                  <a:srgbClr val="FF0000"/>
                </a:solidFill>
                <a:latin typeface="+mn-lt"/>
              </a:rPr>
              <a:t>EICUG/ePIC Outreach Working Group</a:t>
            </a:r>
          </a:p>
          <a:p>
            <a:r>
              <a:rPr lang="it-IT" sz="2400" b="1" dirty="0">
                <a:solidFill>
                  <a:srgbClr val="FF0000"/>
                </a:solidFill>
                <a:latin typeface="+mn-lt"/>
                <a:hlinkClick r:id="rId3"/>
              </a:rPr>
              <a:t>eic-outreach-wg@lists.bnl.gov</a:t>
            </a:r>
            <a:endParaRPr lang="it-IT" sz="2400" b="1" dirty="0">
              <a:solidFill>
                <a:srgbClr val="FF0000"/>
              </a:solidFill>
              <a:latin typeface="+mn-lt"/>
            </a:endParaRPr>
          </a:p>
          <a:p>
            <a:endParaRPr lang="it-IT" b="1" dirty="0">
              <a:solidFill>
                <a:srgbClr val="FF0000"/>
              </a:solidFill>
              <a:latin typeface="+mn-lt"/>
            </a:endParaRPr>
          </a:p>
        </p:txBody>
      </p:sp>
    </p:spTree>
    <p:extLst>
      <p:ext uri="{BB962C8B-B14F-4D97-AF65-F5344CB8AC3E}">
        <p14:creationId xmlns:p14="http://schemas.microsoft.com/office/powerpoint/2010/main" val="3076238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BA677ED9-54DD-9FB5-7625-8B2341E57205}"/>
              </a:ext>
            </a:extLst>
          </p:cNvPr>
          <p:cNvSpPr txBox="1">
            <a:spLocks/>
          </p:cNvSpPr>
          <p:nvPr/>
        </p:nvSpPr>
        <p:spPr>
          <a:xfrm>
            <a:off x="455504" y="-2809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FF0000"/>
                </a:solidFill>
                <a:latin typeface="+mn-lt"/>
              </a:rPr>
              <a:t>2</a:t>
            </a:r>
            <a:r>
              <a:rPr lang="it-IT" b="1" baseline="30000" dirty="0">
                <a:solidFill>
                  <a:srgbClr val="FF0000"/>
                </a:solidFill>
                <a:latin typeface="+mn-lt"/>
              </a:rPr>
              <a:t>nd</a:t>
            </a:r>
            <a:r>
              <a:rPr lang="it-IT" b="1" dirty="0">
                <a:solidFill>
                  <a:srgbClr val="FF0000"/>
                </a:solidFill>
                <a:latin typeface="+mn-lt"/>
              </a:rPr>
              <a:t> </a:t>
            </a:r>
            <a:r>
              <a:rPr lang="it-IT" b="1" dirty="0" err="1">
                <a:solidFill>
                  <a:srgbClr val="FF0000"/>
                </a:solidFill>
                <a:latin typeface="+mn-lt"/>
              </a:rPr>
              <a:t>ePIC</a:t>
            </a:r>
            <a:r>
              <a:rPr lang="it-IT" b="1" dirty="0">
                <a:solidFill>
                  <a:srgbClr val="FF0000"/>
                </a:solidFill>
                <a:latin typeface="+mn-lt"/>
              </a:rPr>
              <a:t> photo contest  </a:t>
            </a:r>
          </a:p>
        </p:txBody>
      </p:sp>
      <p:sp>
        <p:nvSpPr>
          <p:cNvPr id="5" name="CasellaDiTesto 4">
            <a:extLst>
              <a:ext uri="{FF2B5EF4-FFF2-40B4-BE49-F238E27FC236}">
                <a16:creationId xmlns:a16="http://schemas.microsoft.com/office/drawing/2014/main" id="{E5A19214-66AD-FD45-B461-3CEA2228190D}"/>
              </a:ext>
            </a:extLst>
          </p:cNvPr>
          <p:cNvSpPr txBox="1"/>
          <p:nvPr/>
        </p:nvSpPr>
        <p:spPr>
          <a:xfrm>
            <a:off x="304079" y="2681773"/>
            <a:ext cx="11340231" cy="4031873"/>
          </a:xfrm>
          <a:prstGeom prst="rect">
            <a:avLst/>
          </a:prstGeom>
          <a:noFill/>
        </p:spPr>
        <p:txBody>
          <a:bodyPr wrap="square" rtlCol="0">
            <a:spAutoFit/>
          </a:bodyPr>
          <a:lstStyle/>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600" dirty="0">
                <a:effectLst/>
                <a:ea typeface="Times New Roman" panose="02020603050405020304" pitchFamily="18" charset="0"/>
                <a:cs typeface="Times New Roman" panose="02020603050405020304" pitchFamily="18" charset="0"/>
              </a:rPr>
              <a:t>The </a:t>
            </a:r>
            <a:r>
              <a:rPr lang="en-US" sz="1600" b="1" dirty="0">
                <a:solidFill>
                  <a:srgbClr val="FF0000"/>
                </a:solidFill>
                <a:effectLst/>
                <a:ea typeface="Times New Roman" panose="02020603050405020304" pitchFamily="18" charset="0"/>
                <a:cs typeface="Times New Roman" panose="02020603050405020304" pitchFamily="18" charset="0"/>
              </a:rPr>
              <a:t>detailed rules</a:t>
            </a:r>
            <a:r>
              <a:rPr lang="en-US" sz="1600" dirty="0">
                <a:effectLst/>
                <a:ea typeface="Times New Roman" panose="02020603050405020304" pitchFamily="18" charset="0"/>
                <a:cs typeface="Times New Roman" panose="02020603050405020304" pitchFamily="18" charset="0"/>
              </a:rPr>
              <a:t> of the contest are as follows:</a:t>
            </a: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it-IT" sz="1600" dirty="0">
              <a:effectLst/>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600" dirty="0">
                <a:effectLst/>
                <a:ea typeface="Times New Roman" panose="02020603050405020304" pitchFamily="18" charset="0"/>
                <a:cs typeface="Times New Roman" panose="02020603050405020304" pitchFamily="18" charset="0"/>
              </a:rPr>
              <a:t>- Photographs should be submitted by a member of the </a:t>
            </a:r>
            <a:r>
              <a:rPr lang="en-US" sz="1600" dirty="0" err="1">
                <a:effectLst/>
                <a:ea typeface="Times New Roman" panose="02020603050405020304" pitchFamily="18" charset="0"/>
                <a:cs typeface="Times New Roman" panose="02020603050405020304" pitchFamily="18" charset="0"/>
              </a:rPr>
              <a:t>ePIC</a:t>
            </a:r>
            <a:r>
              <a:rPr lang="en-US" sz="1600" dirty="0">
                <a:effectLst/>
                <a:ea typeface="Times New Roman" panose="02020603050405020304" pitchFamily="18" charset="0"/>
                <a:cs typeface="Times New Roman" panose="02020603050405020304" pitchFamily="18" charset="0"/>
              </a:rPr>
              <a:t> Collaboration.</a:t>
            </a:r>
            <a:endParaRPr lang="it-IT" sz="1600" dirty="0">
              <a:effectLst/>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600" dirty="0">
                <a:effectLst/>
                <a:ea typeface="Times New Roman" panose="02020603050405020304" pitchFamily="18" charset="0"/>
                <a:cs typeface="Times New Roman" panose="02020603050405020304" pitchFamily="18" charset="0"/>
              </a:rPr>
              <a:t>- A maximum of 3 photographs can be submitted by each member.</a:t>
            </a:r>
            <a:endParaRPr lang="it-IT" sz="1600" dirty="0">
              <a:effectLst/>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600" dirty="0">
                <a:effectLst/>
                <a:ea typeface="Times New Roman" panose="02020603050405020304" pitchFamily="18" charset="0"/>
                <a:cs typeface="Times New Roman" panose="02020603050405020304" pitchFamily="18" charset="0"/>
              </a:rPr>
              <a:t>- Photographs should be related to </a:t>
            </a:r>
            <a:r>
              <a:rPr lang="en-US" sz="1600" dirty="0" err="1">
                <a:effectLst/>
                <a:ea typeface="Times New Roman" panose="02020603050405020304" pitchFamily="18" charset="0"/>
                <a:cs typeface="Times New Roman" panose="02020603050405020304" pitchFamily="18" charset="0"/>
              </a:rPr>
              <a:t>ePIC</a:t>
            </a:r>
            <a:r>
              <a:rPr lang="en-US" sz="1600" dirty="0">
                <a:effectLst/>
                <a:ea typeface="Times New Roman" panose="02020603050405020304" pitchFamily="18" charset="0"/>
                <a:cs typeface="Times New Roman" panose="02020603050405020304" pitchFamily="18" charset="0"/>
              </a:rPr>
              <a:t> activities (the outreach group reserves the</a:t>
            </a:r>
            <a:r>
              <a:rPr lang="it-IT" sz="1600" dirty="0">
                <a:ea typeface="Times New Roman" panose="02020603050405020304" pitchFamily="18" charset="0"/>
                <a:cs typeface="Times New Roman" panose="02020603050405020304" pitchFamily="18" charset="0"/>
              </a:rPr>
              <a:t> </a:t>
            </a:r>
            <a:r>
              <a:rPr lang="en-US" sz="1600" dirty="0">
                <a:effectLst/>
                <a:ea typeface="Times New Roman" panose="02020603050405020304" pitchFamily="18" charset="0"/>
                <a:cs typeface="Times New Roman" panose="02020603050405020304" pitchFamily="18" charset="0"/>
              </a:rPr>
              <a:t>right to reject non-pertinent pictures).</a:t>
            </a:r>
            <a:endParaRPr lang="it-IT" sz="1600" dirty="0">
              <a:effectLst/>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600" dirty="0">
                <a:effectLst/>
                <a:ea typeface="Times New Roman" panose="02020603050405020304" pitchFamily="18" charset="0"/>
                <a:cs typeface="Times New Roman" panose="02020603050405020304" pitchFamily="18" charset="0"/>
              </a:rPr>
              <a:t>- AI-generated images will not be accepted. Photo-editing is allowed.</a:t>
            </a:r>
            <a:endParaRPr lang="it-IT" sz="1600" dirty="0">
              <a:effectLst/>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600" dirty="0">
                <a:effectLst/>
                <a:ea typeface="Times New Roman" panose="02020603050405020304" pitchFamily="18" charset="0"/>
                <a:cs typeface="Times New Roman" panose="02020603050405020304" pitchFamily="18" charset="0"/>
              </a:rPr>
              <a:t>- Each photograph should have a caption and a brief description (maximum 5 lines).</a:t>
            </a:r>
            <a:endParaRPr lang="it-IT" sz="1600" dirty="0">
              <a:effectLst/>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600" dirty="0">
                <a:effectLst/>
                <a:ea typeface="Times New Roman" panose="02020603050405020304" pitchFamily="18" charset="0"/>
                <a:cs typeface="Times New Roman" panose="02020603050405020304" pitchFamily="18" charset="0"/>
              </a:rPr>
              <a:t>- The </a:t>
            </a:r>
            <a:r>
              <a:rPr lang="en-US" sz="1600" dirty="0" err="1">
                <a:effectLst/>
                <a:ea typeface="Times New Roman" panose="02020603050405020304" pitchFamily="18" charset="0"/>
                <a:cs typeface="Times New Roman" panose="02020603050405020304" pitchFamily="18" charset="0"/>
              </a:rPr>
              <a:t>ePIC</a:t>
            </a:r>
            <a:r>
              <a:rPr lang="en-US" sz="1600" dirty="0">
                <a:effectLst/>
                <a:ea typeface="Times New Roman" panose="02020603050405020304" pitchFamily="18" charset="0"/>
                <a:cs typeface="Times New Roman" panose="02020603050405020304" pitchFamily="18" charset="0"/>
              </a:rPr>
              <a:t> collaboration will reserve the right to archive and post the photograph,</a:t>
            </a:r>
            <a:r>
              <a:rPr lang="it-IT" sz="1600" dirty="0">
                <a:ea typeface="Times New Roman" panose="02020603050405020304" pitchFamily="18" charset="0"/>
                <a:cs typeface="Times New Roman" panose="02020603050405020304" pitchFamily="18" charset="0"/>
              </a:rPr>
              <a:t> </a:t>
            </a:r>
            <a:r>
              <a:rPr lang="en-US" sz="1600" dirty="0">
                <a:effectLst/>
                <a:ea typeface="Times New Roman" panose="02020603050405020304" pitchFamily="18" charset="0"/>
                <a:cs typeface="Times New Roman" panose="02020603050405020304" pitchFamily="18" charset="0"/>
              </a:rPr>
              <a:t>citing the name of the photographer, unless the person doesn’t want to be cited.</a:t>
            </a:r>
            <a:endParaRPr lang="it-IT" sz="1600" dirty="0">
              <a:effectLst/>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600" dirty="0">
                <a:effectLst/>
                <a:ea typeface="Times New Roman" panose="02020603050405020304" pitchFamily="18" charset="0"/>
                <a:cs typeface="Times New Roman" panose="02020603050405020304" pitchFamily="18" charset="0"/>
              </a:rPr>
              <a:t>- If there is any identifiable person in the photo, the photographer must collect</a:t>
            </a:r>
            <a:r>
              <a:rPr lang="it-IT" sz="1600" dirty="0">
                <a:ea typeface="Times New Roman" panose="02020603050405020304" pitchFamily="18" charset="0"/>
                <a:cs typeface="Times New Roman" panose="02020603050405020304" pitchFamily="18" charset="0"/>
              </a:rPr>
              <a:t> </a:t>
            </a:r>
            <a:r>
              <a:rPr lang="en-US" sz="1600" dirty="0">
                <a:effectLst/>
                <a:ea typeface="Times New Roman" panose="02020603050405020304" pitchFamily="18" charset="0"/>
                <a:cs typeface="Times New Roman" panose="02020603050405020304" pitchFamily="18" charset="0"/>
              </a:rPr>
              <a:t>that person’s permission for posting it on social media.</a:t>
            </a:r>
            <a:endParaRPr lang="it-IT" sz="1600" dirty="0">
              <a:effectLst/>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600" dirty="0">
                <a:effectLst/>
                <a:ea typeface="Times New Roman" panose="02020603050405020304" pitchFamily="18" charset="0"/>
                <a:cs typeface="Times New Roman" panose="02020603050405020304" pitchFamily="18" charset="0"/>
              </a:rPr>
              <a:t>- Last date of entry is July 10th 2025.</a:t>
            </a:r>
            <a:endParaRPr lang="it-IT" sz="1600" dirty="0">
              <a:effectLst/>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600" dirty="0">
                <a:effectLst/>
                <a:ea typeface="Times New Roman" panose="02020603050405020304" pitchFamily="18" charset="0"/>
                <a:cs typeface="Times New Roman" panose="02020603050405020304" pitchFamily="18" charset="0"/>
              </a:rPr>
              <a:t>- An online voting form will be available for all </a:t>
            </a:r>
            <a:r>
              <a:rPr lang="en-US" sz="1600" dirty="0" err="1">
                <a:effectLst/>
                <a:ea typeface="Times New Roman" panose="02020603050405020304" pitchFamily="18" charset="0"/>
                <a:cs typeface="Times New Roman" panose="02020603050405020304" pitchFamily="18" charset="0"/>
              </a:rPr>
              <a:t>ePIC</a:t>
            </a:r>
            <a:r>
              <a:rPr lang="en-US" sz="1600" dirty="0">
                <a:effectLst/>
                <a:ea typeface="Times New Roman" panose="02020603050405020304" pitchFamily="18" charset="0"/>
                <a:cs typeface="Times New Roman" panose="02020603050405020304" pitchFamily="18" charset="0"/>
              </a:rPr>
              <a:t> members during the next</a:t>
            </a:r>
            <a:r>
              <a:rPr lang="it-IT" sz="1600" dirty="0">
                <a:ea typeface="Times New Roman" panose="02020603050405020304" pitchFamily="18" charset="0"/>
                <a:cs typeface="Times New Roman" panose="02020603050405020304" pitchFamily="18" charset="0"/>
              </a:rPr>
              <a:t> </a:t>
            </a:r>
            <a:r>
              <a:rPr lang="en-US" sz="1600" dirty="0">
                <a:effectLst/>
                <a:ea typeface="Times New Roman" panose="02020603050405020304" pitchFamily="18" charset="0"/>
                <a:cs typeface="Times New Roman" panose="02020603050405020304" pitchFamily="18" charset="0"/>
              </a:rPr>
              <a:t>Collaboration meeting in </a:t>
            </a:r>
            <a:r>
              <a:rPr lang="en-US" sz="1600" dirty="0">
                <a:ea typeface="Times New Roman" panose="02020603050405020304" pitchFamily="18" charset="0"/>
                <a:cs typeface="Times New Roman" panose="02020603050405020304" pitchFamily="18" charset="0"/>
              </a:rPr>
              <a:t>JLAB</a:t>
            </a:r>
            <a:r>
              <a:rPr lang="en-US" sz="1600" dirty="0">
                <a:effectLst/>
                <a:ea typeface="Times New Roman" panose="02020603050405020304" pitchFamily="18" charset="0"/>
                <a:cs typeface="Times New Roman" panose="02020603050405020304" pitchFamily="18" charset="0"/>
              </a:rPr>
              <a:t>, 14-18 July 2025.</a:t>
            </a:r>
            <a:endParaRPr lang="it-IT" sz="1600" dirty="0">
              <a:effectLst/>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600" dirty="0">
                <a:effectLst/>
                <a:ea typeface="Times New Roman" panose="02020603050405020304" pitchFamily="18" charset="0"/>
                <a:cs typeface="Times New Roman" panose="02020603050405020304" pitchFamily="18" charset="0"/>
              </a:rPr>
              <a:t>- The three best photographs will be selected and prizes will be awarded during the</a:t>
            </a:r>
            <a:endParaRPr lang="it-IT" sz="1600" dirty="0">
              <a:effectLst/>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600" dirty="0">
                <a:effectLst/>
                <a:ea typeface="Times New Roman" panose="02020603050405020304" pitchFamily="18" charset="0"/>
                <a:cs typeface="Times New Roman" panose="02020603050405020304" pitchFamily="18" charset="0"/>
              </a:rPr>
              <a:t>closing session of Collaboration meeting.</a:t>
            </a:r>
            <a:endParaRPr lang="en-US" sz="1600" dirty="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it-IT" sz="1600" dirty="0">
              <a:effectLst/>
              <a:ea typeface="Calibri" panose="020F0502020204030204" pitchFamily="34" charset="0"/>
              <a:cs typeface="Times New Roman" panose="02020603050405020304" pitchFamily="18" charset="0"/>
            </a:endParaRPr>
          </a:p>
          <a:p>
            <a:pPr lvl="0">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600" b="1" dirty="0">
                <a:effectLst/>
                <a:ea typeface="Times New Roman" panose="02020603050405020304" pitchFamily="18" charset="0"/>
                <a:cs typeface="Times New Roman" panose="02020603050405020304" pitchFamily="18" charset="0"/>
              </a:rPr>
              <a:t>In case of questions/needs please email</a:t>
            </a:r>
            <a:r>
              <a:rPr lang="en-US" sz="1600" dirty="0">
                <a:effectLst/>
                <a:ea typeface="Times New Roman" panose="02020603050405020304" pitchFamily="18" charset="0"/>
                <a:cs typeface="Times New Roman" panose="02020603050405020304" pitchFamily="18" charset="0"/>
              </a:rPr>
              <a:t> </a:t>
            </a:r>
            <a:r>
              <a:rPr lang="it-IT" sz="1600" dirty="0">
                <a:hlinkClick r:id="rId2"/>
              </a:rPr>
              <a:t>antonio.paladino@bo.infn.it</a:t>
            </a:r>
            <a:r>
              <a:rPr lang="it-IT" sz="1600" dirty="0"/>
              <a:t>  (Thanks Antonio!)</a:t>
            </a:r>
          </a:p>
        </p:txBody>
      </p:sp>
      <p:sp>
        <p:nvSpPr>
          <p:cNvPr id="2" name="CasellaDiTesto 1">
            <a:extLst>
              <a:ext uri="{FF2B5EF4-FFF2-40B4-BE49-F238E27FC236}">
                <a16:creationId xmlns:a16="http://schemas.microsoft.com/office/drawing/2014/main" id="{722A19BE-9C9C-C0E0-2A25-D1E525F911E6}"/>
              </a:ext>
            </a:extLst>
          </p:cNvPr>
          <p:cNvSpPr txBox="1"/>
          <p:nvPr/>
        </p:nvSpPr>
        <p:spPr>
          <a:xfrm>
            <a:off x="327249" y="749751"/>
            <a:ext cx="11331349" cy="1785104"/>
          </a:xfrm>
          <a:prstGeom prst="rect">
            <a:avLst/>
          </a:prstGeom>
          <a:solidFill>
            <a:schemeClr val="accent1">
              <a:lumMod val="40000"/>
              <a:lumOff val="60000"/>
            </a:schemeClr>
          </a:solidFill>
        </p:spPr>
        <p:txBody>
          <a:bodyPr wrap="square" rtlCol="0">
            <a:spAutoFit/>
          </a:bodyPr>
          <a:lstStyle/>
          <a:p>
            <a:pPr marL="285750" indent="-285750">
              <a:buFont typeface="Arial" panose="020B0604020202020204" pitchFamily="34" charset="0"/>
              <a:buChar char="•"/>
            </a:pPr>
            <a:r>
              <a:rPr lang="it-IT" dirty="0" err="1"/>
              <a:t>Photos</a:t>
            </a:r>
            <a:r>
              <a:rPr lang="it-IT" dirty="0"/>
              <a:t> </a:t>
            </a:r>
            <a:r>
              <a:rPr lang="it-IT" dirty="0" err="1"/>
              <a:t>collected</a:t>
            </a:r>
            <a:r>
              <a:rPr lang="it-IT" dirty="0"/>
              <a:t> </a:t>
            </a:r>
            <a:r>
              <a:rPr lang="it-IT" dirty="0" err="1"/>
              <a:t>through</a:t>
            </a:r>
            <a:r>
              <a:rPr lang="it-IT" dirty="0"/>
              <a:t> the following </a:t>
            </a:r>
            <a:r>
              <a:rPr lang="it-IT" dirty="0" err="1"/>
              <a:t>form</a:t>
            </a:r>
            <a:r>
              <a:rPr lang="it-IT" dirty="0"/>
              <a:t> – </a:t>
            </a:r>
            <a:r>
              <a:rPr lang="it-IT" b="1" dirty="0">
                <a:solidFill>
                  <a:srgbClr val="FF0000"/>
                </a:solidFill>
              </a:rPr>
              <a:t>deadline </a:t>
            </a:r>
            <a:r>
              <a:rPr lang="it-IT" b="1" dirty="0" err="1">
                <a:solidFill>
                  <a:srgbClr val="FF0000"/>
                </a:solidFill>
              </a:rPr>
              <a:t>July</a:t>
            </a:r>
            <a:r>
              <a:rPr lang="it-IT" b="1" dirty="0">
                <a:solidFill>
                  <a:srgbClr val="FF0000"/>
                </a:solidFill>
              </a:rPr>
              <a:t> 10th </a:t>
            </a:r>
            <a:r>
              <a:rPr lang="it-IT" dirty="0">
                <a:hlinkClick r:id="rId3"/>
              </a:rPr>
              <a:t>https://urldefense.com/v3/__https://forms.gle/hp7D1Hr1Y6udc4t29__;!!P4SdNyxKAPE!FIa1ybIRRr1cVr34iixQoqtgM_tkSf-3MZWWw6U9_YGXHaRiTDEP-LAHHv2e-cnKUTHX1AMKeTiHEubcejGQQrat7TYbKMKu$</a:t>
            </a:r>
            <a:endParaRPr lang="it-IT" dirty="0"/>
          </a:p>
          <a:p>
            <a:endParaRPr lang="it-IT" sz="1000" dirty="0"/>
          </a:p>
          <a:p>
            <a:pPr marL="285750" indent="-285750">
              <a:buFont typeface="Arial" panose="020B0604020202020204" pitchFamily="34" charset="0"/>
              <a:buChar char="•"/>
            </a:pPr>
            <a:r>
              <a:rPr lang="it-IT" dirty="0" err="1"/>
              <a:t>During</a:t>
            </a:r>
            <a:r>
              <a:rPr lang="it-IT" dirty="0"/>
              <a:t> the </a:t>
            </a:r>
            <a:r>
              <a:rPr lang="it-IT" dirty="0" err="1"/>
              <a:t>Collab</a:t>
            </a:r>
            <a:r>
              <a:rPr lang="it-IT" dirty="0"/>
              <a:t> meeting in JLAB </a:t>
            </a:r>
            <a:r>
              <a:rPr lang="it-IT" dirty="0" err="1"/>
              <a:t>all</a:t>
            </a:r>
            <a:r>
              <a:rPr lang="it-IT" dirty="0"/>
              <a:t> </a:t>
            </a:r>
            <a:r>
              <a:rPr lang="it-IT" dirty="0" err="1"/>
              <a:t>Collaborators</a:t>
            </a:r>
            <a:r>
              <a:rPr lang="it-IT" dirty="0"/>
              <a:t> </a:t>
            </a:r>
            <a:r>
              <a:rPr lang="it-IT" dirty="0" err="1"/>
              <a:t>will</a:t>
            </a:r>
            <a:r>
              <a:rPr lang="it-IT" dirty="0"/>
              <a:t> be </a:t>
            </a:r>
            <a:r>
              <a:rPr lang="it-IT" dirty="0" err="1"/>
              <a:t>able</a:t>
            </a:r>
            <a:r>
              <a:rPr lang="it-IT" dirty="0"/>
              <a:t> to vote (</a:t>
            </a:r>
            <a:r>
              <a:rPr lang="it-IT" dirty="0" err="1"/>
              <a:t>electronically</a:t>
            </a:r>
            <a:r>
              <a:rPr lang="it-IT" dirty="0"/>
              <a:t>) </a:t>
            </a:r>
          </a:p>
          <a:p>
            <a:endParaRPr lang="it-IT" sz="1000" dirty="0"/>
          </a:p>
          <a:p>
            <a:pPr marL="285750" indent="-285750">
              <a:buFont typeface="Arial" panose="020B0604020202020204" pitchFamily="34" charset="0"/>
              <a:buChar char="•"/>
            </a:pPr>
            <a:r>
              <a:rPr lang="it-IT" dirty="0"/>
              <a:t>Winners </a:t>
            </a:r>
            <a:r>
              <a:rPr lang="it-IT" dirty="0" err="1"/>
              <a:t>will</a:t>
            </a:r>
            <a:r>
              <a:rPr lang="it-IT" dirty="0"/>
              <a:t> be </a:t>
            </a:r>
            <a:r>
              <a:rPr lang="it-IT" dirty="0" err="1"/>
              <a:t>announced</a:t>
            </a:r>
            <a:r>
              <a:rPr lang="it-IT" dirty="0"/>
              <a:t> </a:t>
            </a:r>
            <a:r>
              <a:rPr lang="it-IT" dirty="0" err="1"/>
              <a:t>during</a:t>
            </a:r>
            <a:r>
              <a:rPr lang="it-IT" dirty="0"/>
              <a:t> the closing </a:t>
            </a:r>
            <a:r>
              <a:rPr lang="it-IT" dirty="0" err="1"/>
              <a:t>plenary</a:t>
            </a:r>
            <a:r>
              <a:rPr lang="it-IT" dirty="0"/>
              <a:t> of the </a:t>
            </a:r>
            <a:r>
              <a:rPr lang="it-IT" dirty="0" err="1"/>
              <a:t>Collab</a:t>
            </a:r>
            <a:r>
              <a:rPr lang="it-IT" dirty="0"/>
              <a:t> meeting in JLAB</a:t>
            </a:r>
          </a:p>
        </p:txBody>
      </p:sp>
    </p:spTree>
    <p:extLst>
      <p:ext uri="{BB962C8B-B14F-4D97-AF65-F5344CB8AC3E}">
        <p14:creationId xmlns:p14="http://schemas.microsoft.com/office/powerpoint/2010/main" val="3377095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788E0828-3121-67A5-FCC4-9B19264F014E}"/>
              </a:ext>
            </a:extLst>
          </p:cNvPr>
          <p:cNvSpPr txBox="1">
            <a:spLocks noGrp="1"/>
          </p:cNvSpPr>
          <p:nvPr>
            <p:ph idx="1"/>
          </p:nvPr>
        </p:nvSpPr>
        <p:spPr>
          <a:xfrm>
            <a:off x="384065" y="668331"/>
            <a:ext cx="11560284" cy="3289106"/>
          </a:xfrm>
          <a:prstGeom prst="rect">
            <a:avLst/>
          </a:prstGeom>
          <a:noFill/>
        </p:spPr>
        <p:txBody>
          <a:bodyPr wrap="square" rtlCol="0">
            <a:spAutoFit/>
          </a:bodyPr>
          <a:lstStyle/>
          <a:p>
            <a:pPr marL="0" indent="0">
              <a:buNone/>
            </a:pPr>
            <a:endParaRPr lang="it-IT" sz="2000" dirty="0">
              <a:effectLst/>
            </a:endParaRPr>
          </a:p>
          <a:p>
            <a:pPr marL="0" indent="0">
              <a:buNone/>
            </a:pPr>
            <a:endParaRPr lang="it-IT" sz="2000" dirty="0">
              <a:effectLst/>
            </a:endParaRPr>
          </a:p>
          <a:p>
            <a:pPr marL="0" indent="0">
              <a:buNone/>
            </a:pPr>
            <a:r>
              <a:rPr lang="it-IT" sz="2000" dirty="0" err="1">
                <a:effectLst/>
              </a:rPr>
              <a:t>Category</a:t>
            </a:r>
            <a:r>
              <a:rPr lang="it-IT" sz="2000" dirty="0">
                <a:effectLst/>
              </a:rPr>
              <a:t> 1:  A poster on </a:t>
            </a:r>
            <a:r>
              <a:rPr lang="it-IT" sz="2000" b="1" dirty="0">
                <a:solidFill>
                  <a:srgbClr val="0432FF"/>
                </a:solidFill>
                <a:effectLst/>
              </a:rPr>
              <a:t>EIC Science or the </a:t>
            </a:r>
            <a:r>
              <a:rPr lang="it-IT" sz="2000" b="1" dirty="0" err="1">
                <a:solidFill>
                  <a:srgbClr val="0432FF"/>
                </a:solidFill>
                <a:effectLst/>
              </a:rPr>
              <a:t>ePIC</a:t>
            </a:r>
            <a:r>
              <a:rPr lang="it-IT" sz="2000" b="1" dirty="0">
                <a:solidFill>
                  <a:srgbClr val="0432FF"/>
                </a:solidFill>
                <a:effectLst/>
              </a:rPr>
              <a:t> detector </a:t>
            </a:r>
            <a:r>
              <a:rPr lang="it-IT" sz="2000" dirty="0">
                <a:effectLst/>
              </a:rPr>
              <a:t>for </a:t>
            </a:r>
            <a:r>
              <a:rPr lang="it-IT" sz="2000" b="1" dirty="0">
                <a:effectLst/>
              </a:rPr>
              <a:t>high-school </a:t>
            </a:r>
            <a:r>
              <a:rPr lang="it-IT" sz="2000" b="1" dirty="0" err="1">
                <a:effectLst/>
              </a:rPr>
              <a:t>students</a:t>
            </a:r>
            <a:endParaRPr lang="it-IT" sz="2000" b="1" dirty="0"/>
          </a:p>
          <a:p>
            <a:pPr marL="0" indent="0">
              <a:buNone/>
            </a:pPr>
            <a:r>
              <a:rPr lang="it-IT" sz="2000" dirty="0" err="1">
                <a:effectLst/>
              </a:rPr>
              <a:t>Category</a:t>
            </a:r>
            <a:r>
              <a:rPr lang="it-IT" sz="2000" dirty="0">
                <a:effectLst/>
              </a:rPr>
              <a:t> 2:  A poster on </a:t>
            </a:r>
            <a:r>
              <a:rPr lang="it-IT" sz="2000" b="1" dirty="0">
                <a:solidFill>
                  <a:srgbClr val="0432FF"/>
                </a:solidFill>
                <a:effectLst/>
              </a:rPr>
              <a:t>EIC Science or the </a:t>
            </a:r>
            <a:r>
              <a:rPr lang="it-IT" sz="2000" b="1" dirty="0" err="1">
                <a:solidFill>
                  <a:srgbClr val="0432FF"/>
                </a:solidFill>
                <a:effectLst/>
              </a:rPr>
              <a:t>ePIC</a:t>
            </a:r>
            <a:r>
              <a:rPr lang="it-IT" sz="2000" b="1" dirty="0">
                <a:solidFill>
                  <a:srgbClr val="0432FF"/>
                </a:solidFill>
                <a:effectLst/>
              </a:rPr>
              <a:t> detector </a:t>
            </a:r>
            <a:r>
              <a:rPr lang="it-IT" sz="2000" dirty="0">
                <a:effectLst/>
              </a:rPr>
              <a:t>for </a:t>
            </a:r>
            <a:r>
              <a:rPr lang="it-IT" sz="2000" b="1" dirty="0">
                <a:effectLst/>
              </a:rPr>
              <a:t>scientists</a:t>
            </a:r>
            <a:r>
              <a:rPr lang="it-IT" sz="2000" b="1" dirty="0"/>
              <a:t>, </a:t>
            </a:r>
            <a:r>
              <a:rPr lang="it-IT" sz="2000" b="1" dirty="0" err="1">
                <a:effectLst/>
              </a:rPr>
              <a:t>not</a:t>
            </a:r>
            <a:r>
              <a:rPr lang="it-IT" sz="2000" b="1" dirty="0">
                <a:effectLst/>
              </a:rPr>
              <a:t> </a:t>
            </a:r>
            <a:r>
              <a:rPr lang="it-IT" sz="2000" b="1" dirty="0" err="1">
                <a:effectLst/>
              </a:rPr>
              <a:t>experts</a:t>
            </a:r>
            <a:r>
              <a:rPr lang="it-IT" sz="2000" b="1" dirty="0">
                <a:effectLst/>
              </a:rPr>
              <a:t> in </a:t>
            </a:r>
            <a:r>
              <a:rPr lang="it-IT" sz="2000" b="1" dirty="0" err="1">
                <a:effectLst/>
              </a:rPr>
              <a:t>ePIC</a:t>
            </a:r>
            <a:r>
              <a:rPr lang="it-IT" sz="2000" b="1" dirty="0">
                <a:effectLst/>
              </a:rPr>
              <a:t>, EIC or DIS</a:t>
            </a:r>
          </a:p>
          <a:p>
            <a:pPr marL="0" indent="0">
              <a:buNone/>
            </a:pPr>
            <a:r>
              <a:rPr lang="it-IT" sz="2000" dirty="0" err="1"/>
              <a:t>Category</a:t>
            </a:r>
            <a:r>
              <a:rPr lang="it-IT" sz="2000" dirty="0"/>
              <a:t> 3: Accelerator - posters on the </a:t>
            </a:r>
            <a:r>
              <a:rPr lang="it-IT" sz="2000" b="1" dirty="0">
                <a:solidFill>
                  <a:srgbClr val="00B050"/>
                </a:solidFill>
              </a:rPr>
              <a:t>EIC </a:t>
            </a:r>
            <a:r>
              <a:rPr lang="it-IT" sz="2000" b="1" dirty="0" err="1">
                <a:solidFill>
                  <a:srgbClr val="00B050"/>
                </a:solidFill>
              </a:rPr>
              <a:t>accelerator</a:t>
            </a:r>
            <a:r>
              <a:rPr lang="it-IT" sz="2000" dirty="0"/>
              <a:t>, for </a:t>
            </a:r>
            <a:r>
              <a:rPr lang="it-IT" sz="2000" b="1" dirty="0"/>
              <a:t>scientists, </a:t>
            </a:r>
            <a:r>
              <a:rPr lang="it-IT" sz="2000" b="1" dirty="0" err="1"/>
              <a:t>not</a:t>
            </a:r>
            <a:r>
              <a:rPr lang="it-IT" sz="2000" b="1" dirty="0"/>
              <a:t> </a:t>
            </a:r>
            <a:r>
              <a:rPr lang="it-IT" sz="2000" b="1" dirty="0" err="1"/>
              <a:t>experts</a:t>
            </a:r>
            <a:r>
              <a:rPr lang="it-IT" sz="2000" b="1" dirty="0"/>
              <a:t> in </a:t>
            </a:r>
            <a:r>
              <a:rPr lang="it-IT" sz="2000" b="1" dirty="0" err="1"/>
              <a:t>accelerators</a:t>
            </a:r>
            <a:r>
              <a:rPr lang="it-IT" sz="2000" b="1" dirty="0"/>
              <a:t>/</a:t>
            </a:r>
            <a:r>
              <a:rPr lang="it-IT" sz="2000" b="1" dirty="0" err="1"/>
              <a:t>colliders</a:t>
            </a:r>
            <a:endParaRPr lang="it-IT" sz="2000" b="1" dirty="0"/>
          </a:p>
          <a:p>
            <a:pPr marL="0" indent="0">
              <a:buNone/>
            </a:pPr>
            <a:endParaRPr lang="it-IT" sz="2000" dirty="0"/>
          </a:p>
          <a:p>
            <a:pPr marL="0" indent="0">
              <a:buNone/>
            </a:pPr>
            <a:endParaRPr lang="it-IT" sz="1800" b="1" dirty="0"/>
          </a:p>
          <a:p>
            <a:endParaRPr lang="it-IT" dirty="0"/>
          </a:p>
        </p:txBody>
      </p:sp>
      <p:sp>
        <p:nvSpPr>
          <p:cNvPr id="5" name="CasellaDiTesto 4">
            <a:extLst>
              <a:ext uri="{FF2B5EF4-FFF2-40B4-BE49-F238E27FC236}">
                <a16:creationId xmlns:a16="http://schemas.microsoft.com/office/drawing/2014/main" id="{CFC85F90-C1C1-6E42-A03D-66CD605BE8F1}"/>
              </a:ext>
            </a:extLst>
          </p:cNvPr>
          <p:cNvSpPr txBox="1"/>
          <p:nvPr/>
        </p:nvSpPr>
        <p:spPr>
          <a:xfrm>
            <a:off x="384065" y="2795565"/>
            <a:ext cx="11915634" cy="5016758"/>
          </a:xfrm>
          <a:prstGeom prst="rect">
            <a:avLst/>
          </a:prstGeom>
          <a:noFill/>
        </p:spPr>
        <p:txBody>
          <a:bodyPr wrap="none" rtlCol="0">
            <a:spAutoFit/>
          </a:bodyPr>
          <a:lstStyle/>
          <a:p>
            <a:r>
              <a:rPr lang="it-IT" sz="2000" dirty="0" err="1"/>
              <a:t>If</a:t>
            </a:r>
            <a:r>
              <a:rPr lang="it-IT" sz="2000" dirty="0"/>
              <a:t> </a:t>
            </a:r>
            <a:r>
              <a:rPr lang="it-IT" sz="2000" dirty="0" err="1"/>
              <a:t>you</a:t>
            </a:r>
            <a:r>
              <a:rPr lang="it-IT" sz="2000" dirty="0"/>
              <a:t> are </a:t>
            </a:r>
            <a:r>
              <a:rPr lang="it-IT" sz="2000" dirty="0" err="1"/>
              <a:t>interested</a:t>
            </a:r>
            <a:r>
              <a:rPr lang="it-IT" sz="2000" dirty="0"/>
              <a:t> to </a:t>
            </a:r>
            <a:r>
              <a:rPr lang="it-IT" sz="2000" dirty="0" err="1"/>
              <a:t>participate</a:t>
            </a:r>
            <a:r>
              <a:rPr lang="it-IT" sz="2000" dirty="0"/>
              <a:t> </a:t>
            </a:r>
            <a:r>
              <a:rPr lang="it-IT" sz="2000" dirty="0" err="1"/>
              <a:t>please</a:t>
            </a:r>
            <a:r>
              <a:rPr lang="it-IT" sz="2000" dirty="0"/>
              <a:t> </a:t>
            </a:r>
            <a:r>
              <a:rPr lang="it-IT" sz="2000" dirty="0" err="1"/>
              <a:t>enter</a:t>
            </a:r>
            <a:r>
              <a:rPr lang="it-IT" sz="2000" dirty="0"/>
              <a:t> </a:t>
            </a:r>
            <a:r>
              <a:rPr lang="it-IT" sz="2000" dirty="0" err="1"/>
              <a:t>your</a:t>
            </a:r>
            <a:r>
              <a:rPr lang="it-IT" sz="2000" dirty="0"/>
              <a:t> information </a:t>
            </a:r>
            <a:r>
              <a:rPr lang="it-IT" sz="2000" dirty="0" err="1"/>
              <a:t>into</a:t>
            </a:r>
            <a:r>
              <a:rPr lang="it-IT" sz="2000" dirty="0"/>
              <a:t> the following word file </a:t>
            </a:r>
            <a:r>
              <a:rPr lang="it-IT" sz="2000" dirty="0" err="1"/>
              <a:t>PosterContest.docx</a:t>
            </a:r>
            <a:r>
              <a:rPr lang="it-IT" sz="2000" dirty="0"/>
              <a:t> </a:t>
            </a:r>
          </a:p>
          <a:p>
            <a:r>
              <a:rPr lang="it-IT" sz="1600" dirty="0">
                <a:hlinkClick r:id="rId2"/>
              </a:rPr>
              <a:t>https://brookhavenlab.sharepoint.com/:w:/s/EICPublicSharingDocs/Ec0kq7PEzqNCq1CLMZbwDZgBz_fpveRuLlJjaR1u5HYrBA?e=9oeAg8</a:t>
            </a:r>
            <a:endParaRPr lang="it-IT" sz="1600" dirty="0"/>
          </a:p>
          <a:p>
            <a:endParaRPr lang="it-IT" sz="2000" dirty="0"/>
          </a:p>
          <a:p>
            <a:r>
              <a:rPr lang="it-IT" sz="2000" dirty="0"/>
              <a:t>To </a:t>
            </a:r>
            <a:r>
              <a:rPr lang="it-IT" sz="2000" dirty="0" err="1"/>
              <a:t>submit</a:t>
            </a:r>
            <a:r>
              <a:rPr lang="it-IT" sz="2000" dirty="0"/>
              <a:t> </a:t>
            </a:r>
            <a:r>
              <a:rPr lang="it-IT" sz="2000" dirty="0" err="1"/>
              <a:t>your</a:t>
            </a:r>
            <a:r>
              <a:rPr lang="it-IT" sz="2000" dirty="0"/>
              <a:t> poster </a:t>
            </a:r>
            <a:r>
              <a:rPr lang="it-IT" sz="2000" dirty="0" err="1"/>
              <a:t>please</a:t>
            </a:r>
            <a:r>
              <a:rPr lang="it-IT" sz="2000" dirty="0"/>
              <a:t> post to </a:t>
            </a:r>
          </a:p>
          <a:p>
            <a:r>
              <a:rPr lang="it-IT" sz="2000" dirty="0" err="1"/>
              <a:t>Category</a:t>
            </a:r>
            <a:r>
              <a:rPr lang="it-IT" sz="2000" dirty="0"/>
              <a:t> 1: </a:t>
            </a:r>
          </a:p>
          <a:p>
            <a:r>
              <a:rPr lang="it-IT" sz="1600" dirty="0">
                <a:hlinkClick r:id="rId3"/>
              </a:rPr>
              <a:t>https://brookhavenlab.sharepoint.com/:f:/s/EICPublicSharingDocs/EhmXoa-n2j1IgRnDBuh-foEBrd9dD4vr6I9xelI0D3UuvA?e=lSfaQb</a:t>
            </a:r>
            <a:endParaRPr lang="it-IT" sz="2000" dirty="0"/>
          </a:p>
          <a:p>
            <a:r>
              <a:rPr lang="it-IT" sz="2000" dirty="0" err="1"/>
              <a:t>Category</a:t>
            </a:r>
            <a:r>
              <a:rPr lang="it-IT" sz="2000" dirty="0"/>
              <a:t> 2</a:t>
            </a:r>
            <a:r>
              <a:rPr lang="it-IT" sz="1600" dirty="0"/>
              <a:t>: </a:t>
            </a:r>
          </a:p>
          <a:p>
            <a:r>
              <a:rPr lang="it-IT" sz="1600" dirty="0">
                <a:hlinkClick r:id="rId4"/>
              </a:rPr>
              <a:t>https://brookhavenlab.sharepoint.com/:f:/s/EICPublicSharingDocs/EgrUHNNbNT1Cm-iV_8rqVP0BUtKw82qNv03oLJKaFqib7Q?e=htnozO</a:t>
            </a:r>
            <a:endParaRPr lang="it-IT" sz="2000" dirty="0"/>
          </a:p>
          <a:p>
            <a:r>
              <a:rPr lang="it-IT" sz="2000" dirty="0" err="1"/>
              <a:t>Category</a:t>
            </a:r>
            <a:r>
              <a:rPr lang="it-IT" sz="2000" dirty="0"/>
              <a:t> 3: </a:t>
            </a:r>
          </a:p>
          <a:p>
            <a:r>
              <a:rPr lang="it-IT" sz="1600" dirty="0">
                <a:hlinkClick r:id="rId5"/>
              </a:rPr>
              <a:t>https://brookhavenlab.sharepoint.com/:f:/s/EICPublicSharingDocs/EjlAVcbPJYpCsisLTVKELtQBJmzV3i-QDWWHV818RHVUVg?e=lvcqLT</a:t>
            </a:r>
            <a:endParaRPr lang="it-IT" sz="2000" dirty="0"/>
          </a:p>
          <a:p>
            <a:r>
              <a:rPr lang="it-IT" sz="2000" dirty="0"/>
              <a:t>The name of the file </a:t>
            </a:r>
            <a:r>
              <a:rPr lang="it-IT" sz="2000" dirty="0" err="1"/>
              <a:t>should</a:t>
            </a:r>
            <a:r>
              <a:rPr lang="it-IT" sz="2000" dirty="0"/>
              <a:t> </a:t>
            </a:r>
            <a:r>
              <a:rPr lang="it-IT" sz="2000" dirty="0" err="1"/>
              <a:t>please</a:t>
            </a:r>
            <a:r>
              <a:rPr lang="it-IT" sz="2000" dirty="0"/>
              <a:t> </a:t>
            </a:r>
            <a:r>
              <a:rPr lang="it-IT" sz="2000" dirty="0" err="1"/>
              <a:t>contain</a:t>
            </a:r>
            <a:r>
              <a:rPr lang="it-IT" sz="2000" dirty="0"/>
              <a:t> </a:t>
            </a:r>
            <a:r>
              <a:rPr lang="it-IT" sz="2000" dirty="0" err="1"/>
              <a:t>your</a:t>
            </a:r>
            <a:r>
              <a:rPr lang="it-IT" sz="2000" dirty="0"/>
              <a:t> name, the </a:t>
            </a:r>
            <a:r>
              <a:rPr lang="it-IT" sz="2000" dirty="0" err="1"/>
              <a:t>category</a:t>
            </a:r>
            <a:r>
              <a:rPr lang="it-IT" sz="2000" dirty="0"/>
              <a:t> </a:t>
            </a:r>
            <a:r>
              <a:rPr lang="it-IT" sz="2000" dirty="0" err="1"/>
              <a:t>you</a:t>
            </a:r>
            <a:r>
              <a:rPr lang="it-IT" sz="2000" dirty="0"/>
              <a:t> </a:t>
            </a:r>
            <a:r>
              <a:rPr lang="it-IT" sz="2000" dirty="0" err="1"/>
              <a:t>want</a:t>
            </a:r>
            <a:r>
              <a:rPr lang="it-IT" sz="2000" dirty="0"/>
              <a:t> to </a:t>
            </a:r>
            <a:r>
              <a:rPr lang="it-IT" sz="2000" dirty="0" err="1"/>
              <a:t>submit</a:t>
            </a:r>
            <a:r>
              <a:rPr lang="it-IT" sz="2000" dirty="0"/>
              <a:t> to </a:t>
            </a:r>
            <a:r>
              <a:rPr lang="it-IT" sz="2000" dirty="0" err="1"/>
              <a:t>as</a:t>
            </a:r>
            <a:r>
              <a:rPr lang="it-IT" sz="2000" dirty="0"/>
              <a:t> </a:t>
            </a:r>
            <a:r>
              <a:rPr lang="it-IT" sz="2000" dirty="0" err="1"/>
              <a:t>well</a:t>
            </a:r>
            <a:r>
              <a:rPr lang="it-IT" sz="2000" dirty="0"/>
              <a:t> </a:t>
            </a:r>
            <a:r>
              <a:rPr lang="it-IT" sz="2000" dirty="0" err="1"/>
              <a:t>as</a:t>
            </a:r>
            <a:r>
              <a:rPr lang="it-IT" sz="2000" dirty="0"/>
              <a:t> </a:t>
            </a:r>
            <a:r>
              <a:rPr lang="it-IT" sz="2000" dirty="0" err="1"/>
              <a:t>if</a:t>
            </a:r>
            <a:r>
              <a:rPr lang="it-IT" sz="2000" dirty="0"/>
              <a:t> </a:t>
            </a:r>
            <a:r>
              <a:rPr lang="it-IT" sz="2000" dirty="0" err="1"/>
              <a:t>it</a:t>
            </a:r>
            <a:r>
              <a:rPr lang="it-IT" sz="2000" dirty="0"/>
              <a:t> </a:t>
            </a:r>
            <a:r>
              <a:rPr lang="it-IT" sz="2000" dirty="0" err="1"/>
              <a:t>is</a:t>
            </a:r>
            <a:r>
              <a:rPr lang="it-IT" sz="2000" dirty="0"/>
              <a:t> a </a:t>
            </a:r>
          </a:p>
          <a:p>
            <a:r>
              <a:rPr lang="it-IT" sz="2000" dirty="0"/>
              <a:t>poster on science or the detector. </a:t>
            </a:r>
          </a:p>
          <a:p>
            <a:endParaRPr lang="it-IT" sz="1600" dirty="0"/>
          </a:p>
          <a:p>
            <a:r>
              <a:rPr lang="en-US" sz="2000" b="1" dirty="0">
                <a:effectLst/>
                <a:ea typeface="Times New Roman" panose="02020603050405020304" pitchFamily="18" charset="0"/>
                <a:cs typeface="Times New Roman" panose="02020603050405020304" pitchFamily="18" charset="0"/>
              </a:rPr>
              <a:t>In case of questions/needs please email </a:t>
            </a:r>
            <a:r>
              <a:rPr lang="it-IT" sz="2000" b="1" dirty="0" err="1"/>
              <a:t>elke@bnl.gov</a:t>
            </a:r>
            <a:endParaRPr lang="it-IT" sz="2000" b="1" dirty="0"/>
          </a:p>
          <a:p>
            <a:pPr marL="0" indent="0">
              <a:buNone/>
            </a:pPr>
            <a:endParaRPr lang="it-IT" sz="2000" dirty="0"/>
          </a:p>
          <a:p>
            <a:pPr marL="0" indent="0">
              <a:buNone/>
            </a:pPr>
            <a:endParaRPr lang="it-IT" sz="1800" b="1" dirty="0"/>
          </a:p>
          <a:p>
            <a:endParaRPr lang="it-IT" dirty="0"/>
          </a:p>
        </p:txBody>
      </p:sp>
      <p:sp>
        <p:nvSpPr>
          <p:cNvPr id="6" name="Titolo 1">
            <a:extLst>
              <a:ext uri="{FF2B5EF4-FFF2-40B4-BE49-F238E27FC236}">
                <a16:creationId xmlns:a16="http://schemas.microsoft.com/office/drawing/2014/main" id="{AF5B9FCC-DF46-A939-F9F6-7F35EA8310B5}"/>
              </a:ext>
            </a:extLst>
          </p:cNvPr>
          <p:cNvSpPr txBox="1">
            <a:spLocks/>
          </p:cNvSpPr>
          <p:nvPr/>
        </p:nvSpPr>
        <p:spPr>
          <a:xfrm>
            <a:off x="84020" y="620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FF0000"/>
                </a:solidFill>
                <a:latin typeface="+mn-lt"/>
              </a:rPr>
              <a:t>Poster contest  </a:t>
            </a:r>
          </a:p>
        </p:txBody>
      </p:sp>
      <p:sp>
        <p:nvSpPr>
          <p:cNvPr id="7" name="CasellaDiTesto 6">
            <a:extLst>
              <a:ext uri="{FF2B5EF4-FFF2-40B4-BE49-F238E27FC236}">
                <a16:creationId xmlns:a16="http://schemas.microsoft.com/office/drawing/2014/main" id="{2605F6B7-811E-DF7C-C0F3-84D9875C29DE}"/>
              </a:ext>
            </a:extLst>
          </p:cNvPr>
          <p:cNvSpPr txBox="1"/>
          <p:nvPr/>
        </p:nvSpPr>
        <p:spPr>
          <a:xfrm>
            <a:off x="3599083" y="87741"/>
            <a:ext cx="11331349" cy="1231106"/>
          </a:xfrm>
          <a:prstGeom prst="rect">
            <a:avLst/>
          </a:prstGeom>
          <a:solidFill>
            <a:schemeClr val="accent1">
              <a:lumMod val="40000"/>
              <a:lumOff val="60000"/>
            </a:schemeClr>
          </a:solidFill>
        </p:spPr>
        <p:txBody>
          <a:bodyPr wrap="square" rtlCol="0">
            <a:spAutoFit/>
          </a:bodyPr>
          <a:lstStyle/>
          <a:p>
            <a:r>
              <a:rPr lang="it-IT" b="1" dirty="0">
                <a:solidFill>
                  <a:srgbClr val="FF0000"/>
                </a:solidFill>
              </a:rPr>
              <a:t>Deadline </a:t>
            </a:r>
            <a:r>
              <a:rPr lang="it-IT" b="1" dirty="0" err="1">
                <a:solidFill>
                  <a:srgbClr val="FF0000"/>
                </a:solidFill>
              </a:rPr>
              <a:t>July</a:t>
            </a:r>
            <a:r>
              <a:rPr lang="it-IT" b="1" dirty="0">
                <a:solidFill>
                  <a:srgbClr val="FF0000"/>
                </a:solidFill>
              </a:rPr>
              <a:t> 7th</a:t>
            </a:r>
          </a:p>
          <a:p>
            <a:endParaRPr lang="it-IT" sz="1000" dirty="0"/>
          </a:p>
          <a:p>
            <a:pPr marL="285750" indent="-285750">
              <a:buFont typeface="Arial" panose="020B0604020202020204" pitchFamily="34" charset="0"/>
              <a:buChar char="•"/>
            </a:pPr>
            <a:r>
              <a:rPr lang="it-IT" dirty="0" err="1"/>
              <a:t>During</a:t>
            </a:r>
            <a:r>
              <a:rPr lang="it-IT" dirty="0"/>
              <a:t> the </a:t>
            </a:r>
            <a:r>
              <a:rPr lang="it-IT" dirty="0" err="1"/>
              <a:t>Collab</a:t>
            </a:r>
            <a:r>
              <a:rPr lang="it-IT" dirty="0"/>
              <a:t> meeting in JLAB </a:t>
            </a:r>
            <a:r>
              <a:rPr lang="it-IT" dirty="0" err="1"/>
              <a:t>all</a:t>
            </a:r>
            <a:r>
              <a:rPr lang="it-IT" dirty="0"/>
              <a:t> </a:t>
            </a:r>
            <a:r>
              <a:rPr lang="it-IT" dirty="0" err="1"/>
              <a:t>Collaborators</a:t>
            </a:r>
            <a:r>
              <a:rPr lang="it-IT" dirty="0"/>
              <a:t> </a:t>
            </a:r>
            <a:r>
              <a:rPr lang="it-IT" dirty="0" err="1"/>
              <a:t>will</a:t>
            </a:r>
            <a:r>
              <a:rPr lang="it-IT" dirty="0"/>
              <a:t> be </a:t>
            </a:r>
            <a:r>
              <a:rPr lang="it-IT" dirty="0" err="1"/>
              <a:t>able</a:t>
            </a:r>
            <a:r>
              <a:rPr lang="it-IT" dirty="0"/>
              <a:t> to vote (</a:t>
            </a:r>
            <a:r>
              <a:rPr lang="it-IT" dirty="0" err="1"/>
              <a:t>electronically</a:t>
            </a:r>
            <a:r>
              <a:rPr lang="it-IT" dirty="0"/>
              <a:t>) </a:t>
            </a:r>
          </a:p>
          <a:p>
            <a:endParaRPr lang="it-IT" sz="1000" dirty="0"/>
          </a:p>
          <a:p>
            <a:pPr marL="285750" indent="-285750">
              <a:buFont typeface="Arial" panose="020B0604020202020204" pitchFamily="34" charset="0"/>
              <a:buChar char="•"/>
            </a:pPr>
            <a:r>
              <a:rPr lang="it-IT" dirty="0"/>
              <a:t>Winners </a:t>
            </a:r>
            <a:r>
              <a:rPr lang="it-IT" dirty="0" err="1"/>
              <a:t>will</a:t>
            </a:r>
            <a:r>
              <a:rPr lang="it-IT" dirty="0"/>
              <a:t> be </a:t>
            </a:r>
            <a:r>
              <a:rPr lang="it-IT" dirty="0" err="1"/>
              <a:t>announced</a:t>
            </a:r>
            <a:r>
              <a:rPr lang="it-IT" dirty="0"/>
              <a:t> </a:t>
            </a:r>
            <a:r>
              <a:rPr lang="it-IT" dirty="0" err="1"/>
              <a:t>during</a:t>
            </a:r>
            <a:r>
              <a:rPr lang="it-IT" dirty="0"/>
              <a:t> the closing </a:t>
            </a:r>
            <a:r>
              <a:rPr lang="it-IT" dirty="0" err="1"/>
              <a:t>plenary</a:t>
            </a:r>
            <a:r>
              <a:rPr lang="it-IT" dirty="0"/>
              <a:t> of the </a:t>
            </a:r>
            <a:r>
              <a:rPr lang="it-IT" dirty="0" err="1"/>
              <a:t>Collab</a:t>
            </a:r>
            <a:r>
              <a:rPr lang="it-IT" dirty="0"/>
              <a:t> meeting in JLAB</a:t>
            </a:r>
          </a:p>
        </p:txBody>
      </p:sp>
    </p:spTree>
    <p:extLst>
      <p:ext uri="{BB962C8B-B14F-4D97-AF65-F5344CB8AC3E}">
        <p14:creationId xmlns:p14="http://schemas.microsoft.com/office/powerpoint/2010/main" val="1815122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DD601-409C-FBFF-C275-9194D3CB3450}"/>
              </a:ext>
            </a:extLst>
          </p:cNvPr>
          <p:cNvSpPr>
            <a:spLocks noGrp="1"/>
          </p:cNvSpPr>
          <p:nvPr>
            <p:ph type="title"/>
          </p:nvPr>
        </p:nvSpPr>
        <p:spPr>
          <a:xfrm>
            <a:off x="261463" y="365125"/>
            <a:ext cx="11092337" cy="1325563"/>
          </a:xfrm>
        </p:spPr>
        <p:txBody>
          <a:bodyPr/>
          <a:lstStyle/>
          <a:p>
            <a:r>
              <a:rPr lang="en-US" b="1" dirty="0">
                <a:solidFill>
                  <a:schemeClr val="accent1"/>
                </a:solidFill>
              </a:rPr>
              <a:t>Outreach:</a:t>
            </a:r>
            <a:br>
              <a:rPr lang="en-US" b="1" dirty="0">
                <a:solidFill>
                  <a:schemeClr val="accent1"/>
                </a:solidFill>
              </a:rPr>
            </a:br>
            <a:r>
              <a:rPr lang="en-US" b="1" dirty="0">
                <a:solidFill>
                  <a:schemeClr val="accent1"/>
                </a:solidFill>
              </a:rPr>
              <a:t>VIRTUE</a:t>
            </a:r>
          </a:p>
        </p:txBody>
      </p:sp>
      <p:sp>
        <p:nvSpPr>
          <p:cNvPr id="4" name="Date Placeholder 3">
            <a:extLst>
              <a:ext uri="{FF2B5EF4-FFF2-40B4-BE49-F238E27FC236}">
                <a16:creationId xmlns:a16="http://schemas.microsoft.com/office/drawing/2014/main" id="{9011D741-C2EE-8D69-9804-0DA5ECC42393}"/>
              </a:ext>
            </a:extLst>
          </p:cNvPr>
          <p:cNvSpPr>
            <a:spLocks noGrp="1"/>
          </p:cNvSpPr>
          <p:nvPr>
            <p:ph type="dt" sz="half" idx="10"/>
          </p:nvPr>
        </p:nvSpPr>
        <p:spPr/>
        <p:txBody>
          <a:bodyPr/>
          <a:lstStyle/>
          <a:p>
            <a:r>
              <a:rPr lang="en-US"/>
              <a:t>6/20/2025</a:t>
            </a:r>
          </a:p>
        </p:txBody>
      </p:sp>
      <p:sp>
        <p:nvSpPr>
          <p:cNvPr id="5" name="Footer Placeholder 4">
            <a:extLst>
              <a:ext uri="{FF2B5EF4-FFF2-40B4-BE49-F238E27FC236}">
                <a16:creationId xmlns:a16="http://schemas.microsoft.com/office/drawing/2014/main" id="{761DF2BC-D543-CF38-0D6E-46FA73336923}"/>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F261C13D-961C-F748-6748-E4603B0A19C8}"/>
              </a:ext>
            </a:extLst>
          </p:cNvPr>
          <p:cNvSpPr>
            <a:spLocks noGrp="1"/>
          </p:cNvSpPr>
          <p:nvPr>
            <p:ph type="sldNum" sz="quarter" idx="12"/>
          </p:nvPr>
        </p:nvSpPr>
        <p:spPr/>
        <p:txBody>
          <a:bodyPr/>
          <a:lstStyle/>
          <a:p>
            <a:fld id="{588949A8-7CCD-4D90-AA9A-1451BFC6FB3A}" type="slidenum">
              <a:rPr lang="en-US" smtClean="0"/>
              <a:t>24</a:t>
            </a:fld>
            <a:endParaRPr lang="en-US"/>
          </a:p>
        </p:txBody>
      </p:sp>
      <p:pic>
        <p:nvPicPr>
          <p:cNvPr id="7" name="Picture 6">
            <a:extLst>
              <a:ext uri="{FF2B5EF4-FFF2-40B4-BE49-F238E27FC236}">
                <a16:creationId xmlns:a16="http://schemas.microsoft.com/office/drawing/2014/main" id="{BA389481-C06A-D819-9D32-12A5B114291C}"/>
              </a:ext>
            </a:extLst>
          </p:cNvPr>
          <p:cNvPicPr>
            <a:picLocks noChangeAspect="1"/>
          </p:cNvPicPr>
          <p:nvPr/>
        </p:nvPicPr>
        <p:blipFill>
          <a:blip r:embed="rId2"/>
          <a:stretch>
            <a:fillRect/>
          </a:stretch>
        </p:blipFill>
        <p:spPr>
          <a:xfrm>
            <a:off x="3901224" y="713014"/>
            <a:ext cx="8029313" cy="5431971"/>
          </a:xfrm>
          <a:prstGeom prst="rect">
            <a:avLst/>
          </a:prstGeom>
          <a:ln>
            <a:solidFill>
              <a:schemeClr val="accent1">
                <a:shade val="15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2AAA17D2-7F6B-31D8-5C5C-EEF7FFBFDF66}"/>
              </a:ext>
            </a:extLst>
          </p:cNvPr>
          <p:cNvSpPr txBox="1"/>
          <p:nvPr/>
        </p:nvSpPr>
        <p:spPr>
          <a:xfrm>
            <a:off x="4686300" y="207818"/>
            <a:ext cx="6587836" cy="369332"/>
          </a:xfrm>
          <a:prstGeom prst="rect">
            <a:avLst/>
          </a:prstGeom>
          <a:noFill/>
        </p:spPr>
        <p:txBody>
          <a:bodyPr wrap="square" rtlCol="0">
            <a:spAutoFit/>
          </a:bodyPr>
          <a:lstStyle/>
          <a:p>
            <a:r>
              <a:rPr lang="en-US" dirty="0"/>
              <a:t>Now available in the Google Play store!</a:t>
            </a:r>
          </a:p>
        </p:txBody>
      </p:sp>
      <p:sp>
        <p:nvSpPr>
          <p:cNvPr id="9" name="TextBox 8">
            <a:extLst>
              <a:ext uri="{FF2B5EF4-FFF2-40B4-BE49-F238E27FC236}">
                <a16:creationId xmlns:a16="http://schemas.microsoft.com/office/drawing/2014/main" id="{413750EA-969C-DBA1-9894-9EFDFE7CC3D3}"/>
              </a:ext>
            </a:extLst>
          </p:cNvPr>
          <p:cNvSpPr txBox="1"/>
          <p:nvPr/>
        </p:nvSpPr>
        <p:spPr>
          <a:xfrm>
            <a:off x="391391" y="2369230"/>
            <a:ext cx="3190009" cy="2585323"/>
          </a:xfrm>
          <a:prstGeom prst="rect">
            <a:avLst/>
          </a:prstGeom>
          <a:noFill/>
        </p:spPr>
        <p:txBody>
          <a:bodyPr wrap="square" rtlCol="0">
            <a:spAutoFit/>
          </a:bodyPr>
          <a:lstStyle/>
          <a:p>
            <a:r>
              <a:rPr lang="en-US" dirty="0" err="1"/>
              <a:t>ePIC</a:t>
            </a:r>
            <a:r>
              <a:rPr lang="en-US" dirty="0"/>
              <a:t> application from Sean Preins (UCR)!</a:t>
            </a:r>
          </a:p>
          <a:p>
            <a:endParaRPr lang="en-US" dirty="0"/>
          </a:p>
          <a:p>
            <a:endParaRPr lang="en-US" dirty="0"/>
          </a:p>
          <a:p>
            <a:r>
              <a:rPr lang="en-US" dirty="0"/>
              <a:t>A really convenient prop to use when you talk to people about EIC and </a:t>
            </a:r>
            <a:r>
              <a:rPr lang="en-US" dirty="0" err="1"/>
              <a:t>ePIC</a:t>
            </a:r>
            <a:r>
              <a:rPr lang="en-US" dirty="0"/>
              <a:t>!</a:t>
            </a:r>
          </a:p>
          <a:p>
            <a:endParaRPr lang="en-US" dirty="0"/>
          </a:p>
          <a:p>
            <a:r>
              <a:rPr lang="en-US" dirty="0"/>
              <a:t>You can get it </a:t>
            </a:r>
            <a:r>
              <a:rPr lang="en-US" dirty="0">
                <a:hlinkClick r:id="rId3"/>
              </a:rPr>
              <a:t>here</a:t>
            </a:r>
            <a:r>
              <a:rPr lang="en-US" dirty="0"/>
              <a:t>.</a:t>
            </a:r>
          </a:p>
        </p:txBody>
      </p:sp>
    </p:spTree>
    <p:extLst>
      <p:ext uri="{BB962C8B-B14F-4D97-AF65-F5344CB8AC3E}">
        <p14:creationId xmlns:p14="http://schemas.microsoft.com/office/powerpoint/2010/main" val="2901782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151E48-B644-0283-48CA-5B3DD386F795}"/>
              </a:ext>
            </a:extLst>
          </p:cNvPr>
          <p:cNvSpPr>
            <a:spLocks noGrp="1"/>
          </p:cNvSpPr>
          <p:nvPr>
            <p:ph type="title"/>
          </p:nvPr>
        </p:nvSpPr>
        <p:spPr/>
        <p:txBody>
          <a:bodyPr/>
          <a:lstStyle/>
          <a:p>
            <a:r>
              <a:rPr lang="en-US" b="1" dirty="0">
                <a:solidFill>
                  <a:schemeClr val="accent1"/>
                </a:solidFill>
              </a:rPr>
              <a:t>Summary</a:t>
            </a:r>
          </a:p>
        </p:txBody>
      </p:sp>
      <p:sp>
        <p:nvSpPr>
          <p:cNvPr id="5" name="Content Placeholder 4">
            <a:extLst>
              <a:ext uri="{FF2B5EF4-FFF2-40B4-BE49-F238E27FC236}">
                <a16:creationId xmlns:a16="http://schemas.microsoft.com/office/drawing/2014/main" id="{E1803CC4-0373-2C37-E804-CFAD48177C2A}"/>
              </a:ext>
            </a:extLst>
          </p:cNvPr>
          <p:cNvSpPr>
            <a:spLocks noGrp="1"/>
          </p:cNvSpPr>
          <p:nvPr>
            <p:ph idx="1"/>
          </p:nvPr>
        </p:nvSpPr>
        <p:spPr>
          <a:xfrm>
            <a:off x="838200" y="1690688"/>
            <a:ext cx="10515600" cy="4486275"/>
          </a:xfrm>
        </p:spPr>
        <p:txBody>
          <a:bodyPr/>
          <a:lstStyle/>
          <a:p>
            <a:r>
              <a:rPr lang="en-US" dirty="0"/>
              <a:t>You will hear more in Silvia and the Project’s </a:t>
            </a:r>
            <a:br>
              <a:rPr lang="en-US" dirty="0"/>
            </a:br>
            <a:r>
              <a:rPr lang="en-US" dirty="0"/>
              <a:t>talks, but the EIC project and </a:t>
            </a:r>
            <a:r>
              <a:rPr lang="en-US" dirty="0" err="1"/>
              <a:t>ePIC</a:t>
            </a:r>
            <a:r>
              <a:rPr lang="en-US" dirty="0"/>
              <a:t> are moving </a:t>
            </a:r>
            <a:br>
              <a:rPr lang="en-US" dirty="0"/>
            </a:br>
            <a:r>
              <a:rPr lang="en-US" dirty="0"/>
              <a:t>forward at a rapid pace. </a:t>
            </a:r>
          </a:p>
          <a:p>
            <a:r>
              <a:rPr lang="en-US" dirty="0"/>
              <a:t>This is </a:t>
            </a:r>
            <a:r>
              <a:rPr lang="en-US" u="sng" dirty="0"/>
              <a:t>only</a:t>
            </a:r>
            <a:r>
              <a:rPr lang="en-US" dirty="0"/>
              <a:t> possible because of the dedication of the individual </a:t>
            </a:r>
            <a:br>
              <a:rPr lang="en-US" dirty="0"/>
            </a:br>
            <a:r>
              <a:rPr lang="en-US" dirty="0"/>
              <a:t>members of the </a:t>
            </a:r>
            <a:r>
              <a:rPr lang="en-US" dirty="0" err="1"/>
              <a:t>ePIC</a:t>
            </a:r>
            <a:r>
              <a:rPr lang="en-US" dirty="0"/>
              <a:t> collaboration!</a:t>
            </a:r>
          </a:p>
          <a:p>
            <a:endParaRPr lang="en-US" dirty="0"/>
          </a:p>
          <a:p>
            <a:r>
              <a:rPr lang="en-US" dirty="0"/>
              <a:t>The July collaboration meeting will be critical to setting the path to completing the </a:t>
            </a:r>
            <a:r>
              <a:rPr lang="en-US" dirty="0" err="1"/>
              <a:t>preTDR</a:t>
            </a:r>
            <a:r>
              <a:rPr lang="en-US" dirty="0"/>
              <a:t> by the end of 2025. </a:t>
            </a:r>
          </a:p>
          <a:p>
            <a:pPr lvl="1"/>
            <a:r>
              <a:rPr lang="en-US" dirty="0"/>
              <a:t>Register! Attend</a:t>
            </a:r>
            <a:r>
              <a:rPr lang="en-US"/>
              <a:t>! Participate!</a:t>
            </a:r>
            <a:endParaRPr lang="en-US" dirty="0"/>
          </a:p>
        </p:txBody>
      </p:sp>
      <p:sp>
        <p:nvSpPr>
          <p:cNvPr id="2" name="Date Placeholder 1">
            <a:extLst>
              <a:ext uri="{FF2B5EF4-FFF2-40B4-BE49-F238E27FC236}">
                <a16:creationId xmlns:a16="http://schemas.microsoft.com/office/drawing/2014/main" id="{E783860E-BCED-258B-496F-EBC189854814}"/>
              </a:ext>
            </a:extLst>
          </p:cNvPr>
          <p:cNvSpPr>
            <a:spLocks noGrp="1"/>
          </p:cNvSpPr>
          <p:nvPr>
            <p:ph type="dt" sz="half" idx="10"/>
          </p:nvPr>
        </p:nvSpPr>
        <p:spPr/>
        <p:txBody>
          <a:bodyPr/>
          <a:lstStyle/>
          <a:p>
            <a:r>
              <a:rPr lang="en-US"/>
              <a:t>6/20/2025</a:t>
            </a:r>
          </a:p>
        </p:txBody>
      </p:sp>
      <p:sp>
        <p:nvSpPr>
          <p:cNvPr id="3" name="Footer Placeholder 2">
            <a:extLst>
              <a:ext uri="{FF2B5EF4-FFF2-40B4-BE49-F238E27FC236}">
                <a16:creationId xmlns:a16="http://schemas.microsoft.com/office/drawing/2014/main" id="{2605C5B6-B2D0-CD46-35D8-5901F3061410}"/>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C73D290E-0181-9EB1-AA58-AEE729A76C41}"/>
              </a:ext>
            </a:extLst>
          </p:cNvPr>
          <p:cNvSpPr>
            <a:spLocks noGrp="1"/>
          </p:cNvSpPr>
          <p:nvPr>
            <p:ph type="sldNum" sz="quarter" idx="12"/>
          </p:nvPr>
        </p:nvSpPr>
        <p:spPr/>
        <p:txBody>
          <a:bodyPr/>
          <a:lstStyle/>
          <a:p>
            <a:fld id="{588949A8-7CCD-4D90-AA9A-1451BFC6FB3A}" type="slidenum">
              <a:rPr lang="en-US" smtClean="0"/>
              <a:t>25</a:t>
            </a:fld>
            <a:endParaRPr lang="en-US"/>
          </a:p>
        </p:txBody>
      </p:sp>
      <p:pic>
        <p:nvPicPr>
          <p:cNvPr id="7" name="Picture 6" descr="Logo&#10;&#10;Description automatically generated">
            <a:extLst>
              <a:ext uri="{FF2B5EF4-FFF2-40B4-BE49-F238E27FC236}">
                <a16:creationId xmlns:a16="http://schemas.microsoft.com/office/drawing/2014/main" id="{0728FD58-EAA9-99E3-EB50-2395125F5239}"/>
              </a:ext>
            </a:extLst>
          </p:cNvPr>
          <p:cNvPicPr>
            <a:picLocks noChangeAspect="1"/>
          </p:cNvPicPr>
          <p:nvPr/>
        </p:nvPicPr>
        <p:blipFill>
          <a:blip r:embed="rId2"/>
          <a:stretch>
            <a:fillRect/>
          </a:stretch>
        </p:blipFill>
        <p:spPr>
          <a:xfrm>
            <a:off x="8646904" y="726950"/>
            <a:ext cx="2706896" cy="1948521"/>
          </a:xfrm>
          <a:prstGeom prst="rect">
            <a:avLst/>
          </a:prstGeom>
        </p:spPr>
      </p:pic>
    </p:spTree>
    <p:extLst>
      <p:ext uri="{BB962C8B-B14F-4D97-AF65-F5344CB8AC3E}">
        <p14:creationId xmlns:p14="http://schemas.microsoft.com/office/powerpoint/2010/main" val="992328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6/20/2025</a:t>
            </a:r>
          </a:p>
        </p:txBody>
      </p:sp>
      <p:sp>
        <p:nvSpPr>
          <p:cNvPr id="3" name="Footer Placeholder 2">
            <a:extLst>
              <a:ext uri="{FF2B5EF4-FFF2-40B4-BE49-F238E27FC236}">
                <a16:creationId xmlns:a16="http://schemas.microsoft.com/office/drawing/2014/main" id="{CFBD81DA-5D9A-F679-21B5-3F001B09C4FF}"/>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6C0BE84E-7880-E27B-720E-10DA6AD73029}"/>
              </a:ext>
            </a:extLst>
          </p:cNvPr>
          <p:cNvSpPr>
            <a:spLocks noGrp="1"/>
          </p:cNvSpPr>
          <p:nvPr>
            <p:ph type="sldNum" sz="quarter" idx="12"/>
          </p:nvPr>
        </p:nvSpPr>
        <p:spPr/>
        <p:txBody>
          <a:bodyPr/>
          <a:lstStyle/>
          <a:p>
            <a:fld id="{588949A8-7CCD-4D90-AA9A-1451BFC6FB3A}" type="slidenum">
              <a:rPr lang="en-US" smtClean="0"/>
              <a:t>26</a:t>
            </a:fld>
            <a:endParaRPr lang="en-US"/>
          </a:p>
        </p:txBody>
      </p:sp>
    </p:spTree>
    <p:extLst>
      <p:ext uri="{BB962C8B-B14F-4D97-AF65-F5344CB8AC3E}">
        <p14:creationId xmlns:p14="http://schemas.microsoft.com/office/powerpoint/2010/main" val="3042306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2966-3196-8778-F4E1-844D501C7CDF}"/>
              </a:ext>
            </a:extLst>
          </p:cNvPr>
          <p:cNvSpPr>
            <a:spLocks noGrp="1"/>
          </p:cNvSpPr>
          <p:nvPr>
            <p:ph type="title"/>
          </p:nvPr>
        </p:nvSpPr>
        <p:spPr>
          <a:xfrm>
            <a:off x="838200" y="365126"/>
            <a:ext cx="10515600" cy="854074"/>
          </a:xfrm>
        </p:spPr>
        <p:txBody>
          <a:bodyPr/>
          <a:lstStyle/>
          <a:p>
            <a:r>
              <a:rPr lang="en-US" b="1" dirty="0">
                <a:solidFill>
                  <a:schemeClr val="accent1"/>
                </a:solidFill>
              </a:rPr>
              <a:t>Outreach Activities</a:t>
            </a:r>
          </a:p>
        </p:txBody>
      </p:sp>
      <p:sp>
        <p:nvSpPr>
          <p:cNvPr id="3" name="Content Placeholder 2">
            <a:extLst>
              <a:ext uri="{FF2B5EF4-FFF2-40B4-BE49-F238E27FC236}">
                <a16:creationId xmlns:a16="http://schemas.microsoft.com/office/drawing/2014/main" id="{9194EC09-A3F2-7C70-01B6-91932DEC305C}"/>
              </a:ext>
            </a:extLst>
          </p:cNvPr>
          <p:cNvSpPr>
            <a:spLocks noGrp="1"/>
          </p:cNvSpPr>
          <p:nvPr>
            <p:ph idx="1"/>
          </p:nvPr>
        </p:nvSpPr>
        <p:spPr>
          <a:xfrm>
            <a:off x="499533" y="1219199"/>
            <a:ext cx="10854267" cy="4957763"/>
          </a:xfrm>
        </p:spPr>
        <p:txBody>
          <a:bodyPr>
            <a:normAutofit/>
          </a:bodyPr>
          <a:lstStyle/>
          <a:p>
            <a:r>
              <a:rPr lang="en-US" dirty="0"/>
              <a:t>Poster Contest:</a:t>
            </a:r>
          </a:p>
          <a:p>
            <a:pPr lvl="1"/>
            <a:r>
              <a:rPr lang="en-US" dirty="0"/>
              <a:t>Submissions due July 7</a:t>
            </a:r>
            <a:r>
              <a:rPr lang="en-US" baseline="30000" dirty="0"/>
              <a:t>th</a:t>
            </a:r>
            <a:r>
              <a:rPr lang="en-US" dirty="0"/>
              <a:t> </a:t>
            </a:r>
          </a:p>
          <a:p>
            <a:pPr lvl="2"/>
            <a:r>
              <a:rPr lang="en-US" b="1" dirty="0">
                <a:hlinkClick r:id="rId2"/>
              </a:rPr>
              <a:t>Category 1:</a:t>
            </a:r>
            <a:r>
              <a:rPr lang="en-US" dirty="0"/>
              <a:t>  A poster on EIC Science or the </a:t>
            </a:r>
            <a:r>
              <a:rPr lang="en-US" dirty="0" err="1"/>
              <a:t>ePIC</a:t>
            </a:r>
            <a:r>
              <a:rPr lang="en-US" dirty="0"/>
              <a:t> detector for </a:t>
            </a:r>
            <a:br>
              <a:rPr lang="en-US" dirty="0"/>
            </a:br>
            <a:r>
              <a:rPr lang="en-US" dirty="0"/>
              <a:t>high-school students</a:t>
            </a:r>
          </a:p>
          <a:p>
            <a:pPr lvl="2"/>
            <a:r>
              <a:rPr lang="en-US" b="1" dirty="0">
                <a:hlinkClick r:id="rId3"/>
              </a:rPr>
              <a:t>Category 2:</a:t>
            </a:r>
            <a:r>
              <a:rPr lang="en-US" dirty="0"/>
              <a:t>  A poster on EIC Science or the </a:t>
            </a:r>
            <a:r>
              <a:rPr lang="en-US" dirty="0" err="1"/>
              <a:t>ePIC</a:t>
            </a:r>
            <a:r>
              <a:rPr lang="en-US" dirty="0"/>
              <a:t> detector for </a:t>
            </a:r>
            <a:br>
              <a:rPr lang="en-US" dirty="0"/>
            </a:br>
            <a:r>
              <a:rPr lang="en-US" dirty="0"/>
              <a:t>scientists, but not being experts in </a:t>
            </a:r>
            <a:r>
              <a:rPr lang="en-US" dirty="0" err="1"/>
              <a:t>ePIC</a:t>
            </a:r>
            <a:r>
              <a:rPr lang="en-US" dirty="0"/>
              <a:t>, EIC or DIS.</a:t>
            </a:r>
          </a:p>
          <a:p>
            <a:pPr lvl="2"/>
            <a:r>
              <a:rPr lang="en-US" b="1" dirty="0">
                <a:hlinkClick r:id="rId4"/>
              </a:rPr>
              <a:t>Category 3:</a:t>
            </a:r>
            <a:r>
              <a:rPr lang="en-US" dirty="0"/>
              <a:t>  A poster on the EIC Accelerator, for scientists, but </a:t>
            </a:r>
            <a:br>
              <a:rPr lang="en-US" dirty="0"/>
            </a:br>
            <a:r>
              <a:rPr lang="en-US" dirty="0"/>
              <a:t>not being experts in accelerators and colliders</a:t>
            </a:r>
          </a:p>
          <a:p>
            <a:pPr lvl="1"/>
            <a:r>
              <a:rPr lang="en-US" dirty="0"/>
              <a:t>Contacts: </a:t>
            </a:r>
            <a:r>
              <a:rPr lang="en-US" dirty="0">
                <a:hlinkClick r:id="rId5"/>
              </a:rPr>
              <a:t>Marta</a:t>
            </a:r>
            <a:r>
              <a:rPr lang="en-US" dirty="0"/>
              <a:t> and </a:t>
            </a:r>
            <a:r>
              <a:rPr lang="en-US" dirty="0">
                <a:hlinkClick r:id="rId6"/>
              </a:rPr>
              <a:t>Elke</a:t>
            </a:r>
            <a:endParaRPr lang="en-US" dirty="0"/>
          </a:p>
          <a:p>
            <a:pPr lvl="2"/>
            <a:r>
              <a:rPr lang="en-US" dirty="0"/>
              <a:t>See </a:t>
            </a:r>
            <a:r>
              <a:rPr lang="en-US" dirty="0">
                <a:hlinkClick r:id="rId7"/>
              </a:rPr>
              <a:t>Marta’s slides </a:t>
            </a:r>
            <a:r>
              <a:rPr lang="en-US" dirty="0"/>
              <a:t>from the Frascati collaboration meeting</a:t>
            </a:r>
          </a:p>
          <a:p>
            <a:r>
              <a:rPr lang="en-US" dirty="0"/>
              <a:t>2</a:t>
            </a:r>
            <a:r>
              <a:rPr lang="en-US" baseline="30000" dirty="0"/>
              <a:t>nd</a:t>
            </a:r>
            <a:r>
              <a:rPr lang="en-US" dirty="0"/>
              <a:t> </a:t>
            </a:r>
            <a:r>
              <a:rPr lang="en-US" dirty="0" err="1"/>
              <a:t>ePIC</a:t>
            </a:r>
            <a:r>
              <a:rPr lang="en-US" dirty="0"/>
              <a:t> Photo Contest:</a:t>
            </a:r>
          </a:p>
          <a:p>
            <a:pPr lvl="1"/>
            <a:r>
              <a:rPr lang="en-US" dirty="0"/>
              <a:t>Rules and submission form available </a:t>
            </a:r>
            <a:r>
              <a:rPr lang="en-US" dirty="0">
                <a:hlinkClick r:id="rId8"/>
              </a:rPr>
              <a:t>here</a:t>
            </a:r>
            <a:endParaRPr lang="en-US" dirty="0"/>
          </a:p>
          <a:p>
            <a:pPr lvl="1"/>
            <a:r>
              <a:rPr lang="en-US" dirty="0"/>
              <a:t>Contact: </a:t>
            </a:r>
            <a:r>
              <a:rPr lang="en-US" dirty="0">
                <a:hlinkClick r:id="rId5"/>
              </a:rPr>
              <a:t>Marta</a:t>
            </a:r>
            <a:r>
              <a:rPr lang="en-US" dirty="0"/>
              <a:t> and </a:t>
            </a:r>
            <a:r>
              <a:rPr lang="en-US" dirty="0">
                <a:hlinkClick r:id="rId9"/>
              </a:rPr>
              <a:t>Antonio</a:t>
            </a:r>
            <a:endParaRPr lang="en-US" dirty="0"/>
          </a:p>
          <a:p>
            <a:endParaRPr lang="en-US" dirty="0"/>
          </a:p>
          <a:p>
            <a:endParaRPr lang="en-US" dirty="0"/>
          </a:p>
        </p:txBody>
      </p:sp>
      <p:sp>
        <p:nvSpPr>
          <p:cNvPr id="4" name="Date Placeholder 3">
            <a:extLst>
              <a:ext uri="{FF2B5EF4-FFF2-40B4-BE49-F238E27FC236}">
                <a16:creationId xmlns:a16="http://schemas.microsoft.com/office/drawing/2014/main" id="{AD3FDE61-C7E4-D131-4C5F-738D3448432F}"/>
              </a:ext>
            </a:extLst>
          </p:cNvPr>
          <p:cNvSpPr>
            <a:spLocks noGrp="1"/>
          </p:cNvSpPr>
          <p:nvPr>
            <p:ph type="dt" sz="half" idx="10"/>
          </p:nvPr>
        </p:nvSpPr>
        <p:spPr/>
        <p:txBody>
          <a:bodyPr/>
          <a:lstStyle/>
          <a:p>
            <a:r>
              <a:rPr lang="en-US"/>
              <a:t>6/20/2025</a:t>
            </a:r>
          </a:p>
        </p:txBody>
      </p:sp>
      <p:sp>
        <p:nvSpPr>
          <p:cNvPr id="5" name="Footer Placeholder 4">
            <a:extLst>
              <a:ext uri="{FF2B5EF4-FFF2-40B4-BE49-F238E27FC236}">
                <a16:creationId xmlns:a16="http://schemas.microsoft.com/office/drawing/2014/main" id="{0A635199-6BC9-0C13-162C-31D812524A9F}"/>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F9435E49-3838-E368-E5AB-AA63D7261DE8}"/>
              </a:ext>
            </a:extLst>
          </p:cNvPr>
          <p:cNvSpPr>
            <a:spLocks noGrp="1"/>
          </p:cNvSpPr>
          <p:nvPr>
            <p:ph type="sldNum" sz="quarter" idx="12"/>
          </p:nvPr>
        </p:nvSpPr>
        <p:spPr/>
        <p:txBody>
          <a:bodyPr/>
          <a:lstStyle/>
          <a:p>
            <a:fld id="{588949A8-7CCD-4D90-AA9A-1451BFC6FB3A}" type="slidenum">
              <a:rPr lang="en-US" smtClean="0"/>
              <a:t>27</a:t>
            </a:fld>
            <a:endParaRPr lang="en-US"/>
          </a:p>
        </p:txBody>
      </p:sp>
      <p:pic>
        <p:nvPicPr>
          <p:cNvPr id="1026" name="Picture 2" descr="Instant Photos Clip Art at Clker.com - vector clip art online, royalty free  &amp; public domain">
            <a:extLst>
              <a:ext uri="{FF2B5EF4-FFF2-40B4-BE49-F238E27FC236}">
                <a16:creationId xmlns:a16="http://schemas.microsoft.com/office/drawing/2014/main" id="{9E90ED58-EB68-34D4-6822-C531C0A2BD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52368" y="4333081"/>
            <a:ext cx="2362200" cy="19335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21CDC056-C4DD-D456-4BC5-4B112DACFDFD}"/>
              </a:ext>
            </a:extLst>
          </p:cNvPr>
          <p:cNvGrpSpPr/>
          <p:nvPr/>
        </p:nvGrpSpPr>
        <p:grpSpPr>
          <a:xfrm>
            <a:off x="8333015" y="555171"/>
            <a:ext cx="3728356" cy="3810000"/>
            <a:chOff x="8333015" y="555171"/>
            <a:chExt cx="3728356" cy="3810000"/>
          </a:xfrm>
        </p:grpSpPr>
        <p:pic>
          <p:nvPicPr>
            <p:cNvPr id="1028" name="Picture 4" descr="Clipart Panda - Free Clipart Images">
              <a:extLst>
                <a:ext uri="{FF2B5EF4-FFF2-40B4-BE49-F238E27FC236}">
                  <a16:creationId xmlns:a16="http://schemas.microsoft.com/office/drawing/2014/main" id="{B75535F7-37C8-2525-88D1-3C88B6A0A1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33015" y="766032"/>
              <a:ext cx="3548062" cy="33876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BE193A4-F374-45BB-20C8-D2068E61BE33}"/>
                </a:ext>
              </a:extLst>
            </p:cNvPr>
            <p:cNvSpPr/>
            <p:nvPr/>
          </p:nvSpPr>
          <p:spPr>
            <a:xfrm>
              <a:off x="11691257" y="555171"/>
              <a:ext cx="370114" cy="381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1321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6/20/2025</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0"/>
            <a:ext cx="10515600" cy="4736189"/>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p>
          <a:p>
            <a:pPr marL="0">
              <a:spcBef>
                <a:spcPts val="0"/>
              </a:spcBef>
            </a:pPr>
            <a:r>
              <a:rPr lang="en-US" dirty="0" err="1">
                <a:effectLst/>
                <a:latin typeface="Calibri" panose="020F0502020204030204" pitchFamily="34" charset="0"/>
                <a:ea typeface="Calibri" panose="020F0502020204030204" pitchFamily="34" charset="0"/>
              </a:rPr>
              <a:t>ePIC</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Zenodo</a:t>
            </a:r>
            <a:r>
              <a:rPr lang="en-US" dirty="0">
                <a:effectLst/>
                <a:latin typeface="Calibri" panose="020F0502020204030204" pitchFamily="34" charset="0"/>
                <a:ea typeface="Calibri" panose="020F0502020204030204" pitchFamily="34" charset="0"/>
              </a:rPr>
              <a:t> Community: </a:t>
            </a:r>
            <a:r>
              <a:rPr lang="en-US" dirty="0">
                <a:effectLst/>
                <a:latin typeface="Calibri" panose="020F0502020204030204" pitchFamily="34" charset="0"/>
                <a:ea typeface="Calibri" panose="020F0502020204030204" pitchFamily="34" charset="0"/>
                <a:hlinkClick r:id="rId10"/>
              </a:rPr>
              <a:t>https://zenodo.org/communities/epic</a:t>
            </a: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1"/>
          <a:stretch>
            <a:fillRect/>
          </a:stretch>
        </p:blipFill>
        <p:spPr>
          <a:xfrm>
            <a:off x="9370437" y="314334"/>
            <a:ext cx="1804597" cy="1299014"/>
          </a:xfrm>
          <a:prstGeom prst="rect">
            <a:avLst/>
          </a:prstGeom>
        </p:spPr>
      </p:pic>
      <p:sp>
        <p:nvSpPr>
          <p:cNvPr id="5" name="Footer Placeholder 4">
            <a:extLst>
              <a:ext uri="{FF2B5EF4-FFF2-40B4-BE49-F238E27FC236}">
                <a16:creationId xmlns:a16="http://schemas.microsoft.com/office/drawing/2014/main" id="{D4EFE3D9-B3F2-39F4-1B72-AF0B64A5B368}"/>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8721E5CE-7769-1D19-8A5E-C459C423AC29}"/>
              </a:ext>
            </a:extLst>
          </p:cNvPr>
          <p:cNvSpPr>
            <a:spLocks noGrp="1"/>
          </p:cNvSpPr>
          <p:nvPr>
            <p:ph type="sldNum" sz="quarter" idx="12"/>
          </p:nvPr>
        </p:nvSpPr>
        <p:spPr/>
        <p:txBody>
          <a:bodyPr/>
          <a:lstStyle/>
          <a:p>
            <a:fld id="{588949A8-7CCD-4D90-AA9A-1451BFC6FB3A}" type="slidenum">
              <a:rPr lang="en-US" smtClean="0"/>
              <a:t>28</a:t>
            </a:fld>
            <a:endParaRPr lang="en-US"/>
          </a:p>
        </p:txBody>
      </p:sp>
    </p:spTree>
    <p:extLst>
      <p:ext uri="{BB962C8B-B14F-4D97-AF65-F5344CB8AC3E}">
        <p14:creationId xmlns:p14="http://schemas.microsoft.com/office/powerpoint/2010/main" val="4121275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6/20/2025</a:t>
            </a:r>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978FDB4-5DAA-99C8-8AF5-3846F87272D6}"/>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E200877-07F0-72A7-F1A2-7E638CCB84FD}"/>
              </a:ext>
            </a:extLst>
          </p:cNvPr>
          <p:cNvSpPr>
            <a:spLocks noGrp="1"/>
          </p:cNvSpPr>
          <p:nvPr>
            <p:ph type="sldNum" sz="quarter" idx="12"/>
          </p:nvPr>
        </p:nvSpPr>
        <p:spPr/>
        <p:txBody>
          <a:bodyPr/>
          <a:lstStyle/>
          <a:p>
            <a:fld id="{588949A8-7CCD-4D90-AA9A-1451BFC6FB3A}" type="slidenum">
              <a:rPr lang="en-US" smtClean="0"/>
              <a:t>29</a:t>
            </a:fld>
            <a:endParaRPr lang="en-US"/>
          </a:p>
        </p:txBody>
      </p:sp>
    </p:spTree>
    <p:extLst>
      <p:ext uri="{BB962C8B-B14F-4D97-AF65-F5344CB8AC3E}">
        <p14:creationId xmlns:p14="http://schemas.microsoft.com/office/powerpoint/2010/main" val="3028241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C071-391F-A41B-26B5-2BA5B9C27F00}"/>
              </a:ext>
            </a:extLst>
          </p:cNvPr>
          <p:cNvSpPr>
            <a:spLocks noGrp="1"/>
          </p:cNvSpPr>
          <p:nvPr>
            <p:ph type="title"/>
          </p:nvPr>
        </p:nvSpPr>
        <p:spPr>
          <a:xfrm>
            <a:off x="576943" y="365125"/>
            <a:ext cx="10776857" cy="1325563"/>
          </a:xfrm>
        </p:spPr>
        <p:txBody>
          <a:bodyPr/>
          <a:lstStyle/>
          <a:p>
            <a:r>
              <a:rPr lang="en-US" b="1" dirty="0">
                <a:solidFill>
                  <a:schemeClr val="accent1"/>
                </a:solidFill>
              </a:rPr>
              <a:t>Agenda</a:t>
            </a:r>
          </a:p>
        </p:txBody>
      </p:sp>
      <p:sp>
        <p:nvSpPr>
          <p:cNvPr id="4" name="Date Placeholder 3">
            <a:extLst>
              <a:ext uri="{FF2B5EF4-FFF2-40B4-BE49-F238E27FC236}">
                <a16:creationId xmlns:a16="http://schemas.microsoft.com/office/drawing/2014/main" id="{561EEA59-D78E-A942-3859-812F0B9B92B6}"/>
              </a:ext>
            </a:extLst>
          </p:cNvPr>
          <p:cNvSpPr>
            <a:spLocks noGrp="1"/>
          </p:cNvSpPr>
          <p:nvPr>
            <p:ph type="dt" sz="half" idx="10"/>
          </p:nvPr>
        </p:nvSpPr>
        <p:spPr/>
        <p:txBody>
          <a:bodyPr/>
          <a:lstStyle/>
          <a:p>
            <a:r>
              <a:rPr lang="en-US"/>
              <a:t>6/20/2025</a:t>
            </a:r>
          </a:p>
        </p:txBody>
      </p:sp>
      <p:sp>
        <p:nvSpPr>
          <p:cNvPr id="5" name="Footer Placeholder 4">
            <a:extLst>
              <a:ext uri="{FF2B5EF4-FFF2-40B4-BE49-F238E27FC236}">
                <a16:creationId xmlns:a16="http://schemas.microsoft.com/office/drawing/2014/main" id="{EFFD1C25-5F25-C237-3D7F-4085178C10CD}"/>
              </a:ext>
            </a:extLst>
          </p:cNvPr>
          <p:cNvSpPr>
            <a:spLocks noGrp="1"/>
          </p:cNvSpPr>
          <p:nvPr>
            <p:ph type="ftr" sz="quarter" idx="11"/>
          </p:nvPr>
        </p:nvSpPr>
        <p:spPr/>
        <p:txBody>
          <a:bodyPr/>
          <a:lstStyle/>
          <a:p>
            <a:r>
              <a:rPr lang="en-US"/>
              <a:t>ePIC General Meeting</a:t>
            </a:r>
          </a:p>
        </p:txBody>
      </p:sp>
      <p:sp>
        <p:nvSpPr>
          <p:cNvPr id="3" name="TextBox 2">
            <a:extLst>
              <a:ext uri="{FF2B5EF4-FFF2-40B4-BE49-F238E27FC236}">
                <a16:creationId xmlns:a16="http://schemas.microsoft.com/office/drawing/2014/main" id="{FEAC4E2F-1DD7-C8AA-B678-FE6F27E91EAA}"/>
              </a:ext>
            </a:extLst>
          </p:cNvPr>
          <p:cNvSpPr txBox="1"/>
          <p:nvPr/>
        </p:nvSpPr>
        <p:spPr>
          <a:xfrm>
            <a:off x="576943" y="2475974"/>
            <a:ext cx="2198915" cy="2862322"/>
          </a:xfrm>
          <a:prstGeom prst="rect">
            <a:avLst/>
          </a:prstGeom>
          <a:noFill/>
        </p:spPr>
        <p:txBody>
          <a:bodyPr wrap="square" rtlCol="0">
            <a:spAutoFit/>
          </a:bodyPr>
          <a:lstStyle/>
          <a:p>
            <a:r>
              <a:rPr lang="en-US" dirty="0"/>
              <a:t>News and updates from the collaboration and project. </a:t>
            </a:r>
          </a:p>
          <a:p>
            <a:endParaRPr lang="en-US" dirty="0"/>
          </a:p>
          <a:p>
            <a:endParaRPr lang="en-US" dirty="0"/>
          </a:p>
          <a:p>
            <a:r>
              <a:rPr lang="en-US" dirty="0"/>
              <a:t>Last GM in this (approximate) time slot was </a:t>
            </a:r>
            <a:r>
              <a:rPr lang="en-US" dirty="0">
                <a:solidFill>
                  <a:srgbClr val="FF0000"/>
                </a:solidFill>
              </a:rPr>
              <a:t>May 2</a:t>
            </a:r>
            <a:r>
              <a:rPr lang="en-US" baseline="30000" dirty="0">
                <a:solidFill>
                  <a:srgbClr val="FF0000"/>
                </a:solidFill>
              </a:rPr>
              <a:t>nd</a:t>
            </a:r>
            <a:r>
              <a:rPr lang="en-US" dirty="0"/>
              <a:t>!</a:t>
            </a:r>
          </a:p>
          <a:p>
            <a:endParaRPr lang="en-US" dirty="0"/>
          </a:p>
        </p:txBody>
      </p:sp>
      <p:sp>
        <p:nvSpPr>
          <p:cNvPr id="12" name="Slide Number Placeholder 11">
            <a:extLst>
              <a:ext uri="{FF2B5EF4-FFF2-40B4-BE49-F238E27FC236}">
                <a16:creationId xmlns:a16="http://schemas.microsoft.com/office/drawing/2014/main" id="{2F09994D-57C4-6355-4CD0-95D58D126AC5}"/>
              </a:ext>
            </a:extLst>
          </p:cNvPr>
          <p:cNvSpPr>
            <a:spLocks noGrp="1"/>
          </p:cNvSpPr>
          <p:nvPr>
            <p:ph type="sldNum" sz="quarter" idx="12"/>
          </p:nvPr>
        </p:nvSpPr>
        <p:spPr/>
        <p:txBody>
          <a:bodyPr/>
          <a:lstStyle/>
          <a:p>
            <a:fld id="{588949A8-7CCD-4D90-AA9A-1451BFC6FB3A}" type="slidenum">
              <a:rPr lang="en-US" smtClean="0"/>
              <a:t>3</a:t>
            </a:fld>
            <a:endParaRPr lang="en-US"/>
          </a:p>
        </p:txBody>
      </p:sp>
      <p:pic>
        <p:nvPicPr>
          <p:cNvPr id="8" name="Picture 7">
            <a:extLst>
              <a:ext uri="{FF2B5EF4-FFF2-40B4-BE49-F238E27FC236}">
                <a16:creationId xmlns:a16="http://schemas.microsoft.com/office/drawing/2014/main" id="{7B83E167-785C-4EF5-61BC-2E71CFAC0708}"/>
              </a:ext>
            </a:extLst>
          </p:cNvPr>
          <p:cNvPicPr>
            <a:picLocks noChangeAspect="1"/>
          </p:cNvPicPr>
          <p:nvPr/>
        </p:nvPicPr>
        <p:blipFill>
          <a:blip r:embed="rId2"/>
          <a:stretch>
            <a:fillRect/>
          </a:stretch>
        </p:blipFill>
        <p:spPr>
          <a:xfrm>
            <a:off x="2689119" y="365125"/>
            <a:ext cx="9186793" cy="5976949"/>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7102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713AB-3FC1-AC48-9BAD-0F030B4E5F8D}"/>
              </a:ext>
            </a:extLst>
          </p:cNvPr>
          <p:cNvSpPr>
            <a:spLocks noGrp="1"/>
          </p:cNvSpPr>
          <p:nvPr>
            <p:ph type="title"/>
          </p:nvPr>
        </p:nvSpPr>
        <p:spPr>
          <a:xfrm>
            <a:off x="397525" y="189844"/>
            <a:ext cx="10515600" cy="1082675"/>
          </a:xfrm>
        </p:spPr>
        <p:txBody>
          <a:bodyPr/>
          <a:lstStyle/>
          <a:p>
            <a:r>
              <a:rPr lang="en-US" b="1" dirty="0">
                <a:solidFill>
                  <a:schemeClr val="accent1"/>
                </a:solidFill>
              </a:rPr>
              <a:t>CERN Recognized Experiment Status: RE47</a:t>
            </a:r>
          </a:p>
        </p:txBody>
      </p:sp>
      <p:sp>
        <p:nvSpPr>
          <p:cNvPr id="3" name="Date Placeholder 2">
            <a:extLst>
              <a:ext uri="{FF2B5EF4-FFF2-40B4-BE49-F238E27FC236}">
                <a16:creationId xmlns:a16="http://schemas.microsoft.com/office/drawing/2014/main" id="{BDAFD5E6-F695-80EB-79FB-C0043746C7C8}"/>
              </a:ext>
            </a:extLst>
          </p:cNvPr>
          <p:cNvSpPr>
            <a:spLocks noGrp="1"/>
          </p:cNvSpPr>
          <p:nvPr>
            <p:ph type="dt" sz="half" idx="10"/>
          </p:nvPr>
        </p:nvSpPr>
        <p:spPr/>
        <p:txBody>
          <a:bodyPr/>
          <a:lstStyle/>
          <a:p>
            <a:r>
              <a:rPr lang="en-US"/>
              <a:t>6/20/2025</a:t>
            </a:r>
            <a:endParaRPr lang="en-US" dirty="0"/>
          </a:p>
        </p:txBody>
      </p:sp>
      <p:sp>
        <p:nvSpPr>
          <p:cNvPr id="4" name="Footer Placeholder 3">
            <a:extLst>
              <a:ext uri="{FF2B5EF4-FFF2-40B4-BE49-F238E27FC236}">
                <a16:creationId xmlns:a16="http://schemas.microsoft.com/office/drawing/2014/main" id="{5A9085BF-507D-C246-20D1-6BF53EBD560F}"/>
              </a:ext>
            </a:extLst>
          </p:cNvPr>
          <p:cNvSpPr>
            <a:spLocks noGrp="1"/>
          </p:cNvSpPr>
          <p:nvPr>
            <p:ph type="ftr" sz="quarter" idx="11"/>
          </p:nvPr>
        </p:nvSpPr>
        <p:spPr/>
        <p:txBody>
          <a:bodyPr/>
          <a:lstStyle/>
          <a:p>
            <a:r>
              <a:rPr lang="en-US"/>
              <a:t>ePIC General Meeting</a:t>
            </a:r>
          </a:p>
        </p:txBody>
      </p:sp>
      <p:pic>
        <p:nvPicPr>
          <p:cNvPr id="6" name="Picture 5" descr="Graphical user interface, text, application, email&#10;&#10;AI-generated content may be incorrect.">
            <a:extLst>
              <a:ext uri="{FF2B5EF4-FFF2-40B4-BE49-F238E27FC236}">
                <a16:creationId xmlns:a16="http://schemas.microsoft.com/office/drawing/2014/main" id="{2E223C0D-3C01-2D5B-2207-B45B550A0CC9}"/>
              </a:ext>
            </a:extLst>
          </p:cNvPr>
          <p:cNvPicPr>
            <a:picLocks noChangeAspect="1"/>
          </p:cNvPicPr>
          <p:nvPr/>
        </p:nvPicPr>
        <p:blipFill>
          <a:blip r:embed="rId2"/>
          <a:stretch>
            <a:fillRect/>
          </a:stretch>
        </p:blipFill>
        <p:spPr>
          <a:xfrm>
            <a:off x="4038600" y="1397220"/>
            <a:ext cx="8077884" cy="4959130"/>
          </a:xfrm>
          <a:prstGeom prst="rect">
            <a:avLst/>
          </a:prstGeom>
          <a:ln>
            <a:solidFill>
              <a:schemeClr val="tx1"/>
            </a:solidFill>
          </a:ln>
          <a:effectLst>
            <a:outerShdw blurRad="50800" dist="38100" dir="2700000" algn="tl" rotWithShape="0">
              <a:prstClr val="black">
                <a:alpha val="40000"/>
              </a:prstClr>
            </a:outerShdw>
          </a:effectLst>
        </p:spPr>
      </p:pic>
      <p:sp>
        <p:nvSpPr>
          <p:cNvPr id="7" name="Arrow: Right 6">
            <a:extLst>
              <a:ext uri="{FF2B5EF4-FFF2-40B4-BE49-F238E27FC236}">
                <a16:creationId xmlns:a16="http://schemas.microsoft.com/office/drawing/2014/main" id="{015A7798-45A8-F236-06F9-E7FED6B04756}"/>
              </a:ext>
            </a:extLst>
          </p:cNvPr>
          <p:cNvSpPr/>
          <p:nvPr/>
        </p:nvSpPr>
        <p:spPr>
          <a:xfrm>
            <a:off x="3712684" y="5096085"/>
            <a:ext cx="325916" cy="2644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3592C0-F801-03FD-5DD3-3019CDD3C85D}"/>
              </a:ext>
            </a:extLst>
          </p:cNvPr>
          <p:cNvSpPr txBox="1"/>
          <p:nvPr/>
        </p:nvSpPr>
        <p:spPr>
          <a:xfrm>
            <a:off x="173974" y="1175625"/>
            <a:ext cx="3701668" cy="5047536"/>
          </a:xfrm>
          <a:prstGeom prst="rect">
            <a:avLst/>
          </a:prstGeom>
          <a:solidFill>
            <a:schemeClr val="bg1"/>
          </a:solidFill>
        </p:spPr>
        <p:txBody>
          <a:bodyPr wrap="square" rtlCol="0">
            <a:spAutoFit/>
          </a:bodyPr>
          <a:lstStyle/>
          <a:p>
            <a:r>
              <a:rPr lang="en-US" dirty="0" err="1"/>
              <a:t>ePIC</a:t>
            </a:r>
            <a:r>
              <a:rPr lang="en-US" dirty="0"/>
              <a:t> now appears in the CERN Grey Book database as RE47:</a:t>
            </a:r>
            <a:br>
              <a:rPr lang="en-US" dirty="0"/>
            </a:br>
            <a:r>
              <a:rPr lang="en-US" sz="1600" dirty="0">
                <a:hlinkClick r:id="rId3"/>
              </a:rPr>
              <a:t>https://greybook.cern.ch/experiment/recognized </a:t>
            </a:r>
            <a:endParaRPr lang="en-US" sz="1600" dirty="0"/>
          </a:p>
          <a:p>
            <a:endParaRPr lang="en-US" dirty="0"/>
          </a:p>
          <a:p>
            <a:r>
              <a:rPr lang="en-US" dirty="0"/>
              <a:t>Two steps to get </a:t>
            </a:r>
            <a:r>
              <a:rPr lang="en-US" dirty="0" err="1"/>
              <a:t>ePIC</a:t>
            </a:r>
            <a:r>
              <a:rPr lang="en-US" dirty="0"/>
              <a:t> Collaborators registered at CERN: </a:t>
            </a:r>
            <a:br>
              <a:rPr lang="en-US" dirty="0"/>
            </a:br>
            <a:endParaRPr lang="en-US" dirty="0"/>
          </a:p>
          <a:p>
            <a:pPr marL="285750" indent="-285750">
              <a:buFont typeface="Arial" panose="020B0604020202020204" pitchFamily="34" charset="0"/>
              <a:buChar char="•"/>
            </a:pPr>
            <a:r>
              <a:rPr lang="en-US" dirty="0"/>
              <a:t>CC Representative needs to register as team leader with </a:t>
            </a:r>
            <a:br>
              <a:rPr lang="en-US" dirty="0"/>
            </a:br>
            <a:r>
              <a:rPr lang="en-US" dirty="0"/>
              <a:t>CERN Users Office:</a:t>
            </a:r>
          </a:p>
          <a:p>
            <a:pPr marL="742950" lvl="1" indent="-285750">
              <a:buFont typeface="Arial" panose="020B0604020202020204" pitchFamily="34" charset="0"/>
              <a:buChar char="•"/>
            </a:pPr>
            <a:r>
              <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https://usersoffice.web.cern.ch/</a:t>
            </a:r>
            <a:endPar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https://usersoffice.web.cern.ch/team-leaders-corner</a:t>
            </a:r>
            <a:endPar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dirty="0">
                <a:effectLst/>
                <a:latin typeface="Aptos" panose="020B0004020202020204" pitchFamily="34" charset="0"/>
                <a:ea typeface="Aptos" panose="020B0004020202020204" pitchFamily="34" charset="0"/>
                <a:cs typeface="Times New Roman" panose="02020603050405020304" pitchFamily="18" charset="0"/>
                <a:hlinkClick r:id="rId6"/>
              </a:rPr>
              <a:t>Users.Office@cern.ch</a:t>
            </a:r>
            <a:endParaRPr lang="en-US" dirty="0"/>
          </a:p>
          <a:p>
            <a:pPr marL="285750" indent="-285750">
              <a:buFont typeface="Arial" panose="020B0604020202020204" pitchFamily="34" charset="0"/>
              <a:buChar char="•"/>
            </a:pPr>
            <a:r>
              <a:rPr lang="en-US" dirty="0"/>
              <a:t>CC member can then certify registrations of team members</a:t>
            </a:r>
          </a:p>
          <a:p>
            <a:endParaRPr lang="en-US" dirty="0"/>
          </a:p>
          <a:p>
            <a:r>
              <a:rPr lang="en-US" dirty="0"/>
              <a:t>Contact us if you run into problems!</a:t>
            </a:r>
          </a:p>
        </p:txBody>
      </p:sp>
      <p:sp>
        <p:nvSpPr>
          <p:cNvPr id="5" name="Rectangle 4">
            <a:extLst>
              <a:ext uri="{FF2B5EF4-FFF2-40B4-BE49-F238E27FC236}">
                <a16:creationId xmlns:a16="http://schemas.microsoft.com/office/drawing/2014/main" id="{0923976D-15CA-C0C2-AE17-A792A2A7F4F1}"/>
              </a:ext>
            </a:extLst>
          </p:cNvPr>
          <p:cNvSpPr/>
          <p:nvPr/>
        </p:nvSpPr>
        <p:spPr>
          <a:xfrm>
            <a:off x="4038600" y="5096085"/>
            <a:ext cx="8077884" cy="264405"/>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A3244513-4E8E-496C-C146-62570D8B8025}"/>
              </a:ext>
            </a:extLst>
          </p:cNvPr>
          <p:cNvPicPr>
            <a:picLocks noChangeAspect="1"/>
          </p:cNvPicPr>
          <p:nvPr/>
        </p:nvPicPr>
        <p:blipFill>
          <a:blip r:embed="rId7"/>
          <a:stretch>
            <a:fillRect/>
          </a:stretch>
        </p:blipFill>
        <p:spPr>
          <a:xfrm>
            <a:off x="10141781" y="65143"/>
            <a:ext cx="1542688" cy="1110482"/>
          </a:xfrm>
          <a:prstGeom prst="rect">
            <a:avLst/>
          </a:prstGeom>
        </p:spPr>
      </p:pic>
      <p:sp>
        <p:nvSpPr>
          <p:cNvPr id="10" name="Slide Number Placeholder 9">
            <a:extLst>
              <a:ext uri="{FF2B5EF4-FFF2-40B4-BE49-F238E27FC236}">
                <a16:creationId xmlns:a16="http://schemas.microsoft.com/office/drawing/2014/main" id="{7A9C5689-B658-4A27-D39B-8AFC46F63A02}"/>
              </a:ext>
            </a:extLst>
          </p:cNvPr>
          <p:cNvSpPr>
            <a:spLocks noGrp="1"/>
          </p:cNvSpPr>
          <p:nvPr>
            <p:ph type="sldNum" sz="quarter" idx="12"/>
          </p:nvPr>
        </p:nvSpPr>
        <p:spPr/>
        <p:txBody>
          <a:bodyPr/>
          <a:lstStyle/>
          <a:p>
            <a:fld id="{588949A8-7CCD-4D90-AA9A-1451BFC6FB3A}" type="slidenum">
              <a:rPr lang="en-US" smtClean="0"/>
              <a:t>30</a:t>
            </a:fld>
            <a:endParaRPr lang="en-US"/>
          </a:p>
        </p:txBody>
      </p:sp>
    </p:spTree>
    <p:extLst>
      <p:ext uri="{BB962C8B-B14F-4D97-AF65-F5344CB8AC3E}">
        <p14:creationId xmlns:p14="http://schemas.microsoft.com/office/powerpoint/2010/main" val="3792724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University of Hawaii at Manoa Announced as IAFOR Global Partner - The  International Academic Forum (IAFOR)">
            <a:extLst>
              <a:ext uri="{FF2B5EF4-FFF2-40B4-BE49-F238E27FC236}">
                <a16:creationId xmlns:a16="http://schemas.microsoft.com/office/drawing/2014/main" id="{2B0D2ED9-87EA-3443-BA59-226A4C6D5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5175" y="4187209"/>
            <a:ext cx="2523450" cy="1261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8E6E77-8408-419A-4EBF-A03B7233856F}"/>
              </a:ext>
            </a:extLst>
          </p:cNvPr>
          <p:cNvSpPr>
            <a:spLocks noGrp="1"/>
          </p:cNvSpPr>
          <p:nvPr>
            <p:ph type="title"/>
          </p:nvPr>
        </p:nvSpPr>
        <p:spPr>
          <a:xfrm>
            <a:off x="838200" y="365125"/>
            <a:ext cx="10515600" cy="973021"/>
          </a:xfrm>
        </p:spPr>
        <p:txBody>
          <a:bodyPr/>
          <a:lstStyle/>
          <a:p>
            <a:r>
              <a:rPr lang="en-US" b="1" dirty="0">
                <a:solidFill>
                  <a:schemeClr val="accent1"/>
                </a:solidFill>
              </a:rPr>
              <a:t>Welcome New                Institutions!</a:t>
            </a:r>
          </a:p>
        </p:txBody>
      </p:sp>
      <p:sp>
        <p:nvSpPr>
          <p:cNvPr id="3" name="Content Placeholder 2">
            <a:extLst>
              <a:ext uri="{FF2B5EF4-FFF2-40B4-BE49-F238E27FC236}">
                <a16:creationId xmlns:a16="http://schemas.microsoft.com/office/drawing/2014/main" id="{500B5F9D-A243-D1E8-79DD-9C2E2C872804}"/>
              </a:ext>
            </a:extLst>
          </p:cNvPr>
          <p:cNvSpPr>
            <a:spLocks noGrp="1"/>
          </p:cNvSpPr>
          <p:nvPr>
            <p:ph idx="1"/>
          </p:nvPr>
        </p:nvSpPr>
        <p:spPr>
          <a:xfrm>
            <a:off x="1451975" y="1743268"/>
            <a:ext cx="10515600" cy="4749607"/>
          </a:xfrm>
        </p:spPr>
        <p:txBody>
          <a:bodyPr>
            <a:normAutofit/>
          </a:bodyPr>
          <a:lstStyle/>
          <a:p>
            <a:r>
              <a:rPr lang="en-US" dirty="0"/>
              <a:t>Texas Southern University</a:t>
            </a:r>
          </a:p>
          <a:p>
            <a:pPr lvl="1"/>
            <a:r>
              <a:rPr lang="en-US" dirty="0"/>
              <a:t>Presented by </a:t>
            </a:r>
            <a:r>
              <a:rPr lang="en-US" dirty="0" err="1"/>
              <a:t>Nissem</a:t>
            </a:r>
            <a:r>
              <a:rPr lang="en-US" dirty="0"/>
              <a:t> Abdelrahman</a:t>
            </a:r>
          </a:p>
          <a:p>
            <a:r>
              <a:rPr lang="en-US" dirty="0"/>
              <a:t>Johannes Gutenberg University Mainz</a:t>
            </a:r>
          </a:p>
          <a:p>
            <a:pPr lvl="1"/>
            <a:r>
              <a:rPr lang="en-US" dirty="0"/>
              <a:t>Presented by Tyler Kutz</a:t>
            </a:r>
          </a:p>
          <a:p>
            <a:r>
              <a:rPr lang="en-US" dirty="0"/>
              <a:t>Mount Allison University</a:t>
            </a:r>
          </a:p>
          <a:p>
            <a:pPr lvl="1"/>
            <a:r>
              <a:rPr lang="en-US" dirty="0"/>
              <a:t>Presented by David Hornidge</a:t>
            </a:r>
          </a:p>
          <a:p>
            <a:r>
              <a:rPr lang="en-US" dirty="0"/>
              <a:t>University of Hawaii at Manoa</a:t>
            </a:r>
          </a:p>
          <a:p>
            <a:pPr lvl="1"/>
            <a:r>
              <a:rPr lang="en-US" dirty="0"/>
              <a:t>Presented by Jennifer Ott</a:t>
            </a:r>
          </a:p>
        </p:txBody>
      </p:sp>
      <p:sp>
        <p:nvSpPr>
          <p:cNvPr id="4" name="Date Placeholder 3">
            <a:extLst>
              <a:ext uri="{FF2B5EF4-FFF2-40B4-BE49-F238E27FC236}">
                <a16:creationId xmlns:a16="http://schemas.microsoft.com/office/drawing/2014/main" id="{8080F412-8F52-7ECD-62A9-2B2E8A571A7C}"/>
              </a:ext>
            </a:extLst>
          </p:cNvPr>
          <p:cNvSpPr>
            <a:spLocks noGrp="1"/>
          </p:cNvSpPr>
          <p:nvPr>
            <p:ph type="dt" sz="half" idx="10"/>
          </p:nvPr>
        </p:nvSpPr>
        <p:spPr/>
        <p:txBody>
          <a:bodyPr/>
          <a:lstStyle/>
          <a:p>
            <a:r>
              <a:rPr lang="en-US"/>
              <a:t>6/20/2025</a:t>
            </a:r>
          </a:p>
        </p:txBody>
      </p:sp>
      <p:sp>
        <p:nvSpPr>
          <p:cNvPr id="5" name="Footer Placeholder 4">
            <a:extLst>
              <a:ext uri="{FF2B5EF4-FFF2-40B4-BE49-F238E27FC236}">
                <a16:creationId xmlns:a16="http://schemas.microsoft.com/office/drawing/2014/main" id="{86B112BB-E17F-B250-C971-6FA3F6119401}"/>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5AA8C0E3-CBC9-D887-1B9E-B4FBE79C86F9}"/>
              </a:ext>
            </a:extLst>
          </p:cNvPr>
          <p:cNvSpPr>
            <a:spLocks noGrp="1"/>
          </p:cNvSpPr>
          <p:nvPr>
            <p:ph type="sldNum" sz="quarter" idx="12"/>
          </p:nvPr>
        </p:nvSpPr>
        <p:spPr/>
        <p:txBody>
          <a:bodyPr/>
          <a:lstStyle/>
          <a:p>
            <a:fld id="{588949A8-7CCD-4D90-AA9A-1451BFC6FB3A}" type="slidenum">
              <a:rPr lang="en-US" smtClean="0"/>
              <a:t>4</a:t>
            </a:fld>
            <a:endParaRPr lang="en-US"/>
          </a:p>
        </p:txBody>
      </p:sp>
      <p:pic>
        <p:nvPicPr>
          <p:cNvPr id="1026" name="Picture 2" descr="Texas Southern University - Wikipedia">
            <a:extLst>
              <a:ext uri="{FF2B5EF4-FFF2-40B4-BE49-F238E27FC236}">
                <a16:creationId xmlns:a16="http://schemas.microsoft.com/office/drawing/2014/main" id="{AD64F58B-645F-5DA6-F387-67739C525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880" y="1514668"/>
            <a:ext cx="1112520" cy="11125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 Mainz - Apps on Google Play">
            <a:extLst>
              <a:ext uri="{FF2B5EF4-FFF2-40B4-BE49-F238E27FC236}">
                <a16:creationId xmlns:a16="http://schemas.microsoft.com/office/drawing/2014/main" id="{1B3A4163-4D7D-2142-573D-BADE04C6ED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2575500"/>
            <a:ext cx="1706999" cy="853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unt Allison University - Wikipedia">
            <a:extLst>
              <a:ext uri="{FF2B5EF4-FFF2-40B4-BE49-F238E27FC236}">
                <a16:creationId xmlns:a16="http://schemas.microsoft.com/office/drawing/2014/main" id="{87E59990-98B6-D89C-4D2B-0F3CE3C635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0880" y="3429000"/>
            <a:ext cx="1112520" cy="11125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BFE6488E-D329-634B-026A-5657F4E7C744}"/>
              </a:ext>
            </a:extLst>
          </p:cNvPr>
          <p:cNvPicPr>
            <a:picLocks noChangeAspect="1"/>
          </p:cNvPicPr>
          <p:nvPr/>
        </p:nvPicPr>
        <p:blipFill>
          <a:blip r:embed="rId6"/>
          <a:stretch>
            <a:fillRect/>
          </a:stretch>
        </p:blipFill>
        <p:spPr>
          <a:xfrm>
            <a:off x="4241845" y="91698"/>
            <a:ext cx="1804597" cy="1299014"/>
          </a:xfrm>
          <a:prstGeom prst="rect">
            <a:avLst/>
          </a:prstGeom>
        </p:spPr>
      </p:pic>
    </p:spTree>
    <p:extLst>
      <p:ext uri="{BB962C8B-B14F-4D97-AF65-F5344CB8AC3E}">
        <p14:creationId xmlns:p14="http://schemas.microsoft.com/office/powerpoint/2010/main" val="1311555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1DD16-30A2-D02E-A54D-D7D0EB938992}"/>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Results Policy Passed by CC Vote</a:t>
            </a:r>
          </a:p>
        </p:txBody>
      </p:sp>
      <p:sp>
        <p:nvSpPr>
          <p:cNvPr id="3" name="Content Placeholder 2">
            <a:extLst>
              <a:ext uri="{FF2B5EF4-FFF2-40B4-BE49-F238E27FC236}">
                <a16:creationId xmlns:a16="http://schemas.microsoft.com/office/drawing/2014/main" id="{948E17D1-0071-25A4-1D98-23FF8F42DB45}"/>
              </a:ext>
            </a:extLst>
          </p:cNvPr>
          <p:cNvSpPr>
            <a:spLocks noGrp="1"/>
          </p:cNvSpPr>
          <p:nvPr>
            <p:ph idx="1"/>
          </p:nvPr>
        </p:nvSpPr>
        <p:spPr>
          <a:xfrm>
            <a:off x="619125" y="1847850"/>
            <a:ext cx="4372778" cy="4351338"/>
          </a:xfrm>
        </p:spPr>
        <p:txBody>
          <a:bodyPr>
            <a:normAutofit lnSpcReduction="10000"/>
          </a:bodyPr>
          <a:lstStyle/>
          <a:p>
            <a:r>
              <a:rPr lang="en-US" dirty="0"/>
              <a:t>Last discussed at April 4</a:t>
            </a:r>
            <a:r>
              <a:rPr lang="en-US" baseline="30000" dirty="0"/>
              <a:t>th</a:t>
            </a:r>
            <a:r>
              <a:rPr lang="en-US" dirty="0"/>
              <a:t> CC Meeting:</a:t>
            </a:r>
          </a:p>
          <a:p>
            <a:pPr lvl="1"/>
            <a:r>
              <a:rPr lang="en-US" sz="1600" dirty="0">
                <a:hlinkClick r:id="rId2"/>
              </a:rPr>
              <a:t>https://indico.bnl.gov/event/26907/</a:t>
            </a:r>
            <a:endParaRPr lang="en-US" sz="1600" dirty="0"/>
          </a:p>
          <a:p>
            <a:r>
              <a:rPr lang="en-US" dirty="0"/>
              <a:t>Available in Zenodo:</a:t>
            </a:r>
          </a:p>
          <a:p>
            <a:pPr lvl="1"/>
            <a:r>
              <a:rPr lang="en-US" sz="1600" dirty="0">
                <a:hlinkClick r:id="rId3"/>
              </a:rPr>
              <a:t>https://zenodo.org/records/15390156</a:t>
            </a:r>
            <a:endParaRPr lang="en-US" sz="1600" dirty="0"/>
          </a:p>
          <a:p>
            <a:pPr lvl="1"/>
            <a:endParaRPr lang="en-US" dirty="0"/>
          </a:p>
          <a:p>
            <a:r>
              <a:rPr lang="en-US" dirty="0"/>
              <a:t>Don’t have a Zenodo account? </a:t>
            </a:r>
          </a:p>
          <a:p>
            <a:pPr lvl="1"/>
            <a:r>
              <a:rPr lang="en-US" dirty="0"/>
              <a:t>Create one at zenodo.org</a:t>
            </a:r>
          </a:p>
          <a:p>
            <a:pPr lvl="1"/>
            <a:r>
              <a:rPr lang="en-US" dirty="0"/>
              <a:t>Email SP Office or a coordinator to be invited to </a:t>
            </a:r>
            <a:r>
              <a:rPr lang="en-US" dirty="0" err="1"/>
              <a:t>ePIC</a:t>
            </a:r>
            <a:r>
              <a:rPr lang="en-US" dirty="0"/>
              <a:t> community</a:t>
            </a:r>
          </a:p>
          <a:p>
            <a:pPr lvl="1"/>
            <a:endParaRPr lang="en-US" dirty="0"/>
          </a:p>
        </p:txBody>
      </p:sp>
      <p:sp>
        <p:nvSpPr>
          <p:cNvPr id="4" name="Date Placeholder 3">
            <a:extLst>
              <a:ext uri="{FF2B5EF4-FFF2-40B4-BE49-F238E27FC236}">
                <a16:creationId xmlns:a16="http://schemas.microsoft.com/office/drawing/2014/main" id="{B94903C3-197B-64ED-EEF1-4806542E9E79}"/>
              </a:ext>
            </a:extLst>
          </p:cNvPr>
          <p:cNvSpPr>
            <a:spLocks noGrp="1"/>
          </p:cNvSpPr>
          <p:nvPr>
            <p:ph type="dt" sz="half" idx="10"/>
          </p:nvPr>
        </p:nvSpPr>
        <p:spPr/>
        <p:txBody>
          <a:bodyPr/>
          <a:lstStyle/>
          <a:p>
            <a:r>
              <a:rPr lang="en-US"/>
              <a:t>6/20/2025</a:t>
            </a:r>
          </a:p>
        </p:txBody>
      </p:sp>
      <p:sp>
        <p:nvSpPr>
          <p:cNvPr id="5" name="Footer Placeholder 4">
            <a:extLst>
              <a:ext uri="{FF2B5EF4-FFF2-40B4-BE49-F238E27FC236}">
                <a16:creationId xmlns:a16="http://schemas.microsoft.com/office/drawing/2014/main" id="{8DB88B07-643F-4ED0-5444-3A31296584FC}"/>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26447B1A-6BAA-945A-13E3-C8A34438392D}"/>
              </a:ext>
            </a:extLst>
          </p:cNvPr>
          <p:cNvSpPr>
            <a:spLocks noGrp="1"/>
          </p:cNvSpPr>
          <p:nvPr>
            <p:ph type="sldNum" sz="quarter" idx="12"/>
          </p:nvPr>
        </p:nvSpPr>
        <p:spPr/>
        <p:txBody>
          <a:bodyPr/>
          <a:lstStyle/>
          <a:p>
            <a:fld id="{588949A8-7CCD-4D90-AA9A-1451BFC6FB3A}" type="slidenum">
              <a:rPr lang="en-US" smtClean="0"/>
              <a:t>5</a:t>
            </a:fld>
            <a:endParaRPr lang="en-US"/>
          </a:p>
        </p:txBody>
      </p:sp>
      <p:pic>
        <p:nvPicPr>
          <p:cNvPr id="8" name="Picture 7" descr="Text, letter&#10;&#10;AI-generated content may be incorrect.">
            <a:extLst>
              <a:ext uri="{FF2B5EF4-FFF2-40B4-BE49-F238E27FC236}">
                <a16:creationId xmlns:a16="http://schemas.microsoft.com/office/drawing/2014/main" id="{CFA97FDA-59B7-44E0-058D-948B4CF5206F}"/>
              </a:ext>
            </a:extLst>
          </p:cNvPr>
          <p:cNvPicPr>
            <a:picLocks noChangeAspect="1"/>
          </p:cNvPicPr>
          <p:nvPr/>
        </p:nvPicPr>
        <p:blipFill>
          <a:blip r:embed="rId4"/>
          <a:stretch>
            <a:fillRect/>
          </a:stretch>
        </p:blipFill>
        <p:spPr>
          <a:xfrm>
            <a:off x="5449103" y="1400295"/>
            <a:ext cx="5904697" cy="764137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43408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9375A-7D0F-A210-4498-0B0C8779E1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27661A-3336-507D-DEE4-35234C602D4F}"/>
              </a:ext>
            </a:extLst>
          </p:cNvPr>
          <p:cNvSpPr>
            <a:spLocks noGrp="1"/>
          </p:cNvSpPr>
          <p:nvPr>
            <p:ph type="title"/>
          </p:nvPr>
        </p:nvSpPr>
        <p:spPr>
          <a:xfrm>
            <a:off x="838200" y="365125"/>
            <a:ext cx="10515600" cy="973021"/>
          </a:xfrm>
        </p:spPr>
        <p:txBody>
          <a:bodyPr/>
          <a:lstStyle/>
          <a:p>
            <a:r>
              <a:rPr lang="en-US" b="1" dirty="0">
                <a:solidFill>
                  <a:schemeClr val="accent1"/>
                </a:solidFill>
              </a:rPr>
              <a:t>New PAC/Streaming WG Convener Endorsed</a:t>
            </a:r>
          </a:p>
        </p:txBody>
      </p:sp>
      <p:sp>
        <p:nvSpPr>
          <p:cNvPr id="3" name="Content Placeholder 2">
            <a:extLst>
              <a:ext uri="{FF2B5EF4-FFF2-40B4-BE49-F238E27FC236}">
                <a16:creationId xmlns:a16="http://schemas.microsoft.com/office/drawing/2014/main" id="{4FE5E966-6790-15B3-C168-71B6F47A380F}"/>
              </a:ext>
            </a:extLst>
          </p:cNvPr>
          <p:cNvSpPr>
            <a:spLocks noGrp="1"/>
          </p:cNvSpPr>
          <p:nvPr>
            <p:ph idx="1"/>
          </p:nvPr>
        </p:nvSpPr>
        <p:spPr>
          <a:xfrm>
            <a:off x="482600" y="1472444"/>
            <a:ext cx="10515600" cy="4749607"/>
          </a:xfrm>
        </p:spPr>
        <p:txBody>
          <a:bodyPr>
            <a:normAutofit/>
          </a:bodyPr>
          <a:lstStyle/>
          <a:p>
            <a:r>
              <a:rPr lang="en-US" dirty="0"/>
              <a:t>Congratulations to Rachel Montgomery (Physics Analysis Coordinator) and Taku Gunji (Streaming WG Convener) on their endorsement by the Collaboration Council.</a:t>
            </a:r>
          </a:p>
          <a:p>
            <a:pPr marL="457200" lvl="1" indent="0">
              <a:buNone/>
            </a:pPr>
            <a:endParaRPr lang="en-US" dirty="0"/>
          </a:p>
        </p:txBody>
      </p:sp>
      <p:sp>
        <p:nvSpPr>
          <p:cNvPr id="4" name="Date Placeholder 3">
            <a:extLst>
              <a:ext uri="{FF2B5EF4-FFF2-40B4-BE49-F238E27FC236}">
                <a16:creationId xmlns:a16="http://schemas.microsoft.com/office/drawing/2014/main" id="{6224ACC8-6AF0-6816-5898-358014D00070}"/>
              </a:ext>
            </a:extLst>
          </p:cNvPr>
          <p:cNvSpPr>
            <a:spLocks noGrp="1"/>
          </p:cNvSpPr>
          <p:nvPr>
            <p:ph type="dt" sz="half" idx="10"/>
          </p:nvPr>
        </p:nvSpPr>
        <p:spPr/>
        <p:txBody>
          <a:bodyPr/>
          <a:lstStyle/>
          <a:p>
            <a:r>
              <a:rPr lang="en-US"/>
              <a:t>6/20/2025</a:t>
            </a:r>
          </a:p>
        </p:txBody>
      </p:sp>
      <p:sp>
        <p:nvSpPr>
          <p:cNvPr id="5" name="Footer Placeholder 4">
            <a:extLst>
              <a:ext uri="{FF2B5EF4-FFF2-40B4-BE49-F238E27FC236}">
                <a16:creationId xmlns:a16="http://schemas.microsoft.com/office/drawing/2014/main" id="{191A23F6-8153-784E-10B0-AD264FAB8D6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4F3A494E-ECF2-85AF-F94B-0A6782AF2175}"/>
              </a:ext>
            </a:extLst>
          </p:cNvPr>
          <p:cNvSpPr>
            <a:spLocks noGrp="1"/>
          </p:cNvSpPr>
          <p:nvPr>
            <p:ph type="sldNum" sz="quarter" idx="12"/>
          </p:nvPr>
        </p:nvSpPr>
        <p:spPr/>
        <p:txBody>
          <a:bodyPr/>
          <a:lstStyle/>
          <a:p>
            <a:fld id="{588949A8-7CCD-4D90-AA9A-1451BFC6FB3A}" type="slidenum">
              <a:rPr lang="en-US" smtClean="0"/>
              <a:t>6</a:t>
            </a:fld>
            <a:endParaRPr lang="en-US"/>
          </a:p>
        </p:txBody>
      </p:sp>
      <p:pic>
        <p:nvPicPr>
          <p:cNvPr id="2050" name="Picture 2" descr="Rachel Montgomery (@physicsrachelm) / X">
            <a:extLst>
              <a:ext uri="{FF2B5EF4-FFF2-40B4-BE49-F238E27FC236}">
                <a16:creationId xmlns:a16="http://schemas.microsoft.com/office/drawing/2014/main" id="{416C8D8E-77AA-9CFD-62C3-34FF05F26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7166" y="2943971"/>
            <a:ext cx="2052181" cy="2052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13515A5-63CF-93C5-43BE-F7FC7352E2E5}"/>
              </a:ext>
            </a:extLst>
          </p:cNvPr>
          <p:cNvPicPr>
            <a:picLocks noChangeAspect="1"/>
          </p:cNvPicPr>
          <p:nvPr/>
        </p:nvPicPr>
        <p:blipFill>
          <a:blip r:embed="rId3"/>
          <a:stretch>
            <a:fillRect/>
          </a:stretch>
        </p:blipFill>
        <p:spPr>
          <a:xfrm>
            <a:off x="6425774" y="2920000"/>
            <a:ext cx="1641757" cy="2076152"/>
          </a:xfrm>
          <a:prstGeom prst="rect">
            <a:avLst/>
          </a:prstGeom>
        </p:spPr>
      </p:pic>
    </p:spTree>
    <p:extLst>
      <p:ext uri="{BB962C8B-B14F-4D97-AF65-F5344CB8AC3E}">
        <p14:creationId xmlns:p14="http://schemas.microsoft.com/office/powerpoint/2010/main" val="3212985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F998-FF2F-1DF7-5066-6419951B1278}"/>
              </a:ext>
            </a:extLst>
          </p:cNvPr>
          <p:cNvSpPr>
            <a:spLocks noGrp="1"/>
          </p:cNvSpPr>
          <p:nvPr>
            <p:ph type="title"/>
          </p:nvPr>
        </p:nvSpPr>
        <p:spPr/>
        <p:txBody>
          <a:bodyPr/>
          <a:lstStyle/>
          <a:p>
            <a:r>
              <a:rPr lang="en-US" b="1" dirty="0">
                <a:solidFill>
                  <a:schemeClr val="accent1"/>
                </a:solidFill>
              </a:rPr>
              <a:t>New Early-Career Members!</a:t>
            </a:r>
          </a:p>
        </p:txBody>
      </p:sp>
      <p:sp>
        <p:nvSpPr>
          <p:cNvPr id="4" name="Date Placeholder 3">
            <a:extLst>
              <a:ext uri="{FF2B5EF4-FFF2-40B4-BE49-F238E27FC236}">
                <a16:creationId xmlns:a16="http://schemas.microsoft.com/office/drawing/2014/main" id="{9106FE1E-B0E2-0E37-83BF-8C92AA28E3D7}"/>
              </a:ext>
            </a:extLst>
          </p:cNvPr>
          <p:cNvSpPr>
            <a:spLocks noGrp="1"/>
          </p:cNvSpPr>
          <p:nvPr>
            <p:ph type="dt" sz="half" idx="10"/>
          </p:nvPr>
        </p:nvSpPr>
        <p:spPr/>
        <p:txBody>
          <a:bodyPr/>
          <a:lstStyle/>
          <a:p>
            <a:r>
              <a:rPr lang="en-US"/>
              <a:t>6/20/2025</a:t>
            </a:r>
          </a:p>
        </p:txBody>
      </p:sp>
      <p:sp>
        <p:nvSpPr>
          <p:cNvPr id="5" name="Footer Placeholder 4">
            <a:extLst>
              <a:ext uri="{FF2B5EF4-FFF2-40B4-BE49-F238E27FC236}">
                <a16:creationId xmlns:a16="http://schemas.microsoft.com/office/drawing/2014/main" id="{6FBD8822-30C4-5B7A-8FFC-1D3565C9376C}"/>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C789F71A-4C3E-5AE7-8A54-FBCA0A019936}"/>
              </a:ext>
            </a:extLst>
          </p:cNvPr>
          <p:cNvSpPr>
            <a:spLocks noGrp="1"/>
          </p:cNvSpPr>
          <p:nvPr>
            <p:ph type="sldNum" sz="quarter" idx="12"/>
          </p:nvPr>
        </p:nvSpPr>
        <p:spPr/>
        <p:txBody>
          <a:bodyPr/>
          <a:lstStyle/>
          <a:p>
            <a:fld id="{588949A8-7CCD-4D90-AA9A-1451BFC6FB3A}" type="slidenum">
              <a:rPr lang="en-US" smtClean="0"/>
              <a:t>7</a:t>
            </a:fld>
            <a:endParaRPr lang="en-US"/>
          </a:p>
        </p:txBody>
      </p:sp>
      <p:sp>
        <p:nvSpPr>
          <p:cNvPr id="7" name="TextBox 6">
            <a:extLst>
              <a:ext uri="{FF2B5EF4-FFF2-40B4-BE49-F238E27FC236}">
                <a16:creationId xmlns:a16="http://schemas.microsoft.com/office/drawing/2014/main" id="{7A1C13E4-A3A1-97AB-451D-4A776B96CB10}"/>
              </a:ext>
            </a:extLst>
          </p:cNvPr>
          <p:cNvSpPr txBox="1"/>
          <p:nvPr/>
        </p:nvSpPr>
        <p:spPr>
          <a:xfrm>
            <a:off x="459839" y="4952245"/>
            <a:ext cx="3634212" cy="1015663"/>
          </a:xfrm>
          <a:prstGeom prst="rect">
            <a:avLst/>
          </a:prstGeom>
          <a:noFill/>
        </p:spPr>
        <p:txBody>
          <a:bodyPr wrap="square" rtlCol="0">
            <a:spAutoFit/>
          </a:bodyPr>
          <a:lstStyle/>
          <a:p>
            <a:pPr algn="ctr"/>
            <a:r>
              <a:rPr lang="en-US" sz="2400" dirty="0"/>
              <a:t>Yevheniia </a:t>
            </a:r>
            <a:r>
              <a:rPr lang="en-US" sz="2400" dirty="0" err="1"/>
              <a:t>Khyzhniak</a:t>
            </a:r>
            <a:endParaRPr lang="en-US" sz="2400" dirty="0"/>
          </a:p>
          <a:p>
            <a:pPr algn="ctr"/>
            <a:r>
              <a:rPr lang="en-US" dirty="0"/>
              <a:t>The Ohio State University</a:t>
            </a:r>
          </a:p>
          <a:p>
            <a:pPr algn="ctr"/>
            <a:r>
              <a:rPr lang="en-US" dirty="0"/>
              <a:t>khyzhniak.1@buckeyemail.osu.edu</a:t>
            </a:r>
          </a:p>
        </p:txBody>
      </p:sp>
      <p:sp>
        <p:nvSpPr>
          <p:cNvPr id="8" name="TextBox 7">
            <a:extLst>
              <a:ext uri="{FF2B5EF4-FFF2-40B4-BE49-F238E27FC236}">
                <a16:creationId xmlns:a16="http://schemas.microsoft.com/office/drawing/2014/main" id="{F24A1AB1-5BD4-A319-8628-5F6CC6F15CD8}"/>
              </a:ext>
            </a:extLst>
          </p:cNvPr>
          <p:cNvSpPr txBox="1"/>
          <p:nvPr/>
        </p:nvSpPr>
        <p:spPr>
          <a:xfrm>
            <a:off x="4365641" y="4943191"/>
            <a:ext cx="3634212" cy="1015663"/>
          </a:xfrm>
          <a:prstGeom prst="rect">
            <a:avLst/>
          </a:prstGeom>
          <a:noFill/>
        </p:spPr>
        <p:txBody>
          <a:bodyPr wrap="square" rtlCol="0">
            <a:spAutoFit/>
          </a:bodyPr>
          <a:lstStyle/>
          <a:p>
            <a:pPr algn="ctr"/>
            <a:r>
              <a:rPr lang="en-US" sz="2400" dirty="0"/>
              <a:t>Gary Penman</a:t>
            </a:r>
          </a:p>
          <a:p>
            <a:pPr algn="ctr"/>
            <a:r>
              <a:rPr lang="en-US" dirty="0"/>
              <a:t>University of Glasgow</a:t>
            </a:r>
          </a:p>
          <a:p>
            <a:pPr algn="ctr"/>
            <a:r>
              <a:rPr lang="en-US" b="0" i="0" dirty="0">
                <a:effectLst/>
                <a:latin typeface="Roboto" panose="02000000000000000000" pitchFamily="2" charset="0"/>
              </a:rPr>
              <a:t>g.penman.1@research.gla.ac.uk</a:t>
            </a:r>
            <a:endParaRPr lang="en-US" dirty="0"/>
          </a:p>
        </p:txBody>
      </p:sp>
      <p:sp>
        <p:nvSpPr>
          <p:cNvPr id="9" name="TextBox 8">
            <a:extLst>
              <a:ext uri="{FF2B5EF4-FFF2-40B4-BE49-F238E27FC236}">
                <a16:creationId xmlns:a16="http://schemas.microsoft.com/office/drawing/2014/main" id="{21314907-99E2-6B6C-2E55-4ECCEBC8340D}"/>
              </a:ext>
            </a:extLst>
          </p:cNvPr>
          <p:cNvSpPr txBox="1"/>
          <p:nvPr/>
        </p:nvSpPr>
        <p:spPr>
          <a:xfrm>
            <a:off x="8271443" y="4943192"/>
            <a:ext cx="3082357" cy="1015663"/>
          </a:xfrm>
          <a:prstGeom prst="rect">
            <a:avLst/>
          </a:prstGeom>
          <a:noFill/>
        </p:spPr>
        <p:txBody>
          <a:bodyPr wrap="square" rtlCol="0">
            <a:spAutoFit/>
          </a:bodyPr>
          <a:lstStyle/>
          <a:p>
            <a:pPr algn="ctr"/>
            <a:r>
              <a:rPr lang="en-US" sz="2400" dirty="0"/>
              <a:t>Akshaya Vijay</a:t>
            </a:r>
          </a:p>
          <a:p>
            <a:pPr algn="ctr"/>
            <a:r>
              <a:rPr lang="en-US" dirty="0"/>
              <a:t>University of Manitoba</a:t>
            </a:r>
          </a:p>
          <a:p>
            <a:pPr algn="ctr"/>
            <a:r>
              <a:rPr lang="en-US" b="0" i="0" dirty="0">
                <a:effectLst/>
                <a:latin typeface="Roboto" panose="02000000000000000000" pitchFamily="2" charset="0"/>
              </a:rPr>
              <a:t>vijaya2@myumanitoba.ca</a:t>
            </a:r>
            <a:endParaRPr lang="en-US" dirty="0"/>
          </a:p>
        </p:txBody>
      </p:sp>
      <p:pic>
        <p:nvPicPr>
          <p:cNvPr id="13" name="Picture 12" descr="A person with a name tag&#10;&#10;AI-generated content may be incorrect.">
            <a:extLst>
              <a:ext uri="{FF2B5EF4-FFF2-40B4-BE49-F238E27FC236}">
                <a16:creationId xmlns:a16="http://schemas.microsoft.com/office/drawing/2014/main" id="{62C9EC62-AD29-ED3C-7B8D-D310AC55E0BD}"/>
              </a:ext>
            </a:extLst>
          </p:cNvPr>
          <p:cNvPicPr>
            <a:picLocks noChangeAspect="1"/>
          </p:cNvPicPr>
          <p:nvPr/>
        </p:nvPicPr>
        <p:blipFill>
          <a:blip r:embed="rId2"/>
          <a:stretch>
            <a:fillRect/>
          </a:stretch>
        </p:blipFill>
        <p:spPr>
          <a:xfrm>
            <a:off x="905345" y="1728856"/>
            <a:ext cx="2743201" cy="3185221"/>
          </a:xfrm>
          <a:prstGeom prst="rect">
            <a:avLst/>
          </a:prstGeom>
        </p:spPr>
      </p:pic>
      <p:pic>
        <p:nvPicPr>
          <p:cNvPr id="10" name="Picture 9" descr="A person smiling for the camera&#10;&#10;AI-generated content may be incorrect.">
            <a:extLst>
              <a:ext uri="{FF2B5EF4-FFF2-40B4-BE49-F238E27FC236}">
                <a16:creationId xmlns:a16="http://schemas.microsoft.com/office/drawing/2014/main" id="{FE43FCDE-8DED-CD90-BF66-3715F3FCF366}"/>
              </a:ext>
            </a:extLst>
          </p:cNvPr>
          <p:cNvPicPr>
            <a:picLocks noChangeAspect="1"/>
          </p:cNvPicPr>
          <p:nvPr/>
        </p:nvPicPr>
        <p:blipFill>
          <a:blip r:embed="rId3"/>
          <a:stretch>
            <a:fillRect/>
          </a:stretch>
        </p:blipFill>
        <p:spPr>
          <a:xfrm>
            <a:off x="8364973" y="1728856"/>
            <a:ext cx="2921682" cy="3092113"/>
          </a:xfrm>
          <a:prstGeom prst="rect">
            <a:avLst/>
          </a:prstGeom>
        </p:spPr>
      </p:pic>
      <p:pic>
        <p:nvPicPr>
          <p:cNvPr id="11" name="Picture 10" descr="A person with blonde hair&#10;&#10;AI-generated content may be incorrect.">
            <a:extLst>
              <a:ext uri="{FF2B5EF4-FFF2-40B4-BE49-F238E27FC236}">
                <a16:creationId xmlns:a16="http://schemas.microsoft.com/office/drawing/2014/main" id="{705D4D12-F7C4-6E92-CACD-D08945B9ED97}"/>
              </a:ext>
            </a:extLst>
          </p:cNvPr>
          <p:cNvPicPr>
            <a:picLocks noChangeAspect="1"/>
          </p:cNvPicPr>
          <p:nvPr/>
        </p:nvPicPr>
        <p:blipFill>
          <a:blip r:embed="rId4"/>
          <a:stretch>
            <a:fillRect/>
          </a:stretch>
        </p:blipFill>
        <p:spPr>
          <a:xfrm>
            <a:off x="4781897" y="1595319"/>
            <a:ext cx="2801700" cy="3667361"/>
          </a:xfrm>
          <a:prstGeom prst="rect">
            <a:avLst/>
          </a:prstGeom>
        </p:spPr>
      </p:pic>
      <p:sp>
        <p:nvSpPr>
          <p:cNvPr id="12" name="TextBox 11">
            <a:extLst>
              <a:ext uri="{FF2B5EF4-FFF2-40B4-BE49-F238E27FC236}">
                <a16:creationId xmlns:a16="http://schemas.microsoft.com/office/drawing/2014/main" id="{E16DE42A-A6CC-3CBC-4737-AF4CDE41A473}"/>
              </a:ext>
            </a:extLst>
          </p:cNvPr>
          <p:cNvSpPr txBox="1"/>
          <p:nvPr/>
        </p:nvSpPr>
        <p:spPr>
          <a:xfrm>
            <a:off x="7583597" y="291680"/>
            <a:ext cx="4321710" cy="923330"/>
          </a:xfrm>
          <a:prstGeom prst="rect">
            <a:avLst/>
          </a:prstGeom>
          <a:noFill/>
          <a:ln>
            <a:solidFill>
              <a:schemeClr val="tx1"/>
            </a:solidFill>
          </a:ln>
        </p:spPr>
        <p:txBody>
          <a:bodyPr wrap="square" rtlCol="0">
            <a:spAutoFit/>
          </a:bodyPr>
          <a:lstStyle/>
          <a:p>
            <a:r>
              <a:rPr lang="en-US" dirty="0"/>
              <a:t>Many thanks to our outgoing EC representatives – Maria Stefaniak, Nicholas Schmidt, and Aranya Giri.</a:t>
            </a:r>
          </a:p>
        </p:txBody>
      </p:sp>
    </p:spTree>
    <p:extLst>
      <p:ext uri="{BB962C8B-B14F-4D97-AF65-F5344CB8AC3E}">
        <p14:creationId xmlns:p14="http://schemas.microsoft.com/office/powerpoint/2010/main" val="150266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Vectors | 3D Arrow Right Green">
            <a:extLst>
              <a:ext uri="{FF2B5EF4-FFF2-40B4-BE49-F238E27FC236}">
                <a16:creationId xmlns:a16="http://schemas.microsoft.com/office/drawing/2014/main" id="{EA86CB8E-9667-813F-6534-F5A668241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88" y="2337228"/>
            <a:ext cx="11875773"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758D90-69F9-4840-D220-8445B3268A8D}"/>
              </a:ext>
            </a:extLst>
          </p:cNvPr>
          <p:cNvSpPr>
            <a:spLocks noGrp="1"/>
          </p:cNvSpPr>
          <p:nvPr>
            <p:ph type="title"/>
          </p:nvPr>
        </p:nvSpPr>
        <p:spPr>
          <a:xfrm>
            <a:off x="776585" y="258427"/>
            <a:ext cx="10515600" cy="1032919"/>
          </a:xfrm>
        </p:spPr>
        <p:txBody>
          <a:bodyPr/>
          <a:lstStyle/>
          <a:p>
            <a:r>
              <a:rPr lang="en-US" b="1" dirty="0">
                <a:solidFill>
                  <a:schemeClr val="accent1"/>
                </a:solidFill>
              </a:rPr>
              <a:t>               2025 -2026</a:t>
            </a:r>
          </a:p>
        </p:txBody>
      </p:sp>
      <p:sp>
        <p:nvSpPr>
          <p:cNvPr id="57" name="Rectangle 56">
            <a:extLst>
              <a:ext uri="{FF2B5EF4-FFF2-40B4-BE49-F238E27FC236}">
                <a16:creationId xmlns:a16="http://schemas.microsoft.com/office/drawing/2014/main" id="{EA3D427B-E578-BF6F-0798-BDD3DC27A671}"/>
              </a:ext>
            </a:extLst>
          </p:cNvPr>
          <p:cNvSpPr/>
          <p:nvPr/>
        </p:nvSpPr>
        <p:spPr>
          <a:xfrm>
            <a:off x="6003241" y="5390016"/>
            <a:ext cx="1816283" cy="121455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C058975-A478-213F-0F20-B35E68B1EC59}"/>
              </a:ext>
            </a:extLst>
          </p:cNvPr>
          <p:cNvSpPr/>
          <p:nvPr/>
        </p:nvSpPr>
        <p:spPr>
          <a:xfrm>
            <a:off x="6694474" y="2258654"/>
            <a:ext cx="1140244"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2EAE4B43-AD77-DAE4-4EAC-ECA61DE19D7A}"/>
              </a:ext>
            </a:extLst>
          </p:cNvPr>
          <p:cNvSpPr/>
          <p:nvPr/>
        </p:nvSpPr>
        <p:spPr>
          <a:xfrm>
            <a:off x="5870937" y="1378248"/>
            <a:ext cx="1140244"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5D0D92E5-ACE9-8689-5150-C5B0F4C05949}"/>
              </a:ext>
            </a:extLst>
          </p:cNvPr>
          <p:cNvSpPr/>
          <p:nvPr/>
        </p:nvSpPr>
        <p:spPr>
          <a:xfrm>
            <a:off x="5065457" y="4968697"/>
            <a:ext cx="1264449"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30" name="Group 1129">
            <a:extLst>
              <a:ext uri="{FF2B5EF4-FFF2-40B4-BE49-F238E27FC236}">
                <a16:creationId xmlns:a16="http://schemas.microsoft.com/office/drawing/2014/main" id="{85EAD17D-D537-C9B9-5611-F910C7F300DB}"/>
              </a:ext>
            </a:extLst>
          </p:cNvPr>
          <p:cNvGrpSpPr/>
          <p:nvPr/>
        </p:nvGrpSpPr>
        <p:grpSpPr>
          <a:xfrm>
            <a:off x="8446066" y="3802546"/>
            <a:ext cx="879956" cy="1624266"/>
            <a:chOff x="9261321" y="3771386"/>
            <a:chExt cx="879956" cy="1264699"/>
          </a:xfrm>
        </p:grpSpPr>
        <p:cxnSp>
          <p:nvCxnSpPr>
            <p:cNvPr id="54" name="Straight Connector 53">
              <a:extLst>
                <a:ext uri="{FF2B5EF4-FFF2-40B4-BE49-F238E27FC236}">
                  <a16:creationId xmlns:a16="http://schemas.microsoft.com/office/drawing/2014/main" id="{636AF918-05F4-1360-F75B-FBD96E47F52B}"/>
                </a:ext>
              </a:extLst>
            </p:cNvPr>
            <p:cNvCxnSpPr>
              <a:cxnSpLocks/>
            </p:cNvCxnSpPr>
            <p:nvPr/>
          </p:nvCxnSpPr>
          <p:spPr>
            <a:xfrm>
              <a:off x="9670682" y="3771386"/>
              <a:ext cx="0" cy="901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C1E4C629-3185-0040-2F52-B1C76BFC90E8}"/>
                </a:ext>
              </a:extLst>
            </p:cNvPr>
            <p:cNvSpPr txBox="1"/>
            <p:nvPr/>
          </p:nvSpPr>
          <p:spPr>
            <a:xfrm>
              <a:off x="9261321" y="4436976"/>
              <a:ext cx="879956" cy="5991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6th EIC RRB Meeting </a:t>
              </a: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Nov. 4-5</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grpSp>
      <p:cxnSp>
        <p:nvCxnSpPr>
          <p:cNvPr id="1067" name="Straight Connector 1066">
            <a:extLst>
              <a:ext uri="{FF2B5EF4-FFF2-40B4-BE49-F238E27FC236}">
                <a16:creationId xmlns:a16="http://schemas.microsoft.com/office/drawing/2014/main" id="{572927D0-CAE3-A09F-C8A5-3AABF7B4D693}"/>
              </a:ext>
            </a:extLst>
          </p:cNvPr>
          <p:cNvCxnSpPr>
            <a:cxnSpLocks/>
          </p:cNvCxnSpPr>
          <p:nvPr/>
        </p:nvCxnSpPr>
        <p:spPr>
          <a:xfrm flipV="1">
            <a:off x="89838" y="3803912"/>
            <a:ext cx="11912497" cy="8938"/>
          </a:xfrm>
          <a:prstGeom prst="line">
            <a:avLst/>
          </a:prstGeom>
          <a:ln w="15875">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1110" name="Group 1109">
            <a:extLst>
              <a:ext uri="{FF2B5EF4-FFF2-40B4-BE49-F238E27FC236}">
                <a16:creationId xmlns:a16="http://schemas.microsoft.com/office/drawing/2014/main" id="{281DCDB6-D2BA-D747-F2E7-348FE5158C69}"/>
              </a:ext>
            </a:extLst>
          </p:cNvPr>
          <p:cNvGrpSpPr/>
          <p:nvPr/>
        </p:nvGrpSpPr>
        <p:grpSpPr>
          <a:xfrm>
            <a:off x="63588" y="2452846"/>
            <a:ext cx="1471769" cy="1927075"/>
            <a:chOff x="10626352" y="3285382"/>
            <a:chExt cx="1471769" cy="1927075"/>
          </a:xfrm>
        </p:grpSpPr>
        <p:sp>
          <p:nvSpPr>
            <p:cNvPr id="53" name="TextBox 52">
              <a:extLst>
                <a:ext uri="{FF2B5EF4-FFF2-40B4-BE49-F238E27FC236}">
                  <a16:creationId xmlns:a16="http://schemas.microsoft.com/office/drawing/2014/main" id="{4F39B412-6948-6B08-7159-0DB26F0AD119}"/>
                </a:ext>
              </a:extLst>
            </p:cNvPr>
            <p:cNvSpPr txBox="1"/>
            <p:nvPr/>
          </p:nvSpPr>
          <p:spPr>
            <a:xfrm>
              <a:off x="10626352" y="4627682"/>
              <a:ext cx="1471769" cy="584775"/>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Calibri" panose="020F0502020204030204"/>
                  <a:ea typeface="+mn-ea"/>
                  <a:cs typeface="+mn-cs"/>
                </a:rPr>
                <a:t>Frascati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Calibri" panose="020F0502020204030204"/>
                  <a:ea typeface="+mn-ea"/>
                  <a:cs typeface="+mn-cs"/>
                </a:rPr>
                <a:t>Jan 20-24,2025</a:t>
              </a:r>
            </a:p>
          </p:txBody>
        </p:sp>
        <p:pic>
          <p:nvPicPr>
            <p:cNvPr id="1080" name="Picture 1079">
              <a:extLst>
                <a:ext uri="{FF2B5EF4-FFF2-40B4-BE49-F238E27FC236}">
                  <a16:creationId xmlns:a16="http://schemas.microsoft.com/office/drawing/2014/main" id="{D1240A29-7AFE-DB0C-4CB4-E53CC0D92456}"/>
                </a:ext>
              </a:extLst>
            </p:cNvPr>
            <p:cNvPicPr>
              <a:picLocks noChangeAspect="1"/>
            </p:cNvPicPr>
            <p:nvPr/>
          </p:nvPicPr>
          <p:blipFill>
            <a:blip r:embed="rId3"/>
            <a:stretch>
              <a:fillRect/>
            </a:stretch>
          </p:blipFill>
          <p:spPr>
            <a:xfrm>
              <a:off x="10823811" y="3285382"/>
              <a:ext cx="1103716" cy="1295881"/>
            </a:xfrm>
            <a:prstGeom prst="rect">
              <a:avLst/>
            </a:prstGeom>
          </p:spPr>
        </p:pic>
      </p:grpSp>
      <p:pic>
        <p:nvPicPr>
          <p:cNvPr id="1099" name="Picture 1098" descr="Logo&#10;&#10;Description automatically generated">
            <a:extLst>
              <a:ext uri="{FF2B5EF4-FFF2-40B4-BE49-F238E27FC236}">
                <a16:creationId xmlns:a16="http://schemas.microsoft.com/office/drawing/2014/main" id="{50FFC686-45E9-F919-AC75-28860ED5A0D6}"/>
              </a:ext>
            </a:extLst>
          </p:cNvPr>
          <p:cNvPicPr>
            <a:picLocks noChangeAspect="1"/>
          </p:cNvPicPr>
          <p:nvPr/>
        </p:nvPicPr>
        <p:blipFill>
          <a:blip r:embed="rId4"/>
          <a:stretch>
            <a:fillRect/>
          </a:stretch>
        </p:blipFill>
        <p:spPr>
          <a:xfrm>
            <a:off x="776585" y="37396"/>
            <a:ext cx="1804597" cy="1299014"/>
          </a:xfrm>
          <a:prstGeom prst="rect">
            <a:avLst/>
          </a:prstGeom>
        </p:spPr>
      </p:pic>
      <p:grpSp>
        <p:nvGrpSpPr>
          <p:cNvPr id="26" name="Group 25">
            <a:extLst>
              <a:ext uri="{FF2B5EF4-FFF2-40B4-BE49-F238E27FC236}">
                <a16:creationId xmlns:a16="http://schemas.microsoft.com/office/drawing/2014/main" id="{7A70BEF0-666A-B898-F9A9-3C07355205F9}"/>
              </a:ext>
            </a:extLst>
          </p:cNvPr>
          <p:cNvGrpSpPr/>
          <p:nvPr/>
        </p:nvGrpSpPr>
        <p:grpSpPr>
          <a:xfrm>
            <a:off x="5700169" y="801733"/>
            <a:ext cx="6505430" cy="5908128"/>
            <a:chOff x="5569398" y="822577"/>
            <a:chExt cx="6505430" cy="5908128"/>
          </a:xfrm>
        </p:grpSpPr>
        <p:grpSp>
          <p:nvGrpSpPr>
            <p:cNvPr id="3" name="Group 2">
              <a:extLst>
                <a:ext uri="{FF2B5EF4-FFF2-40B4-BE49-F238E27FC236}">
                  <a16:creationId xmlns:a16="http://schemas.microsoft.com/office/drawing/2014/main" id="{CC8912FB-E4B7-DB16-8653-711C157CB403}"/>
                </a:ext>
              </a:extLst>
            </p:cNvPr>
            <p:cNvGrpSpPr/>
            <p:nvPr/>
          </p:nvGrpSpPr>
          <p:grpSpPr>
            <a:xfrm>
              <a:off x="5569398" y="822577"/>
              <a:ext cx="1226631" cy="2970045"/>
              <a:chOff x="6106188" y="1412835"/>
              <a:chExt cx="1226631" cy="2970045"/>
            </a:xfrm>
          </p:grpSpPr>
          <p:sp>
            <p:nvSpPr>
              <p:cNvPr id="6" name="TextBox 5">
                <a:extLst>
                  <a:ext uri="{FF2B5EF4-FFF2-40B4-BE49-F238E27FC236}">
                    <a16:creationId xmlns:a16="http://schemas.microsoft.com/office/drawing/2014/main" id="{CCEE0B54-744B-5FBA-2A4E-E9BDB37D0AA8}"/>
                  </a:ext>
                </a:extLst>
              </p:cNvPr>
              <p:cNvSpPr txBox="1"/>
              <p:nvPr/>
            </p:nvSpPr>
            <p:spPr>
              <a:xfrm>
                <a:off x="6106188" y="1412835"/>
                <a:ext cx="1226631"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DOE OPA Status </a:t>
                </a:r>
                <a:b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5-7</a:t>
                </a:r>
                <a:r>
                  <a:rPr kumimoji="0" lang="en-US" sz="1050" b="0" i="0" u="none" strike="noStrike" kern="1200" cap="none" spc="0" normalizeH="0" baseline="30000" noProof="0" dirty="0">
                    <a:ln>
                      <a:noFill/>
                    </a:ln>
                    <a:solidFill>
                      <a:srgbClr val="ED7D31"/>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 August, 2025</a:t>
                </a:r>
              </a:p>
            </p:txBody>
          </p:sp>
          <p:cxnSp>
            <p:nvCxnSpPr>
              <p:cNvPr id="10" name="Straight Connector 9">
                <a:extLst>
                  <a:ext uri="{FF2B5EF4-FFF2-40B4-BE49-F238E27FC236}">
                    <a16:creationId xmlns:a16="http://schemas.microsoft.com/office/drawing/2014/main" id="{C0C00C86-6E67-829E-3A63-B14674B5CE35}"/>
                  </a:ext>
                </a:extLst>
              </p:cNvPr>
              <p:cNvCxnSpPr>
                <a:cxnSpLocks/>
              </p:cNvCxnSpPr>
              <p:nvPr/>
            </p:nvCxnSpPr>
            <p:spPr>
              <a:xfrm>
                <a:off x="6461579" y="1926668"/>
                <a:ext cx="0" cy="24562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8AF505E3-9C45-6A68-C57E-C6C0DC0715E8}"/>
                </a:ext>
              </a:extLst>
            </p:cNvPr>
            <p:cNvGrpSpPr/>
            <p:nvPr/>
          </p:nvGrpSpPr>
          <p:grpSpPr>
            <a:xfrm>
              <a:off x="8972953" y="3854660"/>
              <a:ext cx="1226631" cy="2876045"/>
              <a:chOff x="5906011" y="961155"/>
              <a:chExt cx="1226631" cy="2876045"/>
            </a:xfrm>
          </p:grpSpPr>
          <p:sp>
            <p:nvSpPr>
              <p:cNvPr id="13" name="TextBox 12">
                <a:extLst>
                  <a:ext uri="{FF2B5EF4-FFF2-40B4-BE49-F238E27FC236}">
                    <a16:creationId xmlns:a16="http://schemas.microsoft.com/office/drawing/2014/main" id="{8D1C42B5-C1DA-76FA-C19B-7C5D070CF2BC}"/>
                  </a:ext>
                </a:extLst>
              </p:cNvPr>
              <p:cNvSpPr txBox="1"/>
              <p:nvPr/>
            </p:nvSpPr>
            <p:spPr>
              <a:xfrm>
                <a:off x="5906011" y="2775371"/>
                <a:ext cx="1226631" cy="1061829"/>
              </a:xfrm>
              <a:prstGeom prst="rect">
                <a:avLst/>
              </a:prstGeom>
              <a:solidFill>
                <a:schemeClr val="bg1"/>
              </a:solidFill>
              <a:ln w="4445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D7D31"/>
                    </a:solidFill>
                    <a:effectLst/>
                    <a:uLnTx/>
                    <a:uFillTx/>
                    <a:latin typeface="Aptos" panose="020B0004020202020204" pitchFamily="34" charset="0"/>
                    <a:ea typeface="+mn-ea"/>
                    <a:cs typeface="+mn-cs"/>
                  </a:rPr>
                  <a:t>Detector Subproject Baseline Readiness Director's Review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lang="en-US" sz="1050" dirty="0">
                    <a:solidFill>
                      <a:srgbClr val="ED7D31"/>
                    </a:solidFill>
                    <a:latin typeface="Calibri" panose="020F0502020204030204"/>
                  </a:rPr>
                  <a:t>12-14</a:t>
                </a: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 Nov. 2025</a:t>
                </a:r>
              </a:p>
            </p:txBody>
          </p:sp>
          <p:cxnSp>
            <p:nvCxnSpPr>
              <p:cNvPr id="15" name="Straight Connector 14">
                <a:extLst>
                  <a:ext uri="{FF2B5EF4-FFF2-40B4-BE49-F238E27FC236}">
                    <a16:creationId xmlns:a16="http://schemas.microsoft.com/office/drawing/2014/main" id="{992E363D-BA8A-07B9-66F1-147FDAB8C928}"/>
                  </a:ext>
                </a:extLst>
              </p:cNvPr>
              <p:cNvCxnSpPr>
                <a:cxnSpLocks/>
              </p:cNvCxnSpPr>
              <p:nvPr/>
            </p:nvCxnSpPr>
            <p:spPr>
              <a:xfrm>
                <a:off x="6642648" y="961155"/>
                <a:ext cx="25793" cy="1822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12E10FB-481E-43A9-CA3C-FF668EAFF6B7}"/>
                </a:ext>
              </a:extLst>
            </p:cNvPr>
            <p:cNvGrpSpPr/>
            <p:nvPr/>
          </p:nvGrpSpPr>
          <p:grpSpPr>
            <a:xfrm>
              <a:off x="11186078" y="2285768"/>
              <a:ext cx="888750" cy="1506854"/>
              <a:chOff x="11186078" y="2285768"/>
              <a:chExt cx="888750" cy="1506854"/>
            </a:xfrm>
          </p:grpSpPr>
          <p:sp>
            <p:nvSpPr>
              <p:cNvPr id="22" name="TextBox 21">
                <a:extLst>
                  <a:ext uri="{FF2B5EF4-FFF2-40B4-BE49-F238E27FC236}">
                    <a16:creationId xmlns:a16="http://schemas.microsoft.com/office/drawing/2014/main" id="{A713F0BF-97E7-DBC7-C5F9-9D30E224BF1A}"/>
                  </a:ext>
                </a:extLst>
              </p:cNvPr>
              <p:cNvSpPr txBox="1"/>
              <p:nvPr/>
            </p:nvSpPr>
            <p:spPr>
              <a:xfrm>
                <a:off x="11186078" y="2285768"/>
                <a:ext cx="888750"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DOE IPR and ICR, 13-16</a:t>
                </a:r>
                <a:r>
                  <a:rPr kumimoji="0" lang="en-US" sz="1050" b="0" i="0" u="none" strike="noStrike" kern="1200" cap="none" spc="0" normalizeH="0" baseline="30000" noProof="0" dirty="0">
                    <a:ln>
                      <a:noFill/>
                    </a:ln>
                    <a:solidFill>
                      <a:srgbClr val="ED7D31"/>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 Jan. 2026</a:t>
                </a:r>
              </a:p>
            </p:txBody>
          </p:sp>
          <p:cxnSp>
            <p:nvCxnSpPr>
              <p:cNvPr id="23" name="Straight Connector 22">
                <a:extLst>
                  <a:ext uri="{FF2B5EF4-FFF2-40B4-BE49-F238E27FC236}">
                    <a16:creationId xmlns:a16="http://schemas.microsoft.com/office/drawing/2014/main" id="{8B2E02F8-E053-FF25-C195-E1DA1AAC87F4}"/>
                  </a:ext>
                </a:extLst>
              </p:cNvPr>
              <p:cNvCxnSpPr>
                <a:cxnSpLocks/>
              </p:cNvCxnSpPr>
              <p:nvPr/>
            </p:nvCxnSpPr>
            <p:spPr>
              <a:xfrm>
                <a:off x="11570939" y="2849903"/>
                <a:ext cx="0" cy="942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9" name="TextBox 28">
            <a:extLst>
              <a:ext uri="{FF2B5EF4-FFF2-40B4-BE49-F238E27FC236}">
                <a16:creationId xmlns:a16="http://schemas.microsoft.com/office/drawing/2014/main" id="{11F6A843-1CB4-946C-C687-A2124D10900E}"/>
              </a:ext>
            </a:extLst>
          </p:cNvPr>
          <p:cNvSpPr txBox="1"/>
          <p:nvPr/>
        </p:nvSpPr>
        <p:spPr>
          <a:xfrm>
            <a:off x="10934235" y="4101493"/>
            <a:ext cx="1228756" cy="584775"/>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CD-2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Mid</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2026</a:t>
            </a:r>
          </a:p>
        </p:txBody>
      </p:sp>
      <p:grpSp>
        <p:nvGrpSpPr>
          <p:cNvPr id="1129" name="Group 1128">
            <a:extLst>
              <a:ext uri="{FF2B5EF4-FFF2-40B4-BE49-F238E27FC236}">
                <a16:creationId xmlns:a16="http://schemas.microsoft.com/office/drawing/2014/main" id="{D5B22BE1-38E6-0B63-1315-6E7652881A2E}"/>
              </a:ext>
            </a:extLst>
          </p:cNvPr>
          <p:cNvGrpSpPr/>
          <p:nvPr/>
        </p:nvGrpSpPr>
        <p:grpSpPr>
          <a:xfrm>
            <a:off x="4216857" y="3850239"/>
            <a:ext cx="859902" cy="2946935"/>
            <a:chOff x="971130" y="3094169"/>
            <a:chExt cx="859902" cy="2571871"/>
          </a:xfrm>
        </p:grpSpPr>
        <p:sp>
          <p:nvSpPr>
            <p:cNvPr id="59" name="TextBox 58">
              <a:extLst>
                <a:ext uri="{FF2B5EF4-FFF2-40B4-BE49-F238E27FC236}">
                  <a16:creationId xmlns:a16="http://schemas.microsoft.com/office/drawing/2014/main" id="{55EF9008-DFE5-A24A-B259-359E0B4CCAA3}"/>
                </a:ext>
              </a:extLst>
            </p:cNvPr>
            <p:cNvSpPr txBox="1"/>
            <p:nvPr/>
          </p:nvSpPr>
          <p:spPr>
            <a:xfrm>
              <a:off x="971130" y="4896599"/>
              <a:ext cx="859902"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5th EIC RRB Meeting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June 5-6</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cxnSp>
          <p:nvCxnSpPr>
            <p:cNvPr id="1084" name="Straight Connector 1083">
              <a:extLst>
                <a:ext uri="{FF2B5EF4-FFF2-40B4-BE49-F238E27FC236}">
                  <a16:creationId xmlns:a16="http://schemas.microsoft.com/office/drawing/2014/main" id="{F982EE87-43B0-3710-CF0A-99B96737CBCC}"/>
                </a:ext>
              </a:extLst>
            </p:cNvPr>
            <p:cNvCxnSpPr>
              <a:cxnSpLocks/>
            </p:cNvCxnSpPr>
            <p:nvPr/>
          </p:nvCxnSpPr>
          <p:spPr>
            <a:xfrm>
              <a:off x="1391527" y="3094169"/>
              <a:ext cx="0" cy="1820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42" name="Group 1041">
            <a:extLst>
              <a:ext uri="{FF2B5EF4-FFF2-40B4-BE49-F238E27FC236}">
                <a16:creationId xmlns:a16="http://schemas.microsoft.com/office/drawing/2014/main" id="{C29A10AA-2BE1-5D40-E1E9-48230A7B0878}"/>
              </a:ext>
            </a:extLst>
          </p:cNvPr>
          <p:cNvGrpSpPr/>
          <p:nvPr/>
        </p:nvGrpSpPr>
        <p:grpSpPr>
          <a:xfrm>
            <a:off x="1345242" y="1017048"/>
            <a:ext cx="10136821" cy="5400122"/>
            <a:chOff x="1345242" y="1017048"/>
            <a:chExt cx="10136821" cy="5400122"/>
          </a:xfrm>
        </p:grpSpPr>
        <p:grpSp>
          <p:nvGrpSpPr>
            <p:cNvPr id="1031" name="Group 1030">
              <a:extLst>
                <a:ext uri="{FF2B5EF4-FFF2-40B4-BE49-F238E27FC236}">
                  <a16:creationId xmlns:a16="http://schemas.microsoft.com/office/drawing/2014/main" id="{65F50065-4265-A4F1-4D08-7448F34A9856}"/>
                </a:ext>
              </a:extLst>
            </p:cNvPr>
            <p:cNvGrpSpPr/>
            <p:nvPr/>
          </p:nvGrpSpPr>
          <p:grpSpPr>
            <a:xfrm>
              <a:off x="9819867" y="3781785"/>
              <a:ext cx="1048881" cy="1793943"/>
              <a:chOff x="3659305" y="3584667"/>
              <a:chExt cx="1048881" cy="1223943"/>
            </a:xfrm>
          </p:grpSpPr>
          <p:cxnSp>
            <p:nvCxnSpPr>
              <p:cNvPr id="1032" name="Straight Connector 1031">
                <a:extLst>
                  <a:ext uri="{FF2B5EF4-FFF2-40B4-BE49-F238E27FC236}">
                    <a16:creationId xmlns:a16="http://schemas.microsoft.com/office/drawing/2014/main" id="{A08CF25F-69F2-7940-16C5-3E719A28F093}"/>
                  </a:ext>
                </a:extLst>
              </p:cNvPr>
              <p:cNvCxnSpPr>
                <a:cxnSpLocks/>
              </p:cNvCxnSpPr>
              <p:nvPr/>
            </p:nvCxnSpPr>
            <p:spPr>
              <a:xfrm>
                <a:off x="4213076" y="3584667"/>
                <a:ext cx="9880" cy="5833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3" name="TextBox 1032">
                <a:extLst>
                  <a:ext uri="{FF2B5EF4-FFF2-40B4-BE49-F238E27FC236}">
                    <a16:creationId xmlns:a16="http://schemas.microsoft.com/office/drawing/2014/main" id="{E38AD4E9-0E62-A649-4FDA-11DDE0D5F021}"/>
                  </a:ext>
                </a:extLst>
              </p:cNvPr>
              <p:cNvSpPr txBox="1"/>
              <p:nvPr/>
            </p:nvSpPr>
            <p:spPr>
              <a:xfrm>
                <a:off x="3659305" y="4231331"/>
                <a:ext cx="1048881" cy="57727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Integ</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 Installation</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(outside GST)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Nov/Dec 2025</a:t>
                </a:r>
              </a:p>
            </p:txBody>
          </p:sp>
        </p:grpSp>
        <p:grpSp>
          <p:nvGrpSpPr>
            <p:cNvPr id="1034" name="Group 1033">
              <a:extLst>
                <a:ext uri="{FF2B5EF4-FFF2-40B4-BE49-F238E27FC236}">
                  <a16:creationId xmlns:a16="http://schemas.microsoft.com/office/drawing/2014/main" id="{FBE8E766-3453-E9C5-7FC8-AD338A8203A9}"/>
                </a:ext>
              </a:extLst>
            </p:cNvPr>
            <p:cNvGrpSpPr/>
            <p:nvPr/>
          </p:nvGrpSpPr>
          <p:grpSpPr>
            <a:xfrm>
              <a:off x="1345242" y="1418028"/>
              <a:ext cx="1306043" cy="2341959"/>
              <a:chOff x="3490989" y="1467514"/>
              <a:chExt cx="1306043" cy="2341959"/>
            </a:xfrm>
          </p:grpSpPr>
          <p:cxnSp>
            <p:nvCxnSpPr>
              <p:cNvPr id="1035" name="Straight Connector 1034">
                <a:extLst>
                  <a:ext uri="{FF2B5EF4-FFF2-40B4-BE49-F238E27FC236}">
                    <a16:creationId xmlns:a16="http://schemas.microsoft.com/office/drawing/2014/main" id="{A55D02ED-04FB-3E13-C071-9A8014B9DAC0}"/>
                  </a:ext>
                </a:extLst>
              </p:cNvPr>
              <p:cNvCxnSpPr>
                <a:cxnSpLocks/>
              </p:cNvCxnSpPr>
              <p:nvPr/>
            </p:nvCxnSpPr>
            <p:spPr>
              <a:xfrm>
                <a:off x="4061592" y="2253882"/>
                <a:ext cx="0" cy="1555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6" name="TextBox 1035">
                <a:extLst>
                  <a:ext uri="{FF2B5EF4-FFF2-40B4-BE49-F238E27FC236}">
                    <a16:creationId xmlns:a16="http://schemas.microsoft.com/office/drawing/2014/main" id="{F1F52E58-220B-1D1C-9D0A-A7654604A113}"/>
                  </a:ext>
                </a:extLst>
              </p:cNvPr>
              <p:cNvSpPr txBox="1"/>
              <p:nvPr/>
            </p:nvSpPr>
            <p:spPr>
              <a:xfrm>
                <a:off x="3490989" y="1467514"/>
                <a:ext cx="1306043"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Cerenkov PID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April 1-2,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FDR: BABAR DIRC Bar Refurbishment</a:t>
                </a:r>
              </a:p>
            </p:txBody>
          </p:sp>
        </p:grpSp>
        <p:grpSp>
          <p:nvGrpSpPr>
            <p:cNvPr id="1027" name="Group 1026">
              <a:extLst>
                <a:ext uri="{FF2B5EF4-FFF2-40B4-BE49-F238E27FC236}">
                  <a16:creationId xmlns:a16="http://schemas.microsoft.com/office/drawing/2014/main" id="{80191080-32B9-4041-109E-B57E40DE1FEA}"/>
                </a:ext>
              </a:extLst>
            </p:cNvPr>
            <p:cNvGrpSpPr/>
            <p:nvPr/>
          </p:nvGrpSpPr>
          <p:grpSpPr>
            <a:xfrm>
              <a:off x="4413227" y="1296235"/>
              <a:ext cx="1007114" cy="2508324"/>
              <a:chOff x="3243320" y="2132698"/>
              <a:chExt cx="1007114" cy="2998928"/>
            </a:xfrm>
          </p:grpSpPr>
          <p:cxnSp>
            <p:nvCxnSpPr>
              <p:cNvPr id="1030" name="Straight Connector 1029">
                <a:extLst>
                  <a:ext uri="{FF2B5EF4-FFF2-40B4-BE49-F238E27FC236}">
                    <a16:creationId xmlns:a16="http://schemas.microsoft.com/office/drawing/2014/main" id="{BFDC8A9E-1A7C-715F-2653-73CA99CF5C83}"/>
                  </a:ext>
                </a:extLst>
              </p:cNvPr>
              <p:cNvCxnSpPr>
                <a:cxnSpLocks/>
              </p:cNvCxnSpPr>
              <p:nvPr/>
            </p:nvCxnSpPr>
            <p:spPr>
              <a:xfrm>
                <a:off x="3617636" y="3245939"/>
                <a:ext cx="15045" cy="18856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9" name="TextBox 1028">
                <a:extLst>
                  <a:ext uri="{FF2B5EF4-FFF2-40B4-BE49-F238E27FC236}">
                    <a16:creationId xmlns:a16="http://schemas.microsoft.com/office/drawing/2014/main" id="{5CC3C030-1F63-2A96-6523-FAE7E7E179C7}"/>
                  </a:ext>
                </a:extLst>
              </p:cNvPr>
              <p:cNvSpPr txBox="1"/>
              <p:nvPr/>
            </p:nvSpPr>
            <p:spPr>
              <a:xfrm>
                <a:off x="3243320" y="2132698"/>
                <a:ext cx="1007114" cy="10763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10th Detector Advisory Committee</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June 11-13</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 </a:t>
                </a:r>
              </a:p>
            </p:txBody>
          </p:sp>
        </p:grpSp>
        <p:sp>
          <p:nvSpPr>
            <p:cNvPr id="1059" name="TextBox 1058">
              <a:extLst>
                <a:ext uri="{FF2B5EF4-FFF2-40B4-BE49-F238E27FC236}">
                  <a16:creationId xmlns:a16="http://schemas.microsoft.com/office/drawing/2014/main" id="{E3F3AF97-F880-7416-72E6-4958977EDE0C}"/>
                </a:ext>
              </a:extLst>
            </p:cNvPr>
            <p:cNvSpPr txBox="1"/>
            <p:nvPr/>
          </p:nvSpPr>
          <p:spPr>
            <a:xfrm>
              <a:off x="7265409" y="4959928"/>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Si Tracking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Fall 2025</a:t>
              </a:r>
            </a:p>
          </p:txBody>
        </p:sp>
        <p:sp>
          <p:nvSpPr>
            <p:cNvPr id="1060" name="TextBox 1059">
              <a:extLst>
                <a:ext uri="{FF2B5EF4-FFF2-40B4-BE49-F238E27FC236}">
                  <a16:creationId xmlns:a16="http://schemas.microsoft.com/office/drawing/2014/main" id="{1989055B-2AED-269A-4DD0-F74A309B6B06}"/>
                </a:ext>
              </a:extLst>
            </p:cNvPr>
            <p:cNvSpPr txBox="1"/>
            <p:nvPr/>
          </p:nvSpPr>
          <p:spPr>
            <a:xfrm>
              <a:off x="7415873" y="5630353"/>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AC-LGAD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Fall 2025</a:t>
              </a:r>
            </a:p>
          </p:txBody>
        </p:sp>
        <p:grpSp>
          <p:nvGrpSpPr>
            <p:cNvPr id="1064" name="Group 1063">
              <a:extLst>
                <a:ext uri="{FF2B5EF4-FFF2-40B4-BE49-F238E27FC236}">
                  <a16:creationId xmlns:a16="http://schemas.microsoft.com/office/drawing/2014/main" id="{66F18D52-024A-D349-60DC-CC26F3A2B333}"/>
                </a:ext>
              </a:extLst>
            </p:cNvPr>
            <p:cNvGrpSpPr/>
            <p:nvPr/>
          </p:nvGrpSpPr>
          <p:grpSpPr>
            <a:xfrm>
              <a:off x="6111240" y="1715892"/>
              <a:ext cx="1226631" cy="2053128"/>
              <a:chOff x="6111240" y="1715892"/>
              <a:chExt cx="1226631" cy="2053128"/>
            </a:xfrm>
          </p:grpSpPr>
          <p:sp>
            <p:nvSpPr>
              <p:cNvPr id="1061" name="TextBox 1060">
                <a:extLst>
                  <a:ext uri="{FF2B5EF4-FFF2-40B4-BE49-F238E27FC236}">
                    <a16:creationId xmlns:a16="http://schemas.microsoft.com/office/drawing/2014/main" id="{09A940AA-5FA1-DA03-9ED3-483405FD0722}"/>
                  </a:ext>
                </a:extLst>
              </p:cNvPr>
              <p:cNvSpPr txBox="1"/>
              <p:nvPr/>
            </p:nvSpPr>
            <p:spPr>
              <a:xfrm>
                <a:off x="6111240" y="1715892"/>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PDR3: Barrel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EMCal</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~August 2025</a:t>
                </a:r>
              </a:p>
            </p:txBody>
          </p:sp>
          <p:cxnSp>
            <p:nvCxnSpPr>
              <p:cNvPr id="1062" name="Straight Connector 1061">
                <a:extLst>
                  <a:ext uri="{FF2B5EF4-FFF2-40B4-BE49-F238E27FC236}">
                    <a16:creationId xmlns:a16="http://schemas.microsoft.com/office/drawing/2014/main" id="{B573FB0B-EC8F-2BBC-1DB5-B2A0CF8D606A}"/>
                  </a:ext>
                </a:extLst>
              </p:cNvPr>
              <p:cNvCxnSpPr>
                <a:cxnSpLocks/>
              </p:cNvCxnSpPr>
              <p:nvPr/>
            </p:nvCxnSpPr>
            <p:spPr>
              <a:xfrm>
                <a:off x="6461579" y="2380081"/>
                <a:ext cx="0" cy="1388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1" name="Group 1070">
              <a:extLst>
                <a:ext uri="{FF2B5EF4-FFF2-40B4-BE49-F238E27FC236}">
                  <a16:creationId xmlns:a16="http://schemas.microsoft.com/office/drawing/2014/main" id="{587CFFEA-6F94-D09A-E01E-F60D3E735E31}"/>
                </a:ext>
              </a:extLst>
            </p:cNvPr>
            <p:cNvGrpSpPr/>
            <p:nvPr/>
          </p:nvGrpSpPr>
          <p:grpSpPr>
            <a:xfrm>
              <a:off x="6496596" y="2642154"/>
              <a:ext cx="1226631" cy="1166227"/>
              <a:chOff x="6021832" y="1866475"/>
              <a:chExt cx="1226631" cy="1166227"/>
            </a:xfrm>
          </p:grpSpPr>
          <p:sp>
            <p:nvSpPr>
              <p:cNvPr id="1072" name="TextBox 1071">
                <a:extLst>
                  <a:ext uri="{FF2B5EF4-FFF2-40B4-BE49-F238E27FC236}">
                    <a16:creationId xmlns:a16="http://schemas.microsoft.com/office/drawing/2014/main" id="{35FB91D3-93D1-4A79-AC03-C7C01383CDAE}"/>
                  </a:ext>
                </a:extLst>
              </p:cNvPr>
              <p:cNvSpPr txBox="1"/>
              <p:nvPr/>
            </p:nvSpPr>
            <p:spPr>
              <a:xfrm>
                <a:off x="6021832" y="1866475"/>
                <a:ext cx="1226631"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PDR3: Elec./DAQ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August 2025 (late)</a:t>
                </a:r>
              </a:p>
            </p:txBody>
          </p:sp>
          <p:cxnSp>
            <p:nvCxnSpPr>
              <p:cNvPr id="1073" name="Straight Connector 1072">
                <a:extLst>
                  <a:ext uri="{FF2B5EF4-FFF2-40B4-BE49-F238E27FC236}">
                    <a16:creationId xmlns:a16="http://schemas.microsoft.com/office/drawing/2014/main" id="{CEB7FE3A-7098-F235-1C9D-0DEE025AE483}"/>
                  </a:ext>
                </a:extLst>
              </p:cNvPr>
              <p:cNvCxnSpPr>
                <a:cxnSpLocks/>
              </p:cNvCxnSpPr>
              <p:nvPr/>
            </p:nvCxnSpPr>
            <p:spPr>
              <a:xfrm>
                <a:off x="6461579" y="2380081"/>
                <a:ext cx="0" cy="6526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65" name="Group 1064">
              <a:extLst>
                <a:ext uri="{FF2B5EF4-FFF2-40B4-BE49-F238E27FC236}">
                  <a16:creationId xmlns:a16="http://schemas.microsoft.com/office/drawing/2014/main" id="{8353EB94-74CF-AC63-B692-6A2BB2787001}"/>
                </a:ext>
              </a:extLst>
            </p:cNvPr>
            <p:cNvGrpSpPr/>
            <p:nvPr/>
          </p:nvGrpSpPr>
          <p:grpSpPr>
            <a:xfrm>
              <a:off x="7119042" y="1576846"/>
              <a:ext cx="1226631" cy="2204939"/>
              <a:chOff x="5999017" y="1564081"/>
              <a:chExt cx="1226631" cy="2204939"/>
            </a:xfrm>
          </p:grpSpPr>
          <p:sp>
            <p:nvSpPr>
              <p:cNvPr id="1066" name="TextBox 1065">
                <a:extLst>
                  <a:ext uri="{FF2B5EF4-FFF2-40B4-BE49-F238E27FC236}">
                    <a16:creationId xmlns:a16="http://schemas.microsoft.com/office/drawing/2014/main" id="{87384E81-DAFE-1795-9851-A6CF96C3C6CC}"/>
                  </a:ext>
                </a:extLst>
              </p:cNvPr>
              <p:cNvSpPr txBox="1"/>
              <p:nvPr/>
            </p:nvSpPr>
            <p:spPr>
              <a:xfrm>
                <a:off x="5999017" y="1564081"/>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Backwards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HCal</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~Sept. 2025</a:t>
                </a:r>
              </a:p>
            </p:txBody>
          </p:sp>
          <p:cxnSp>
            <p:nvCxnSpPr>
              <p:cNvPr id="1068" name="Straight Connector 1067">
                <a:extLst>
                  <a:ext uri="{FF2B5EF4-FFF2-40B4-BE49-F238E27FC236}">
                    <a16:creationId xmlns:a16="http://schemas.microsoft.com/office/drawing/2014/main" id="{EAD9C827-C599-6B11-3BF9-2701380F7A47}"/>
                  </a:ext>
                </a:extLst>
              </p:cNvPr>
              <p:cNvCxnSpPr>
                <a:cxnSpLocks/>
              </p:cNvCxnSpPr>
              <p:nvPr/>
            </p:nvCxnSpPr>
            <p:spPr>
              <a:xfrm>
                <a:off x="6461579" y="2163340"/>
                <a:ext cx="0" cy="16056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5" name="Group 1074">
              <a:extLst>
                <a:ext uri="{FF2B5EF4-FFF2-40B4-BE49-F238E27FC236}">
                  <a16:creationId xmlns:a16="http://schemas.microsoft.com/office/drawing/2014/main" id="{8AC227E0-4EAF-1F5C-118F-3B65BABA34E0}"/>
                </a:ext>
              </a:extLst>
            </p:cNvPr>
            <p:cNvGrpSpPr/>
            <p:nvPr/>
          </p:nvGrpSpPr>
          <p:grpSpPr>
            <a:xfrm>
              <a:off x="9431679" y="1191557"/>
              <a:ext cx="1226631" cy="2570545"/>
              <a:chOff x="5964999" y="1680410"/>
              <a:chExt cx="1226631" cy="2088610"/>
            </a:xfrm>
          </p:grpSpPr>
          <p:sp>
            <p:nvSpPr>
              <p:cNvPr id="1076" name="TextBox 1075">
                <a:extLst>
                  <a:ext uri="{FF2B5EF4-FFF2-40B4-BE49-F238E27FC236}">
                    <a16:creationId xmlns:a16="http://schemas.microsoft.com/office/drawing/2014/main" id="{6E22BF83-9FE3-1F93-4E80-BDA767687575}"/>
                  </a:ext>
                </a:extLst>
              </p:cNvPr>
              <p:cNvSpPr txBox="1"/>
              <p:nvPr/>
            </p:nvSpPr>
            <p:spPr>
              <a:xfrm>
                <a:off x="5964999" y="1680410"/>
                <a:ext cx="1226631" cy="4688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DAQ - Slow</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Controls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Nov./Dec. 2025</a:t>
                </a:r>
              </a:p>
            </p:txBody>
          </p:sp>
          <p:cxnSp>
            <p:nvCxnSpPr>
              <p:cNvPr id="1077" name="Straight Connector 1076">
                <a:extLst>
                  <a:ext uri="{FF2B5EF4-FFF2-40B4-BE49-F238E27FC236}">
                    <a16:creationId xmlns:a16="http://schemas.microsoft.com/office/drawing/2014/main" id="{E384A366-4A22-6C4F-8C47-96FD032C6041}"/>
                  </a:ext>
                </a:extLst>
              </p:cNvPr>
              <p:cNvCxnSpPr>
                <a:cxnSpLocks/>
              </p:cNvCxnSpPr>
              <p:nvPr/>
            </p:nvCxnSpPr>
            <p:spPr>
              <a:xfrm>
                <a:off x="6461579" y="2163340"/>
                <a:ext cx="0" cy="16056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8" name="Group 1077">
              <a:extLst>
                <a:ext uri="{FF2B5EF4-FFF2-40B4-BE49-F238E27FC236}">
                  <a16:creationId xmlns:a16="http://schemas.microsoft.com/office/drawing/2014/main" id="{0070B11E-403E-7083-FA94-FC07495B41FF}"/>
                </a:ext>
              </a:extLst>
            </p:cNvPr>
            <p:cNvGrpSpPr/>
            <p:nvPr/>
          </p:nvGrpSpPr>
          <p:grpSpPr>
            <a:xfrm>
              <a:off x="10433182" y="3843725"/>
              <a:ext cx="1048881" cy="2573445"/>
              <a:chOff x="3902239" y="2950530"/>
              <a:chExt cx="1048881" cy="1755769"/>
            </a:xfrm>
          </p:grpSpPr>
          <p:cxnSp>
            <p:nvCxnSpPr>
              <p:cNvPr id="1079" name="Straight Connector 1078">
                <a:extLst>
                  <a:ext uri="{FF2B5EF4-FFF2-40B4-BE49-F238E27FC236}">
                    <a16:creationId xmlns:a16="http://schemas.microsoft.com/office/drawing/2014/main" id="{B2C24C02-30B2-A55F-03F5-B2B317A874BD}"/>
                  </a:ext>
                </a:extLst>
              </p:cNvPr>
              <p:cNvCxnSpPr>
                <a:cxnSpLocks/>
              </p:cNvCxnSpPr>
              <p:nvPr/>
            </p:nvCxnSpPr>
            <p:spPr>
              <a:xfrm>
                <a:off x="4218016" y="2950530"/>
                <a:ext cx="4940" cy="12174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1" name="TextBox 1080">
                <a:extLst>
                  <a:ext uri="{FF2B5EF4-FFF2-40B4-BE49-F238E27FC236}">
                    <a16:creationId xmlns:a16="http://schemas.microsoft.com/office/drawing/2014/main" id="{F6C43950-D12C-B95F-A133-3303D776202D}"/>
                  </a:ext>
                </a:extLst>
              </p:cNvPr>
              <p:cNvSpPr txBox="1"/>
              <p:nvPr/>
            </p:nvSpPr>
            <p:spPr>
              <a:xfrm>
                <a:off x="3902239" y="4202335"/>
                <a:ext cx="1048881" cy="5039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Integ</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 Installation</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(inside GST)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Nov/Dec 2025</a:t>
                </a:r>
              </a:p>
            </p:txBody>
          </p:sp>
        </p:grpSp>
        <p:grpSp>
          <p:nvGrpSpPr>
            <p:cNvPr id="1083" name="Group 1082">
              <a:extLst>
                <a:ext uri="{FF2B5EF4-FFF2-40B4-BE49-F238E27FC236}">
                  <a16:creationId xmlns:a16="http://schemas.microsoft.com/office/drawing/2014/main" id="{3C071479-968E-FC84-8BBD-D51C298275D5}"/>
                </a:ext>
              </a:extLst>
            </p:cNvPr>
            <p:cNvGrpSpPr/>
            <p:nvPr/>
          </p:nvGrpSpPr>
          <p:grpSpPr>
            <a:xfrm>
              <a:off x="9982938" y="2469070"/>
              <a:ext cx="1226631" cy="1308790"/>
              <a:chOff x="5869818" y="2705606"/>
              <a:chExt cx="1226631" cy="1063414"/>
            </a:xfrm>
          </p:grpSpPr>
          <p:cxnSp>
            <p:nvCxnSpPr>
              <p:cNvPr id="1086" name="Straight Connector 1085">
                <a:extLst>
                  <a:ext uri="{FF2B5EF4-FFF2-40B4-BE49-F238E27FC236}">
                    <a16:creationId xmlns:a16="http://schemas.microsoft.com/office/drawing/2014/main" id="{0FCD334C-2042-C479-0F67-9DB6897CADF1}"/>
                  </a:ext>
                </a:extLst>
              </p:cNvPr>
              <p:cNvCxnSpPr>
                <a:cxnSpLocks/>
              </p:cNvCxnSpPr>
              <p:nvPr/>
            </p:nvCxnSpPr>
            <p:spPr>
              <a:xfrm>
                <a:off x="6461579" y="3119886"/>
                <a:ext cx="0" cy="6491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5" name="TextBox 1084">
                <a:extLst>
                  <a:ext uri="{FF2B5EF4-FFF2-40B4-BE49-F238E27FC236}">
                    <a16:creationId xmlns:a16="http://schemas.microsoft.com/office/drawing/2014/main" id="{0033D5FF-E00E-1626-54AB-7AF401DCDE82}"/>
                  </a:ext>
                </a:extLst>
              </p:cNvPr>
              <p:cNvSpPr txBox="1"/>
              <p:nvPr/>
            </p:nvSpPr>
            <p:spPr>
              <a:xfrm>
                <a:off x="5869818" y="2705606"/>
                <a:ext cx="1226631" cy="4688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PDR3:  IR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Integ</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&amp; Aux. Det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Nov./Dec. 2025</a:t>
                </a:r>
              </a:p>
            </p:txBody>
          </p:sp>
        </p:grpSp>
        <p:sp>
          <p:nvSpPr>
            <p:cNvPr id="1089" name="TextBox 1088">
              <a:extLst>
                <a:ext uri="{FF2B5EF4-FFF2-40B4-BE49-F238E27FC236}">
                  <a16:creationId xmlns:a16="http://schemas.microsoft.com/office/drawing/2014/main" id="{21F3360B-F23F-2584-9933-9248AEE53B10}"/>
                </a:ext>
              </a:extLst>
            </p:cNvPr>
            <p:cNvSpPr txBox="1"/>
            <p:nvPr/>
          </p:nvSpPr>
          <p:spPr>
            <a:xfrm>
              <a:off x="7732357" y="1017048"/>
              <a:ext cx="1226631"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Polarimetry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Sept./Oct 2025</a:t>
              </a:r>
            </a:p>
          </p:txBody>
        </p:sp>
        <p:sp>
          <p:nvSpPr>
            <p:cNvPr id="1094" name="TextBox 1093">
              <a:extLst>
                <a:ext uri="{FF2B5EF4-FFF2-40B4-BE49-F238E27FC236}">
                  <a16:creationId xmlns:a16="http://schemas.microsoft.com/office/drawing/2014/main" id="{CDCC5381-0CB3-D2A1-37D1-F97642E724CB}"/>
                </a:ext>
              </a:extLst>
            </p:cNvPr>
            <p:cNvSpPr txBox="1"/>
            <p:nvPr/>
          </p:nvSpPr>
          <p:spPr>
            <a:xfrm>
              <a:off x="6026517" y="4781162"/>
              <a:ext cx="1226631" cy="90024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Calibri" panose="020F0502020204030204"/>
                  <a:ea typeface="+mn-ea"/>
                  <a:cs typeface="+mn-cs"/>
                </a:rPr>
                <a:t>FDR: Backward &amp; Forward EM Calorimetry, Barrel &amp; Forward HCAL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Calibri" panose="020F0502020204030204"/>
                  <a:ea typeface="+mn-ea"/>
                  <a:cs typeface="+mn-cs"/>
                </a:rPr>
                <a:t>July 2025</a:t>
              </a:r>
            </a:p>
          </p:txBody>
        </p:sp>
        <p:grpSp>
          <p:nvGrpSpPr>
            <p:cNvPr id="1100" name="Group 1099">
              <a:extLst>
                <a:ext uri="{FF2B5EF4-FFF2-40B4-BE49-F238E27FC236}">
                  <a16:creationId xmlns:a16="http://schemas.microsoft.com/office/drawing/2014/main" id="{755C75AE-A62C-2ED9-1B7B-E9D0FCA59CCC}"/>
                </a:ext>
              </a:extLst>
            </p:cNvPr>
            <p:cNvGrpSpPr/>
            <p:nvPr/>
          </p:nvGrpSpPr>
          <p:grpSpPr>
            <a:xfrm>
              <a:off x="2458864" y="3812359"/>
              <a:ext cx="1178610" cy="1300384"/>
              <a:chOff x="3666811" y="3225098"/>
              <a:chExt cx="1178610" cy="1554727"/>
            </a:xfrm>
          </p:grpSpPr>
          <p:sp>
            <p:nvSpPr>
              <p:cNvPr id="1104" name="TextBox 1103">
                <a:extLst>
                  <a:ext uri="{FF2B5EF4-FFF2-40B4-BE49-F238E27FC236}">
                    <a16:creationId xmlns:a16="http://schemas.microsoft.com/office/drawing/2014/main" id="{65451B28-2606-6261-FA7B-39F9D42C9143}"/>
                  </a:ext>
                </a:extLst>
              </p:cNvPr>
              <p:cNvSpPr txBox="1"/>
              <p:nvPr/>
            </p:nvSpPr>
            <p:spPr>
              <a:xfrm>
                <a:off x="3666811" y="4089872"/>
                <a:ext cx="1178610" cy="6899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Detector R&amp;D Day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ePIC</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/Project)</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16-17</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April 2025 </a:t>
                </a:r>
              </a:p>
            </p:txBody>
          </p:sp>
          <p:cxnSp>
            <p:nvCxnSpPr>
              <p:cNvPr id="1105" name="Straight Connector 1104">
                <a:extLst>
                  <a:ext uri="{FF2B5EF4-FFF2-40B4-BE49-F238E27FC236}">
                    <a16:creationId xmlns:a16="http://schemas.microsoft.com/office/drawing/2014/main" id="{ECBFA884-C239-EC8A-C08C-30972012313E}"/>
                  </a:ext>
                </a:extLst>
              </p:cNvPr>
              <p:cNvCxnSpPr>
                <a:cxnSpLocks/>
              </p:cNvCxnSpPr>
              <p:nvPr/>
            </p:nvCxnSpPr>
            <p:spPr>
              <a:xfrm>
                <a:off x="4200843" y="3225098"/>
                <a:ext cx="0" cy="8324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58" name="TextBox 1057">
              <a:extLst>
                <a:ext uri="{FF2B5EF4-FFF2-40B4-BE49-F238E27FC236}">
                  <a16:creationId xmlns:a16="http://schemas.microsoft.com/office/drawing/2014/main" id="{1873D8A7-B6F2-7210-9276-F3AE0F4358F8}"/>
                </a:ext>
              </a:extLst>
            </p:cNvPr>
            <p:cNvSpPr txBox="1"/>
            <p:nvPr/>
          </p:nvSpPr>
          <p:spPr>
            <a:xfrm>
              <a:off x="6276285" y="5647588"/>
              <a:ext cx="104888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MPGD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Summer 2025</a:t>
              </a:r>
            </a:p>
          </p:txBody>
        </p:sp>
        <p:sp>
          <p:nvSpPr>
            <p:cNvPr id="1069" name="TextBox 1068">
              <a:extLst>
                <a:ext uri="{FF2B5EF4-FFF2-40B4-BE49-F238E27FC236}">
                  <a16:creationId xmlns:a16="http://schemas.microsoft.com/office/drawing/2014/main" id="{1F361114-952E-F393-5327-9A4512590CC1}"/>
                </a:ext>
              </a:extLst>
            </p:cNvPr>
            <p:cNvSpPr txBox="1"/>
            <p:nvPr/>
          </p:nvSpPr>
          <p:spPr>
            <a:xfrm>
              <a:off x="8473113" y="2549608"/>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Magnet/</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Cryo</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Sept./Oct. 2025</a:t>
              </a:r>
            </a:p>
          </p:txBody>
        </p:sp>
      </p:grpSp>
      <p:grpSp>
        <p:nvGrpSpPr>
          <p:cNvPr id="1044" name="Group 1043">
            <a:extLst>
              <a:ext uri="{FF2B5EF4-FFF2-40B4-BE49-F238E27FC236}">
                <a16:creationId xmlns:a16="http://schemas.microsoft.com/office/drawing/2014/main" id="{1FEF40E6-2D17-06BF-F16C-355144A58F9B}"/>
              </a:ext>
            </a:extLst>
          </p:cNvPr>
          <p:cNvGrpSpPr/>
          <p:nvPr/>
        </p:nvGrpSpPr>
        <p:grpSpPr>
          <a:xfrm>
            <a:off x="1660870" y="1377858"/>
            <a:ext cx="9910069" cy="4675150"/>
            <a:chOff x="1660870" y="1377858"/>
            <a:chExt cx="9910069" cy="4675150"/>
          </a:xfrm>
        </p:grpSpPr>
        <p:grpSp>
          <p:nvGrpSpPr>
            <p:cNvPr id="1057" name="Group 1056">
              <a:extLst>
                <a:ext uri="{FF2B5EF4-FFF2-40B4-BE49-F238E27FC236}">
                  <a16:creationId xmlns:a16="http://schemas.microsoft.com/office/drawing/2014/main" id="{30BB4AFA-9BCE-99E9-5765-E7D3BCC62E2F}"/>
                </a:ext>
              </a:extLst>
            </p:cNvPr>
            <p:cNvGrpSpPr/>
            <p:nvPr/>
          </p:nvGrpSpPr>
          <p:grpSpPr>
            <a:xfrm>
              <a:off x="3332040" y="2147067"/>
              <a:ext cx="1070606" cy="1669597"/>
              <a:chOff x="3923024" y="2152198"/>
              <a:chExt cx="1070606" cy="1669597"/>
            </a:xfrm>
          </p:grpSpPr>
          <p:sp>
            <p:nvSpPr>
              <p:cNvPr id="47" name="TextBox 46">
                <a:extLst>
                  <a:ext uri="{FF2B5EF4-FFF2-40B4-BE49-F238E27FC236}">
                    <a16:creationId xmlns:a16="http://schemas.microsoft.com/office/drawing/2014/main" id="{70285ACE-41A2-E2E5-01EE-CCCB52473273}"/>
                  </a:ext>
                </a:extLst>
              </p:cNvPr>
              <p:cNvSpPr txBox="1"/>
              <p:nvPr/>
            </p:nvSpPr>
            <p:spPr>
              <a:xfrm>
                <a:off x="3923024" y="2152198"/>
                <a:ext cx="1070606" cy="1061829"/>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Software and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Computing Technical Interchange – May 12</a:t>
                </a:r>
                <a:r>
                  <a:rPr kumimoji="0" lang="en-US" sz="1050" b="1" i="0" u="none" strike="noStrike" kern="1200" cap="none" spc="0" normalizeH="0" baseline="30000" noProof="0" dirty="0">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a:t>
                </a:r>
              </a:p>
            </p:txBody>
          </p:sp>
          <p:cxnSp>
            <p:nvCxnSpPr>
              <p:cNvPr id="1055" name="Straight Connector 1054">
                <a:extLst>
                  <a:ext uri="{FF2B5EF4-FFF2-40B4-BE49-F238E27FC236}">
                    <a16:creationId xmlns:a16="http://schemas.microsoft.com/office/drawing/2014/main" id="{751484D4-6ADF-D0B2-9A79-8AC7E588BB18}"/>
                  </a:ext>
                </a:extLst>
              </p:cNvPr>
              <p:cNvCxnSpPr>
                <a:cxnSpLocks/>
              </p:cNvCxnSpPr>
              <p:nvPr/>
            </p:nvCxnSpPr>
            <p:spPr>
              <a:xfrm>
                <a:off x="4139310" y="3214027"/>
                <a:ext cx="0" cy="607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2DF65D60-FF65-A57E-6384-53ED19785CCC}"/>
                </a:ext>
              </a:extLst>
            </p:cNvPr>
            <p:cNvGrpSpPr/>
            <p:nvPr/>
          </p:nvGrpSpPr>
          <p:grpSpPr>
            <a:xfrm>
              <a:off x="2815809" y="1377858"/>
              <a:ext cx="1237691" cy="2430725"/>
              <a:chOff x="7432359" y="1150419"/>
              <a:chExt cx="1237691" cy="2430725"/>
            </a:xfrm>
          </p:grpSpPr>
          <p:cxnSp>
            <p:nvCxnSpPr>
              <p:cNvPr id="8" name="Straight Arrow Connector 7">
                <a:extLst>
                  <a:ext uri="{FF2B5EF4-FFF2-40B4-BE49-F238E27FC236}">
                    <a16:creationId xmlns:a16="http://schemas.microsoft.com/office/drawing/2014/main" id="{13CC3DC5-294F-C15D-9B7C-184F7441BDB5}"/>
                  </a:ext>
                </a:extLst>
              </p:cNvPr>
              <p:cNvCxnSpPr>
                <a:cxnSpLocks/>
              </p:cNvCxnSpPr>
              <p:nvPr/>
            </p:nvCxnSpPr>
            <p:spPr>
              <a:xfrm>
                <a:off x="7850350" y="1766799"/>
                <a:ext cx="0" cy="181434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5795986-B893-FFE2-60C1-92CAEB953B68}"/>
                  </a:ext>
                </a:extLst>
              </p:cNvPr>
              <p:cNvSpPr txBox="1"/>
              <p:nvPr/>
            </p:nvSpPr>
            <p:spPr>
              <a:xfrm>
                <a:off x="7432359" y="1150419"/>
                <a:ext cx="1237691" cy="5770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Early Physics Workshop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April 24-25, 2025</a:t>
                </a:r>
              </a:p>
            </p:txBody>
          </p:sp>
        </p:grpSp>
        <p:grpSp>
          <p:nvGrpSpPr>
            <p:cNvPr id="40" name="Group 39">
              <a:extLst>
                <a:ext uri="{FF2B5EF4-FFF2-40B4-BE49-F238E27FC236}">
                  <a16:creationId xmlns:a16="http://schemas.microsoft.com/office/drawing/2014/main" id="{90A6558E-336E-F7B0-A3B3-110366CDE69D}"/>
                </a:ext>
              </a:extLst>
            </p:cNvPr>
            <p:cNvGrpSpPr/>
            <p:nvPr/>
          </p:nvGrpSpPr>
          <p:grpSpPr>
            <a:xfrm>
              <a:off x="10344308" y="1681176"/>
              <a:ext cx="1226631" cy="2025964"/>
              <a:chOff x="1944555" y="2164579"/>
              <a:chExt cx="680654" cy="1845152"/>
            </a:xfrm>
          </p:grpSpPr>
          <p:cxnSp>
            <p:nvCxnSpPr>
              <p:cNvPr id="42" name="Straight Connector 41">
                <a:extLst>
                  <a:ext uri="{FF2B5EF4-FFF2-40B4-BE49-F238E27FC236}">
                    <a16:creationId xmlns:a16="http://schemas.microsoft.com/office/drawing/2014/main" id="{F9FBF5BE-C3C5-9760-3D1A-3304B9A9871B}"/>
                  </a:ext>
                </a:extLst>
              </p:cNvPr>
              <p:cNvCxnSpPr>
                <a:cxnSpLocks/>
              </p:cNvCxnSpPr>
              <p:nvPr/>
            </p:nvCxnSpPr>
            <p:spPr>
              <a:xfrm>
                <a:off x="2276383" y="2661458"/>
                <a:ext cx="2882" cy="1348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A01AD7F-DDE1-F6FA-5384-A1FF51E96FB6}"/>
                  </a:ext>
                </a:extLst>
              </p:cNvPr>
              <p:cNvSpPr txBox="1"/>
              <p:nvPr/>
            </p:nvSpPr>
            <p:spPr>
              <a:xfrm>
                <a:off x="1944555" y="2164579"/>
                <a:ext cx="680654" cy="476524"/>
              </a:xfrm>
              <a:prstGeom prst="rect">
                <a:avLst/>
              </a:prstGeom>
              <a:solidFill>
                <a:schemeClr val="bg1"/>
              </a:solidFill>
              <a:ln w="2222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 pre-TDR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V2.1</a:t>
                </a:r>
              </a:p>
            </p:txBody>
          </p:sp>
        </p:grpSp>
        <p:grpSp>
          <p:nvGrpSpPr>
            <p:cNvPr id="11" name="Group 10">
              <a:extLst>
                <a:ext uri="{FF2B5EF4-FFF2-40B4-BE49-F238E27FC236}">
                  <a16:creationId xmlns:a16="http://schemas.microsoft.com/office/drawing/2014/main" id="{10205390-DCEC-7A4A-F755-B710CAD222A2}"/>
                </a:ext>
              </a:extLst>
            </p:cNvPr>
            <p:cNvGrpSpPr/>
            <p:nvPr/>
          </p:nvGrpSpPr>
          <p:grpSpPr>
            <a:xfrm>
              <a:off x="1660870" y="3800530"/>
              <a:ext cx="766204" cy="1640677"/>
              <a:chOff x="3733929" y="3225098"/>
              <a:chExt cx="766204" cy="1961579"/>
            </a:xfrm>
          </p:grpSpPr>
          <p:sp>
            <p:nvSpPr>
              <p:cNvPr id="16" name="TextBox 15">
                <a:extLst>
                  <a:ext uri="{FF2B5EF4-FFF2-40B4-BE49-F238E27FC236}">
                    <a16:creationId xmlns:a16="http://schemas.microsoft.com/office/drawing/2014/main" id="{86EC16FC-55C9-354D-5BE8-FF153E700585}"/>
                  </a:ext>
                </a:extLst>
              </p:cNvPr>
              <p:cNvSpPr txBox="1"/>
              <p:nvPr/>
            </p:nvSpPr>
            <p:spPr>
              <a:xfrm>
                <a:off x="3733929" y="4496724"/>
                <a:ext cx="766204" cy="6899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accent1"/>
                    </a:solidFill>
                    <a:effectLst/>
                    <a:uLnTx/>
                    <a:uFillTx/>
                    <a:latin typeface="Calibri" panose="020F0502020204030204"/>
                    <a:ea typeface="+mn-ea"/>
                    <a:cs typeface="+mn-cs"/>
                  </a:rPr>
                  <a:t>EICO </a:t>
                </a:r>
                <a:br>
                  <a:rPr kumimoji="0" lang="en-US" sz="1050" b="1" i="0" u="none" strike="noStrike" kern="1200" cap="none" spc="0" normalizeH="0" baseline="0" noProof="0" dirty="0">
                    <a:ln>
                      <a:noFill/>
                    </a:ln>
                    <a:solidFill>
                      <a:schemeClr val="accent1"/>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chemeClr val="accent1"/>
                    </a:solidFill>
                    <a:effectLst/>
                    <a:uLnTx/>
                    <a:uFillTx/>
                    <a:latin typeface="Calibri" panose="020F0502020204030204"/>
                    <a:ea typeface="+mn-ea"/>
                    <a:cs typeface="+mn-cs"/>
                  </a:rPr>
                  <a:t>2-4</a:t>
                </a:r>
                <a:r>
                  <a:rPr kumimoji="0" lang="en-US" sz="1050" b="1" i="0" u="none" strike="noStrike" kern="1200" cap="none" spc="0" normalizeH="0" baseline="30000" noProof="0" dirty="0" err="1">
                    <a:ln>
                      <a:noFill/>
                    </a:ln>
                    <a:solidFill>
                      <a:schemeClr val="accent1"/>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chemeClr val="accent1"/>
                    </a:solidFill>
                    <a:effectLst/>
                    <a:uLnTx/>
                    <a:uFillTx/>
                    <a:latin typeface="Calibri" panose="020F0502020204030204"/>
                    <a:ea typeface="+mn-ea"/>
                    <a:cs typeface="+mn-cs"/>
                  </a:rPr>
                  <a:t> April 2025 </a:t>
                </a:r>
              </a:p>
            </p:txBody>
          </p:sp>
          <p:cxnSp>
            <p:nvCxnSpPr>
              <p:cNvPr id="17" name="Straight Connector 16">
                <a:extLst>
                  <a:ext uri="{FF2B5EF4-FFF2-40B4-BE49-F238E27FC236}">
                    <a16:creationId xmlns:a16="http://schemas.microsoft.com/office/drawing/2014/main" id="{65659BF5-40BF-8932-626E-D951B1DD2822}"/>
                  </a:ext>
                </a:extLst>
              </p:cNvPr>
              <p:cNvCxnSpPr>
                <a:cxnSpLocks/>
              </p:cNvCxnSpPr>
              <p:nvPr/>
            </p:nvCxnSpPr>
            <p:spPr>
              <a:xfrm flipH="1">
                <a:off x="4194574" y="3225098"/>
                <a:ext cx="6269" cy="1212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FBC11A1E-CD77-7311-300E-BE82D981D6D2}"/>
                </a:ext>
              </a:extLst>
            </p:cNvPr>
            <p:cNvGrpSpPr/>
            <p:nvPr/>
          </p:nvGrpSpPr>
          <p:grpSpPr>
            <a:xfrm>
              <a:off x="3088034" y="3800530"/>
              <a:ext cx="1237691" cy="2252478"/>
              <a:chOff x="7340205" y="477818"/>
              <a:chExt cx="1237691" cy="2252478"/>
            </a:xfrm>
          </p:grpSpPr>
          <p:cxnSp>
            <p:nvCxnSpPr>
              <p:cNvPr id="33" name="Straight Arrow Connector 32">
                <a:extLst>
                  <a:ext uri="{FF2B5EF4-FFF2-40B4-BE49-F238E27FC236}">
                    <a16:creationId xmlns:a16="http://schemas.microsoft.com/office/drawing/2014/main" id="{6FB02C6C-49E7-116D-EB2C-F61A877CB148}"/>
                  </a:ext>
                </a:extLst>
              </p:cNvPr>
              <p:cNvCxnSpPr>
                <a:cxnSpLocks/>
              </p:cNvCxnSpPr>
              <p:nvPr/>
            </p:nvCxnSpPr>
            <p:spPr>
              <a:xfrm>
                <a:off x="7975835" y="477818"/>
                <a:ext cx="0" cy="164067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885B80F-C463-AE07-8665-7DE674CBFDAF}"/>
                  </a:ext>
                </a:extLst>
              </p:cNvPr>
              <p:cNvSpPr txBox="1"/>
              <p:nvPr/>
            </p:nvSpPr>
            <p:spPr>
              <a:xfrm>
                <a:off x="7340205" y="2153215"/>
                <a:ext cx="1237691" cy="5770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HSF-India/</a:t>
                </a: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Workshop</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May 13-17</a:t>
                </a:r>
                <a:r>
                  <a:rPr kumimoji="0" lang="en-US" sz="1050" b="1" i="0" u="none" strike="noStrike" kern="1200" cap="none" spc="0" normalizeH="0" baseline="30000" noProof="0" dirty="0">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2025</a:t>
                </a:r>
              </a:p>
            </p:txBody>
          </p:sp>
        </p:grpSp>
        <p:grpSp>
          <p:nvGrpSpPr>
            <p:cNvPr id="46" name="Group 45">
              <a:extLst>
                <a:ext uri="{FF2B5EF4-FFF2-40B4-BE49-F238E27FC236}">
                  <a16:creationId xmlns:a16="http://schemas.microsoft.com/office/drawing/2014/main" id="{6FF18E07-2EC3-E200-8A70-EE007B9AD42D}"/>
                </a:ext>
              </a:extLst>
            </p:cNvPr>
            <p:cNvGrpSpPr/>
            <p:nvPr/>
          </p:nvGrpSpPr>
          <p:grpSpPr>
            <a:xfrm>
              <a:off x="2307412" y="2242651"/>
              <a:ext cx="943457" cy="1526370"/>
              <a:chOff x="7408957" y="2038142"/>
              <a:chExt cx="943457" cy="1543002"/>
            </a:xfrm>
          </p:grpSpPr>
          <p:cxnSp>
            <p:nvCxnSpPr>
              <p:cNvPr id="48" name="Straight Arrow Connector 47">
                <a:extLst>
                  <a:ext uri="{FF2B5EF4-FFF2-40B4-BE49-F238E27FC236}">
                    <a16:creationId xmlns:a16="http://schemas.microsoft.com/office/drawing/2014/main" id="{83E7D35E-3D3C-DDE9-F2E4-9B1435988CCC}"/>
                  </a:ext>
                </a:extLst>
              </p:cNvPr>
              <p:cNvCxnSpPr>
                <a:cxnSpLocks/>
              </p:cNvCxnSpPr>
              <p:nvPr/>
            </p:nvCxnSpPr>
            <p:spPr>
              <a:xfrm>
                <a:off x="7850350" y="2782457"/>
                <a:ext cx="0" cy="79868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FF035E0-06BB-41F7-DB4F-FFCBEC83DD9E}"/>
                  </a:ext>
                </a:extLst>
              </p:cNvPr>
              <p:cNvSpPr txBox="1"/>
              <p:nvPr/>
            </p:nvSpPr>
            <p:spPr>
              <a:xfrm>
                <a:off x="7408957" y="2038142"/>
                <a:ext cx="943457" cy="74671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rgbClr val="4472C4"/>
                    </a:solidFill>
                    <a:latin typeface="Calibri" panose="020F0502020204030204"/>
                  </a:rPr>
                  <a:t>BIC In-Person</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Workshop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April </a:t>
                </a:r>
                <a:r>
                  <a:rPr lang="en-US" sz="1050" b="1" dirty="0">
                    <a:solidFill>
                      <a:srgbClr val="4472C4"/>
                    </a:solidFill>
                    <a:latin typeface="Calibri" panose="020F0502020204030204"/>
                  </a:rPr>
                  <a:t>9</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-11,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2025</a:t>
                </a:r>
              </a:p>
            </p:txBody>
          </p:sp>
        </p:grpSp>
        <p:grpSp>
          <p:nvGrpSpPr>
            <p:cNvPr id="52" name="Group 51">
              <a:extLst>
                <a:ext uri="{FF2B5EF4-FFF2-40B4-BE49-F238E27FC236}">
                  <a16:creationId xmlns:a16="http://schemas.microsoft.com/office/drawing/2014/main" id="{2A9070AE-727B-54F7-8CB1-A145961E33D3}"/>
                </a:ext>
              </a:extLst>
            </p:cNvPr>
            <p:cNvGrpSpPr/>
            <p:nvPr/>
          </p:nvGrpSpPr>
          <p:grpSpPr>
            <a:xfrm>
              <a:off x="5248332" y="2015480"/>
              <a:ext cx="943457" cy="1753542"/>
              <a:chOff x="8104060" y="1763666"/>
              <a:chExt cx="943457" cy="1772649"/>
            </a:xfrm>
          </p:grpSpPr>
          <p:cxnSp>
            <p:nvCxnSpPr>
              <p:cNvPr id="55" name="Straight Arrow Connector 54">
                <a:extLst>
                  <a:ext uri="{FF2B5EF4-FFF2-40B4-BE49-F238E27FC236}">
                    <a16:creationId xmlns:a16="http://schemas.microsoft.com/office/drawing/2014/main" id="{C6470837-4A8F-E565-C784-4556B79C5A26}"/>
                  </a:ext>
                </a:extLst>
              </p:cNvPr>
              <p:cNvCxnSpPr>
                <a:cxnSpLocks/>
              </p:cNvCxnSpPr>
              <p:nvPr/>
            </p:nvCxnSpPr>
            <p:spPr>
              <a:xfrm flipH="1">
                <a:off x="8275416" y="2513883"/>
                <a:ext cx="653" cy="102243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B04BD7E-F64F-AC0A-CB32-11E99CA1D5E8}"/>
                  </a:ext>
                </a:extLst>
              </p:cNvPr>
              <p:cNvSpPr txBox="1"/>
              <p:nvPr/>
            </p:nvSpPr>
            <p:spPr>
              <a:xfrm>
                <a:off x="8104060" y="1763666"/>
                <a:ext cx="943457" cy="74671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SVT </a:t>
                </a:r>
                <a:r>
                  <a:rPr lang="en-US" sz="1050" b="1" dirty="0">
                    <a:solidFill>
                      <a:srgbClr val="4472C4"/>
                    </a:solidFill>
                    <a:latin typeface="Calibri" panose="020F0502020204030204"/>
                  </a:rPr>
                  <a:t>Working Meeting</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lang="en-US" sz="1050" b="1" dirty="0">
                    <a:solidFill>
                      <a:srgbClr val="4472C4"/>
                    </a:solidFill>
                    <a:latin typeface="Calibri" panose="020F0502020204030204"/>
                  </a:rPr>
                  <a:t>July</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a:t>
                </a:r>
                <a:r>
                  <a:rPr lang="en-US" sz="1050" b="1" dirty="0">
                    <a:solidFill>
                      <a:srgbClr val="4472C4"/>
                    </a:solidFill>
                    <a:latin typeface="Calibri" panose="020F0502020204030204"/>
                  </a:rPr>
                  <a:t>9</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-11,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2025</a:t>
                </a:r>
              </a:p>
            </p:txBody>
          </p:sp>
        </p:grpSp>
        <p:grpSp>
          <p:nvGrpSpPr>
            <p:cNvPr id="61" name="Group 60">
              <a:extLst>
                <a:ext uri="{FF2B5EF4-FFF2-40B4-BE49-F238E27FC236}">
                  <a16:creationId xmlns:a16="http://schemas.microsoft.com/office/drawing/2014/main" id="{FF27F832-D0C4-550F-3C79-D1C5B7323191}"/>
                </a:ext>
              </a:extLst>
            </p:cNvPr>
            <p:cNvGrpSpPr/>
            <p:nvPr/>
          </p:nvGrpSpPr>
          <p:grpSpPr>
            <a:xfrm>
              <a:off x="3803683" y="3817645"/>
              <a:ext cx="944630" cy="1659804"/>
              <a:chOff x="7518391" y="477818"/>
              <a:chExt cx="944630" cy="1659804"/>
            </a:xfrm>
          </p:grpSpPr>
          <p:cxnSp>
            <p:nvCxnSpPr>
              <p:cNvPr id="62" name="Straight Arrow Connector 61">
                <a:extLst>
                  <a:ext uri="{FF2B5EF4-FFF2-40B4-BE49-F238E27FC236}">
                    <a16:creationId xmlns:a16="http://schemas.microsoft.com/office/drawing/2014/main" id="{A7C7139A-9E96-7ECE-6BD9-D9A891FF1F6C}"/>
                  </a:ext>
                </a:extLst>
              </p:cNvPr>
              <p:cNvCxnSpPr>
                <a:cxnSpLocks/>
                <a:endCxn id="63" idx="0"/>
              </p:cNvCxnSpPr>
              <p:nvPr/>
            </p:nvCxnSpPr>
            <p:spPr>
              <a:xfrm>
                <a:off x="7975835" y="477818"/>
                <a:ext cx="14871" cy="92114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EC4600A-07E4-13E0-BA4C-D918F0B0E516}"/>
                  </a:ext>
                </a:extLst>
              </p:cNvPr>
              <p:cNvSpPr txBox="1"/>
              <p:nvPr/>
            </p:nvSpPr>
            <p:spPr>
              <a:xfrm>
                <a:off x="7518391" y="1398958"/>
                <a:ext cx="944630" cy="738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Calorimetry</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Workshop</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lang="en-US" sz="1050" b="1" dirty="0">
                    <a:solidFill>
                      <a:srgbClr val="4472C4"/>
                    </a:solidFill>
                    <a:latin typeface="Calibri" panose="020F0502020204030204"/>
                  </a:rPr>
                  <a:t>June 5-9</a:t>
                </a:r>
                <a:r>
                  <a:rPr kumimoji="0" lang="en-US" sz="1050" b="1" i="0" u="none" strike="noStrike" kern="1200" cap="none" spc="0" normalizeH="0" baseline="30000" noProof="0" dirty="0" err="1">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2025</a:t>
                </a:r>
              </a:p>
            </p:txBody>
          </p:sp>
        </p:grpSp>
        <p:grpSp>
          <p:nvGrpSpPr>
            <p:cNvPr id="19" name="Group 18">
              <a:extLst>
                <a:ext uri="{FF2B5EF4-FFF2-40B4-BE49-F238E27FC236}">
                  <a16:creationId xmlns:a16="http://schemas.microsoft.com/office/drawing/2014/main" id="{A430783E-5627-E6D5-6EC5-95B65DBC5B4C}"/>
                </a:ext>
              </a:extLst>
            </p:cNvPr>
            <p:cNvGrpSpPr/>
            <p:nvPr/>
          </p:nvGrpSpPr>
          <p:grpSpPr>
            <a:xfrm>
              <a:off x="8087044" y="1877950"/>
              <a:ext cx="1266104" cy="1905057"/>
              <a:chOff x="1811703" y="2147517"/>
              <a:chExt cx="787682" cy="1597987"/>
            </a:xfrm>
          </p:grpSpPr>
          <p:sp>
            <p:nvSpPr>
              <p:cNvPr id="20" name="TextBox 19">
                <a:extLst>
                  <a:ext uri="{FF2B5EF4-FFF2-40B4-BE49-F238E27FC236}">
                    <a16:creationId xmlns:a16="http://schemas.microsoft.com/office/drawing/2014/main" id="{65B02CA8-B607-1E93-B22B-5D6D446A9FB8}"/>
                  </a:ext>
                </a:extLst>
              </p:cNvPr>
              <p:cNvSpPr txBox="1"/>
              <p:nvPr/>
            </p:nvSpPr>
            <p:spPr>
              <a:xfrm>
                <a:off x="1811703" y="2147517"/>
                <a:ext cx="787682" cy="484063"/>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Software and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Computing Review</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~Oct 2025</a:t>
                </a:r>
              </a:p>
            </p:txBody>
          </p:sp>
          <p:cxnSp>
            <p:nvCxnSpPr>
              <p:cNvPr id="21" name="Straight Connector 20">
                <a:extLst>
                  <a:ext uri="{FF2B5EF4-FFF2-40B4-BE49-F238E27FC236}">
                    <a16:creationId xmlns:a16="http://schemas.microsoft.com/office/drawing/2014/main" id="{008140A9-5213-5160-95F7-DF20AE808FD6}"/>
                  </a:ext>
                </a:extLst>
              </p:cNvPr>
              <p:cNvCxnSpPr>
                <a:cxnSpLocks/>
              </p:cNvCxnSpPr>
              <p:nvPr/>
            </p:nvCxnSpPr>
            <p:spPr>
              <a:xfrm>
                <a:off x="1996764" y="2631580"/>
                <a:ext cx="2698" cy="1113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24" name="Picture 4" descr="You Are Here PNG Transparent Images Free Download | Vector Files | Pngtree">
            <a:extLst>
              <a:ext uri="{FF2B5EF4-FFF2-40B4-BE49-F238E27FC236}">
                <a16:creationId xmlns:a16="http://schemas.microsoft.com/office/drawing/2014/main" id="{CCE87F71-02C8-94F2-D313-E6F14F39C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4511" y="2655482"/>
            <a:ext cx="1241874" cy="124187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2AE6D1FF-B68F-A82E-1209-5F16B094EE29}"/>
              </a:ext>
            </a:extLst>
          </p:cNvPr>
          <p:cNvGrpSpPr/>
          <p:nvPr/>
        </p:nvGrpSpPr>
        <p:grpSpPr>
          <a:xfrm>
            <a:off x="3101513" y="1275850"/>
            <a:ext cx="2194314" cy="5351676"/>
            <a:chOff x="3101513" y="1275850"/>
            <a:chExt cx="2194314" cy="5351676"/>
          </a:xfrm>
        </p:grpSpPr>
        <p:sp>
          <p:nvSpPr>
            <p:cNvPr id="4" name="Rectangle 3">
              <a:extLst>
                <a:ext uri="{FF2B5EF4-FFF2-40B4-BE49-F238E27FC236}">
                  <a16:creationId xmlns:a16="http://schemas.microsoft.com/office/drawing/2014/main" id="{CD0EBD72-7744-EE5E-85E8-80DCD669027E}"/>
                </a:ext>
              </a:extLst>
            </p:cNvPr>
            <p:cNvSpPr/>
            <p:nvPr/>
          </p:nvSpPr>
          <p:spPr>
            <a:xfrm>
              <a:off x="3339664" y="2125747"/>
              <a:ext cx="1000153" cy="1065211"/>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3446B7E-41D6-62A1-6A36-07856185ABA6}"/>
                </a:ext>
              </a:extLst>
            </p:cNvPr>
            <p:cNvSpPr/>
            <p:nvPr/>
          </p:nvSpPr>
          <p:spPr>
            <a:xfrm>
              <a:off x="3101513" y="5482796"/>
              <a:ext cx="1136890" cy="577081"/>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CCC5FF7-F0BF-583E-3299-D3AD312F46AE}"/>
                </a:ext>
              </a:extLst>
            </p:cNvPr>
            <p:cNvSpPr/>
            <p:nvPr/>
          </p:nvSpPr>
          <p:spPr>
            <a:xfrm>
              <a:off x="4368657" y="1275850"/>
              <a:ext cx="927170" cy="888371"/>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F1CA1D1-5D30-684E-919E-7CAB90075A5B}"/>
                </a:ext>
              </a:extLst>
            </p:cNvPr>
            <p:cNvSpPr/>
            <p:nvPr/>
          </p:nvSpPr>
          <p:spPr>
            <a:xfrm>
              <a:off x="3807629" y="4745498"/>
              <a:ext cx="782201" cy="674605"/>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C1BA52-1303-40EE-2844-8903D840BE81}"/>
                </a:ext>
              </a:extLst>
            </p:cNvPr>
            <p:cNvSpPr/>
            <p:nvPr/>
          </p:nvSpPr>
          <p:spPr>
            <a:xfrm>
              <a:off x="4232789" y="5952921"/>
              <a:ext cx="782201" cy="674605"/>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011A8976-659A-2236-2E52-2063EAC9F541}"/>
              </a:ext>
            </a:extLst>
          </p:cNvPr>
          <p:cNvSpPr txBox="1"/>
          <p:nvPr/>
        </p:nvSpPr>
        <p:spPr>
          <a:xfrm>
            <a:off x="4957958" y="5024865"/>
            <a:ext cx="1017728" cy="5770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hpDIRC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Annual Meeting Jun 26</a:t>
            </a:r>
            <a:r>
              <a:rPr kumimoji="0" lang="en-US" sz="1050" b="1" i="0" u="none" strike="noStrike" kern="1200" cap="none" spc="0" normalizeH="0" baseline="30000" noProof="0" dirty="0">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 July 2</a:t>
            </a:r>
            <a:r>
              <a:rPr kumimoji="0" lang="en-US" sz="1050" b="1" i="0" u="none" strike="noStrike" kern="1200" cap="none" spc="0" normalizeH="0" baseline="30000" noProof="0" dirty="0">
                <a:ln>
                  <a:noFill/>
                </a:ln>
                <a:solidFill>
                  <a:srgbClr val="4472C4"/>
                </a:solidFill>
                <a:effectLst/>
                <a:uLnTx/>
                <a:uFillTx/>
                <a:latin typeface="Calibri" panose="020F0502020204030204"/>
                <a:ea typeface="+mn-ea"/>
                <a:cs typeface="+mn-cs"/>
              </a:rPr>
              <a:t>nd</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a:t>
            </a:r>
          </a:p>
        </p:txBody>
      </p:sp>
      <p:cxnSp>
        <p:nvCxnSpPr>
          <p:cNvPr id="37" name="Straight Connector 36">
            <a:extLst>
              <a:ext uri="{FF2B5EF4-FFF2-40B4-BE49-F238E27FC236}">
                <a16:creationId xmlns:a16="http://schemas.microsoft.com/office/drawing/2014/main" id="{D705224D-BCBA-A866-0870-B9CC2DFDECD3}"/>
              </a:ext>
            </a:extLst>
          </p:cNvPr>
          <p:cNvCxnSpPr>
            <a:cxnSpLocks/>
          </p:cNvCxnSpPr>
          <p:nvPr/>
        </p:nvCxnSpPr>
        <p:spPr>
          <a:xfrm>
            <a:off x="5295827" y="3850239"/>
            <a:ext cx="0" cy="1042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26" name="Group 1125">
            <a:extLst>
              <a:ext uri="{FF2B5EF4-FFF2-40B4-BE49-F238E27FC236}">
                <a16:creationId xmlns:a16="http://schemas.microsoft.com/office/drawing/2014/main" id="{5A33CBBE-49C2-1703-DBFD-D07A5E1CC106}"/>
              </a:ext>
            </a:extLst>
          </p:cNvPr>
          <p:cNvGrpSpPr/>
          <p:nvPr/>
        </p:nvGrpSpPr>
        <p:grpSpPr>
          <a:xfrm>
            <a:off x="5487547" y="3814584"/>
            <a:ext cx="1337187" cy="930541"/>
            <a:chOff x="4956382" y="4318128"/>
            <a:chExt cx="1337187" cy="930541"/>
          </a:xfrm>
        </p:grpSpPr>
        <p:sp>
          <p:nvSpPr>
            <p:cNvPr id="35" name="TextBox 34">
              <a:extLst>
                <a:ext uri="{FF2B5EF4-FFF2-40B4-BE49-F238E27FC236}">
                  <a16:creationId xmlns:a16="http://schemas.microsoft.com/office/drawing/2014/main" id="{321EE819-0FF0-9036-0C8D-F93D9E5D21B8}"/>
                </a:ext>
              </a:extLst>
            </p:cNvPr>
            <p:cNvSpPr txBox="1"/>
            <p:nvPr/>
          </p:nvSpPr>
          <p:spPr>
            <a:xfrm>
              <a:off x="4956382" y="4510005"/>
              <a:ext cx="1337187" cy="738664"/>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Calibri" panose="020F0502020204030204"/>
                  <a:ea typeface="+mn-ea"/>
                  <a:cs typeface="+mn-cs"/>
                </a:rPr>
                <a:t>EICUG/</a:t>
              </a:r>
              <a:r>
                <a:rPr kumimoji="0" lang="en-US" sz="1400" b="1" i="0" u="none" strike="noStrike" kern="1200" cap="none" spc="0" normalizeH="0" baseline="0" noProof="0" dirty="0" err="1">
                  <a:ln>
                    <a:noFill/>
                  </a:ln>
                  <a:solidFill>
                    <a:schemeClr val="accent1"/>
                  </a:solidFill>
                  <a:effectLst/>
                  <a:uLnTx/>
                  <a:uFillTx/>
                  <a:latin typeface="Calibri" panose="020F0502020204030204"/>
                  <a:ea typeface="+mn-ea"/>
                  <a:cs typeface="+mn-cs"/>
                </a:rPr>
                <a:t>ePIC</a:t>
              </a:r>
              <a:r>
                <a:rPr kumimoji="0" lang="en-US" sz="1400" b="1" i="0" u="none" strike="noStrike" kern="1200" cap="none" spc="0" normalizeH="0" baseline="0" noProof="0" dirty="0">
                  <a:ln>
                    <a:noFill/>
                  </a:ln>
                  <a:solidFill>
                    <a:schemeClr val="accent1"/>
                  </a:solidFill>
                  <a:effectLst/>
                  <a:uLnTx/>
                  <a:uFillTx/>
                  <a:latin typeface="Calibri" panose="020F0502020204030204"/>
                  <a:ea typeface="+mn-ea"/>
                  <a:cs typeface="+mn-cs"/>
                </a:rPr>
                <a:t> Collab. Mtg. July 14-18</a:t>
              </a:r>
            </a:p>
          </p:txBody>
        </p:sp>
        <p:cxnSp>
          <p:nvCxnSpPr>
            <p:cNvPr id="44" name="Straight Connector 43">
              <a:extLst>
                <a:ext uri="{FF2B5EF4-FFF2-40B4-BE49-F238E27FC236}">
                  <a16:creationId xmlns:a16="http://schemas.microsoft.com/office/drawing/2014/main" id="{7BFF325E-EDCA-FD01-8C5B-F473AED78D4C}"/>
                </a:ext>
              </a:extLst>
            </p:cNvPr>
            <p:cNvCxnSpPr>
              <a:cxnSpLocks/>
            </p:cNvCxnSpPr>
            <p:nvPr/>
          </p:nvCxnSpPr>
          <p:spPr>
            <a:xfrm>
              <a:off x="5286746" y="4318128"/>
              <a:ext cx="0" cy="171107"/>
            </a:xfrm>
            <a:prstGeom prst="line">
              <a:avLst/>
            </a:prstGeom>
          </p:spPr>
          <p:style>
            <a:lnRef idx="1">
              <a:schemeClr val="dk1"/>
            </a:lnRef>
            <a:fillRef idx="0">
              <a:schemeClr val="dk1"/>
            </a:fillRef>
            <a:effectRef idx="0">
              <a:schemeClr val="dk1"/>
            </a:effectRef>
            <a:fontRef idx="minor">
              <a:schemeClr val="tx1"/>
            </a:fontRef>
          </p:style>
        </p:cxnSp>
      </p:grpSp>
      <p:sp>
        <p:nvSpPr>
          <p:cNvPr id="5" name="Oval 4">
            <a:extLst>
              <a:ext uri="{FF2B5EF4-FFF2-40B4-BE49-F238E27FC236}">
                <a16:creationId xmlns:a16="http://schemas.microsoft.com/office/drawing/2014/main" id="{F94F985E-53FE-1219-61D7-3A3BB40758BF}"/>
              </a:ext>
            </a:extLst>
          </p:cNvPr>
          <p:cNvSpPr/>
          <p:nvPr/>
        </p:nvSpPr>
        <p:spPr>
          <a:xfrm>
            <a:off x="5176373" y="1918286"/>
            <a:ext cx="954924" cy="874274"/>
          </a:xfrm>
          <a:prstGeom prst="ellipse">
            <a:avLst/>
          </a:prstGeom>
          <a:noFill/>
          <a:ln w="2222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D5215A4-1F47-D750-EB2D-9E979B679CD9}"/>
              </a:ext>
            </a:extLst>
          </p:cNvPr>
          <p:cNvSpPr/>
          <p:nvPr/>
        </p:nvSpPr>
        <p:spPr>
          <a:xfrm>
            <a:off x="4953859" y="4908708"/>
            <a:ext cx="954924" cy="874274"/>
          </a:xfrm>
          <a:prstGeom prst="ellipse">
            <a:avLst/>
          </a:prstGeom>
          <a:noFill/>
          <a:ln w="2222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ate Placeholder 38">
            <a:extLst>
              <a:ext uri="{FF2B5EF4-FFF2-40B4-BE49-F238E27FC236}">
                <a16:creationId xmlns:a16="http://schemas.microsoft.com/office/drawing/2014/main" id="{04813242-DDD4-4EEA-2DD8-9D3DC535DFDD}"/>
              </a:ext>
            </a:extLst>
          </p:cNvPr>
          <p:cNvSpPr>
            <a:spLocks noGrp="1"/>
          </p:cNvSpPr>
          <p:nvPr>
            <p:ph type="dt" sz="half" idx="10"/>
          </p:nvPr>
        </p:nvSpPr>
        <p:spPr/>
        <p:txBody>
          <a:bodyPr/>
          <a:lstStyle/>
          <a:p>
            <a:r>
              <a:rPr lang="en-US"/>
              <a:t>6/20/2025</a:t>
            </a:r>
          </a:p>
        </p:txBody>
      </p:sp>
      <p:sp>
        <p:nvSpPr>
          <p:cNvPr id="50" name="Footer Placeholder 49">
            <a:extLst>
              <a:ext uri="{FF2B5EF4-FFF2-40B4-BE49-F238E27FC236}">
                <a16:creationId xmlns:a16="http://schemas.microsoft.com/office/drawing/2014/main" id="{20C9E23A-CBB3-CA71-1BDE-12CE24B3D2FE}"/>
              </a:ext>
            </a:extLst>
          </p:cNvPr>
          <p:cNvSpPr>
            <a:spLocks noGrp="1"/>
          </p:cNvSpPr>
          <p:nvPr>
            <p:ph type="ftr" sz="quarter" idx="11"/>
          </p:nvPr>
        </p:nvSpPr>
        <p:spPr/>
        <p:txBody>
          <a:bodyPr/>
          <a:lstStyle/>
          <a:p>
            <a:r>
              <a:rPr lang="en-US"/>
              <a:t>ePIC General Meeting</a:t>
            </a:r>
          </a:p>
        </p:txBody>
      </p:sp>
      <p:sp>
        <p:nvSpPr>
          <p:cNvPr id="51" name="Slide Number Placeholder 50">
            <a:extLst>
              <a:ext uri="{FF2B5EF4-FFF2-40B4-BE49-F238E27FC236}">
                <a16:creationId xmlns:a16="http://schemas.microsoft.com/office/drawing/2014/main" id="{F7FD86CE-8FF5-5B74-C8F7-63A309D8A092}"/>
              </a:ext>
            </a:extLst>
          </p:cNvPr>
          <p:cNvSpPr>
            <a:spLocks noGrp="1"/>
          </p:cNvSpPr>
          <p:nvPr>
            <p:ph type="sldNum" sz="quarter" idx="12"/>
          </p:nvPr>
        </p:nvSpPr>
        <p:spPr/>
        <p:txBody>
          <a:bodyPr/>
          <a:lstStyle/>
          <a:p>
            <a:fld id="{588949A8-7CCD-4D90-AA9A-1451BFC6FB3A}" type="slidenum">
              <a:rPr lang="en-US" smtClean="0"/>
              <a:t>8</a:t>
            </a:fld>
            <a:endParaRPr lang="en-US"/>
          </a:p>
        </p:txBody>
      </p:sp>
      <p:sp>
        <p:nvSpPr>
          <p:cNvPr id="1024" name="TextBox 1023">
            <a:extLst>
              <a:ext uri="{FF2B5EF4-FFF2-40B4-BE49-F238E27FC236}">
                <a16:creationId xmlns:a16="http://schemas.microsoft.com/office/drawing/2014/main" id="{29D56DAA-D881-F8FD-9A23-1B6DADF9342D}"/>
              </a:ext>
            </a:extLst>
          </p:cNvPr>
          <p:cNvSpPr txBox="1"/>
          <p:nvPr/>
        </p:nvSpPr>
        <p:spPr>
          <a:xfrm>
            <a:off x="5090690" y="5999465"/>
            <a:ext cx="1178610" cy="415498"/>
          </a:xfrm>
          <a:prstGeom prst="rect">
            <a:avLst/>
          </a:prstGeom>
          <a:noFill/>
          <a:ln w="34925">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ePIC</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Italy Meeting</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16-18 June 2025</a:t>
            </a:r>
          </a:p>
        </p:txBody>
      </p:sp>
      <p:cxnSp>
        <p:nvCxnSpPr>
          <p:cNvPr id="1037" name="Connector: Elbow 1036">
            <a:extLst>
              <a:ext uri="{FF2B5EF4-FFF2-40B4-BE49-F238E27FC236}">
                <a16:creationId xmlns:a16="http://schemas.microsoft.com/office/drawing/2014/main" id="{526D4E1F-6897-86FA-37C1-7BB818215C20}"/>
              </a:ext>
            </a:extLst>
          </p:cNvPr>
          <p:cNvCxnSpPr>
            <a:cxnSpLocks/>
          </p:cNvCxnSpPr>
          <p:nvPr/>
        </p:nvCxnSpPr>
        <p:spPr>
          <a:xfrm rot="16200000" flipH="1">
            <a:off x="3975077" y="4753325"/>
            <a:ext cx="2128919" cy="322747"/>
          </a:xfrm>
          <a:prstGeom prst="bentConnector3">
            <a:avLst>
              <a:gd name="adj1" fmla="val 89920"/>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610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AA3-BAD1-8D78-94FF-741B9A4D23D4}"/>
              </a:ext>
            </a:extLst>
          </p:cNvPr>
          <p:cNvSpPr>
            <a:spLocks noGrp="1"/>
          </p:cNvSpPr>
          <p:nvPr>
            <p:ph type="title"/>
          </p:nvPr>
        </p:nvSpPr>
        <p:spPr/>
        <p:txBody>
          <a:bodyPr/>
          <a:lstStyle/>
          <a:p>
            <a:r>
              <a:rPr lang="en-US" i="0" u="none" strike="noStrike" dirty="0">
                <a:solidFill>
                  <a:srgbClr val="000000"/>
                </a:solidFill>
                <a:effectLst/>
                <a:latin typeface="-webkit-standard"/>
              </a:rPr>
              <a:t>Softwar</a:t>
            </a:r>
            <a:r>
              <a:rPr lang="en-US" dirty="0">
                <a:solidFill>
                  <a:srgbClr val="000000"/>
                </a:solidFill>
                <a:latin typeface="-webkit-standard"/>
              </a:rPr>
              <a:t>e and Computing </a:t>
            </a:r>
            <a:r>
              <a:rPr lang="en-US" i="0" u="none" strike="noStrike" dirty="0">
                <a:solidFill>
                  <a:srgbClr val="000000"/>
                </a:solidFill>
                <a:effectLst/>
                <a:latin typeface="-webkit-standard"/>
              </a:rPr>
              <a:t>Technical Interchange Meeting </a:t>
            </a:r>
            <a:endParaRPr lang="en-US" dirty="0"/>
          </a:p>
        </p:txBody>
      </p:sp>
      <p:sp>
        <p:nvSpPr>
          <p:cNvPr id="4" name="Footer Placeholder 3">
            <a:extLst>
              <a:ext uri="{FF2B5EF4-FFF2-40B4-BE49-F238E27FC236}">
                <a16:creationId xmlns:a16="http://schemas.microsoft.com/office/drawing/2014/main" id="{213E08C0-DE18-1C1B-B6F4-112427BC1E22}"/>
              </a:ext>
            </a:extLst>
          </p:cNvPr>
          <p:cNvSpPr>
            <a:spLocks noGrp="1"/>
          </p:cNvSpPr>
          <p:nvPr>
            <p:ph type="ftr" sz="quarter" idx="11"/>
          </p:nvPr>
        </p:nvSpPr>
        <p:spPr/>
        <p:txBody>
          <a:bodyPr/>
          <a:lstStyle/>
          <a:p>
            <a:r>
              <a:rPr lang="en-US"/>
              <a:t>ePIC General Meeting</a:t>
            </a:r>
            <a:endParaRPr lang="en-US" dirty="0"/>
          </a:p>
        </p:txBody>
      </p:sp>
      <p:sp>
        <p:nvSpPr>
          <p:cNvPr id="5" name="Slide Number Placeholder 4">
            <a:extLst>
              <a:ext uri="{FF2B5EF4-FFF2-40B4-BE49-F238E27FC236}">
                <a16:creationId xmlns:a16="http://schemas.microsoft.com/office/drawing/2014/main" id="{5EFCBA72-834C-0436-1F81-981F3D2ECAC5}"/>
              </a:ext>
            </a:extLst>
          </p:cNvPr>
          <p:cNvSpPr>
            <a:spLocks noGrp="1"/>
          </p:cNvSpPr>
          <p:nvPr>
            <p:ph type="sldNum" sz="quarter" idx="12"/>
          </p:nvPr>
        </p:nvSpPr>
        <p:spPr/>
        <p:txBody>
          <a:bodyPr/>
          <a:lstStyle/>
          <a:p>
            <a:fld id="{07E1C93C-5050-FC42-8F10-D22D4F119D13}" type="slidenum">
              <a:rPr lang="en-US" smtClean="0"/>
              <a:pPr/>
              <a:t>9</a:t>
            </a:fld>
            <a:endParaRPr lang="en-US" dirty="0"/>
          </a:p>
        </p:txBody>
      </p:sp>
      <p:pic>
        <p:nvPicPr>
          <p:cNvPr id="7" name="Picture 6">
            <a:extLst>
              <a:ext uri="{FF2B5EF4-FFF2-40B4-BE49-F238E27FC236}">
                <a16:creationId xmlns:a16="http://schemas.microsoft.com/office/drawing/2014/main" id="{05280400-100C-1CA8-DB1D-0DC183F6A846}"/>
              </a:ext>
            </a:extLst>
          </p:cNvPr>
          <p:cNvPicPr>
            <a:picLocks noChangeAspect="1"/>
          </p:cNvPicPr>
          <p:nvPr/>
        </p:nvPicPr>
        <p:blipFill>
          <a:blip r:embed="rId2"/>
          <a:stretch>
            <a:fillRect/>
          </a:stretch>
        </p:blipFill>
        <p:spPr>
          <a:xfrm>
            <a:off x="411892" y="905282"/>
            <a:ext cx="3549441" cy="53848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8A32C4E0-8F94-582B-35D8-1BBC5A5CE868}"/>
              </a:ext>
            </a:extLst>
          </p:cNvPr>
          <p:cNvSpPr txBox="1"/>
          <p:nvPr/>
        </p:nvSpPr>
        <p:spPr>
          <a:xfrm>
            <a:off x="4280171" y="905282"/>
            <a:ext cx="7417558" cy="5386090"/>
          </a:xfrm>
          <a:prstGeom prst="rect">
            <a:avLst/>
          </a:prstGeom>
          <a:noFill/>
        </p:spPr>
        <p:txBody>
          <a:bodyPr wrap="square" rtlCol="0">
            <a:spAutoFit/>
          </a:bodyPr>
          <a:lstStyle/>
          <a:p>
            <a:pPr algn="l"/>
            <a:r>
              <a:rPr lang="en-US" b="1" dirty="0">
                <a:solidFill>
                  <a:srgbClr val="000000"/>
                </a:solidFill>
              </a:rPr>
              <a:t>Purpose</a:t>
            </a:r>
            <a:r>
              <a:rPr lang="en-US" dirty="0">
                <a:solidFill>
                  <a:srgbClr val="000000"/>
                </a:solidFill>
              </a:rPr>
              <a:t>: </a:t>
            </a:r>
            <a:r>
              <a:rPr lang="en-US" b="0" i="0" u="none" strike="noStrike" dirty="0">
                <a:solidFill>
                  <a:srgbClr val="000000"/>
                </a:solidFill>
                <a:effectLst/>
              </a:rPr>
              <a:t> </a:t>
            </a:r>
          </a:p>
          <a:p>
            <a:pPr marL="285750" indent="-285750" algn="l">
              <a:buFont typeface="Arial" panose="020B0604020202020204" pitchFamily="34" charset="0"/>
              <a:buChar char="•"/>
            </a:pPr>
            <a:r>
              <a:rPr lang="en-US" dirty="0">
                <a:solidFill>
                  <a:srgbClr val="000000"/>
                </a:solidFill>
              </a:rPr>
              <a:t>D</a:t>
            </a:r>
            <a:r>
              <a:rPr lang="en-US" b="0" i="0" u="none" strike="noStrike" dirty="0">
                <a:solidFill>
                  <a:srgbClr val="000000"/>
                </a:solidFill>
                <a:effectLst/>
              </a:rPr>
              <a:t>iscuss the </a:t>
            </a:r>
            <a:r>
              <a:rPr lang="en-US" b="0" i="0" u="none" strike="noStrike" dirty="0" err="1">
                <a:solidFill>
                  <a:srgbClr val="000000"/>
                </a:solidFill>
                <a:effectLst/>
              </a:rPr>
              <a:t>ePIC</a:t>
            </a:r>
            <a:r>
              <a:rPr lang="en-US" b="0" i="0" u="none" strike="noStrike" dirty="0">
                <a:solidFill>
                  <a:srgbClr val="000000"/>
                </a:solidFill>
                <a:effectLst/>
              </a:rPr>
              <a:t> (Streaming) Computing Model paper, as presented at the ECSAC Reviews in 2023 and 2024, </a:t>
            </a:r>
            <a:endParaRPr lang="en-US" dirty="0">
              <a:solidFill>
                <a:srgbClr val="000000"/>
              </a:solidFill>
            </a:endParaRPr>
          </a:p>
          <a:p>
            <a:pPr marL="285750" indent="-285750" algn="l">
              <a:buFont typeface="Arial" panose="020B0604020202020204" pitchFamily="34" charset="0"/>
              <a:buChar char="•"/>
            </a:pPr>
            <a:r>
              <a:rPr lang="en-US" b="0" i="0" u="none" strike="noStrike" dirty="0">
                <a:solidFill>
                  <a:srgbClr val="000000"/>
                </a:solidFill>
                <a:effectLst/>
              </a:rPr>
              <a:t>Gather feedback and comments from ECSAC. </a:t>
            </a:r>
          </a:p>
          <a:p>
            <a:pPr algn="l"/>
            <a:endParaRPr lang="en-US" sz="1000" b="0" i="0" u="none" strike="noStrike" dirty="0">
              <a:solidFill>
                <a:srgbClr val="000000"/>
              </a:solidFill>
              <a:effectLst/>
            </a:endParaRPr>
          </a:p>
          <a:p>
            <a:pPr algn="l"/>
            <a:r>
              <a:rPr lang="en-US" b="1" i="0" u="none" strike="noStrike" dirty="0">
                <a:solidFill>
                  <a:srgbClr val="000000"/>
                </a:solidFill>
                <a:effectLst/>
              </a:rPr>
              <a:t>Outcome</a:t>
            </a:r>
            <a:r>
              <a:rPr lang="en-US" b="0" i="0" u="none" strike="noStrike" dirty="0">
                <a:solidFill>
                  <a:srgbClr val="000000"/>
                </a:solidFill>
                <a:effectLst/>
              </a:rPr>
              <a:t>: </a:t>
            </a:r>
          </a:p>
          <a:p>
            <a:pPr marL="285750" indent="-285750" algn="l">
              <a:buFont typeface="Arial" panose="020B0604020202020204" pitchFamily="34" charset="0"/>
              <a:buChar char="•"/>
            </a:pPr>
            <a:r>
              <a:rPr lang="en-US" b="0" i="0" u="none" strike="noStrike" dirty="0">
                <a:solidFill>
                  <a:srgbClr val="000000"/>
                </a:solidFill>
                <a:effectLst/>
              </a:rPr>
              <a:t>Documented ECSAC questions, </a:t>
            </a:r>
            <a:r>
              <a:rPr lang="en-US" b="0" i="0" u="none" strike="noStrike" dirty="0" err="1">
                <a:solidFill>
                  <a:srgbClr val="000000"/>
                </a:solidFill>
                <a:effectLst/>
              </a:rPr>
              <a:t>ePIC</a:t>
            </a:r>
            <a:r>
              <a:rPr lang="en-US" b="0" i="0" u="none" strike="noStrike" dirty="0">
                <a:solidFill>
                  <a:srgbClr val="000000"/>
                </a:solidFill>
                <a:effectLst/>
              </a:rPr>
              <a:t> responses, and comments made during the meeting (13 pages). </a:t>
            </a:r>
          </a:p>
          <a:p>
            <a:pPr marL="285750" indent="-285750" algn="l">
              <a:buFont typeface="Arial" panose="020B0604020202020204" pitchFamily="34" charset="0"/>
              <a:buChar char="•"/>
            </a:pPr>
            <a:r>
              <a:rPr lang="en-US" b="0" i="0" u="none" strike="noStrike" dirty="0">
                <a:solidFill>
                  <a:srgbClr val="000000"/>
                </a:solidFill>
                <a:effectLst/>
              </a:rPr>
              <a:t>Meeting helped improve the manuscript by clarifying key points and addressing inconsistencies. </a:t>
            </a:r>
          </a:p>
          <a:p>
            <a:pPr marL="285750" indent="-285750" algn="l">
              <a:buFont typeface="Arial" panose="020B0604020202020204" pitchFamily="34" charset="0"/>
              <a:buChar char="•"/>
            </a:pPr>
            <a:r>
              <a:rPr lang="en-US" b="0" i="0" u="none" strike="noStrike" dirty="0">
                <a:solidFill>
                  <a:srgbClr val="000000"/>
                </a:solidFill>
                <a:effectLst/>
              </a:rPr>
              <a:t>Also supported preparation for the upcoming review, likely in October. </a:t>
            </a:r>
          </a:p>
          <a:p>
            <a:pPr algn="l"/>
            <a:endParaRPr lang="en-US" sz="1000" b="0" i="0" u="none" strike="noStrike" dirty="0">
              <a:solidFill>
                <a:srgbClr val="000000"/>
              </a:solidFill>
              <a:effectLst/>
            </a:endParaRPr>
          </a:p>
          <a:p>
            <a:pPr algn="l"/>
            <a:r>
              <a:rPr lang="en-US" b="1" i="0" u="none" strike="noStrike" dirty="0">
                <a:solidFill>
                  <a:srgbClr val="000000"/>
                </a:solidFill>
                <a:effectLst/>
              </a:rPr>
              <a:t>Key Discussion Points</a:t>
            </a:r>
            <a:r>
              <a:rPr lang="en-US" b="0" i="0" u="none" strike="noStrike" dirty="0">
                <a:solidFill>
                  <a:srgbClr val="000000"/>
                </a:solidFill>
                <a:effectLst/>
              </a:rPr>
              <a:t>:</a:t>
            </a:r>
          </a:p>
          <a:p>
            <a:pPr marL="285750" indent="-285750" algn="l">
              <a:buFont typeface="Arial" panose="020B0604020202020204" pitchFamily="34" charset="0"/>
              <a:buChar char="•"/>
            </a:pPr>
            <a:r>
              <a:rPr lang="en-US" b="1" i="0" u="none" strike="noStrike" dirty="0">
                <a:solidFill>
                  <a:srgbClr val="000000"/>
                </a:solidFill>
                <a:effectLst/>
              </a:rPr>
              <a:t>ECSAC Role</a:t>
            </a:r>
            <a:r>
              <a:rPr lang="en-US" b="0" i="0" u="none" strike="noStrike" dirty="0">
                <a:solidFill>
                  <a:srgbClr val="000000"/>
                </a:solidFill>
                <a:effectLst/>
              </a:rPr>
              <a:t>: Scope of the ECSAC review begins with data at the output buffer of E0.</a:t>
            </a:r>
          </a:p>
          <a:p>
            <a:pPr marL="285750" indent="-285750" algn="l">
              <a:buFont typeface="Arial" panose="020B0604020202020204" pitchFamily="34" charset="0"/>
              <a:buChar char="•"/>
            </a:pPr>
            <a:r>
              <a:rPr lang="en-US" b="1" dirty="0">
                <a:solidFill>
                  <a:srgbClr val="000000"/>
                </a:solidFill>
              </a:rPr>
              <a:t>I</a:t>
            </a:r>
            <a:r>
              <a:rPr lang="en-US" b="1" i="0" u="none" strike="noStrike" dirty="0">
                <a:solidFill>
                  <a:srgbClr val="000000"/>
                </a:solidFill>
                <a:effectLst/>
              </a:rPr>
              <a:t>nterface Between E0 and E1</a:t>
            </a:r>
            <a:r>
              <a:rPr lang="en-US" b="0" i="0" u="none" strike="noStrike" dirty="0">
                <a:solidFill>
                  <a:srgbClr val="000000"/>
                </a:solidFill>
                <a:effectLst/>
              </a:rPr>
              <a:t>: Discussion focused on data aggregation, transfer, and low-level processing.</a:t>
            </a:r>
          </a:p>
          <a:p>
            <a:pPr marL="285750" indent="-285750" algn="l">
              <a:buFont typeface="Arial" panose="020B0604020202020204" pitchFamily="34" charset="0"/>
              <a:buChar char="•"/>
            </a:pPr>
            <a:r>
              <a:rPr lang="en-US" b="1" i="0" u="none" strike="noStrike" dirty="0">
                <a:solidFill>
                  <a:srgbClr val="000000"/>
                </a:solidFill>
                <a:effectLst/>
              </a:rPr>
              <a:t>Echelon 2</a:t>
            </a:r>
            <a:r>
              <a:rPr lang="en-US" b="0" i="0" u="none" strike="noStrike" dirty="0">
                <a:solidFill>
                  <a:srgbClr val="000000"/>
                </a:solidFill>
                <a:effectLst/>
              </a:rPr>
              <a:t>: Discussed role of E2 in the distributed computing model. </a:t>
            </a:r>
          </a:p>
          <a:p>
            <a:pPr marL="285750" indent="-285750" algn="l">
              <a:buFont typeface="Arial" panose="020B0604020202020204" pitchFamily="34" charset="0"/>
              <a:buChar char="•"/>
            </a:pPr>
            <a:r>
              <a:rPr lang="en-US" b="1" i="0" u="none" strike="noStrike" dirty="0">
                <a:solidFill>
                  <a:srgbClr val="000000"/>
                </a:solidFill>
                <a:effectLst/>
              </a:rPr>
              <a:t>Analysis Infrastructure</a:t>
            </a:r>
            <a:r>
              <a:rPr lang="en-US" b="0" i="0" u="none" strike="noStrike" dirty="0">
                <a:solidFill>
                  <a:srgbClr val="000000"/>
                </a:solidFill>
                <a:effectLst/>
              </a:rPr>
              <a:t>: Discussed analysis model involving E1, E2, E3 sites. </a:t>
            </a:r>
          </a:p>
        </p:txBody>
      </p:sp>
      <p:sp>
        <p:nvSpPr>
          <p:cNvPr id="10" name="Google Shape;481;p54">
            <a:extLst>
              <a:ext uri="{FF2B5EF4-FFF2-40B4-BE49-F238E27FC236}">
                <a16:creationId xmlns:a16="http://schemas.microsoft.com/office/drawing/2014/main" id="{FE0F9034-64D2-2077-3C2E-99B3B593CBBF}"/>
              </a:ext>
            </a:extLst>
          </p:cNvPr>
          <p:cNvSpPr/>
          <p:nvPr/>
        </p:nvSpPr>
        <p:spPr>
          <a:xfrm>
            <a:off x="9500150" y="6390418"/>
            <a:ext cx="2691850" cy="45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a:extLst>
              <a:ext uri="{FF2B5EF4-FFF2-40B4-BE49-F238E27FC236}">
                <a16:creationId xmlns:a16="http://schemas.microsoft.com/office/drawing/2014/main" id="{B22D349C-5EC8-0522-A309-1A7BBF17447F}"/>
              </a:ext>
            </a:extLst>
          </p:cNvPr>
          <p:cNvPicPr>
            <a:picLocks noChangeAspect="1"/>
          </p:cNvPicPr>
          <p:nvPr/>
        </p:nvPicPr>
        <p:blipFill>
          <a:blip r:embed="rId3"/>
          <a:stretch>
            <a:fillRect/>
          </a:stretch>
        </p:blipFill>
        <p:spPr>
          <a:xfrm>
            <a:off x="11047180" y="6311076"/>
            <a:ext cx="650549" cy="467582"/>
          </a:xfrm>
          <a:prstGeom prst="rect">
            <a:avLst/>
          </a:prstGeom>
        </p:spPr>
      </p:pic>
      <p:sp>
        <p:nvSpPr>
          <p:cNvPr id="3" name="TextBox 2">
            <a:extLst>
              <a:ext uri="{FF2B5EF4-FFF2-40B4-BE49-F238E27FC236}">
                <a16:creationId xmlns:a16="http://schemas.microsoft.com/office/drawing/2014/main" id="{1949EC9B-324C-CA7B-236C-A38683A3E9FF}"/>
              </a:ext>
            </a:extLst>
          </p:cNvPr>
          <p:cNvSpPr txBox="1"/>
          <p:nvPr/>
        </p:nvSpPr>
        <p:spPr>
          <a:xfrm>
            <a:off x="411892" y="1191694"/>
            <a:ext cx="3549440" cy="307777"/>
          </a:xfrm>
          <a:prstGeom prst="rect">
            <a:avLst/>
          </a:prstGeom>
          <a:noFill/>
        </p:spPr>
        <p:txBody>
          <a:bodyPr wrap="square" rtlCol="0">
            <a:spAutoFit/>
          </a:bodyPr>
          <a:lstStyle/>
          <a:p>
            <a:pPr algn="ctr"/>
            <a:r>
              <a:rPr lang="en-US" sz="1400" b="1" dirty="0">
                <a:solidFill>
                  <a:schemeClr val="accent1"/>
                </a:solidFill>
                <a:hlinkClick r:id="rId4">
                  <a:extLst>
                    <a:ext uri="{A12FA001-AC4F-418D-AE19-62706E023703}">
                      <ahyp:hlinkClr xmlns:ahyp="http://schemas.microsoft.com/office/drawing/2018/hyperlinkcolor" val="tx"/>
                    </a:ext>
                  </a:extLst>
                </a:hlinkClick>
              </a:rPr>
              <a:t>https://doi.org/10.5281/zenodo.14675920</a:t>
            </a:r>
            <a:r>
              <a:rPr lang="en-US" sz="1400" b="1" dirty="0">
                <a:solidFill>
                  <a:schemeClr val="accent1"/>
                </a:solidFill>
              </a:rPr>
              <a:t> </a:t>
            </a:r>
          </a:p>
        </p:txBody>
      </p:sp>
    </p:spTree>
    <p:extLst>
      <p:ext uri="{BB962C8B-B14F-4D97-AF65-F5344CB8AC3E}">
        <p14:creationId xmlns:p14="http://schemas.microsoft.com/office/powerpoint/2010/main" val="1006657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NL">
  <a:themeElements>
    <a:clrScheme name="Custom 3">
      <a:dk1>
        <a:srgbClr val="000000"/>
      </a:dk1>
      <a:lt1>
        <a:srgbClr val="FFFFFF"/>
      </a:lt1>
      <a:dk2>
        <a:srgbClr val="105B78"/>
      </a:dk2>
      <a:lt2>
        <a:srgbClr val="00ACDB"/>
      </a:lt2>
      <a:accent1>
        <a:srgbClr val="B2D33B"/>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Project Overview-J.Yeck  -  Read-Only" id="{D4A49460-A030-40E0-A942-078CDC808C92}" vid="{CAA149F5-F453-43A6-BD36-7417340123D3}"/>
    </a:ext>
  </a:extLst>
</a:theme>
</file>

<file path=ppt/theme/theme3.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Solar">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 Presentation 16x9 Template" id="{15F1EDB1-644E-C748-8245-FEA8598B5561}" vid="{8418BCC7-4D0A-BF43-99D3-2FD175AA12C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6866</TotalTime>
  <Words>3118</Words>
  <Application>Microsoft Office PowerPoint</Application>
  <PresentationFormat>Widescreen</PresentationFormat>
  <Paragraphs>456</Paragraphs>
  <Slides>30</Slides>
  <Notes>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Aptos</vt:lpstr>
      <vt:lpstr>Arial</vt:lpstr>
      <vt:lpstr>Calibri</vt:lpstr>
      <vt:lpstr>Calibri Light</vt:lpstr>
      <vt:lpstr>PingFangSC-Regular</vt:lpstr>
      <vt:lpstr>Roboto</vt:lpstr>
      <vt:lpstr>Roboto Light</vt:lpstr>
      <vt:lpstr>Times New Roman</vt:lpstr>
      <vt:lpstr>-webkit-standard</vt:lpstr>
      <vt:lpstr>Wingdings</vt:lpstr>
      <vt:lpstr>Office Theme</vt:lpstr>
      <vt:lpstr>1_BNL</vt:lpstr>
      <vt:lpstr>ORNL Presentation</vt:lpstr>
      <vt:lpstr>ePIC Collaboration News</vt:lpstr>
      <vt:lpstr>Hey John, start the recording….    </vt:lpstr>
      <vt:lpstr>Agenda</vt:lpstr>
      <vt:lpstr>Welcome New                Institutions!</vt:lpstr>
      <vt:lpstr>ePIC Results Policy Passed by CC Vote</vt:lpstr>
      <vt:lpstr>New PAC/Streaming WG Convener Endorsed</vt:lpstr>
      <vt:lpstr>New Early-Career Members!</vt:lpstr>
      <vt:lpstr>               2025 -2026</vt:lpstr>
      <vt:lpstr>Software and Computing Technical Interchange Meeting </vt:lpstr>
      <vt:lpstr>Community Building in </vt:lpstr>
      <vt:lpstr>Calorimetry Workfest at ORNL – June 2-6</vt:lpstr>
      <vt:lpstr>The annual meeting of the Italian ePIC Community</vt:lpstr>
      <vt:lpstr>EIC Latin America</vt:lpstr>
      <vt:lpstr>Summer 2025 EICUG/ePIC Collaboration Meeting </vt:lpstr>
      <vt:lpstr>Coming to Jefferson Lab</vt:lpstr>
      <vt:lpstr>July 2025 Meeting Block Schedule </vt:lpstr>
      <vt:lpstr>DRAFT Workfest Agenda</vt:lpstr>
      <vt:lpstr>DRAFT Plenary Agenda</vt:lpstr>
      <vt:lpstr>Early Science Charge</vt:lpstr>
      <vt:lpstr>Call for Speaker Nominations</vt:lpstr>
      <vt:lpstr>PowerPoint Presentation</vt:lpstr>
      <vt:lpstr>PowerPoint Presentation</vt:lpstr>
      <vt:lpstr>PowerPoint Presentation</vt:lpstr>
      <vt:lpstr>Outreach: VIRTUE</vt:lpstr>
      <vt:lpstr>Summary</vt:lpstr>
      <vt:lpstr>PowerPoint Presentation</vt:lpstr>
      <vt:lpstr>Outreach Activities</vt:lpstr>
      <vt:lpstr>ePIC Resources</vt:lpstr>
      <vt:lpstr>EICUG Membership</vt:lpstr>
      <vt:lpstr>CERN Recognized Experiment Status: RE47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cp:lastModifiedBy>
  <cp:revision>2306</cp:revision>
  <dcterms:created xsi:type="dcterms:W3CDTF">2023-04-13T13:35:08Z</dcterms:created>
  <dcterms:modified xsi:type="dcterms:W3CDTF">2025-06-20T01:21:22Z</dcterms:modified>
</cp:coreProperties>
</file>