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5840" r:id="rId3"/>
    <p:sldId id="5836" r:id="rId4"/>
    <p:sldId id="5916" r:id="rId5"/>
    <p:sldId id="5909" r:id="rId6"/>
    <p:sldId id="5911" r:id="rId7"/>
    <p:sldId id="5866" r:id="rId8"/>
    <p:sldId id="5854" r:id="rId9"/>
    <p:sldId id="5870" r:id="rId10"/>
    <p:sldId id="2147375367" r:id="rId11"/>
    <p:sldId id="5912" r:id="rId12"/>
    <p:sldId id="2147375372" r:id="rId13"/>
    <p:sldId id="2147375369" r:id="rId14"/>
    <p:sldId id="2147375373" r:id="rId15"/>
    <p:sldId id="2147375370" r:id="rId16"/>
    <p:sldId id="5769" r:id="rId17"/>
    <p:sldId id="4770" r:id="rId18"/>
    <p:sldId id="5908" r:id="rId19"/>
    <p:sldId id="5821" r:id="rId20"/>
    <p:sldId id="575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03" autoAdjust="0"/>
    <p:restoredTop sz="94632" autoAdjust="0"/>
  </p:normalViewPr>
  <p:slideViewPr>
    <p:cSldViewPr snapToGrid="0">
      <p:cViewPr varScale="1">
        <p:scale>
          <a:sx n="110" d="100"/>
          <a:sy n="110" d="100"/>
        </p:scale>
        <p:origin x="13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57B3B-ED67-469A-B307-86F7A39C9689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6A0A4-0EE3-4D82-BAB3-ED3AA258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3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C43BA-EF7C-7D40-9715-0A07539AA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46D6E1-B2AF-2B1A-AAA3-51D7C9680F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A60331-2073-18FD-D5CD-7ABD5AFD3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0966F-F810-6632-B828-D2611CE7E6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6E4A8-8DA7-439B-8052-AAD3571FF9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88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B845-9551-8488-0E95-7AF95F728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D57D4D-66DD-A196-D0A8-8805CE505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0ADDD-5152-73DD-11CC-AFBE08298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9CBD8-7511-A28A-2586-7ABB5F707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AD182-9F01-4238-3E61-32F245760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2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8EAA9-FD5C-FB10-5E29-583D9563D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2E0C21-CAF2-8240-D002-C94BB8AD4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8ADFB-0727-ACB3-0B41-39AEC1F32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1AE20-ACDE-5B8A-6842-D0FD18AA2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6B906-77A9-191C-0750-487D682D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1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70B496-BCD1-C439-2F1B-3F41C2831F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ECC6F7-725F-20A8-3417-6C523576E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0F375-C9CC-DEF1-A546-790055B0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C2972-7336-1AFA-EC13-399387419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88EB3-F852-190D-3BEB-C3CCF3CC0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78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BE01F-402B-896B-075E-8B52C03B8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BD732-D622-D697-7848-0C60AE57E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CEBB6-0851-0996-41E2-CD4C2019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A2124-1FF5-0D00-9D1D-75F1B6E5E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A1524-79FD-873B-B8AB-264A11B39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8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397D3-26E5-3B41-5D7F-5E9416CBC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4A382-22CC-D083-9CD5-3AB354029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C9DF4-3875-85D0-B28E-94494689C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3D6A2-64B4-C0E6-A47B-5E668C46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AB46D-86E4-4FA0-0887-108854F9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2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991E8-7E58-9C8E-1D32-516EC26D8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D4AF-133D-18E9-CF22-2098E9C07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F322A9-3784-C2C4-38FB-C81DBCD29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25AEC-0412-98AB-FD28-7EFA77527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D1176-F8FD-2CB4-4AD9-9C103A665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B3C3D-1318-EFDB-C2F7-549844E5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3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2FC24-176B-5708-56AB-20547320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5511F-C5BC-D4A0-5CDB-7008E780C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7D202-A3AD-C87E-E899-06F554BA2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DCB123-703D-2800-97F4-A2467204A5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AFE6E-4586-3040-72DD-058A028F8F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855D26-1F68-200C-91E8-DD30A7C85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EC0213-F391-E86F-E0D7-F9080ACDB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01F6C0-C02E-41F7-7624-1F211EE10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00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CC3C1-03E4-626B-6509-5FCF89371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54602D-309E-D848-B30A-670F020C3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0CDDC2-FA23-DA00-4444-2D07EAF24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966360-FD7F-85A3-F579-AA3338FE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3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4B827B-B882-EF08-B94B-BC4EC3D6F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B89B48-3C65-1306-B9D4-327B80F52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D6E66-4D34-308B-F928-8D840B0E3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4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FB975-3C76-A5B6-03AA-7AC63BB7B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08828-AC71-580F-80EF-6A433FFFF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7CEB2-9E6E-C5BF-873F-165920CCA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34356-4E42-BF9D-CB81-6773A644B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E8D09-8B4B-D8F3-D8D7-4F1FCA329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22E60-46A7-473C-0F1F-79037FED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4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0046-A409-B36B-0483-B5070C3D9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34E26B-AE0F-8A59-618E-10CEDDB264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06652A-0F6C-C445-0475-70FA07134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A17E3-2E60-0D8A-A502-DE4F23B4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AC12B-5593-0FAE-01CA-06B9DBCE8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3083A-0444-8F96-5D17-8A51D0FF2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4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EC1EDF-F53A-8614-E2FA-B871C3053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05D3D-7C3F-7375-EC7E-52A2761C9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25882-7DBE-EFFF-5353-4511D27DB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2/20/2025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90A07-1EA6-5554-A455-D032D0D07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6ABC7-A4A4-DA95-22A1-6A8E3308C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6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eic.github.io/documentation/tutorials.html" TargetMode="External"/><Relationship Id="rId3" Type="http://schemas.openxmlformats.org/officeDocument/2006/relationships/hyperlink" Target="https://lists.bnl.gov/mailman/listinfo" TargetMode="External"/><Relationship Id="rId7" Type="http://schemas.openxmlformats.org/officeDocument/2006/relationships/hyperlink" Target="https://eic.github.io/documentation/landingpage.html" TargetMode="External"/><Relationship Id="rId2" Type="http://schemas.openxmlformats.org/officeDocument/2006/relationships/hyperlink" Target="https://www.bnl.gov/eic/epic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.bnl.gov/EPIC/index.php?title=Early-Career_Election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indico.bnl.gov/category/435/" TargetMode="External"/><Relationship Id="rId10" Type="http://schemas.openxmlformats.org/officeDocument/2006/relationships/hyperlink" Target="https://zenodo.org/communities/epic" TargetMode="External"/><Relationship Id="rId4" Type="http://schemas.openxmlformats.org/officeDocument/2006/relationships/hyperlink" Target="https://indico.bnl.gov/category/402/" TargetMode="External"/><Relationship Id="rId9" Type="http://schemas.openxmlformats.org/officeDocument/2006/relationships/hyperlink" Target="https://chat.epic-eic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cug.org/content/join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event/25847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indico.bnl.gov/event/26439/" TargetMode="External"/><Relationship Id="rId4" Type="http://schemas.openxmlformats.org/officeDocument/2006/relationships/hyperlink" Target="https://indico.bnl.gov/event/26438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2874D-5DB9-9CBE-A8C4-555A50D6B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668"/>
            <a:ext cx="9144000" cy="1806834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ePIC Collaboration News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09A3C8-9C9D-F634-EB04-A0FF3ED0F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08448"/>
            <a:ext cx="9144000" cy="1113282"/>
          </a:xfrm>
        </p:spPr>
        <p:txBody>
          <a:bodyPr/>
          <a:lstStyle/>
          <a:p>
            <a:r>
              <a:rPr lang="en-US" i="1" u="sng" dirty="0"/>
              <a:t>J. Lajoie</a:t>
            </a:r>
            <a:r>
              <a:rPr lang="en-US" i="1" dirty="0"/>
              <a:t>, S. Dalla Torre</a:t>
            </a:r>
          </a:p>
          <a:p>
            <a:r>
              <a:rPr lang="en-US" dirty="0"/>
              <a:t>February 20, 2025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B087EBD-E9C1-E830-144E-E69D7556F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443" y="4715320"/>
            <a:ext cx="2411128" cy="173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476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D6386-6A92-2CFF-0600-2631AD024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04875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Common Themes from Priority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62CF7-58B3-C16B-62B2-645FC5633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041400"/>
            <a:ext cx="10515600" cy="5580592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There is a need for better communication within the </a:t>
            </a:r>
            <a:br>
              <a:rPr lang="en-US" b="1" dirty="0"/>
            </a:br>
            <a:r>
              <a:rPr lang="en-US" b="1" dirty="0"/>
              <a:t>collaboration, across multiple different entities</a:t>
            </a:r>
          </a:p>
          <a:p>
            <a:pPr lvl="1"/>
            <a:r>
              <a:rPr lang="en-US" dirty="0"/>
              <a:t>Not a single problem with a single solution - something </a:t>
            </a:r>
            <a:br>
              <a:rPr lang="en-US" dirty="0"/>
            </a:br>
            <a:r>
              <a:rPr lang="en-US" dirty="0"/>
              <a:t>that we need to continually work on. Tailor the </a:t>
            </a:r>
            <a:br>
              <a:rPr lang="en-US" dirty="0"/>
            </a:br>
            <a:r>
              <a:rPr lang="en-US" dirty="0"/>
              <a:t>communication to collaboration needs </a:t>
            </a:r>
            <a:br>
              <a:rPr lang="en-US" dirty="0"/>
            </a:br>
            <a:r>
              <a:rPr lang="en-US" dirty="0"/>
              <a:t>(newsletter, minutes of meetings, etc.)</a:t>
            </a:r>
          </a:p>
          <a:p>
            <a:pPr lvl="1"/>
            <a:r>
              <a:rPr lang="en-US" dirty="0"/>
              <a:t>Accelerate development of and transition to the website </a:t>
            </a:r>
          </a:p>
          <a:p>
            <a:r>
              <a:rPr lang="en-US" dirty="0">
                <a:solidFill>
                  <a:schemeClr val="accent1"/>
                </a:solidFill>
              </a:rPr>
              <a:t>Actions Underway: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Discussions underway on future development of </a:t>
            </a:r>
            <a:r>
              <a:rPr lang="en-US" dirty="0" err="1">
                <a:solidFill>
                  <a:schemeClr val="accent1"/>
                </a:solidFill>
              </a:rPr>
              <a:t>ePIC</a:t>
            </a:r>
            <a:r>
              <a:rPr lang="en-US" dirty="0">
                <a:solidFill>
                  <a:schemeClr val="accent1"/>
                </a:solidFill>
              </a:rPr>
              <a:t> website: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Current version functional not very visually appealing or engaging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Public face of </a:t>
            </a:r>
            <a:r>
              <a:rPr lang="en-US" dirty="0" err="1">
                <a:solidFill>
                  <a:schemeClr val="accent1"/>
                </a:solidFill>
              </a:rPr>
              <a:t>ePIC</a:t>
            </a:r>
            <a:r>
              <a:rPr lang="en-US" dirty="0">
                <a:solidFill>
                  <a:schemeClr val="accent1"/>
                </a:solidFill>
              </a:rPr>
              <a:t> needs to be dynamic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Need to seek collaboration feedback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Coordinators discussion meeting “best practices”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S&amp;C has meeting minutes for all WG’s  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Proposing new time for evening GM (next slide)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11B70-A95A-F2E1-7360-087439B16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CEDAB-7C46-42A3-8F7E-ADC4C9B9F86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668ED-06F0-573B-BF93-4CAF3D846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949A8-7CCD-4D90-AA9A-1451BFC6FB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FAFB34-DFF3-ACBD-F38C-72C0AF3A67CE}"/>
              </a:ext>
            </a:extLst>
          </p:cNvPr>
          <p:cNvSpPr txBox="1"/>
          <p:nvPr/>
        </p:nvSpPr>
        <p:spPr>
          <a:xfrm>
            <a:off x="8729134" y="1149173"/>
            <a:ext cx="316653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Sub-bullets are examples that support the priority but are not exhaustive.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619FA-61C5-907B-5BD0-0B3F6593F56B}"/>
              </a:ext>
            </a:extLst>
          </p:cNvPr>
          <p:cNvSpPr txBox="1"/>
          <p:nvPr/>
        </p:nvSpPr>
        <p:spPr>
          <a:xfrm>
            <a:off x="8729134" y="3429000"/>
            <a:ext cx="316653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Actions listed not exhaustive. </a:t>
            </a:r>
          </a:p>
        </p:txBody>
      </p:sp>
    </p:spTree>
    <p:extLst>
      <p:ext uri="{BB962C8B-B14F-4D97-AF65-F5344CB8AC3E}">
        <p14:creationId xmlns:p14="http://schemas.microsoft.com/office/powerpoint/2010/main" val="262028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6DBAABC7-0495-6634-23C7-5C74528B1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82" y="1824417"/>
            <a:ext cx="9640645" cy="33627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984344-BE06-D153-56B2-C8958A299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349"/>
            <a:ext cx="10515600" cy="942565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Time for Evening General Meetings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99788-DB2F-A1B1-4F09-C97031A8B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91099-A9DD-DA86-0560-6AFCF619C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5B9DA-7173-E357-F4AD-95983268A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11</a:t>
            </a:fld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4DA0F98-9D99-8B0F-78D7-32E0CF7FAF54}"/>
              </a:ext>
            </a:extLst>
          </p:cNvPr>
          <p:cNvCxnSpPr>
            <a:cxnSpLocks/>
          </p:cNvCxnSpPr>
          <p:nvPr/>
        </p:nvCxnSpPr>
        <p:spPr>
          <a:xfrm>
            <a:off x="6987661" y="1757741"/>
            <a:ext cx="0" cy="585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ADF6955-9692-DBBE-2EC9-D4E3B82674B0}"/>
              </a:ext>
            </a:extLst>
          </p:cNvPr>
          <p:cNvSpPr txBox="1"/>
          <p:nvPr/>
        </p:nvSpPr>
        <p:spPr>
          <a:xfrm>
            <a:off x="6411937" y="1209675"/>
            <a:ext cx="1151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Fridays:</a:t>
            </a:r>
          </a:p>
          <a:p>
            <a:pPr algn="ctr"/>
            <a:r>
              <a:rPr lang="en-US" sz="1400" dirty="0"/>
              <a:t>10:30 AM 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AAC0E4-D60B-7CD7-1570-D06A131FB958}"/>
              </a:ext>
            </a:extLst>
          </p:cNvPr>
          <p:cNvSpPr txBox="1"/>
          <p:nvPr/>
        </p:nvSpPr>
        <p:spPr>
          <a:xfrm>
            <a:off x="6987661" y="5336612"/>
            <a:ext cx="2429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Proposed New Evening Meeting Time:</a:t>
            </a:r>
            <a:r>
              <a:rPr lang="en-US" sz="1400" dirty="0"/>
              <a:t> </a:t>
            </a:r>
            <a:br>
              <a:rPr lang="en-US" sz="1400" dirty="0"/>
            </a:br>
            <a:r>
              <a:rPr lang="en-US" sz="1400" dirty="0"/>
              <a:t>Thursdays:</a:t>
            </a:r>
          </a:p>
          <a:p>
            <a:pPr algn="ctr"/>
            <a:r>
              <a:rPr lang="en-US" sz="1400" dirty="0"/>
              <a:t>10 PM ET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3AF545B-A1C2-CFE5-ABE2-6CCD4156D084}"/>
              </a:ext>
            </a:extLst>
          </p:cNvPr>
          <p:cNvCxnSpPr>
            <a:cxnSpLocks/>
          </p:cNvCxnSpPr>
          <p:nvPr/>
        </p:nvCxnSpPr>
        <p:spPr>
          <a:xfrm>
            <a:off x="9391503" y="1757741"/>
            <a:ext cx="0" cy="585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B606AC5-406B-9D66-3B6D-C9EE134F2326}"/>
              </a:ext>
            </a:extLst>
          </p:cNvPr>
          <p:cNvSpPr txBox="1"/>
          <p:nvPr/>
        </p:nvSpPr>
        <p:spPr>
          <a:xfrm>
            <a:off x="2581275" y="1209675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Current Meeting Times: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E41E58-AB92-76F8-4501-3C976C950BE9}"/>
              </a:ext>
            </a:extLst>
          </p:cNvPr>
          <p:cNvCxnSpPr/>
          <p:nvPr/>
        </p:nvCxnSpPr>
        <p:spPr>
          <a:xfrm>
            <a:off x="6987661" y="2343150"/>
            <a:ext cx="0" cy="264795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890DA59-83F7-F216-AC9C-1E43E8228563}"/>
              </a:ext>
            </a:extLst>
          </p:cNvPr>
          <p:cNvCxnSpPr/>
          <p:nvPr/>
        </p:nvCxnSpPr>
        <p:spPr>
          <a:xfrm>
            <a:off x="9394727" y="2343150"/>
            <a:ext cx="0" cy="264795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4EF5EFF-A89F-899E-EA1C-6E0FBA511F69}"/>
              </a:ext>
            </a:extLst>
          </p:cNvPr>
          <p:cNvSpPr txBox="1"/>
          <p:nvPr/>
        </p:nvSpPr>
        <p:spPr>
          <a:xfrm>
            <a:off x="8841277" y="1219901"/>
            <a:ext cx="1151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Thursdays:</a:t>
            </a:r>
          </a:p>
          <a:p>
            <a:pPr algn="ctr"/>
            <a:r>
              <a:rPr lang="en-US" sz="1400" dirty="0"/>
              <a:t>7:30 AM ET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CCAB5AA-A1DE-5F44-3505-09E7049B30F0}"/>
              </a:ext>
            </a:extLst>
          </p:cNvPr>
          <p:cNvCxnSpPr/>
          <p:nvPr/>
        </p:nvCxnSpPr>
        <p:spPr>
          <a:xfrm flipV="1">
            <a:off x="9286875" y="4991100"/>
            <a:ext cx="638175" cy="59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D0995A9-E9DB-8F03-28F4-F2E82DC19E2D}"/>
              </a:ext>
            </a:extLst>
          </p:cNvPr>
          <p:cNvSpPr txBox="1"/>
          <p:nvPr/>
        </p:nvSpPr>
        <p:spPr>
          <a:xfrm>
            <a:off x="316276" y="5325159"/>
            <a:ext cx="6657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 evening meeting time is not serving its purpose</a:t>
            </a:r>
          </a:p>
          <a:p>
            <a:r>
              <a:rPr lang="en-US" i="1" dirty="0">
                <a:solidFill>
                  <a:srgbClr val="FF0000"/>
                </a:solidFill>
              </a:rPr>
              <a:t>NOTE: It is not expected that everyone attend all General Meetings!</a:t>
            </a:r>
          </a:p>
          <a:p>
            <a:endParaRPr lang="en-US" i="1" dirty="0">
              <a:solidFill>
                <a:srgbClr val="FF0000"/>
              </a:solidFill>
            </a:endParaRPr>
          </a:p>
          <a:p>
            <a:r>
              <a:rPr lang="en-US" i="1" dirty="0">
                <a:solidFill>
                  <a:schemeClr val="accent1"/>
                </a:solidFill>
              </a:rPr>
              <a:t>Feedback and input is welcome. </a:t>
            </a:r>
          </a:p>
        </p:txBody>
      </p:sp>
    </p:spTree>
    <p:extLst>
      <p:ext uri="{BB962C8B-B14F-4D97-AF65-F5344CB8AC3E}">
        <p14:creationId xmlns:p14="http://schemas.microsoft.com/office/powerpoint/2010/main" val="3858299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014EB-0F29-C9C0-43DA-53D45859E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D8F68-5ECE-B627-6C94-A9A81607D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04875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Common Themes from Priority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D4459-430B-B804-6EBA-E5A915233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041400"/>
            <a:ext cx="10515600" cy="5580592"/>
          </a:xfrm>
        </p:spPr>
        <p:txBody>
          <a:bodyPr>
            <a:normAutofit/>
          </a:bodyPr>
          <a:lstStyle/>
          <a:p>
            <a:r>
              <a:rPr lang="en-US" b="1" dirty="0"/>
              <a:t>Evolve technical coordination into less of a reporting body, with a proactive coordinating effort </a:t>
            </a:r>
            <a:r>
              <a:rPr lang="en-US" b="1" u="sng" dirty="0"/>
              <a:t>supporting</a:t>
            </a:r>
            <a:r>
              <a:rPr lang="en-US" b="1" dirty="0"/>
              <a:t> the DSC’s</a:t>
            </a:r>
          </a:p>
          <a:p>
            <a:pPr lvl="1"/>
            <a:r>
              <a:rPr lang="en-US" dirty="0"/>
              <a:t>Organize and coordinate </a:t>
            </a:r>
            <a:r>
              <a:rPr lang="en-US" dirty="0" err="1"/>
              <a:t>preTDR</a:t>
            </a:r>
            <a:r>
              <a:rPr lang="en-US" dirty="0"/>
              <a:t> effort</a:t>
            </a:r>
          </a:p>
          <a:p>
            <a:pPr lvl="1"/>
            <a:r>
              <a:rPr lang="en-US" dirty="0"/>
              <a:t>Increase the direct engagement of the TC-Office with DSCs and CC WGs, </a:t>
            </a:r>
            <a:br>
              <a:rPr lang="en-US" dirty="0"/>
            </a:br>
            <a:r>
              <a:rPr lang="en-US" dirty="0"/>
              <a:t>TC Office presence in DSC meetings</a:t>
            </a:r>
          </a:p>
          <a:p>
            <a:pPr lvl="1"/>
            <a:r>
              <a:rPr lang="en-US" dirty="0"/>
              <a:t>Set standards/requirements for DSC internal reviews, assist with organization</a:t>
            </a:r>
          </a:p>
          <a:p>
            <a:pPr lvl="1"/>
            <a:r>
              <a:rPr lang="en-US" dirty="0"/>
              <a:t>Facilitate communication with CAMs and EIC Project</a:t>
            </a:r>
          </a:p>
          <a:p>
            <a:pPr lvl="1"/>
            <a:r>
              <a:rPr lang="en-US" dirty="0"/>
              <a:t>Organize common solutions – cooling, grounding, database,…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Actions Underway: 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Increased TC presence in DSC meetings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Individual meetings with DSC leadership (through mid-March)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Coordination effort for CERN test beams in 2025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8F3A8-5466-4BF3-E4EB-E49E4A44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CEDAB-7C46-42A3-8F7E-ADC4C9B9F86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8526C-5440-D3F1-639A-1D619E4A5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949A8-7CCD-4D90-AA9A-1451BFC6FB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6B8B14-C60D-FDFD-830A-D13A646695F1}"/>
              </a:ext>
            </a:extLst>
          </p:cNvPr>
          <p:cNvSpPr txBox="1"/>
          <p:nvPr/>
        </p:nvSpPr>
        <p:spPr>
          <a:xfrm>
            <a:off x="8899424" y="3541917"/>
            <a:ext cx="316653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Sub-bullets are examples that support the priority but are not exhaustive.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D63B9D-2B5D-8976-B904-6970C25BBF69}"/>
              </a:ext>
            </a:extLst>
          </p:cNvPr>
          <p:cNvSpPr txBox="1"/>
          <p:nvPr/>
        </p:nvSpPr>
        <p:spPr>
          <a:xfrm>
            <a:off x="8899424" y="4634223"/>
            <a:ext cx="316653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Actions listed not exhaustive. </a:t>
            </a:r>
          </a:p>
        </p:txBody>
      </p:sp>
    </p:spTree>
    <p:extLst>
      <p:ext uri="{BB962C8B-B14F-4D97-AF65-F5344CB8AC3E}">
        <p14:creationId xmlns:p14="http://schemas.microsoft.com/office/powerpoint/2010/main" val="290837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B3BFB-6C7D-61D5-2B0A-690DD2B6D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1D7D4-30A8-3BF1-A2E7-1D5014820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04875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Common Themes from Priority Discussion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6ECCA-F323-6438-F26F-18528100B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1400"/>
            <a:ext cx="10515600" cy="5580592"/>
          </a:xfrm>
        </p:spPr>
        <p:txBody>
          <a:bodyPr>
            <a:normAutofit/>
          </a:bodyPr>
          <a:lstStyle/>
          <a:p>
            <a:r>
              <a:rPr lang="en-US" b="1" dirty="0"/>
              <a:t>Need a better way to grow/onboard analysis efforts</a:t>
            </a:r>
            <a:endParaRPr lang="en-US" dirty="0"/>
          </a:p>
          <a:p>
            <a:pPr lvl="1"/>
            <a:r>
              <a:rPr lang="en-US" dirty="0"/>
              <a:t>Not just software! Onboard analysis as well</a:t>
            </a:r>
          </a:p>
          <a:p>
            <a:pPr lvl="1"/>
            <a:r>
              <a:rPr lang="en-US" dirty="0"/>
              <a:t>Common reconstruction tools facilitate higher-level </a:t>
            </a:r>
            <a:br>
              <a:rPr lang="en-US" dirty="0"/>
            </a:br>
            <a:r>
              <a:rPr lang="en-US" dirty="0"/>
              <a:t>analysis efforts</a:t>
            </a:r>
          </a:p>
          <a:p>
            <a:pPr lvl="1"/>
            <a:r>
              <a:rPr lang="en-US" dirty="0"/>
              <a:t>Use Early Science studies as a focus for efforts in analysis </a:t>
            </a:r>
            <a:br>
              <a:rPr lang="en-US" dirty="0"/>
            </a:br>
            <a:r>
              <a:rPr lang="en-US" dirty="0"/>
              <a:t>and engagement with theory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Actions Underway: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PWG’s working to implement analysis tutorials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AC working with TC Office on performance studies </a:t>
            </a:r>
          </a:p>
          <a:p>
            <a:pPr lvl="1"/>
            <a:r>
              <a:rPr lang="en-US">
                <a:solidFill>
                  <a:schemeClr val="accent1"/>
                </a:solidFill>
              </a:rPr>
              <a:t>S</a:t>
            </a:r>
            <a:r>
              <a:rPr lang="en-US" dirty="0">
                <a:solidFill>
                  <a:schemeClr val="accent1"/>
                </a:solidFill>
              </a:rPr>
              <a:t>&amp;C will be reaching out to DSCs on software </a:t>
            </a:r>
            <a:r>
              <a:rPr lang="en-US">
                <a:solidFill>
                  <a:schemeClr val="accent1"/>
                </a:solidFill>
              </a:rPr>
              <a:t>plans.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Planning Early Science workshop in late April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3DD18-859F-A03D-D611-3EAAAF5F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55A81-F7FE-4F05-9C79-C48BB0C6C6E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B3AD3-5714-E288-73B0-E15D747AD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949A8-7CCD-4D90-AA9A-1451BFC6FB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D7B366-A58F-441E-C48D-D29B6D4B491A}"/>
              </a:ext>
            </a:extLst>
          </p:cNvPr>
          <p:cNvSpPr txBox="1"/>
          <p:nvPr/>
        </p:nvSpPr>
        <p:spPr>
          <a:xfrm>
            <a:off x="8610600" y="1602163"/>
            <a:ext cx="316653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Sub-bullets are examples that support this priority but are not exhaustive.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2C41A1-7B71-7A5E-190E-AA6299212A5D}"/>
              </a:ext>
            </a:extLst>
          </p:cNvPr>
          <p:cNvSpPr txBox="1"/>
          <p:nvPr/>
        </p:nvSpPr>
        <p:spPr>
          <a:xfrm>
            <a:off x="8610600" y="3514209"/>
            <a:ext cx="316653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Actions listed not exhaustive. </a:t>
            </a:r>
          </a:p>
        </p:txBody>
      </p:sp>
    </p:spTree>
    <p:extLst>
      <p:ext uri="{BB962C8B-B14F-4D97-AF65-F5344CB8AC3E}">
        <p14:creationId xmlns:p14="http://schemas.microsoft.com/office/powerpoint/2010/main" val="35313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7CB16-6B23-D499-6181-5BDFD3E69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7CAB7-2D73-5DD3-B3FD-B50F2935F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04875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Common Themes from Priority Discussion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2D1B2-2A02-5084-3DA8-6EFFB42C3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1400"/>
            <a:ext cx="10515600" cy="5580592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Need to define a set of 2025 milestones for progress in simulations </a:t>
            </a:r>
          </a:p>
          <a:p>
            <a:pPr lvl="1"/>
            <a:r>
              <a:rPr lang="en-US" dirty="0"/>
              <a:t>This includes simulation framework, fidelity to the mechanical design, inclusion of backgrounds, and reconstruction and common tools </a:t>
            </a:r>
          </a:p>
          <a:p>
            <a:pPr lvl="1"/>
            <a:r>
              <a:rPr lang="en-US" dirty="0"/>
              <a:t>Work with DSC’s to set software goals, SCC to support</a:t>
            </a:r>
          </a:p>
          <a:p>
            <a:pPr lvl="1"/>
            <a:r>
              <a:rPr lang="en-US" dirty="0"/>
              <a:t>Define how we work towards simulation reconstruction in timeframes</a:t>
            </a:r>
          </a:p>
          <a:p>
            <a:r>
              <a:rPr lang="en-US" dirty="0">
                <a:solidFill>
                  <a:schemeClr val="accent1"/>
                </a:solidFill>
              </a:rPr>
              <a:t>Actions Underway: 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S&amp;C/AC agreed on priorities and people identified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Report at next General Meeting</a:t>
            </a:r>
          </a:p>
          <a:p>
            <a:r>
              <a:rPr lang="en-US" b="1" dirty="0"/>
              <a:t>Workforce and Engagement</a:t>
            </a:r>
          </a:p>
          <a:p>
            <a:pPr lvl="1"/>
            <a:r>
              <a:rPr lang="en-US" dirty="0"/>
              <a:t>Need to increase workforce and support engagement across all three coordination offices</a:t>
            </a:r>
          </a:p>
          <a:p>
            <a:r>
              <a:rPr lang="en-US" dirty="0">
                <a:solidFill>
                  <a:schemeClr val="accent1"/>
                </a:solidFill>
              </a:rPr>
              <a:t>Actions Underway: 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Analysis tutorials in preparation ahead of summer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students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Analysis of membership survey underway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8F708-6994-2C94-5705-B748123D1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55A81-F7FE-4F05-9C79-C48BB0C6C6E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2/20/2025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5C329-51F0-691F-EFA6-451A19440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949A8-7CCD-4D90-AA9A-1451BFC6FB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5D278B-CB05-0BA1-CF11-43E28E7CF7B1}"/>
              </a:ext>
            </a:extLst>
          </p:cNvPr>
          <p:cNvSpPr txBox="1"/>
          <p:nvPr/>
        </p:nvSpPr>
        <p:spPr>
          <a:xfrm>
            <a:off x="8707414" y="5357185"/>
            <a:ext cx="316653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Sub-bullets are examples that support this priority but are not exhaustive.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34D337-6341-2280-55BC-302001685354}"/>
              </a:ext>
            </a:extLst>
          </p:cNvPr>
          <p:cNvSpPr txBox="1"/>
          <p:nvPr/>
        </p:nvSpPr>
        <p:spPr>
          <a:xfrm>
            <a:off x="8707414" y="3148989"/>
            <a:ext cx="316653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Actions listed not exhaustive. </a:t>
            </a:r>
          </a:p>
        </p:txBody>
      </p:sp>
    </p:spTree>
    <p:extLst>
      <p:ext uri="{BB962C8B-B14F-4D97-AF65-F5344CB8AC3E}">
        <p14:creationId xmlns:p14="http://schemas.microsoft.com/office/powerpoint/2010/main" val="192641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904FE-7CD4-7979-1390-EAEFE4520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More Information Coming Soon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CEBD6-6064-F802-F152-6E82F1564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100"/>
            <a:ext cx="10515600" cy="46148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2025 Statements of Service frozen as of Feb 10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Analysis of 2025 FTE commitments and projections underway</a:t>
            </a:r>
          </a:p>
          <a:p>
            <a:r>
              <a:rPr lang="en-US" dirty="0"/>
              <a:t>Concrete strategy/plan for publications in 2025</a:t>
            </a:r>
          </a:p>
          <a:p>
            <a:r>
              <a:rPr lang="en-US" dirty="0"/>
              <a:t>Next Early Science Workshop to be announced soon</a:t>
            </a:r>
          </a:p>
          <a:p>
            <a:r>
              <a:rPr lang="en-US" dirty="0"/>
              <a:t>Voting underway to admit University of Seoul </a:t>
            </a:r>
          </a:p>
          <a:p>
            <a:r>
              <a:rPr lang="en-US" dirty="0"/>
              <a:t>Spokesperson election to start imminently </a:t>
            </a:r>
          </a:p>
          <a:p>
            <a:r>
              <a:rPr lang="en-US" dirty="0"/>
              <a:t>Planning underway for next CC meeting</a:t>
            </a:r>
          </a:p>
          <a:p>
            <a:pPr lvl="1"/>
            <a:r>
              <a:rPr lang="en-US" dirty="0"/>
              <a:t>Two new institutions ready to petition for membership </a:t>
            </a:r>
          </a:p>
          <a:p>
            <a:r>
              <a:rPr lang="en-US" dirty="0"/>
              <a:t>Next collaboration meeting – Week of July 14</a:t>
            </a:r>
            <a:r>
              <a:rPr lang="en-US" baseline="30000" dirty="0"/>
              <a:t>th</a:t>
            </a:r>
            <a:r>
              <a:rPr lang="en-US" dirty="0"/>
              <a:t> @ </a:t>
            </a:r>
            <a:r>
              <a:rPr lang="en-US" dirty="0" err="1"/>
              <a:t>JLab</a:t>
            </a:r>
            <a:r>
              <a:rPr lang="en-US" dirty="0"/>
              <a:t> </a:t>
            </a:r>
          </a:p>
          <a:p>
            <a:r>
              <a:rPr lang="en-US" dirty="0"/>
              <a:t>REMINDER: Call for Jan. 2026 Collab. Meeting Host due March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So far no expressions of interest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6E893-A5F4-8809-6E32-BEAC1E523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CEE84-82D8-EA8E-79A2-DF4FF18D0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1FAB0-3696-9A81-E969-B83C00C64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72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C17AE-5A41-8169-C795-5131878EA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111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B58AE-DD63-7159-A6C7-7EFAE4E93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8606"/>
            <a:ext cx="10515600" cy="4838357"/>
          </a:xfrm>
        </p:spPr>
        <p:txBody>
          <a:bodyPr>
            <a:normAutofit/>
          </a:bodyPr>
          <a:lstStyle/>
          <a:p>
            <a:r>
              <a:rPr lang="en-US" dirty="0"/>
              <a:t>A busy 2025 is already underway</a:t>
            </a:r>
          </a:p>
          <a:p>
            <a:r>
              <a:rPr lang="en-US" dirty="0"/>
              <a:t>We are using the momentum from the Frascati meeting to act on collaboration priorities</a:t>
            </a:r>
          </a:p>
          <a:p>
            <a:pPr lvl="1"/>
            <a:r>
              <a:rPr lang="en-US" dirty="0"/>
              <a:t>In future General Meetings we will continue to report on progress on collaboration priorities established at the Frascati meeting</a:t>
            </a:r>
          </a:p>
          <a:p>
            <a:r>
              <a:rPr lang="en-US" dirty="0"/>
              <a:t>Next </a:t>
            </a:r>
            <a:r>
              <a:rPr lang="en-US" dirty="0" err="1"/>
              <a:t>ePIC</a:t>
            </a:r>
            <a:r>
              <a:rPr lang="en-US" dirty="0"/>
              <a:t> General Meeting Friday, Mar. 7</a:t>
            </a:r>
            <a:r>
              <a:rPr lang="en-US" baseline="30000" dirty="0"/>
              <a:t>th</a:t>
            </a:r>
            <a:r>
              <a:rPr lang="en-US" dirty="0"/>
              <a:t>, 2025 @ 10:30AM 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B28DD-586C-CD93-73C2-BC123AE9C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2/20/2025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499A4514-4849-DB57-66A8-701208B37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1C3B2-E8EB-A59D-3230-513A679F1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A2B306E-FE73-23C4-74FC-10004A785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713" y="4607930"/>
            <a:ext cx="2618574" cy="188494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0F9FB-2906-8282-85E2-4902A3AEA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85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435FE5CE-15BE-8B4A-54CC-D52C7DCC0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327" y="2112150"/>
            <a:ext cx="9053345" cy="26337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C7A3F4-3753-8E74-B80F-E4A0CDA88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BD81DA-5D9A-F679-21B5-3F001B09C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24715-D584-EA94-6358-42B3EE41C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06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88498-EA64-737D-7F79-D8D65EC1A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919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New Zoom Link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DCFBE-AB6B-5C23-C490-A1B1656C4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58" y="1315616"/>
            <a:ext cx="10515600" cy="4861347"/>
          </a:xfrm>
        </p:spPr>
        <p:txBody>
          <a:bodyPr/>
          <a:lstStyle/>
          <a:p>
            <a:r>
              <a:rPr lang="en-US" dirty="0"/>
              <a:t>The Zoom link for the General Meeting now requires a password</a:t>
            </a:r>
          </a:p>
          <a:p>
            <a:r>
              <a:rPr lang="en-US" dirty="0"/>
              <a:t>We decided to do this after a TIC meeting was Zoom-bombed</a:t>
            </a:r>
          </a:p>
          <a:p>
            <a:pPr lvl="1"/>
            <a:r>
              <a:rPr lang="en-US" dirty="0"/>
              <a:t>All our Indico pages are public, so this offers another hurdle for a would-be </a:t>
            </a:r>
            <a:br>
              <a:rPr lang="en-US" dirty="0"/>
            </a:br>
            <a:r>
              <a:rPr lang="en-US" dirty="0"/>
              <a:t>bomber (not a guarantee)</a:t>
            </a:r>
          </a:p>
          <a:p>
            <a:pPr lvl="2"/>
            <a:r>
              <a:rPr lang="en-US" dirty="0"/>
              <a:t>Old link had password embedded to allow one-click access</a:t>
            </a:r>
          </a:p>
          <a:p>
            <a:pPr lvl="1"/>
            <a:r>
              <a:rPr lang="en-US" dirty="0"/>
              <a:t>Hopefully this is not </a:t>
            </a:r>
            <a:br>
              <a:rPr lang="en-US" dirty="0"/>
            </a:br>
            <a:r>
              <a:rPr lang="en-US" dirty="0"/>
              <a:t>overly cumbersome for </a:t>
            </a:r>
            <a:br>
              <a:rPr lang="en-US" dirty="0"/>
            </a:br>
            <a:r>
              <a:rPr lang="en-US" dirty="0"/>
              <a:t>our collaborators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AFA51-AC55-3643-E3DC-01FA9286E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A4863-7431-D7FC-1B02-4DCCC0917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D19B933-AB36-5401-5454-B87927307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495" y="3584608"/>
            <a:ext cx="7280919" cy="25923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FBF6E-B5A3-E776-C0BC-ED01D8F22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73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380FF-8559-07BE-9E4B-F52B57D2E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</a:rPr>
              <a:t>ePIC</a:t>
            </a:r>
            <a:r>
              <a:rPr lang="en-US" b="1" dirty="0">
                <a:solidFill>
                  <a:schemeClr val="accent1"/>
                </a:solidFill>
              </a:rPr>
              <a:t> Resources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6AA10-4DDA-80D2-7247-44004DAC3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2/20/2025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8EB6EB9-D306-E817-1A32-A2FC3A44F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85" y="1542820"/>
            <a:ext cx="10515600" cy="47361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Public Website - </a:t>
            </a:r>
            <a:r>
              <a:rPr lang="en-US" dirty="0">
                <a:hlinkClick r:id="rId2"/>
              </a:rPr>
              <a:t>https://www.bnl.gov/eic/epic.php</a:t>
            </a:r>
            <a:endParaRPr lang="en-US" dirty="0"/>
          </a:p>
          <a:p>
            <a:r>
              <a:rPr lang="en-US" dirty="0"/>
              <a:t>Mailing Lists – </a:t>
            </a:r>
            <a:r>
              <a:rPr lang="en-US" dirty="0">
                <a:hlinkClick r:id="rId3"/>
              </a:rPr>
              <a:t>https://lists.bnl.gov/mailman/listinfo</a:t>
            </a:r>
            <a:endParaRPr lang="en-US" dirty="0"/>
          </a:p>
          <a:p>
            <a:r>
              <a:rPr lang="en-US" dirty="0"/>
              <a:t>Indico Agenda - </a:t>
            </a:r>
            <a:r>
              <a:rPr lang="en-US" dirty="0">
                <a:hlinkClick r:id="rId4"/>
              </a:rPr>
              <a:t>https://indico.bnl.gov/category/402/</a:t>
            </a:r>
            <a:endParaRPr lang="en-US" dirty="0"/>
          </a:p>
          <a:p>
            <a:pPr lvl="1"/>
            <a:r>
              <a:rPr lang="en-US" dirty="0" err="1"/>
              <a:t>ePIC</a:t>
            </a:r>
            <a:r>
              <a:rPr lang="en-US" dirty="0"/>
              <a:t> Software and Computing: </a:t>
            </a:r>
            <a:r>
              <a:rPr lang="en-US" dirty="0">
                <a:hlinkClick r:id="rId5"/>
              </a:rPr>
              <a:t>https://indico.bnl.gov/category/435/</a:t>
            </a:r>
            <a:endParaRPr lang="en-US" dirty="0"/>
          </a:p>
          <a:p>
            <a:r>
              <a:rPr lang="en-US" dirty="0"/>
              <a:t>Wiki - </a:t>
            </a:r>
            <a:r>
              <a:rPr lang="en-US" dirty="0">
                <a:hlinkClick r:id="rId6"/>
              </a:rPr>
              <a:t>https://wiki.bnl.gov/EPIC</a:t>
            </a:r>
            <a:endParaRPr lang="en-US" dirty="0"/>
          </a:p>
          <a:p>
            <a:r>
              <a:rPr lang="en-US" dirty="0"/>
              <a:t>ePIC Software Training: </a:t>
            </a:r>
          </a:p>
          <a:p>
            <a:pPr lvl="1"/>
            <a:r>
              <a:rPr lang="en-US" dirty="0"/>
              <a:t>Landing Page: </a:t>
            </a:r>
            <a:r>
              <a:rPr lang="en-US" dirty="0">
                <a:hlinkClick r:id="rId7"/>
              </a:rPr>
              <a:t>https://eic.github.io/documentation/landingpage.html</a:t>
            </a:r>
            <a:endParaRPr lang="en-US" sz="2800" dirty="0"/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Tutorials: </a:t>
            </a:r>
            <a:r>
              <a:rPr lang="en-US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8"/>
              </a:rPr>
              <a:t>https://eic.github.io/documentation/tutorials.html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8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Mattermost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 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9"/>
              </a:rPr>
              <a:t>https://</a:t>
            </a:r>
            <a:r>
              <a:rPr lang="en-US" dirty="0">
                <a:hlinkClick r:id="rId9"/>
              </a:rPr>
              <a:t>chat.epic-eic.org</a:t>
            </a:r>
            <a:endParaRPr lang="en-US" dirty="0"/>
          </a:p>
          <a:p>
            <a:pPr marL="0">
              <a:spcBef>
                <a:spcPts val="0"/>
              </a:spcBef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ePIC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Zenodo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Community: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0"/>
              </a:rPr>
              <a:t>https://zenodo.org/communities/epic</a:t>
            </a:r>
            <a:endParaRPr lang="en-US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77754AE-841A-0ABD-B108-FCBDDA48D8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70437" y="314334"/>
            <a:ext cx="1804597" cy="129901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FE3D9-B3F2-39F4-1B72-AF0B64A5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2B075-5699-9F42-932D-A29C8840E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75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F5B25-8739-6B37-B6A9-E7F4FA5E9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670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Hey John, start the recording….</a:t>
            </a: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AE950-D4C7-B96E-B999-3B7EA542A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D355A3-B1E2-D92B-5E8A-546BBA9ED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CC177A-2D14-E882-51B3-01D6D493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52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circle with an arrow and waves&#10;&#10;Description automatically generated">
            <a:extLst>
              <a:ext uri="{FF2B5EF4-FFF2-40B4-BE49-F238E27FC236}">
                <a16:creationId xmlns:a16="http://schemas.microsoft.com/office/drawing/2014/main" id="{45E19F64-D7CC-3A46-AE5A-90461E1CC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495" y="2707363"/>
            <a:ext cx="3480044" cy="30426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BFA4F9-5649-0168-6C84-176E3B20F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7331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EICUG 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F0A71-F146-499F-F3E2-55D9C6D02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752"/>
            <a:ext cx="5080462" cy="47322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EICUG is a vital organization to promote the interests of the EIC community! </a:t>
            </a:r>
          </a:p>
          <a:p>
            <a:pPr lvl="1"/>
            <a:r>
              <a:rPr lang="en-US" dirty="0"/>
              <a:t>Without the EICUG we would never have gotten far enough to form ePIC!</a:t>
            </a:r>
          </a:p>
          <a:p>
            <a:endParaRPr lang="en-US" dirty="0"/>
          </a:p>
          <a:p>
            <a:r>
              <a:rPr lang="en-US" dirty="0"/>
              <a:t>Please register your institution!</a:t>
            </a:r>
          </a:p>
          <a:p>
            <a:r>
              <a:rPr lang="en-US" dirty="0"/>
              <a:t>Check with your EICUG IB representative to get registered as a member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000" dirty="0">
                <a:hlinkClick r:id="rId3"/>
              </a:rPr>
              <a:t>https://www.eicug.org/content/join.html</a:t>
            </a: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BAFB3-EA53-8EC0-5C8F-7BE1EEA28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2/20/2025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566A896-3E41-F7FC-CBB1-3F0CDF77C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918" y="1807178"/>
            <a:ext cx="4899513" cy="90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8FDB4-5DAA-99C8-8AF5-3846F8727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CAA92-036A-B8C2-2777-EE1781F38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41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EC071-391F-A41B-26B5-2BA5B9C27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EEA59-D78E-A942-3859-812F0B9B9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D1C25-5F25-C237-3D7F-4085178C1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4E5A52-22EF-6F2F-B3F3-F30302ED5E04}"/>
              </a:ext>
            </a:extLst>
          </p:cNvPr>
          <p:cNvSpPr txBox="1"/>
          <p:nvPr/>
        </p:nvSpPr>
        <p:spPr>
          <a:xfrm>
            <a:off x="411050" y="2291943"/>
            <a:ext cx="2633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 agenda this evening -  news from the collaboration and the project.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AB33C8-DEE1-A1D1-7003-B8DD301D7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06D71510-7CFA-8422-0B17-0BD38C7D0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089" y="800100"/>
            <a:ext cx="8251861" cy="455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02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ree Vectors | 3D Arrow Right Green">
            <a:extLst>
              <a:ext uri="{FF2B5EF4-FFF2-40B4-BE49-F238E27FC236}">
                <a16:creationId xmlns:a16="http://schemas.microsoft.com/office/drawing/2014/main" id="{EA86CB8E-9667-813F-6534-F5A668241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88" y="2337228"/>
            <a:ext cx="11875773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758D90-69F9-4840-D220-8445B3268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585" y="258427"/>
            <a:ext cx="10515600" cy="1032919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               2025 -2026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0A67C-16C0-412A-289E-C666EA365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3780" y="6356350"/>
            <a:ext cx="2743200" cy="365125"/>
          </a:xfrm>
        </p:spPr>
        <p:txBody>
          <a:bodyPr/>
          <a:lstStyle/>
          <a:p>
            <a:r>
              <a:rPr lang="en-US" dirty="0"/>
              <a:t>1/20/2025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0CFCC-4652-2695-9153-B8C2717FE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Jan 2025 Collaboration Meeting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F65D60-FF65-A57E-6384-53ED19785CCC}"/>
              </a:ext>
            </a:extLst>
          </p:cNvPr>
          <p:cNvGrpSpPr/>
          <p:nvPr/>
        </p:nvGrpSpPr>
        <p:grpSpPr>
          <a:xfrm>
            <a:off x="3170607" y="1411661"/>
            <a:ext cx="1237691" cy="2384858"/>
            <a:chOff x="7534031" y="1196286"/>
            <a:chExt cx="1237691" cy="2384858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3CC3DC5-294F-C15D-9B7C-184F7441BDB5}"/>
                </a:ext>
              </a:extLst>
            </p:cNvPr>
            <p:cNvCxnSpPr>
              <a:cxnSpLocks/>
            </p:cNvCxnSpPr>
            <p:nvPr/>
          </p:nvCxnSpPr>
          <p:spPr>
            <a:xfrm>
              <a:off x="7850350" y="1766799"/>
              <a:ext cx="0" cy="1814345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5795986-B893-FFE2-60C1-92CAEB953B68}"/>
                </a:ext>
              </a:extLst>
            </p:cNvPr>
            <p:cNvSpPr txBox="1"/>
            <p:nvPr/>
          </p:nvSpPr>
          <p:spPr>
            <a:xfrm>
              <a:off x="7534031" y="1196286"/>
              <a:ext cx="1237691" cy="5770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50" b="1" dirty="0" err="1">
                  <a:solidFill>
                    <a:schemeClr val="accent1"/>
                  </a:solidFill>
                </a:rPr>
                <a:t>ePIC</a:t>
              </a:r>
              <a:r>
                <a:rPr lang="en-US" sz="1050" b="1" dirty="0">
                  <a:solidFill>
                    <a:schemeClr val="accent1"/>
                  </a:solidFill>
                </a:rPr>
                <a:t> Early Physics Workshop </a:t>
              </a:r>
              <a:br>
                <a:rPr lang="en-US" sz="1050" b="1" dirty="0">
                  <a:solidFill>
                    <a:schemeClr val="accent1"/>
                  </a:solidFill>
                </a:rPr>
              </a:br>
              <a:r>
                <a:rPr lang="en-US" sz="1050" b="1" dirty="0">
                  <a:solidFill>
                    <a:schemeClr val="accent1"/>
                  </a:solidFill>
                </a:rPr>
                <a:t>April 2025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0A6558E-336E-F7B0-A3B3-110366CDE69D}"/>
              </a:ext>
            </a:extLst>
          </p:cNvPr>
          <p:cNvGrpSpPr/>
          <p:nvPr/>
        </p:nvGrpSpPr>
        <p:grpSpPr>
          <a:xfrm>
            <a:off x="10360560" y="1626967"/>
            <a:ext cx="1796777" cy="2177002"/>
            <a:chOff x="1953572" y="2115208"/>
            <a:chExt cx="997026" cy="198271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A01AD7F-DDE1-F6FA-5384-A1FF51E96FB6}"/>
                </a:ext>
              </a:extLst>
            </p:cNvPr>
            <p:cNvSpPr txBox="1"/>
            <p:nvPr/>
          </p:nvSpPr>
          <p:spPr>
            <a:xfrm>
              <a:off x="1953572" y="2115208"/>
              <a:ext cx="997026" cy="672740"/>
            </a:xfrm>
            <a:prstGeom prst="rect">
              <a:avLst/>
            </a:prstGeom>
            <a:solidFill>
              <a:schemeClr val="bg1"/>
            </a:solidFill>
            <a:ln w="222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chemeClr val="accent1"/>
                  </a:solidFill>
                </a:rPr>
                <a:t>ePIC</a:t>
              </a:r>
              <a:r>
                <a:rPr lang="en-US" sz="1400" b="1" dirty="0">
                  <a:solidFill>
                    <a:schemeClr val="accent1"/>
                  </a:solidFill>
                </a:rPr>
                <a:t> pre-TDR</a:t>
              </a:r>
            </a:p>
            <a:p>
              <a:pPr algn="ctr"/>
              <a:r>
                <a:rPr lang="en-US" sz="1400" b="1" dirty="0">
                  <a:solidFill>
                    <a:schemeClr val="accent1"/>
                  </a:solidFill>
                </a:rPr>
                <a:t>and publications (goal)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9FBF5BE-C3C5-9760-3D1A-3304B9A9871B}"/>
                </a:ext>
              </a:extLst>
            </p:cNvPr>
            <p:cNvCxnSpPr>
              <a:cxnSpLocks/>
            </p:cNvCxnSpPr>
            <p:nvPr/>
          </p:nvCxnSpPr>
          <p:spPr>
            <a:xfrm>
              <a:off x="2469899" y="2816069"/>
              <a:ext cx="5763" cy="12818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EA3D427B-E578-BF6F-0798-BDD3DC27A671}"/>
              </a:ext>
            </a:extLst>
          </p:cNvPr>
          <p:cNvSpPr/>
          <p:nvPr/>
        </p:nvSpPr>
        <p:spPr>
          <a:xfrm>
            <a:off x="6003241" y="5390016"/>
            <a:ext cx="1816283" cy="121455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058975-A478-213F-0F20-B35E68B1EC59}"/>
              </a:ext>
            </a:extLst>
          </p:cNvPr>
          <p:cNvSpPr/>
          <p:nvPr/>
        </p:nvSpPr>
        <p:spPr>
          <a:xfrm>
            <a:off x="6694474" y="2258654"/>
            <a:ext cx="1140244" cy="58430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EAE4B43-AD77-DAE4-4EAC-ECA61DE19D7A}"/>
              </a:ext>
            </a:extLst>
          </p:cNvPr>
          <p:cNvSpPr/>
          <p:nvPr/>
        </p:nvSpPr>
        <p:spPr>
          <a:xfrm>
            <a:off x="5870937" y="1378248"/>
            <a:ext cx="1140244" cy="58430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D0D92E5-ACE9-8689-5150-C5B0F4C05949}"/>
              </a:ext>
            </a:extLst>
          </p:cNvPr>
          <p:cNvSpPr/>
          <p:nvPr/>
        </p:nvSpPr>
        <p:spPr>
          <a:xfrm>
            <a:off x="5065457" y="4968697"/>
            <a:ext cx="1264449" cy="58430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613C8-1640-8544-4B25-14E11B29E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14187-AF44-4271-AA62-1C5C376B8E74}" type="slidenum">
              <a:rPr lang="en-US" smtClean="0"/>
              <a:t>4</a:t>
            </a:fld>
            <a:endParaRPr lang="en-US"/>
          </a:p>
        </p:txBody>
      </p:sp>
      <p:grpSp>
        <p:nvGrpSpPr>
          <p:cNvPr id="1126" name="Group 1125">
            <a:extLst>
              <a:ext uri="{FF2B5EF4-FFF2-40B4-BE49-F238E27FC236}">
                <a16:creationId xmlns:a16="http://schemas.microsoft.com/office/drawing/2014/main" id="{5A33CBBE-49C2-1703-DBFD-D07A5E1CC106}"/>
              </a:ext>
            </a:extLst>
          </p:cNvPr>
          <p:cNvGrpSpPr/>
          <p:nvPr/>
        </p:nvGrpSpPr>
        <p:grpSpPr>
          <a:xfrm>
            <a:off x="5357287" y="3883672"/>
            <a:ext cx="1337187" cy="1387940"/>
            <a:chOff x="4323757" y="3840124"/>
            <a:chExt cx="1337187" cy="138794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21EE819-0FF0-9036-0C8D-F93D9E5D21B8}"/>
                </a:ext>
              </a:extLst>
            </p:cNvPr>
            <p:cNvSpPr txBox="1"/>
            <p:nvPr/>
          </p:nvSpPr>
          <p:spPr>
            <a:xfrm>
              <a:off x="4323757" y="4489400"/>
              <a:ext cx="1337187" cy="7386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EICUG/</a:t>
              </a:r>
              <a:r>
                <a:rPr lang="en-US" sz="1400" dirty="0" err="1"/>
                <a:t>ePIC</a:t>
              </a:r>
              <a:r>
                <a:rPr lang="en-US" sz="1400" dirty="0"/>
                <a:t> Collab. Mtg. July 14-18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BFF325E-EDCA-FD01-8C5B-F473AED78D4C}"/>
                </a:ext>
              </a:extLst>
            </p:cNvPr>
            <p:cNvCxnSpPr>
              <a:cxnSpLocks/>
            </p:cNvCxnSpPr>
            <p:nvPr/>
          </p:nvCxnSpPr>
          <p:spPr>
            <a:xfrm>
              <a:off x="4978442" y="3840124"/>
              <a:ext cx="0" cy="6492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30" name="Group 1129">
            <a:extLst>
              <a:ext uri="{FF2B5EF4-FFF2-40B4-BE49-F238E27FC236}">
                <a16:creationId xmlns:a16="http://schemas.microsoft.com/office/drawing/2014/main" id="{85EAD17D-D537-C9B9-5611-F910C7F300DB}"/>
              </a:ext>
            </a:extLst>
          </p:cNvPr>
          <p:cNvGrpSpPr/>
          <p:nvPr/>
        </p:nvGrpSpPr>
        <p:grpSpPr>
          <a:xfrm>
            <a:off x="9399168" y="3801388"/>
            <a:ext cx="879956" cy="2649590"/>
            <a:chOff x="9388410" y="3771386"/>
            <a:chExt cx="879956" cy="2063046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36AF918-05F4-1360-F75B-FBD96E47F52B}"/>
                </a:ext>
              </a:extLst>
            </p:cNvPr>
            <p:cNvCxnSpPr>
              <a:cxnSpLocks/>
            </p:cNvCxnSpPr>
            <p:nvPr/>
          </p:nvCxnSpPr>
          <p:spPr>
            <a:xfrm>
              <a:off x="9670682" y="3771386"/>
              <a:ext cx="0" cy="15957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1E4C629-3185-0040-2F52-B1C76BFC90E8}"/>
                </a:ext>
              </a:extLst>
            </p:cNvPr>
            <p:cNvSpPr txBox="1"/>
            <p:nvPr/>
          </p:nvSpPr>
          <p:spPr>
            <a:xfrm>
              <a:off x="9388410" y="5367127"/>
              <a:ext cx="879956" cy="4673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6th EIC RRB Meeting </a:t>
              </a:r>
              <a:br>
                <a:rPr lang="en-US" sz="1100" dirty="0"/>
              </a:br>
              <a:r>
                <a:rPr lang="en-US" sz="1100" dirty="0"/>
                <a:t>Nov 2025</a:t>
              </a:r>
            </a:p>
          </p:txBody>
        </p:sp>
      </p:grp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65F50065-4265-A4F1-4D08-7448F34A9856}"/>
              </a:ext>
            </a:extLst>
          </p:cNvPr>
          <p:cNvGrpSpPr/>
          <p:nvPr/>
        </p:nvGrpSpPr>
        <p:grpSpPr>
          <a:xfrm>
            <a:off x="9908743" y="3781785"/>
            <a:ext cx="1048881" cy="1793943"/>
            <a:chOff x="3748181" y="3584667"/>
            <a:chExt cx="1048881" cy="1223943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A08CF25F-69F2-7940-16C5-3E719A28F093}"/>
                </a:ext>
              </a:extLst>
            </p:cNvPr>
            <p:cNvCxnSpPr>
              <a:cxnSpLocks/>
            </p:cNvCxnSpPr>
            <p:nvPr/>
          </p:nvCxnSpPr>
          <p:spPr>
            <a:xfrm>
              <a:off x="4213076" y="3584667"/>
              <a:ext cx="9880" cy="5833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3" name="TextBox 1032">
              <a:extLst>
                <a:ext uri="{FF2B5EF4-FFF2-40B4-BE49-F238E27FC236}">
                  <a16:creationId xmlns:a16="http://schemas.microsoft.com/office/drawing/2014/main" id="{E38AD4E9-0E62-A649-4FDA-11DDE0D5F021}"/>
                </a:ext>
              </a:extLst>
            </p:cNvPr>
            <p:cNvSpPr txBox="1"/>
            <p:nvPr/>
          </p:nvSpPr>
          <p:spPr>
            <a:xfrm>
              <a:off x="3748181" y="4231331"/>
              <a:ext cx="1048881" cy="57727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PDR: </a:t>
              </a:r>
              <a:r>
                <a:rPr lang="en-US" sz="1050" dirty="0" err="1"/>
                <a:t>Integ</a:t>
              </a:r>
              <a:r>
                <a:rPr lang="en-US" sz="1050" dirty="0"/>
                <a:t>. + Installation</a:t>
              </a:r>
              <a:br>
                <a:rPr lang="en-US" sz="1050" dirty="0"/>
              </a:br>
              <a:r>
                <a:rPr lang="en-US" sz="1050" dirty="0"/>
                <a:t>(outside GST)</a:t>
              </a:r>
            </a:p>
            <a:p>
              <a:r>
                <a:rPr lang="en-US" sz="1050" dirty="0"/>
                <a:t>Nov/Dec 2025</a:t>
              </a:r>
            </a:p>
          </p:txBody>
        </p:sp>
      </p:grp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FBE8E766-3453-E9C5-7FC8-AD338A8203A9}"/>
              </a:ext>
            </a:extLst>
          </p:cNvPr>
          <p:cNvGrpSpPr/>
          <p:nvPr/>
        </p:nvGrpSpPr>
        <p:grpSpPr>
          <a:xfrm>
            <a:off x="2180880" y="2380081"/>
            <a:ext cx="1306043" cy="1412541"/>
            <a:chOff x="3517716" y="2396932"/>
            <a:chExt cx="1306043" cy="1412541"/>
          </a:xfrm>
        </p:grpSpPr>
        <p:cxnSp>
          <p:nvCxnSpPr>
            <p:cNvPr id="1035" name="Straight Connector 1034">
              <a:extLst>
                <a:ext uri="{FF2B5EF4-FFF2-40B4-BE49-F238E27FC236}">
                  <a16:creationId xmlns:a16="http://schemas.microsoft.com/office/drawing/2014/main" id="{A55D02ED-04FB-3E13-C071-9A8014B9DAC0}"/>
                </a:ext>
              </a:extLst>
            </p:cNvPr>
            <p:cNvCxnSpPr>
              <a:cxnSpLocks/>
            </p:cNvCxnSpPr>
            <p:nvPr/>
          </p:nvCxnSpPr>
          <p:spPr>
            <a:xfrm>
              <a:off x="4061592" y="2832113"/>
              <a:ext cx="0" cy="9773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6" name="TextBox 1035">
              <a:extLst>
                <a:ext uri="{FF2B5EF4-FFF2-40B4-BE49-F238E27FC236}">
                  <a16:creationId xmlns:a16="http://schemas.microsoft.com/office/drawing/2014/main" id="{F1F52E58-220B-1D1C-9D0A-A7654604A113}"/>
                </a:ext>
              </a:extLst>
            </p:cNvPr>
            <p:cNvSpPr txBox="1"/>
            <p:nvPr/>
          </p:nvSpPr>
          <p:spPr>
            <a:xfrm>
              <a:off x="3517716" y="2396932"/>
              <a:ext cx="1306043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PDR2: Cerenkov PID </a:t>
              </a:r>
            </a:p>
            <a:p>
              <a:r>
                <a:rPr lang="en-US" sz="1050" dirty="0"/>
                <a:t>April 1-2, 2025</a:t>
              </a:r>
            </a:p>
          </p:txBody>
        </p:sp>
      </p:grpSp>
      <p:cxnSp>
        <p:nvCxnSpPr>
          <p:cNvPr id="1067" name="Straight Connector 1066">
            <a:extLst>
              <a:ext uri="{FF2B5EF4-FFF2-40B4-BE49-F238E27FC236}">
                <a16:creationId xmlns:a16="http://schemas.microsoft.com/office/drawing/2014/main" id="{572927D0-CAE3-A09F-C8A5-3AABF7B4D693}"/>
              </a:ext>
            </a:extLst>
          </p:cNvPr>
          <p:cNvCxnSpPr>
            <a:cxnSpLocks/>
          </p:cNvCxnSpPr>
          <p:nvPr/>
        </p:nvCxnSpPr>
        <p:spPr>
          <a:xfrm flipV="1">
            <a:off x="89838" y="3803912"/>
            <a:ext cx="11912497" cy="8938"/>
          </a:xfrm>
          <a:prstGeom prst="line">
            <a:avLst/>
          </a:prstGeom>
          <a:ln w="158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0" name="Group 1109">
            <a:extLst>
              <a:ext uri="{FF2B5EF4-FFF2-40B4-BE49-F238E27FC236}">
                <a16:creationId xmlns:a16="http://schemas.microsoft.com/office/drawing/2014/main" id="{281DCDB6-D2BA-D747-F2E7-348FE5158C69}"/>
              </a:ext>
            </a:extLst>
          </p:cNvPr>
          <p:cNvGrpSpPr/>
          <p:nvPr/>
        </p:nvGrpSpPr>
        <p:grpSpPr>
          <a:xfrm>
            <a:off x="710714" y="2663000"/>
            <a:ext cx="1471769" cy="1948380"/>
            <a:chOff x="10649797" y="3285382"/>
            <a:chExt cx="1471769" cy="194838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F39B412-6948-6B08-7159-0DB26F0AD119}"/>
                </a:ext>
              </a:extLst>
            </p:cNvPr>
            <p:cNvSpPr txBox="1"/>
            <p:nvPr/>
          </p:nvSpPr>
          <p:spPr>
            <a:xfrm>
              <a:off x="10649797" y="4648987"/>
              <a:ext cx="1471769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Frascati</a:t>
              </a:r>
            </a:p>
            <a:p>
              <a:pPr algn="ctr"/>
              <a:r>
                <a:rPr lang="en-US" sz="1600" b="1" dirty="0"/>
                <a:t>Jan 20-24,2025</a:t>
              </a:r>
            </a:p>
          </p:txBody>
        </p:sp>
        <p:pic>
          <p:nvPicPr>
            <p:cNvPr id="1080" name="Picture 1079">
              <a:extLst>
                <a:ext uri="{FF2B5EF4-FFF2-40B4-BE49-F238E27FC236}">
                  <a16:creationId xmlns:a16="http://schemas.microsoft.com/office/drawing/2014/main" id="{D1240A29-7AFE-DB0C-4CB4-E53CC0D92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23811" y="3285382"/>
              <a:ext cx="1103716" cy="1295881"/>
            </a:xfrm>
            <a:prstGeom prst="rect">
              <a:avLst/>
            </a:prstGeom>
          </p:spPr>
        </p:pic>
      </p:grpSp>
      <p:grpSp>
        <p:nvGrpSpPr>
          <p:cNvPr id="1129" name="Group 1128">
            <a:extLst>
              <a:ext uri="{FF2B5EF4-FFF2-40B4-BE49-F238E27FC236}">
                <a16:creationId xmlns:a16="http://schemas.microsoft.com/office/drawing/2014/main" id="{D5B22BE1-38E6-0B63-1315-6E7652881A2E}"/>
              </a:ext>
            </a:extLst>
          </p:cNvPr>
          <p:cNvGrpSpPr/>
          <p:nvPr/>
        </p:nvGrpSpPr>
        <p:grpSpPr>
          <a:xfrm>
            <a:off x="4903174" y="1937320"/>
            <a:ext cx="859902" cy="1835397"/>
            <a:chOff x="1270887" y="4585970"/>
            <a:chExt cx="859902" cy="1835397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5EF9008-DFE5-A24A-B259-359E0B4CCAA3}"/>
                </a:ext>
              </a:extLst>
            </p:cNvPr>
            <p:cNvSpPr txBox="1"/>
            <p:nvPr/>
          </p:nvSpPr>
          <p:spPr>
            <a:xfrm>
              <a:off x="1270887" y="4585970"/>
              <a:ext cx="859902" cy="600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5th EIC RRB Meeting </a:t>
              </a:r>
            </a:p>
            <a:p>
              <a:r>
                <a:rPr lang="en-US" sz="1100" dirty="0"/>
                <a:t>June 2025</a:t>
              </a:r>
            </a:p>
          </p:txBody>
        </p:sp>
        <p:cxnSp>
          <p:nvCxnSpPr>
            <p:cNvPr id="1084" name="Straight Connector 1083">
              <a:extLst>
                <a:ext uri="{FF2B5EF4-FFF2-40B4-BE49-F238E27FC236}">
                  <a16:creationId xmlns:a16="http://schemas.microsoft.com/office/drawing/2014/main" id="{F982EE87-43B0-3710-CF0A-99B96737CBCC}"/>
                </a:ext>
              </a:extLst>
            </p:cNvPr>
            <p:cNvCxnSpPr>
              <a:cxnSpLocks/>
            </p:cNvCxnSpPr>
            <p:nvPr/>
          </p:nvCxnSpPr>
          <p:spPr>
            <a:xfrm>
              <a:off x="1547308" y="5228610"/>
              <a:ext cx="0" cy="1192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80191080-32B9-4041-109E-B57E40DE1FEA}"/>
              </a:ext>
            </a:extLst>
          </p:cNvPr>
          <p:cNvGrpSpPr/>
          <p:nvPr/>
        </p:nvGrpSpPr>
        <p:grpSpPr>
          <a:xfrm>
            <a:off x="4440257" y="3854288"/>
            <a:ext cx="1007114" cy="2385863"/>
            <a:chOff x="3811375" y="3225098"/>
            <a:chExt cx="1007114" cy="2852515"/>
          </a:xfrm>
        </p:grpSpPr>
        <p:sp>
          <p:nvSpPr>
            <p:cNvPr id="1029" name="TextBox 1028">
              <a:extLst>
                <a:ext uri="{FF2B5EF4-FFF2-40B4-BE49-F238E27FC236}">
                  <a16:creationId xmlns:a16="http://schemas.microsoft.com/office/drawing/2014/main" id="{5CC3C030-1F63-2A96-6523-FAE7E7E179C7}"/>
                </a:ext>
              </a:extLst>
            </p:cNvPr>
            <p:cNvSpPr txBox="1"/>
            <p:nvPr/>
          </p:nvSpPr>
          <p:spPr>
            <a:xfrm>
              <a:off x="3811375" y="5194473"/>
              <a:ext cx="1007114" cy="883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10th Detector Advisory Committee</a:t>
              </a:r>
              <a:br>
                <a:rPr lang="en-US" sz="1050" dirty="0"/>
              </a:br>
              <a:r>
                <a:rPr lang="en-US" sz="1050" dirty="0"/>
                <a:t>June 2025 </a:t>
              </a:r>
            </a:p>
          </p:txBody>
        </p:sp>
        <p:cxnSp>
          <p:nvCxnSpPr>
            <p:cNvPr id="1030" name="Straight Connector 1029">
              <a:extLst>
                <a:ext uri="{FF2B5EF4-FFF2-40B4-BE49-F238E27FC236}">
                  <a16:creationId xmlns:a16="http://schemas.microsoft.com/office/drawing/2014/main" id="{BFDC8A9E-1A7C-715F-2653-73CA99CF5C83}"/>
                </a:ext>
              </a:extLst>
            </p:cNvPr>
            <p:cNvCxnSpPr>
              <a:cxnSpLocks/>
            </p:cNvCxnSpPr>
            <p:nvPr/>
          </p:nvCxnSpPr>
          <p:spPr>
            <a:xfrm>
              <a:off x="4200843" y="3225098"/>
              <a:ext cx="15045" cy="18856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6" name="TextBox 1095">
            <a:extLst>
              <a:ext uri="{FF2B5EF4-FFF2-40B4-BE49-F238E27FC236}">
                <a16:creationId xmlns:a16="http://schemas.microsoft.com/office/drawing/2014/main" id="{1C9697DF-B142-E048-5DAC-7DB323F5DE39}"/>
              </a:ext>
            </a:extLst>
          </p:cNvPr>
          <p:cNvSpPr txBox="1"/>
          <p:nvPr/>
        </p:nvSpPr>
        <p:spPr>
          <a:xfrm>
            <a:off x="-53885" y="3821795"/>
            <a:ext cx="738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2025</a:t>
            </a:r>
          </a:p>
        </p:txBody>
      </p:sp>
      <p:sp>
        <p:nvSpPr>
          <p:cNvPr id="1097" name="TextBox 1096">
            <a:extLst>
              <a:ext uri="{FF2B5EF4-FFF2-40B4-BE49-F238E27FC236}">
                <a16:creationId xmlns:a16="http://schemas.microsoft.com/office/drawing/2014/main" id="{3A84F010-5F97-9B97-3580-EBC503089FC3}"/>
              </a:ext>
            </a:extLst>
          </p:cNvPr>
          <p:cNvSpPr txBox="1"/>
          <p:nvPr/>
        </p:nvSpPr>
        <p:spPr>
          <a:xfrm>
            <a:off x="11336536" y="3952106"/>
            <a:ext cx="738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2026</a:t>
            </a:r>
          </a:p>
        </p:txBody>
      </p:sp>
      <p:pic>
        <p:nvPicPr>
          <p:cNvPr id="1099" name="Picture 1098" descr="Logo&#10;&#10;Description automatically generated">
            <a:extLst>
              <a:ext uri="{FF2B5EF4-FFF2-40B4-BE49-F238E27FC236}">
                <a16:creationId xmlns:a16="http://schemas.microsoft.com/office/drawing/2014/main" id="{50FFC686-45E9-F919-AC75-28860ED5A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585" y="37396"/>
            <a:ext cx="1804597" cy="129901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1F6A843-1CB4-946C-C687-A2124D10900E}"/>
              </a:ext>
            </a:extLst>
          </p:cNvPr>
          <p:cNvSpPr txBox="1"/>
          <p:nvPr/>
        </p:nvSpPr>
        <p:spPr>
          <a:xfrm>
            <a:off x="11013972" y="4460694"/>
            <a:ext cx="104888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CD-2/3 Review</a:t>
            </a:r>
            <a:br>
              <a:rPr lang="en-US" sz="1600" b="1" dirty="0"/>
            </a:br>
            <a:r>
              <a:rPr lang="en-US" sz="1600" b="1" dirty="0"/>
              <a:t>~2026</a:t>
            </a:r>
          </a:p>
        </p:txBody>
      </p:sp>
      <p:grpSp>
        <p:nvGrpSpPr>
          <p:cNvPr id="1057" name="Group 1056">
            <a:extLst>
              <a:ext uri="{FF2B5EF4-FFF2-40B4-BE49-F238E27FC236}">
                <a16:creationId xmlns:a16="http://schemas.microsoft.com/office/drawing/2014/main" id="{30BB4AFA-9BCE-99E9-5765-E7D3BCC62E2F}"/>
              </a:ext>
            </a:extLst>
          </p:cNvPr>
          <p:cNvGrpSpPr/>
          <p:nvPr/>
        </p:nvGrpSpPr>
        <p:grpSpPr>
          <a:xfrm>
            <a:off x="3727526" y="2152198"/>
            <a:ext cx="1266104" cy="1669597"/>
            <a:chOff x="3727526" y="2152198"/>
            <a:chExt cx="1266104" cy="166959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0285ACE-41A2-E2E5-01EE-CCCB52473273}"/>
                </a:ext>
              </a:extLst>
            </p:cNvPr>
            <p:cNvSpPr txBox="1"/>
            <p:nvPr/>
          </p:nvSpPr>
          <p:spPr>
            <a:xfrm>
              <a:off x="3727526" y="2152198"/>
              <a:ext cx="1266104" cy="738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50" b="1" dirty="0" err="1">
                  <a:solidFill>
                    <a:schemeClr val="accent1"/>
                  </a:solidFill>
                </a:rPr>
                <a:t>ePIC</a:t>
              </a:r>
              <a:r>
                <a:rPr lang="en-US" sz="1050" b="1" dirty="0">
                  <a:solidFill>
                    <a:schemeClr val="accent1"/>
                  </a:solidFill>
                </a:rPr>
                <a:t> Software and </a:t>
              </a:r>
              <a:br>
                <a:rPr lang="en-US" sz="1050" b="1" dirty="0">
                  <a:solidFill>
                    <a:schemeClr val="accent1"/>
                  </a:solidFill>
                </a:rPr>
              </a:br>
              <a:r>
                <a:rPr lang="en-US" sz="1050" b="1" dirty="0">
                  <a:solidFill>
                    <a:schemeClr val="accent1"/>
                  </a:solidFill>
                </a:rPr>
                <a:t>Computing Review Check-in</a:t>
              </a:r>
              <a:br>
                <a:rPr lang="en-US" sz="1050" b="1" dirty="0">
                  <a:solidFill>
                    <a:schemeClr val="accent1"/>
                  </a:solidFill>
                </a:rPr>
              </a:br>
              <a:r>
                <a:rPr lang="en-US" sz="1050" b="1" dirty="0">
                  <a:solidFill>
                    <a:schemeClr val="accent1"/>
                  </a:solidFill>
                </a:rPr>
                <a:t>~May 2025</a:t>
              </a:r>
            </a:p>
          </p:txBody>
        </p:sp>
        <p:cxnSp>
          <p:nvCxnSpPr>
            <p:cNvPr id="1055" name="Straight Connector 1054">
              <a:extLst>
                <a:ext uri="{FF2B5EF4-FFF2-40B4-BE49-F238E27FC236}">
                  <a16:creationId xmlns:a16="http://schemas.microsoft.com/office/drawing/2014/main" id="{751484D4-6ADF-D0B2-9A79-8AC7E588BB18}"/>
                </a:ext>
              </a:extLst>
            </p:cNvPr>
            <p:cNvCxnSpPr>
              <a:cxnSpLocks/>
            </p:cNvCxnSpPr>
            <p:nvPr/>
          </p:nvCxnSpPr>
          <p:spPr>
            <a:xfrm>
              <a:off x="4139310" y="2844435"/>
              <a:ext cx="0" cy="9773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8" name="TextBox 1057">
            <a:extLst>
              <a:ext uri="{FF2B5EF4-FFF2-40B4-BE49-F238E27FC236}">
                <a16:creationId xmlns:a16="http://schemas.microsoft.com/office/drawing/2014/main" id="{1873D8A7-B6F2-7210-9276-F3AE0F4358F8}"/>
              </a:ext>
            </a:extLst>
          </p:cNvPr>
          <p:cNvSpPr txBox="1"/>
          <p:nvPr/>
        </p:nvSpPr>
        <p:spPr>
          <a:xfrm>
            <a:off x="5412698" y="2611836"/>
            <a:ext cx="1048881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PDR2: MPGD Detectors</a:t>
            </a:r>
          </a:p>
          <a:p>
            <a:r>
              <a:rPr lang="en-US" sz="1050" dirty="0"/>
              <a:t>Summer 2025</a:t>
            </a:r>
          </a:p>
        </p:txBody>
      </p:sp>
      <p:sp>
        <p:nvSpPr>
          <p:cNvPr id="1059" name="TextBox 1058">
            <a:extLst>
              <a:ext uri="{FF2B5EF4-FFF2-40B4-BE49-F238E27FC236}">
                <a16:creationId xmlns:a16="http://schemas.microsoft.com/office/drawing/2014/main" id="{E3F3AF97-F880-7416-72E6-4958977EDE0C}"/>
              </a:ext>
            </a:extLst>
          </p:cNvPr>
          <p:cNvSpPr txBox="1"/>
          <p:nvPr/>
        </p:nvSpPr>
        <p:spPr>
          <a:xfrm>
            <a:off x="8090241" y="5142947"/>
            <a:ext cx="1226631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PDR2: Si Tracking  Detectors</a:t>
            </a:r>
          </a:p>
          <a:p>
            <a:r>
              <a:rPr lang="en-US" sz="1050" dirty="0"/>
              <a:t>Fall 2025</a:t>
            </a:r>
          </a:p>
        </p:txBody>
      </p:sp>
      <p:sp>
        <p:nvSpPr>
          <p:cNvPr id="1060" name="TextBox 1059">
            <a:extLst>
              <a:ext uri="{FF2B5EF4-FFF2-40B4-BE49-F238E27FC236}">
                <a16:creationId xmlns:a16="http://schemas.microsoft.com/office/drawing/2014/main" id="{1989055B-2AED-269A-4DD0-F74A309B6B06}"/>
              </a:ext>
            </a:extLst>
          </p:cNvPr>
          <p:cNvSpPr txBox="1"/>
          <p:nvPr/>
        </p:nvSpPr>
        <p:spPr>
          <a:xfrm>
            <a:off x="7441348" y="5810396"/>
            <a:ext cx="1226631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PDR2: AC-LGAD  Detectors</a:t>
            </a:r>
          </a:p>
          <a:p>
            <a:r>
              <a:rPr lang="en-US" sz="1050" dirty="0"/>
              <a:t>Fall 2025</a:t>
            </a:r>
          </a:p>
        </p:txBody>
      </p:sp>
      <p:grpSp>
        <p:nvGrpSpPr>
          <p:cNvPr id="1064" name="Group 1063">
            <a:extLst>
              <a:ext uri="{FF2B5EF4-FFF2-40B4-BE49-F238E27FC236}">
                <a16:creationId xmlns:a16="http://schemas.microsoft.com/office/drawing/2014/main" id="{66F18D52-024A-D349-60DC-CC26F3A2B333}"/>
              </a:ext>
            </a:extLst>
          </p:cNvPr>
          <p:cNvGrpSpPr/>
          <p:nvPr/>
        </p:nvGrpSpPr>
        <p:grpSpPr>
          <a:xfrm>
            <a:off x="6111240" y="1715892"/>
            <a:ext cx="1226631" cy="2053128"/>
            <a:chOff x="6111240" y="1715892"/>
            <a:chExt cx="1226631" cy="2053128"/>
          </a:xfrm>
        </p:grpSpPr>
        <p:sp>
          <p:nvSpPr>
            <p:cNvPr id="1061" name="TextBox 1060">
              <a:extLst>
                <a:ext uri="{FF2B5EF4-FFF2-40B4-BE49-F238E27FC236}">
                  <a16:creationId xmlns:a16="http://schemas.microsoft.com/office/drawing/2014/main" id="{09A940AA-5FA1-DA03-9ED3-483405FD0722}"/>
                </a:ext>
              </a:extLst>
            </p:cNvPr>
            <p:cNvSpPr txBox="1"/>
            <p:nvPr/>
          </p:nvSpPr>
          <p:spPr>
            <a:xfrm>
              <a:off x="6111240" y="1715892"/>
              <a:ext cx="1226631" cy="5770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PDR2: Barrel </a:t>
              </a:r>
              <a:r>
                <a:rPr lang="en-US" sz="1050" dirty="0" err="1"/>
                <a:t>EMCal</a:t>
              </a:r>
              <a:endParaRPr lang="en-US" sz="1050" dirty="0"/>
            </a:p>
            <a:p>
              <a:r>
                <a:rPr lang="en-US" sz="1050" dirty="0"/>
                <a:t>~August 2025</a:t>
              </a:r>
            </a:p>
          </p:txBody>
        </p:sp>
        <p:cxnSp>
          <p:nvCxnSpPr>
            <p:cNvPr id="1062" name="Straight Connector 1061">
              <a:extLst>
                <a:ext uri="{FF2B5EF4-FFF2-40B4-BE49-F238E27FC236}">
                  <a16:creationId xmlns:a16="http://schemas.microsoft.com/office/drawing/2014/main" id="{B573FB0B-EC8F-2BBC-1DB5-B2A0CF8D606A}"/>
                </a:ext>
              </a:extLst>
            </p:cNvPr>
            <p:cNvCxnSpPr>
              <a:cxnSpLocks/>
            </p:cNvCxnSpPr>
            <p:nvPr/>
          </p:nvCxnSpPr>
          <p:spPr>
            <a:xfrm>
              <a:off x="6461579" y="2380081"/>
              <a:ext cx="0" cy="13889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9" name="TextBox 1068">
            <a:extLst>
              <a:ext uri="{FF2B5EF4-FFF2-40B4-BE49-F238E27FC236}">
                <a16:creationId xmlns:a16="http://schemas.microsoft.com/office/drawing/2014/main" id="{1F361114-952E-F393-5327-9A4512590CC1}"/>
              </a:ext>
            </a:extLst>
          </p:cNvPr>
          <p:cNvSpPr txBox="1"/>
          <p:nvPr/>
        </p:nvSpPr>
        <p:spPr>
          <a:xfrm>
            <a:off x="8852381" y="2983292"/>
            <a:ext cx="1226631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PDR: Magnet/</a:t>
            </a:r>
            <a:r>
              <a:rPr lang="en-US" sz="1050" dirty="0" err="1"/>
              <a:t>Cryo</a:t>
            </a:r>
            <a:r>
              <a:rPr lang="en-US" sz="1050" dirty="0"/>
              <a:t>  Detectors</a:t>
            </a:r>
          </a:p>
          <a:p>
            <a:r>
              <a:rPr lang="en-US" sz="1050" dirty="0"/>
              <a:t>Sept./Oct. 2025</a:t>
            </a:r>
          </a:p>
        </p:txBody>
      </p:sp>
      <p:grpSp>
        <p:nvGrpSpPr>
          <p:cNvPr id="1071" name="Group 1070">
            <a:extLst>
              <a:ext uri="{FF2B5EF4-FFF2-40B4-BE49-F238E27FC236}">
                <a16:creationId xmlns:a16="http://schemas.microsoft.com/office/drawing/2014/main" id="{587CFFEA-6F94-D09A-E01E-F60D3E735E31}"/>
              </a:ext>
            </a:extLst>
          </p:cNvPr>
          <p:cNvGrpSpPr/>
          <p:nvPr/>
        </p:nvGrpSpPr>
        <p:grpSpPr>
          <a:xfrm>
            <a:off x="6496596" y="2642154"/>
            <a:ext cx="1226631" cy="1166227"/>
            <a:chOff x="6021832" y="1866475"/>
            <a:chExt cx="1226631" cy="1166227"/>
          </a:xfrm>
        </p:grpSpPr>
        <p:sp>
          <p:nvSpPr>
            <p:cNvPr id="1072" name="TextBox 1071">
              <a:extLst>
                <a:ext uri="{FF2B5EF4-FFF2-40B4-BE49-F238E27FC236}">
                  <a16:creationId xmlns:a16="http://schemas.microsoft.com/office/drawing/2014/main" id="{35FB91D3-93D1-4A79-AC03-C7C01383CDAE}"/>
                </a:ext>
              </a:extLst>
            </p:cNvPr>
            <p:cNvSpPr txBox="1"/>
            <p:nvPr/>
          </p:nvSpPr>
          <p:spPr>
            <a:xfrm>
              <a:off x="6021832" y="1866475"/>
              <a:ext cx="1226631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PDR3: Elec./DAQ</a:t>
              </a:r>
            </a:p>
            <a:p>
              <a:r>
                <a:rPr lang="en-US" sz="1050" dirty="0"/>
                <a:t>August 2025</a:t>
              </a:r>
            </a:p>
          </p:txBody>
        </p:sp>
        <p:cxnSp>
          <p:nvCxnSpPr>
            <p:cNvPr id="1073" name="Straight Connector 1072">
              <a:extLst>
                <a:ext uri="{FF2B5EF4-FFF2-40B4-BE49-F238E27FC236}">
                  <a16:creationId xmlns:a16="http://schemas.microsoft.com/office/drawing/2014/main" id="{CEB7FE3A-7098-F235-1C9D-0DEE025AE483}"/>
                </a:ext>
              </a:extLst>
            </p:cNvPr>
            <p:cNvCxnSpPr>
              <a:cxnSpLocks/>
            </p:cNvCxnSpPr>
            <p:nvPr/>
          </p:nvCxnSpPr>
          <p:spPr>
            <a:xfrm>
              <a:off x="6461579" y="2380081"/>
              <a:ext cx="0" cy="6526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5" name="Group 1064">
            <a:extLst>
              <a:ext uri="{FF2B5EF4-FFF2-40B4-BE49-F238E27FC236}">
                <a16:creationId xmlns:a16="http://schemas.microsoft.com/office/drawing/2014/main" id="{8353EB94-74CF-AC63-B692-6A2BB2787001}"/>
              </a:ext>
            </a:extLst>
          </p:cNvPr>
          <p:cNvGrpSpPr/>
          <p:nvPr/>
        </p:nvGrpSpPr>
        <p:grpSpPr>
          <a:xfrm>
            <a:off x="7119042" y="1576846"/>
            <a:ext cx="1226631" cy="2204939"/>
            <a:chOff x="5999017" y="1564081"/>
            <a:chExt cx="1226631" cy="2204939"/>
          </a:xfrm>
        </p:grpSpPr>
        <p:sp>
          <p:nvSpPr>
            <p:cNvPr id="1066" name="TextBox 1065">
              <a:extLst>
                <a:ext uri="{FF2B5EF4-FFF2-40B4-BE49-F238E27FC236}">
                  <a16:creationId xmlns:a16="http://schemas.microsoft.com/office/drawing/2014/main" id="{87384E81-DAFE-1795-9851-A6CF96C3C6CC}"/>
                </a:ext>
              </a:extLst>
            </p:cNvPr>
            <p:cNvSpPr txBox="1"/>
            <p:nvPr/>
          </p:nvSpPr>
          <p:spPr>
            <a:xfrm>
              <a:off x="5999017" y="1564081"/>
              <a:ext cx="1226631" cy="5770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PDR2: Backwards </a:t>
              </a:r>
              <a:r>
                <a:rPr lang="en-US" sz="1050" dirty="0" err="1"/>
                <a:t>HCal</a:t>
              </a:r>
              <a:endParaRPr lang="en-US" sz="1050" dirty="0"/>
            </a:p>
            <a:p>
              <a:r>
                <a:rPr lang="en-US" sz="1050" dirty="0"/>
                <a:t>~Sept. 2025</a:t>
              </a:r>
            </a:p>
          </p:txBody>
        </p:sp>
        <p:cxnSp>
          <p:nvCxnSpPr>
            <p:cNvPr id="1068" name="Straight Connector 1067">
              <a:extLst>
                <a:ext uri="{FF2B5EF4-FFF2-40B4-BE49-F238E27FC236}">
                  <a16:creationId xmlns:a16="http://schemas.microsoft.com/office/drawing/2014/main" id="{EAD9C827-C599-6B11-3BF9-2701380F7A47}"/>
                </a:ext>
              </a:extLst>
            </p:cNvPr>
            <p:cNvCxnSpPr>
              <a:cxnSpLocks/>
            </p:cNvCxnSpPr>
            <p:nvPr/>
          </p:nvCxnSpPr>
          <p:spPr>
            <a:xfrm>
              <a:off x="6461579" y="2163340"/>
              <a:ext cx="0" cy="16056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5" name="Group 1074">
            <a:extLst>
              <a:ext uri="{FF2B5EF4-FFF2-40B4-BE49-F238E27FC236}">
                <a16:creationId xmlns:a16="http://schemas.microsoft.com/office/drawing/2014/main" id="{8AC227E0-4EAF-1F5C-118F-3B65BABA34E0}"/>
              </a:ext>
            </a:extLst>
          </p:cNvPr>
          <p:cNvGrpSpPr/>
          <p:nvPr/>
        </p:nvGrpSpPr>
        <p:grpSpPr>
          <a:xfrm>
            <a:off x="9465697" y="1048386"/>
            <a:ext cx="1226631" cy="2713716"/>
            <a:chOff x="5999017" y="1564081"/>
            <a:chExt cx="1226631" cy="2204939"/>
          </a:xfrm>
        </p:grpSpPr>
        <p:sp>
          <p:nvSpPr>
            <p:cNvPr id="1076" name="TextBox 1075">
              <a:extLst>
                <a:ext uri="{FF2B5EF4-FFF2-40B4-BE49-F238E27FC236}">
                  <a16:creationId xmlns:a16="http://schemas.microsoft.com/office/drawing/2014/main" id="{6E22BF83-9FE3-1F93-4E80-BDA767687575}"/>
                </a:ext>
              </a:extLst>
            </p:cNvPr>
            <p:cNvSpPr txBox="1"/>
            <p:nvPr/>
          </p:nvSpPr>
          <p:spPr>
            <a:xfrm>
              <a:off x="5999017" y="1564081"/>
              <a:ext cx="1226631" cy="468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PDR: DAQ/Slow</a:t>
              </a:r>
              <a:br>
                <a:rPr lang="en-US" sz="1050" dirty="0"/>
              </a:br>
              <a:r>
                <a:rPr lang="en-US" sz="1050" dirty="0"/>
                <a:t>Controls</a:t>
              </a:r>
            </a:p>
            <a:p>
              <a:r>
                <a:rPr lang="en-US" sz="1050" dirty="0"/>
                <a:t>Nov./Dec. 2025</a:t>
              </a:r>
            </a:p>
          </p:txBody>
        </p:sp>
        <p:cxnSp>
          <p:nvCxnSpPr>
            <p:cNvPr id="1077" name="Straight Connector 1076">
              <a:extLst>
                <a:ext uri="{FF2B5EF4-FFF2-40B4-BE49-F238E27FC236}">
                  <a16:creationId xmlns:a16="http://schemas.microsoft.com/office/drawing/2014/main" id="{E384A366-4A22-6C4F-8C47-96FD032C6041}"/>
                </a:ext>
              </a:extLst>
            </p:cNvPr>
            <p:cNvCxnSpPr>
              <a:cxnSpLocks/>
            </p:cNvCxnSpPr>
            <p:nvPr/>
          </p:nvCxnSpPr>
          <p:spPr>
            <a:xfrm>
              <a:off x="6461579" y="2163340"/>
              <a:ext cx="0" cy="16056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8" name="Group 1077">
            <a:extLst>
              <a:ext uri="{FF2B5EF4-FFF2-40B4-BE49-F238E27FC236}">
                <a16:creationId xmlns:a16="http://schemas.microsoft.com/office/drawing/2014/main" id="{0070B11E-403E-7083-FA94-FC07495B41FF}"/>
              </a:ext>
            </a:extLst>
          </p:cNvPr>
          <p:cNvGrpSpPr/>
          <p:nvPr/>
        </p:nvGrpSpPr>
        <p:grpSpPr>
          <a:xfrm>
            <a:off x="10279124" y="3843726"/>
            <a:ext cx="1048881" cy="2615945"/>
            <a:chOff x="3748181" y="2950530"/>
            <a:chExt cx="1048881" cy="1784765"/>
          </a:xfrm>
        </p:grpSpPr>
        <p:cxnSp>
          <p:nvCxnSpPr>
            <p:cNvPr id="1079" name="Straight Connector 1078">
              <a:extLst>
                <a:ext uri="{FF2B5EF4-FFF2-40B4-BE49-F238E27FC236}">
                  <a16:creationId xmlns:a16="http://schemas.microsoft.com/office/drawing/2014/main" id="{B2C24C02-30B2-A55F-03F5-B2B317A874BD}"/>
                </a:ext>
              </a:extLst>
            </p:cNvPr>
            <p:cNvCxnSpPr>
              <a:cxnSpLocks/>
            </p:cNvCxnSpPr>
            <p:nvPr/>
          </p:nvCxnSpPr>
          <p:spPr>
            <a:xfrm>
              <a:off x="4218016" y="2950530"/>
              <a:ext cx="4940" cy="1217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1" name="TextBox 1080">
              <a:extLst>
                <a:ext uri="{FF2B5EF4-FFF2-40B4-BE49-F238E27FC236}">
                  <a16:creationId xmlns:a16="http://schemas.microsoft.com/office/drawing/2014/main" id="{F6C43950-D12C-B95F-A133-3303D776202D}"/>
                </a:ext>
              </a:extLst>
            </p:cNvPr>
            <p:cNvSpPr txBox="1"/>
            <p:nvPr/>
          </p:nvSpPr>
          <p:spPr>
            <a:xfrm>
              <a:off x="3748181" y="4231331"/>
              <a:ext cx="1048881" cy="5039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PDR: </a:t>
              </a:r>
              <a:r>
                <a:rPr lang="en-US" sz="1050" dirty="0" err="1"/>
                <a:t>Integ</a:t>
              </a:r>
              <a:r>
                <a:rPr lang="en-US" sz="1050" dirty="0"/>
                <a:t>. + Installation</a:t>
              </a:r>
              <a:br>
                <a:rPr lang="en-US" sz="1050" dirty="0"/>
              </a:br>
              <a:r>
                <a:rPr lang="en-US" sz="1050" dirty="0"/>
                <a:t>(inside GST)</a:t>
              </a:r>
            </a:p>
            <a:p>
              <a:r>
                <a:rPr lang="en-US" sz="1050" dirty="0"/>
                <a:t>Nov/Dec 2025</a:t>
              </a:r>
            </a:p>
          </p:txBody>
        </p:sp>
      </p:grpSp>
      <p:grpSp>
        <p:nvGrpSpPr>
          <p:cNvPr id="1083" name="Group 1082">
            <a:extLst>
              <a:ext uri="{FF2B5EF4-FFF2-40B4-BE49-F238E27FC236}">
                <a16:creationId xmlns:a16="http://schemas.microsoft.com/office/drawing/2014/main" id="{3C071479-968E-FC84-8BBD-D51C298275D5}"/>
              </a:ext>
            </a:extLst>
          </p:cNvPr>
          <p:cNvGrpSpPr/>
          <p:nvPr/>
        </p:nvGrpSpPr>
        <p:grpSpPr>
          <a:xfrm>
            <a:off x="10044610" y="2493673"/>
            <a:ext cx="1226631" cy="1284186"/>
            <a:chOff x="5931490" y="2725597"/>
            <a:chExt cx="1226631" cy="1043423"/>
          </a:xfrm>
        </p:grpSpPr>
        <p:sp>
          <p:nvSpPr>
            <p:cNvPr id="1085" name="TextBox 1084">
              <a:extLst>
                <a:ext uri="{FF2B5EF4-FFF2-40B4-BE49-F238E27FC236}">
                  <a16:creationId xmlns:a16="http://schemas.microsoft.com/office/drawing/2014/main" id="{0033D5FF-E00E-1626-54AB-7AF401DCDE82}"/>
                </a:ext>
              </a:extLst>
            </p:cNvPr>
            <p:cNvSpPr txBox="1"/>
            <p:nvPr/>
          </p:nvSpPr>
          <p:spPr>
            <a:xfrm>
              <a:off x="5931490" y="2725597"/>
              <a:ext cx="1226631" cy="3375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PDR3:  Aux. Det</a:t>
              </a:r>
            </a:p>
            <a:p>
              <a:r>
                <a:rPr lang="en-US" sz="1050" dirty="0"/>
                <a:t>Nov./Dec. 2025</a:t>
              </a:r>
            </a:p>
          </p:txBody>
        </p:sp>
        <p:cxnSp>
          <p:nvCxnSpPr>
            <p:cNvPr id="1086" name="Straight Connector 1085">
              <a:extLst>
                <a:ext uri="{FF2B5EF4-FFF2-40B4-BE49-F238E27FC236}">
                  <a16:creationId xmlns:a16="http://schemas.microsoft.com/office/drawing/2014/main" id="{0FCD334C-2042-C479-0F67-9DB6897CADF1}"/>
                </a:ext>
              </a:extLst>
            </p:cNvPr>
            <p:cNvCxnSpPr>
              <a:cxnSpLocks/>
            </p:cNvCxnSpPr>
            <p:nvPr/>
          </p:nvCxnSpPr>
          <p:spPr>
            <a:xfrm>
              <a:off x="6461579" y="3119886"/>
              <a:ext cx="0" cy="6491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9" name="TextBox 1088">
            <a:extLst>
              <a:ext uri="{FF2B5EF4-FFF2-40B4-BE49-F238E27FC236}">
                <a16:creationId xmlns:a16="http://schemas.microsoft.com/office/drawing/2014/main" id="{21F3360B-F23F-2584-9933-9248AEE53B10}"/>
              </a:ext>
            </a:extLst>
          </p:cNvPr>
          <p:cNvSpPr txBox="1"/>
          <p:nvPr/>
        </p:nvSpPr>
        <p:spPr>
          <a:xfrm>
            <a:off x="7732357" y="1017048"/>
            <a:ext cx="1226631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PDR2: Polarimetry</a:t>
            </a:r>
          </a:p>
          <a:p>
            <a:r>
              <a:rPr lang="en-US" sz="1050" dirty="0"/>
              <a:t>Sept./Oct 2025</a:t>
            </a:r>
          </a:p>
        </p:txBody>
      </p:sp>
      <p:grpSp>
        <p:nvGrpSpPr>
          <p:cNvPr id="1098" name="Group 1097">
            <a:extLst>
              <a:ext uri="{FF2B5EF4-FFF2-40B4-BE49-F238E27FC236}">
                <a16:creationId xmlns:a16="http://schemas.microsoft.com/office/drawing/2014/main" id="{FF9E5F5A-E13C-B67A-7A92-67A2418F5A66}"/>
              </a:ext>
            </a:extLst>
          </p:cNvPr>
          <p:cNvGrpSpPr/>
          <p:nvPr/>
        </p:nvGrpSpPr>
        <p:grpSpPr>
          <a:xfrm>
            <a:off x="3182986" y="3801388"/>
            <a:ext cx="1226631" cy="1899284"/>
            <a:chOff x="3182986" y="3801388"/>
            <a:chExt cx="1226631" cy="1899284"/>
          </a:xfrm>
        </p:grpSpPr>
        <p:sp>
          <p:nvSpPr>
            <p:cNvPr id="1094" name="TextBox 1093">
              <a:extLst>
                <a:ext uri="{FF2B5EF4-FFF2-40B4-BE49-F238E27FC236}">
                  <a16:creationId xmlns:a16="http://schemas.microsoft.com/office/drawing/2014/main" id="{CDCC5381-0CB3-D2A1-37D1-F97642E724CB}"/>
                </a:ext>
              </a:extLst>
            </p:cNvPr>
            <p:cNvSpPr txBox="1"/>
            <p:nvPr/>
          </p:nvSpPr>
          <p:spPr>
            <a:xfrm>
              <a:off x="3182986" y="4800426"/>
              <a:ext cx="1226631" cy="9002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FDR: Backward &amp; Forward EM Calorimetry, Barrel &amp; Forward HCAL </a:t>
              </a:r>
            </a:p>
            <a:p>
              <a:r>
                <a:rPr lang="en-US" sz="1050" dirty="0"/>
                <a:t>May 2025</a:t>
              </a:r>
            </a:p>
          </p:txBody>
        </p:sp>
        <p:cxnSp>
          <p:nvCxnSpPr>
            <p:cNvPr id="1095" name="Straight Connector 1094">
              <a:extLst>
                <a:ext uri="{FF2B5EF4-FFF2-40B4-BE49-F238E27FC236}">
                  <a16:creationId xmlns:a16="http://schemas.microsoft.com/office/drawing/2014/main" id="{469E181D-9E37-F647-0575-E91EA37A0541}"/>
                </a:ext>
              </a:extLst>
            </p:cNvPr>
            <p:cNvCxnSpPr>
              <a:cxnSpLocks/>
            </p:cNvCxnSpPr>
            <p:nvPr/>
          </p:nvCxnSpPr>
          <p:spPr>
            <a:xfrm>
              <a:off x="3789452" y="3801388"/>
              <a:ext cx="0" cy="9773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0" name="Group 1099">
            <a:extLst>
              <a:ext uri="{FF2B5EF4-FFF2-40B4-BE49-F238E27FC236}">
                <a16:creationId xmlns:a16="http://schemas.microsoft.com/office/drawing/2014/main" id="{755C75AE-A62C-2ED9-1B7B-E9D0FCA59CCC}"/>
              </a:ext>
            </a:extLst>
          </p:cNvPr>
          <p:cNvGrpSpPr/>
          <p:nvPr/>
        </p:nvGrpSpPr>
        <p:grpSpPr>
          <a:xfrm>
            <a:off x="2352576" y="3845476"/>
            <a:ext cx="1178610" cy="2509458"/>
            <a:chOff x="3648511" y="3225098"/>
            <a:chExt cx="1178610" cy="3000285"/>
          </a:xfrm>
        </p:grpSpPr>
        <p:sp>
          <p:nvSpPr>
            <p:cNvPr id="1104" name="TextBox 1103">
              <a:extLst>
                <a:ext uri="{FF2B5EF4-FFF2-40B4-BE49-F238E27FC236}">
                  <a16:creationId xmlns:a16="http://schemas.microsoft.com/office/drawing/2014/main" id="{65451B28-2606-6261-FA7B-39F9D42C9143}"/>
                </a:ext>
              </a:extLst>
            </p:cNvPr>
            <p:cNvSpPr txBox="1"/>
            <p:nvPr/>
          </p:nvSpPr>
          <p:spPr>
            <a:xfrm>
              <a:off x="3648511" y="5535430"/>
              <a:ext cx="1178610" cy="689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Detector R&amp;D Day (</a:t>
              </a:r>
              <a:r>
                <a:rPr lang="en-US" sz="1050" dirty="0" err="1"/>
                <a:t>ePIC</a:t>
              </a:r>
              <a:r>
                <a:rPr lang="en-US" sz="1050" dirty="0"/>
                <a:t>/Project)</a:t>
              </a:r>
              <a:br>
                <a:rPr lang="en-US" sz="1050" dirty="0"/>
              </a:br>
              <a:r>
                <a:rPr lang="en-US" sz="1050" dirty="0"/>
                <a:t>~April 2025 </a:t>
              </a:r>
            </a:p>
          </p:txBody>
        </p:sp>
        <p:cxnSp>
          <p:nvCxnSpPr>
            <p:cNvPr id="1105" name="Straight Connector 1104">
              <a:extLst>
                <a:ext uri="{FF2B5EF4-FFF2-40B4-BE49-F238E27FC236}">
                  <a16:creationId xmlns:a16="http://schemas.microsoft.com/office/drawing/2014/main" id="{ECBFA884-C239-EC8A-C08C-30972012313E}"/>
                </a:ext>
              </a:extLst>
            </p:cNvPr>
            <p:cNvCxnSpPr>
              <a:cxnSpLocks/>
            </p:cNvCxnSpPr>
            <p:nvPr/>
          </p:nvCxnSpPr>
          <p:spPr>
            <a:xfrm>
              <a:off x="4200843" y="3225098"/>
              <a:ext cx="7522" cy="22682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430783E-5627-E6D5-6EC5-95B65DBC5B4C}"/>
              </a:ext>
            </a:extLst>
          </p:cNvPr>
          <p:cNvGrpSpPr/>
          <p:nvPr/>
        </p:nvGrpSpPr>
        <p:grpSpPr>
          <a:xfrm>
            <a:off x="8133064" y="1887565"/>
            <a:ext cx="1266104" cy="1905057"/>
            <a:chOff x="1811703" y="2147517"/>
            <a:chExt cx="787682" cy="159798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B02CA8-B607-1E93-B22B-5D6D446A9FB8}"/>
                </a:ext>
              </a:extLst>
            </p:cNvPr>
            <p:cNvSpPr txBox="1"/>
            <p:nvPr/>
          </p:nvSpPr>
          <p:spPr>
            <a:xfrm>
              <a:off x="1811703" y="2147517"/>
              <a:ext cx="787682" cy="4840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50" b="1" dirty="0" err="1">
                  <a:solidFill>
                    <a:schemeClr val="accent1"/>
                  </a:solidFill>
                </a:rPr>
                <a:t>ePIC</a:t>
              </a:r>
              <a:r>
                <a:rPr lang="en-US" sz="1050" b="1" dirty="0">
                  <a:solidFill>
                    <a:schemeClr val="accent1"/>
                  </a:solidFill>
                </a:rPr>
                <a:t> Software and </a:t>
              </a:r>
              <a:br>
                <a:rPr lang="en-US" sz="1050" b="1" dirty="0">
                  <a:solidFill>
                    <a:schemeClr val="accent1"/>
                  </a:solidFill>
                </a:rPr>
              </a:br>
              <a:r>
                <a:rPr lang="en-US" sz="1050" b="1" dirty="0">
                  <a:solidFill>
                    <a:schemeClr val="accent1"/>
                  </a:solidFill>
                </a:rPr>
                <a:t>Computing Review</a:t>
              </a:r>
              <a:br>
                <a:rPr lang="en-US" sz="1050" b="1" dirty="0">
                  <a:solidFill>
                    <a:schemeClr val="accent1"/>
                  </a:solidFill>
                </a:rPr>
              </a:br>
              <a:r>
                <a:rPr lang="en-US" sz="1050" b="1" dirty="0">
                  <a:solidFill>
                    <a:schemeClr val="accent1"/>
                  </a:solidFill>
                </a:rPr>
                <a:t>~Oct 2025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08140A9-5213-5160-95F7-DF20AE808FD6}"/>
                </a:ext>
              </a:extLst>
            </p:cNvPr>
            <p:cNvCxnSpPr>
              <a:cxnSpLocks/>
              <a:stCxn id="20" idx="2"/>
            </p:cNvCxnSpPr>
            <p:nvPr/>
          </p:nvCxnSpPr>
          <p:spPr>
            <a:xfrm>
              <a:off x="2205544" y="2631580"/>
              <a:ext cx="2698" cy="11139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4" name="TextBox 1113">
            <a:extLst>
              <a:ext uri="{FF2B5EF4-FFF2-40B4-BE49-F238E27FC236}">
                <a16:creationId xmlns:a16="http://schemas.microsoft.com/office/drawing/2014/main" id="{86911A9F-67DE-047A-05DF-A26BA2C5C05A}"/>
              </a:ext>
            </a:extLst>
          </p:cNvPr>
          <p:cNvSpPr txBox="1"/>
          <p:nvPr/>
        </p:nvSpPr>
        <p:spPr>
          <a:xfrm>
            <a:off x="6694474" y="258427"/>
            <a:ext cx="431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in the Project News talk…</a:t>
            </a:r>
          </a:p>
        </p:txBody>
      </p:sp>
    </p:spTree>
    <p:extLst>
      <p:ext uri="{BB962C8B-B14F-4D97-AF65-F5344CB8AC3E}">
        <p14:creationId xmlns:p14="http://schemas.microsoft.com/office/powerpoint/2010/main" val="74789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8" grpId="0" animBg="1"/>
      <p:bldP spid="1059" grpId="0" animBg="1"/>
      <p:bldP spid="1060" grpId="0" animBg="1"/>
      <p:bldP spid="1069" grpId="0" animBg="1"/>
      <p:bldP spid="1089" grpId="0" animBg="1"/>
      <p:bldP spid="11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8B084-194A-D7D1-1CBF-860B7BB5F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2542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The </a:t>
            </a:r>
            <a:r>
              <a:rPr lang="en-US" b="1" dirty="0" err="1">
                <a:solidFill>
                  <a:schemeClr val="accent1"/>
                </a:solidFill>
              </a:rPr>
              <a:t>ePIC</a:t>
            </a:r>
            <a:r>
              <a:rPr lang="en-US" b="1" dirty="0">
                <a:solidFill>
                  <a:schemeClr val="accent1"/>
                </a:solidFill>
              </a:rPr>
              <a:t> Collaboration and Recent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16EB9-CEA9-7139-B602-0DD1E45B8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68" y="1227668"/>
            <a:ext cx="10781232" cy="5135414"/>
          </a:xfrm>
        </p:spPr>
        <p:txBody>
          <a:bodyPr>
            <a:normAutofit fontScale="92500"/>
          </a:bodyPr>
          <a:lstStyle/>
          <a:p>
            <a:r>
              <a:rPr lang="en-US" dirty="0"/>
              <a:t>A great deal of concern has been expressed with regards to recent executive orders from the new U.S. administration. </a:t>
            </a:r>
          </a:p>
          <a:p>
            <a:r>
              <a:rPr lang="en-US" dirty="0" err="1"/>
              <a:t>ePIC</a:t>
            </a:r>
            <a:r>
              <a:rPr lang="en-US" dirty="0"/>
              <a:t> is an independent, international scientific collaboration</a:t>
            </a:r>
          </a:p>
          <a:p>
            <a:pPr lvl="1"/>
            <a:r>
              <a:rPr lang="en-US" dirty="0"/>
              <a:t>We are united in our goal to realize the EIC science program.</a:t>
            </a:r>
          </a:p>
          <a:p>
            <a:pPr lvl="1"/>
            <a:r>
              <a:rPr lang="en-US" dirty="0" err="1"/>
              <a:t>ePIC</a:t>
            </a:r>
            <a:r>
              <a:rPr lang="en-US" dirty="0"/>
              <a:t> has a Code of Conduct and a DE&amp;I Committee </a:t>
            </a:r>
            <a:r>
              <a:rPr lang="en-US" u="sng" dirty="0"/>
              <a:t>established by charter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A Code of Conduct is not “DE&amp;I” – it is a set of expectations for professional conduct in the context of the collaboration.</a:t>
            </a:r>
          </a:p>
          <a:p>
            <a:pPr lvl="1"/>
            <a:r>
              <a:rPr lang="en-US" dirty="0"/>
              <a:t>There have been NO requests from anyone, internal or external to </a:t>
            </a:r>
            <a:r>
              <a:rPr lang="en-US" dirty="0" err="1"/>
              <a:t>ePIC</a:t>
            </a:r>
            <a:r>
              <a:rPr lang="en-US" dirty="0"/>
              <a:t>, to modify our structure or Code of Conduct. Similarly, there have been no requests to remove anything from the </a:t>
            </a:r>
            <a:r>
              <a:rPr lang="en-US" dirty="0" err="1"/>
              <a:t>ePIC</a:t>
            </a:r>
            <a:r>
              <a:rPr lang="en-US" dirty="0"/>
              <a:t> Indico. </a:t>
            </a:r>
          </a:p>
          <a:p>
            <a:r>
              <a:rPr lang="en-US" dirty="0"/>
              <a:t>The entirety of </a:t>
            </a:r>
            <a:r>
              <a:rPr lang="en-US" dirty="0" err="1"/>
              <a:t>ePIC</a:t>
            </a:r>
            <a:r>
              <a:rPr lang="en-US" dirty="0"/>
              <a:t> Leadership continues in their dedication to maintain a collaboration where everyone is respected and has an opportunity to succeed and grow professionally.  </a:t>
            </a:r>
          </a:p>
          <a:p>
            <a:pPr lvl="1"/>
            <a:r>
              <a:rPr lang="en-US" dirty="0"/>
              <a:t>This includes working with collaborators who have constraints due to </a:t>
            </a:r>
            <a:r>
              <a:rPr lang="en-US"/>
              <a:t>new policies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C1CA8-FCE8-9067-B616-1E1D3C19C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0D49A-6175-06B3-8644-CC7252835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6A163-AD7B-81F3-FEC1-85935E816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0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52506-CCF1-5EB7-9448-53FD6A0A4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564"/>
            <a:ext cx="10515600" cy="862946"/>
          </a:xfrm>
        </p:spPr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Collaboration Tools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1EF06-F946-01B2-9828-C96080A22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6412"/>
            <a:ext cx="10515600" cy="498055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We believe that fostering open communication among all members of the </a:t>
            </a:r>
            <a:r>
              <a:rPr lang="en-US" dirty="0" err="1"/>
              <a:t>ePIC</a:t>
            </a:r>
            <a:r>
              <a:rPr lang="en-US" dirty="0"/>
              <a:t> Collaboration, regardless of their background or geographic location, is essential. Additionally, we aim to onboard new members quickly, without delays in user registration: </a:t>
            </a:r>
          </a:p>
          <a:p>
            <a:pPr lvl="1"/>
            <a:r>
              <a:rPr lang="en-US" dirty="0"/>
              <a:t>It is for this reason we operate our own domain registration, Google cloud account, and </a:t>
            </a:r>
            <a:r>
              <a:rPr lang="en-US" dirty="0" err="1"/>
              <a:t>Mattermost</a:t>
            </a:r>
            <a:r>
              <a:rPr lang="en-US" dirty="0"/>
              <a:t> server</a:t>
            </a:r>
          </a:p>
          <a:p>
            <a:pPr lvl="1"/>
            <a:r>
              <a:rPr lang="en-US" dirty="0"/>
              <a:t>S&amp;C team members have done this at their own expense and risk</a:t>
            </a:r>
          </a:p>
          <a:p>
            <a:r>
              <a:rPr lang="en-US" dirty="0"/>
              <a:t>Some issues came up regarding the </a:t>
            </a:r>
            <a:r>
              <a:rPr lang="en-US" dirty="0" err="1"/>
              <a:t>Mattermost</a:t>
            </a:r>
            <a:r>
              <a:rPr lang="en-US" dirty="0"/>
              <a:t> server prior to last GM.</a:t>
            </a:r>
          </a:p>
          <a:p>
            <a:r>
              <a:rPr lang="en-US" dirty="0"/>
              <a:t>We cannot/should not mandate how collaboration members interact with these services:</a:t>
            </a:r>
          </a:p>
          <a:p>
            <a:pPr lvl="1"/>
            <a:r>
              <a:rPr lang="en-US" dirty="0"/>
              <a:t>Not using a federal email address will be encouraged but </a:t>
            </a:r>
            <a:r>
              <a:rPr lang="en-US" u="sng" dirty="0"/>
              <a:t>not</a:t>
            </a:r>
            <a:r>
              <a:rPr lang="en-US" dirty="0"/>
              <a:t> mandated. </a:t>
            </a:r>
          </a:p>
          <a:p>
            <a:pPr lvl="1"/>
            <a:r>
              <a:rPr lang="en-US" dirty="0"/>
              <a:t>Individuals will have to assess their own risk – unsubscribe from emails, etc. </a:t>
            </a:r>
          </a:p>
          <a:p>
            <a:pPr lvl="1"/>
            <a:r>
              <a:rPr lang="en-US" dirty="0"/>
              <a:t>Keep </a:t>
            </a:r>
            <a:r>
              <a:rPr lang="en-US" dirty="0" err="1"/>
              <a:t>Mattermost</a:t>
            </a:r>
            <a:r>
              <a:rPr lang="en-US" dirty="0"/>
              <a:t> discussions on-topic</a:t>
            </a:r>
          </a:p>
          <a:p>
            <a:r>
              <a:rPr lang="en-US" dirty="0"/>
              <a:t>Ownership of these accounts will be consolidated within </a:t>
            </a:r>
            <a:r>
              <a:rPr lang="en-US" dirty="0" err="1"/>
              <a:t>ePIC</a:t>
            </a:r>
            <a:r>
              <a:rPr lang="en-US" dirty="0"/>
              <a:t> to members that are comfortable with any risk they may incur.</a:t>
            </a:r>
          </a:p>
          <a:p>
            <a:pPr lvl="1"/>
            <a:r>
              <a:rPr lang="en-US" dirty="0"/>
              <a:t>Long-term might consider a 501c3 or some such entity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3930A-364C-42C9-FD54-32211791A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674B5-334F-4E0D-4B44-4E28914ED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498C4-2085-C953-1A5D-BAF9BEAC1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4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D3B1A-E564-1E46-EE4B-A475AF84B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3F3219-A61A-F260-41E9-F6A6FDEB6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February 20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60B4DB-8685-C159-2EEA-2DD8B1960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ePIC</a:t>
            </a:r>
            <a:r>
              <a:rPr lang="it-IT" dirty="0"/>
              <a:t> General Meeting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A78EE-C658-2143-382A-5AA636AC0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F830-87C3-42F5-865E-35C573BADD1F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3B11A5-41F3-00C7-A0E6-30EAE7C4BA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05" r="9075"/>
          <a:stretch/>
        </p:blipFill>
        <p:spPr>
          <a:xfrm>
            <a:off x="0" y="985874"/>
            <a:ext cx="8796043" cy="23261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E06D73-9295-6A75-3AEE-5D3D9421F92E}"/>
              </a:ext>
            </a:extLst>
          </p:cNvPr>
          <p:cNvSpPr txBox="1"/>
          <p:nvPr/>
        </p:nvSpPr>
        <p:spPr>
          <a:xfrm>
            <a:off x="9168276" y="2292581"/>
            <a:ext cx="2993527" cy="830997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Completing the </a:t>
            </a:r>
            <a:r>
              <a:rPr lang="en-US" sz="2400" b="1" dirty="0" err="1"/>
              <a:t>ePIC</a:t>
            </a:r>
            <a:r>
              <a:rPr lang="en-US" sz="2400" b="1" dirty="0"/>
              <a:t> collaboration meeting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0A8C4A81-9CEA-C299-DD91-D256AEA18AEC}"/>
              </a:ext>
            </a:extLst>
          </p:cNvPr>
          <p:cNvSpPr/>
          <p:nvPr/>
        </p:nvSpPr>
        <p:spPr>
          <a:xfrm>
            <a:off x="8690846" y="2265990"/>
            <a:ext cx="477430" cy="914400"/>
          </a:xfrm>
          <a:prstGeom prst="rightBrace">
            <a:avLst>
              <a:gd name="adj1" fmla="val 35451"/>
              <a:gd name="adj2" fmla="val 50000"/>
            </a:avLst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485E46-15FF-D4D3-4D57-2ABFFF77E97E}"/>
              </a:ext>
            </a:extLst>
          </p:cNvPr>
          <p:cNvSpPr txBox="1"/>
          <p:nvPr/>
        </p:nvSpPr>
        <p:spPr>
          <a:xfrm>
            <a:off x="8849315" y="362301"/>
            <a:ext cx="2993527" cy="156966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Implementing one of the priorities identified at the </a:t>
            </a:r>
            <a:r>
              <a:rPr lang="en-US" sz="2400" b="1" dirty="0" err="1"/>
              <a:t>ePIC</a:t>
            </a:r>
            <a:r>
              <a:rPr lang="en-US" sz="2400" b="1" dirty="0"/>
              <a:t> collaboration meeting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7E109E2-B7E8-C1BF-EADD-9DCEAB4EDC78}"/>
              </a:ext>
            </a:extLst>
          </p:cNvPr>
          <p:cNvCxnSpPr>
            <a:cxnSpLocks/>
          </p:cNvCxnSpPr>
          <p:nvPr/>
        </p:nvCxnSpPr>
        <p:spPr>
          <a:xfrm flipH="1">
            <a:off x="6400800" y="854074"/>
            <a:ext cx="2306230" cy="9274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ECE364E-2C70-A5A4-9522-21F7868A58AF}"/>
              </a:ext>
            </a:extLst>
          </p:cNvPr>
          <p:cNvSpPr txBox="1"/>
          <p:nvPr/>
        </p:nvSpPr>
        <p:spPr>
          <a:xfrm>
            <a:off x="328253" y="3483559"/>
            <a:ext cx="11146253" cy="2985433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WORKFEST summaries at the TIC meetings: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r>
              <a:rPr lang="en-US" sz="2000" dirty="0"/>
              <a:t>Integration </a:t>
            </a:r>
            <a:r>
              <a:rPr lang="en-US" sz="2000" dirty="0" err="1"/>
              <a:t>Workfest</a:t>
            </a:r>
            <a:endParaRPr lang="en-US" sz="2000" dirty="0"/>
          </a:p>
          <a:p>
            <a:r>
              <a:rPr lang="en-US" sz="2000" dirty="0"/>
              <a:t>PID-Near Term and future </a:t>
            </a:r>
            <a:r>
              <a:rPr lang="en-US" sz="2000" dirty="0" err="1"/>
              <a:t>Workfest</a:t>
            </a:r>
            <a:endParaRPr lang="en-US" sz="2000" dirty="0"/>
          </a:p>
          <a:p>
            <a:r>
              <a:rPr lang="en-US" sz="2000" dirty="0"/>
              <a:t>AC-LGAD Detector </a:t>
            </a:r>
            <a:r>
              <a:rPr lang="en-US" sz="2000" dirty="0" err="1"/>
              <a:t>Workfest</a:t>
            </a:r>
            <a:endParaRPr lang="en-US" sz="2000" dirty="0"/>
          </a:p>
          <a:p>
            <a:r>
              <a:rPr lang="en-US" sz="2000" dirty="0"/>
              <a:t>Silicon Vertex Tracker </a:t>
            </a:r>
            <a:r>
              <a:rPr lang="en-US" sz="2000" dirty="0" err="1"/>
              <a:t>Workfest</a:t>
            </a:r>
            <a:endParaRPr lang="en-US" sz="2000" dirty="0"/>
          </a:p>
          <a:p>
            <a:r>
              <a:rPr lang="en-US" sz="2000" dirty="0"/>
              <a:t>MPGD's </a:t>
            </a:r>
            <a:r>
              <a:rPr lang="en-US" sz="2000" dirty="0" err="1"/>
              <a:t>Workfest</a:t>
            </a:r>
            <a:endParaRPr lang="en-US" sz="2000" dirty="0"/>
          </a:p>
          <a:p>
            <a:r>
              <a:rPr lang="en-US" sz="2000" dirty="0"/>
              <a:t>Machine Learning Workflow Hackathon</a:t>
            </a:r>
          </a:p>
          <a:p>
            <a:r>
              <a:rPr lang="en-US" sz="2000" dirty="0"/>
              <a:t> + Tracking Projection/</a:t>
            </a:r>
            <a:r>
              <a:rPr lang="en-US" sz="2000" dirty="0" err="1"/>
              <a:t>resolution@hpDIRC</a:t>
            </a:r>
            <a:r>
              <a:rPr lang="en-US" sz="2000" dirty="0"/>
              <a:t> at the General meeting on February 7th</a:t>
            </a:r>
            <a:endParaRPr lang="en-US" sz="24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5940B84-8F92-23EA-BFAF-EFF3E31FB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80" y="-17926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Recent TIC Meetings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5F8089-8B16-2640-B8CF-4F1BAAFB9F33}"/>
              </a:ext>
            </a:extLst>
          </p:cNvPr>
          <p:cNvSpPr txBox="1"/>
          <p:nvPr/>
        </p:nvSpPr>
        <p:spPr>
          <a:xfrm>
            <a:off x="6297953" y="4966763"/>
            <a:ext cx="404812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Workfest</a:t>
            </a:r>
            <a:r>
              <a:rPr lang="en-US" dirty="0"/>
              <a:t> summaries also at Feb. 7</a:t>
            </a:r>
            <a:r>
              <a:rPr lang="en-US" baseline="30000" dirty="0"/>
              <a:t>th</a:t>
            </a:r>
            <a:r>
              <a:rPr lang="en-US" dirty="0"/>
              <a:t> GM:</a:t>
            </a:r>
          </a:p>
          <a:p>
            <a:r>
              <a:rPr lang="en-US" dirty="0">
                <a:hlinkClick r:id="rId3"/>
              </a:rPr>
              <a:t>https://indico.bnl.gov/event/25847/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6241D0-BBAA-657D-BCF1-9DCA3D9E5FF1}"/>
              </a:ext>
            </a:extLst>
          </p:cNvPr>
          <p:cNvSpPr txBox="1"/>
          <p:nvPr/>
        </p:nvSpPr>
        <p:spPr>
          <a:xfrm>
            <a:off x="6400800" y="3693661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Recordings Available at: </a:t>
            </a:r>
          </a:p>
          <a:p>
            <a:r>
              <a:rPr lang="en-US" dirty="0">
                <a:hlinkClick r:id="rId4"/>
              </a:rPr>
              <a:t>https://indico.bnl.gov/event/26438/</a:t>
            </a:r>
            <a:endParaRPr lang="en-US" dirty="0"/>
          </a:p>
          <a:p>
            <a:r>
              <a:rPr lang="en-US" dirty="0">
                <a:hlinkClick r:id="rId5"/>
              </a:rPr>
              <a:t>https://indico.bnl.gov/event/26439/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250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C5190-8DF9-B257-CD9A-45D37CF88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6C4722-FD84-FA5D-EA61-032CEDE96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003" y="176739"/>
            <a:ext cx="10515600" cy="80645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Feb. 17</a:t>
            </a:r>
            <a:r>
              <a:rPr lang="en-US" b="1" baseline="30000" dirty="0">
                <a:solidFill>
                  <a:schemeClr val="accent1"/>
                </a:solidFill>
              </a:rPr>
              <a:t>th</a:t>
            </a:r>
            <a:r>
              <a:rPr lang="en-US" b="1" dirty="0">
                <a:solidFill>
                  <a:schemeClr val="accent1"/>
                </a:solidFill>
              </a:rPr>
              <a:t> Discussion – Progress Towards TDR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B204CD-4E47-4B9F-0774-13B6A6C67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F830-87C3-42F5-865E-35C573BADD1F}" type="slidenum">
              <a:rPr lang="en-US" smtClean="0"/>
              <a:t>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A0F0D6-D3D7-507C-5191-A4B4BE4FFD85}"/>
              </a:ext>
            </a:extLst>
          </p:cNvPr>
          <p:cNvSpPr txBox="1"/>
          <p:nvPr/>
        </p:nvSpPr>
        <p:spPr>
          <a:xfrm flipH="1">
            <a:off x="733003" y="983189"/>
            <a:ext cx="9841853" cy="5118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A useful and widely contributed discussion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A good basis for progressing with a more detailed planning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Key outcomes: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u="sng" dirty="0" err="1"/>
              <a:t>PreTDR</a:t>
            </a:r>
            <a:r>
              <a:rPr lang="en-US" sz="2200" u="sng" dirty="0"/>
              <a:t> finalized by the end of 2025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Version 1 (chapter 8) to be reviewed by a small board </a:t>
            </a:r>
            <a:r>
              <a:rPr lang="en-US" sz="2200" dirty="0">
                <a:sym typeface="Wingdings" panose="05000000000000000000" pitchFamily="2" charset="2"/>
              </a:rPr>
              <a:t> </a:t>
            </a:r>
            <a:r>
              <a:rPr lang="en-US" sz="2200" dirty="0"/>
              <a:t>Input for Version2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Version 2</a:t>
            </a:r>
            <a:r>
              <a:rPr lang="en-US" sz="2200" dirty="0"/>
              <a:t> must be the </a:t>
            </a:r>
            <a:r>
              <a:rPr lang="en-US" sz="2200" b="1" dirty="0"/>
              <a:t>LAST </a:t>
            </a:r>
            <a:r>
              <a:rPr lang="en-US" sz="2200" b="1" dirty="0" err="1"/>
              <a:t>preTDR</a:t>
            </a:r>
            <a:r>
              <a:rPr lang="en-US" sz="2200" b="1" dirty="0"/>
              <a:t> version</a:t>
            </a:r>
            <a:r>
              <a:rPr lang="en-US" sz="2200" dirty="0"/>
              <a:t> by DSCs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Then, an Editorial Board for final polishing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Need of starting the production of </a:t>
            </a:r>
            <a:r>
              <a:rPr lang="en-US" sz="2200" b="1" dirty="0" err="1"/>
              <a:t>ePIC</a:t>
            </a:r>
            <a:r>
              <a:rPr lang="en-US" sz="2200" b="1" dirty="0"/>
              <a:t> Technical Notes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Defining a simple process for approval is urged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Detector publication(s) </a:t>
            </a:r>
            <a:r>
              <a:rPr lang="en-US" sz="2200" dirty="0"/>
              <a:t>derived from </a:t>
            </a:r>
            <a:r>
              <a:rPr lang="en-US" sz="2200" dirty="0" err="1"/>
              <a:t>preTDR</a:t>
            </a:r>
            <a:endParaRPr lang="en-US" sz="2200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0E7FE17C-C5B3-CD86-59EA-4D160864AB75}"/>
              </a:ext>
            </a:extLst>
          </p:cNvPr>
          <p:cNvSpPr txBox="1">
            <a:spLocks/>
          </p:cNvSpPr>
          <p:nvPr/>
        </p:nvSpPr>
        <p:spPr>
          <a:xfrm>
            <a:off x="838200" y="63572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February 20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C96001C4-52F1-830E-8589-AEE4266E947B}"/>
              </a:ext>
            </a:extLst>
          </p:cNvPr>
          <p:cNvSpPr txBox="1">
            <a:spLocks/>
          </p:cNvSpPr>
          <p:nvPr/>
        </p:nvSpPr>
        <p:spPr>
          <a:xfrm>
            <a:off x="4239553" y="631613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/>
              <a:t>ePIC</a:t>
            </a:r>
            <a:r>
              <a:rPr lang="it-IT" dirty="0"/>
              <a:t> General Meeting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6973D0-E204-DF82-CBE0-9EF6AE316728}"/>
              </a:ext>
            </a:extLst>
          </p:cNvPr>
          <p:cNvSpPr txBox="1"/>
          <p:nvPr/>
        </p:nvSpPr>
        <p:spPr>
          <a:xfrm>
            <a:off x="8715375" y="4417792"/>
            <a:ext cx="274320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TDR is a primary focus and tied to many other priorities – details and timeline at next GM. </a:t>
            </a:r>
          </a:p>
        </p:txBody>
      </p:sp>
    </p:spTree>
    <p:extLst>
      <p:ext uri="{BB962C8B-B14F-4D97-AF65-F5344CB8AC3E}">
        <p14:creationId xmlns:p14="http://schemas.microsoft.com/office/powerpoint/2010/main" val="3941885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CE73B-C421-FAE2-FA5A-613ACA9B4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2EB52BE-D4BE-1CF7-7BFA-742B46614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222559"/>
            <a:ext cx="10515600" cy="9017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EPPSU Documents (TC &amp; AC)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B78F78-701A-033B-B66D-F8CF71025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February 20th,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7B5428-0B5A-0D00-2963-36662641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ePIC</a:t>
            </a:r>
            <a:r>
              <a:rPr lang="it-IT" dirty="0"/>
              <a:t> General Meeting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7C709-6C79-0252-F473-8D7689989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BF830-87C3-42F5-865E-35C573BADD1F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363F66-0531-7892-3744-A069C4DB56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5437" b="16539"/>
          <a:stretch/>
        </p:blipFill>
        <p:spPr>
          <a:xfrm>
            <a:off x="569198" y="2366242"/>
            <a:ext cx="5633775" cy="3990108"/>
          </a:xfrm>
          <a:prstGeom prst="rect">
            <a:avLst/>
          </a:prstGeom>
          <a:ln>
            <a:solidFill>
              <a:srgbClr val="0000CC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986D8A-8765-1497-4CAD-0663AC84A5B2}"/>
              </a:ext>
            </a:extLst>
          </p:cNvPr>
          <p:cNvSpPr txBox="1"/>
          <p:nvPr/>
        </p:nvSpPr>
        <p:spPr>
          <a:xfrm>
            <a:off x="286412" y="1054849"/>
            <a:ext cx="5809588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Progressing with the </a:t>
            </a:r>
            <a:r>
              <a:rPr lang="en-US" sz="2400" b="1" dirty="0" err="1"/>
              <a:t>ePIC</a:t>
            </a:r>
            <a:r>
              <a:rPr lang="en-US" sz="2400" b="1" dirty="0"/>
              <a:t>-detector technology and physics synergy documents for the EPPSU</a:t>
            </a:r>
          </a:p>
        </p:txBody>
      </p:sp>
      <p:pic>
        <p:nvPicPr>
          <p:cNvPr id="17" name="Picture 16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F14AAA64-F6DB-7C8A-E28F-D147DCA73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564" y="1655013"/>
            <a:ext cx="5227109" cy="43814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288888B-9C02-7797-79B7-80B3A5FB6492}"/>
              </a:ext>
            </a:extLst>
          </p:cNvPr>
          <p:cNvSpPr txBox="1"/>
          <p:nvPr/>
        </p:nvSpPr>
        <p:spPr>
          <a:xfrm>
            <a:off x="8953500" y="73022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due March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1612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5533</TotalTime>
  <Words>1903</Words>
  <Application>Microsoft Office PowerPoint</Application>
  <PresentationFormat>Widescreen</PresentationFormat>
  <Paragraphs>269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ePIC Collaboration News</vt:lpstr>
      <vt:lpstr>Hey John, start the recording….    </vt:lpstr>
      <vt:lpstr>Agenda</vt:lpstr>
      <vt:lpstr>               2025 -2026</vt:lpstr>
      <vt:lpstr>The ePIC Collaboration and Recent Changes</vt:lpstr>
      <vt:lpstr>Collaboration Tools</vt:lpstr>
      <vt:lpstr>Recent TIC Meetings</vt:lpstr>
      <vt:lpstr>Feb. 17th Discussion – Progress Towards TDR</vt:lpstr>
      <vt:lpstr>EPPSU Documents (TC &amp; AC)</vt:lpstr>
      <vt:lpstr>Common Themes from Priority Discussion</vt:lpstr>
      <vt:lpstr>Time for Evening General Meetings</vt:lpstr>
      <vt:lpstr>Common Themes from Priority Discussion</vt:lpstr>
      <vt:lpstr>Common Themes from Priority Discussion </vt:lpstr>
      <vt:lpstr>Common Themes from Priority Discussion </vt:lpstr>
      <vt:lpstr>More Information Coming Soon</vt:lpstr>
      <vt:lpstr>Conclusion</vt:lpstr>
      <vt:lpstr>PowerPoint Presentation</vt:lpstr>
      <vt:lpstr>New Zoom Link </vt:lpstr>
      <vt:lpstr>ePIC Resources</vt:lpstr>
      <vt:lpstr>EICUG Membership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ePIC Collaboration Status</dc:title>
  <dc:creator>Lajoie, John G [PHYSA]</dc:creator>
  <cp:lastModifiedBy>Lajoie, John</cp:lastModifiedBy>
  <cp:revision>1890</cp:revision>
  <dcterms:created xsi:type="dcterms:W3CDTF">2023-04-13T13:35:08Z</dcterms:created>
  <dcterms:modified xsi:type="dcterms:W3CDTF">2025-02-20T18:52:00Z</dcterms:modified>
</cp:coreProperties>
</file>