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56" r:id="rId5"/>
    <p:sldId id="2147375419" r:id="rId6"/>
    <p:sldId id="2147375431" r:id="rId7"/>
    <p:sldId id="2147375432" r:id="rId8"/>
    <p:sldId id="2147375435" r:id="rId9"/>
    <p:sldId id="2147375411" r:id="rId10"/>
    <p:sldId id="2147375424" r:id="rId11"/>
    <p:sldId id="2147375425" r:id="rId12"/>
    <p:sldId id="2147375426" r:id="rId13"/>
    <p:sldId id="2147375427" r:id="rId14"/>
    <p:sldId id="2147375436" r:id="rId15"/>
    <p:sldId id="2147375433" r:id="rId16"/>
    <p:sldId id="2147375434" r:id="rId17"/>
    <p:sldId id="4791" r:id="rId18"/>
    <p:sldId id="4795" r:id="rId19"/>
    <p:sldId id="2147375437" r:id="rId20"/>
    <p:sldId id="2147375438" r:id="rId21"/>
    <p:sldId id="5864" r:id="rId2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B5D64A"/>
    <a:srgbClr val="008000"/>
    <a:srgbClr val="0091FF"/>
    <a:srgbClr val="00ACDB"/>
    <a:srgbClr val="BFBFBF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4" autoAdjust="0"/>
    <p:restoredTop sz="95260" autoAdjust="0"/>
  </p:normalViewPr>
  <p:slideViewPr>
    <p:cSldViewPr snapToGrid="0" snapToObjects="1">
      <p:cViewPr varScale="1">
        <p:scale>
          <a:sx n="59" d="100"/>
          <a:sy n="59" d="100"/>
        </p:scale>
        <p:origin x="1044" y="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07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March 20, 2025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62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March 20,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99" r:id="rId3"/>
    <p:sldLayoutId id="2147483701" r:id="rId4"/>
    <p:sldLayoutId id="214748370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brookhavenlab.sharepoint.com/:x:/s/EICPublicSharingDocs/EbyvmR-fBZ5Eo2V6Nl7eMcgBqtR1I7isGIvRyRK-nE-uJQ?e=XEN97b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envelope-png/download/26660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6856/" TargetMode="External"/><Relationship Id="rId2" Type="http://schemas.openxmlformats.org/officeDocument/2006/relationships/hyperlink" Target="https://indico.bnl.gov/event/26855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2720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40" y="1174478"/>
            <a:ext cx="10962105" cy="1240412"/>
          </a:xfrm>
        </p:spPr>
        <p:txBody>
          <a:bodyPr/>
          <a:lstStyle/>
          <a:p>
            <a:r>
              <a:rPr lang="en-US" b="0" dirty="0"/>
              <a:t>EIC Project News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075354"/>
            <a:ext cx="10962105" cy="2766646"/>
          </a:xfrm>
        </p:spPr>
        <p:txBody>
          <a:bodyPr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R.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EIC Experimental Program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904B89-C718-9FD6-D411-229075A14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215" y="5006601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 err="1"/>
              <a:t>ePIC</a:t>
            </a:r>
            <a:r>
              <a:rPr lang="en-US" dirty="0"/>
              <a:t> Bi-Weekly </a:t>
            </a:r>
            <a:r>
              <a:rPr lang="en-US"/>
              <a:t>General Meeting</a:t>
            </a:r>
            <a:endParaRPr lang="en-US" dirty="0"/>
          </a:p>
          <a:p>
            <a:r>
              <a:rPr lang="en-US" dirty="0"/>
              <a:t>March 20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03" y="0"/>
            <a:ext cx="11605902" cy="52341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Joint </a:t>
            </a:r>
            <a:r>
              <a:rPr lang="en-US" sz="3200" b="1" dirty="0" err="1">
                <a:latin typeface="+mn-lt"/>
              </a:rPr>
              <a:t>ePIC</a:t>
            </a:r>
            <a:r>
              <a:rPr lang="en-US" sz="3200" b="1" dirty="0">
                <a:latin typeface="+mn-lt"/>
              </a:rPr>
              <a:t>/EIC Project Detector R&amp;D “Day”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1C73F-F5D9-49B7-87A4-BB1A4ECC1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1155"/>
            <a:ext cx="5999206" cy="3961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5B8CD-FE05-4124-B9EA-8B0AC869C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01" y="2211572"/>
            <a:ext cx="6067319" cy="4039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CDD1C-12E1-4CF5-8C64-FAEA33C63DC5}"/>
              </a:ext>
            </a:extLst>
          </p:cNvPr>
          <p:cNvSpPr txBox="1"/>
          <p:nvPr/>
        </p:nvSpPr>
        <p:spPr>
          <a:xfrm>
            <a:off x="461103" y="705797"/>
            <a:ext cx="11468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purpose of the meeting is of course to touch base and discuss the progress and status of the remaining R&amp;D efforts. Some of the programs have finished and their presentation can be a brief show-and-tell to remind everyone what was learned and where things stand. For the ongoing projects we need to hear about where we stand with the milestones/deliverables and what the plan is to retire them.</a:t>
            </a:r>
          </a:p>
        </p:txBody>
      </p:sp>
    </p:spTree>
    <p:extLst>
      <p:ext uri="{BB962C8B-B14F-4D97-AF65-F5344CB8AC3E}">
        <p14:creationId xmlns:p14="http://schemas.microsoft.com/office/powerpoint/2010/main" val="90292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9C7C-3295-384E-9F5D-EFF4F7CB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DAC Meeting, June 11-13,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796FB-096D-4C28-B91A-AC20E8426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079" y="513464"/>
            <a:ext cx="6451706" cy="634453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A07D756-D010-4CFC-A613-027B33EC9BF1}"/>
              </a:ext>
            </a:extLst>
          </p:cNvPr>
          <p:cNvSpPr/>
          <p:nvPr/>
        </p:nvSpPr>
        <p:spPr>
          <a:xfrm rot="10800000">
            <a:off x="9191625" y="2465070"/>
            <a:ext cx="1057275" cy="369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177B0-5B5F-481A-9F43-F32457558690}"/>
              </a:ext>
            </a:extLst>
          </p:cNvPr>
          <p:cNvSpPr txBox="1"/>
          <p:nvPr/>
        </p:nvSpPr>
        <p:spPr>
          <a:xfrm>
            <a:off x="10376740" y="2467211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 added</a:t>
            </a:r>
          </a:p>
        </p:txBody>
      </p:sp>
    </p:spTree>
    <p:extLst>
      <p:ext uri="{BB962C8B-B14F-4D97-AF65-F5344CB8AC3E}">
        <p14:creationId xmlns:p14="http://schemas.microsoft.com/office/powerpoint/2010/main" val="82631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9C7C-3295-384E-9F5D-EFF4F7CB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DAC Meeting, June 11-13,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EAAA0-488F-4642-B732-8D43E839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66" y="647326"/>
            <a:ext cx="8545118" cy="5353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C6F00-5E0D-4BB7-992D-6A333412EB78}"/>
              </a:ext>
            </a:extLst>
          </p:cNvPr>
          <p:cNvSpPr txBox="1"/>
          <p:nvPr/>
        </p:nvSpPr>
        <p:spPr>
          <a:xfrm>
            <a:off x="9391650" y="738885"/>
            <a:ext cx="2495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in some cases we still need to finalize and indicate the speakers</a:t>
            </a:r>
          </a:p>
        </p:txBody>
      </p:sp>
    </p:spTree>
    <p:extLst>
      <p:ext uri="{BB962C8B-B14F-4D97-AF65-F5344CB8AC3E}">
        <p14:creationId xmlns:p14="http://schemas.microsoft.com/office/powerpoint/2010/main" val="141443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9C7C-3295-384E-9F5D-EFF4F7CB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DAC Meeting, June 11-13,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C08E1-799A-4163-AA6A-28CEDF5F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860" y="497748"/>
            <a:ext cx="7328129" cy="5862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B7B28-B22D-497C-B7BB-DEF7FDD68DEA}"/>
              </a:ext>
            </a:extLst>
          </p:cNvPr>
          <p:cNvSpPr txBox="1"/>
          <p:nvPr/>
        </p:nvSpPr>
        <p:spPr>
          <a:xfrm>
            <a:off x="9391650" y="738885"/>
            <a:ext cx="2495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in some cases we still need to finalize and indicate the speakers</a:t>
            </a:r>
          </a:p>
        </p:txBody>
      </p:sp>
    </p:spTree>
    <p:extLst>
      <p:ext uri="{BB962C8B-B14F-4D97-AF65-F5344CB8AC3E}">
        <p14:creationId xmlns:p14="http://schemas.microsoft.com/office/powerpoint/2010/main" val="269708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0528-91A6-2937-E1FD-49DF1928B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Requirements – Deadline 03/17/2025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CB5F4-8921-4DAD-CBBA-83D5883C5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568860"/>
            <a:ext cx="7471488" cy="5065713"/>
          </a:xfrm>
        </p:spPr>
        <p:txBody>
          <a:bodyPr>
            <a:noAutofit/>
          </a:bodyPr>
          <a:lstStyle/>
          <a:p>
            <a:r>
              <a:rPr lang="en-US" sz="1800" dirty="0"/>
              <a:t>Made an example of what we would like to see for the cooling from each subgroup.</a:t>
            </a:r>
          </a:p>
          <a:p>
            <a:r>
              <a:rPr lang="en-US" sz="1800" dirty="0"/>
              <a:t>Spreadsheet is </a:t>
            </a:r>
            <a:r>
              <a:rPr lang="en-US" sz="1800" dirty="0">
                <a:hlinkClick r:id="rId2"/>
              </a:rPr>
              <a:t>here</a:t>
            </a:r>
            <a:endParaRPr lang="en-US" sz="1800" dirty="0"/>
          </a:p>
          <a:p>
            <a:r>
              <a:rPr lang="en-US" sz="1800" dirty="0"/>
              <a:t>Some examples of information we would like:</a:t>
            </a:r>
          </a:p>
          <a:p>
            <a:pPr lvl="1"/>
            <a:r>
              <a:rPr lang="en-US" sz="1800" dirty="0"/>
              <a:t>Heat sources and where they are located on your detector</a:t>
            </a:r>
          </a:p>
          <a:p>
            <a:pPr lvl="2"/>
            <a:r>
              <a:rPr lang="en-US" sz="1600" dirty="0"/>
              <a:t>How are the heat sources distributed over your detector?</a:t>
            </a:r>
          </a:p>
          <a:p>
            <a:pPr lvl="2"/>
            <a:r>
              <a:rPr lang="en-US" sz="1600" dirty="0"/>
              <a:t>How many heat sources are there? Are they FEBs, ASICs, RDOs, etc.</a:t>
            </a:r>
          </a:p>
          <a:p>
            <a:pPr lvl="1"/>
            <a:r>
              <a:rPr lang="en-US" sz="1800" dirty="0"/>
              <a:t>What simulations have you done for heat distribution?</a:t>
            </a:r>
          </a:p>
          <a:p>
            <a:pPr lvl="2"/>
            <a:r>
              <a:rPr lang="en-US" sz="1600" dirty="0"/>
              <a:t>What assumptions did you make for these simulations?</a:t>
            </a:r>
          </a:p>
          <a:p>
            <a:pPr lvl="1"/>
            <a:r>
              <a:rPr lang="en-US" sz="1800" dirty="0"/>
              <a:t>What assumptions have you made about your cooling system?</a:t>
            </a:r>
          </a:p>
          <a:p>
            <a:pPr lvl="1"/>
            <a:r>
              <a:rPr lang="en-US" sz="1800" dirty="0"/>
              <a:t>What are your requirements for a cooling?</a:t>
            </a:r>
          </a:p>
          <a:p>
            <a:pPr lvl="2"/>
            <a:r>
              <a:rPr lang="en-US" sz="1600" dirty="0"/>
              <a:t>What is the required temperature stability?</a:t>
            </a:r>
          </a:p>
          <a:p>
            <a:pPr lvl="2"/>
            <a:r>
              <a:rPr lang="en-US" sz="1600" dirty="0"/>
              <a:t>What is the operating temperature?</a:t>
            </a:r>
          </a:p>
          <a:p>
            <a:pPr lvl="2"/>
            <a:r>
              <a:rPr lang="en-US" sz="1600" dirty="0"/>
              <a:t>Any limits on allowed vibration for the detector? </a:t>
            </a:r>
          </a:p>
          <a:p>
            <a:pPr lvl="1"/>
            <a:r>
              <a:rPr lang="en-US" sz="1800" dirty="0"/>
              <a:t>Are there any other heat sources not in the detector volume which need cooling?</a:t>
            </a:r>
          </a:p>
          <a:p>
            <a:pPr lvl="1"/>
            <a:r>
              <a:rPr lang="en-US" sz="1800" dirty="0"/>
              <a:t>Is there any other pertinent information we should know?</a:t>
            </a:r>
          </a:p>
          <a:p>
            <a:pPr lvl="2"/>
            <a:endParaRPr lang="en-US" sz="1600" dirty="0"/>
          </a:p>
        </p:txBody>
      </p:sp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FAC358A6-A765-3FFA-D5AB-6CB24E3B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01" y="0"/>
            <a:ext cx="339661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EBC13-518F-4E20-80F3-0EC8C93640BD}"/>
              </a:ext>
            </a:extLst>
          </p:cNvPr>
          <p:cNvSpPr txBox="1"/>
          <p:nvPr/>
        </p:nvSpPr>
        <p:spPr>
          <a:xfrm>
            <a:off x="2814257" y="5880267"/>
            <a:ext cx="543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33FF"/>
                </a:solidFill>
              </a:rPr>
              <a:t>We understand there remain unknowns but please fill in what you can such that we can iterate.</a:t>
            </a:r>
          </a:p>
        </p:txBody>
      </p:sp>
    </p:spTree>
    <p:extLst>
      <p:ext uri="{BB962C8B-B14F-4D97-AF65-F5344CB8AC3E}">
        <p14:creationId xmlns:p14="http://schemas.microsoft.com/office/powerpoint/2010/main" val="739441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C2161-3B14-AE9E-3752-F54AC3C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EA645-5B09-6B6A-396D-D51D9FC61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894" y="694718"/>
            <a:ext cx="5137947" cy="5574002"/>
          </a:xfrm>
        </p:spPr>
        <p:txBody>
          <a:bodyPr>
            <a:noAutofit/>
          </a:bodyPr>
          <a:lstStyle/>
          <a:p>
            <a:r>
              <a:rPr lang="en-US" sz="1800" dirty="0"/>
              <a:t>The model is current as of beginning of March.</a:t>
            </a:r>
          </a:p>
          <a:p>
            <a:r>
              <a:rPr lang="en-US" sz="1800" dirty="0"/>
              <a:t>This pdf is in Vault and at https://</a:t>
            </a:r>
            <a:r>
              <a:rPr lang="en-US" sz="1800" dirty="0" err="1"/>
              <a:t>eic.jlab.org</a:t>
            </a:r>
            <a:r>
              <a:rPr lang="en-US" sz="1800" dirty="0"/>
              <a:t>/Geometry/Detector/</a:t>
            </a:r>
          </a:p>
          <a:p>
            <a:r>
              <a:rPr lang="en-US" sz="1800" dirty="0"/>
              <a:t>Current updates include: </a:t>
            </a:r>
          </a:p>
          <a:p>
            <a:pPr lvl="1"/>
            <a:r>
              <a:rPr lang="en-US" sz="1400" dirty="0"/>
              <a:t>major updates to the beam pipe, flanges remain same size</a:t>
            </a:r>
          </a:p>
          <a:p>
            <a:pPr lvl="1"/>
            <a:r>
              <a:rPr lang="en-US" sz="1400" dirty="0"/>
              <a:t>MPGD disks and barrel slightly shifted</a:t>
            </a:r>
          </a:p>
          <a:p>
            <a:pPr lvl="1"/>
            <a:r>
              <a:rPr lang="en-US" sz="1400" dirty="0"/>
              <a:t>ToF barrel was shortened such that it shares a centerline with the inner MPGD barrel</a:t>
            </a:r>
          </a:p>
          <a:p>
            <a:pPr lvl="1"/>
            <a:r>
              <a:rPr lang="en-US" sz="1400" dirty="0"/>
              <a:t>ToF disk was moved closer to IP</a:t>
            </a:r>
          </a:p>
          <a:p>
            <a:pPr lvl="1"/>
            <a:r>
              <a:rPr lang="en-US" sz="1400" dirty="0"/>
              <a:t>DIRC and oMPGD shifted outward radially</a:t>
            </a:r>
          </a:p>
          <a:p>
            <a:pPr lvl="1"/>
            <a:r>
              <a:rPr lang="en-US" sz="1400" dirty="0"/>
              <a:t>DIRC shifted 3 cm towards electron endcap and shortened spool piece by 2 cm </a:t>
            </a:r>
          </a:p>
          <a:p>
            <a:r>
              <a:rPr lang="en-US" sz="1800" dirty="0"/>
              <a:t>Pending Updates:</a:t>
            </a:r>
          </a:p>
          <a:p>
            <a:pPr lvl="1"/>
            <a:r>
              <a:rPr lang="en-US" sz="1400" dirty="0"/>
              <a:t>The most backward SVT disk has an interference with the MPGD disks</a:t>
            </a:r>
          </a:p>
          <a:p>
            <a:pPr marL="0" indent="-4763">
              <a:buNone/>
            </a:pPr>
            <a:r>
              <a:rPr lang="en-US" sz="1800" dirty="0"/>
              <a:t>Will provide also an envelope drawing of active detector areas</a:t>
            </a:r>
          </a:p>
          <a:p>
            <a:pPr marL="0" indent="-4763">
              <a:buNone/>
            </a:pPr>
            <a:r>
              <a:rPr lang="en-US" sz="1800" dirty="0">
                <a:solidFill>
                  <a:srgbClr val="3333FF"/>
                </a:solidFill>
              </a:rPr>
              <a:t>We plan to retire the geometry database now </a:t>
            </a:r>
            <a:r>
              <a:rPr lang="en-US" sz="1800" dirty="0">
                <a:solidFill>
                  <a:srgbClr val="3333FF"/>
                </a:solidFill>
                <a:sym typeface="Wingdings" pitchFamily="2" charset="2"/>
              </a:rPr>
              <a:t></a:t>
            </a:r>
            <a:r>
              <a:rPr lang="en-US" sz="1800" dirty="0">
                <a:solidFill>
                  <a:srgbClr val="3333FF"/>
                </a:solidFill>
              </a:rPr>
              <a:t> envelopes become too complex for 2d approach</a:t>
            </a:r>
          </a:p>
        </p:txBody>
      </p:sp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322CB012-6A56-182E-F8B3-52CA4B91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69329" y="100233"/>
            <a:ext cx="515959" cy="355838"/>
          </a:xfrm>
          <a:prstGeom prst="rect">
            <a:avLst/>
          </a:prstGeom>
        </p:spPr>
      </p:pic>
      <p:pic>
        <p:nvPicPr>
          <p:cNvPr id="4" name="Picture 3" descr="Shape&#10;&#10;AI-generated content may be incorrect.">
            <a:extLst>
              <a:ext uri="{FF2B5EF4-FFF2-40B4-BE49-F238E27FC236}">
                <a16:creationId xmlns:a16="http://schemas.microsoft.com/office/drawing/2014/main" id="{2EDEC03C-40A4-8D8A-15A6-7DCC7BF1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84461" y="100233"/>
            <a:ext cx="515960" cy="355838"/>
          </a:xfrm>
          <a:prstGeom prst="rect">
            <a:avLst/>
          </a:prstGeom>
        </p:spPr>
      </p:pic>
      <p:pic>
        <p:nvPicPr>
          <p:cNvPr id="5" name="Picture 4" descr="Shape&#10;&#10;AI-generated content may be incorrect.">
            <a:extLst>
              <a:ext uri="{FF2B5EF4-FFF2-40B4-BE49-F238E27FC236}">
                <a16:creationId xmlns:a16="http://schemas.microsoft.com/office/drawing/2014/main" id="{47FF1DF5-9E17-4784-A0AE-D9DFB024C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99592" y="93424"/>
            <a:ext cx="515960" cy="35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60DF5-8FFA-F024-8226-8655CDAB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9841" y="759204"/>
            <a:ext cx="6631584" cy="53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BBAB-63CB-E854-E6FF-F097D670D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Updates to Beampipe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599159-65FC-8FE7-0DE4-63D0650223AB}"/>
              </a:ext>
            </a:extLst>
          </p:cNvPr>
          <p:cNvGrpSpPr/>
          <p:nvPr/>
        </p:nvGrpSpPr>
        <p:grpSpPr>
          <a:xfrm>
            <a:off x="6619285" y="770766"/>
            <a:ext cx="5417818" cy="5401434"/>
            <a:chOff x="6619285" y="770766"/>
            <a:chExt cx="5417818" cy="5401434"/>
          </a:xfrm>
        </p:grpSpPr>
        <p:pic>
          <p:nvPicPr>
            <p:cNvPr id="6" name="Picture 5" descr="Diagram&#10;&#10;AI-generated content may be incorrect.">
              <a:extLst>
                <a:ext uri="{FF2B5EF4-FFF2-40B4-BE49-F238E27FC236}">
                  <a16:creationId xmlns:a16="http://schemas.microsoft.com/office/drawing/2014/main" id="{8E9D0A7E-4261-CD84-08F3-4043E9F9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91804" y="770766"/>
              <a:ext cx="5145299" cy="540143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1C442D-DE2C-7E19-0E39-7CEBC3488595}"/>
                </a:ext>
              </a:extLst>
            </p:cNvPr>
            <p:cNvSpPr/>
            <p:nvPr/>
          </p:nvSpPr>
          <p:spPr>
            <a:xfrm>
              <a:off x="6619285" y="3819441"/>
              <a:ext cx="1772156" cy="144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F44E31B0-94D6-DFDE-6EA6-F630C44A7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16" y="4774301"/>
            <a:ext cx="7742587" cy="1503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7D2D1F-5BD3-7B3D-9BD9-ED03AC3B3BF3}"/>
              </a:ext>
            </a:extLst>
          </p:cNvPr>
          <p:cNvSpPr txBox="1"/>
          <p:nvPr/>
        </p:nvSpPr>
        <p:spPr>
          <a:xfrm>
            <a:off x="571500" y="682129"/>
            <a:ext cx="54841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Improved electron beam pipe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Diameter steps down with stay clear envelope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Collimates scattered photons from upstream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Better integration with detector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Optimized flange locations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Removed flange before DRICH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Integration of BPMs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Gate solution for both sides of detector</a:t>
            </a:r>
          </a:p>
          <a:p>
            <a:endParaRPr lang="en-US" dirty="0"/>
          </a:p>
        </p:txBody>
      </p:sp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FA0BA840-A75B-8437-6DBD-5F87F96F4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110123"/>
            <a:ext cx="3112770" cy="1664178"/>
          </a:xfrm>
          <a:prstGeom prst="rect">
            <a:avLst/>
          </a:prstGeom>
        </p:spPr>
      </p:pic>
      <p:pic>
        <p:nvPicPr>
          <p:cNvPr id="13" name="Picture 12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4BAEE27C-ACAE-B3CE-FE48-4F544B587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492" y="3063526"/>
            <a:ext cx="4460240" cy="19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9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01F3-B69D-5F94-6190-3A47DDE2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Subsystem and Beampipe Clearance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A278CB7C-8E6B-8D4C-A249-5F7DAC515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12" y="609600"/>
            <a:ext cx="5827488" cy="3273374"/>
          </a:xfrm>
          <a:prstGeom prst="rect">
            <a:avLst/>
          </a:prstGeom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78F084CC-D4E0-265D-F01F-DE802BEB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78792"/>
            <a:ext cx="6096000" cy="3435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B554F-C543-579D-E47E-ECDFC0D3170A}"/>
              </a:ext>
            </a:extLst>
          </p:cNvPr>
          <p:cNvSpPr txBox="1"/>
          <p:nvPr/>
        </p:nvSpPr>
        <p:spPr>
          <a:xfrm>
            <a:off x="6180610" y="835112"/>
            <a:ext cx="5439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detectors need a </a:t>
            </a:r>
            <a:r>
              <a:rPr lang="en-US" sz="1600" b="1" dirty="0"/>
              <a:t>minimum 5mm clearance </a:t>
            </a:r>
            <a:r>
              <a:rPr lang="en-US" sz="1600" dirty="0"/>
              <a:t>to the beampipe all around.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the EEEMCAL and pfRICH a 10mm clearance to the beampipe and the flange is preferred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dRICH needs further discussion once we receive the latest model</a:t>
            </a:r>
          </a:p>
        </p:txBody>
      </p:sp>
    </p:spTree>
    <p:extLst>
      <p:ext uri="{BB962C8B-B14F-4D97-AF65-F5344CB8AC3E}">
        <p14:creationId xmlns:p14="http://schemas.microsoft.com/office/powerpoint/2010/main" val="22866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C0F249-06C2-BCE5-AE3F-01C27FCCE40E}"/>
              </a:ext>
            </a:extLst>
          </p:cNvPr>
          <p:cNvSpPr txBox="1"/>
          <p:nvPr/>
        </p:nvSpPr>
        <p:spPr>
          <a:xfrm>
            <a:off x="489476" y="734652"/>
            <a:ext cx="93838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CD-3A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Reviews in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CD-3B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Upcoming Reviews and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Cooling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Envelope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Beam Pipe Advanced Design and </a:t>
            </a:r>
            <a:r>
              <a:rPr lang="en-US" sz="2400">
                <a:ea typeface="Calibri" panose="020F0502020204030204" pitchFamily="34" charset="0"/>
                <a:cs typeface="Calibri" panose="020F0502020204030204" pitchFamily="34" charset="0"/>
              </a:rPr>
              <a:t>Subsystem Clearances</a:t>
            </a: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5" y="0"/>
            <a:ext cx="11473925" cy="52341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3641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522514"/>
          </a:xfrm>
        </p:spPr>
        <p:txBody>
          <a:bodyPr>
            <a:normAutofit/>
          </a:bodyPr>
          <a:lstStyle/>
          <a:p>
            <a:r>
              <a:rPr lang="en-US" dirty="0"/>
              <a:t>Construction is starting: CD-3A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0A62D-411D-999E-D545-751E9CFE8403}"/>
              </a:ext>
            </a:extLst>
          </p:cNvPr>
          <p:cNvSpPr txBox="1"/>
          <p:nvPr/>
        </p:nvSpPr>
        <p:spPr>
          <a:xfrm>
            <a:off x="3499118" y="894768"/>
            <a:ext cx="84897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Actively Cooled Beam Screen Material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Cryo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Beam Position Monitor (BPM) Buttons and Silicon Dioxide (SiO2) cables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Interaction Region (IR) Super Conducting (SC) Strand for IR SC Magnets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Electron Storage Ring (ESR) 591 MHz 1-Cell Cryomodule First Article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Design and Fabrication of One 2K Satellite Refrigerator Plant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Lead Tungstate Crystals for the Detector Backward Electro-Magnetic (EM)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Scintillating Fibers for the Detector Barrel and Forward EM Calorimeters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Silicon Photomultipliers for the Detector Forward Hadronic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Steel and Tungsten for the Detector Forward Hadronic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Detector Solenoid Magnet Design and Fabrication and Conductor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Unit Substations for Infrastructure </a:t>
            </a:r>
            <a:r>
              <a:rPr lang="en-US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84D10-FC23-C9EA-C314-7E338F2DC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15" y="894768"/>
            <a:ext cx="2657487" cy="1412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38C6E-81B0-AE18-C46B-E05A200D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15" y="2631967"/>
            <a:ext cx="2657486" cy="1453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C1C7595A-ACE2-91E8-B7B8-0EEA06757B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104" b="32433"/>
          <a:stretch/>
        </p:blipFill>
        <p:spPr>
          <a:xfrm>
            <a:off x="911369" y="4236452"/>
            <a:ext cx="2393539" cy="1330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6947BB-8161-836F-4B14-A244875878B8}"/>
              </a:ext>
            </a:extLst>
          </p:cNvPr>
          <p:cNvSpPr/>
          <p:nvPr/>
        </p:nvSpPr>
        <p:spPr>
          <a:xfrm>
            <a:off x="3499118" y="916117"/>
            <a:ext cx="8372314" cy="141229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D8E0C-A91A-EA3D-7402-E306FF506908}"/>
              </a:ext>
            </a:extLst>
          </p:cNvPr>
          <p:cNvSpPr/>
          <p:nvPr/>
        </p:nvSpPr>
        <p:spPr>
          <a:xfrm>
            <a:off x="3499117" y="2645838"/>
            <a:ext cx="8372314" cy="17065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F05127-642B-2020-7B80-6BA1489EC9BA}"/>
              </a:ext>
            </a:extLst>
          </p:cNvPr>
          <p:cNvSpPr/>
          <p:nvPr/>
        </p:nvSpPr>
        <p:spPr>
          <a:xfrm>
            <a:off x="3499117" y="4638497"/>
            <a:ext cx="8372314" cy="379339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448CAE-3B9F-4E2A-A1B9-C94BC1103AAD}"/>
              </a:ext>
            </a:extLst>
          </p:cNvPr>
          <p:cNvSpPr/>
          <p:nvPr/>
        </p:nvSpPr>
        <p:spPr>
          <a:xfrm>
            <a:off x="9916804" y="4894263"/>
            <a:ext cx="1529819" cy="346693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Accelerator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C61972-41F4-AF0B-5059-22B368121FE7}"/>
              </a:ext>
            </a:extLst>
          </p:cNvPr>
          <p:cNvSpPr/>
          <p:nvPr/>
        </p:nvSpPr>
        <p:spPr>
          <a:xfrm>
            <a:off x="9916803" y="5277602"/>
            <a:ext cx="1529819" cy="346693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Detector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A9FE04-36AD-8F67-AECA-BEF3430AA1D0}"/>
              </a:ext>
            </a:extLst>
          </p:cNvPr>
          <p:cNvSpPr/>
          <p:nvPr/>
        </p:nvSpPr>
        <p:spPr>
          <a:xfrm>
            <a:off x="9916802" y="5652231"/>
            <a:ext cx="1529819" cy="347472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Infrastructure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4F5B5B-E604-B4B2-3F46-9177A92A91D7}"/>
              </a:ext>
            </a:extLst>
          </p:cNvPr>
          <p:cNvSpPr txBox="1"/>
          <p:nvPr/>
        </p:nvSpPr>
        <p:spPr>
          <a:xfrm>
            <a:off x="3499118" y="5634074"/>
            <a:ext cx="644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Approved and Authorized – Procurements In Progress</a:t>
            </a:r>
          </a:p>
          <a:p>
            <a:r>
              <a:rPr lang="en-US" dirty="0">
                <a:highlight>
                  <a:srgbClr val="FFFF00"/>
                </a:highlight>
              </a:rPr>
              <a:t>Awarded: #1-#3, #6-#8, #11. Nearly awarded #10 (conductor)</a:t>
            </a:r>
          </a:p>
        </p:txBody>
      </p:sp>
    </p:spTree>
    <p:extLst>
      <p:ext uri="{BB962C8B-B14F-4D97-AF65-F5344CB8AC3E}">
        <p14:creationId xmlns:p14="http://schemas.microsoft.com/office/powerpoint/2010/main" val="980349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Detector </a:t>
            </a:r>
            <a:r>
              <a:rPr lang="en-US" sz="2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Reviews planned for 2025 (all Reviews for 2024 completed)</a:t>
            </a:r>
            <a:endParaRPr lang="en-US" sz="2800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0F249-06C2-BCE5-AE3F-01C27FCCE40E}"/>
              </a:ext>
            </a:extLst>
          </p:cNvPr>
          <p:cNvSpPr txBox="1"/>
          <p:nvPr/>
        </p:nvSpPr>
        <p:spPr>
          <a:xfrm>
            <a:off x="307866" y="432177"/>
            <a:ext cx="11884135" cy="652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Design Reviews (60% design maturity equivalent, called PDR, PDR2 or PDR3, pending the subsystem)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MPGD Tracking Detectors (6.10.03.02)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exact timing linked to progress on first engineering test 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Silicon Tracking Detectors (6.10.03.01) – Fall 2025 – After early results of ITS3 ER2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Cherenkov-based Particle Identification Detectors (6.10.04;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pfRICH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hpDIRC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April 1-2,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AC-LGAD-based Particle Identification Detectors (6.10.04; BTOF, FTOF, common systems) – Fall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PDR3: Barrel EM Cal (6.10.05.02) – ~August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Backward HCAL (6.10.06.01) – ~September 2025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Magnet Cryogenics and infrastructure (6.10.07) – September/October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Electronics/DAQ-computing (6.10.08. 6.10.09.01)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 August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this does not include slow 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DAQ-Slow Controls (6.10.09.02) – November/December 2025 – Later to ensure integration DAQ in the collider common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September/October – everything outside GST, includes cradle, HCAL,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November/December 2025 – everything inside GST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(6.10.11) – November/December 2025 – includes 6.10.14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Polarimetry (6.10.014) – September/October 2025</a:t>
            </a:r>
          </a:p>
          <a:p>
            <a:pPr lvl="1"/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NEW: FDR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Final Design Review of the BABAR DIRC Bar Refurbishment for the High Performance DIRC Particle Identification Detector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1, 2025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Backward &amp; Forward EM Calorimetry, Barrel &amp; Forward HCAL (6.10.05.01; 6.10.05.03; 6.10.06.02; 6.10.06.03)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Reviews: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 CD-3B Review – January 7-9,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 Project Status Review – Summer 2025 (~6 months after CD-3B Review)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Meetings: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R&amp;D Day hosted by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EIC Project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16-17,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 Meeting – Comprehensive look to design status and readiness for CD-2.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11-13, 2025.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June 5-6,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Prague, Czech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EIC International Computing Organization (EICO)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2–4,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@BNL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Software &amp; Computing review by host labs: ~April/May 2025 for status check</a:t>
            </a:r>
          </a:p>
        </p:txBody>
      </p:sp>
    </p:spTree>
    <p:extLst>
      <p:ext uri="{BB962C8B-B14F-4D97-AF65-F5344CB8AC3E}">
        <p14:creationId xmlns:p14="http://schemas.microsoft.com/office/powerpoint/2010/main" val="338433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/>
              <a:t>Past 2025 Reviews/Meetings and Upcoming Meetings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93A12-699C-464D-A37E-9D4497AE0BC3}"/>
              </a:ext>
            </a:extLst>
          </p:cNvPr>
          <p:cNvSpPr txBox="1"/>
          <p:nvPr/>
        </p:nvSpPr>
        <p:spPr>
          <a:xfrm>
            <a:off x="461963" y="612844"/>
            <a:ext cx="1149923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DOE/OPA CD-3B and Status Review – January 7-9,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Jan 2025 </a:t>
            </a:r>
            <a:r>
              <a:rPr lang="en-US" dirty="0" err="1"/>
              <a:t>ePIC</a:t>
            </a:r>
            <a:r>
              <a:rPr lang="en-US" dirty="0"/>
              <a:t> Collaboration Meeting – January 20-24,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Magnet In-Kind Follow-Up w/ INFN and CEA – January 31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EIC, RIKEN, U-Tokyo Collaboration Meeting – February 3</a:t>
            </a:r>
          </a:p>
          <a:p>
            <a:endParaRPr lang="en-US" dirty="0"/>
          </a:p>
          <a:p>
            <a:r>
              <a:rPr lang="en-US" dirty="0"/>
              <a:t>Upcoming: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PDR2: Cherenkov-based Particle Identification Detectors (6.10.04; </a:t>
            </a:r>
            <a:r>
              <a:rPr lang="en-US" dirty="0" err="1"/>
              <a:t>pfRICH</a:t>
            </a:r>
            <a:r>
              <a:rPr lang="en-US" dirty="0"/>
              <a:t>, </a:t>
            </a:r>
            <a:r>
              <a:rPr lang="en-US" dirty="0" err="1"/>
              <a:t>hpDIRC</a:t>
            </a:r>
            <a:r>
              <a:rPr lang="en-US" dirty="0"/>
              <a:t>, </a:t>
            </a:r>
            <a:r>
              <a:rPr lang="en-US" dirty="0" err="1"/>
              <a:t>dRICH</a:t>
            </a:r>
            <a:r>
              <a:rPr lang="en-US" dirty="0"/>
              <a:t>) – April 1-2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Includes FDR of the BABAR DIRC Bar Refurbishment for the High Performance DIRC Particle Identification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EIC International Computing Organization (EICO) meeting – April 2-4 @ BNL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Indico</a:t>
            </a:r>
            <a:r>
              <a:rPr lang="en-US" sz="1600" dirty="0"/>
              <a:t> link for the EICO meeting: </a:t>
            </a:r>
            <a:r>
              <a:rPr lang="en-US" sz="1600" dirty="0">
                <a:hlinkClick r:id="rId2" tooltip="https://indico.bnl.gov/event/26855/"/>
              </a:rPr>
              <a:t>https://indico.bnl.gov/event/26855/</a:t>
            </a:r>
            <a:r>
              <a:rPr lang="en-US" sz="16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Discussion on Echelon 0 and 1: </a:t>
            </a:r>
            <a:r>
              <a:rPr lang="en-US" sz="1600" dirty="0">
                <a:hlinkClick r:id="rId3"/>
              </a:rPr>
              <a:t>https://indico.bnl.gov/event/26856/</a:t>
            </a:r>
            <a:r>
              <a:rPr lang="en-US" sz="16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ePIC</a:t>
            </a:r>
            <a:r>
              <a:rPr lang="en-US" dirty="0"/>
              <a:t>/EIC Project Detector R&amp;D Day – April 16-17 (two half days, from 10 am to 1 pm)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Indico</a:t>
            </a:r>
            <a:r>
              <a:rPr lang="en-US" sz="1600" dirty="0"/>
              <a:t> link: </a:t>
            </a:r>
            <a:r>
              <a:rPr lang="en-US" sz="1600" dirty="0">
                <a:hlinkClick r:id="rId4"/>
              </a:rPr>
              <a:t>https://indico.bnl.gov/event/27200/</a:t>
            </a:r>
            <a:r>
              <a:rPr lang="en-US" sz="16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Resource Review Board meeting – June 5-6 in Prague, Czech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Detector Advisory Committee meeting – 3 days in person at BNL, June 11-13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Joint EIC User Group and </a:t>
            </a:r>
            <a:r>
              <a:rPr lang="en-US" dirty="0" err="1"/>
              <a:t>ePIC</a:t>
            </a:r>
            <a:r>
              <a:rPr lang="en-US" dirty="0"/>
              <a:t> Collaboration Meeting – July 14-18 @ Jefferson Lab</a:t>
            </a:r>
          </a:p>
        </p:txBody>
      </p:sp>
    </p:spTree>
    <p:extLst>
      <p:ext uri="{BB962C8B-B14F-4D97-AF65-F5344CB8AC3E}">
        <p14:creationId xmlns:p14="http://schemas.microsoft.com/office/powerpoint/2010/main" val="68602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/>
              <a:t>Construction is starting: CD-3B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AF23D-697E-BF96-3683-4F341F394C11}"/>
              </a:ext>
            </a:extLst>
          </p:cNvPr>
          <p:cNvSpPr txBox="1"/>
          <p:nvPr/>
        </p:nvSpPr>
        <p:spPr>
          <a:xfrm>
            <a:off x="4264182" y="1073878"/>
            <a:ext cx="7377486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Electron Storage Ring (ESR) Dipole Magnets</a:t>
            </a:r>
            <a:endParaRPr lang="en-US" dirty="0"/>
          </a:p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Advanced Photon Source (APS) Sextupole Magnet Refurbishment, Testing, and Measurement </a:t>
            </a:r>
            <a:endParaRPr lang="en-US" sz="1700" dirty="0">
              <a:cs typeface="Arial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ESR Magnetic Measurement Bench </a:t>
            </a:r>
            <a:endParaRPr lang="en-US" sz="1700" dirty="0">
              <a:cs typeface="Arial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APS Quadrupole Magnet Refurbishment, Testing, and Measurement</a:t>
            </a:r>
            <a:endParaRPr lang="en-US" sz="1700" dirty="0">
              <a:cs typeface="Arial" panose="020B0604020202020204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ESR APS Quadrupole Magnetic Measurement Stand</a:t>
            </a:r>
            <a:endParaRPr lang="en-US" sz="1700" dirty="0">
              <a:cs typeface="Arial" panose="020B0604020202020204"/>
            </a:endParaRPr>
          </a:p>
          <a:p>
            <a:endParaRPr lang="en-US" sz="1700" dirty="0"/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* Lead Tungstate Crystals for the Detector Backward Electromagnetic (EM) Calorimeter - Batch 3 and Batch 4</a:t>
            </a:r>
            <a:endParaRPr lang="en-US" sz="1700" dirty="0">
              <a:cs typeface="Arial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* Scintillating Fibers for the Detector Barrel - Bath 2 and Forward - Batch 2 EM Calorimeters  </a:t>
            </a:r>
            <a:endParaRPr lang="en-US" sz="1700" dirty="0">
              <a:cs typeface="Arial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* Steel for the Detector Forward Hadronic Calorimeter</a:t>
            </a:r>
            <a:endParaRPr lang="en-US" sz="1700" dirty="0">
              <a:cs typeface="Arial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Detector Solenoid Magnet Power Supply</a:t>
            </a:r>
            <a:endParaRPr lang="en-US" sz="1700" dirty="0">
              <a:cs typeface="Arial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Detector Electronics Versatile Link Plus Transceiver (VRTX+) and Low Power Giga-bit Transceiver (</a:t>
            </a:r>
            <a:r>
              <a:rPr lang="en-US" sz="1700" dirty="0" err="1"/>
              <a:t>lpGBT</a:t>
            </a:r>
            <a:r>
              <a:rPr lang="en-US" sz="1700" dirty="0"/>
              <a:t>)</a:t>
            </a:r>
            <a:endParaRPr lang="en-US" sz="1700" dirty="0">
              <a:cs typeface="Arial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Detector Endcap Structures – Flux Return Steel</a:t>
            </a:r>
            <a:endParaRPr lang="en-US" sz="1700" dirty="0">
              <a:cs typeface="Arial"/>
            </a:endParaRPr>
          </a:p>
          <a:p>
            <a:pPr fontAlgn="base"/>
            <a:endParaRPr lang="en-US" sz="1700" dirty="0">
              <a:cs typeface="Arial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C0ED9-BE4E-E226-0E8C-5F10EB937EF6}"/>
              </a:ext>
            </a:extLst>
          </p:cNvPr>
          <p:cNvSpPr/>
          <p:nvPr/>
        </p:nvSpPr>
        <p:spPr>
          <a:xfrm>
            <a:off x="4153064" y="1016699"/>
            <a:ext cx="7632535" cy="180020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7A059-B60C-97BC-E385-69EDB0FF6056}"/>
              </a:ext>
            </a:extLst>
          </p:cNvPr>
          <p:cNvSpPr/>
          <p:nvPr/>
        </p:nvSpPr>
        <p:spPr>
          <a:xfrm>
            <a:off x="4153064" y="2890834"/>
            <a:ext cx="7632535" cy="25727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AC87EB-3202-5A15-3134-023DB609121D}"/>
              </a:ext>
            </a:extLst>
          </p:cNvPr>
          <p:cNvSpPr/>
          <p:nvPr/>
        </p:nvSpPr>
        <p:spPr>
          <a:xfrm>
            <a:off x="10246454" y="1011242"/>
            <a:ext cx="1529819" cy="346693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5DFF77-657D-6A16-D302-AA14B452D8C8}"/>
              </a:ext>
            </a:extLst>
          </p:cNvPr>
          <p:cNvSpPr/>
          <p:nvPr/>
        </p:nvSpPr>
        <p:spPr>
          <a:xfrm>
            <a:off x="10220197" y="5107105"/>
            <a:ext cx="1529819" cy="346693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</a:t>
            </a:r>
          </a:p>
        </p:txBody>
      </p:sp>
      <p:pic>
        <p:nvPicPr>
          <p:cNvPr id="1028" name="Picture 4" descr="page24image1608197216">
            <a:extLst>
              <a:ext uri="{FF2B5EF4-FFF2-40B4-BE49-F238E27FC236}">
                <a16:creationId xmlns:a16="http://schemas.microsoft.com/office/drawing/2014/main" id="{591292D5-EC0E-A4C8-6F6B-B5E0A767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2" y="3672260"/>
            <a:ext cx="739275" cy="11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4image1608197216">
            <a:extLst>
              <a:ext uri="{FF2B5EF4-FFF2-40B4-BE49-F238E27FC236}">
                <a16:creationId xmlns:a16="http://schemas.microsoft.com/office/drawing/2014/main" id="{8572E974-A653-55BD-872D-7BE7E0B2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0" y="4954365"/>
            <a:ext cx="677283" cy="68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15E32FF4-B6B7-DE44-13A1-DA34CABB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45" y="4423293"/>
            <a:ext cx="707988" cy="13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70176-4318-6926-9C4A-BB3133C9D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639" y="2699499"/>
            <a:ext cx="1043820" cy="1723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54FD1-7936-4775-9E0E-2217AD8F3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836" y="2928256"/>
            <a:ext cx="1394942" cy="781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73458-2C9A-6931-BB03-315119454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11" y="2699499"/>
            <a:ext cx="1094338" cy="1225659"/>
          </a:xfrm>
          <a:prstGeom prst="rect">
            <a:avLst/>
          </a:prstGeom>
        </p:spPr>
      </p:pic>
      <p:pic>
        <p:nvPicPr>
          <p:cNvPr id="1035" name="Picture 11" descr="A diagram of a power supply&#10;&#10;Description automatically generated">
            <a:extLst>
              <a:ext uri="{FF2B5EF4-FFF2-40B4-BE49-F238E27FC236}">
                <a16:creationId xmlns:a16="http://schemas.microsoft.com/office/drawing/2014/main" id="{418ABA17-DFD3-2F73-CDA8-2305FB0C0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58" y="4053148"/>
            <a:ext cx="1388878" cy="14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A761606-B779-8F80-18B6-A1D3B3A0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9" y="767015"/>
            <a:ext cx="1794516" cy="114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4306DB-EE22-4BAF-1959-69F3CDCE54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9380" y="1003267"/>
            <a:ext cx="1094338" cy="1250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C4CB6D-6F9D-B8DF-FE8E-C22A8BB035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262" y="1920962"/>
            <a:ext cx="1794516" cy="85169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8C252B0-F38D-DDCA-7B21-65EE5FDAAE43}"/>
              </a:ext>
            </a:extLst>
          </p:cNvPr>
          <p:cNvSpPr txBox="1">
            <a:spLocks/>
          </p:cNvSpPr>
          <p:nvPr/>
        </p:nvSpPr>
        <p:spPr>
          <a:xfrm>
            <a:off x="4117481" y="5348865"/>
            <a:ext cx="8074519" cy="539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</a:t>
            </a: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Continuation of CD-3A contracts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818EF3-793C-4FEA-B113-41B19DE6EC6D}"/>
              </a:ext>
            </a:extLst>
          </p:cNvPr>
          <p:cNvSpPr txBox="1"/>
          <p:nvPr/>
        </p:nvSpPr>
        <p:spPr>
          <a:xfrm>
            <a:off x="4540636" y="5923048"/>
            <a:ext cx="6908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Approved and Waiting for Authorization – Preparing procurements</a:t>
            </a:r>
          </a:p>
          <a:p>
            <a:r>
              <a:rPr lang="en-US" dirty="0">
                <a:highlight>
                  <a:srgbClr val="FFFF00"/>
                </a:highlight>
              </a:rPr>
              <a:t>Latest wrinkle: DOE asked to add DIRC bar refurbishment</a:t>
            </a:r>
          </a:p>
        </p:txBody>
      </p:sp>
    </p:spTree>
    <p:extLst>
      <p:ext uri="{BB962C8B-B14F-4D97-AF65-F5344CB8AC3E}">
        <p14:creationId xmlns:p14="http://schemas.microsoft.com/office/powerpoint/2010/main" val="203375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0" y="194553"/>
            <a:ext cx="11942010" cy="52341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PDR of the Cherenkov-based PID detectors (</a:t>
            </a:r>
            <a:r>
              <a:rPr lang="en-US" b="1" dirty="0" err="1">
                <a:latin typeface="+mn-lt"/>
              </a:rPr>
              <a:t>pfRICH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dRICH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hpDIRC</a:t>
            </a:r>
            <a:r>
              <a:rPr lang="en-US" b="1" dirty="0">
                <a:latin typeface="+mn-lt"/>
              </a:rPr>
              <a:t>)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&amp; FDR of the BABAR DIRC Bar Refurbishment for </a:t>
            </a:r>
            <a:r>
              <a:rPr lang="en-US" b="1" dirty="0" err="1">
                <a:latin typeface="+mn-lt"/>
              </a:rPr>
              <a:t>hpDIRC</a:t>
            </a:r>
            <a:endParaRPr lang="en-US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0920BF-F007-4376-AE3B-39BFAD4B862D}"/>
              </a:ext>
            </a:extLst>
          </p:cNvPr>
          <p:cNvSpPr txBox="1"/>
          <p:nvPr/>
        </p:nvSpPr>
        <p:spPr>
          <a:xfrm>
            <a:off x="2540706" y="1262718"/>
            <a:ext cx="609814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Dates:		April 1-2, 2025</a:t>
            </a:r>
          </a:p>
          <a:p>
            <a:endParaRPr lang="en-US" sz="2400" dirty="0"/>
          </a:p>
          <a:p>
            <a:r>
              <a:rPr lang="en-US" sz="2400" dirty="0"/>
              <a:t>Reviewers: 	Peter </a:t>
            </a:r>
            <a:r>
              <a:rPr lang="en-US" sz="2400" dirty="0" err="1"/>
              <a:t>Krizan</a:t>
            </a:r>
            <a:r>
              <a:rPr lang="en-US" sz="2400" dirty="0"/>
              <a:t> (U Ljubljana)</a:t>
            </a:r>
          </a:p>
          <a:p>
            <a:r>
              <a:rPr lang="en-US" sz="2400" dirty="0"/>
              <a:t>		Floris Keizer (CERN)</a:t>
            </a:r>
          </a:p>
          <a:p>
            <a:r>
              <a:rPr lang="en-US" sz="2400" dirty="0"/>
              <a:t>		Ana Amelia Machado (</a:t>
            </a:r>
            <a:r>
              <a:rPr lang="en-US" sz="2400" dirty="0" err="1"/>
              <a:t>UniCamp</a:t>
            </a:r>
            <a:r>
              <a:rPr lang="en-US" sz="2400" dirty="0"/>
              <a:t>)</a:t>
            </a:r>
          </a:p>
          <a:p>
            <a:r>
              <a:rPr lang="en-US" sz="2400" dirty="0"/>
              <a:t>		Koji Nakamura (KEK)</a:t>
            </a:r>
          </a:p>
          <a:p>
            <a:r>
              <a:rPr lang="en-US" sz="2400" dirty="0"/>
              <a:t>		Justin Stevens (W&amp;M)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2C4C2-A2EC-4582-A33D-863D105BAB90}"/>
              </a:ext>
            </a:extLst>
          </p:cNvPr>
          <p:cNvSpPr txBox="1"/>
          <p:nvPr/>
        </p:nvSpPr>
        <p:spPr>
          <a:xfrm>
            <a:off x="1134090" y="4215627"/>
            <a:ext cx="101738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Why the FDR?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The DOE Office of Nuclear Physics decided that the work on the DIRC bar refurbishment, even if we never procure new bars, should be included in the CD-3B request.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Since we know the amount of bars we need, and we know the scope of work we have to do, we have adjusted to fold this 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Note that the assumption is we can reuse the bars, and if we find we end with not sufficient quality bars for </a:t>
            </a:r>
            <a:r>
              <a:rPr lang="en-US" i="1" dirty="0" err="1"/>
              <a:t>ePIC</a:t>
            </a:r>
            <a:r>
              <a:rPr lang="en-US" i="1" dirty="0"/>
              <a:t> we carry also a risk-based contingency through the risk registry.</a:t>
            </a:r>
          </a:p>
        </p:txBody>
      </p:sp>
    </p:spTree>
    <p:extLst>
      <p:ext uri="{BB962C8B-B14F-4D97-AF65-F5344CB8AC3E}">
        <p14:creationId xmlns:p14="http://schemas.microsoft.com/office/powerpoint/2010/main" val="2260370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9" y="0"/>
            <a:ext cx="11619136" cy="523415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</a:rPr>
              <a:t>PDR of the Cherenkov-based PID detectors (</a:t>
            </a:r>
            <a:r>
              <a:rPr lang="en-US" sz="2400" b="1" dirty="0" err="1">
                <a:latin typeface="+mn-lt"/>
              </a:rPr>
              <a:t>pfRICH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dRICH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hpDIRC</a:t>
            </a:r>
            <a:r>
              <a:rPr lang="en-US" sz="2400" b="1" dirty="0">
                <a:latin typeface="+mn-lt"/>
              </a:rPr>
              <a:t>) - Charge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9F53A-C6CF-4B96-BEFC-B50A56315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46" y="556684"/>
            <a:ext cx="8259328" cy="62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9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0"/>
            <a:ext cx="11628466" cy="523415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FDR of the BABAR DIRC Bar Refurbishment for </a:t>
            </a:r>
            <a:r>
              <a:rPr lang="en-US" b="1" dirty="0" err="1">
                <a:latin typeface="+mn-lt"/>
              </a:rPr>
              <a:t>hpDIRC</a:t>
            </a:r>
            <a:r>
              <a:rPr lang="en-US" b="1" dirty="0">
                <a:latin typeface="+mn-lt"/>
              </a:rPr>
              <a:t> - Charge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967E7-7D61-49FB-8380-51CA5BD14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86" y="523415"/>
            <a:ext cx="8931410" cy="62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690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schemas.microsoft.com/office/infopath/2007/PartnerControls"/>
    <ds:schemaRef ds:uri="d767f846-2003-4795-b8a5-c12e60d56749"/>
    <ds:schemaRef ds:uri="http://schemas.microsoft.com/office/2006/documentManagement/types"/>
    <ds:schemaRef ds:uri="http://purl.org/dc/elements/1.1/"/>
    <ds:schemaRef ds:uri="3bfd71d5-c7ac-4dca-b865-a609d1eb4074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22774</TotalTime>
  <Words>1737</Words>
  <Application>Microsoft Office PowerPoint</Application>
  <PresentationFormat>Widescreen</PresentationFormat>
  <Paragraphs>173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Wingdings</vt:lpstr>
      <vt:lpstr>Arial</vt:lpstr>
      <vt:lpstr>Calibri</vt:lpstr>
      <vt:lpstr>BNL</vt:lpstr>
      <vt:lpstr>EIC Project News</vt:lpstr>
      <vt:lpstr>Outline</vt:lpstr>
      <vt:lpstr>Construction is starting: CD-3A</vt:lpstr>
      <vt:lpstr>Detector Reviews planned for 2025 (all Reviews for 2024 completed)</vt:lpstr>
      <vt:lpstr>Past 2025 Reviews/Meetings and Upcoming Meetings</vt:lpstr>
      <vt:lpstr>Construction is starting: CD-3B</vt:lpstr>
      <vt:lpstr>PDR of the Cherenkov-based PID detectors (pfRICH, dRICH, hpDIRC) &amp; FDR of the BABAR DIRC Bar Refurbishment for hpDIRC</vt:lpstr>
      <vt:lpstr>PDR of the Cherenkov-based PID detectors (pfRICH, dRICH, hpDIRC) - Charge</vt:lpstr>
      <vt:lpstr>FDR of the BABAR DIRC Bar Refurbishment for hpDIRC - Charge</vt:lpstr>
      <vt:lpstr>Joint ePIC/EIC Project Detector R&amp;D “Day”</vt:lpstr>
      <vt:lpstr>10th DAC Meeting, June 11-13, 2025</vt:lpstr>
      <vt:lpstr>10th DAC Meeting, June 11-13, 2025</vt:lpstr>
      <vt:lpstr>10th DAC Meeting, June 11-13, 2025</vt:lpstr>
      <vt:lpstr>Cooling Requirements – Deadline 03/17/2025</vt:lpstr>
      <vt:lpstr>Envelope Updates</vt:lpstr>
      <vt:lpstr>Updates to Beampipe</vt:lpstr>
      <vt:lpstr>Subsystem and Beampipe Clearance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Rolf Ent</cp:lastModifiedBy>
  <cp:revision>367</cp:revision>
  <cp:lastPrinted>2025-02-20T14:32:25Z</cp:lastPrinted>
  <dcterms:created xsi:type="dcterms:W3CDTF">2023-09-12T20:43:32Z</dcterms:created>
  <dcterms:modified xsi:type="dcterms:W3CDTF">2025-03-21T01:42:54Z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