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 id="2147483667" r:id="rId3"/>
  </p:sldMasterIdLst>
  <p:notesMasterIdLst>
    <p:notesMasterId r:id="rId52"/>
  </p:notesMasterIdLst>
  <p:sldIdLst>
    <p:sldId id="256" r:id="rId4"/>
    <p:sldId id="5840" r:id="rId5"/>
    <p:sldId id="5836" r:id="rId6"/>
    <p:sldId id="2147375381" r:id="rId7"/>
    <p:sldId id="2147375393" r:id="rId8"/>
    <p:sldId id="2147375376" r:id="rId9"/>
    <p:sldId id="2147375384" r:id="rId10"/>
    <p:sldId id="2147375383" r:id="rId11"/>
    <p:sldId id="2147375375" r:id="rId12"/>
    <p:sldId id="2147375386" r:id="rId13"/>
    <p:sldId id="2147375392" r:id="rId14"/>
    <p:sldId id="2147375377" r:id="rId15"/>
    <p:sldId id="261" r:id="rId16"/>
    <p:sldId id="2147375433" r:id="rId17"/>
    <p:sldId id="263" r:id="rId18"/>
    <p:sldId id="2147375390" r:id="rId19"/>
    <p:sldId id="5878" r:id="rId20"/>
    <p:sldId id="5880" r:id="rId21"/>
    <p:sldId id="5859" r:id="rId22"/>
    <p:sldId id="5881" r:id="rId23"/>
    <p:sldId id="2147375432" r:id="rId24"/>
    <p:sldId id="2147375434" r:id="rId25"/>
    <p:sldId id="2147375387" r:id="rId26"/>
    <p:sldId id="2147375391" r:id="rId27"/>
    <p:sldId id="2147375382" r:id="rId28"/>
    <p:sldId id="2147375435" r:id="rId29"/>
    <p:sldId id="2147375436" r:id="rId30"/>
    <p:sldId id="2147375378" r:id="rId31"/>
    <p:sldId id="2147375380" r:id="rId32"/>
    <p:sldId id="2147375389" r:id="rId33"/>
    <p:sldId id="2147375437" r:id="rId34"/>
    <p:sldId id="2147375370" r:id="rId35"/>
    <p:sldId id="2147375430" r:id="rId36"/>
    <p:sldId id="5769" r:id="rId37"/>
    <p:sldId id="4770" r:id="rId38"/>
    <p:sldId id="2147375431" r:id="rId39"/>
    <p:sldId id="5908" r:id="rId40"/>
    <p:sldId id="5821" r:id="rId41"/>
    <p:sldId id="5759" r:id="rId42"/>
    <p:sldId id="264" r:id="rId43"/>
    <p:sldId id="2147375367" r:id="rId44"/>
    <p:sldId id="2147375372" r:id="rId45"/>
    <p:sldId id="2147375369" r:id="rId46"/>
    <p:sldId id="2147375373" r:id="rId47"/>
    <p:sldId id="2147375374" r:id="rId48"/>
    <p:sldId id="5912" r:id="rId49"/>
    <p:sldId id="262" r:id="rId50"/>
    <p:sldId id="5860"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03" autoAdjust="0"/>
    <p:restoredTop sz="94632" autoAdjust="0"/>
  </p:normalViewPr>
  <p:slideViewPr>
    <p:cSldViewPr snapToGrid="0">
      <p:cViewPr varScale="1">
        <p:scale>
          <a:sx n="89" d="100"/>
          <a:sy n="89" d="100"/>
        </p:scale>
        <p:origin x="102" y="396"/>
      </p:cViewPr>
      <p:guideLst/>
    </p:cSldViewPr>
  </p:slideViewPr>
  <p:notesTextViewPr>
    <p:cViewPr>
      <p:scale>
        <a:sx n="1" d="1"/>
        <a:sy n="1" d="1"/>
      </p:scale>
      <p:origin x="0" y="0"/>
    </p:cViewPr>
  </p:notesTextViewPr>
  <p:sorterViewPr>
    <p:cViewPr>
      <p:scale>
        <a:sx n="100" d="100"/>
        <a:sy n="100" d="100"/>
      </p:scale>
      <p:origin x="0" y="-18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657B3B-ED67-469A-B307-86F7A39C9689}" type="datetimeFigureOut">
              <a:rPr lang="en-US" smtClean="0"/>
              <a:t>3/20/2025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06A0A4-0EE3-4D82-BAB3-ED3AA258C5FC}" type="slidenum">
              <a:rPr lang="en-US" smtClean="0"/>
              <a:t>‹#›</a:t>
            </a:fld>
            <a:endParaRPr lang="en-US"/>
          </a:p>
        </p:txBody>
      </p:sp>
    </p:spTree>
    <p:extLst>
      <p:ext uri="{BB962C8B-B14F-4D97-AF65-F5344CB8AC3E}">
        <p14:creationId xmlns:p14="http://schemas.microsoft.com/office/powerpoint/2010/main" val="2587934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9275F-BC32-8BC6-A17A-E58955806B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032F12-2133-CC5A-1D8A-324E756DC8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6410ED-0048-F316-335D-22B82839BB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13DD49-7CB0-3325-4486-92BBC9A7168E}"/>
              </a:ext>
            </a:extLst>
          </p:cNvPr>
          <p:cNvSpPr>
            <a:spLocks noGrp="1"/>
          </p:cNvSpPr>
          <p:nvPr>
            <p:ph type="sldNum" sz="quarter" idx="5"/>
          </p:nvPr>
        </p:nvSpPr>
        <p:spPr/>
        <p:txBody>
          <a:bodyPr/>
          <a:lstStyle/>
          <a:p>
            <a:fld id="{1966E4A8-8DA7-439B-8052-AAD3571FF9C2}" type="slidenum">
              <a:rPr lang="en-US" smtClean="0"/>
              <a:t>19</a:t>
            </a:fld>
            <a:endParaRPr lang="en-US"/>
          </a:p>
        </p:txBody>
      </p:sp>
    </p:spTree>
    <p:extLst>
      <p:ext uri="{BB962C8B-B14F-4D97-AF65-F5344CB8AC3E}">
        <p14:creationId xmlns:p14="http://schemas.microsoft.com/office/powerpoint/2010/main" val="3034370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77F6E-935E-5BD1-4859-04DB482460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B6BA0D-82E0-8CCC-02AC-87EF0CCAD1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6E8744-4D7F-5451-D168-7E3BB5650D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E7EA68-C8CF-45F8-7200-642427F58DA6}"/>
              </a:ext>
            </a:extLst>
          </p:cNvPr>
          <p:cNvSpPr>
            <a:spLocks noGrp="1"/>
          </p:cNvSpPr>
          <p:nvPr>
            <p:ph type="sldNum" sz="quarter" idx="5"/>
          </p:nvPr>
        </p:nvSpPr>
        <p:spPr/>
        <p:txBody>
          <a:bodyPr/>
          <a:lstStyle/>
          <a:p>
            <a:fld id="{1966E4A8-8DA7-439B-8052-AAD3571FF9C2}" type="slidenum">
              <a:rPr lang="en-US" smtClean="0"/>
              <a:t>20</a:t>
            </a:fld>
            <a:endParaRPr lang="en-US"/>
          </a:p>
        </p:txBody>
      </p:sp>
    </p:spTree>
    <p:extLst>
      <p:ext uri="{BB962C8B-B14F-4D97-AF65-F5344CB8AC3E}">
        <p14:creationId xmlns:p14="http://schemas.microsoft.com/office/powerpoint/2010/main" val="944374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6BACD-87E5-0C2B-33C3-40ECEE6337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C32D5C-2EC9-EAE5-0923-A847BC5093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1C936B-F82F-B4F6-D619-20F56B38CD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D942E1-004C-EC95-E681-4D4A4834A1DC}"/>
              </a:ext>
            </a:extLst>
          </p:cNvPr>
          <p:cNvSpPr>
            <a:spLocks noGrp="1"/>
          </p:cNvSpPr>
          <p:nvPr>
            <p:ph type="sldNum" sz="quarter" idx="5"/>
          </p:nvPr>
        </p:nvSpPr>
        <p:spPr/>
        <p:txBody>
          <a:bodyPr/>
          <a:lstStyle/>
          <a:p>
            <a:fld id="{1966E4A8-8DA7-439B-8052-AAD3571FF9C2}" type="slidenum">
              <a:rPr lang="en-US" smtClean="0"/>
              <a:t>48</a:t>
            </a:fld>
            <a:endParaRPr lang="en-US"/>
          </a:p>
        </p:txBody>
      </p:sp>
    </p:spTree>
    <p:extLst>
      <p:ext uri="{BB962C8B-B14F-4D97-AF65-F5344CB8AC3E}">
        <p14:creationId xmlns:p14="http://schemas.microsoft.com/office/powerpoint/2010/main" val="34901244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2.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30000"/>
            <a:lum/>
          </a:blip>
          <a:srcRect/>
          <a:stretch>
            <a:fillRect t="-10000"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6B845-9551-8488-0E95-7AF95F7281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D57D4D-66DD-A196-D0A8-8805CE5058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40ADDD-5152-73DD-11CC-AFBE08298D13}"/>
              </a:ext>
            </a:extLst>
          </p:cNvPr>
          <p:cNvSpPr>
            <a:spLocks noGrp="1"/>
          </p:cNvSpPr>
          <p:nvPr>
            <p:ph type="dt" sz="half" idx="10"/>
          </p:nvPr>
        </p:nvSpPr>
        <p:spPr/>
        <p:txBody>
          <a:bodyPr/>
          <a:lstStyle/>
          <a:p>
            <a:r>
              <a:rPr lang="en-US"/>
              <a:t>3/20/2025</a:t>
            </a:r>
          </a:p>
        </p:txBody>
      </p:sp>
      <p:sp>
        <p:nvSpPr>
          <p:cNvPr id="5" name="Footer Placeholder 4">
            <a:extLst>
              <a:ext uri="{FF2B5EF4-FFF2-40B4-BE49-F238E27FC236}">
                <a16:creationId xmlns:a16="http://schemas.microsoft.com/office/drawing/2014/main" id="{5959CBD8-7511-A28A-2586-7ABB5F707AC2}"/>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9B0AD182-9F01-4238-3E61-32F245760C60}"/>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421222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8EAA9-FD5C-FB10-5E29-583D9563D9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2E0C21-CAF2-8240-D002-C94BB8AD4A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D8ADFB-0727-ACB3-0B41-39AEC1F32A2C}"/>
              </a:ext>
            </a:extLst>
          </p:cNvPr>
          <p:cNvSpPr>
            <a:spLocks noGrp="1"/>
          </p:cNvSpPr>
          <p:nvPr>
            <p:ph type="dt" sz="half" idx="10"/>
          </p:nvPr>
        </p:nvSpPr>
        <p:spPr/>
        <p:txBody>
          <a:bodyPr/>
          <a:lstStyle/>
          <a:p>
            <a:r>
              <a:rPr lang="en-US"/>
              <a:t>3/20/2025</a:t>
            </a:r>
          </a:p>
        </p:txBody>
      </p:sp>
      <p:sp>
        <p:nvSpPr>
          <p:cNvPr id="5" name="Footer Placeholder 4">
            <a:extLst>
              <a:ext uri="{FF2B5EF4-FFF2-40B4-BE49-F238E27FC236}">
                <a16:creationId xmlns:a16="http://schemas.microsoft.com/office/drawing/2014/main" id="{A141AE20-ACDE-5B8A-6842-D0FD18AA2E81}"/>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14C6B906-77A9-191C-0750-487D682D13E5}"/>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3917116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70B496-BCD1-C439-2F1B-3F41C2831F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ECC6F7-725F-20A8-3417-6C523576E0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40F375-C9CC-DEF1-A546-790055B0BE66}"/>
              </a:ext>
            </a:extLst>
          </p:cNvPr>
          <p:cNvSpPr>
            <a:spLocks noGrp="1"/>
          </p:cNvSpPr>
          <p:nvPr>
            <p:ph type="dt" sz="half" idx="10"/>
          </p:nvPr>
        </p:nvSpPr>
        <p:spPr/>
        <p:txBody>
          <a:bodyPr/>
          <a:lstStyle/>
          <a:p>
            <a:r>
              <a:rPr lang="en-US"/>
              <a:t>3/20/2025</a:t>
            </a:r>
          </a:p>
        </p:txBody>
      </p:sp>
      <p:sp>
        <p:nvSpPr>
          <p:cNvPr id="5" name="Footer Placeholder 4">
            <a:extLst>
              <a:ext uri="{FF2B5EF4-FFF2-40B4-BE49-F238E27FC236}">
                <a16:creationId xmlns:a16="http://schemas.microsoft.com/office/drawing/2014/main" id="{133C2972-7336-1AFA-EC13-3993874190C5}"/>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B3788EB3-F852-190D-3BEB-C3CCF3CC042A}"/>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596978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502921" y="1174478"/>
            <a:ext cx="10962105" cy="1240412"/>
          </a:xfrm>
          <a:prstGeom prst="rect">
            <a:avLst/>
          </a:prstGeom>
        </p:spPr>
        <p:txBody>
          <a:bodyPr anchor="b" anchorCtr="0">
            <a:noAutofit/>
          </a:bodyPr>
          <a:lstStyle>
            <a:lvl1pPr algn="l">
              <a:lnSpc>
                <a:spcPct val="100000"/>
              </a:lnSpc>
              <a:defRPr sz="4400" b="1" i="0">
                <a:solidFill>
                  <a:schemeClr val="bg1"/>
                </a:solidFill>
                <a:latin typeface="+mn-lt"/>
                <a:cs typeface="Arial" panose="020B0604020202020204" pitchFamily="34" charset="0"/>
              </a:defRPr>
            </a:lvl1pPr>
          </a:lstStyle>
          <a:p>
            <a:r>
              <a:rPr lang="en-US"/>
              <a:t>L2Ms Monthly Reporting</a:t>
            </a:r>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hasCustomPrompt="1"/>
          </p:nvPr>
        </p:nvSpPr>
        <p:spPr>
          <a:xfrm>
            <a:off x="502921" y="3288714"/>
            <a:ext cx="10962105" cy="448978"/>
          </a:xfrm>
          <a:prstGeom prst="rect">
            <a:avLst/>
          </a:prstGeom>
        </p:spPr>
        <p:txBody>
          <a:bodyPr>
            <a:noAutofit/>
          </a:bodyPr>
          <a:lstStyle>
            <a:lvl1pPr marL="0" indent="0">
              <a:lnSpc>
                <a:spcPct val="100000"/>
              </a:lnSpc>
              <a:spcBef>
                <a:spcPts val="0"/>
              </a:spcBef>
              <a:buFontTx/>
              <a:buNone/>
              <a:defRPr sz="2800" b="1">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Presenter Name</a:t>
            </a:r>
          </a:p>
        </p:txBody>
      </p:sp>
      <p:pic>
        <p:nvPicPr>
          <p:cNvPr id="6" name="Picture 5">
            <a:extLst>
              <a:ext uri="{FF2B5EF4-FFF2-40B4-BE49-F238E27FC236}">
                <a16:creationId xmlns:a16="http://schemas.microsoft.com/office/drawing/2014/main" id="{6D99D03B-F4BD-85C1-5955-B2BB7ACF4A45}"/>
              </a:ext>
            </a:extLst>
          </p:cNvPr>
          <p:cNvPicPr>
            <a:picLocks noChangeAspect="1"/>
          </p:cNvPicPr>
          <p:nvPr userDrawn="1"/>
        </p:nvPicPr>
        <p:blipFill>
          <a:blip r:embed="rId3"/>
          <a:stretch>
            <a:fillRect/>
          </a:stretch>
        </p:blipFill>
        <p:spPr>
          <a:xfrm>
            <a:off x="10026315" y="472833"/>
            <a:ext cx="1632203" cy="457200"/>
          </a:xfrm>
          <a:prstGeom prst="rect">
            <a:avLst/>
          </a:prstGeom>
        </p:spPr>
      </p:pic>
      <p:pic>
        <p:nvPicPr>
          <p:cNvPr id="8" name="Picture 7">
            <a:extLst>
              <a:ext uri="{FF2B5EF4-FFF2-40B4-BE49-F238E27FC236}">
                <a16:creationId xmlns:a16="http://schemas.microsoft.com/office/drawing/2014/main" id="{276D9F0E-4B80-0FD1-A24A-1C1B60A4BB47}"/>
              </a:ext>
            </a:extLst>
          </p:cNvPr>
          <p:cNvPicPr>
            <a:picLocks noChangeAspect="1"/>
          </p:cNvPicPr>
          <p:nvPr userDrawn="1"/>
        </p:nvPicPr>
        <p:blipFill>
          <a:blip r:embed="rId4"/>
          <a:srcRect/>
          <a:stretch/>
        </p:blipFill>
        <p:spPr>
          <a:xfrm>
            <a:off x="7566183" y="472833"/>
            <a:ext cx="1787236" cy="457200"/>
          </a:xfrm>
          <a:prstGeom prst="rect">
            <a:avLst/>
          </a:prstGeom>
        </p:spPr>
      </p:pic>
      <p:pic>
        <p:nvPicPr>
          <p:cNvPr id="10" name="Picture 9">
            <a:extLst>
              <a:ext uri="{FF2B5EF4-FFF2-40B4-BE49-F238E27FC236}">
                <a16:creationId xmlns:a16="http://schemas.microsoft.com/office/drawing/2014/main" id="{70496317-0189-6060-26F4-32FD05088972}"/>
              </a:ext>
            </a:extLst>
          </p:cNvPr>
          <p:cNvPicPr>
            <a:picLocks noChangeAspect="1"/>
          </p:cNvPicPr>
          <p:nvPr userDrawn="1"/>
        </p:nvPicPr>
        <p:blipFill>
          <a:blip r:embed="rId5"/>
          <a:stretch>
            <a:fillRect/>
          </a:stretch>
        </p:blipFill>
        <p:spPr>
          <a:xfrm>
            <a:off x="5067686" y="472833"/>
            <a:ext cx="1825604" cy="457200"/>
          </a:xfrm>
          <a:prstGeom prst="rect">
            <a:avLst/>
          </a:prstGeom>
        </p:spPr>
      </p:pic>
      <p:sp>
        <p:nvSpPr>
          <p:cNvPr id="12" name="Text Placeholder 11">
            <a:extLst>
              <a:ext uri="{FF2B5EF4-FFF2-40B4-BE49-F238E27FC236}">
                <a16:creationId xmlns:a16="http://schemas.microsoft.com/office/drawing/2014/main" id="{2FD74062-0C2E-090F-07DF-75D428DE15D2}"/>
              </a:ext>
            </a:extLst>
          </p:cNvPr>
          <p:cNvSpPr>
            <a:spLocks noGrp="1"/>
          </p:cNvSpPr>
          <p:nvPr>
            <p:ph type="body" sz="quarter" idx="12" hasCustomPrompt="1"/>
          </p:nvPr>
        </p:nvSpPr>
        <p:spPr>
          <a:xfrm>
            <a:off x="502921" y="4233687"/>
            <a:ext cx="10962105" cy="379542"/>
          </a:xfrm>
          <a:prstGeom prst="rect">
            <a:avLst/>
          </a:prstGeom>
        </p:spPr>
        <p:txBody>
          <a:bodyPr>
            <a:noAutofit/>
          </a:bodyPr>
          <a:lstStyle>
            <a:lvl1pPr marL="0" indent="0">
              <a:buFontTx/>
              <a:buNone/>
              <a:defRPr sz="200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en-US"/>
              <a:t>Date</a:t>
            </a:r>
          </a:p>
        </p:txBody>
      </p:sp>
      <p:sp>
        <p:nvSpPr>
          <p:cNvPr id="14" name="Text Placeholder 13">
            <a:extLst>
              <a:ext uri="{FF2B5EF4-FFF2-40B4-BE49-F238E27FC236}">
                <a16:creationId xmlns:a16="http://schemas.microsoft.com/office/drawing/2014/main" id="{1DFAD954-7DFC-3150-35B3-444AB26BD583}"/>
              </a:ext>
            </a:extLst>
          </p:cNvPr>
          <p:cNvSpPr>
            <a:spLocks noGrp="1"/>
          </p:cNvSpPr>
          <p:nvPr>
            <p:ph type="body" sz="quarter" idx="13" hasCustomPrompt="1"/>
          </p:nvPr>
        </p:nvSpPr>
        <p:spPr>
          <a:xfrm>
            <a:off x="502921" y="3738425"/>
            <a:ext cx="10962105" cy="477838"/>
          </a:xfrm>
          <a:prstGeom prst="rect">
            <a:avLst/>
          </a:prstGeom>
        </p:spPr>
        <p:txBody>
          <a:bodyPr>
            <a:noAutofit/>
          </a:bodyPr>
          <a:lstStyle>
            <a:lvl1pPr marL="0" indent="0">
              <a:buFontTx/>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 (If Needed)</a:t>
            </a:r>
          </a:p>
        </p:txBody>
      </p:sp>
    </p:spTree>
    <p:extLst>
      <p:ext uri="{BB962C8B-B14F-4D97-AF65-F5344CB8AC3E}">
        <p14:creationId xmlns:p14="http://schemas.microsoft.com/office/powerpoint/2010/main" val="875810383"/>
      </p:ext>
    </p:extLst>
  </p:cSld>
  <p:clrMapOvr>
    <a:masterClrMapping/>
  </p:clrMapOvr>
  <p:extLst>
    <p:ext uri="{DCECCB84-F9BA-43D5-87BE-67443E8EF086}">
      <p15:sldGuideLst xmlns:p15="http://schemas.microsoft.com/office/powerpoint/2012/main">
        <p15:guide id="7" orient="horz" pos="2160">
          <p15:clr>
            <a:srgbClr val="FBAE40"/>
          </p15:clr>
        </p15:guide>
        <p15:guide id="8" pos="5120">
          <p15:clr>
            <a:srgbClr val="FBAE40"/>
          </p15:clr>
        </p15:guide>
        <p15:guide id="9" orient="horz" pos="3888">
          <p15:clr>
            <a:srgbClr val="FBAE40"/>
          </p15:clr>
        </p15:guide>
        <p15:guide id="10" pos="480">
          <p15:clr>
            <a:srgbClr val="FBAE40"/>
          </p15:clr>
        </p15:guide>
        <p15:guide id="11" pos="9760">
          <p15:clr>
            <a:srgbClr val="FBAE40"/>
          </p15:clr>
        </p15:guide>
        <p15:guide id="12" orient="horz" pos="398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bout 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6E40-B484-1283-A234-15FBD885539D}"/>
              </a:ext>
            </a:extLst>
          </p:cNvPr>
          <p:cNvSpPr>
            <a:spLocks noGrp="1"/>
          </p:cNvSpPr>
          <p:nvPr>
            <p:ph type="title" hasCustomPrompt="1"/>
          </p:nvPr>
        </p:nvSpPr>
        <p:spPr/>
        <p:txBody>
          <a:bodyPr>
            <a:normAutofit/>
          </a:bodyPr>
          <a:lstStyle>
            <a:lvl1pPr>
              <a:defRPr sz="3600"/>
            </a:lvl1pPr>
          </a:lstStyle>
          <a:p>
            <a:r>
              <a:rPr lang="en-US"/>
              <a:t>Outline</a:t>
            </a:r>
          </a:p>
        </p:txBody>
      </p:sp>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963" y="930274"/>
            <a:ext cx="11521440" cy="5212080"/>
          </a:xfrm>
        </p:spPr>
        <p:txBody>
          <a:bodyPr/>
          <a:lstStyle>
            <a:lvl1pPr>
              <a:defRPr sz="1500"/>
            </a:lvl1pPr>
            <a:lvl2pPr>
              <a:defRPr sz="1200"/>
            </a:lvl2pPr>
            <a:lvl3pPr>
              <a:defRPr sz="1200"/>
            </a:lvl3pPr>
            <a:lvl4pPr>
              <a:defRPr sz="1200"/>
            </a:lvl4pPr>
            <a:lvl5pPr>
              <a:defRPr sz="1200"/>
            </a:lvl5pPr>
          </a:lstStyle>
          <a:p>
            <a:pPr lvl="0"/>
            <a:r>
              <a:rPr lang="en-US"/>
              <a:t>Level 1 – Arial 20</a:t>
            </a:r>
          </a:p>
          <a:p>
            <a:pPr lvl="1"/>
            <a:r>
              <a:rPr lang="en-US"/>
              <a:t>Level 2 – Arial 16</a:t>
            </a:r>
          </a:p>
          <a:p>
            <a:pPr lvl="2"/>
            <a:r>
              <a:rPr lang="en-US"/>
              <a:t>Level 3 – Arial 16</a:t>
            </a:r>
          </a:p>
          <a:p>
            <a:pPr lvl="3"/>
            <a:r>
              <a:rPr lang="en-US"/>
              <a:t>Level 4 – Arial 16</a:t>
            </a:r>
          </a:p>
          <a:p>
            <a:pPr lvl="4"/>
            <a:r>
              <a:rPr lang="en-US"/>
              <a:t>Level 5 – Arial 16</a:t>
            </a:r>
          </a:p>
        </p:txBody>
      </p:sp>
    </p:spTree>
    <p:extLst>
      <p:ext uri="{BB962C8B-B14F-4D97-AF65-F5344CB8AC3E}">
        <p14:creationId xmlns:p14="http://schemas.microsoft.com/office/powerpoint/2010/main" val="3922610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1 - Bullet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6E40-B484-1283-A234-15FBD885539D}"/>
              </a:ext>
            </a:extLst>
          </p:cNvPr>
          <p:cNvSpPr>
            <a:spLocks noGrp="1"/>
          </p:cNvSpPr>
          <p:nvPr>
            <p:ph type="title" hasCustomPrompt="1"/>
          </p:nvPr>
        </p:nvSpPr>
        <p:spPr/>
        <p:txBody>
          <a:bodyPr/>
          <a:lstStyle>
            <a:lvl1pPr>
              <a:defRPr/>
            </a:lvl1pPr>
          </a:lstStyle>
          <a:p>
            <a:r>
              <a:rPr lang="en-US"/>
              <a:t>Slide Title [Layout: Content 1 – Bulleted]</a:t>
            </a:r>
          </a:p>
        </p:txBody>
      </p:sp>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963" y="930274"/>
            <a:ext cx="11521440" cy="5212080"/>
          </a:xfrm>
        </p:spPr>
        <p:txBody>
          <a:bodyPr/>
          <a:lstStyle>
            <a:lvl1pPr>
              <a:defRPr/>
            </a:lvl1pPr>
            <a:lvl2pPr marL="386954" indent="-171450">
              <a:defRPr/>
            </a:lvl2pPr>
            <a:lvl3pPr marL="558404" indent="-127397">
              <a:defRPr/>
            </a:lvl3pPr>
            <a:lvl4pPr marL="729854" indent="-127397">
              <a:defRPr/>
            </a:lvl4pPr>
            <a:lvl5pPr marL="901304" indent="-127397">
              <a:defRPr/>
            </a:lvl5pPr>
          </a:lstStyle>
          <a:p>
            <a:pPr lvl="0"/>
            <a:r>
              <a:rPr lang="en-US"/>
              <a:t>Level 1 – Arial 24</a:t>
            </a:r>
          </a:p>
          <a:p>
            <a:pPr lvl="1"/>
            <a:r>
              <a:rPr lang="en-US"/>
              <a:t>Level 2 – Arial 20</a:t>
            </a:r>
          </a:p>
          <a:p>
            <a:pPr lvl="2"/>
            <a:r>
              <a:rPr lang="en-US"/>
              <a:t>Level 3 – Arial 18</a:t>
            </a:r>
          </a:p>
          <a:p>
            <a:pPr lvl="3"/>
            <a:r>
              <a:rPr lang="en-US"/>
              <a:t>Level 4 – Arial 16</a:t>
            </a:r>
          </a:p>
          <a:p>
            <a:pPr lvl="4"/>
            <a:r>
              <a:rPr lang="en-US"/>
              <a:t>Level 5 – Arial 16</a:t>
            </a:r>
          </a:p>
        </p:txBody>
      </p:sp>
    </p:spTree>
    <p:extLst>
      <p:ext uri="{BB962C8B-B14F-4D97-AF65-F5344CB8AC3E}">
        <p14:creationId xmlns:p14="http://schemas.microsoft.com/office/powerpoint/2010/main" val="2059050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D91B-7801-B3EC-7CA4-44C5BF1D9486}"/>
              </a:ext>
            </a:extLst>
          </p:cNvPr>
          <p:cNvSpPr>
            <a:spLocks noGrp="1"/>
          </p:cNvSpPr>
          <p:nvPr>
            <p:ph type="title" hasCustomPrompt="1"/>
          </p:nvPr>
        </p:nvSpPr>
        <p:spPr>
          <a:xfrm>
            <a:off x="461963" y="0"/>
            <a:ext cx="11499235" cy="523415"/>
          </a:xfrm>
        </p:spPr>
        <p:txBody>
          <a:bodyPr/>
          <a:lstStyle>
            <a:lvl1pPr>
              <a:defRPr/>
            </a:lvl1pPr>
          </a:lstStyle>
          <a:p>
            <a:r>
              <a:rPr lang="en-US"/>
              <a:t>Title Only</a:t>
            </a:r>
          </a:p>
        </p:txBody>
      </p:sp>
    </p:spTree>
    <p:extLst>
      <p:ext uri="{BB962C8B-B14F-4D97-AF65-F5344CB8AC3E}">
        <p14:creationId xmlns:p14="http://schemas.microsoft.com/office/powerpoint/2010/main" val="2919804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0042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Separator">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963" y="930274"/>
            <a:ext cx="11521440" cy="5212080"/>
          </a:xfrm>
        </p:spPr>
        <p:txBody>
          <a:bodyPr anchor="ctr">
            <a:normAutofit/>
          </a:bodyPr>
          <a:lstStyle>
            <a:lvl1pPr marL="0" indent="0" algn="ctr">
              <a:buFontTx/>
              <a:buNone/>
              <a:defRPr sz="2700"/>
            </a:lvl1pPr>
            <a:lvl2pPr>
              <a:defRPr/>
            </a:lvl2pPr>
            <a:lvl3pPr>
              <a:defRPr/>
            </a:lvl3pPr>
            <a:lvl4pPr>
              <a:defRPr/>
            </a:lvl4pPr>
            <a:lvl5pPr>
              <a:defRPr/>
            </a:lvl5pPr>
          </a:lstStyle>
          <a:p>
            <a:pPr lvl="0"/>
            <a:r>
              <a:rPr lang="en-US"/>
              <a:t>Section Separator – Title Line 1</a:t>
            </a:r>
          </a:p>
          <a:p>
            <a:pPr lvl="0"/>
            <a:r>
              <a:rPr lang="en-US"/>
              <a:t>Section Separator – Title Line 2</a:t>
            </a:r>
          </a:p>
          <a:p>
            <a:pPr lvl="0"/>
            <a:r>
              <a:rPr lang="en-US"/>
              <a:t>Section Separator – Title Line 3</a:t>
            </a:r>
          </a:p>
        </p:txBody>
      </p:sp>
    </p:spTree>
    <p:extLst>
      <p:ext uri="{BB962C8B-B14F-4D97-AF65-F5344CB8AC3E}">
        <p14:creationId xmlns:p14="http://schemas.microsoft.com/office/powerpoint/2010/main" val="2770870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30000"/>
            <a:lum/>
          </a:blip>
          <a:srcRect/>
          <a:stretch>
            <a:fillRect t="-10000"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6B845-9551-8488-0E95-7AF95F7281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D57D4D-66DD-A196-D0A8-8805CE5058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40ADDD-5152-73DD-11CC-AFBE08298D13}"/>
              </a:ext>
            </a:extLst>
          </p:cNvPr>
          <p:cNvSpPr>
            <a:spLocks noGrp="1"/>
          </p:cNvSpPr>
          <p:nvPr>
            <p:ph type="dt" sz="half" idx="10"/>
          </p:nvPr>
        </p:nvSpPr>
        <p:spPr/>
        <p:txBody>
          <a:bodyPr/>
          <a:lstStyle/>
          <a:p>
            <a:r>
              <a:rPr lang="en-US"/>
              <a:t>3/20/2025</a:t>
            </a:r>
          </a:p>
        </p:txBody>
      </p:sp>
      <p:sp>
        <p:nvSpPr>
          <p:cNvPr id="5" name="Footer Placeholder 4">
            <a:extLst>
              <a:ext uri="{FF2B5EF4-FFF2-40B4-BE49-F238E27FC236}">
                <a16:creationId xmlns:a16="http://schemas.microsoft.com/office/drawing/2014/main" id="{5959CBD8-7511-A28A-2586-7ABB5F707AC2}"/>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9B0AD182-9F01-4238-3E61-32F245760C60}"/>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1135791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BE01F-402B-896B-075E-8B52C03B85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5BD732-D622-D697-7848-0C60AE57E0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0CEBB6-0851-0996-41E2-CD4C20193D3F}"/>
              </a:ext>
            </a:extLst>
          </p:cNvPr>
          <p:cNvSpPr>
            <a:spLocks noGrp="1"/>
          </p:cNvSpPr>
          <p:nvPr>
            <p:ph type="dt" sz="half" idx="10"/>
          </p:nvPr>
        </p:nvSpPr>
        <p:spPr/>
        <p:txBody>
          <a:bodyPr/>
          <a:lstStyle/>
          <a:p>
            <a:r>
              <a:rPr lang="en-US"/>
              <a:t>3/20/2025</a:t>
            </a:r>
          </a:p>
        </p:txBody>
      </p:sp>
      <p:sp>
        <p:nvSpPr>
          <p:cNvPr id="5" name="Footer Placeholder 4">
            <a:extLst>
              <a:ext uri="{FF2B5EF4-FFF2-40B4-BE49-F238E27FC236}">
                <a16:creationId xmlns:a16="http://schemas.microsoft.com/office/drawing/2014/main" id="{094A2124-1FF5-0D00-9D1D-75F1B6E5EFDA}"/>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3F0A1524-79FD-873B-B8AB-264A11B39137}"/>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942075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BE01F-402B-896B-075E-8B52C03B85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5BD732-D622-D697-7848-0C60AE57E0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0CEBB6-0851-0996-41E2-CD4C20193D3F}"/>
              </a:ext>
            </a:extLst>
          </p:cNvPr>
          <p:cNvSpPr>
            <a:spLocks noGrp="1"/>
          </p:cNvSpPr>
          <p:nvPr>
            <p:ph type="dt" sz="half" idx="10"/>
          </p:nvPr>
        </p:nvSpPr>
        <p:spPr/>
        <p:txBody>
          <a:bodyPr/>
          <a:lstStyle/>
          <a:p>
            <a:r>
              <a:rPr lang="en-US"/>
              <a:t>3/20/2025</a:t>
            </a:r>
          </a:p>
        </p:txBody>
      </p:sp>
      <p:sp>
        <p:nvSpPr>
          <p:cNvPr id="5" name="Footer Placeholder 4">
            <a:extLst>
              <a:ext uri="{FF2B5EF4-FFF2-40B4-BE49-F238E27FC236}">
                <a16:creationId xmlns:a16="http://schemas.microsoft.com/office/drawing/2014/main" id="{094A2124-1FF5-0D00-9D1D-75F1B6E5EFDA}"/>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3F0A1524-79FD-873B-B8AB-264A11B39137}"/>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1371189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397D3-26E5-3B41-5D7F-5E9416CBCE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84A382-22CC-D083-9CD5-3AB354029F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3C9DF4-3875-85D0-B28E-94494689C565}"/>
              </a:ext>
            </a:extLst>
          </p:cNvPr>
          <p:cNvSpPr>
            <a:spLocks noGrp="1"/>
          </p:cNvSpPr>
          <p:nvPr>
            <p:ph type="dt" sz="half" idx="10"/>
          </p:nvPr>
        </p:nvSpPr>
        <p:spPr/>
        <p:txBody>
          <a:bodyPr/>
          <a:lstStyle/>
          <a:p>
            <a:r>
              <a:rPr lang="en-US"/>
              <a:t>3/20/2025</a:t>
            </a:r>
          </a:p>
        </p:txBody>
      </p:sp>
      <p:sp>
        <p:nvSpPr>
          <p:cNvPr id="5" name="Footer Placeholder 4">
            <a:extLst>
              <a:ext uri="{FF2B5EF4-FFF2-40B4-BE49-F238E27FC236}">
                <a16:creationId xmlns:a16="http://schemas.microsoft.com/office/drawing/2014/main" id="{BBD3D6A2-64B4-C0E6-A47B-5E668C46346E}"/>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B14AB46D-86E4-4FA0-0887-108854F98E0E}"/>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4060438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991E8-7E58-9C8E-1D32-516EC26D88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82D4AF-133D-18E9-CF22-2098E9C07D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F322A9-3784-C2C4-38FB-C81DBCD294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B25AEC-0412-98AB-FD28-7EFA77527145}"/>
              </a:ext>
            </a:extLst>
          </p:cNvPr>
          <p:cNvSpPr>
            <a:spLocks noGrp="1"/>
          </p:cNvSpPr>
          <p:nvPr>
            <p:ph type="dt" sz="half" idx="10"/>
          </p:nvPr>
        </p:nvSpPr>
        <p:spPr/>
        <p:txBody>
          <a:bodyPr/>
          <a:lstStyle/>
          <a:p>
            <a:r>
              <a:rPr lang="en-US"/>
              <a:t>3/20/2025</a:t>
            </a:r>
          </a:p>
        </p:txBody>
      </p:sp>
      <p:sp>
        <p:nvSpPr>
          <p:cNvPr id="6" name="Footer Placeholder 5">
            <a:extLst>
              <a:ext uri="{FF2B5EF4-FFF2-40B4-BE49-F238E27FC236}">
                <a16:creationId xmlns:a16="http://schemas.microsoft.com/office/drawing/2014/main" id="{01CD1176-F8FD-2CB4-4AD9-9C103A665B43}"/>
              </a:ext>
            </a:extLst>
          </p:cNvPr>
          <p:cNvSpPr>
            <a:spLocks noGrp="1"/>
          </p:cNvSpPr>
          <p:nvPr>
            <p:ph type="ftr" sz="quarter" idx="11"/>
          </p:nvPr>
        </p:nvSpPr>
        <p:spPr/>
        <p:txBody>
          <a:bodyPr/>
          <a:lstStyle/>
          <a:p>
            <a:r>
              <a:rPr lang="en-US"/>
              <a:t>ePIC General Meeting </a:t>
            </a:r>
          </a:p>
        </p:txBody>
      </p:sp>
      <p:sp>
        <p:nvSpPr>
          <p:cNvPr id="7" name="Slide Number Placeholder 6">
            <a:extLst>
              <a:ext uri="{FF2B5EF4-FFF2-40B4-BE49-F238E27FC236}">
                <a16:creationId xmlns:a16="http://schemas.microsoft.com/office/drawing/2014/main" id="{2FCB3C3D-1318-EFDB-C2F7-549844E5CDD9}"/>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1047099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2FC24-176B-5708-56AB-20547320AA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75511F-C5BC-D4A0-5CDB-7008E780CC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67D202-A3AD-C87E-E899-06F554BA29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DCB123-703D-2800-97F4-A2467204A5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8AFE6E-4586-3040-72DD-058A028F8F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855D26-1F68-200C-91E8-DD30A7C85020}"/>
              </a:ext>
            </a:extLst>
          </p:cNvPr>
          <p:cNvSpPr>
            <a:spLocks noGrp="1"/>
          </p:cNvSpPr>
          <p:nvPr>
            <p:ph type="dt" sz="half" idx="10"/>
          </p:nvPr>
        </p:nvSpPr>
        <p:spPr/>
        <p:txBody>
          <a:bodyPr/>
          <a:lstStyle/>
          <a:p>
            <a:r>
              <a:rPr lang="en-US"/>
              <a:t>3/20/2025</a:t>
            </a:r>
          </a:p>
        </p:txBody>
      </p:sp>
      <p:sp>
        <p:nvSpPr>
          <p:cNvPr id="8" name="Footer Placeholder 7">
            <a:extLst>
              <a:ext uri="{FF2B5EF4-FFF2-40B4-BE49-F238E27FC236}">
                <a16:creationId xmlns:a16="http://schemas.microsoft.com/office/drawing/2014/main" id="{4CEC0213-F391-E86F-E0D7-F9080ACDBF0D}"/>
              </a:ext>
            </a:extLst>
          </p:cNvPr>
          <p:cNvSpPr>
            <a:spLocks noGrp="1"/>
          </p:cNvSpPr>
          <p:nvPr>
            <p:ph type="ftr" sz="quarter" idx="11"/>
          </p:nvPr>
        </p:nvSpPr>
        <p:spPr/>
        <p:txBody>
          <a:bodyPr/>
          <a:lstStyle/>
          <a:p>
            <a:r>
              <a:rPr lang="en-US"/>
              <a:t>ePIC General Meeting </a:t>
            </a:r>
          </a:p>
        </p:txBody>
      </p:sp>
      <p:sp>
        <p:nvSpPr>
          <p:cNvPr id="9" name="Slide Number Placeholder 8">
            <a:extLst>
              <a:ext uri="{FF2B5EF4-FFF2-40B4-BE49-F238E27FC236}">
                <a16:creationId xmlns:a16="http://schemas.microsoft.com/office/drawing/2014/main" id="{EF01F6C0-C02E-41F7-7624-1F211EE10637}"/>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149156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CC3C1-03E4-626B-6509-5FCF893713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54602D-309E-D848-B30A-670F020C34ED}"/>
              </a:ext>
            </a:extLst>
          </p:cNvPr>
          <p:cNvSpPr>
            <a:spLocks noGrp="1"/>
          </p:cNvSpPr>
          <p:nvPr>
            <p:ph type="dt" sz="half" idx="10"/>
          </p:nvPr>
        </p:nvSpPr>
        <p:spPr/>
        <p:txBody>
          <a:bodyPr/>
          <a:lstStyle/>
          <a:p>
            <a:r>
              <a:rPr lang="en-US"/>
              <a:t>3/20/2025</a:t>
            </a:r>
          </a:p>
        </p:txBody>
      </p:sp>
      <p:sp>
        <p:nvSpPr>
          <p:cNvPr id="4" name="Footer Placeholder 3">
            <a:extLst>
              <a:ext uri="{FF2B5EF4-FFF2-40B4-BE49-F238E27FC236}">
                <a16:creationId xmlns:a16="http://schemas.microsoft.com/office/drawing/2014/main" id="{B50CDDC2-FA23-DA00-4444-2D07EAF24DEF}"/>
              </a:ext>
            </a:extLst>
          </p:cNvPr>
          <p:cNvSpPr>
            <a:spLocks noGrp="1"/>
          </p:cNvSpPr>
          <p:nvPr>
            <p:ph type="ftr" sz="quarter" idx="11"/>
          </p:nvPr>
        </p:nvSpPr>
        <p:spPr/>
        <p:txBody>
          <a:bodyPr/>
          <a:lstStyle/>
          <a:p>
            <a:r>
              <a:rPr lang="en-US"/>
              <a:t>ePIC General Meeting </a:t>
            </a:r>
          </a:p>
        </p:txBody>
      </p:sp>
      <p:sp>
        <p:nvSpPr>
          <p:cNvPr id="5" name="Slide Number Placeholder 4">
            <a:extLst>
              <a:ext uri="{FF2B5EF4-FFF2-40B4-BE49-F238E27FC236}">
                <a16:creationId xmlns:a16="http://schemas.microsoft.com/office/drawing/2014/main" id="{68966360-FD7F-85A3-F579-AA3338FEC7D8}"/>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4982000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4B827B-B882-EF08-B94B-BC4EC3D6F535}"/>
              </a:ext>
            </a:extLst>
          </p:cNvPr>
          <p:cNvSpPr>
            <a:spLocks noGrp="1"/>
          </p:cNvSpPr>
          <p:nvPr>
            <p:ph type="dt" sz="half" idx="10"/>
          </p:nvPr>
        </p:nvSpPr>
        <p:spPr/>
        <p:txBody>
          <a:bodyPr/>
          <a:lstStyle/>
          <a:p>
            <a:r>
              <a:rPr lang="en-US"/>
              <a:t>3/20/2025</a:t>
            </a:r>
          </a:p>
        </p:txBody>
      </p:sp>
      <p:sp>
        <p:nvSpPr>
          <p:cNvPr id="3" name="Footer Placeholder 2">
            <a:extLst>
              <a:ext uri="{FF2B5EF4-FFF2-40B4-BE49-F238E27FC236}">
                <a16:creationId xmlns:a16="http://schemas.microsoft.com/office/drawing/2014/main" id="{51B89B48-3C65-1306-B9D4-327B80F52A77}"/>
              </a:ext>
            </a:extLst>
          </p:cNvPr>
          <p:cNvSpPr>
            <a:spLocks noGrp="1"/>
          </p:cNvSpPr>
          <p:nvPr>
            <p:ph type="ftr" sz="quarter" idx="11"/>
          </p:nvPr>
        </p:nvSpPr>
        <p:spPr/>
        <p:txBody>
          <a:bodyPr/>
          <a:lstStyle/>
          <a:p>
            <a:r>
              <a:rPr lang="en-US"/>
              <a:t>ePIC General Meeting </a:t>
            </a:r>
          </a:p>
        </p:txBody>
      </p:sp>
      <p:sp>
        <p:nvSpPr>
          <p:cNvPr id="4" name="Slide Number Placeholder 3">
            <a:extLst>
              <a:ext uri="{FF2B5EF4-FFF2-40B4-BE49-F238E27FC236}">
                <a16:creationId xmlns:a16="http://schemas.microsoft.com/office/drawing/2014/main" id="{EB6D6E66-4D34-308B-F928-8D840B0E3B4E}"/>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482292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FB975-3C76-A5B6-03AA-7AC63BB7BD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908828-AC71-580F-80EF-6A433FFFFA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97CEB2-9E6E-C5BF-873F-165920CCA4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534356-4E42-BF9D-CB81-6773A644B92D}"/>
              </a:ext>
            </a:extLst>
          </p:cNvPr>
          <p:cNvSpPr>
            <a:spLocks noGrp="1"/>
          </p:cNvSpPr>
          <p:nvPr>
            <p:ph type="dt" sz="half" idx="10"/>
          </p:nvPr>
        </p:nvSpPr>
        <p:spPr/>
        <p:txBody>
          <a:bodyPr/>
          <a:lstStyle/>
          <a:p>
            <a:r>
              <a:rPr lang="en-US"/>
              <a:t>3/20/2025</a:t>
            </a:r>
          </a:p>
        </p:txBody>
      </p:sp>
      <p:sp>
        <p:nvSpPr>
          <p:cNvPr id="6" name="Footer Placeholder 5">
            <a:extLst>
              <a:ext uri="{FF2B5EF4-FFF2-40B4-BE49-F238E27FC236}">
                <a16:creationId xmlns:a16="http://schemas.microsoft.com/office/drawing/2014/main" id="{F32E8D09-8B4B-D8F3-D8D7-4F1FCA32981B}"/>
              </a:ext>
            </a:extLst>
          </p:cNvPr>
          <p:cNvSpPr>
            <a:spLocks noGrp="1"/>
          </p:cNvSpPr>
          <p:nvPr>
            <p:ph type="ftr" sz="quarter" idx="11"/>
          </p:nvPr>
        </p:nvSpPr>
        <p:spPr/>
        <p:txBody>
          <a:bodyPr/>
          <a:lstStyle/>
          <a:p>
            <a:r>
              <a:rPr lang="en-US"/>
              <a:t>ePIC General Meeting </a:t>
            </a:r>
          </a:p>
        </p:txBody>
      </p:sp>
      <p:sp>
        <p:nvSpPr>
          <p:cNvPr id="7" name="Slide Number Placeholder 6">
            <a:extLst>
              <a:ext uri="{FF2B5EF4-FFF2-40B4-BE49-F238E27FC236}">
                <a16:creationId xmlns:a16="http://schemas.microsoft.com/office/drawing/2014/main" id="{8F522E60-46A7-473C-0F1F-79037FEDC2DE}"/>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33852795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90046-A409-B36B-0483-B5070C3D93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34E26B-AE0F-8A59-618E-10CEDDB264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06652A-0F6C-C445-0475-70FA071341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3A17E3-2E60-0D8A-A502-DE4F23B4509C}"/>
              </a:ext>
            </a:extLst>
          </p:cNvPr>
          <p:cNvSpPr>
            <a:spLocks noGrp="1"/>
          </p:cNvSpPr>
          <p:nvPr>
            <p:ph type="dt" sz="half" idx="10"/>
          </p:nvPr>
        </p:nvSpPr>
        <p:spPr/>
        <p:txBody>
          <a:bodyPr/>
          <a:lstStyle/>
          <a:p>
            <a:r>
              <a:rPr lang="en-US"/>
              <a:t>3/20/2025</a:t>
            </a:r>
          </a:p>
        </p:txBody>
      </p:sp>
      <p:sp>
        <p:nvSpPr>
          <p:cNvPr id="6" name="Footer Placeholder 5">
            <a:extLst>
              <a:ext uri="{FF2B5EF4-FFF2-40B4-BE49-F238E27FC236}">
                <a16:creationId xmlns:a16="http://schemas.microsoft.com/office/drawing/2014/main" id="{24EAC12B-5593-0FAE-01CA-06B9DBCE890F}"/>
              </a:ext>
            </a:extLst>
          </p:cNvPr>
          <p:cNvSpPr>
            <a:spLocks noGrp="1"/>
          </p:cNvSpPr>
          <p:nvPr>
            <p:ph type="ftr" sz="quarter" idx="11"/>
          </p:nvPr>
        </p:nvSpPr>
        <p:spPr/>
        <p:txBody>
          <a:bodyPr/>
          <a:lstStyle/>
          <a:p>
            <a:r>
              <a:rPr lang="en-US"/>
              <a:t>ePIC General Meeting </a:t>
            </a:r>
          </a:p>
        </p:txBody>
      </p:sp>
      <p:sp>
        <p:nvSpPr>
          <p:cNvPr id="7" name="Slide Number Placeholder 6">
            <a:extLst>
              <a:ext uri="{FF2B5EF4-FFF2-40B4-BE49-F238E27FC236}">
                <a16:creationId xmlns:a16="http://schemas.microsoft.com/office/drawing/2014/main" id="{BC03083A-0444-8F96-5D17-8A51D0FF249B}"/>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369615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8EAA9-FD5C-FB10-5E29-583D9563D9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2E0C21-CAF2-8240-D002-C94BB8AD4A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D8ADFB-0727-ACB3-0B41-39AEC1F32A2C}"/>
              </a:ext>
            </a:extLst>
          </p:cNvPr>
          <p:cNvSpPr>
            <a:spLocks noGrp="1"/>
          </p:cNvSpPr>
          <p:nvPr>
            <p:ph type="dt" sz="half" idx="10"/>
          </p:nvPr>
        </p:nvSpPr>
        <p:spPr/>
        <p:txBody>
          <a:bodyPr/>
          <a:lstStyle/>
          <a:p>
            <a:r>
              <a:rPr lang="en-US"/>
              <a:t>3/20/2025</a:t>
            </a:r>
          </a:p>
        </p:txBody>
      </p:sp>
      <p:sp>
        <p:nvSpPr>
          <p:cNvPr id="5" name="Footer Placeholder 4">
            <a:extLst>
              <a:ext uri="{FF2B5EF4-FFF2-40B4-BE49-F238E27FC236}">
                <a16:creationId xmlns:a16="http://schemas.microsoft.com/office/drawing/2014/main" id="{A141AE20-ACDE-5B8A-6842-D0FD18AA2E81}"/>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14C6B906-77A9-191C-0750-487D682D13E5}"/>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12772719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70B496-BCD1-C439-2F1B-3F41C2831F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ECC6F7-725F-20A8-3417-6C523576E0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40F375-C9CC-DEF1-A546-790055B0BE66}"/>
              </a:ext>
            </a:extLst>
          </p:cNvPr>
          <p:cNvSpPr>
            <a:spLocks noGrp="1"/>
          </p:cNvSpPr>
          <p:nvPr>
            <p:ph type="dt" sz="half" idx="10"/>
          </p:nvPr>
        </p:nvSpPr>
        <p:spPr/>
        <p:txBody>
          <a:bodyPr/>
          <a:lstStyle/>
          <a:p>
            <a:r>
              <a:rPr lang="en-US"/>
              <a:t>3/20/2025</a:t>
            </a:r>
          </a:p>
        </p:txBody>
      </p:sp>
      <p:sp>
        <p:nvSpPr>
          <p:cNvPr id="5" name="Footer Placeholder 4">
            <a:extLst>
              <a:ext uri="{FF2B5EF4-FFF2-40B4-BE49-F238E27FC236}">
                <a16:creationId xmlns:a16="http://schemas.microsoft.com/office/drawing/2014/main" id="{133C2972-7336-1AFA-EC13-3993874190C5}"/>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B3788EB3-F852-190D-3BEB-C3CCF3CC042A}"/>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3512845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397D3-26E5-3B41-5D7F-5E9416CBCE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84A382-22CC-D083-9CD5-3AB354029F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3C9DF4-3875-85D0-B28E-94494689C565}"/>
              </a:ext>
            </a:extLst>
          </p:cNvPr>
          <p:cNvSpPr>
            <a:spLocks noGrp="1"/>
          </p:cNvSpPr>
          <p:nvPr>
            <p:ph type="dt" sz="half" idx="10"/>
          </p:nvPr>
        </p:nvSpPr>
        <p:spPr/>
        <p:txBody>
          <a:bodyPr/>
          <a:lstStyle/>
          <a:p>
            <a:r>
              <a:rPr lang="en-US"/>
              <a:t>3/20/2025</a:t>
            </a:r>
          </a:p>
        </p:txBody>
      </p:sp>
      <p:sp>
        <p:nvSpPr>
          <p:cNvPr id="5" name="Footer Placeholder 4">
            <a:extLst>
              <a:ext uri="{FF2B5EF4-FFF2-40B4-BE49-F238E27FC236}">
                <a16:creationId xmlns:a16="http://schemas.microsoft.com/office/drawing/2014/main" id="{BBD3D6A2-64B4-C0E6-A47B-5E668C46346E}"/>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B14AB46D-86E4-4FA0-0887-108854F98E0E}"/>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084223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991E8-7E58-9C8E-1D32-516EC26D88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82D4AF-133D-18E9-CF22-2098E9C07D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F322A9-3784-C2C4-38FB-C81DBCD294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B25AEC-0412-98AB-FD28-7EFA77527145}"/>
              </a:ext>
            </a:extLst>
          </p:cNvPr>
          <p:cNvSpPr>
            <a:spLocks noGrp="1"/>
          </p:cNvSpPr>
          <p:nvPr>
            <p:ph type="dt" sz="half" idx="10"/>
          </p:nvPr>
        </p:nvSpPr>
        <p:spPr/>
        <p:txBody>
          <a:bodyPr/>
          <a:lstStyle/>
          <a:p>
            <a:r>
              <a:rPr lang="en-US"/>
              <a:t>3/20/2025</a:t>
            </a:r>
          </a:p>
        </p:txBody>
      </p:sp>
      <p:sp>
        <p:nvSpPr>
          <p:cNvPr id="6" name="Footer Placeholder 5">
            <a:extLst>
              <a:ext uri="{FF2B5EF4-FFF2-40B4-BE49-F238E27FC236}">
                <a16:creationId xmlns:a16="http://schemas.microsoft.com/office/drawing/2014/main" id="{01CD1176-F8FD-2CB4-4AD9-9C103A665B43}"/>
              </a:ext>
            </a:extLst>
          </p:cNvPr>
          <p:cNvSpPr>
            <a:spLocks noGrp="1"/>
          </p:cNvSpPr>
          <p:nvPr>
            <p:ph type="ftr" sz="quarter" idx="11"/>
          </p:nvPr>
        </p:nvSpPr>
        <p:spPr/>
        <p:txBody>
          <a:bodyPr/>
          <a:lstStyle/>
          <a:p>
            <a:r>
              <a:rPr lang="en-US"/>
              <a:t>ePIC General Meeting </a:t>
            </a:r>
          </a:p>
        </p:txBody>
      </p:sp>
      <p:sp>
        <p:nvSpPr>
          <p:cNvPr id="7" name="Slide Number Placeholder 6">
            <a:extLst>
              <a:ext uri="{FF2B5EF4-FFF2-40B4-BE49-F238E27FC236}">
                <a16:creationId xmlns:a16="http://schemas.microsoft.com/office/drawing/2014/main" id="{2FCB3C3D-1318-EFDB-C2F7-549844E5CDD9}"/>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1241533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2FC24-176B-5708-56AB-20547320AA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75511F-C5BC-D4A0-5CDB-7008E780CC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67D202-A3AD-C87E-E899-06F554BA29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DCB123-703D-2800-97F4-A2467204A5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8AFE6E-4586-3040-72DD-058A028F8F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855D26-1F68-200C-91E8-DD30A7C85020}"/>
              </a:ext>
            </a:extLst>
          </p:cNvPr>
          <p:cNvSpPr>
            <a:spLocks noGrp="1"/>
          </p:cNvSpPr>
          <p:nvPr>
            <p:ph type="dt" sz="half" idx="10"/>
          </p:nvPr>
        </p:nvSpPr>
        <p:spPr/>
        <p:txBody>
          <a:bodyPr/>
          <a:lstStyle/>
          <a:p>
            <a:r>
              <a:rPr lang="en-US"/>
              <a:t>3/20/2025</a:t>
            </a:r>
          </a:p>
        </p:txBody>
      </p:sp>
      <p:sp>
        <p:nvSpPr>
          <p:cNvPr id="8" name="Footer Placeholder 7">
            <a:extLst>
              <a:ext uri="{FF2B5EF4-FFF2-40B4-BE49-F238E27FC236}">
                <a16:creationId xmlns:a16="http://schemas.microsoft.com/office/drawing/2014/main" id="{4CEC0213-F391-E86F-E0D7-F9080ACDBF0D}"/>
              </a:ext>
            </a:extLst>
          </p:cNvPr>
          <p:cNvSpPr>
            <a:spLocks noGrp="1"/>
          </p:cNvSpPr>
          <p:nvPr>
            <p:ph type="ftr" sz="quarter" idx="11"/>
          </p:nvPr>
        </p:nvSpPr>
        <p:spPr/>
        <p:txBody>
          <a:bodyPr/>
          <a:lstStyle/>
          <a:p>
            <a:r>
              <a:rPr lang="en-US"/>
              <a:t>ePIC General Meeting </a:t>
            </a:r>
          </a:p>
        </p:txBody>
      </p:sp>
      <p:sp>
        <p:nvSpPr>
          <p:cNvPr id="9" name="Slide Number Placeholder 8">
            <a:extLst>
              <a:ext uri="{FF2B5EF4-FFF2-40B4-BE49-F238E27FC236}">
                <a16:creationId xmlns:a16="http://schemas.microsoft.com/office/drawing/2014/main" id="{EF01F6C0-C02E-41F7-7624-1F211EE10637}"/>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144500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CC3C1-03E4-626B-6509-5FCF893713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54602D-309E-D848-B30A-670F020C34ED}"/>
              </a:ext>
            </a:extLst>
          </p:cNvPr>
          <p:cNvSpPr>
            <a:spLocks noGrp="1"/>
          </p:cNvSpPr>
          <p:nvPr>
            <p:ph type="dt" sz="half" idx="10"/>
          </p:nvPr>
        </p:nvSpPr>
        <p:spPr/>
        <p:txBody>
          <a:bodyPr/>
          <a:lstStyle/>
          <a:p>
            <a:r>
              <a:rPr lang="en-US"/>
              <a:t>3/20/2025</a:t>
            </a:r>
          </a:p>
        </p:txBody>
      </p:sp>
      <p:sp>
        <p:nvSpPr>
          <p:cNvPr id="4" name="Footer Placeholder 3">
            <a:extLst>
              <a:ext uri="{FF2B5EF4-FFF2-40B4-BE49-F238E27FC236}">
                <a16:creationId xmlns:a16="http://schemas.microsoft.com/office/drawing/2014/main" id="{B50CDDC2-FA23-DA00-4444-2D07EAF24DEF}"/>
              </a:ext>
            </a:extLst>
          </p:cNvPr>
          <p:cNvSpPr>
            <a:spLocks noGrp="1"/>
          </p:cNvSpPr>
          <p:nvPr>
            <p:ph type="ftr" sz="quarter" idx="11"/>
          </p:nvPr>
        </p:nvSpPr>
        <p:spPr/>
        <p:txBody>
          <a:bodyPr/>
          <a:lstStyle/>
          <a:p>
            <a:r>
              <a:rPr lang="en-US"/>
              <a:t>ePIC General Meeting </a:t>
            </a:r>
          </a:p>
        </p:txBody>
      </p:sp>
      <p:sp>
        <p:nvSpPr>
          <p:cNvPr id="5" name="Slide Number Placeholder 4">
            <a:extLst>
              <a:ext uri="{FF2B5EF4-FFF2-40B4-BE49-F238E27FC236}">
                <a16:creationId xmlns:a16="http://schemas.microsoft.com/office/drawing/2014/main" id="{68966360-FD7F-85A3-F579-AA3338FEC7D8}"/>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1756039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4B827B-B882-EF08-B94B-BC4EC3D6F535}"/>
              </a:ext>
            </a:extLst>
          </p:cNvPr>
          <p:cNvSpPr>
            <a:spLocks noGrp="1"/>
          </p:cNvSpPr>
          <p:nvPr>
            <p:ph type="dt" sz="half" idx="10"/>
          </p:nvPr>
        </p:nvSpPr>
        <p:spPr/>
        <p:txBody>
          <a:bodyPr/>
          <a:lstStyle/>
          <a:p>
            <a:r>
              <a:rPr lang="en-US"/>
              <a:t>3/20/2025</a:t>
            </a:r>
          </a:p>
        </p:txBody>
      </p:sp>
      <p:sp>
        <p:nvSpPr>
          <p:cNvPr id="3" name="Footer Placeholder 2">
            <a:extLst>
              <a:ext uri="{FF2B5EF4-FFF2-40B4-BE49-F238E27FC236}">
                <a16:creationId xmlns:a16="http://schemas.microsoft.com/office/drawing/2014/main" id="{51B89B48-3C65-1306-B9D4-327B80F52A77}"/>
              </a:ext>
            </a:extLst>
          </p:cNvPr>
          <p:cNvSpPr>
            <a:spLocks noGrp="1"/>
          </p:cNvSpPr>
          <p:nvPr>
            <p:ph type="ftr" sz="quarter" idx="11"/>
          </p:nvPr>
        </p:nvSpPr>
        <p:spPr/>
        <p:txBody>
          <a:bodyPr/>
          <a:lstStyle/>
          <a:p>
            <a:r>
              <a:rPr lang="en-US"/>
              <a:t>ePIC General Meeting </a:t>
            </a:r>
          </a:p>
        </p:txBody>
      </p:sp>
      <p:sp>
        <p:nvSpPr>
          <p:cNvPr id="4" name="Slide Number Placeholder 3">
            <a:extLst>
              <a:ext uri="{FF2B5EF4-FFF2-40B4-BE49-F238E27FC236}">
                <a16:creationId xmlns:a16="http://schemas.microsoft.com/office/drawing/2014/main" id="{EB6D6E66-4D34-308B-F928-8D840B0E3B4E}"/>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506442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FB975-3C76-A5B6-03AA-7AC63BB7BD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908828-AC71-580F-80EF-6A433FFFFA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97CEB2-9E6E-C5BF-873F-165920CCA4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534356-4E42-BF9D-CB81-6773A644B92D}"/>
              </a:ext>
            </a:extLst>
          </p:cNvPr>
          <p:cNvSpPr>
            <a:spLocks noGrp="1"/>
          </p:cNvSpPr>
          <p:nvPr>
            <p:ph type="dt" sz="half" idx="10"/>
          </p:nvPr>
        </p:nvSpPr>
        <p:spPr/>
        <p:txBody>
          <a:bodyPr/>
          <a:lstStyle/>
          <a:p>
            <a:r>
              <a:rPr lang="en-US"/>
              <a:t>3/20/2025</a:t>
            </a:r>
          </a:p>
        </p:txBody>
      </p:sp>
      <p:sp>
        <p:nvSpPr>
          <p:cNvPr id="6" name="Footer Placeholder 5">
            <a:extLst>
              <a:ext uri="{FF2B5EF4-FFF2-40B4-BE49-F238E27FC236}">
                <a16:creationId xmlns:a16="http://schemas.microsoft.com/office/drawing/2014/main" id="{F32E8D09-8B4B-D8F3-D8D7-4F1FCA32981B}"/>
              </a:ext>
            </a:extLst>
          </p:cNvPr>
          <p:cNvSpPr>
            <a:spLocks noGrp="1"/>
          </p:cNvSpPr>
          <p:nvPr>
            <p:ph type="ftr" sz="quarter" idx="11"/>
          </p:nvPr>
        </p:nvSpPr>
        <p:spPr/>
        <p:txBody>
          <a:bodyPr/>
          <a:lstStyle/>
          <a:p>
            <a:r>
              <a:rPr lang="en-US"/>
              <a:t>ePIC General Meeting </a:t>
            </a:r>
          </a:p>
        </p:txBody>
      </p:sp>
      <p:sp>
        <p:nvSpPr>
          <p:cNvPr id="7" name="Slide Number Placeholder 6">
            <a:extLst>
              <a:ext uri="{FF2B5EF4-FFF2-40B4-BE49-F238E27FC236}">
                <a16:creationId xmlns:a16="http://schemas.microsoft.com/office/drawing/2014/main" id="{8F522E60-46A7-473C-0F1F-79037FEDC2DE}"/>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072049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90046-A409-B36B-0483-B5070C3D93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34E26B-AE0F-8A59-618E-10CEDDB264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06652A-0F6C-C445-0475-70FA071341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3A17E3-2E60-0D8A-A502-DE4F23B4509C}"/>
              </a:ext>
            </a:extLst>
          </p:cNvPr>
          <p:cNvSpPr>
            <a:spLocks noGrp="1"/>
          </p:cNvSpPr>
          <p:nvPr>
            <p:ph type="dt" sz="half" idx="10"/>
          </p:nvPr>
        </p:nvSpPr>
        <p:spPr/>
        <p:txBody>
          <a:bodyPr/>
          <a:lstStyle/>
          <a:p>
            <a:r>
              <a:rPr lang="en-US"/>
              <a:t>3/20/2025</a:t>
            </a:r>
          </a:p>
        </p:txBody>
      </p:sp>
      <p:sp>
        <p:nvSpPr>
          <p:cNvPr id="6" name="Footer Placeholder 5">
            <a:extLst>
              <a:ext uri="{FF2B5EF4-FFF2-40B4-BE49-F238E27FC236}">
                <a16:creationId xmlns:a16="http://schemas.microsoft.com/office/drawing/2014/main" id="{24EAC12B-5593-0FAE-01CA-06B9DBCE890F}"/>
              </a:ext>
            </a:extLst>
          </p:cNvPr>
          <p:cNvSpPr>
            <a:spLocks noGrp="1"/>
          </p:cNvSpPr>
          <p:nvPr>
            <p:ph type="ftr" sz="quarter" idx="11"/>
          </p:nvPr>
        </p:nvSpPr>
        <p:spPr/>
        <p:txBody>
          <a:bodyPr/>
          <a:lstStyle/>
          <a:p>
            <a:r>
              <a:rPr lang="en-US"/>
              <a:t>ePIC General Meeting </a:t>
            </a:r>
          </a:p>
        </p:txBody>
      </p:sp>
      <p:sp>
        <p:nvSpPr>
          <p:cNvPr id="7" name="Slide Number Placeholder 6">
            <a:extLst>
              <a:ext uri="{FF2B5EF4-FFF2-40B4-BE49-F238E27FC236}">
                <a16:creationId xmlns:a16="http://schemas.microsoft.com/office/drawing/2014/main" id="{BC03083A-0444-8F96-5D17-8A51D0FF249B}"/>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753346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EC1EDF-F53A-8614-E2FA-B871C30536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505D3D-7C3F-7375-EC7E-52A2761C92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C25882-7DBE-EFFF-5353-4511D27DB6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3/20/2025</a:t>
            </a:r>
          </a:p>
        </p:txBody>
      </p:sp>
      <p:sp>
        <p:nvSpPr>
          <p:cNvPr id="5" name="Footer Placeholder 4">
            <a:extLst>
              <a:ext uri="{FF2B5EF4-FFF2-40B4-BE49-F238E27FC236}">
                <a16:creationId xmlns:a16="http://schemas.microsoft.com/office/drawing/2014/main" id="{88290A07-1EA6-5554-A455-D032D0D07E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ePIC General Meeting </a:t>
            </a:r>
          </a:p>
        </p:txBody>
      </p:sp>
      <p:sp>
        <p:nvSpPr>
          <p:cNvPr id="6" name="Slide Number Placeholder 5">
            <a:extLst>
              <a:ext uri="{FF2B5EF4-FFF2-40B4-BE49-F238E27FC236}">
                <a16:creationId xmlns:a16="http://schemas.microsoft.com/office/drawing/2014/main" id="{4676ABC7-A4A4-DA95-22A1-6A8E3308C4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949A8-7CCD-4D90-AA9A-1451BFC6FB3A}" type="slidenum">
              <a:rPr lang="en-US" smtClean="0"/>
              <a:t>‹#›</a:t>
            </a:fld>
            <a:endParaRPr lang="en-US"/>
          </a:p>
        </p:txBody>
      </p:sp>
    </p:spTree>
    <p:extLst>
      <p:ext uri="{BB962C8B-B14F-4D97-AF65-F5344CB8AC3E}">
        <p14:creationId xmlns:p14="http://schemas.microsoft.com/office/powerpoint/2010/main" val="2142164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AB150B5-704F-CF21-3183-8DB97C07706C}"/>
              </a:ext>
            </a:extLst>
          </p:cNvPr>
          <p:cNvCxnSpPr>
            <a:cxnSpLocks/>
          </p:cNvCxnSpPr>
          <p:nvPr userDrawn="1"/>
        </p:nvCxnSpPr>
        <p:spPr>
          <a:xfrm>
            <a:off x="456274" y="535093"/>
            <a:ext cx="11499925" cy="0"/>
          </a:xfrm>
          <a:prstGeom prst="line">
            <a:avLst/>
          </a:prstGeom>
          <a:ln w="25400">
            <a:gradFill>
              <a:gsLst>
                <a:gs pos="0">
                  <a:schemeClr val="bg2"/>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BCFEFF2-44B8-687E-DAB3-7026DB467298}"/>
              </a:ext>
            </a:extLst>
          </p:cNvPr>
          <p:cNvSpPr txBox="1"/>
          <p:nvPr userDrawn="1"/>
        </p:nvSpPr>
        <p:spPr>
          <a:xfrm>
            <a:off x="365760" y="6490194"/>
            <a:ext cx="11043139" cy="253916"/>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a:ea typeface="+mn-ea"/>
                <a:cs typeface="+mn-cs"/>
              </a:rPr>
              <a:t>EIC L2Ms Monthly Reporting, February 25, 2025</a:t>
            </a:r>
          </a:p>
        </p:txBody>
      </p:sp>
      <p:sp>
        <p:nvSpPr>
          <p:cNvPr id="6" name="TextBox 5">
            <a:extLst>
              <a:ext uri="{FF2B5EF4-FFF2-40B4-BE49-F238E27FC236}">
                <a16:creationId xmlns:a16="http://schemas.microsoft.com/office/drawing/2014/main" id="{B4AB3137-4B00-CEAB-DCD1-3B470E06EA17}"/>
              </a:ext>
            </a:extLst>
          </p:cNvPr>
          <p:cNvSpPr txBox="1"/>
          <p:nvPr userDrawn="1"/>
        </p:nvSpPr>
        <p:spPr>
          <a:xfrm>
            <a:off x="11541501" y="6517123"/>
            <a:ext cx="513209" cy="253916"/>
          </a:xfrm>
          <a:prstGeom prst="rect">
            <a:avLst/>
          </a:prstGeom>
          <a:noFill/>
        </p:spPr>
        <p:txBody>
          <a:bodyPr wrap="square" anchor="ctr">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fld id="{E5E7E6BA-9547-40BA-BC84-EED48D8D50C1}" type="slidenum">
              <a:rPr kumimoji="0" lang="en-US" sz="105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7" name="Straight Connector 6">
            <a:extLst>
              <a:ext uri="{FF2B5EF4-FFF2-40B4-BE49-F238E27FC236}">
                <a16:creationId xmlns:a16="http://schemas.microsoft.com/office/drawing/2014/main" id="{7893395C-F7F6-5A6A-DA24-169AA14F65DF}"/>
              </a:ext>
            </a:extLst>
          </p:cNvPr>
          <p:cNvCxnSpPr/>
          <p:nvPr userDrawn="1"/>
        </p:nvCxnSpPr>
        <p:spPr>
          <a:xfrm>
            <a:off x="461963" y="6260638"/>
            <a:ext cx="114992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Placeholder 9">
            <a:extLst>
              <a:ext uri="{FF2B5EF4-FFF2-40B4-BE49-F238E27FC236}">
                <a16:creationId xmlns:a16="http://schemas.microsoft.com/office/drawing/2014/main" id="{E7866077-7D9B-4430-B0C0-7F253295F396}"/>
              </a:ext>
            </a:extLst>
          </p:cNvPr>
          <p:cNvSpPr>
            <a:spLocks noGrp="1"/>
          </p:cNvSpPr>
          <p:nvPr>
            <p:ph type="title"/>
          </p:nvPr>
        </p:nvSpPr>
        <p:spPr>
          <a:xfrm>
            <a:off x="461963" y="0"/>
            <a:ext cx="11499235" cy="504497"/>
          </a:xfrm>
          <a:prstGeom prst="rect">
            <a:avLst/>
          </a:prstGeom>
        </p:spPr>
        <p:txBody>
          <a:bodyPr vert="horz" lIns="91440" tIns="45720" rIns="91440" bIns="45720" rtlCol="0" anchor="ctr">
            <a:normAutofit/>
          </a:bodyPr>
          <a:lstStyle/>
          <a:p>
            <a:r>
              <a:rPr lang="en-US"/>
              <a:t>Click to edit Master title style</a:t>
            </a:r>
          </a:p>
        </p:txBody>
      </p:sp>
      <p:sp>
        <p:nvSpPr>
          <p:cNvPr id="12" name="Text Placeholder 11">
            <a:extLst>
              <a:ext uri="{FF2B5EF4-FFF2-40B4-BE49-F238E27FC236}">
                <a16:creationId xmlns:a16="http://schemas.microsoft.com/office/drawing/2014/main" id="{ECB0C19D-3CAB-5E13-FAF8-C95DA56F6F93}"/>
              </a:ext>
            </a:extLst>
          </p:cNvPr>
          <p:cNvSpPr>
            <a:spLocks noGrp="1"/>
          </p:cNvSpPr>
          <p:nvPr>
            <p:ph type="body" idx="1"/>
          </p:nvPr>
        </p:nvSpPr>
        <p:spPr>
          <a:xfrm>
            <a:off x="462578" y="908852"/>
            <a:ext cx="11498620" cy="5257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19203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p:txStyles>
    <p:titleStyle>
      <a:lvl1pPr algn="l" defTabSz="685800" rtl="0" eaLnBrk="1" latinLnBrk="0" hangingPunct="1">
        <a:lnSpc>
          <a:spcPct val="90000"/>
        </a:lnSpc>
        <a:spcBef>
          <a:spcPct val="0"/>
        </a:spcBef>
        <a:buNone/>
        <a:defRPr sz="3600" b="1" u="none" kern="1200">
          <a:solidFill>
            <a:schemeClr val="tx1"/>
          </a:solidFill>
          <a:latin typeface="+mn-lt"/>
          <a:ea typeface="+mj-ea"/>
          <a:cs typeface="+mj-cs"/>
        </a:defRPr>
      </a:lvl1pPr>
    </p:titleStyle>
    <p:bodyStyle>
      <a:lvl1pPr marL="171450" indent="-171450" algn="l" defTabSz="6858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1pPr>
      <a:lvl2pPr marL="345281" indent="-175022" algn="l" defTabSz="685800" rtl="0" eaLnBrk="1" latinLnBrk="0" hangingPunct="1">
        <a:lnSpc>
          <a:spcPct val="100000"/>
        </a:lnSpc>
        <a:spcBef>
          <a:spcPts val="0"/>
        </a:spcBef>
        <a:spcAft>
          <a:spcPts val="300"/>
        </a:spcAft>
        <a:buFont typeface="Arial" panose="020B0604020202020204" pitchFamily="34" charset="0"/>
        <a:buChar char="•"/>
        <a:defRPr sz="1500" kern="1200">
          <a:solidFill>
            <a:schemeClr val="tx1"/>
          </a:solidFill>
          <a:latin typeface="+mn-lt"/>
          <a:ea typeface="+mn-ea"/>
          <a:cs typeface="+mn-cs"/>
        </a:defRPr>
      </a:lvl2pPr>
      <a:lvl3pPr marL="515541" indent="-170260" algn="l" defTabSz="685800" rtl="0" eaLnBrk="1" latinLnBrk="0" hangingPunct="1">
        <a:lnSpc>
          <a:spcPct val="100000"/>
        </a:lnSpc>
        <a:spcBef>
          <a:spcPts val="0"/>
        </a:spcBef>
        <a:spcAft>
          <a:spcPts val="300"/>
        </a:spcAft>
        <a:buFont typeface="Arial" panose="020B0604020202020204" pitchFamily="34" charset="0"/>
        <a:buChar char="•"/>
        <a:defRPr sz="1350" kern="1200">
          <a:solidFill>
            <a:schemeClr val="tx1"/>
          </a:solidFill>
          <a:latin typeface="+mn-lt"/>
          <a:ea typeface="+mn-ea"/>
          <a:cs typeface="+mn-cs"/>
        </a:defRPr>
      </a:lvl3pPr>
      <a:lvl4pPr marL="685800" indent="-170260" algn="l" defTabSz="685800" rtl="0" eaLnBrk="1" latinLnBrk="0" hangingPunct="1">
        <a:lnSpc>
          <a:spcPct val="100000"/>
        </a:lnSpc>
        <a:spcBef>
          <a:spcPts val="0"/>
        </a:spcBef>
        <a:spcAft>
          <a:spcPts val="300"/>
        </a:spcAft>
        <a:buFont typeface="Arial" panose="020B0604020202020204" pitchFamily="34" charset="0"/>
        <a:buChar char="•"/>
        <a:defRPr sz="1200" kern="1200">
          <a:solidFill>
            <a:schemeClr val="tx1"/>
          </a:solidFill>
          <a:latin typeface="+mn-lt"/>
          <a:ea typeface="+mn-ea"/>
          <a:cs typeface="+mn-cs"/>
        </a:defRPr>
      </a:lvl4pPr>
      <a:lvl5pPr marL="856060" indent="-170260" algn="l" defTabSz="685800" rtl="0" eaLnBrk="1" latinLnBrk="0" hangingPunct="1">
        <a:lnSpc>
          <a:spcPct val="100000"/>
        </a:lnSpc>
        <a:spcBef>
          <a:spcPts val="0"/>
        </a:spcBef>
        <a:spcAft>
          <a:spcPts val="300"/>
        </a:spcAft>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p15:clr>
            <a:srgbClr val="F26B43"/>
          </p15:clr>
        </p15:guide>
        <p15:guide id="8" pos="5120">
          <p15:clr>
            <a:srgbClr val="F26B43"/>
          </p15:clr>
        </p15:guide>
        <p15:guide id="9" pos="480">
          <p15:clr>
            <a:srgbClr val="F26B43"/>
          </p15:clr>
        </p15:guide>
        <p15:guide id="10" orient="horz" pos="3888">
          <p15:clr>
            <a:srgbClr val="F26B43"/>
          </p15:clr>
        </p15:guide>
        <p15:guide id="11" pos="9760">
          <p15:clr>
            <a:srgbClr val="F26B43"/>
          </p15:clr>
        </p15:guide>
        <p15:guide id="12" orient="horz" pos="412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EC1EDF-F53A-8614-E2FA-B871C30536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505D3D-7C3F-7375-EC7E-52A2761C92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C25882-7DBE-EFFF-5353-4511D27DB6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3/20/2025</a:t>
            </a:r>
          </a:p>
        </p:txBody>
      </p:sp>
      <p:sp>
        <p:nvSpPr>
          <p:cNvPr id="5" name="Footer Placeholder 4">
            <a:extLst>
              <a:ext uri="{FF2B5EF4-FFF2-40B4-BE49-F238E27FC236}">
                <a16:creationId xmlns:a16="http://schemas.microsoft.com/office/drawing/2014/main" id="{88290A07-1EA6-5554-A455-D032D0D07E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ePIC General Meeting </a:t>
            </a:r>
          </a:p>
        </p:txBody>
      </p:sp>
      <p:sp>
        <p:nvSpPr>
          <p:cNvPr id="6" name="Slide Number Placeholder 5">
            <a:extLst>
              <a:ext uri="{FF2B5EF4-FFF2-40B4-BE49-F238E27FC236}">
                <a16:creationId xmlns:a16="http://schemas.microsoft.com/office/drawing/2014/main" id="{4676ABC7-A4A4-DA95-22A1-6A8E3308C4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949A8-7CCD-4D90-AA9A-1451BFC6FB3A}" type="slidenum">
              <a:rPr lang="en-US" smtClean="0"/>
              <a:t>‹#›</a:t>
            </a:fld>
            <a:endParaRPr lang="en-US"/>
          </a:p>
        </p:txBody>
      </p:sp>
    </p:spTree>
    <p:extLst>
      <p:ext uri="{BB962C8B-B14F-4D97-AF65-F5344CB8AC3E}">
        <p14:creationId xmlns:p14="http://schemas.microsoft.com/office/powerpoint/2010/main" val="312755548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https://brookhavenlab.sharepoint.com/:x:/s/EICPublicSharingDocs/EbyvmR-fBZ5Eo2V6Nl7eMcgBqtR1I7isGIvRyRK-nE-uJQ?e=n3TJR4"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forms.gle/CoC64dM4B8koduwm9" TargetMode="External"/><Relationship Id="rId2" Type="http://schemas.openxmlformats.org/officeDocument/2006/relationships/hyperlink" Target="https://indico.cfnssbu.physics.sunysb.edu/event/410/"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hyperlink" Target="https://orcid.org/"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youtu.be/H8Mqj3K66cU"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indico.bnl.gov/event/26907/"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s://urldefense.us/v2/url?u=https-3A__www.bnl.gov_eic-2Drrbmeeting_index.php&amp;d=DwMFaQ&amp;c=v4IIwRuZAmwupIjowmMWUmLasxPEgYsgNI-O7C4ViYc&amp;r=XRuhd5znVZ-86OLX6BWly44JW0XqYsaz7x_4t8rPm2w&amp;m=Po-u5QjQrL9B7SMUhsoMQkebAOEKtPtFZzsk-GbltKyBtrkuG0okekqtoR39Kxar&amp;s=1qJXzMTYjPsxDj1LUQSLpyd4OC4kLk71hUpYlQmvVbQ&amp;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eic.github.io/documentation/tutorials.html" TargetMode="External"/><Relationship Id="rId3" Type="http://schemas.openxmlformats.org/officeDocument/2006/relationships/hyperlink" Target="https://lists.bnl.gov/mailman/listinfo" TargetMode="External"/><Relationship Id="rId7" Type="http://schemas.openxmlformats.org/officeDocument/2006/relationships/hyperlink" Target="https://eic.github.io/documentation/landingpage.html" TargetMode="External"/><Relationship Id="rId2" Type="http://schemas.openxmlformats.org/officeDocument/2006/relationships/hyperlink" Target="https://www.bnl.gov/eic/epic.php" TargetMode="External"/><Relationship Id="rId1" Type="http://schemas.openxmlformats.org/officeDocument/2006/relationships/slideLayout" Target="../slideLayouts/slideLayout2.xml"/><Relationship Id="rId6" Type="http://schemas.openxmlformats.org/officeDocument/2006/relationships/hyperlink" Target="https://wiki.bnl.gov/EPIC/index.php?title=Early-Career_Election" TargetMode="External"/><Relationship Id="rId11" Type="http://schemas.openxmlformats.org/officeDocument/2006/relationships/image" Target="../media/image30.png"/><Relationship Id="rId5" Type="http://schemas.openxmlformats.org/officeDocument/2006/relationships/hyperlink" Target="https://indico.bnl.gov/category/435/" TargetMode="External"/><Relationship Id="rId10" Type="http://schemas.openxmlformats.org/officeDocument/2006/relationships/hyperlink" Target="https://zenodo.org/communities/epic" TargetMode="External"/><Relationship Id="rId4" Type="http://schemas.openxmlformats.org/officeDocument/2006/relationships/hyperlink" Target="https://indico.bnl.gov/category/402/" TargetMode="External"/><Relationship Id="rId9" Type="http://schemas.openxmlformats.org/officeDocument/2006/relationships/hyperlink" Target="https://chat.epic-eic.org/"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eicug.org/content/join.html" TargetMode="External"/><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urldefense.us/v2/url?u=https-3A__www.elsevier.com_editor_role_guest_guide&amp;d=DwMF-g&amp;c=v4IIwRuZAmwupIjowmMWUmLasxPEgYsgNI-O7C4ViYc&amp;r=XRuhd5znVZ-86OLX6BWly44JW0XqYsaz7x_4t8rPm2w&amp;m=_4999PtsPaHsjETp4PbksGnWa3Q5iC2EOTCThPYhtzip4s86iONf4YWiQP_it9Tc&amp;s=kCAARFAG7nfbNxEN5TXO3Q5p9GZiic_QMsOrGdqX-aY&amp;e=" TargetMode="External"/><Relationship Id="rId2" Type="http://schemas.openxmlformats.org/officeDocument/2006/relationships/hyperlink" Target="https://urldefense.us/v2/url?u=https-3A__www.elsevier.com_editor_role_guest&amp;d=DwMF-g&amp;c=v4IIwRuZAmwupIjowmMWUmLasxPEgYsgNI-O7C4ViYc&amp;r=XRuhd5znVZ-86OLX6BWly44JW0XqYsaz7x_4t8rPm2w&amp;m=_4999PtsPaHsjETp4PbksGnWa3Q5iC2EOTCThPYhtzip4s86iONf4YWiQP_it9Tc&amp;s=jfB9iZyj7SNGDvZRM4yDzmtrl6d9njvijH5mvUqhA1E&amp;e=" TargetMode="External"/><Relationship Id="rId1" Type="http://schemas.openxmlformats.org/officeDocument/2006/relationships/slideLayout" Target="../slideLayouts/slideLayout2.xml"/><Relationship Id="rId6" Type="http://schemas.openxmlformats.org/officeDocument/2006/relationships/hyperlink" Target="https://urldefense.us/v2/url?u=https-3A__www.youtube.com_watch-3Fv-3DacJ86ATJRUo&amp;d=DwMF-g&amp;c=v4IIwRuZAmwupIjowmMWUmLasxPEgYsgNI-O7C4ViYc&amp;r=XRuhd5znVZ-86OLX6BWly44JW0XqYsaz7x_4t8rPm2w&amp;m=_4999PtsPaHsjETp4PbksGnWa3Q5iC2EOTCThPYhtzip4s86iONf4YWiQP_it9Tc&amp;s=R7wxJ8NmnpYryE8UG4gey_BNkkrsrFYVaZ25bU9j9oY&amp;e=" TargetMode="External"/><Relationship Id="rId5" Type="http://schemas.openxmlformats.org/officeDocument/2006/relationships/hyperlink" Target="https://urldefense.us/v2/url?u=https-3A__www.elsevier.com_researcher_author_submit-2Dyour-2Dpaper_special-2Dissues&amp;d=DwMF-g&amp;c=v4IIwRuZAmwupIjowmMWUmLasxPEgYsgNI-O7C4ViYc&amp;r=XRuhd5znVZ-86OLX6BWly44JW0XqYsaz7x_4t8rPm2w&amp;m=_4999PtsPaHsjETp4PbksGnWa3Q5iC2EOTCThPYhtzip4s86iONf4YWiQP_it9Tc&amp;s=Q0yzhIsV98PffTRGPtFVVVBMerJjfPwEquU-wY8nckM&amp;e=" TargetMode="External"/><Relationship Id="rId4" Type="http://schemas.openxmlformats.org/officeDocument/2006/relationships/hyperlink" Target="https://urldefense.us/v2/url?u=https-3A__declarations.elsevier.com_&amp;d=DwMF-g&amp;c=v4IIwRuZAmwupIjowmMWUmLasxPEgYsgNI-O7C4ViYc&amp;r=XRuhd5znVZ-86OLX6BWly44JW0XqYsaz7x_4t8rPm2w&amp;m=_4999PtsPaHsjETp4PbksGnWa3Q5iC2EOTCThPYhtzip4s86iONf4YWiQP_it9Tc&amp;s=TY4h1fTkG8WpuqigiELF-kN2SlaEUk8RDjBleEXIpCM&amp;e="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worldtimebuddy.com/"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epic-eic.org/documents/note_process.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2874D-5DB9-9CBE-A8C4-555A50D6B88C}"/>
              </a:ext>
            </a:extLst>
          </p:cNvPr>
          <p:cNvSpPr>
            <a:spLocks noGrp="1"/>
          </p:cNvSpPr>
          <p:nvPr>
            <p:ph type="ctrTitle"/>
          </p:nvPr>
        </p:nvSpPr>
        <p:spPr>
          <a:xfrm>
            <a:off x="1524000" y="406668"/>
            <a:ext cx="9144000" cy="1806834"/>
          </a:xfrm>
        </p:spPr>
        <p:txBody>
          <a:bodyPr/>
          <a:lstStyle/>
          <a:p>
            <a:r>
              <a:rPr lang="en-US" b="1" dirty="0">
                <a:solidFill>
                  <a:schemeClr val="accent1"/>
                </a:solidFill>
              </a:rPr>
              <a:t>ePIC Collaboration News</a:t>
            </a:r>
          </a:p>
        </p:txBody>
      </p:sp>
      <p:sp>
        <p:nvSpPr>
          <p:cNvPr id="3" name="Subtitle 2">
            <a:extLst>
              <a:ext uri="{FF2B5EF4-FFF2-40B4-BE49-F238E27FC236}">
                <a16:creationId xmlns:a16="http://schemas.microsoft.com/office/drawing/2014/main" id="{2909A3C8-9C9D-F634-EB04-A0FF3ED0F882}"/>
              </a:ext>
            </a:extLst>
          </p:cNvPr>
          <p:cNvSpPr>
            <a:spLocks noGrp="1"/>
          </p:cNvSpPr>
          <p:nvPr>
            <p:ph type="subTitle" idx="1"/>
          </p:nvPr>
        </p:nvSpPr>
        <p:spPr>
          <a:xfrm>
            <a:off x="1524000" y="2308448"/>
            <a:ext cx="9144000" cy="1113282"/>
          </a:xfrm>
        </p:spPr>
        <p:txBody>
          <a:bodyPr/>
          <a:lstStyle/>
          <a:p>
            <a:r>
              <a:rPr lang="en-US" i="1" u="sng" dirty="0"/>
              <a:t>J. Lajoie</a:t>
            </a:r>
            <a:r>
              <a:rPr lang="en-US" i="1" dirty="0"/>
              <a:t>, S. Dalla Torre</a:t>
            </a:r>
          </a:p>
          <a:p>
            <a:r>
              <a:rPr lang="en-US"/>
              <a:t>March 20, </a:t>
            </a:r>
            <a:r>
              <a:rPr lang="en-US" dirty="0"/>
              <a:t>2025</a:t>
            </a:r>
          </a:p>
        </p:txBody>
      </p:sp>
      <p:pic>
        <p:nvPicPr>
          <p:cNvPr id="4" name="Picture 2">
            <a:extLst>
              <a:ext uri="{FF2B5EF4-FFF2-40B4-BE49-F238E27FC236}">
                <a16:creationId xmlns:a16="http://schemas.microsoft.com/office/drawing/2014/main" id="{8B087EBD-E9C1-E830-144E-E69D7556FE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0443" y="4715320"/>
            <a:ext cx="2411128" cy="1736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476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7C022-4634-8958-7794-F4FD76CE00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EE06BE-565F-6D9D-6F39-29DF2B2E8670}"/>
              </a:ext>
            </a:extLst>
          </p:cNvPr>
          <p:cNvSpPr>
            <a:spLocks noGrp="1"/>
          </p:cNvSpPr>
          <p:nvPr>
            <p:ph type="title"/>
          </p:nvPr>
        </p:nvSpPr>
        <p:spPr>
          <a:xfrm>
            <a:off x="838200" y="2563202"/>
            <a:ext cx="10515600" cy="1325563"/>
          </a:xfrm>
        </p:spPr>
        <p:txBody>
          <a:bodyPr/>
          <a:lstStyle/>
          <a:p>
            <a:r>
              <a:rPr lang="en-US" b="1" dirty="0" err="1">
                <a:solidFill>
                  <a:schemeClr val="accent1"/>
                </a:solidFill>
              </a:rPr>
              <a:t>ePIC</a:t>
            </a:r>
            <a:r>
              <a:rPr lang="en-US" b="1" dirty="0">
                <a:solidFill>
                  <a:schemeClr val="accent1"/>
                </a:solidFill>
              </a:rPr>
              <a:t> Publication Plan</a:t>
            </a:r>
          </a:p>
        </p:txBody>
      </p:sp>
      <p:sp>
        <p:nvSpPr>
          <p:cNvPr id="4" name="Date Placeholder 3">
            <a:extLst>
              <a:ext uri="{FF2B5EF4-FFF2-40B4-BE49-F238E27FC236}">
                <a16:creationId xmlns:a16="http://schemas.microsoft.com/office/drawing/2014/main" id="{E71E976A-A00F-FF64-9831-D32443FB30E5}"/>
              </a:ext>
            </a:extLst>
          </p:cNvPr>
          <p:cNvSpPr>
            <a:spLocks noGrp="1"/>
          </p:cNvSpPr>
          <p:nvPr>
            <p:ph type="dt" sz="half" idx="10"/>
          </p:nvPr>
        </p:nvSpPr>
        <p:spPr/>
        <p:txBody>
          <a:bodyPr/>
          <a:lstStyle/>
          <a:p>
            <a:r>
              <a:rPr lang="en-US"/>
              <a:t>3/20/2025</a:t>
            </a:r>
          </a:p>
        </p:txBody>
      </p:sp>
      <p:sp>
        <p:nvSpPr>
          <p:cNvPr id="5" name="Footer Placeholder 4">
            <a:extLst>
              <a:ext uri="{FF2B5EF4-FFF2-40B4-BE49-F238E27FC236}">
                <a16:creationId xmlns:a16="http://schemas.microsoft.com/office/drawing/2014/main" id="{0C6A59F4-6245-ACCD-E400-24B51A1CD705}"/>
              </a:ext>
            </a:extLst>
          </p:cNvPr>
          <p:cNvSpPr>
            <a:spLocks noGrp="1"/>
          </p:cNvSpPr>
          <p:nvPr>
            <p:ph type="ftr" sz="quarter" idx="11"/>
          </p:nvPr>
        </p:nvSpPr>
        <p:spPr/>
        <p:txBody>
          <a:bodyPr/>
          <a:lstStyle/>
          <a:p>
            <a:r>
              <a:rPr lang="en-US"/>
              <a:t>ePIC General Meeting </a:t>
            </a:r>
          </a:p>
        </p:txBody>
      </p:sp>
      <p:sp>
        <p:nvSpPr>
          <p:cNvPr id="3" name="Slide Number Placeholder 2">
            <a:extLst>
              <a:ext uri="{FF2B5EF4-FFF2-40B4-BE49-F238E27FC236}">
                <a16:creationId xmlns:a16="http://schemas.microsoft.com/office/drawing/2014/main" id="{60403DD8-02C4-4C81-B3D0-91B50194174B}"/>
              </a:ext>
            </a:extLst>
          </p:cNvPr>
          <p:cNvSpPr>
            <a:spLocks noGrp="1"/>
          </p:cNvSpPr>
          <p:nvPr>
            <p:ph type="sldNum" sz="quarter" idx="12"/>
          </p:nvPr>
        </p:nvSpPr>
        <p:spPr/>
        <p:txBody>
          <a:bodyPr/>
          <a:lstStyle/>
          <a:p>
            <a:fld id="{588949A8-7CCD-4D90-AA9A-1451BFC6FB3A}" type="slidenum">
              <a:rPr lang="en-US" smtClean="0"/>
              <a:t>10</a:t>
            </a:fld>
            <a:endParaRPr lang="en-US"/>
          </a:p>
        </p:txBody>
      </p:sp>
    </p:spTree>
    <p:extLst>
      <p:ext uri="{BB962C8B-B14F-4D97-AF65-F5344CB8AC3E}">
        <p14:creationId xmlns:p14="http://schemas.microsoft.com/office/powerpoint/2010/main" val="210567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6F8C3-EF93-B290-D91C-48B1846EE5B1}"/>
              </a:ext>
            </a:extLst>
          </p:cNvPr>
          <p:cNvSpPr>
            <a:spLocks noGrp="1"/>
          </p:cNvSpPr>
          <p:nvPr>
            <p:ph type="title"/>
          </p:nvPr>
        </p:nvSpPr>
        <p:spPr/>
        <p:txBody>
          <a:bodyPr/>
          <a:lstStyle/>
          <a:p>
            <a:r>
              <a:rPr lang="en-US" b="1" dirty="0" err="1">
                <a:solidFill>
                  <a:schemeClr val="accent1"/>
                </a:solidFill>
              </a:rPr>
              <a:t>ePIC</a:t>
            </a:r>
            <a:r>
              <a:rPr lang="en-US" b="1" dirty="0">
                <a:solidFill>
                  <a:schemeClr val="accent1"/>
                </a:solidFill>
              </a:rPr>
              <a:t> Publication Plan</a:t>
            </a:r>
          </a:p>
        </p:txBody>
      </p:sp>
      <p:sp>
        <p:nvSpPr>
          <p:cNvPr id="35" name="Content Placeholder 34">
            <a:extLst>
              <a:ext uri="{FF2B5EF4-FFF2-40B4-BE49-F238E27FC236}">
                <a16:creationId xmlns:a16="http://schemas.microsoft.com/office/drawing/2014/main" id="{8E9C2DB4-1CE7-4A6E-088A-A48552BB7402}"/>
              </a:ext>
            </a:extLst>
          </p:cNvPr>
          <p:cNvSpPr>
            <a:spLocks noGrp="1"/>
          </p:cNvSpPr>
          <p:nvPr>
            <p:ph idx="1"/>
          </p:nvPr>
        </p:nvSpPr>
        <p:spPr>
          <a:xfrm>
            <a:off x="337457" y="4025626"/>
            <a:ext cx="11375572" cy="2236806"/>
          </a:xfrm>
        </p:spPr>
        <p:txBody>
          <a:bodyPr>
            <a:normAutofit fontScale="92500" lnSpcReduction="20000"/>
          </a:bodyPr>
          <a:lstStyle/>
          <a:p>
            <a:r>
              <a:rPr lang="en-US" dirty="0"/>
              <a:t>It is still our intent to publish a super-set of the material prepared for the </a:t>
            </a:r>
            <a:r>
              <a:rPr lang="en-US" dirty="0" err="1"/>
              <a:t>preTDR</a:t>
            </a:r>
            <a:r>
              <a:rPr lang="en-US" dirty="0"/>
              <a:t>. </a:t>
            </a:r>
          </a:p>
          <a:p>
            <a:pPr lvl="1"/>
            <a:r>
              <a:rPr lang="en-US" dirty="0"/>
              <a:t>Longer articles on subsystems, physics performance, etc. </a:t>
            </a:r>
          </a:p>
          <a:p>
            <a:pPr lvl="1"/>
            <a:r>
              <a:rPr lang="en-US" dirty="0"/>
              <a:t>Important for collaborators to have a published product for all their hard work!</a:t>
            </a:r>
          </a:p>
          <a:p>
            <a:r>
              <a:rPr lang="en-US" dirty="0"/>
              <a:t>According to the projections shown at the Frascati meeting, we should be at ~70% design maturity by end of 2025, ~90% after July 2026 </a:t>
            </a:r>
          </a:p>
          <a:p>
            <a:r>
              <a:rPr lang="en-US" dirty="0"/>
              <a:t>Need a publication plan that is flexible to accommodate these timescales</a:t>
            </a:r>
          </a:p>
        </p:txBody>
      </p:sp>
      <p:sp>
        <p:nvSpPr>
          <p:cNvPr id="4" name="Date Placeholder 3">
            <a:extLst>
              <a:ext uri="{FF2B5EF4-FFF2-40B4-BE49-F238E27FC236}">
                <a16:creationId xmlns:a16="http://schemas.microsoft.com/office/drawing/2014/main" id="{B6E58249-A668-E5AA-BDE3-EC3631474DB2}"/>
              </a:ext>
            </a:extLst>
          </p:cNvPr>
          <p:cNvSpPr>
            <a:spLocks noGrp="1"/>
          </p:cNvSpPr>
          <p:nvPr>
            <p:ph type="dt" sz="half" idx="10"/>
          </p:nvPr>
        </p:nvSpPr>
        <p:spPr/>
        <p:txBody>
          <a:bodyPr/>
          <a:lstStyle/>
          <a:p>
            <a:r>
              <a:rPr lang="en-US"/>
              <a:t>3/20/2025</a:t>
            </a:r>
          </a:p>
        </p:txBody>
      </p:sp>
      <p:sp>
        <p:nvSpPr>
          <p:cNvPr id="5" name="Footer Placeholder 4">
            <a:extLst>
              <a:ext uri="{FF2B5EF4-FFF2-40B4-BE49-F238E27FC236}">
                <a16:creationId xmlns:a16="http://schemas.microsoft.com/office/drawing/2014/main" id="{98D0244E-FAD7-AC54-7C54-9983B032D5A9}"/>
              </a:ext>
            </a:extLst>
          </p:cNvPr>
          <p:cNvSpPr>
            <a:spLocks noGrp="1"/>
          </p:cNvSpPr>
          <p:nvPr>
            <p:ph type="ftr" sz="quarter" idx="11"/>
          </p:nvPr>
        </p:nvSpPr>
        <p:spPr/>
        <p:txBody>
          <a:bodyPr/>
          <a:lstStyle/>
          <a:p>
            <a:r>
              <a:rPr lang="en-US"/>
              <a:t>ePIC General Meeting </a:t>
            </a:r>
          </a:p>
        </p:txBody>
      </p:sp>
      <p:grpSp>
        <p:nvGrpSpPr>
          <p:cNvPr id="37" name="Group 36">
            <a:extLst>
              <a:ext uri="{FF2B5EF4-FFF2-40B4-BE49-F238E27FC236}">
                <a16:creationId xmlns:a16="http://schemas.microsoft.com/office/drawing/2014/main" id="{D3B833C7-8B5B-144C-CA35-FC96A6171F3A}"/>
              </a:ext>
            </a:extLst>
          </p:cNvPr>
          <p:cNvGrpSpPr/>
          <p:nvPr/>
        </p:nvGrpSpPr>
        <p:grpSpPr>
          <a:xfrm>
            <a:off x="737097" y="861917"/>
            <a:ext cx="10644620" cy="2929177"/>
            <a:chOff x="737097" y="861917"/>
            <a:chExt cx="10644620" cy="2929177"/>
          </a:xfrm>
        </p:grpSpPr>
        <p:grpSp>
          <p:nvGrpSpPr>
            <p:cNvPr id="34" name="Group 33">
              <a:extLst>
                <a:ext uri="{FF2B5EF4-FFF2-40B4-BE49-F238E27FC236}">
                  <a16:creationId xmlns:a16="http://schemas.microsoft.com/office/drawing/2014/main" id="{949A34C7-1561-40F3-1849-63C7EF86A1C7}"/>
                </a:ext>
              </a:extLst>
            </p:cNvPr>
            <p:cNvGrpSpPr/>
            <p:nvPr/>
          </p:nvGrpSpPr>
          <p:grpSpPr>
            <a:xfrm>
              <a:off x="737097" y="1690688"/>
              <a:ext cx="10644620" cy="2100406"/>
              <a:chOff x="758869" y="2182034"/>
              <a:chExt cx="10644620" cy="2100406"/>
            </a:xfrm>
          </p:grpSpPr>
          <p:sp>
            <p:nvSpPr>
              <p:cNvPr id="6" name="Arrow: Chevron 5">
                <a:extLst>
                  <a:ext uri="{FF2B5EF4-FFF2-40B4-BE49-F238E27FC236}">
                    <a16:creationId xmlns:a16="http://schemas.microsoft.com/office/drawing/2014/main" id="{553BB87D-4E3E-DA9F-28CA-DE72F71720A7}"/>
                  </a:ext>
                </a:extLst>
              </p:cNvPr>
              <p:cNvSpPr/>
              <p:nvPr/>
            </p:nvSpPr>
            <p:spPr>
              <a:xfrm>
                <a:off x="6935488" y="2182034"/>
                <a:ext cx="2112952" cy="899935"/>
              </a:xfrm>
              <a:prstGeom prst="chevron">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Arrow: Chevron 6">
                <a:extLst>
                  <a:ext uri="{FF2B5EF4-FFF2-40B4-BE49-F238E27FC236}">
                    <a16:creationId xmlns:a16="http://schemas.microsoft.com/office/drawing/2014/main" id="{60785AE7-A1AE-D34F-3400-3B9223131A1A}"/>
                  </a:ext>
                </a:extLst>
              </p:cNvPr>
              <p:cNvSpPr/>
              <p:nvPr/>
            </p:nvSpPr>
            <p:spPr>
              <a:xfrm>
                <a:off x="758869" y="2205317"/>
                <a:ext cx="1931451" cy="899936"/>
              </a:xfrm>
              <a:prstGeom prst="chevron">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rrow: Chevron 7">
                <a:extLst>
                  <a:ext uri="{FF2B5EF4-FFF2-40B4-BE49-F238E27FC236}">
                    <a16:creationId xmlns:a16="http://schemas.microsoft.com/office/drawing/2014/main" id="{4967A4A4-626D-8E48-E0D1-3D799C6E6F98}"/>
                  </a:ext>
                </a:extLst>
              </p:cNvPr>
              <p:cNvSpPr/>
              <p:nvPr/>
            </p:nvSpPr>
            <p:spPr>
              <a:xfrm>
                <a:off x="2232490" y="2205317"/>
                <a:ext cx="2050691" cy="899937"/>
              </a:xfrm>
              <a:prstGeom prst="chevron">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Arrow: Chevron 8">
                <a:extLst>
                  <a:ext uri="{FF2B5EF4-FFF2-40B4-BE49-F238E27FC236}">
                    <a16:creationId xmlns:a16="http://schemas.microsoft.com/office/drawing/2014/main" id="{CF292165-BDDE-0B15-D567-8C88DBF2E5C6}"/>
                  </a:ext>
                </a:extLst>
              </p:cNvPr>
              <p:cNvSpPr/>
              <p:nvPr/>
            </p:nvSpPr>
            <p:spPr>
              <a:xfrm>
                <a:off x="3381344" y="2939127"/>
                <a:ext cx="2923266" cy="899935"/>
              </a:xfrm>
              <a:prstGeom prst="chevron">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Arrow: Chevron 9">
                <a:extLst>
                  <a:ext uri="{FF2B5EF4-FFF2-40B4-BE49-F238E27FC236}">
                    <a16:creationId xmlns:a16="http://schemas.microsoft.com/office/drawing/2014/main" id="{B8C2072C-4C0C-5AF6-627B-B532B67C426B}"/>
                  </a:ext>
                </a:extLst>
              </p:cNvPr>
              <p:cNvSpPr/>
              <p:nvPr/>
            </p:nvSpPr>
            <p:spPr>
              <a:xfrm>
                <a:off x="5141817" y="2199036"/>
                <a:ext cx="2112952" cy="899935"/>
              </a:xfrm>
              <a:prstGeom prst="chevron">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A8EBDAB1-5EFD-93BE-B2DF-EB54CA4B1852}"/>
                  </a:ext>
                </a:extLst>
              </p:cNvPr>
              <p:cNvSpPr txBox="1"/>
              <p:nvPr/>
            </p:nvSpPr>
            <p:spPr>
              <a:xfrm>
                <a:off x="1360227" y="2257170"/>
                <a:ext cx="1323565" cy="7962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process design phase</a:t>
                </a:r>
              </a:p>
            </p:txBody>
          </p:sp>
          <p:sp>
            <p:nvSpPr>
              <p:cNvPr id="12" name="TextBox 11">
                <a:extLst>
                  <a:ext uri="{FF2B5EF4-FFF2-40B4-BE49-F238E27FC236}">
                    <a16:creationId xmlns:a16="http://schemas.microsoft.com/office/drawing/2014/main" id="{A7A2717B-3602-6E9F-7E74-5BB2136730DB}"/>
                  </a:ext>
                </a:extLst>
              </p:cNvPr>
              <p:cNvSpPr txBox="1"/>
              <p:nvPr/>
            </p:nvSpPr>
            <p:spPr>
              <a:xfrm>
                <a:off x="2651915" y="2375130"/>
                <a:ext cx="16072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structuring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effort</a:t>
                </a:r>
              </a:p>
            </p:txBody>
          </p:sp>
          <p:sp>
            <p:nvSpPr>
              <p:cNvPr id="13" name="TextBox 12">
                <a:extLst>
                  <a:ext uri="{FF2B5EF4-FFF2-40B4-BE49-F238E27FC236}">
                    <a16:creationId xmlns:a16="http://schemas.microsoft.com/office/drawing/2014/main" id="{54ABA8F6-22F8-5E38-95FC-14072A19C5D8}"/>
                  </a:ext>
                </a:extLst>
              </p:cNvPr>
              <p:cNvSpPr txBox="1"/>
              <p:nvPr/>
            </p:nvSpPr>
            <p:spPr>
              <a:xfrm>
                <a:off x="3952853" y="3052157"/>
                <a:ext cx="16072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writing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(TDR/notes)</a:t>
                </a:r>
              </a:p>
            </p:txBody>
          </p:sp>
          <p:sp>
            <p:nvSpPr>
              <p:cNvPr id="14" name="TextBox 13">
                <a:extLst>
                  <a:ext uri="{FF2B5EF4-FFF2-40B4-BE49-F238E27FC236}">
                    <a16:creationId xmlns:a16="http://schemas.microsoft.com/office/drawing/2014/main" id="{08648AF9-17CC-033D-49B4-D9E71E3D7728}"/>
                  </a:ext>
                </a:extLst>
              </p:cNvPr>
              <p:cNvSpPr txBox="1"/>
              <p:nvPr/>
            </p:nvSpPr>
            <p:spPr>
              <a:xfrm>
                <a:off x="5657893" y="2381908"/>
                <a:ext cx="120029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draft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ePIC</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pre-TDR</a:t>
                </a:r>
              </a:p>
            </p:txBody>
          </p:sp>
          <p:sp>
            <p:nvSpPr>
              <p:cNvPr id="15" name="TextBox 14">
                <a:extLst>
                  <a:ext uri="{FF2B5EF4-FFF2-40B4-BE49-F238E27FC236}">
                    <a16:creationId xmlns:a16="http://schemas.microsoft.com/office/drawing/2014/main" id="{CC54AC92-5F03-F664-580E-6F780252717D}"/>
                  </a:ext>
                </a:extLst>
              </p:cNvPr>
              <p:cNvSpPr txBox="1"/>
              <p:nvPr/>
            </p:nvSpPr>
            <p:spPr>
              <a:xfrm>
                <a:off x="8036773" y="3138689"/>
                <a:ext cx="1607232" cy="7962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Preparing papers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publication</a:t>
                </a:r>
              </a:p>
            </p:txBody>
          </p:sp>
          <p:grpSp>
            <p:nvGrpSpPr>
              <p:cNvPr id="16" name="Group 15">
                <a:extLst>
                  <a:ext uri="{FF2B5EF4-FFF2-40B4-BE49-F238E27FC236}">
                    <a16:creationId xmlns:a16="http://schemas.microsoft.com/office/drawing/2014/main" id="{207EA415-6E87-EBA3-36AD-D19B8EAB010B}"/>
                  </a:ext>
                </a:extLst>
              </p:cNvPr>
              <p:cNvGrpSpPr/>
              <p:nvPr/>
            </p:nvGrpSpPr>
            <p:grpSpPr>
              <a:xfrm>
                <a:off x="1569115" y="3198217"/>
                <a:ext cx="1199925" cy="590641"/>
                <a:chOff x="2381475" y="5248468"/>
                <a:chExt cx="1199925" cy="616433"/>
              </a:xfrm>
            </p:grpSpPr>
            <p:sp>
              <p:nvSpPr>
                <p:cNvPr id="17" name="TextBox 16">
                  <a:extLst>
                    <a:ext uri="{FF2B5EF4-FFF2-40B4-BE49-F238E27FC236}">
                      <a16:creationId xmlns:a16="http://schemas.microsoft.com/office/drawing/2014/main" id="{FCF19FA7-1E06-1B0B-95E1-14624F5EA3BE}"/>
                    </a:ext>
                  </a:extLst>
                </p:cNvPr>
                <p:cNvSpPr txBox="1"/>
                <p:nvPr/>
              </p:nvSpPr>
              <p:spPr>
                <a:xfrm>
                  <a:off x="2381475" y="5526347"/>
                  <a:ext cx="119992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Mid Jan.24</a:t>
                  </a:r>
                </a:p>
              </p:txBody>
            </p:sp>
            <p:cxnSp>
              <p:nvCxnSpPr>
                <p:cNvPr id="18" name="Straight Arrow Connector 17">
                  <a:extLst>
                    <a:ext uri="{FF2B5EF4-FFF2-40B4-BE49-F238E27FC236}">
                      <a16:creationId xmlns:a16="http://schemas.microsoft.com/office/drawing/2014/main" id="{D9393344-77E2-7C88-112A-5E26E420DF06}"/>
                    </a:ext>
                  </a:extLst>
                </p:cNvPr>
                <p:cNvCxnSpPr>
                  <a:cxnSpLocks/>
                  <a:stCxn id="17" idx="0"/>
                </p:cNvCxnSpPr>
                <p:nvPr/>
              </p:nvCxnSpPr>
              <p:spPr>
                <a:xfrm flipV="1">
                  <a:off x="2981438" y="5248468"/>
                  <a:ext cx="0" cy="277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47F449FD-1115-6104-EEE0-EBC6C0DE96B2}"/>
                  </a:ext>
                </a:extLst>
              </p:cNvPr>
              <p:cNvSpPr txBox="1"/>
              <p:nvPr/>
            </p:nvSpPr>
            <p:spPr>
              <a:xfrm>
                <a:off x="6490588" y="3943886"/>
                <a:ext cx="120660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Late 2024</a:t>
                </a:r>
              </a:p>
            </p:txBody>
          </p:sp>
          <p:grpSp>
            <p:nvGrpSpPr>
              <p:cNvPr id="20" name="Group 19">
                <a:extLst>
                  <a:ext uri="{FF2B5EF4-FFF2-40B4-BE49-F238E27FC236}">
                    <a16:creationId xmlns:a16="http://schemas.microsoft.com/office/drawing/2014/main" id="{411F39DC-4CB3-C2DB-9617-A8ECC15D718D}"/>
                  </a:ext>
                </a:extLst>
              </p:cNvPr>
              <p:cNvGrpSpPr/>
              <p:nvPr/>
            </p:nvGrpSpPr>
            <p:grpSpPr>
              <a:xfrm>
                <a:off x="4879634" y="3543738"/>
                <a:ext cx="1270727" cy="611717"/>
                <a:chOff x="5270332" y="4997622"/>
                <a:chExt cx="1270727" cy="638430"/>
              </a:xfrm>
            </p:grpSpPr>
            <p:sp>
              <p:nvSpPr>
                <p:cNvPr id="21" name="TextBox 20">
                  <a:extLst>
                    <a:ext uri="{FF2B5EF4-FFF2-40B4-BE49-F238E27FC236}">
                      <a16:creationId xmlns:a16="http://schemas.microsoft.com/office/drawing/2014/main" id="{84030FDA-31AC-1FA2-B494-89AA9407D83F}"/>
                    </a:ext>
                  </a:extLst>
                </p:cNvPr>
                <p:cNvSpPr txBox="1"/>
                <p:nvPr/>
              </p:nvSpPr>
              <p:spPr>
                <a:xfrm>
                  <a:off x="5270332" y="5282714"/>
                  <a:ext cx="1270727" cy="3533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End </a:t>
                  </a:r>
                  <a:r>
                    <a:rPr lang="en-US" sz="1600">
                      <a:solidFill>
                        <a:prstClr val="black"/>
                      </a:solidFill>
                      <a:latin typeface="Arial" panose="020B0604020202020204" pitchFamily="34" charset="0"/>
                      <a:cs typeface="Arial" panose="020B0604020202020204" pitchFamily="34" charset="0"/>
                    </a:rPr>
                    <a:t>Oct.</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24</a:t>
                  </a:r>
                </a:p>
              </p:txBody>
            </p:sp>
            <p:cxnSp>
              <p:nvCxnSpPr>
                <p:cNvPr id="22" name="Straight Arrow Connector 21">
                  <a:extLst>
                    <a:ext uri="{FF2B5EF4-FFF2-40B4-BE49-F238E27FC236}">
                      <a16:creationId xmlns:a16="http://schemas.microsoft.com/office/drawing/2014/main" id="{BC642CE0-C676-A03C-C856-F63A65FCF65D}"/>
                    </a:ext>
                  </a:extLst>
                </p:cNvPr>
                <p:cNvCxnSpPr>
                  <a:cxnSpLocks/>
                </p:cNvCxnSpPr>
                <p:nvPr/>
              </p:nvCxnSpPr>
              <p:spPr>
                <a:xfrm flipV="1">
                  <a:off x="5840960" y="4997622"/>
                  <a:ext cx="0" cy="3039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19A80E29-5340-86F2-5E1A-EEC542A1609B}"/>
                  </a:ext>
                </a:extLst>
              </p:cNvPr>
              <p:cNvGrpSpPr/>
              <p:nvPr/>
            </p:nvGrpSpPr>
            <p:grpSpPr>
              <a:xfrm>
                <a:off x="3183282" y="3543741"/>
                <a:ext cx="1199925" cy="590641"/>
                <a:chOff x="2381475" y="5248468"/>
                <a:chExt cx="1199925" cy="616433"/>
              </a:xfrm>
            </p:grpSpPr>
            <p:sp>
              <p:nvSpPr>
                <p:cNvPr id="24" name="TextBox 23">
                  <a:extLst>
                    <a:ext uri="{FF2B5EF4-FFF2-40B4-BE49-F238E27FC236}">
                      <a16:creationId xmlns:a16="http://schemas.microsoft.com/office/drawing/2014/main" id="{4F1E3F56-1046-CFFD-CFB8-EF6FFD22775D}"/>
                    </a:ext>
                  </a:extLst>
                </p:cNvPr>
                <p:cNvSpPr txBox="1"/>
                <p:nvPr/>
              </p:nvSpPr>
              <p:spPr>
                <a:xfrm>
                  <a:off x="2381475" y="5526347"/>
                  <a:ext cx="119992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Mid Mar.24</a:t>
                  </a:r>
                </a:p>
              </p:txBody>
            </p:sp>
            <p:cxnSp>
              <p:nvCxnSpPr>
                <p:cNvPr id="25" name="Straight Arrow Connector 24">
                  <a:extLst>
                    <a:ext uri="{FF2B5EF4-FFF2-40B4-BE49-F238E27FC236}">
                      <a16:creationId xmlns:a16="http://schemas.microsoft.com/office/drawing/2014/main" id="{2C85AFF5-AC39-C6A6-A069-77DD1760FD61}"/>
                    </a:ext>
                  </a:extLst>
                </p:cNvPr>
                <p:cNvCxnSpPr>
                  <a:cxnSpLocks/>
                  <a:stCxn id="24" idx="0"/>
                </p:cNvCxnSpPr>
                <p:nvPr/>
              </p:nvCxnSpPr>
              <p:spPr>
                <a:xfrm flipV="1">
                  <a:off x="2981438" y="5248468"/>
                  <a:ext cx="0" cy="277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6" name="Arrow: Chevron 25">
                <a:extLst>
                  <a:ext uri="{FF2B5EF4-FFF2-40B4-BE49-F238E27FC236}">
                    <a16:creationId xmlns:a16="http://schemas.microsoft.com/office/drawing/2014/main" id="{A9D5C645-1C68-15B3-F031-EB8598BD62C0}"/>
                  </a:ext>
                </a:extLst>
              </p:cNvPr>
              <p:cNvSpPr/>
              <p:nvPr/>
            </p:nvSpPr>
            <p:spPr>
              <a:xfrm>
                <a:off x="8739853" y="2188337"/>
                <a:ext cx="2050691" cy="899935"/>
              </a:xfrm>
              <a:prstGeom prst="chevron">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7" name="Group 26">
                <a:extLst>
                  <a:ext uri="{FF2B5EF4-FFF2-40B4-BE49-F238E27FC236}">
                    <a16:creationId xmlns:a16="http://schemas.microsoft.com/office/drawing/2014/main" id="{E1052B79-C157-85B8-F744-1D1950143592}"/>
                  </a:ext>
                </a:extLst>
              </p:cNvPr>
              <p:cNvGrpSpPr/>
              <p:nvPr/>
            </p:nvGrpSpPr>
            <p:grpSpPr>
              <a:xfrm>
                <a:off x="9748895" y="3277488"/>
                <a:ext cx="1654594" cy="585360"/>
                <a:chOff x="7690061" y="4666123"/>
                <a:chExt cx="1312835" cy="610921"/>
              </a:xfrm>
            </p:grpSpPr>
            <p:sp>
              <p:nvSpPr>
                <p:cNvPr id="28" name="TextBox 27">
                  <a:extLst>
                    <a:ext uri="{FF2B5EF4-FFF2-40B4-BE49-F238E27FC236}">
                      <a16:creationId xmlns:a16="http://schemas.microsoft.com/office/drawing/2014/main" id="{178A0229-4586-807A-E604-DE06F17A43E9}"/>
                    </a:ext>
                  </a:extLst>
                </p:cNvPr>
                <p:cNvSpPr txBox="1"/>
                <p:nvPr/>
              </p:nvSpPr>
              <p:spPr>
                <a:xfrm>
                  <a:off x="7690061" y="4923706"/>
                  <a:ext cx="1312835" cy="353338"/>
                </a:xfrm>
                <a:prstGeom prst="rect">
                  <a:avLst/>
                </a:prstGeom>
                <a:noFill/>
              </p:spPr>
              <p:txBody>
                <a:bodyPr wrap="square" rtlCol="0">
                  <a:spAutoFit/>
                </a:bodyPr>
                <a:lstStyle/>
                <a:p>
                  <a:pPr lvl="0">
                    <a:defRPr/>
                  </a:pPr>
                  <a:r>
                    <a:rPr lang="en-US" sz="1600" dirty="0">
                      <a:solidFill>
                        <a:prstClr val="black"/>
                      </a:solidFill>
                      <a:latin typeface="Arial" panose="020B0604020202020204" pitchFamily="34" charset="0"/>
                      <a:cs typeface="Arial" panose="020B0604020202020204" pitchFamily="34" charset="0"/>
                    </a:rPr>
                    <a:t>Late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2025</a:t>
                  </a:r>
                </a:p>
              </p:txBody>
            </p:sp>
            <p:cxnSp>
              <p:nvCxnSpPr>
                <p:cNvPr id="29" name="Straight Arrow Connector 28">
                  <a:extLst>
                    <a:ext uri="{FF2B5EF4-FFF2-40B4-BE49-F238E27FC236}">
                      <a16:creationId xmlns:a16="http://schemas.microsoft.com/office/drawing/2014/main" id="{413C308F-7BBF-36A4-02CA-766620DDD623}"/>
                    </a:ext>
                  </a:extLst>
                </p:cNvPr>
                <p:cNvCxnSpPr>
                  <a:cxnSpLocks/>
                </p:cNvCxnSpPr>
                <p:nvPr/>
              </p:nvCxnSpPr>
              <p:spPr>
                <a:xfrm flipV="1">
                  <a:off x="8274166" y="4666123"/>
                  <a:ext cx="0" cy="277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D7EFB742-EC81-92E9-BBAA-6AC569101B14}"/>
                  </a:ext>
                </a:extLst>
              </p:cNvPr>
              <p:cNvSpPr txBox="1"/>
              <p:nvPr/>
            </p:nvSpPr>
            <p:spPr>
              <a:xfrm>
                <a:off x="9182160" y="2317163"/>
                <a:ext cx="130289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ePIC</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pre-TDR (CD-2)</a:t>
                </a:r>
              </a:p>
            </p:txBody>
          </p:sp>
          <p:cxnSp>
            <p:nvCxnSpPr>
              <p:cNvPr id="31" name="Straight Arrow Connector 30">
                <a:extLst>
                  <a:ext uri="{FF2B5EF4-FFF2-40B4-BE49-F238E27FC236}">
                    <a16:creationId xmlns:a16="http://schemas.microsoft.com/office/drawing/2014/main" id="{92BBE7E3-2F46-9D01-98F1-29DCB256392F}"/>
                  </a:ext>
                </a:extLst>
              </p:cNvPr>
              <p:cNvCxnSpPr/>
              <p:nvPr/>
            </p:nvCxnSpPr>
            <p:spPr>
              <a:xfrm>
                <a:off x="7558633" y="2638304"/>
                <a:ext cx="105584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F44EC32-3479-7B70-D561-F4BE60C4534F}"/>
                  </a:ext>
                </a:extLst>
              </p:cNvPr>
              <p:cNvCxnSpPr>
                <a:stCxn id="19" idx="0"/>
              </p:cNvCxnSpPr>
              <p:nvPr/>
            </p:nvCxnSpPr>
            <p:spPr>
              <a:xfrm flipV="1">
                <a:off x="7093890" y="3020585"/>
                <a:ext cx="10696" cy="9233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C6748653-0A93-64BE-ABCD-A45F10E54B54}"/>
                  </a:ext>
                </a:extLst>
              </p:cNvPr>
              <p:cNvSpPr/>
              <p:nvPr/>
            </p:nvSpPr>
            <p:spPr>
              <a:xfrm>
                <a:off x="5389282" y="2191531"/>
                <a:ext cx="1655887" cy="927506"/>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4EFB7D77-11C4-7D68-CB7B-4005428A055F}"/>
                </a:ext>
              </a:extLst>
            </p:cNvPr>
            <p:cNvSpPr txBox="1"/>
            <p:nvPr/>
          </p:nvSpPr>
          <p:spPr>
            <a:xfrm>
              <a:off x="8015001" y="861917"/>
              <a:ext cx="16072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Arial" panose="020B0604020202020204" pitchFamily="34" charset="0"/>
                  <a:cs typeface="Arial" panose="020B0604020202020204" pitchFamily="34" charset="0"/>
                </a:rPr>
                <a:t>Completing </a:t>
              </a:r>
              <a:br>
                <a:rPr lang="en-US" sz="1600" dirty="0">
                  <a:solidFill>
                    <a:prstClr val="black"/>
                  </a:solidFill>
                  <a:latin typeface="Arial" panose="020B0604020202020204" pitchFamily="34" charset="0"/>
                  <a:cs typeface="Arial" panose="020B0604020202020204" pitchFamily="34" charset="0"/>
                </a:rPr>
              </a:br>
              <a:r>
                <a:rPr lang="en-US" sz="1600" dirty="0" err="1">
                  <a:solidFill>
                    <a:prstClr val="black"/>
                  </a:solidFill>
                  <a:latin typeface="Arial" panose="020B0604020202020204" pitchFamily="34" charset="0"/>
                  <a:cs typeface="Arial" panose="020B0604020202020204" pitchFamily="34" charset="0"/>
                </a:rPr>
                <a:t>preTDR</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3" name="Slide Number Placeholder 2">
            <a:extLst>
              <a:ext uri="{FF2B5EF4-FFF2-40B4-BE49-F238E27FC236}">
                <a16:creationId xmlns:a16="http://schemas.microsoft.com/office/drawing/2014/main" id="{FCFE8BBB-AAC8-6C9B-8C9F-8116BA6103EC}"/>
              </a:ext>
            </a:extLst>
          </p:cNvPr>
          <p:cNvSpPr>
            <a:spLocks noGrp="1"/>
          </p:cNvSpPr>
          <p:nvPr>
            <p:ph type="sldNum" sz="quarter" idx="12"/>
          </p:nvPr>
        </p:nvSpPr>
        <p:spPr/>
        <p:txBody>
          <a:bodyPr/>
          <a:lstStyle/>
          <a:p>
            <a:fld id="{588949A8-7CCD-4D90-AA9A-1451BFC6FB3A}" type="slidenum">
              <a:rPr lang="en-US" smtClean="0"/>
              <a:t>11</a:t>
            </a:fld>
            <a:endParaRPr lang="en-US"/>
          </a:p>
        </p:txBody>
      </p:sp>
    </p:spTree>
    <p:extLst>
      <p:ext uri="{BB962C8B-B14F-4D97-AF65-F5344CB8AC3E}">
        <p14:creationId xmlns:p14="http://schemas.microsoft.com/office/powerpoint/2010/main" val="1666644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EA619-650C-2F3B-5937-B2A9813E245C}"/>
              </a:ext>
            </a:extLst>
          </p:cNvPr>
          <p:cNvSpPr>
            <a:spLocks noGrp="1"/>
          </p:cNvSpPr>
          <p:nvPr>
            <p:ph type="title"/>
          </p:nvPr>
        </p:nvSpPr>
        <p:spPr>
          <a:xfrm>
            <a:off x="646610" y="365125"/>
            <a:ext cx="10707190" cy="1065133"/>
          </a:xfrm>
        </p:spPr>
        <p:txBody>
          <a:bodyPr/>
          <a:lstStyle/>
          <a:p>
            <a:r>
              <a:rPr lang="en-US" b="1" dirty="0">
                <a:solidFill>
                  <a:schemeClr val="accent1"/>
                </a:solidFill>
              </a:rPr>
              <a:t>Possibility: NIM Special Issue I</a:t>
            </a:r>
          </a:p>
        </p:txBody>
      </p:sp>
      <p:sp>
        <p:nvSpPr>
          <p:cNvPr id="3" name="Content Placeholder 2">
            <a:extLst>
              <a:ext uri="{FF2B5EF4-FFF2-40B4-BE49-F238E27FC236}">
                <a16:creationId xmlns:a16="http://schemas.microsoft.com/office/drawing/2014/main" id="{D6CD1CDF-B43C-8AAD-D551-BFAC8031203A}"/>
              </a:ext>
            </a:extLst>
          </p:cNvPr>
          <p:cNvSpPr>
            <a:spLocks noGrp="1"/>
          </p:cNvSpPr>
          <p:nvPr>
            <p:ph idx="1"/>
          </p:nvPr>
        </p:nvSpPr>
        <p:spPr>
          <a:xfrm>
            <a:off x="265067" y="1625010"/>
            <a:ext cx="11470276" cy="4731340"/>
          </a:xfrm>
        </p:spPr>
        <p:txBody>
          <a:bodyPr>
            <a:normAutofit fontScale="92500" lnSpcReduction="20000"/>
          </a:bodyPr>
          <a:lstStyle/>
          <a:p>
            <a:r>
              <a:rPr lang="en-US" dirty="0"/>
              <a:t>JGL Discussed the possibility of a NIM-A special issue with William Barletta (Editor), Christian </a:t>
            </a:r>
            <a:r>
              <a:rPr lang="en-US" dirty="0" err="1"/>
              <a:t>Joram</a:t>
            </a:r>
            <a:r>
              <a:rPr lang="en-US" dirty="0"/>
              <a:t> (NIM-A Editor in Chief), </a:t>
            </a:r>
            <a:r>
              <a:rPr lang="en-US" dirty="0" err="1"/>
              <a:t>Tanur</a:t>
            </a:r>
            <a:r>
              <a:rPr lang="en-US" dirty="0"/>
              <a:t> Sinha (Publisher): </a:t>
            </a:r>
          </a:p>
          <a:p>
            <a:r>
              <a:rPr lang="en-US" b="1" dirty="0">
                <a:solidFill>
                  <a:schemeClr val="accent1"/>
                </a:solidFill>
              </a:rPr>
              <a:t>Q</a:t>
            </a:r>
            <a:r>
              <a:rPr lang="en-US" dirty="0"/>
              <a:t>: What </a:t>
            </a:r>
            <a:r>
              <a:rPr lang="en-US" dirty="0" err="1"/>
              <a:t>ePIC</a:t>
            </a:r>
            <a:r>
              <a:rPr lang="en-US" dirty="0"/>
              <a:t> is thinking of … </a:t>
            </a:r>
          </a:p>
          <a:p>
            <a:pPr lvl="1"/>
            <a:r>
              <a:rPr lang="en-US" dirty="0"/>
              <a:t>NIM special issue would be a set of more detailed articles that the TDR would allow on the detector subsystems in </a:t>
            </a:r>
            <a:r>
              <a:rPr lang="en-US" dirty="0" err="1"/>
              <a:t>ePIC</a:t>
            </a:r>
            <a:r>
              <a:rPr lang="en-US" dirty="0"/>
              <a:t>, their design and performance. </a:t>
            </a:r>
          </a:p>
          <a:p>
            <a:pPr lvl="1"/>
            <a:r>
              <a:rPr lang="en-US" dirty="0"/>
              <a:t>Physics Working Groups would like to include articles on the performance of </a:t>
            </a:r>
            <a:r>
              <a:rPr lang="en-US" dirty="0" err="1"/>
              <a:t>ePIC</a:t>
            </a:r>
            <a:r>
              <a:rPr lang="en-US" dirty="0"/>
              <a:t> for various parts of the EIC science program. </a:t>
            </a:r>
          </a:p>
          <a:p>
            <a:pPr lvl="1"/>
            <a:r>
              <a:rPr lang="en-US" dirty="0"/>
              <a:t>Combined, this would make a comprehensive overview of the design and performance of </a:t>
            </a:r>
            <a:r>
              <a:rPr lang="en-US" dirty="0" err="1"/>
              <a:t>ePIC</a:t>
            </a:r>
            <a:r>
              <a:rPr lang="en-US" dirty="0"/>
              <a:t>. </a:t>
            </a:r>
          </a:p>
          <a:p>
            <a:pPr lvl="1"/>
            <a:r>
              <a:rPr lang="en-US" dirty="0"/>
              <a:t>The timescale would be such that articles would start to be available in fall of 2025 and we should be able to complete the set in early-mid 2026.</a:t>
            </a:r>
          </a:p>
          <a:p>
            <a:r>
              <a:rPr lang="en-US" b="1" dirty="0">
                <a:solidFill>
                  <a:schemeClr val="accent1"/>
                </a:solidFill>
              </a:rPr>
              <a:t>A</a:t>
            </a:r>
            <a:r>
              <a:rPr lang="en-US" dirty="0"/>
              <a:t>: “That sounds like an excellent approach and also makes the refereeing much more tractable. We can certainly keep the submission portal open for the length of time that you envision. We will be most pleased to be a part of this exciting project for nuclear physics.”</a:t>
            </a:r>
          </a:p>
          <a:p>
            <a:pPr lvl="1"/>
            <a:r>
              <a:rPr lang="en-US" dirty="0"/>
              <a:t>NIM editors/publisher are enthusiastic and supportive</a:t>
            </a:r>
          </a:p>
          <a:p>
            <a:endParaRPr lang="en-US" dirty="0"/>
          </a:p>
          <a:p>
            <a:endParaRPr lang="en-US" dirty="0"/>
          </a:p>
        </p:txBody>
      </p:sp>
      <p:sp>
        <p:nvSpPr>
          <p:cNvPr id="4" name="Date Placeholder 3">
            <a:extLst>
              <a:ext uri="{FF2B5EF4-FFF2-40B4-BE49-F238E27FC236}">
                <a16:creationId xmlns:a16="http://schemas.microsoft.com/office/drawing/2014/main" id="{59C10F0A-AA0C-55B1-07CD-17D18E3E6F56}"/>
              </a:ext>
            </a:extLst>
          </p:cNvPr>
          <p:cNvSpPr>
            <a:spLocks noGrp="1"/>
          </p:cNvSpPr>
          <p:nvPr>
            <p:ph type="dt" sz="half" idx="10"/>
          </p:nvPr>
        </p:nvSpPr>
        <p:spPr/>
        <p:txBody>
          <a:bodyPr/>
          <a:lstStyle/>
          <a:p>
            <a:r>
              <a:rPr lang="en-US"/>
              <a:t>3/20/2025</a:t>
            </a:r>
          </a:p>
        </p:txBody>
      </p:sp>
      <p:sp>
        <p:nvSpPr>
          <p:cNvPr id="5" name="Footer Placeholder 4">
            <a:extLst>
              <a:ext uri="{FF2B5EF4-FFF2-40B4-BE49-F238E27FC236}">
                <a16:creationId xmlns:a16="http://schemas.microsoft.com/office/drawing/2014/main" id="{06469641-4284-ABAB-BE98-0C76B8FB9733}"/>
              </a:ext>
            </a:extLst>
          </p:cNvPr>
          <p:cNvSpPr>
            <a:spLocks noGrp="1"/>
          </p:cNvSpPr>
          <p:nvPr>
            <p:ph type="ftr" sz="quarter" idx="11"/>
          </p:nvPr>
        </p:nvSpPr>
        <p:spPr/>
        <p:txBody>
          <a:bodyPr/>
          <a:lstStyle/>
          <a:p>
            <a:r>
              <a:rPr lang="en-US"/>
              <a:t>ePIC General Meeting </a:t>
            </a:r>
          </a:p>
        </p:txBody>
      </p:sp>
      <p:pic>
        <p:nvPicPr>
          <p:cNvPr id="3074" name="Picture 2" descr="nima期刊是几区-爱科会易">
            <a:extLst>
              <a:ext uri="{FF2B5EF4-FFF2-40B4-BE49-F238E27FC236}">
                <a16:creationId xmlns:a16="http://schemas.microsoft.com/office/drawing/2014/main" id="{2EEEB926-FBBA-4D76-B8BD-BEF77BB1EF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9699" y="240486"/>
            <a:ext cx="1925002" cy="1304489"/>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093F9880-9FD5-6E8C-151E-E787C3771EEF}"/>
              </a:ext>
            </a:extLst>
          </p:cNvPr>
          <p:cNvSpPr>
            <a:spLocks noGrp="1"/>
          </p:cNvSpPr>
          <p:nvPr>
            <p:ph type="sldNum" sz="quarter" idx="12"/>
          </p:nvPr>
        </p:nvSpPr>
        <p:spPr/>
        <p:txBody>
          <a:bodyPr/>
          <a:lstStyle/>
          <a:p>
            <a:fld id="{588949A8-7CCD-4D90-AA9A-1451BFC6FB3A}" type="slidenum">
              <a:rPr lang="en-US" smtClean="0"/>
              <a:t>12</a:t>
            </a:fld>
            <a:endParaRPr lang="en-US"/>
          </a:p>
        </p:txBody>
      </p:sp>
    </p:spTree>
    <p:extLst>
      <p:ext uri="{BB962C8B-B14F-4D97-AF65-F5344CB8AC3E}">
        <p14:creationId xmlns:p14="http://schemas.microsoft.com/office/powerpoint/2010/main" val="1349941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2AC75-D35C-4856-6964-49426AB56527}"/>
              </a:ext>
            </a:extLst>
          </p:cNvPr>
          <p:cNvSpPr>
            <a:spLocks noGrp="1"/>
          </p:cNvSpPr>
          <p:nvPr>
            <p:ph type="title"/>
          </p:nvPr>
        </p:nvSpPr>
        <p:spPr>
          <a:xfrm>
            <a:off x="838200" y="365125"/>
            <a:ext cx="10515600" cy="941161"/>
          </a:xfrm>
        </p:spPr>
        <p:txBody>
          <a:bodyPr/>
          <a:lstStyle/>
          <a:p>
            <a:r>
              <a:rPr lang="en-US" b="1" dirty="0">
                <a:solidFill>
                  <a:schemeClr val="accent1"/>
                </a:solidFill>
              </a:rPr>
              <a:t>Special Issue Considerations: </a:t>
            </a:r>
          </a:p>
        </p:txBody>
      </p:sp>
      <p:sp>
        <p:nvSpPr>
          <p:cNvPr id="3" name="Content Placeholder 2">
            <a:extLst>
              <a:ext uri="{FF2B5EF4-FFF2-40B4-BE49-F238E27FC236}">
                <a16:creationId xmlns:a16="http://schemas.microsoft.com/office/drawing/2014/main" id="{DEEEFD92-F828-07D8-EFFE-83949CA07540}"/>
              </a:ext>
            </a:extLst>
          </p:cNvPr>
          <p:cNvSpPr>
            <a:spLocks noGrp="1"/>
          </p:cNvSpPr>
          <p:nvPr>
            <p:ph idx="1"/>
          </p:nvPr>
        </p:nvSpPr>
        <p:spPr>
          <a:xfrm>
            <a:off x="838200" y="1375954"/>
            <a:ext cx="10515600" cy="4801009"/>
          </a:xfrm>
        </p:spPr>
        <p:txBody>
          <a:bodyPr>
            <a:normAutofit fontScale="92500" lnSpcReduction="10000"/>
          </a:bodyPr>
          <a:lstStyle/>
          <a:p>
            <a:r>
              <a:rPr lang="en-US" dirty="0"/>
              <a:t>Plan discussed in coordination and EB meetings</a:t>
            </a:r>
          </a:p>
          <a:p>
            <a:r>
              <a:rPr lang="en-US" dirty="0"/>
              <a:t>Impact: </a:t>
            </a:r>
          </a:p>
          <a:p>
            <a:pPr lvl="1"/>
            <a:r>
              <a:rPr lang="en-US" dirty="0"/>
              <a:t>NIM: 1.5, JINST 1.3</a:t>
            </a:r>
          </a:p>
          <a:p>
            <a:r>
              <a:rPr lang="en-US" dirty="0"/>
              <a:t>Open Access requirements: </a:t>
            </a:r>
          </a:p>
          <a:p>
            <a:pPr lvl="1"/>
            <a:r>
              <a:rPr lang="en-US" dirty="0"/>
              <a:t>What are the Open Access requirements of the various international funding agencies in </a:t>
            </a:r>
            <a:r>
              <a:rPr lang="en-US" dirty="0" err="1"/>
              <a:t>ePIC</a:t>
            </a:r>
            <a:r>
              <a:rPr lang="en-US" dirty="0"/>
              <a:t>? </a:t>
            </a:r>
          </a:p>
          <a:p>
            <a:pPr lvl="2"/>
            <a:r>
              <a:rPr lang="en-US" dirty="0"/>
              <a:t>DOE has very specific requirements </a:t>
            </a:r>
          </a:p>
          <a:p>
            <a:pPr lvl="1"/>
            <a:r>
              <a:rPr lang="en-US" dirty="0"/>
              <a:t>Elsevier has many existing agreements</a:t>
            </a:r>
          </a:p>
          <a:p>
            <a:pPr lvl="1"/>
            <a:r>
              <a:rPr lang="en-US" dirty="0"/>
              <a:t>CERN requires Open Access, has an Open Access Fund</a:t>
            </a:r>
          </a:p>
          <a:p>
            <a:pPr lvl="1"/>
            <a:r>
              <a:rPr lang="en-US" dirty="0"/>
              <a:t>What level?</a:t>
            </a:r>
          </a:p>
          <a:p>
            <a:pPr lvl="2"/>
            <a:r>
              <a:rPr lang="en-US" dirty="0"/>
              <a:t>Green – “as accepted” made available</a:t>
            </a:r>
          </a:p>
          <a:p>
            <a:pPr lvl="2"/>
            <a:r>
              <a:rPr lang="en-US" dirty="0"/>
              <a:t>Gold – “as published” made available</a:t>
            </a:r>
          </a:p>
          <a:p>
            <a:r>
              <a:rPr lang="en-US" dirty="0"/>
              <a:t>Need to understand/discuss what agreements </a:t>
            </a:r>
            <a:r>
              <a:rPr lang="en-US" dirty="0" err="1"/>
              <a:t>ePIC</a:t>
            </a:r>
            <a:r>
              <a:rPr lang="en-US" dirty="0"/>
              <a:t> would fall under</a:t>
            </a:r>
          </a:p>
          <a:p>
            <a:endParaRPr lang="en-US" dirty="0"/>
          </a:p>
        </p:txBody>
      </p:sp>
      <p:sp>
        <p:nvSpPr>
          <p:cNvPr id="4" name="Date Placeholder 3">
            <a:extLst>
              <a:ext uri="{FF2B5EF4-FFF2-40B4-BE49-F238E27FC236}">
                <a16:creationId xmlns:a16="http://schemas.microsoft.com/office/drawing/2014/main" id="{C727B429-F40E-51C0-F4CE-0E361ACEA04E}"/>
              </a:ext>
            </a:extLst>
          </p:cNvPr>
          <p:cNvSpPr>
            <a:spLocks noGrp="1"/>
          </p:cNvSpPr>
          <p:nvPr>
            <p:ph type="dt" sz="half" idx="10"/>
          </p:nvPr>
        </p:nvSpPr>
        <p:spPr/>
        <p:txBody>
          <a:bodyPr/>
          <a:lstStyle/>
          <a:p>
            <a:r>
              <a:rPr lang="en-US"/>
              <a:t>3/20/2025</a:t>
            </a:r>
          </a:p>
        </p:txBody>
      </p:sp>
      <p:sp>
        <p:nvSpPr>
          <p:cNvPr id="5" name="Footer Placeholder 4">
            <a:extLst>
              <a:ext uri="{FF2B5EF4-FFF2-40B4-BE49-F238E27FC236}">
                <a16:creationId xmlns:a16="http://schemas.microsoft.com/office/drawing/2014/main" id="{AADEF35B-1DC5-ED9D-1ADD-21472DD166B7}"/>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2829BE75-DB13-730B-4AAE-68019FC39A82}"/>
              </a:ext>
            </a:extLst>
          </p:cNvPr>
          <p:cNvSpPr>
            <a:spLocks noGrp="1"/>
          </p:cNvSpPr>
          <p:nvPr>
            <p:ph type="sldNum" sz="quarter" idx="12"/>
          </p:nvPr>
        </p:nvSpPr>
        <p:spPr/>
        <p:txBody>
          <a:bodyPr/>
          <a:lstStyle/>
          <a:p>
            <a:fld id="{588949A8-7CCD-4D90-AA9A-1451BFC6FB3A}" type="slidenum">
              <a:rPr lang="en-US" smtClean="0"/>
              <a:t>13</a:t>
            </a:fld>
            <a:endParaRPr lang="en-US"/>
          </a:p>
        </p:txBody>
      </p:sp>
    </p:spTree>
    <p:extLst>
      <p:ext uri="{BB962C8B-B14F-4D97-AF65-F5344CB8AC3E}">
        <p14:creationId xmlns:p14="http://schemas.microsoft.com/office/powerpoint/2010/main" val="321422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C40B6-6E84-9E9A-AA86-6FE885FAD385}"/>
              </a:ext>
            </a:extLst>
          </p:cNvPr>
          <p:cNvSpPr>
            <a:spLocks noGrp="1"/>
          </p:cNvSpPr>
          <p:nvPr>
            <p:ph type="title"/>
          </p:nvPr>
        </p:nvSpPr>
        <p:spPr/>
        <p:txBody>
          <a:bodyPr/>
          <a:lstStyle/>
          <a:p>
            <a:r>
              <a:rPr lang="en-US" b="1" dirty="0">
                <a:solidFill>
                  <a:schemeClr val="accent1"/>
                </a:solidFill>
              </a:rPr>
              <a:t>CC Request for </a:t>
            </a:r>
            <a:br>
              <a:rPr lang="en-US" b="1" dirty="0">
                <a:solidFill>
                  <a:schemeClr val="accent1"/>
                </a:solidFill>
              </a:rPr>
            </a:br>
            <a:r>
              <a:rPr lang="en-US" b="1" dirty="0">
                <a:solidFill>
                  <a:schemeClr val="accent1"/>
                </a:solidFill>
              </a:rPr>
              <a:t>Information</a:t>
            </a:r>
          </a:p>
        </p:txBody>
      </p:sp>
      <p:sp>
        <p:nvSpPr>
          <p:cNvPr id="3" name="Content Placeholder 2">
            <a:extLst>
              <a:ext uri="{FF2B5EF4-FFF2-40B4-BE49-F238E27FC236}">
                <a16:creationId xmlns:a16="http://schemas.microsoft.com/office/drawing/2014/main" id="{D5D09AD9-2E7C-3BFE-9636-26154456E010}"/>
              </a:ext>
            </a:extLst>
          </p:cNvPr>
          <p:cNvSpPr>
            <a:spLocks noGrp="1"/>
          </p:cNvSpPr>
          <p:nvPr>
            <p:ph idx="1"/>
          </p:nvPr>
        </p:nvSpPr>
        <p:spPr>
          <a:xfrm>
            <a:off x="539817" y="2137558"/>
            <a:ext cx="4859956" cy="4039405"/>
          </a:xfrm>
        </p:spPr>
        <p:txBody>
          <a:bodyPr/>
          <a:lstStyle/>
          <a:p>
            <a:r>
              <a:rPr lang="en-US" dirty="0"/>
              <a:t>Email to CC today: </a:t>
            </a:r>
          </a:p>
          <a:p>
            <a:endParaRPr lang="en-US" dirty="0"/>
          </a:p>
          <a:p>
            <a:endParaRPr lang="en-US" dirty="0"/>
          </a:p>
          <a:p>
            <a:r>
              <a:rPr lang="en-US" dirty="0"/>
              <a:t>Need to understand requirements of the various funding agencies </a:t>
            </a:r>
          </a:p>
        </p:txBody>
      </p:sp>
      <p:sp>
        <p:nvSpPr>
          <p:cNvPr id="4" name="Date Placeholder 3">
            <a:extLst>
              <a:ext uri="{FF2B5EF4-FFF2-40B4-BE49-F238E27FC236}">
                <a16:creationId xmlns:a16="http://schemas.microsoft.com/office/drawing/2014/main" id="{A36E3DC6-1E09-CDD9-8B27-5877CA443D89}"/>
              </a:ext>
            </a:extLst>
          </p:cNvPr>
          <p:cNvSpPr>
            <a:spLocks noGrp="1"/>
          </p:cNvSpPr>
          <p:nvPr>
            <p:ph type="dt" sz="half" idx="10"/>
          </p:nvPr>
        </p:nvSpPr>
        <p:spPr/>
        <p:txBody>
          <a:bodyPr/>
          <a:lstStyle/>
          <a:p>
            <a:r>
              <a:rPr lang="en-US"/>
              <a:t>3/20/2025</a:t>
            </a:r>
          </a:p>
        </p:txBody>
      </p:sp>
      <p:sp>
        <p:nvSpPr>
          <p:cNvPr id="5" name="Footer Placeholder 4">
            <a:extLst>
              <a:ext uri="{FF2B5EF4-FFF2-40B4-BE49-F238E27FC236}">
                <a16:creationId xmlns:a16="http://schemas.microsoft.com/office/drawing/2014/main" id="{16CF73AD-FF80-F451-BE26-87CCBA7C558E}"/>
              </a:ext>
            </a:extLst>
          </p:cNvPr>
          <p:cNvSpPr>
            <a:spLocks noGrp="1"/>
          </p:cNvSpPr>
          <p:nvPr>
            <p:ph type="ftr" sz="quarter" idx="11"/>
          </p:nvPr>
        </p:nvSpPr>
        <p:spPr/>
        <p:txBody>
          <a:bodyPr/>
          <a:lstStyle/>
          <a:p>
            <a:r>
              <a:rPr lang="en-US"/>
              <a:t>ePIC General Meeting </a:t>
            </a:r>
          </a:p>
        </p:txBody>
      </p:sp>
      <p:pic>
        <p:nvPicPr>
          <p:cNvPr id="7" name="Picture 6">
            <a:extLst>
              <a:ext uri="{FF2B5EF4-FFF2-40B4-BE49-F238E27FC236}">
                <a16:creationId xmlns:a16="http://schemas.microsoft.com/office/drawing/2014/main" id="{7DBF564E-6FC8-9B79-A4B3-BE429233C237}"/>
              </a:ext>
            </a:extLst>
          </p:cNvPr>
          <p:cNvPicPr>
            <a:picLocks noChangeAspect="1"/>
          </p:cNvPicPr>
          <p:nvPr/>
        </p:nvPicPr>
        <p:blipFill>
          <a:blip r:embed="rId2"/>
          <a:stretch>
            <a:fillRect/>
          </a:stretch>
        </p:blipFill>
        <p:spPr>
          <a:xfrm>
            <a:off x="5399773" y="591726"/>
            <a:ext cx="6175924" cy="5947186"/>
          </a:xfrm>
          <a:prstGeom prst="rect">
            <a:avLst/>
          </a:prstGeom>
          <a:ln>
            <a:solidFill>
              <a:schemeClr val="tx1"/>
            </a:solidFill>
          </a:ln>
          <a:effectLst>
            <a:outerShdw blurRad="50800" dist="38100" dir="2700000" algn="tl" rotWithShape="0">
              <a:prstClr val="black">
                <a:alpha val="40000"/>
              </a:prstClr>
            </a:outerShdw>
          </a:effectLst>
        </p:spPr>
      </p:pic>
      <p:sp>
        <p:nvSpPr>
          <p:cNvPr id="6" name="Slide Number Placeholder 5">
            <a:extLst>
              <a:ext uri="{FF2B5EF4-FFF2-40B4-BE49-F238E27FC236}">
                <a16:creationId xmlns:a16="http://schemas.microsoft.com/office/drawing/2014/main" id="{167F1BC1-307E-D490-17D9-5CC354A94345}"/>
              </a:ext>
            </a:extLst>
          </p:cNvPr>
          <p:cNvSpPr>
            <a:spLocks noGrp="1"/>
          </p:cNvSpPr>
          <p:nvPr>
            <p:ph type="sldNum" sz="quarter" idx="12"/>
          </p:nvPr>
        </p:nvSpPr>
        <p:spPr/>
        <p:txBody>
          <a:bodyPr/>
          <a:lstStyle/>
          <a:p>
            <a:fld id="{588949A8-7CCD-4D90-AA9A-1451BFC6FB3A}" type="slidenum">
              <a:rPr lang="en-US" smtClean="0"/>
              <a:t>14</a:t>
            </a:fld>
            <a:endParaRPr lang="en-US"/>
          </a:p>
        </p:txBody>
      </p:sp>
    </p:spTree>
    <p:extLst>
      <p:ext uri="{BB962C8B-B14F-4D97-AF65-F5344CB8AC3E}">
        <p14:creationId xmlns:p14="http://schemas.microsoft.com/office/powerpoint/2010/main" val="335911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F429-030D-C625-7E8D-B8B170A01D67}"/>
              </a:ext>
            </a:extLst>
          </p:cNvPr>
          <p:cNvSpPr>
            <a:spLocks noGrp="1"/>
          </p:cNvSpPr>
          <p:nvPr>
            <p:ph type="title"/>
          </p:nvPr>
        </p:nvSpPr>
        <p:spPr/>
        <p:txBody>
          <a:bodyPr/>
          <a:lstStyle/>
          <a:p>
            <a:r>
              <a:rPr lang="en-US" b="1" dirty="0">
                <a:solidFill>
                  <a:schemeClr val="accent1"/>
                </a:solidFill>
              </a:rPr>
              <a:t>NIM Special Issue</a:t>
            </a:r>
          </a:p>
        </p:txBody>
      </p:sp>
      <p:sp>
        <p:nvSpPr>
          <p:cNvPr id="3" name="Content Placeholder 2">
            <a:extLst>
              <a:ext uri="{FF2B5EF4-FFF2-40B4-BE49-F238E27FC236}">
                <a16:creationId xmlns:a16="http://schemas.microsoft.com/office/drawing/2014/main" id="{89942393-2BFA-3C81-BBE3-E2415C6C89F2}"/>
              </a:ext>
            </a:extLst>
          </p:cNvPr>
          <p:cNvSpPr>
            <a:spLocks noGrp="1"/>
          </p:cNvSpPr>
          <p:nvPr>
            <p:ph idx="1"/>
          </p:nvPr>
        </p:nvSpPr>
        <p:spPr>
          <a:xfrm>
            <a:off x="838200" y="1466661"/>
            <a:ext cx="10515600" cy="4710302"/>
          </a:xfrm>
        </p:spPr>
        <p:txBody>
          <a:bodyPr>
            <a:normAutofit fontScale="92500" lnSpcReduction="10000"/>
          </a:bodyPr>
          <a:lstStyle/>
          <a:p>
            <a:r>
              <a:rPr lang="en-US" dirty="0"/>
              <a:t>Next Steps: </a:t>
            </a:r>
          </a:p>
          <a:p>
            <a:pPr lvl="1"/>
            <a:r>
              <a:rPr lang="en-US" dirty="0"/>
              <a:t>Present to the collaboration and get feedback (today) </a:t>
            </a:r>
          </a:p>
          <a:p>
            <a:pPr lvl="1"/>
            <a:r>
              <a:rPr lang="en-US" dirty="0"/>
              <a:t>Follow-up discussions in TIC, S&amp;C and AC meetings</a:t>
            </a:r>
          </a:p>
          <a:p>
            <a:pPr lvl="1"/>
            <a:r>
              <a:rPr lang="en-US" dirty="0"/>
              <a:t>Understand Open Access requirements and path</a:t>
            </a:r>
          </a:p>
          <a:p>
            <a:pPr marL="457200" lvl="1" indent="0">
              <a:buNone/>
            </a:pPr>
            <a:endParaRPr lang="en-US" dirty="0"/>
          </a:p>
          <a:p>
            <a:r>
              <a:rPr lang="en-US" dirty="0"/>
              <a:t>Assuming we go forward with NIM-A Special Issue: </a:t>
            </a:r>
          </a:p>
          <a:p>
            <a:pPr lvl="1"/>
            <a:r>
              <a:rPr lang="en-US" dirty="0"/>
              <a:t>Fill out and send in Special Issue Information Form</a:t>
            </a:r>
          </a:p>
          <a:p>
            <a:pPr lvl="1"/>
            <a:r>
              <a:rPr lang="en-US" dirty="0"/>
              <a:t>Discussion on format of special issue:</a:t>
            </a:r>
          </a:p>
          <a:p>
            <a:pPr lvl="2"/>
            <a:r>
              <a:rPr lang="en-US" dirty="0"/>
              <a:t>Multiple subsystem articles?  Combined articles (tracking, calorimetry, PID)? </a:t>
            </a:r>
          </a:p>
          <a:p>
            <a:pPr lvl="2"/>
            <a:r>
              <a:rPr lang="en-US" dirty="0"/>
              <a:t>Settle a list of contributions, put together teams to write the articles</a:t>
            </a:r>
          </a:p>
          <a:p>
            <a:pPr lvl="1"/>
            <a:r>
              <a:rPr lang="en-US" dirty="0"/>
              <a:t>Select Guest Editors from within </a:t>
            </a:r>
            <a:r>
              <a:rPr lang="en-US" dirty="0" err="1"/>
              <a:t>ePIC</a:t>
            </a:r>
            <a:r>
              <a:rPr lang="en-US" dirty="0"/>
              <a:t>: </a:t>
            </a:r>
          </a:p>
          <a:p>
            <a:pPr lvl="2"/>
            <a:r>
              <a:rPr lang="en-US" dirty="0"/>
              <a:t>Guest Editors will shepherd the review process</a:t>
            </a:r>
          </a:p>
          <a:p>
            <a:pPr lvl="2"/>
            <a:r>
              <a:rPr lang="en-US" dirty="0"/>
              <a:t>Should be selected from amongst us, but this means </a:t>
            </a:r>
            <a:r>
              <a:rPr lang="en-US" u="sng" dirty="0"/>
              <a:t>work</a:t>
            </a:r>
            <a:r>
              <a:rPr lang="en-US" dirty="0"/>
              <a:t> </a:t>
            </a:r>
          </a:p>
          <a:p>
            <a:pPr lvl="2"/>
            <a:r>
              <a:rPr lang="en-US" dirty="0"/>
              <a:t>Final decision rests with Editor-In-Chief</a:t>
            </a:r>
          </a:p>
          <a:p>
            <a:pPr lvl="1"/>
            <a:endParaRPr lang="en-US" dirty="0"/>
          </a:p>
        </p:txBody>
      </p:sp>
      <p:sp>
        <p:nvSpPr>
          <p:cNvPr id="4" name="Date Placeholder 3">
            <a:extLst>
              <a:ext uri="{FF2B5EF4-FFF2-40B4-BE49-F238E27FC236}">
                <a16:creationId xmlns:a16="http://schemas.microsoft.com/office/drawing/2014/main" id="{90E0D927-C332-8C67-7472-69A8D63BA85E}"/>
              </a:ext>
            </a:extLst>
          </p:cNvPr>
          <p:cNvSpPr>
            <a:spLocks noGrp="1"/>
          </p:cNvSpPr>
          <p:nvPr>
            <p:ph type="dt" sz="half" idx="10"/>
          </p:nvPr>
        </p:nvSpPr>
        <p:spPr/>
        <p:txBody>
          <a:bodyPr/>
          <a:lstStyle/>
          <a:p>
            <a:r>
              <a:rPr lang="en-US"/>
              <a:t>3/20/2025</a:t>
            </a:r>
          </a:p>
        </p:txBody>
      </p:sp>
      <p:sp>
        <p:nvSpPr>
          <p:cNvPr id="5" name="Footer Placeholder 4">
            <a:extLst>
              <a:ext uri="{FF2B5EF4-FFF2-40B4-BE49-F238E27FC236}">
                <a16:creationId xmlns:a16="http://schemas.microsoft.com/office/drawing/2014/main" id="{31633B29-A930-CD8D-E9B3-A695FDE101BE}"/>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2DE8D8AF-42F1-0092-4087-994CB5891ED1}"/>
              </a:ext>
            </a:extLst>
          </p:cNvPr>
          <p:cNvSpPr>
            <a:spLocks noGrp="1"/>
          </p:cNvSpPr>
          <p:nvPr>
            <p:ph type="sldNum" sz="quarter" idx="12"/>
          </p:nvPr>
        </p:nvSpPr>
        <p:spPr/>
        <p:txBody>
          <a:bodyPr/>
          <a:lstStyle/>
          <a:p>
            <a:fld id="{588949A8-7CCD-4D90-AA9A-1451BFC6FB3A}" type="slidenum">
              <a:rPr lang="en-US" smtClean="0"/>
              <a:t>15</a:t>
            </a:fld>
            <a:endParaRPr lang="en-US"/>
          </a:p>
        </p:txBody>
      </p:sp>
    </p:spTree>
    <p:extLst>
      <p:ext uri="{BB962C8B-B14F-4D97-AF65-F5344CB8AC3E}">
        <p14:creationId xmlns:p14="http://schemas.microsoft.com/office/powerpoint/2010/main" val="2007481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EB1A9-E24C-93CC-60A4-BCE9117B49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893B22-599F-4936-671A-315D0166EE1F}"/>
              </a:ext>
            </a:extLst>
          </p:cNvPr>
          <p:cNvSpPr>
            <a:spLocks noGrp="1"/>
          </p:cNvSpPr>
          <p:nvPr>
            <p:ph type="title"/>
          </p:nvPr>
        </p:nvSpPr>
        <p:spPr>
          <a:xfrm>
            <a:off x="838200" y="2563202"/>
            <a:ext cx="10515600" cy="1325563"/>
          </a:xfrm>
        </p:spPr>
        <p:txBody>
          <a:bodyPr/>
          <a:lstStyle/>
          <a:p>
            <a:r>
              <a:rPr lang="en-US" b="1" dirty="0">
                <a:solidFill>
                  <a:schemeClr val="accent1"/>
                </a:solidFill>
              </a:rPr>
              <a:t>TC Office News</a:t>
            </a:r>
          </a:p>
        </p:txBody>
      </p:sp>
      <p:sp>
        <p:nvSpPr>
          <p:cNvPr id="4" name="Date Placeholder 3">
            <a:extLst>
              <a:ext uri="{FF2B5EF4-FFF2-40B4-BE49-F238E27FC236}">
                <a16:creationId xmlns:a16="http://schemas.microsoft.com/office/drawing/2014/main" id="{EEFE9DDB-FEB2-2F7D-F169-99599B7AF8D3}"/>
              </a:ext>
            </a:extLst>
          </p:cNvPr>
          <p:cNvSpPr>
            <a:spLocks noGrp="1"/>
          </p:cNvSpPr>
          <p:nvPr>
            <p:ph type="dt" sz="half" idx="10"/>
          </p:nvPr>
        </p:nvSpPr>
        <p:spPr/>
        <p:txBody>
          <a:bodyPr/>
          <a:lstStyle/>
          <a:p>
            <a:r>
              <a:rPr lang="en-US"/>
              <a:t>3/20/2025</a:t>
            </a:r>
          </a:p>
        </p:txBody>
      </p:sp>
      <p:sp>
        <p:nvSpPr>
          <p:cNvPr id="5" name="Footer Placeholder 4">
            <a:extLst>
              <a:ext uri="{FF2B5EF4-FFF2-40B4-BE49-F238E27FC236}">
                <a16:creationId xmlns:a16="http://schemas.microsoft.com/office/drawing/2014/main" id="{AE417351-7737-8232-34A0-5782D84468B7}"/>
              </a:ext>
            </a:extLst>
          </p:cNvPr>
          <p:cNvSpPr>
            <a:spLocks noGrp="1"/>
          </p:cNvSpPr>
          <p:nvPr>
            <p:ph type="ftr" sz="quarter" idx="11"/>
          </p:nvPr>
        </p:nvSpPr>
        <p:spPr/>
        <p:txBody>
          <a:bodyPr/>
          <a:lstStyle/>
          <a:p>
            <a:r>
              <a:rPr lang="en-US"/>
              <a:t>ePIC General Meeting </a:t>
            </a:r>
          </a:p>
        </p:txBody>
      </p:sp>
      <p:sp>
        <p:nvSpPr>
          <p:cNvPr id="3" name="Slide Number Placeholder 2">
            <a:extLst>
              <a:ext uri="{FF2B5EF4-FFF2-40B4-BE49-F238E27FC236}">
                <a16:creationId xmlns:a16="http://schemas.microsoft.com/office/drawing/2014/main" id="{9C5F4E46-3E66-0259-5043-A72FD92B79B8}"/>
              </a:ext>
            </a:extLst>
          </p:cNvPr>
          <p:cNvSpPr>
            <a:spLocks noGrp="1"/>
          </p:cNvSpPr>
          <p:nvPr>
            <p:ph type="sldNum" sz="quarter" idx="12"/>
          </p:nvPr>
        </p:nvSpPr>
        <p:spPr/>
        <p:txBody>
          <a:bodyPr/>
          <a:lstStyle/>
          <a:p>
            <a:fld id="{588949A8-7CCD-4D90-AA9A-1451BFC6FB3A}" type="slidenum">
              <a:rPr lang="en-US" smtClean="0"/>
              <a:t>16</a:t>
            </a:fld>
            <a:endParaRPr lang="en-US"/>
          </a:p>
        </p:txBody>
      </p:sp>
    </p:spTree>
    <p:extLst>
      <p:ext uri="{BB962C8B-B14F-4D97-AF65-F5344CB8AC3E}">
        <p14:creationId xmlns:p14="http://schemas.microsoft.com/office/powerpoint/2010/main" val="2136839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8ACA-93F4-15D0-F67E-11411FA0718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42F7885-5768-CB3F-3FA0-0B763E883F44}"/>
              </a:ext>
            </a:extLst>
          </p:cNvPr>
          <p:cNvSpPr>
            <a:spLocks noGrp="1"/>
          </p:cNvSpPr>
          <p:nvPr>
            <p:ph type="title"/>
          </p:nvPr>
        </p:nvSpPr>
        <p:spPr>
          <a:xfrm>
            <a:off x="125766" y="191293"/>
            <a:ext cx="12089081" cy="758734"/>
          </a:xfrm>
        </p:spPr>
        <p:txBody>
          <a:bodyPr>
            <a:normAutofit/>
          </a:bodyPr>
          <a:lstStyle/>
          <a:p>
            <a:r>
              <a:rPr lang="en-US" sz="3600" b="1" dirty="0">
                <a:solidFill>
                  <a:schemeClr val="accent1"/>
                </a:solidFill>
              </a:rPr>
              <a:t>Direct contacts with DSCs, according to identified priorities </a:t>
            </a:r>
          </a:p>
        </p:txBody>
      </p:sp>
      <p:sp>
        <p:nvSpPr>
          <p:cNvPr id="2" name="Date Placeholder 1">
            <a:extLst>
              <a:ext uri="{FF2B5EF4-FFF2-40B4-BE49-F238E27FC236}">
                <a16:creationId xmlns:a16="http://schemas.microsoft.com/office/drawing/2014/main" id="{D3AE99C0-0BD0-C72E-BEDB-5D946BEC3C6C}"/>
              </a:ext>
            </a:extLst>
          </p:cNvPr>
          <p:cNvSpPr>
            <a:spLocks noGrp="1"/>
          </p:cNvSpPr>
          <p:nvPr>
            <p:ph type="dt" sz="half" idx="10"/>
          </p:nvPr>
        </p:nvSpPr>
        <p:spPr/>
        <p:txBody>
          <a:bodyPr/>
          <a:lstStyle/>
          <a:p>
            <a:r>
              <a:rPr lang="en-US"/>
              <a:t>3/20/2025</a:t>
            </a:r>
            <a:endParaRPr lang="en-US" dirty="0"/>
          </a:p>
        </p:txBody>
      </p:sp>
      <p:sp>
        <p:nvSpPr>
          <p:cNvPr id="3" name="Footer Placeholder 2">
            <a:extLst>
              <a:ext uri="{FF2B5EF4-FFF2-40B4-BE49-F238E27FC236}">
                <a16:creationId xmlns:a16="http://schemas.microsoft.com/office/drawing/2014/main" id="{5580945B-EE84-FBB7-1503-B224B935F29A}"/>
              </a:ext>
            </a:extLst>
          </p:cNvPr>
          <p:cNvSpPr>
            <a:spLocks noGrp="1"/>
          </p:cNvSpPr>
          <p:nvPr>
            <p:ph type="ftr" sz="quarter" idx="11"/>
          </p:nvPr>
        </p:nvSpPr>
        <p:spPr/>
        <p:txBody>
          <a:bodyPr/>
          <a:lstStyle/>
          <a:p>
            <a:r>
              <a:rPr lang="it-IT"/>
              <a:t>ePIC General Meeting </a:t>
            </a:r>
            <a:endParaRPr lang="en-US" dirty="0"/>
          </a:p>
        </p:txBody>
      </p:sp>
      <p:sp>
        <p:nvSpPr>
          <p:cNvPr id="4" name="Slide Number Placeholder 3">
            <a:extLst>
              <a:ext uri="{FF2B5EF4-FFF2-40B4-BE49-F238E27FC236}">
                <a16:creationId xmlns:a16="http://schemas.microsoft.com/office/drawing/2014/main" id="{5379948A-2328-3CB5-BCB5-16A6820D83E4}"/>
              </a:ext>
            </a:extLst>
          </p:cNvPr>
          <p:cNvSpPr>
            <a:spLocks noGrp="1"/>
          </p:cNvSpPr>
          <p:nvPr>
            <p:ph type="sldNum" sz="quarter" idx="12"/>
          </p:nvPr>
        </p:nvSpPr>
        <p:spPr/>
        <p:txBody>
          <a:bodyPr/>
          <a:lstStyle/>
          <a:p>
            <a:fld id="{5C1BF830-87C3-42F5-865E-35C573BADD1F}" type="slidenum">
              <a:rPr lang="en-US" smtClean="0"/>
              <a:t>17</a:t>
            </a:fld>
            <a:endParaRPr lang="en-US"/>
          </a:p>
        </p:txBody>
      </p:sp>
      <p:sp>
        <p:nvSpPr>
          <p:cNvPr id="6" name="Title 1">
            <a:extLst>
              <a:ext uri="{FF2B5EF4-FFF2-40B4-BE49-F238E27FC236}">
                <a16:creationId xmlns:a16="http://schemas.microsoft.com/office/drawing/2014/main" id="{84822650-547A-16DA-F958-8191774B4DCC}"/>
              </a:ext>
            </a:extLst>
          </p:cNvPr>
          <p:cNvSpPr txBox="1">
            <a:spLocks/>
          </p:cNvSpPr>
          <p:nvPr/>
        </p:nvSpPr>
        <p:spPr>
          <a:xfrm>
            <a:off x="595437" y="854074"/>
            <a:ext cx="9640987" cy="11415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50000"/>
              </a:lnSpc>
              <a:buFont typeface="Arial" panose="020B0604020202020204" pitchFamily="34" charset="0"/>
              <a:buChar char="•"/>
            </a:pPr>
            <a:r>
              <a:rPr lang="en-US" sz="2200" dirty="0">
                <a:latin typeface="Arial" panose="020B0604020202020204" pitchFamily="34" charset="0"/>
                <a:cs typeface="Arial" panose="020B0604020202020204" pitchFamily="34" charset="0"/>
              </a:rPr>
              <a:t>Direct conversations with DSCs</a:t>
            </a:r>
          </a:p>
          <a:p>
            <a:pPr marL="914400" lvl="1" indent="-45720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Either by </a:t>
            </a:r>
            <a:r>
              <a:rPr lang="en-US" sz="2000" b="1" dirty="0">
                <a:latin typeface="Arial" panose="020B0604020202020204" pitchFamily="34" charset="0"/>
                <a:cs typeface="Arial" panose="020B0604020202020204" pitchFamily="34" charset="0"/>
              </a:rPr>
              <a:t>joining DSC meetings </a:t>
            </a:r>
            <a:r>
              <a:rPr lang="en-US" sz="2000" dirty="0">
                <a:latin typeface="Arial" panose="020B0604020202020204" pitchFamily="34" charset="0"/>
                <a:cs typeface="Arial" panose="020B0604020202020204" pitchFamily="34" charset="0"/>
              </a:rPr>
              <a:t>or in </a:t>
            </a:r>
            <a:r>
              <a:rPr lang="en-US" sz="2000" b="1" dirty="0">
                <a:latin typeface="Arial" panose="020B0604020202020204" pitchFamily="34" charset="0"/>
                <a:cs typeface="Arial" panose="020B0604020202020204" pitchFamily="34" charset="0"/>
              </a:rPr>
              <a:t>dedicated conversation</a:t>
            </a:r>
            <a:endParaRPr lang="en-US" sz="2000"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E3ECB4A6-6F3F-D403-43DB-DBFFE049ED38}"/>
              </a:ext>
            </a:extLst>
          </p:cNvPr>
          <p:cNvSpPr txBox="1">
            <a:spLocks/>
          </p:cNvSpPr>
          <p:nvPr/>
        </p:nvSpPr>
        <p:spPr>
          <a:xfrm>
            <a:off x="166896" y="2473810"/>
            <a:ext cx="5257800" cy="3906400"/>
          </a:xfrm>
          <a:prstGeom prst="rect">
            <a:avLst/>
          </a:prstGeom>
          <a:ln>
            <a:solidFill>
              <a:srgbClr val="0000CC"/>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50000"/>
              </a:lnSpc>
              <a:buFont typeface="Arial" panose="020B0604020202020204" pitchFamily="34" charset="0"/>
              <a:buChar char="•"/>
            </a:pPr>
            <a:r>
              <a:rPr lang="en-US" sz="2200" dirty="0">
                <a:solidFill>
                  <a:srgbClr val="0000CC"/>
                </a:solidFill>
                <a:latin typeface="Arial" panose="020B0604020202020204" pitchFamily="34" charset="0"/>
                <a:cs typeface="Arial" panose="020B0604020202020204" pitchFamily="34" charset="0"/>
              </a:rPr>
              <a:t>For each of the 15 DSCs + the CC WG </a:t>
            </a:r>
            <a:r>
              <a:rPr lang="en-US" sz="2200" dirty="0" err="1">
                <a:solidFill>
                  <a:srgbClr val="0000CC"/>
                </a:solidFill>
                <a:latin typeface="Arial" panose="020B0604020202020204" pitchFamily="34" charset="0"/>
                <a:cs typeface="Arial" panose="020B0604020202020204" pitchFamily="34" charset="0"/>
              </a:rPr>
              <a:t>electr</a:t>
            </a:r>
            <a:r>
              <a:rPr lang="en-US" sz="2200" dirty="0">
                <a:solidFill>
                  <a:srgbClr val="0000CC"/>
                </a:solidFill>
                <a:latin typeface="Arial" panose="020B0604020202020204" pitchFamily="34" charset="0"/>
                <a:cs typeface="Arial" panose="020B0604020202020204" pitchFamily="34" charset="0"/>
              </a:rPr>
              <a:t>./r-o/DAQ,  a TC-Office member identified, who is following the DSC “general” meetings (these meetings have different periodicity: weekly, be-weekly, monthly)</a:t>
            </a:r>
          </a:p>
          <a:p>
            <a:pPr marL="914400" lvl="1" indent="-457200">
              <a:lnSpc>
                <a:spcPct val="150000"/>
              </a:lnSpc>
              <a:buFont typeface="Arial" panose="020B0604020202020204" pitchFamily="34" charset="0"/>
              <a:buChar char="•"/>
            </a:pPr>
            <a:r>
              <a:rPr lang="en-US" sz="2200" dirty="0">
                <a:solidFill>
                  <a:srgbClr val="0000CC"/>
                </a:solidFill>
                <a:latin typeface="Arial" panose="020B0604020202020204" pitchFamily="34" charset="0"/>
                <a:cs typeface="Arial" panose="020B0604020202020204" pitchFamily="34" charset="0"/>
              </a:rPr>
              <a:t>Starting ~ mid February </a:t>
            </a:r>
          </a:p>
        </p:txBody>
      </p:sp>
      <p:sp>
        <p:nvSpPr>
          <p:cNvPr id="9" name="Title 1">
            <a:extLst>
              <a:ext uri="{FF2B5EF4-FFF2-40B4-BE49-F238E27FC236}">
                <a16:creationId xmlns:a16="http://schemas.microsoft.com/office/drawing/2014/main" id="{6A26C055-3CA6-E429-A9D2-202B531A1359}"/>
              </a:ext>
            </a:extLst>
          </p:cNvPr>
          <p:cNvSpPr txBox="1">
            <a:spLocks/>
          </p:cNvSpPr>
          <p:nvPr/>
        </p:nvSpPr>
        <p:spPr>
          <a:xfrm>
            <a:off x="6170307" y="2473810"/>
            <a:ext cx="5257800" cy="3906400"/>
          </a:xfrm>
          <a:prstGeom prst="rect">
            <a:avLst/>
          </a:prstGeom>
          <a:ln>
            <a:solidFill>
              <a:srgbClr val="0000CC"/>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50000"/>
              </a:lnSpc>
              <a:buFont typeface="Arial" panose="020B0604020202020204" pitchFamily="34" charset="0"/>
              <a:buChar char="•"/>
            </a:pPr>
            <a:r>
              <a:rPr lang="en-US" sz="2200" dirty="0">
                <a:solidFill>
                  <a:srgbClr val="0000CC"/>
                </a:solidFill>
                <a:latin typeface="Arial" panose="020B0604020202020204" pitchFamily="34" charset="0"/>
                <a:cs typeface="Arial" panose="020B0604020202020204" pitchFamily="34" charset="0"/>
              </a:rPr>
              <a:t>For each of the 15 DSCs + the CC WG </a:t>
            </a:r>
            <a:r>
              <a:rPr lang="en-US" sz="2200" dirty="0" err="1">
                <a:solidFill>
                  <a:srgbClr val="0000CC"/>
                </a:solidFill>
                <a:latin typeface="Arial" panose="020B0604020202020204" pitchFamily="34" charset="0"/>
                <a:cs typeface="Arial" panose="020B0604020202020204" pitchFamily="34" charset="0"/>
              </a:rPr>
              <a:t>electr</a:t>
            </a:r>
            <a:r>
              <a:rPr lang="en-US" sz="2200" dirty="0">
                <a:solidFill>
                  <a:srgbClr val="0000CC"/>
                </a:solidFill>
                <a:latin typeface="Arial" panose="020B0604020202020204" pitchFamily="34" charset="0"/>
                <a:cs typeface="Arial" panose="020B0604020202020204" pitchFamily="34" charset="0"/>
              </a:rPr>
              <a:t>./r-o/DAQ,  a meeting with DSLs and DSTCs + organized</a:t>
            </a:r>
          </a:p>
          <a:p>
            <a:pPr marL="914400" lvl="1" indent="-457200">
              <a:lnSpc>
                <a:spcPct val="150000"/>
              </a:lnSpc>
              <a:buFont typeface="Arial" panose="020B0604020202020204" pitchFamily="34" charset="0"/>
              <a:buChar char="•"/>
            </a:pPr>
            <a:r>
              <a:rPr lang="en-US" sz="2200" dirty="0">
                <a:solidFill>
                  <a:srgbClr val="0000CC"/>
                </a:solidFill>
                <a:latin typeface="Arial" panose="020B0604020202020204" pitchFamily="34" charset="0"/>
                <a:cs typeface="Arial" panose="020B0604020202020204" pitchFamily="34" charset="0"/>
              </a:rPr>
              <a:t>Single events, but </a:t>
            </a:r>
            <a:r>
              <a:rPr lang="en-US" sz="2200" b="1" dirty="0">
                <a:solidFill>
                  <a:srgbClr val="0000CC"/>
                </a:solidFill>
                <a:latin typeface="Arial" panose="020B0604020202020204" pitchFamily="34" charset="0"/>
                <a:cs typeface="Arial" panose="020B0604020202020204" pitchFamily="34" charset="0"/>
              </a:rPr>
              <a:t>line open upon DSC request</a:t>
            </a:r>
          </a:p>
          <a:p>
            <a:pPr marL="914400" lvl="1" indent="-457200">
              <a:lnSpc>
                <a:spcPct val="150000"/>
              </a:lnSpc>
              <a:buFont typeface="Arial" panose="020B0604020202020204" pitchFamily="34" charset="0"/>
              <a:buChar char="•"/>
            </a:pPr>
            <a:r>
              <a:rPr lang="en-US" sz="2200" dirty="0">
                <a:solidFill>
                  <a:srgbClr val="0000CC"/>
                </a:solidFill>
                <a:latin typeface="Arial" panose="020B0604020202020204" pitchFamily="34" charset="0"/>
                <a:cs typeface="Arial" panose="020B0604020202020204" pitchFamily="34" charset="0"/>
              </a:rPr>
              <a:t>Starting: ~ mid February </a:t>
            </a:r>
          </a:p>
          <a:p>
            <a:pPr marL="914400" lvl="1" indent="-457200">
              <a:lnSpc>
                <a:spcPct val="150000"/>
              </a:lnSpc>
              <a:buFont typeface="Arial" panose="020B0604020202020204" pitchFamily="34" charset="0"/>
              <a:buChar char="•"/>
            </a:pPr>
            <a:r>
              <a:rPr lang="en-US" sz="2200" dirty="0">
                <a:solidFill>
                  <a:srgbClr val="0000CC"/>
                </a:solidFill>
                <a:latin typeface="Arial" panose="020B0604020202020204" pitchFamily="34" charset="0"/>
                <a:cs typeface="Arial" panose="020B0604020202020204" pitchFamily="34" charset="0"/>
              </a:rPr>
              <a:t>Ended: March 14</a:t>
            </a:r>
            <a:r>
              <a:rPr lang="en-US" sz="2200" baseline="30000" dirty="0">
                <a:solidFill>
                  <a:srgbClr val="0000CC"/>
                </a:solidFill>
                <a:latin typeface="Arial" panose="020B0604020202020204" pitchFamily="34" charset="0"/>
                <a:cs typeface="Arial" panose="020B0604020202020204" pitchFamily="34" charset="0"/>
              </a:rPr>
              <a:t>th</a:t>
            </a:r>
            <a:r>
              <a:rPr lang="en-US" sz="2200" dirty="0">
                <a:solidFill>
                  <a:srgbClr val="0000CC"/>
                </a:solidFill>
                <a:latin typeface="Arial" panose="020B0604020202020204" pitchFamily="34" charset="0"/>
                <a:cs typeface="Arial" panose="020B0604020202020204" pitchFamily="34" charset="0"/>
              </a:rPr>
              <a:t> </a:t>
            </a:r>
          </a:p>
        </p:txBody>
      </p:sp>
      <p:cxnSp>
        <p:nvCxnSpPr>
          <p:cNvPr id="11" name="Straight Arrow Connector 10">
            <a:extLst>
              <a:ext uri="{FF2B5EF4-FFF2-40B4-BE49-F238E27FC236}">
                <a16:creationId xmlns:a16="http://schemas.microsoft.com/office/drawing/2014/main" id="{4123220B-5E7B-D3E8-F132-4B073398D95F}"/>
              </a:ext>
            </a:extLst>
          </p:cNvPr>
          <p:cNvCxnSpPr>
            <a:cxnSpLocks/>
          </p:cNvCxnSpPr>
          <p:nvPr/>
        </p:nvCxnSpPr>
        <p:spPr>
          <a:xfrm flipH="1">
            <a:off x="2846917" y="1901543"/>
            <a:ext cx="1191683" cy="554030"/>
          </a:xfrm>
          <a:prstGeom prst="straightConnector1">
            <a:avLst/>
          </a:prstGeom>
          <a:ln w="28575">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6C604F9-482B-CC54-E644-5C08FB2BE2F8}"/>
              </a:ext>
            </a:extLst>
          </p:cNvPr>
          <p:cNvCxnSpPr>
            <a:cxnSpLocks/>
          </p:cNvCxnSpPr>
          <p:nvPr/>
        </p:nvCxnSpPr>
        <p:spPr>
          <a:xfrm>
            <a:off x="7023887" y="1881993"/>
            <a:ext cx="1775320" cy="518308"/>
          </a:xfrm>
          <a:prstGeom prst="straightConnector1">
            <a:avLst/>
          </a:prstGeom>
          <a:ln w="28575">
            <a:solidFill>
              <a:srgbClr val="0000C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4522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D99FD-7121-2D7C-B8A8-C08212A3B24D}"/>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5CA78E92-7514-3C11-4EC7-9C33ED4E7A04}"/>
              </a:ext>
            </a:extLst>
          </p:cNvPr>
          <p:cNvSpPr>
            <a:spLocks noGrp="1"/>
          </p:cNvSpPr>
          <p:nvPr>
            <p:ph type="dt" sz="half" idx="10"/>
          </p:nvPr>
        </p:nvSpPr>
        <p:spPr>
          <a:xfrm>
            <a:off x="838200" y="6352143"/>
            <a:ext cx="2743200" cy="365125"/>
          </a:xfrm>
        </p:spPr>
        <p:txBody>
          <a:bodyPr/>
          <a:lstStyle/>
          <a:p>
            <a:r>
              <a:rPr lang="en-US"/>
              <a:t>3/20/2025</a:t>
            </a:r>
            <a:endParaRPr lang="en-US" dirty="0"/>
          </a:p>
        </p:txBody>
      </p:sp>
      <p:sp>
        <p:nvSpPr>
          <p:cNvPr id="3" name="Footer Placeholder 2">
            <a:extLst>
              <a:ext uri="{FF2B5EF4-FFF2-40B4-BE49-F238E27FC236}">
                <a16:creationId xmlns:a16="http://schemas.microsoft.com/office/drawing/2014/main" id="{1575E350-C56C-FFDC-D982-6E742456080A}"/>
              </a:ext>
            </a:extLst>
          </p:cNvPr>
          <p:cNvSpPr>
            <a:spLocks noGrp="1"/>
          </p:cNvSpPr>
          <p:nvPr>
            <p:ph type="ftr" sz="quarter" idx="11"/>
          </p:nvPr>
        </p:nvSpPr>
        <p:spPr/>
        <p:txBody>
          <a:bodyPr/>
          <a:lstStyle/>
          <a:p>
            <a:r>
              <a:rPr lang="it-IT"/>
              <a:t>ePIC General Meeting </a:t>
            </a:r>
            <a:endParaRPr lang="en-US" dirty="0"/>
          </a:p>
        </p:txBody>
      </p:sp>
      <p:sp>
        <p:nvSpPr>
          <p:cNvPr id="4" name="Slide Number Placeholder 3">
            <a:extLst>
              <a:ext uri="{FF2B5EF4-FFF2-40B4-BE49-F238E27FC236}">
                <a16:creationId xmlns:a16="http://schemas.microsoft.com/office/drawing/2014/main" id="{F390458D-4C85-ABBF-41BC-E7692C06453A}"/>
              </a:ext>
            </a:extLst>
          </p:cNvPr>
          <p:cNvSpPr>
            <a:spLocks noGrp="1"/>
          </p:cNvSpPr>
          <p:nvPr>
            <p:ph type="sldNum" sz="quarter" idx="12"/>
          </p:nvPr>
        </p:nvSpPr>
        <p:spPr/>
        <p:txBody>
          <a:bodyPr/>
          <a:lstStyle/>
          <a:p>
            <a:fld id="{5C1BF830-87C3-42F5-865E-35C573BADD1F}" type="slidenum">
              <a:rPr lang="en-US" smtClean="0"/>
              <a:t>18</a:t>
            </a:fld>
            <a:endParaRPr lang="en-US"/>
          </a:p>
        </p:txBody>
      </p:sp>
      <p:sp>
        <p:nvSpPr>
          <p:cNvPr id="5" name="Title 1">
            <a:extLst>
              <a:ext uri="{FF2B5EF4-FFF2-40B4-BE49-F238E27FC236}">
                <a16:creationId xmlns:a16="http://schemas.microsoft.com/office/drawing/2014/main" id="{EC688BEA-EFE4-0BC9-E4E2-2B15AAF0FE10}"/>
              </a:ext>
            </a:extLst>
          </p:cNvPr>
          <p:cNvSpPr txBox="1">
            <a:spLocks/>
          </p:cNvSpPr>
          <p:nvPr/>
        </p:nvSpPr>
        <p:spPr>
          <a:xfrm>
            <a:off x="356050" y="-1"/>
            <a:ext cx="11571610" cy="1205713"/>
          </a:xfrm>
          <a:prstGeom prst="rect">
            <a:avLst/>
          </a:prstGeom>
          <a:solidFill>
            <a:schemeClr val="bg1">
              <a:lumMod val="95000"/>
            </a:schemeClr>
          </a:solid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0B0F0"/>
                </a:solidFill>
              </a:rPr>
              <a:t>Addressing needs crosscutting many/all subsystems , </a:t>
            </a:r>
            <a:r>
              <a:rPr lang="en-US" i="1" dirty="0">
                <a:solidFill>
                  <a:srgbClr val="00B0F0"/>
                </a:solidFill>
              </a:rPr>
              <a:t>according to identified priorities </a:t>
            </a:r>
          </a:p>
        </p:txBody>
      </p:sp>
      <p:sp>
        <p:nvSpPr>
          <p:cNvPr id="6" name="Title 1">
            <a:extLst>
              <a:ext uri="{FF2B5EF4-FFF2-40B4-BE49-F238E27FC236}">
                <a16:creationId xmlns:a16="http://schemas.microsoft.com/office/drawing/2014/main" id="{C91738B8-E7F9-8071-4905-7FF5CA997D60}"/>
              </a:ext>
            </a:extLst>
          </p:cNvPr>
          <p:cNvSpPr txBox="1">
            <a:spLocks/>
          </p:cNvSpPr>
          <p:nvPr/>
        </p:nvSpPr>
        <p:spPr>
          <a:xfrm>
            <a:off x="838200" y="1205712"/>
            <a:ext cx="10515600" cy="52355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50000"/>
              </a:lnSpc>
              <a:buFont typeface="Arial" panose="020B0604020202020204" pitchFamily="34" charset="0"/>
              <a:buChar char="•"/>
            </a:pPr>
            <a:r>
              <a:rPr lang="en-US" sz="2200" dirty="0">
                <a:latin typeface="Arial" panose="020B0604020202020204" pitchFamily="34" charset="0"/>
                <a:cs typeface="Arial" panose="020B0604020202020204" pitchFamily="34" charset="0"/>
              </a:rPr>
              <a:t>Attention to information of general interest about </a:t>
            </a:r>
            <a:r>
              <a:rPr lang="en-US" sz="2200" b="1" dirty="0">
                <a:latin typeface="Arial" panose="020B0604020202020204" pitchFamily="34" charset="0"/>
                <a:cs typeface="Arial" panose="020B0604020202020204" pitchFamily="34" charset="0"/>
              </a:rPr>
              <a:t>mechanics and integration:</a:t>
            </a:r>
            <a:endParaRPr lang="en-US" sz="2200" dirty="0">
              <a:latin typeface="Arial" panose="020B0604020202020204" pitchFamily="34" charset="0"/>
              <a:cs typeface="Arial" panose="020B0604020202020204" pitchFamily="34" charset="0"/>
            </a:endParaRPr>
          </a:p>
          <a:p>
            <a:pPr marL="914400" lvl="1" indent="-457200">
              <a:lnSpc>
                <a:spcPct val="150000"/>
              </a:lnSpc>
              <a:buFont typeface="Arial" panose="020B0604020202020204" pitchFamily="34" charset="0"/>
              <a:buChar char="•"/>
            </a:pPr>
            <a:r>
              <a:rPr lang="en-US" sz="2200" dirty="0">
                <a:latin typeface="Arial" panose="020B0604020202020204" pitchFamily="34" charset="0"/>
                <a:cs typeface="Arial" panose="020B0604020202020204" pitchFamily="34" charset="0"/>
              </a:rPr>
              <a:t>Monthly report on integration updates from the Project Engineers at the TIC meeting on March 3</a:t>
            </a:r>
            <a:r>
              <a:rPr lang="en-US" sz="2200" baseline="30000" dirty="0">
                <a:latin typeface="Arial" panose="020B0604020202020204" pitchFamily="34" charset="0"/>
                <a:cs typeface="Arial" panose="020B0604020202020204" pitchFamily="34" charset="0"/>
              </a:rPr>
              <a:t>rd</a:t>
            </a:r>
            <a:r>
              <a:rPr lang="en-US" sz="2200" dirty="0">
                <a:latin typeface="Arial" panose="020B0604020202020204" pitchFamily="34" charset="0"/>
                <a:cs typeface="Arial" panose="020B0604020202020204" pitchFamily="34" charset="0"/>
              </a:rPr>
              <a:t> </a:t>
            </a:r>
          </a:p>
          <a:p>
            <a:pPr marL="457200" indent="-457200">
              <a:lnSpc>
                <a:spcPct val="150000"/>
              </a:lnSpc>
              <a:buFont typeface="Arial" panose="020B0604020202020204" pitchFamily="34" charset="0"/>
              <a:buChar char="•"/>
            </a:pPr>
            <a:r>
              <a:rPr lang="en-US" sz="2200" dirty="0">
                <a:latin typeface="Arial" panose="020B0604020202020204" pitchFamily="34" charset="0"/>
                <a:cs typeface="Arial" panose="020B0604020202020204" pitchFamily="34" charset="0"/>
              </a:rPr>
              <a:t>Activity started with </a:t>
            </a:r>
            <a:r>
              <a:rPr lang="en-US" sz="2200" b="1" dirty="0">
                <a:latin typeface="Arial" panose="020B0604020202020204" pitchFamily="34" charset="0"/>
                <a:cs typeface="Arial" panose="020B0604020202020204" pitchFamily="34" charset="0"/>
              </a:rPr>
              <a:t>COOLING </a:t>
            </a:r>
          </a:p>
          <a:p>
            <a:pPr marL="914400" lvl="1" indent="-45720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Andy’s Jung talk at the TIC meeting on Feb. </a:t>
            </a:r>
            <a:r>
              <a:rPr lang="en-US" sz="2000">
                <a:latin typeface="Arial" panose="020B0604020202020204" pitchFamily="34" charset="0"/>
                <a:cs typeface="Arial" panose="020B0604020202020204" pitchFamily="34" charset="0"/>
              </a:rPr>
              <a:t>24th </a:t>
            </a:r>
            <a:endParaRPr lang="en-US" sz="2000" dirty="0">
              <a:latin typeface="Arial" panose="020B0604020202020204" pitchFamily="34" charset="0"/>
              <a:cs typeface="Arial" panose="020B0604020202020204" pitchFamily="34" charset="0"/>
            </a:endParaRPr>
          </a:p>
          <a:p>
            <a:pPr marL="1371600" lvl="2" indent="-45720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Andy mentioned the too poor information for progressing effectively</a:t>
            </a:r>
          </a:p>
          <a:p>
            <a:pPr marL="914400" lvl="1" indent="-45720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Prescription for a revisited survey on cooling needs by DSCs presented at the TIC meeting on March 3</a:t>
            </a:r>
            <a:r>
              <a:rPr lang="en-US" sz="2000" baseline="30000" dirty="0">
                <a:latin typeface="Arial" panose="020B0604020202020204" pitchFamily="34" charset="0"/>
                <a:cs typeface="Arial" panose="020B0604020202020204" pitchFamily="34" charset="0"/>
              </a:rPr>
              <a:t>rd</a:t>
            </a:r>
            <a:r>
              <a:rPr lang="en-US" sz="2000" dirty="0">
                <a:latin typeface="Arial" panose="020B0604020202020204" pitchFamily="34" charset="0"/>
                <a:cs typeface="Arial" panose="020B0604020202020204" pitchFamily="34" charset="0"/>
              </a:rPr>
              <a:t>  </a:t>
            </a:r>
          </a:p>
          <a:p>
            <a:pPr marL="1371600" lvl="2" indent="-45720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  </a:t>
            </a:r>
          </a:p>
          <a:p>
            <a:pPr marL="1371600" lvl="2" indent="-45720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The survey is progressing too slowly </a:t>
            </a:r>
            <a:r>
              <a:rPr lang="en-US" sz="2000" dirty="0">
                <a:latin typeface="Arial" panose="020B0604020202020204" pitchFamily="34" charset="0"/>
                <a:cs typeface="Arial" panose="020B0604020202020204" pitchFamily="34" charset="0"/>
                <a:sym typeface="Wingdings" panose="05000000000000000000" pitchFamily="2" charset="2"/>
              </a:rPr>
              <a:t> dedicated session at the TIC meeting on March 31</a:t>
            </a:r>
            <a:r>
              <a:rPr lang="en-US" sz="2000" baseline="30000" dirty="0">
                <a:latin typeface="Arial" panose="020B0604020202020204" pitchFamily="34" charset="0"/>
                <a:cs typeface="Arial" panose="020B0604020202020204" pitchFamily="34" charset="0"/>
                <a:sym typeface="Wingdings" panose="05000000000000000000" pitchFamily="2" charset="2"/>
              </a:rPr>
              <a:t>st</a:t>
            </a:r>
            <a:r>
              <a:rPr lang="en-US" sz="2000" dirty="0">
                <a:latin typeface="Arial" panose="020B0604020202020204" pitchFamily="34" charset="0"/>
                <a:cs typeface="Arial" panose="020B0604020202020204" pitchFamily="34" charset="0"/>
                <a:sym typeface="Wingdings" panose="05000000000000000000" pitchFamily="2" charset="2"/>
              </a:rPr>
              <a:t> </a:t>
            </a:r>
            <a:endParaRPr lang="en-US" sz="2000" dirty="0">
              <a:latin typeface="Arial" panose="020B0604020202020204" pitchFamily="34" charset="0"/>
              <a:cs typeface="Arial" panose="020B0604020202020204" pitchFamily="34" charset="0"/>
            </a:endParaRPr>
          </a:p>
        </p:txBody>
      </p:sp>
      <p:sp>
        <p:nvSpPr>
          <p:cNvPr id="7" name="Rectangle 1">
            <a:extLst>
              <a:ext uri="{FF2B5EF4-FFF2-40B4-BE49-F238E27FC236}">
                <a16:creationId xmlns:a16="http://schemas.microsoft.com/office/drawing/2014/main" id="{864FADE6-F315-54C2-3C95-D815C59C01C6}"/>
              </a:ext>
            </a:extLst>
          </p:cNvPr>
          <p:cNvSpPr>
            <a:spLocks noChangeArrowheads="1"/>
          </p:cNvSpPr>
          <p:nvPr/>
        </p:nvSpPr>
        <p:spPr bwMode="auto">
          <a:xfrm>
            <a:off x="2209800" y="5109368"/>
            <a:ext cx="57632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2"/>
              </a:rPr>
              <a:t>Detector Parameters and Services per Subsystem.xlsx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C70C3F12-FA46-1FA8-68D8-22F294557A4B}"/>
              </a:ext>
            </a:extLst>
          </p:cNvPr>
          <p:cNvSpPr txBox="1"/>
          <p:nvPr/>
        </p:nvSpPr>
        <p:spPr>
          <a:xfrm>
            <a:off x="2474182" y="1748632"/>
            <a:ext cx="7111409" cy="3816429"/>
          </a:xfrm>
          <a:prstGeom prst="rect">
            <a:avLst/>
          </a:prstGeom>
          <a:solidFill>
            <a:schemeClr val="bg1"/>
          </a:solidFill>
          <a:ln w="12700">
            <a:solidFill>
              <a:schemeClr val="tx1"/>
            </a:solidFill>
          </a:ln>
        </p:spPr>
        <p:txBody>
          <a:bodyPr wrap="square" rtlCol="0">
            <a:spAutoFit/>
          </a:bodyPr>
          <a:lstStyle/>
          <a:p>
            <a:r>
              <a:rPr lang="en-US" sz="3200" dirty="0"/>
              <a:t>To the DSC’s: </a:t>
            </a:r>
          </a:p>
          <a:p>
            <a:endParaRPr lang="en-US" dirty="0"/>
          </a:p>
          <a:p>
            <a:r>
              <a:rPr lang="en-US" dirty="0"/>
              <a:t> </a:t>
            </a:r>
            <a:r>
              <a:rPr lang="en-US" sz="3200" dirty="0"/>
              <a:t>Fill out what information you can and come the March 31</a:t>
            </a:r>
            <a:r>
              <a:rPr lang="en-US" sz="3200" baseline="30000" dirty="0"/>
              <a:t>st</a:t>
            </a:r>
            <a:r>
              <a:rPr lang="en-US" sz="3200" dirty="0"/>
              <a:t> TIC with questions.</a:t>
            </a:r>
          </a:p>
          <a:p>
            <a:endParaRPr lang="en-US" sz="3200" dirty="0"/>
          </a:p>
          <a:p>
            <a:r>
              <a:rPr lang="en-US" sz="3200" dirty="0"/>
              <a:t>It’s just as important to get a handle on what you </a:t>
            </a:r>
            <a:r>
              <a:rPr lang="en-US" sz="3200" i="1" dirty="0"/>
              <a:t>don’t</a:t>
            </a:r>
            <a:r>
              <a:rPr lang="en-US" sz="3200" dirty="0"/>
              <a:t> know as what you </a:t>
            </a:r>
            <a:r>
              <a:rPr lang="en-US" sz="3200" i="1" dirty="0"/>
              <a:t>do</a:t>
            </a:r>
            <a:r>
              <a:rPr lang="en-US" sz="3200" dirty="0"/>
              <a:t> know! </a:t>
            </a:r>
            <a:endParaRPr lang="en-US" dirty="0"/>
          </a:p>
        </p:txBody>
      </p:sp>
    </p:spTree>
    <p:extLst>
      <p:ext uri="{BB962C8B-B14F-4D97-AF65-F5344CB8AC3E}">
        <p14:creationId xmlns:p14="http://schemas.microsoft.com/office/powerpoint/2010/main" val="279984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50FB9-0645-359C-CCB9-AE6D10C60CD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689080-926B-6605-30CD-2A093567CDB4}"/>
              </a:ext>
            </a:extLst>
          </p:cNvPr>
          <p:cNvSpPr>
            <a:spLocks noGrp="1"/>
          </p:cNvSpPr>
          <p:nvPr>
            <p:ph type="sldNum" sz="quarter" idx="12"/>
          </p:nvPr>
        </p:nvSpPr>
        <p:spPr/>
        <p:txBody>
          <a:bodyPr/>
          <a:lstStyle/>
          <a:p>
            <a:fld id="{5C1BF830-87C3-42F5-865E-35C573BADD1F}" type="slidenum">
              <a:rPr lang="en-US" smtClean="0"/>
              <a:t>19</a:t>
            </a:fld>
            <a:endParaRPr lang="en-US"/>
          </a:p>
        </p:txBody>
      </p:sp>
      <p:sp>
        <p:nvSpPr>
          <p:cNvPr id="5" name="TextBox 4">
            <a:extLst>
              <a:ext uri="{FF2B5EF4-FFF2-40B4-BE49-F238E27FC236}">
                <a16:creationId xmlns:a16="http://schemas.microsoft.com/office/drawing/2014/main" id="{4128C45C-B43D-88D1-BDE4-9C0270D62C9F}"/>
              </a:ext>
            </a:extLst>
          </p:cNvPr>
          <p:cNvSpPr txBox="1"/>
          <p:nvPr/>
        </p:nvSpPr>
        <p:spPr>
          <a:xfrm>
            <a:off x="387892" y="385907"/>
            <a:ext cx="11633330" cy="707886"/>
          </a:xfrm>
          <a:prstGeom prst="rect">
            <a:avLst/>
          </a:prstGeom>
          <a:noFill/>
        </p:spPr>
        <p:txBody>
          <a:bodyPr wrap="square">
            <a:spAutoFit/>
          </a:bodyPr>
          <a:lstStyle/>
          <a:p>
            <a:r>
              <a:rPr lang="en-US" sz="4000" dirty="0" err="1">
                <a:solidFill>
                  <a:srgbClr val="33CCFF"/>
                </a:solidFill>
              </a:rPr>
              <a:t>preTDR</a:t>
            </a:r>
            <a:r>
              <a:rPr lang="en-US" sz="4000" dirty="0">
                <a:solidFill>
                  <a:srgbClr val="33CCFF"/>
                </a:solidFill>
              </a:rPr>
              <a:t> strategy and timelines </a:t>
            </a:r>
          </a:p>
        </p:txBody>
      </p:sp>
      <p:sp>
        <p:nvSpPr>
          <p:cNvPr id="10" name="Date Placeholder 1">
            <a:extLst>
              <a:ext uri="{FF2B5EF4-FFF2-40B4-BE49-F238E27FC236}">
                <a16:creationId xmlns:a16="http://schemas.microsoft.com/office/drawing/2014/main" id="{425B9FA3-C45E-7638-0E79-D2AB00CBAD78}"/>
              </a:ext>
            </a:extLst>
          </p:cNvPr>
          <p:cNvSpPr>
            <a:spLocks noGrp="1"/>
          </p:cNvSpPr>
          <p:nvPr>
            <p:ph type="dt" sz="half" idx="10"/>
          </p:nvPr>
        </p:nvSpPr>
        <p:spPr>
          <a:xfrm>
            <a:off x="838200" y="6356350"/>
            <a:ext cx="2743200" cy="365125"/>
          </a:xfrm>
        </p:spPr>
        <p:txBody>
          <a:bodyPr/>
          <a:lstStyle/>
          <a:p>
            <a:r>
              <a:rPr lang="en-US"/>
              <a:t>3/20/2025</a:t>
            </a:r>
            <a:endParaRPr lang="en-US" dirty="0"/>
          </a:p>
        </p:txBody>
      </p:sp>
      <p:sp>
        <p:nvSpPr>
          <p:cNvPr id="8" name="TextBox 7">
            <a:extLst>
              <a:ext uri="{FF2B5EF4-FFF2-40B4-BE49-F238E27FC236}">
                <a16:creationId xmlns:a16="http://schemas.microsoft.com/office/drawing/2014/main" id="{79551E5A-971D-A7CD-9E0D-D0A8AF32D214}"/>
              </a:ext>
            </a:extLst>
          </p:cNvPr>
          <p:cNvSpPr txBox="1"/>
          <p:nvPr/>
        </p:nvSpPr>
        <p:spPr>
          <a:xfrm flipH="1">
            <a:off x="652757" y="1319947"/>
            <a:ext cx="10701043" cy="4401205"/>
          </a:xfrm>
          <a:prstGeom prst="rect">
            <a:avLst/>
          </a:prstGeom>
          <a:noFill/>
        </p:spPr>
        <p:txBody>
          <a:bodyPr wrap="square" rtlCol="0">
            <a:spAutoFit/>
          </a:bodyPr>
          <a:lstStyle/>
          <a:p>
            <a:pPr marL="342900" indent="-342900">
              <a:buFont typeface="Arial" panose="020B0604020202020204" pitchFamily="34" charset="0"/>
              <a:buChar char="•"/>
            </a:pPr>
            <a:endParaRPr lang="en-US" sz="2800" i="1" dirty="0"/>
          </a:p>
          <a:p>
            <a:pPr marL="342900" indent="-342900">
              <a:buFont typeface="Arial" panose="020B0604020202020204" pitchFamily="34" charset="0"/>
              <a:buChar char="•"/>
            </a:pPr>
            <a:r>
              <a:rPr lang="en-US" sz="2800" b="1" i="1" dirty="0"/>
              <a:t>A main responsibility of TC-Office</a:t>
            </a:r>
          </a:p>
          <a:p>
            <a:pPr marL="342900" indent="-342900">
              <a:buFont typeface="Arial" panose="020B0604020202020204" pitchFamily="34" charset="0"/>
              <a:buChar char="•"/>
            </a:pPr>
            <a:endParaRPr lang="en-US" sz="2800" i="1" dirty="0"/>
          </a:p>
          <a:p>
            <a:pPr marL="342900" indent="-342900">
              <a:buFont typeface="Arial" panose="020B0604020202020204" pitchFamily="34" charset="0"/>
              <a:buChar char="•"/>
            </a:pPr>
            <a:r>
              <a:rPr lang="en-US" sz="2800" b="1" i="1" dirty="0"/>
              <a:t>Preserving the goal of </a:t>
            </a:r>
            <a:r>
              <a:rPr lang="en-US" sz="2800" b="1" i="1" dirty="0" err="1"/>
              <a:t>preTDR</a:t>
            </a:r>
            <a:r>
              <a:rPr lang="en-US" sz="2800" b="1" i="1" dirty="0"/>
              <a:t> completion by the end of 2025 </a:t>
            </a:r>
          </a:p>
          <a:p>
            <a:pPr marL="342900" indent="-342900">
              <a:buFont typeface="Arial" panose="020B0604020202020204" pitchFamily="34" charset="0"/>
              <a:buChar char="•"/>
            </a:pPr>
            <a:endParaRPr lang="en-US" sz="2800" i="1" dirty="0"/>
          </a:p>
          <a:p>
            <a:pPr marL="342900" indent="-342900">
              <a:buFont typeface="Arial" panose="020B0604020202020204" pitchFamily="34" charset="0"/>
              <a:buChar char="•"/>
            </a:pPr>
            <a:r>
              <a:rPr lang="en-US" sz="2800" i="1" dirty="0"/>
              <a:t>Integrating the suggestions received at the TIC meeting on Feb. 17</a:t>
            </a:r>
          </a:p>
          <a:p>
            <a:pPr marL="342900" indent="-342900">
              <a:buFont typeface="Arial" panose="020B0604020202020204" pitchFamily="34" charset="0"/>
              <a:buChar char="•"/>
            </a:pPr>
            <a:endParaRPr lang="en-US" sz="2800" i="1" dirty="0"/>
          </a:p>
          <a:p>
            <a:pPr marL="342900" indent="-342900">
              <a:buFont typeface="Arial" panose="020B0604020202020204" pitchFamily="34" charset="0"/>
              <a:buChar char="•"/>
            </a:pPr>
            <a:r>
              <a:rPr lang="en-US" sz="2800" i="1" dirty="0"/>
              <a:t>Completing the picture in order to include in the global strategy also chapter 2 (agreed upon by ACs)</a:t>
            </a:r>
          </a:p>
          <a:p>
            <a:endParaRPr lang="en-US" sz="2800" i="1" dirty="0"/>
          </a:p>
        </p:txBody>
      </p:sp>
      <p:sp>
        <p:nvSpPr>
          <p:cNvPr id="2" name="Footer Placeholder 2">
            <a:extLst>
              <a:ext uri="{FF2B5EF4-FFF2-40B4-BE49-F238E27FC236}">
                <a16:creationId xmlns:a16="http://schemas.microsoft.com/office/drawing/2014/main" id="{34F8BB2F-9203-09F2-9C02-F709B894C581}"/>
              </a:ext>
            </a:extLst>
          </p:cNvPr>
          <p:cNvSpPr>
            <a:spLocks noGrp="1"/>
          </p:cNvSpPr>
          <p:nvPr>
            <p:ph type="ftr" sz="quarter" idx="11"/>
          </p:nvPr>
        </p:nvSpPr>
        <p:spPr>
          <a:xfrm>
            <a:off x="4038600" y="6356350"/>
            <a:ext cx="4114800" cy="365125"/>
          </a:xfrm>
        </p:spPr>
        <p:txBody>
          <a:bodyPr/>
          <a:lstStyle/>
          <a:p>
            <a:r>
              <a:rPr lang="it-IT"/>
              <a:t>ePIC General Meeting </a:t>
            </a:r>
            <a:endParaRPr lang="en-US" dirty="0"/>
          </a:p>
        </p:txBody>
      </p:sp>
    </p:spTree>
    <p:extLst>
      <p:ext uri="{BB962C8B-B14F-4D97-AF65-F5344CB8AC3E}">
        <p14:creationId xmlns:p14="http://schemas.microsoft.com/office/powerpoint/2010/main" val="2162255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F5B25-8739-6B37-B6A9-E7F4FA5E9E9D}"/>
              </a:ext>
            </a:extLst>
          </p:cNvPr>
          <p:cNvSpPr>
            <a:spLocks noGrp="1"/>
          </p:cNvSpPr>
          <p:nvPr>
            <p:ph type="title"/>
          </p:nvPr>
        </p:nvSpPr>
        <p:spPr>
          <a:xfrm>
            <a:off x="838200" y="2626708"/>
            <a:ext cx="10515600" cy="1325563"/>
          </a:xfrm>
        </p:spPr>
        <p:txBody>
          <a:bodyPr>
            <a:normAutofit fontScale="90000"/>
          </a:bodyPr>
          <a:lstStyle/>
          <a:p>
            <a:pPr algn="ctr"/>
            <a:r>
              <a:rPr lang="en-US" b="1" dirty="0">
                <a:solidFill>
                  <a:schemeClr val="accent1"/>
                </a:solidFill>
              </a:rPr>
              <a:t>Hey John, start the recording….</a:t>
            </a:r>
            <a:br>
              <a:rPr lang="en-US" b="1" dirty="0">
                <a:solidFill>
                  <a:schemeClr val="accent1"/>
                </a:solidFill>
              </a:rPr>
            </a:br>
            <a:br>
              <a:rPr lang="en-US" b="1" dirty="0">
                <a:solidFill>
                  <a:schemeClr val="accent1"/>
                </a:solidFill>
              </a:rPr>
            </a:br>
            <a:br>
              <a:rPr lang="en-US" b="1" dirty="0">
                <a:solidFill>
                  <a:schemeClr val="accent1"/>
                </a:solidFill>
              </a:rPr>
            </a:br>
            <a:br>
              <a:rPr lang="en-US" b="1" dirty="0">
                <a:solidFill>
                  <a:schemeClr val="accent1"/>
                </a:solidFill>
              </a:rPr>
            </a:br>
            <a:endParaRPr lang="en-US" sz="3600" b="1" dirty="0">
              <a:solidFill>
                <a:schemeClr val="accent1"/>
              </a:solidFill>
            </a:endParaRPr>
          </a:p>
        </p:txBody>
      </p:sp>
      <p:sp>
        <p:nvSpPr>
          <p:cNvPr id="4" name="Date Placeholder 3">
            <a:extLst>
              <a:ext uri="{FF2B5EF4-FFF2-40B4-BE49-F238E27FC236}">
                <a16:creationId xmlns:a16="http://schemas.microsoft.com/office/drawing/2014/main" id="{CB7AE950-D4C7-B96E-B999-3B7EA542A92E}"/>
              </a:ext>
            </a:extLst>
          </p:cNvPr>
          <p:cNvSpPr>
            <a:spLocks noGrp="1"/>
          </p:cNvSpPr>
          <p:nvPr>
            <p:ph type="dt" sz="half" idx="10"/>
          </p:nvPr>
        </p:nvSpPr>
        <p:spPr/>
        <p:txBody>
          <a:bodyPr/>
          <a:lstStyle/>
          <a:p>
            <a:r>
              <a:rPr lang="en-US"/>
              <a:t>3/20/2025</a:t>
            </a:r>
          </a:p>
        </p:txBody>
      </p:sp>
      <p:sp>
        <p:nvSpPr>
          <p:cNvPr id="3" name="Footer Placeholder 2">
            <a:extLst>
              <a:ext uri="{FF2B5EF4-FFF2-40B4-BE49-F238E27FC236}">
                <a16:creationId xmlns:a16="http://schemas.microsoft.com/office/drawing/2014/main" id="{63D355A3-B1E2-D92B-5E8A-546BBA9ED78F}"/>
              </a:ext>
            </a:extLst>
          </p:cNvPr>
          <p:cNvSpPr>
            <a:spLocks noGrp="1"/>
          </p:cNvSpPr>
          <p:nvPr>
            <p:ph type="ftr" sz="quarter" idx="11"/>
          </p:nvPr>
        </p:nvSpPr>
        <p:spPr/>
        <p:txBody>
          <a:bodyPr/>
          <a:lstStyle/>
          <a:p>
            <a:r>
              <a:rPr lang="en-US"/>
              <a:t>ePIC General Meeting </a:t>
            </a:r>
          </a:p>
        </p:txBody>
      </p:sp>
      <p:sp>
        <p:nvSpPr>
          <p:cNvPr id="5" name="Slide Number Placeholder 4">
            <a:extLst>
              <a:ext uri="{FF2B5EF4-FFF2-40B4-BE49-F238E27FC236}">
                <a16:creationId xmlns:a16="http://schemas.microsoft.com/office/drawing/2014/main" id="{BD0B0800-76BB-1ED0-96B8-B000FB20AF0C}"/>
              </a:ext>
            </a:extLst>
          </p:cNvPr>
          <p:cNvSpPr>
            <a:spLocks noGrp="1"/>
          </p:cNvSpPr>
          <p:nvPr>
            <p:ph type="sldNum" sz="quarter" idx="12"/>
          </p:nvPr>
        </p:nvSpPr>
        <p:spPr/>
        <p:txBody>
          <a:bodyPr/>
          <a:lstStyle/>
          <a:p>
            <a:fld id="{588949A8-7CCD-4D90-AA9A-1451BFC6FB3A}" type="slidenum">
              <a:rPr lang="en-US" smtClean="0"/>
              <a:t>2</a:t>
            </a:fld>
            <a:endParaRPr lang="en-US"/>
          </a:p>
        </p:txBody>
      </p:sp>
    </p:spTree>
    <p:extLst>
      <p:ext uri="{BB962C8B-B14F-4D97-AF65-F5344CB8AC3E}">
        <p14:creationId xmlns:p14="http://schemas.microsoft.com/office/powerpoint/2010/main" val="1947452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D845C-3409-FDDB-14E4-2A21B800081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73A0A9-E78B-232B-EA5A-655B2C170882}"/>
              </a:ext>
            </a:extLst>
          </p:cNvPr>
          <p:cNvSpPr>
            <a:spLocks noGrp="1"/>
          </p:cNvSpPr>
          <p:nvPr>
            <p:ph type="sldNum" sz="quarter" idx="12"/>
          </p:nvPr>
        </p:nvSpPr>
        <p:spPr/>
        <p:txBody>
          <a:bodyPr/>
          <a:lstStyle/>
          <a:p>
            <a:fld id="{5C1BF830-87C3-42F5-865E-35C573BADD1F}" type="slidenum">
              <a:rPr lang="en-US" smtClean="0"/>
              <a:t>20</a:t>
            </a:fld>
            <a:endParaRPr lang="en-US"/>
          </a:p>
        </p:txBody>
      </p:sp>
      <p:sp>
        <p:nvSpPr>
          <p:cNvPr id="5" name="TextBox 4">
            <a:extLst>
              <a:ext uri="{FF2B5EF4-FFF2-40B4-BE49-F238E27FC236}">
                <a16:creationId xmlns:a16="http://schemas.microsoft.com/office/drawing/2014/main" id="{9EB1A9DB-3121-E2EF-9703-7A3F4B4AAA98}"/>
              </a:ext>
            </a:extLst>
          </p:cNvPr>
          <p:cNvSpPr txBox="1"/>
          <p:nvPr/>
        </p:nvSpPr>
        <p:spPr>
          <a:xfrm>
            <a:off x="211122" y="60294"/>
            <a:ext cx="11769755" cy="1231106"/>
          </a:xfrm>
          <a:prstGeom prst="rect">
            <a:avLst/>
          </a:prstGeom>
          <a:noFill/>
        </p:spPr>
        <p:txBody>
          <a:bodyPr wrap="square">
            <a:spAutoFit/>
          </a:bodyPr>
          <a:lstStyle/>
          <a:p>
            <a:r>
              <a:rPr lang="en-US" sz="3600" dirty="0">
                <a:solidFill>
                  <a:srgbClr val="33CCFF"/>
                </a:solidFill>
              </a:rPr>
              <a:t>Internal dissemination of subsystem activities at TIC meetings</a:t>
            </a:r>
          </a:p>
          <a:p>
            <a:endParaRPr lang="en-US" sz="3800" dirty="0">
              <a:solidFill>
                <a:srgbClr val="33CCFF"/>
              </a:solidFill>
            </a:endParaRPr>
          </a:p>
        </p:txBody>
      </p:sp>
      <p:sp>
        <p:nvSpPr>
          <p:cNvPr id="10" name="Date Placeholder 1">
            <a:extLst>
              <a:ext uri="{FF2B5EF4-FFF2-40B4-BE49-F238E27FC236}">
                <a16:creationId xmlns:a16="http://schemas.microsoft.com/office/drawing/2014/main" id="{B1EAD774-5845-0A63-F408-CDCC748748B6}"/>
              </a:ext>
            </a:extLst>
          </p:cNvPr>
          <p:cNvSpPr>
            <a:spLocks noGrp="1"/>
          </p:cNvSpPr>
          <p:nvPr>
            <p:ph type="dt" sz="half" idx="10"/>
          </p:nvPr>
        </p:nvSpPr>
        <p:spPr>
          <a:xfrm>
            <a:off x="838200" y="6356350"/>
            <a:ext cx="2743200" cy="365125"/>
          </a:xfrm>
        </p:spPr>
        <p:txBody>
          <a:bodyPr/>
          <a:lstStyle/>
          <a:p>
            <a:r>
              <a:rPr lang="en-US"/>
              <a:t>3/20/2025</a:t>
            </a:r>
            <a:endParaRPr lang="en-US" dirty="0"/>
          </a:p>
        </p:txBody>
      </p:sp>
      <p:sp>
        <p:nvSpPr>
          <p:cNvPr id="7" name="Content Placeholder 2">
            <a:extLst>
              <a:ext uri="{FF2B5EF4-FFF2-40B4-BE49-F238E27FC236}">
                <a16:creationId xmlns:a16="http://schemas.microsoft.com/office/drawing/2014/main" id="{D6406B1A-6F5A-2530-C026-C387493A0AF9}"/>
              </a:ext>
            </a:extLst>
          </p:cNvPr>
          <p:cNvSpPr txBox="1">
            <a:spLocks/>
          </p:cNvSpPr>
          <p:nvPr/>
        </p:nvSpPr>
        <p:spPr>
          <a:xfrm>
            <a:off x="328515" y="813633"/>
            <a:ext cx="11469698" cy="46007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2 reports of successful test beams, initial information</a:t>
            </a:r>
          </a:p>
          <a:p>
            <a:pPr marL="0" indent="0">
              <a:buNone/>
            </a:pPr>
            <a:endParaRPr lang="en-US" dirty="0"/>
          </a:p>
          <a:p>
            <a:r>
              <a:rPr lang="en-US" b="1" dirty="0"/>
              <a:t>TimePix4</a:t>
            </a:r>
            <a:r>
              <a:rPr lang="en-US" dirty="0"/>
              <a:t> at MAMI (Main</a:t>
            </a:r>
          </a:p>
          <a:p>
            <a:endParaRPr lang="en-US" b="1" dirty="0"/>
          </a:p>
          <a:p>
            <a:endParaRPr lang="en-US" b="1" dirty="0"/>
          </a:p>
          <a:p>
            <a:r>
              <a:rPr lang="en-US" b="1" dirty="0" err="1"/>
              <a:t>EEEMCal</a:t>
            </a:r>
            <a:endParaRPr lang="en-US" dirty="0"/>
          </a:p>
        </p:txBody>
      </p:sp>
      <p:sp>
        <p:nvSpPr>
          <p:cNvPr id="2" name="Footer Placeholder 2">
            <a:extLst>
              <a:ext uri="{FF2B5EF4-FFF2-40B4-BE49-F238E27FC236}">
                <a16:creationId xmlns:a16="http://schemas.microsoft.com/office/drawing/2014/main" id="{C611C8E3-E5B3-39CA-A06C-16C06692BEB8}"/>
              </a:ext>
            </a:extLst>
          </p:cNvPr>
          <p:cNvSpPr>
            <a:spLocks noGrp="1"/>
          </p:cNvSpPr>
          <p:nvPr>
            <p:ph type="ftr" sz="quarter" idx="11"/>
          </p:nvPr>
        </p:nvSpPr>
        <p:spPr>
          <a:xfrm>
            <a:off x="4038600" y="6356350"/>
            <a:ext cx="4114800" cy="365125"/>
          </a:xfrm>
        </p:spPr>
        <p:txBody>
          <a:bodyPr/>
          <a:lstStyle/>
          <a:p>
            <a:r>
              <a:rPr lang="it-IT"/>
              <a:t>ePIC General Meeting </a:t>
            </a:r>
            <a:endParaRPr lang="en-US" dirty="0"/>
          </a:p>
        </p:txBody>
      </p:sp>
      <p:pic>
        <p:nvPicPr>
          <p:cNvPr id="6" name="Picture 5">
            <a:extLst>
              <a:ext uri="{FF2B5EF4-FFF2-40B4-BE49-F238E27FC236}">
                <a16:creationId xmlns:a16="http://schemas.microsoft.com/office/drawing/2014/main" id="{9E91A48B-0E27-2E15-5DDD-F18B041709E8}"/>
              </a:ext>
            </a:extLst>
          </p:cNvPr>
          <p:cNvPicPr>
            <a:picLocks noChangeAspect="1"/>
          </p:cNvPicPr>
          <p:nvPr/>
        </p:nvPicPr>
        <p:blipFill>
          <a:blip r:embed="rId3"/>
          <a:stretch>
            <a:fillRect/>
          </a:stretch>
        </p:blipFill>
        <p:spPr>
          <a:xfrm>
            <a:off x="393787" y="3448478"/>
            <a:ext cx="5184892" cy="1436397"/>
          </a:xfrm>
          <a:prstGeom prst="rect">
            <a:avLst/>
          </a:prstGeom>
        </p:spPr>
      </p:pic>
      <p:pic>
        <p:nvPicPr>
          <p:cNvPr id="9" name="Picture 8">
            <a:extLst>
              <a:ext uri="{FF2B5EF4-FFF2-40B4-BE49-F238E27FC236}">
                <a16:creationId xmlns:a16="http://schemas.microsoft.com/office/drawing/2014/main" id="{9A001F16-8D8F-38CD-FE1B-BA96394B0254}"/>
              </a:ext>
            </a:extLst>
          </p:cNvPr>
          <p:cNvPicPr>
            <a:picLocks noChangeAspect="1"/>
          </p:cNvPicPr>
          <p:nvPr/>
        </p:nvPicPr>
        <p:blipFill>
          <a:blip r:embed="rId4"/>
          <a:stretch>
            <a:fillRect/>
          </a:stretch>
        </p:blipFill>
        <p:spPr>
          <a:xfrm>
            <a:off x="5936609" y="3795083"/>
            <a:ext cx="6124620" cy="828681"/>
          </a:xfrm>
          <a:prstGeom prst="rect">
            <a:avLst/>
          </a:prstGeom>
        </p:spPr>
      </p:pic>
      <p:pic>
        <p:nvPicPr>
          <p:cNvPr id="14" name="Picture 13">
            <a:extLst>
              <a:ext uri="{FF2B5EF4-FFF2-40B4-BE49-F238E27FC236}">
                <a16:creationId xmlns:a16="http://schemas.microsoft.com/office/drawing/2014/main" id="{50EAD5C6-4CF5-9D1A-CBDB-5F123820A9A1}"/>
              </a:ext>
            </a:extLst>
          </p:cNvPr>
          <p:cNvPicPr>
            <a:picLocks noChangeAspect="1"/>
          </p:cNvPicPr>
          <p:nvPr/>
        </p:nvPicPr>
        <p:blipFill>
          <a:blip r:embed="rId5"/>
          <a:stretch>
            <a:fillRect/>
          </a:stretch>
        </p:blipFill>
        <p:spPr>
          <a:xfrm>
            <a:off x="3154564" y="5164978"/>
            <a:ext cx="8086784" cy="1619262"/>
          </a:xfrm>
          <a:prstGeom prst="rect">
            <a:avLst/>
          </a:prstGeom>
        </p:spPr>
      </p:pic>
      <p:sp>
        <p:nvSpPr>
          <p:cNvPr id="15" name="TextBox 14">
            <a:extLst>
              <a:ext uri="{FF2B5EF4-FFF2-40B4-BE49-F238E27FC236}">
                <a16:creationId xmlns:a16="http://schemas.microsoft.com/office/drawing/2014/main" id="{1DFDEA95-253B-FB19-EDB5-AC71C475AE3F}"/>
              </a:ext>
            </a:extLst>
          </p:cNvPr>
          <p:cNvSpPr txBox="1"/>
          <p:nvPr/>
        </p:nvSpPr>
        <p:spPr>
          <a:xfrm>
            <a:off x="102193" y="5188481"/>
            <a:ext cx="2954011" cy="1015663"/>
          </a:xfrm>
          <a:prstGeom prst="rect">
            <a:avLst/>
          </a:prstGeom>
          <a:noFill/>
          <a:ln>
            <a:solidFill>
              <a:srgbClr val="33CCFF"/>
            </a:solidFill>
          </a:ln>
        </p:spPr>
        <p:txBody>
          <a:bodyPr wrap="square" rtlCol="0">
            <a:spAutoFit/>
          </a:bodyPr>
          <a:lstStyle/>
          <a:p>
            <a:r>
              <a:rPr lang="en-US" sz="2000" b="1" dirty="0"/>
              <a:t>4 r-o configurations,</a:t>
            </a:r>
          </a:p>
          <a:p>
            <a:r>
              <a:rPr lang="en-US" sz="2000" b="1" dirty="0"/>
              <a:t>3 with ASIC (H2GCROC), 1 with COTs</a:t>
            </a:r>
          </a:p>
        </p:txBody>
      </p:sp>
      <p:sp>
        <p:nvSpPr>
          <p:cNvPr id="21" name="Oval 20">
            <a:extLst>
              <a:ext uri="{FF2B5EF4-FFF2-40B4-BE49-F238E27FC236}">
                <a16:creationId xmlns:a16="http://schemas.microsoft.com/office/drawing/2014/main" id="{DE5E2F0D-8F20-80C6-01E0-2030AD5AC446}"/>
              </a:ext>
            </a:extLst>
          </p:cNvPr>
          <p:cNvSpPr/>
          <p:nvPr/>
        </p:nvSpPr>
        <p:spPr>
          <a:xfrm>
            <a:off x="2838090" y="3583551"/>
            <a:ext cx="1604504" cy="583125"/>
          </a:xfrm>
          <a:prstGeom prst="ellipse">
            <a:avLst/>
          </a:prstGeom>
          <a:noFill/>
          <a:ln w="38100">
            <a:solidFill>
              <a:srgbClr val="0000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0696002E-6D96-B572-B109-3ABC9F68D3DD}"/>
              </a:ext>
            </a:extLst>
          </p:cNvPr>
          <p:cNvGrpSpPr/>
          <p:nvPr/>
        </p:nvGrpSpPr>
        <p:grpSpPr>
          <a:xfrm>
            <a:off x="393787" y="1511459"/>
            <a:ext cx="11006751" cy="1758319"/>
            <a:chOff x="234597" y="1634008"/>
            <a:chExt cx="11006751" cy="1758319"/>
          </a:xfrm>
        </p:grpSpPr>
        <p:pic>
          <p:nvPicPr>
            <p:cNvPr id="17" name="Picture 16">
              <a:extLst>
                <a:ext uri="{FF2B5EF4-FFF2-40B4-BE49-F238E27FC236}">
                  <a16:creationId xmlns:a16="http://schemas.microsoft.com/office/drawing/2014/main" id="{AB8774EB-8ACF-DE9B-AF9B-42ACE954F92B}"/>
                </a:ext>
              </a:extLst>
            </p:cNvPr>
            <p:cNvPicPr>
              <a:picLocks noChangeAspect="1"/>
            </p:cNvPicPr>
            <p:nvPr/>
          </p:nvPicPr>
          <p:blipFill>
            <a:blip r:embed="rId6"/>
            <a:stretch>
              <a:fillRect/>
            </a:stretch>
          </p:blipFill>
          <p:spPr>
            <a:xfrm>
              <a:off x="234597" y="1907108"/>
              <a:ext cx="3950405" cy="842114"/>
            </a:xfrm>
            <a:prstGeom prst="rect">
              <a:avLst/>
            </a:prstGeom>
          </p:spPr>
        </p:pic>
        <p:pic>
          <p:nvPicPr>
            <p:cNvPr id="19" name="Picture 18">
              <a:extLst>
                <a:ext uri="{FF2B5EF4-FFF2-40B4-BE49-F238E27FC236}">
                  <a16:creationId xmlns:a16="http://schemas.microsoft.com/office/drawing/2014/main" id="{E6D618EA-4B0E-E2C3-24B4-AFFBFEE668F9}"/>
                </a:ext>
              </a:extLst>
            </p:cNvPr>
            <p:cNvPicPr>
              <a:picLocks noChangeAspect="1"/>
            </p:cNvPicPr>
            <p:nvPr/>
          </p:nvPicPr>
          <p:blipFill>
            <a:blip r:embed="rId7"/>
            <a:stretch>
              <a:fillRect/>
            </a:stretch>
          </p:blipFill>
          <p:spPr>
            <a:xfrm>
              <a:off x="4660708" y="1773066"/>
              <a:ext cx="2598206" cy="1619261"/>
            </a:xfrm>
            <a:prstGeom prst="rect">
              <a:avLst/>
            </a:prstGeom>
          </p:spPr>
        </p:pic>
        <p:sp>
          <p:nvSpPr>
            <p:cNvPr id="20" name="Oval 19">
              <a:extLst>
                <a:ext uri="{FF2B5EF4-FFF2-40B4-BE49-F238E27FC236}">
                  <a16:creationId xmlns:a16="http://schemas.microsoft.com/office/drawing/2014/main" id="{873570E3-FFAC-B659-E6EA-E51DC6A58138}"/>
                </a:ext>
              </a:extLst>
            </p:cNvPr>
            <p:cNvSpPr/>
            <p:nvPr/>
          </p:nvSpPr>
          <p:spPr>
            <a:xfrm>
              <a:off x="234597" y="1634008"/>
              <a:ext cx="1365338" cy="842114"/>
            </a:xfrm>
            <a:prstGeom prst="ellipse">
              <a:avLst/>
            </a:prstGeom>
            <a:noFill/>
            <a:ln w="38100">
              <a:solidFill>
                <a:srgbClr val="0000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F94338B6-4860-3A32-01F2-30122DC82C51}"/>
                </a:ext>
              </a:extLst>
            </p:cNvPr>
            <p:cNvSpPr txBox="1"/>
            <p:nvPr/>
          </p:nvSpPr>
          <p:spPr>
            <a:xfrm>
              <a:off x="7806399" y="1752847"/>
              <a:ext cx="3434949" cy="1446550"/>
            </a:xfrm>
            <a:prstGeom prst="rect">
              <a:avLst/>
            </a:prstGeom>
            <a:noFill/>
            <a:ln>
              <a:solidFill>
                <a:srgbClr val="33CCFF"/>
              </a:solidFill>
            </a:ln>
          </p:spPr>
          <p:txBody>
            <a:bodyPr wrap="square" rtlCol="0">
              <a:spAutoFit/>
            </a:bodyPr>
            <a:lstStyle/>
            <a:p>
              <a:r>
                <a:rPr lang="en-US" sz="2200" b="1" dirty="0"/>
                <a:t>Studied:</a:t>
              </a:r>
            </a:p>
            <a:p>
              <a:pPr marL="342900" indent="-342900">
                <a:buFont typeface="Arial" panose="020B0604020202020204" pitchFamily="34" charset="0"/>
                <a:buChar char="•"/>
              </a:pPr>
              <a:r>
                <a:rPr lang="en-US" sz="2200" b="1" dirty="0"/>
                <a:t>Coincidences</a:t>
              </a:r>
            </a:p>
            <a:p>
              <a:pPr marL="342900" indent="-342900">
                <a:buFont typeface="Arial" panose="020B0604020202020204" pitchFamily="34" charset="0"/>
                <a:buChar char="•"/>
              </a:pPr>
              <a:r>
                <a:rPr lang="en-US" sz="2200" b="1" dirty="0"/>
                <a:t>Cluster shapes</a:t>
              </a:r>
            </a:p>
            <a:p>
              <a:pPr marL="342900" indent="-342900">
                <a:buFont typeface="Arial" panose="020B0604020202020204" pitchFamily="34" charset="0"/>
                <a:buChar char="•"/>
              </a:pPr>
              <a:r>
                <a:rPr lang="en-US" sz="2200" b="1" dirty="0"/>
                <a:t>Efficiencies and rates</a:t>
              </a:r>
            </a:p>
          </p:txBody>
        </p:sp>
      </p:grpSp>
    </p:spTree>
    <p:extLst>
      <p:ext uri="{BB962C8B-B14F-4D97-AF65-F5344CB8AC3E}">
        <p14:creationId xmlns:p14="http://schemas.microsoft.com/office/powerpoint/2010/main" val="50624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C41EE-CB18-1053-95B3-648E78C171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53CD71-32AF-20F9-5DCC-5220A820FD03}"/>
              </a:ext>
            </a:extLst>
          </p:cNvPr>
          <p:cNvSpPr>
            <a:spLocks noGrp="1"/>
          </p:cNvSpPr>
          <p:nvPr>
            <p:ph type="title"/>
          </p:nvPr>
        </p:nvSpPr>
        <p:spPr>
          <a:xfrm>
            <a:off x="838200" y="2563202"/>
            <a:ext cx="10515600" cy="1325563"/>
          </a:xfrm>
        </p:spPr>
        <p:txBody>
          <a:bodyPr/>
          <a:lstStyle/>
          <a:p>
            <a:r>
              <a:rPr lang="en-US" b="1" dirty="0">
                <a:solidFill>
                  <a:schemeClr val="accent1"/>
                </a:solidFill>
              </a:rPr>
              <a:t>DSL/Convener Changes</a:t>
            </a:r>
          </a:p>
        </p:txBody>
      </p:sp>
      <p:sp>
        <p:nvSpPr>
          <p:cNvPr id="4" name="Date Placeholder 3">
            <a:extLst>
              <a:ext uri="{FF2B5EF4-FFF2-40B4-BE49-F238E27FC236}">
                <a16:creationId xmlns:a16="http://schemas.microsoft.com/office/drawing/2014/main" id="{D728749D-78BA-8238-A957-EE0C0CBCE909}"/>
              </a:ext>
            </a:extLst>
          </p:cNvPr>
          <p:cNvSpPr>
            <a:spLocks noGrp="1"/>
          </p:cNvSpPr>
          <p:nvPr>
            <p:ph type="dt" sz="half" idx="10"/>
          </p:nvPr>
        </p:nvSpPr>
        <p:spPr/>
        <p:txBody>
          <a:bodyPr/>
          <a:lstStyle/>
          <a:p>
            <a:r>
              <a:rPr lang="en-US"/>
              <a:t>3/20/2025</a:t>
            </a:r>
          </a:p>
        </p:txBody>
      </p:sp>
      <p:sp>
        <p:nvSpPr>
          <p:cNvPr id="5" name="Footer Placeholder 4">
            <a:extLst>
              <a:ext uri="{FF2B5EF4-FFF2-40B4-BE49-F238E27FC236}">
                <a16:creationId xmlns:a16="http://schemas.microsoft.com/office/drawing/2014/main" id="{644F04A1-10ED-7914-CAEC-279E25BFDB4D}"/>
              </a:ext>
            </a:extLst>
          </p:cNvPr>
          <p:cNvSpPr>
            <a:spLocks noGrp="1"/>
          </p:cNvSpPr>
          <p:nvPr>
            <p:ph type="ftr" sz="quarter" idx="11"/>
          </p:nvPr>
        </p:nvSpPr>
        <p:spPr/>
        <p:txBody>
          <a:bodyPr/>
          <a:lstStyle/>
          <a:p>
            <a:r>
              <a:rPr lang="en-US"/>
              <a:t>ePIC General Meeting </a:t>
            </a:r>
          </a:p>
        </p:txBody>
      </p:sp>
      <p:sp>
        <p:nvSpPr>
          <p:cNvPr id="3" name="Slide Number Placeholder 2">
            <a:extLst>
              <a:ext uri="{FF2B5EF4-FFF2-40B4-BE49-F238E27FC236}">
                <a16:creationId xmlns:a16="http://schemas.microsoft.com/office/drawing/2014/main" id="{70CA1F83-E113-9AE8-1E95-1F2A4F183A07}"/>
              </a:ext>
            </a:extLst>
          </p:cNvPr>
          <p:cNvSpPr>
            <a:spLocks noGrp="1"/>
          </p:cNvSpPr>
          <p:nvPr>
            <p:ph type="sldNum" sz="quarter" idx="12"/>
          </p:nvPr>
        </p:nvSpPr>
        <p:spPr/>
        <p:txBody>
          <a:bodyPr/>
          <a:lstStyle/>
          <a:p>
            <a:fld id="{588949A8-7CCD-4D90-AA9A-1451BFC6FB3A}" type="slidenum">
              <a:rPr lang="en-US" smtClean="0"/>
              <a:t>21</a:t>
            </a:fld>
            <a:endParaRPr lang="en-US"/>
          </a:p>
        </p:txBody>
      </p:sp>
    </p:spTree>
    <p:extLst>
      <p:ext uri="{BB962C8B-B14F-4D97-AF65-F5344CB8AC3E}">
        <p14:creationId xmlns:p14="http://schemas.microsoft.com/office/powerpoint/2010/main" val="3471486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receipt&#10;&#10;AI-generated content may be incorrect.">
            <a:extLst>
              <a:ext uri="{FF2B5EF4-FFF2-40B4-BE49-F238E27FC236}">
                <a16:creationId xmlns:a16="http://schemas.microsoft.com/office/drawing/2014/main" id="{2A298EAC-FC8A-1AAB-0268-B709C13E228E}"/>
              </a:ext>
            </a:extLst>
          </p:cNvPr>
          <p:cNvPicPr>
            <a:picLocks noChangeAspect="1"/>
          </p:cNvPicPr>
          <p:nvPr/>
        </p:nvPicPr>
        <p:blipFill>
          <a:blip r:embed="rId2"/>
          <a:stretch>
            <a:fillRect/>
          </a:stretch>
        </p:blipFill>
        <p:spPr>
          <a:xfrm>
            <a:off x="0" y="1264568"/>
            <a:ext cx="9052056" cy="5091782"/>
          </a:xfrm>
          <a:prstGeom prst="rect">
            <a:avLst/>
          </a:prstGeom>
        </p:spPr>
      </p:pic>
      <p:pic>
        <p:nvPicPr>
          <p:cNvPr id="9" name="Picture 8" descr="Diagram&#10;&#10;AI-generated content may be incorrect.">
            <a:extLst>
              <a:ext uri="{FF2B5EF4-FFF2-40B4-BE49-F238E27FC236}">
                <a16:creationId xmlns:a16="http://schemas.microsoft.com/office/drawing/2014/main" id="{B5BFD039-6C38-09EE-C408-841760770FA6}"/>
              </a:ext>
            </a:extLst>
          </p:cNvPr>
          <p:cNvPicPr>
            <a:picLocks noChangeAspect="1"/>
          </p:cNvPicPr>
          <p:nvPr/>
        </p:nvPicPr>
        <p:blipFill>
          <a:blip r:embed="rId3"/>
          <a:stretch>
            <a:fillRect/>
          </a:stretch>
        </p:blipFill>
        <p:spPr>
          <a:xfrm>
            <a:off x="6807852" y="2839320"/>
            <a:ext cx="4941236" cy="3151905"/>
          </a:xfrm>
          <a:prstGeom prst="rect">
            <a:avLst/>
          </a:prstGeom>
        </p:spPr>
      </p:pic>
      <p:sp>
        <p:nvSpPr>
          <p:cNvPr id="2" name="Title 1">
            <a:extLst>
              <a:ext uri="{FF2B5EF4-FFF2-40B4-BE49-F238E27FC236}">
                <a16:creationId xmlns:a16="http://schemas.microsoft.com/office/drawing/2014/main" id="{FF9AC59D-9C66-8FC2-4ED0-CEAD4EE24AA3}"/>
              </a:ext>
            </a:extLst>
          </p:cNvPr>
          <p:cNvSpPr>
            <a:spLocks noGrp="1"/>
          </p:cNvSpPr>
          <p:nvPr>
            <p:ph type="title"/>
          </p:nvPr>
        </p:nvSpPr>
        <p:spPr>
          <a:xfrm>
            <a:off x="838200" y="365126"/>
            <a:ext cx="10515600" cy="912832"/>
          </a:xfrm>
        </p:spPr>
        <p:txBody>
          <a:bodyPr/>
          <a:lstStyle/>
          <a:p>
            <a:r>
              <a:rPr lang="en-US" b="1" dirty="0">
                <a:solidFill>
                  <a:schemeClr val="accent1"/>
                </a:solidFill>
              </a:rPr>
              <a:t>Changes I</a:t>
            </a:r>
          </a:p>
        </p:txBody>
      </p:sp>
      <p:sp>
        <p:nvSpPr>
          <p:cNvPr id="4" name="Date Placeholder 3">
            <a:extLst>
              <a:ext uri="{FF2B5EF4-FFF2-40B4-BE49-F238E27FC236}">
                <a16:creationId xmlns:a16="http://schemas.microsoft.com/office/drawing/2014/main" id="{4D9498CF-BE39-9F8B-28F7-7541D8352C3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3/20/2025</a:t>
            </a:r>
          </a:p>
        </p:txBody>
      </p:sp>
      <p:sp>
        <p:nvSpPr>
          <p:cNvPr id="5" name="Footer Placeholder 4">
            <a:extLst>
              <a:ext uri="{FF2B5EF4-FFF2-40B4-BE49-F238E27FC236}">
                <a16:creationId xmlns:a16="http://schemas.microsoft.com/office/drawing/2014/main" id="{7C48A953-42EA-A092-4F21-899B310E489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ePIC General Meeting </a:t>
            </a:r>
          </a:p>
        </p:txBody>
      </p:sp>
      <p:sp>
        <p:nvSpPr>
          <p:cNvPr id="7" name="Oval 6">
            <a:extLst>
              <a:ext uri="{FF2B5EF4-FFF2-40B4-BE49-F238E27FC236}">
                <a16:creationId xmlns:a16="http://schemas.microsoft.com/office/drawing/2014/main" id="{0E79AFE2-C026-0FD7-87E0-2CC10291CEE0}"/>
              </a:ext>
            </a:extLst>
          </p:cNvPr>
          <p:cNvSpPr/>
          <p:nvPr/>
        </p:nvSpPr>
        <p:spPr>
          <a:xfrm>
            <a:off x="318135" y="3558999"/>
            <a:ext cx="1040130" cy="25146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6B47DFFB-4AA7-DE16-96F5-DE3F3A1869D1}"/>
              </a:ext>
            </a:extLst>
          </p:cNvPr>
          <p:cNvSpPr/>
          <p:nvPr/>
        </p:nvSpPr>
        <p:spPr>
          <a:xfrm>
            <a:off x="4857478" y="5268634"/>
            <a:ext cx="1040130" cy="25146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878DA846-0342-E5B6-C30C-1482A624E054}"/>
              </a:ext>
            </a:extLst>
          </p:cNvPr>
          <p:cNvSpPr/>
          <p:nvPr/>
        </p:nvSpPr>
        <p:spPr>
          <a:xfrm>
            <a:off x="10132341" y="3618103"/>
            <a:ext cx="1377023" cy="36953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D3EE9DCB-98EB-E90B-1B89-1905AE20BAE9}"/>
              </a:ext>
            </a:extLst>
          </p:cNvPr>
          <p:cNvSpPr txBox="1"/>
          <p:nvPr/>
        </p:nvSpPr>
        <p:spPr>
          <a:xfrm>
            <a:off x="5984694" y="155781"/>
            <a:ext cx="5869849"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Jin Huang and Megan Connors have been elected as co-spokespersons of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sPHENIX</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 congratulations!</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Murad Sarsour will take over for Megan as Barrel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HCal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Co-DSL.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Software &amp; Computing in discussions with a candidate for Streaming Computing Model WG convener (pending CC endorsement).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Caroline Riedl will be DSTC for the backwards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HCal</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658E795D-5C50-7DF9-E142-11292E2F9371}"/>
              </a:ext>
            </a:extLst>
          </p:cNvPr>
          <p:cNvSpPr/>
          <p:nvPr/>
        </p:nvSpPr>
        <p:spPr>
          <a:xfrm>
            <a:off x="7715374" y="4738691"/>
            <a:ext cx="1377023" cy="36953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056E0058-EA6A-EDA5-B71D-0FD63B233B9B}"/>
              </a:ext>
            </a:extLst>
          </p:cNvPr>
          <p:cNvSpPr>
            <a:spLocks noGrp="1"/>
          </p:cNvSpPr>
          <p:nvPr>
            <p:ph type="sldNum" sz="quarter" idx="12"/>
          </p:nvPr>
        </p:nvSpPr>
        <p:spPr/>
        <p:txBody>
          <a:bodyPr/>
          <a:lstStyle/>
          <a:p>
            <a:fld id="{588949A8-7CCD-4D90-AA9A-1451BFC6FB3A}" type="slidenum">
              <a:rPr lang="en-US" smtClean="0"/>
              <a:t>22</a:t>
            </a:fld>
            <a:endParaRPr lang="en-US"/>
          </a:p>
        </p:txBody>
      </p:sp>
    </p:spTree>
    <p:extLst>
      <p:ext uri="{BB962C8B-B14F-4D97-AF65-F5344CB8AC3E}">
        <p14:creationId xmlns:p14="http://schemas.microsoft.com/office/powerpoint/2010/main" val="1261135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03BDB-69EE-6A01-3069-D9D482C82D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085289-E093-DC0E-0D03-AA708C18200F}"/>
              </a:ext>
            </a:extLst>
          </p:cNvPr>
          <p:cNvSpPr>
            <a:spLocks noGrp="1"/>
          </p:cNvSpPr>
          <p:nvPr>
            <p:ph type="title"/>
          </p:nvPr>
        </p:nvSpPr>
        <p:spPr>
          <a:xfrm>
            <a:off x="838200" y="2563202"/>
            <a:ext cx="10515600" cy="1325563"/>
          </a:xfrm>
        </p:spPr>
        <p:txBody>
          <a:bodyPr/>
          <a:lstStyle/>
          <a:p>
            <a:r>
              <a:rPr lang="en-US" b="1" dirty="0">
                <a:solidFill>
                  <a:schemeClr val="accent1"/>
                </a:solidFill>
              </a:rPr>
              <a:t>Other Items</a:t>
            </a:r>
          </a:p>
        </p:txBody>
      </p:sp>
      <p:sp>
        <p:nvSpPr>
          <p:cNvPr id="4" name="Date Placeholder 3">
            <a:extLst>
              <a:ext uri="{FF2B5EF4-FFF2-40B4-BE49-F238E27FC236}">
                <a16:creationId xmlns:a16="http://schemas.microsoft.com/office/drawing/2014/main" id="{5824BEDB-1777-4500-1323-7E9EDDEADF7A}"/>
              </a:ext>
            </a:extLst>
          </p:cNvPr>
          <p:cNvSpPr>
            <a:spLocks noGrp="1"/>
          </p:cNvSpPr>
          <p:nvPr>
            <p:ph type="dt" sz="half" idx="10"/>
          </p:nvPr>
        </p:nvSpPr>
        <p:spPr/>
        <p:txBody>
          <a:bodyPr/>
          <a:lstStyle/>
          <a:p>
            <a:r>
              <a:rPr lang="en-US"/>
              <a:t>3/20/2025</a:t>
            </a:r>
          </a:p>
        </p:txBody>
      </p:sp>
      <p:sp>
        <p:nvSpPr>
          <p:cNvPr id="5" name="Footer Placeholder 4">
            <a:extLst>
              <a:ext uri="{FF2B5EF4-FFF2-40B4-BE49-F238E27FC236}">
                <a16:creationId xmlns:a16="http://schemas.microsoft.com/office/drawing/2014/main" id="{7D2EB500-6F1E-8036-A4D0-2022B04415C5}"/>
              </a:ext>
            </a:extLst>
          </p:cNvPr>
          <p:cNvSpPr>
            <a:spLocks noGrp="1"/>
          </p:cNvSpPr>
          <p:nvPr>
            <p:ph type="ftr" sz="quarter" idx="11"/>
          </p:nvPr>
        </p:nvSpPr>
        <p:spPr/>
        <p:txBody>
          <a:bodyPr/>
          <a:lstStyle/>
          <a:p>
            <a:r>
              <a:rPr lang="en-US"/>
              <a:t>ePIC General Meeting </a:t>
            </a:r>
          </a:p>
        </p:txBody>
      </p:sp>
      <p:sp>
        <p:nvSpPr>
          <p:cNvPr id="3" name="Slide Number Placeholder 2">
            <a:extLst>
              <a:ext uri="{FF2B5EF4-FFF2-40B4-BE49-F238E27FC236}">
                <a16:creationId xmlns:a16="http://schemas.microsoft.com/office/drawing/2014/main" id="{2C0DF5BC-C1E9-9F06-473F-8832AECEF0DD}"/>
              </a:ext>
            </a:extLst>
          </p:cNvPr>
          <p:cNvSpPr>
            <a:spLocks noGrp="1"/>
          </p:cNvSpPr>
          <p:nvPr>
            <p:ph type="sldNum" sz="quarter" idx="12"/>
          </p:nvPr>
        </p:nvSpPr>
        <p:spPr/>
        <p:txBody>
          <a:bodyPr/>
          <a:lstStyle/>
          <a:p>
            <a:fld id="{588949A8-7CCD-4D90-AA9A-1451BFC6FB3A}" type="slidenum">
              <a:rPr lang="en-US" smtClean="0"/>
              <a:t>23</a:t>
            </a:fld>
            <a:endParaRPr lang="en-US"/>
          </a:p>
        </p:txBody>
      </p:sp>
    </p:spTree>
    <p:extLst>
      <p:ext uri="{BB962C8B-B14F-4D97-AF65-F5344CB8AC3E}">
        <p14:creationId xmlns:p14="http://schemas.microsoft.com/office/powerpoint/2010/main" val="2311113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96D99-952E-0449-3C9C-659ED1FDA9D1}"/>
              </a:ext>
            </a:extLst>
          </p:cNvPr>
          <p:cNvSpPr>
            <a:spLocks noGrp="1"/>
          </p:cNvSpPr>
          <p:nvPr>
            <p:ph type="title"/>
          </p:nvPr>
        </p:nvSpPr>
        <p:spPr/>
        <p:txBody>
          <a:bodyPr/>
          <a:lstStyle/>
          <a:p>
            <a:r>
              <a:rPr lang="en-US" b="1" dirty="0">
                <a:solidFill>
                  <a:schemeClr val="accent1"/>
                </a:solidFill>
              </a:rPr>
              <a:t>Welcome Seoul National University!</a:t>
            </a:r>
          </a:p>
        </p:txBody>
      </p:sp>
      <p:sp>
        <p:nvSpPr>
          <p:cNvPr id="3" name="Content Placeholder 2">
            <a:extLst>
              <a:ext uri="{FF2B5EF4-FFF2-40B4-BE49-F238E27FC236}">
                <a16:creationId xmlns:a16="http://schemas.microsoft.com/office/drawing/2014/main" id="{DB04EA44-2A14-5431-3990-2ED3DAFF00E7}"/>
              </a:ext>
            </a:extLst>
          </p:cNvPr>
          <p:cNvSpPr>
            <a:spLocks noGrp="1"/>
          </p:cNvSpPr>
          <p:nvPr>
            <p:ph idx="1"/>
          </p:nvPr>
        </p:nvSpPr>
        <p:spPr>
          <a:xfrm>
            <a:off x="838200" y="1828800"/>
            <a:ext cx="5693229" cy="4348163"/>
          </a:xfrm>
        </p:spPr>
        <p:txBody>
          <a:bodyPr/>
          <a:lstStyle/>
          <a:p>
            <a:r>
              <a:rPr lang="en-US" dirty="0"/>
              <a:t>Following their presentation at the January 23</a:t>
            </a:r>
            <a:r>
              <a:rPr lang="en-US" baseline="30000" dirty="0"/>
              <a:t>rd</a:t>
            </a:r>
            <a:r>
              <a:rPr lang="en-US" dirty="0"/>
              <a:t> Collaboration Council  meeting in Frascati, the CC has voted to admit Seoul National University to the </a:t>
            </a:r>
            <a:r>
              <a:rPr lang="en-US" dirty="0" err="1"/>
              <a:t>ePIC</a:t>
            </a:r>
            <a:r>
              <a:rPr lang="en-US" dirty="0"/>
              <a:t> Collaboration!</a:t>
            </a:r>
          </a:p>
          <a:p>
            <a:endParaRPr lang="en-US" dirty="0"/>
          </a:p>
          <a:p>
            <a:pPr marL="0" indent="0">
              <a:buNone/>
            </a:pPr>
            <a:endParaRPr lang="en-US" dirty="0"/>
          </a:p>
        </p:txBody>
      </p:sp>
      <p:sp>
        <p:nvSpPr>
          <p:cNvPr id="4" name="Date Placeholder 3">
            <a:extLst>
              <a:ext uri="{FF2B5EF4-FFF2-40B4-BE49-F238E27FC236}">
                <a16:creationId xmlns:a16="http://schemas.microsoft.com/office/drawing/2014/main" id="{2B37A9A1-14AC-5751-4662-9254C56A591F}"/>
              </a:ext>
            </a:extLst>
          </p:cNvPr>
          <p:cNvSpPr>
            <a:spLocks noGrp="1"/>
          </p:cNvSpPr>
          <p:nvPr>
            <p:ph type="dt" sz="half" idx="10"/>
          </p:nvPr>
        </p:nvSpPr>
        <p:spPr/>
        <p:txBody>
          <a:bodyPr/>
          <a:lstStyle/>
          <a:p>
            <a:r>
              <a:rPr lang="en-US"/>
              <a:t>3/20/2025</a:t>
            </a:r>
          </a:p>
        </p:txBody>
      </p:sp>
      <p:sp>
        <p:nvSpPr>
          <p:cNvPr id="5" name="Footer Placeholder 4">
            <a:extLst>
              <a:ext uri="{FF2B5EF4-FFF2-40B4-BE49-F238E27FC236}">
                <a16:creationId xmlns:a16="http://schemas.microsoft.com/office/drawing/2014/main" id="{11345334-1C52-FE7E-E8A1-AABFFF081ECF}"/>
              </a:ext>
            </a:extLst>
          </p:cNvPr>
          <p:cNvSpPr>
            <a:spLocks noGrp="1"/>
          </p:cNvSpPr>
          <p:nvPr>
            <p:ph type="ftr" sz="quarter" idx="11"/>
          </p:nvPr>
        </p:nvSpPr>
        <p:spPr/>
        <p:txBody>
          <a:bodyPr/>
          <a:lstStyle/>
          <a:p>
            <a:r>
              <a:rPr lang="en-US"/>
              <a:t>ePIC General Meeting </a:t>
            </a:r>
          </a:p>
        </p:txBody>
      </p:sp>
      <p:pic>
        <p:nvPicPr>
          <p:cNvPr id="2050" name="Picture 2" descr="Seoul National University - Wikipedia">
            <a:extLst>
              <a:ext uri="{FF2B5EF4-FFF2-40B4-BE49-F238E27FC236}">
                <a16:creationId xmlns:a16="http://schemas.microsoft.com/office/drawing/2014/main" id="{B1844428-2364-D54C-E664-BC2FD5F887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1850" y="2034540"/>
            <a:ext cx="3882390" cy="3654014"/>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FC8D9187-A763-7E38-A470-7D398A201D4F}"/>
              </a:ext>
            </a:extLst>
          </p:cNvPr>
          <p:cNvSpPr>
            <a:spLocks noGrp="1"/>
          </p:cNvSpPr>
          <p:nvPr>
            <p:ph type="sldNum" sz="quarter" idx="12"/>
          </p:nvPr>
        </p:nvSpPr>
        <p:spPr/>
        <p:txBody>
          <a:bodyPr/>
          <a:lstStyle/>
          <a:p>
            <a:fld id="{588949A8-7CCD-4D90-AA9A-1451BFC6FB3A}" type="slidenum">
              <a:rPr lang="en-US" smtClean="0"/>
              <a:t>24</a:t>
            </a:fld>
            <a:endParaRPr lang="en-US"/>
          </a:p>
        </p:txBody>
      </p:sp>
    </p:spTree>
    <p:extLst>
      <p:ext uri="{BB962C8B-B14F-4D97-AF65-F5344CB8AC3E}">
        <p14:creationId xmlns:p14="http://schemas.microsoft.com/office/powerpoint/2010/main" val="3674322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146B8-0185-4958-457D-EA06CAA9B97C}"/>
              </a:ext>
            </a:extLst>
          </p:cNvPr>
          <p:cNvSpPr>
            <a:spLocks noGrp="1"/>
          </p:cNvSpPr>
          <p:nvPr>
            <p:ph type="title"/>
          </p:nvPr>
        </p:nvSpPr>
        <p:spPr/>
        <p:txBody>
          <a:bodyPr/>
          <a:lstStyle/>
          <a:p>
            <a:r>
              <a:rPr lang="en-US" b="1" dirty="0">
                <a:solidFill>
                  <a:schemeClr val="accent1"/>
                </a:solidFill>
              </a:rPr>
              <a:t>Next Early Science Workshop</a:t>
            </a:r>
          </a:p>
        </p:txBody>
      </p:sp>
      <p:sp>
        <p:nvSpPr>
          <p:cNvPr id="5" name="Content Placeholder 4">
            <a:extLst>
              <a:ext uri="{FF2B5EF4-FFF2-40B4-BE49-F238E27FC236}">
                <a16:creationId xmlns:a16="http://schemas.microsoft.com/office/drawing/2014/main" id="{440377A6-0675-E1B3-B6A6-CB3067938717}"/>
              </a:ext>
            </a:extLst>
          </p:cNvPr>
          <p:cNvSpPr>
            <a:spLocks noGrp="1"/>
          </p:cNvSpPr>
          <p:nvPr>
            <p:ph idx="1"/>
          </p:nvPr>
        </p:nvSpPr>
        <p:spPr>
          <a:xfrm>
            <a:off x="838200" y="1690688"/>
            <a:ext cx="10515600" cy="4486275"/>
          </a:xfrm>
        </p:spPr>
        <p:txBody>
          <a:bodyPr/>
          <a:lstStyle/>
          <a:p>
            <a:r>
              <a:rPr lang="en-US" dirty="0"/>
              <a:t>The next </a:t>
            </a:r>
            <a:r>
              <a:rPr lang="en-US" dirty="0" err="1"/>
              <a:t>ePIC</a:t>
            </a:r>
            <a:r>
              <a:rPr lang="en-US" dirty="0"/>
              <a:t> Early Science Workshop is scheduled for April 24-25</a:t>
            </a:r>
            <a:r>
              <a:rPr lang="en-US" baseline="30000" dirty="0"/>
              <a:t>th</a:t>
            </a:r>
            <a:r>
              <a:rPr lang="en-US" dirty="0"/>
              <a:t> at Stony Brook University</a:t>
            </a:r>
          </a:p>
          <a:p>
            <a:pPr lvl="1"/>
            <a:r>
              <a:rPr lang="en-US" dirty="0"/>
              <a:t>This will be a hybrid meeting </a:t>
            </a:r>
          </a:p>
          <a:p>
            <a:pPr lvl="1"/>
            <a:r>
              <a:rPr lang="en-US" dirty="0"/>
              <a:t>Indico: </a:t>
            </a:r>
            <a:r>
              <a:rPr lang="en-US" dirty="0">
                <a:hlinkClick r:id="rId2"/>
              </a:rPr>
              <a:t>https://indico.cfnssbu.physics.sunysb.edu/event/410/</a:t>
            </a:r>
            <a:endParaRPr lang="en-US" dirty="0"/>
          </a:p>
          <a:p>
            <a:pPr lvl="1"/>
            <a:r>
              <a:rPr lang="en-US" dirty="0"/>
              <a:t>Early Career Support:  </a:t>
            </a:r>
            <a:r>
              <a:rPr lang="en-US" dirty="0">
                <a:hlinkClick r:id="rId3"/>
              </a:rPr>
              <a:t>https://forms.gle/CoC64dM4B8koduwm9</a:t>
            </a:r>
            <a:endParaRPr lang="en-US" dirty="0"/>
          </a:p>
          <a:p>
            <a:pPr lvl="2"/>
            <a:r>
              <a:rPr lang="en-US" dirty="0"/>
              <a:t>Deadline for requesting support is March 14</a:t>
            </a:r>
            <a:r>
              <a:rPr lang="en-US" baseline="30000" dirty="0"/>
              <a:t>th</a:t>
            </a:r>
            <a:r>
              <a:rPr lang="en-US" dirty="0"/>
              <a:t> </a:t>
            </a:r>
          </a:p>
          <a:p>
            <a:pPr lvl="2"/>
            <a:endParaRPr lang="en-US" dirty="0"/>
          </a:p>
          <a:p>
            <a:r>
              <a:rPr lang="en-US" dirty="0"/>
              <a:t>Talks in the morning/early afternoon to facilitate online participation</a:t>
            </a:r>
          </a:p>
          <a:p>
            <a:r>
              <a:rPr lang="en-US" dirty="0"/>
              <a:t>Agenda developing – contact Rosi and Sal with contributions</a:t>
            </a:r>
          </a:p>
          <a:p>
            <a:r>
              <a:rPr lang="en-US" dirty="0"/>
              <a:t>Many thanks to Abhay and CFNS for support!</a:t>
            </a:r>
          </a:p>
        </p:txBody>
      </p:sp>
      <p:sp>
        <p:nvSpPr>
          <p:cNvPr id="3" name="Date Placeholder 2">
            <a:extLst>
              <a:ext uri="{FF2B5EF4-FFF2-40B4-BE49-F238E27FC236}">
                <a16:creationId xmlns:a16="http://schemas.microsoft.com/office/drawing/2014/main" id="{D992F08F-4EB1-D1DD-CCCD-AD1080E44A18}"/>
              </a:ext>
            </a:extLst>
          </p:cNvPr>
          <p:cNvSpPr>
            <a:spLocks noGrp="1"/>
          </p:cNvSpPr>
          <p:nvPr>
            <p:ph type="dt" sz="half" idx="10"/>
          </p:nvPr>
        </p:nvSpPr>
        <p:spPr/>
        <p:txBody>
          <a:bodyPr/>
          <a:lstStyle/>
          <a:p>
            <a:r>
              <a:rPr lang="en-US"/>
              <a:t>3/20/2025</a:t>
            </a:r>
          </a:p>
        </p:txBody>
      </p:sp>
      <p:sp>
        <p:nvSpPr>
          <p:cNvPr id="4" name="Footer Placeholder 3">
            <a:extLst>
              <a:ext uri="{FF2B5EF4-FFF2-40B4-BE49-F238E27FC236}">
                <a16:creationId xmlns:a16="http://schemas.microsoft.com/office/drawing/2014/main" id="{3124432A-B1BC-5791-4B93-C750DC733D21}"/>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3A70FF4D-6A35-1684-BB54-9ABEE7B187D0}"/>
              </a:ext>
            </a:extLst>
          </p:cNvPr>
          <p:cNvSpPr>
            <a:spLocks noGrp="1"/>
          </p:cNvSpPr>
          <p:nvPr>
            <p:ph type="sldNum" sz="quarter" idx="12"/>
          </p:nvPr>
        </p:nvSpPr>
        <p:spPr/>
        <p:txBody>
          <a:bodyPr/>
          <a:lstStyle/>
          <a:p>
            <a:fld id="{588949A8-7CCD-4D90-AA9A-1451BFC6FB3A}" type="slidenum">
              <a:rPr lang="en-US" smtClean="0"/>
              <a:t>25</a:t>
            </a:fld>
            <a:endParaRPr lang="en-US"/>
          </a:p>
        </p:txBody>
      </p:sp>
    </p:spTree>
    <p:extLst>
      <p:ext uri="{BB962C8B-B14F-4D97-AF65-F5344CB8AC3E}">
        <p14:creationId xmlns:p14="http://schemas.microsoft.com/office/powerpoint/2010/main" val="1749939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558A-3C65-CFBA-9A1B-3CA8D4801336}"/>
              </a:ext>
            </a:extLst>
          </p:cNvPr>
          <p:cNvSpPr>
            <a:spLocks noGrp="1"/>
          </p:cNvSpPr>
          <p:nvPr>
            <p:ph type="title"/>
          </p:nvPr>
        </p:nvSpPr>
        <p:spPr>
          <a:xfrm>
            <a:off x="838200" y="365125"/>
            <a:ext cx="10515600" cy="796925"/>
          </a:xfrm>
        </p:spPr>
        <p:txBody>
          <a:bodyPr/>
          <a:lstStyle/>
          <a:p>
            <a:r>
              <a:rPr lang="en-US" b="1" dirty="0">
                <a:solidFill>
                  <a:schemeClr val="accent1"/>
                </a:solidFill>
              </a:rPr>
              <a:t>EPPSU White Papers</a:t>
            </a:r>
          </a:p>
        </p:txBody>
      </p:sp>
      <p:sp>
        <p:nvSpPr>
          <p:cNvPr id="3" name="Content Placeholder 2">
            <a:extLst>
              <a:ext uri="{FF2B5EF4-FFF2-40B4-BE49-F238E27FC236}">
                <a16:creationId xmlns:a16="http://schemas.microsoft.com/office/drawing/2014/main" id="{BBF3EBAB-C43B-4DF0-25D6-822E1CA7596E}"/>
              </a:ext>
            </a:extLst>
          </p:cNvPr>
          <p:cNvSpPr>
            <a:spLocks noGrp="1"/>
          </p:cNvSpPr>
          <p:nvPr>
            <p:ph idx="1"/>
          </p:nvPr>
        </p:nvSpPr>
        <p:spPr>
          <a:xfrm>
            <a:off x="161925" y="1313656"/>
            <a:ext cx="5334000" cy="4891088"/>
          </a:xfrm>
        </p:spPr>
        <p:txBody>
          <a:bodyPr>
            <a:normAutofit lnSpcReduction="10000"/>
          </a:bodyPr>
          <a:lstStyle/>
          <a:p>
            <a:r>
              <a:rPr lang="en-US" dirty="0"/>
              <a:t>Two EPPSU white papers in preparation directly by the collaboration:</a:t>
            </a:r>
          </a:p>
          <a:p>
            <a:pPr lvl="1"/>
            <a:r>
              <a:rPr lang="en-US" dirty="0"/>
              <a:t>“Enabling future detector technology within </a:t>
            </a:r>
            <a:r>
              <a:rPr lang="en-US" dirty="0" err="1"/>
              <a:t>ePIC</a:t>
            </a:r>
            <a:r>
              <a:rPr lang="en-US" dirty="0"/>
              <a:t> at the EIC”</a:t>
            </a:r>
          </a:p>
          <a:p>
            <a:pPr lvl="1"/>
            <a:r>
              <a:rPr lang="en-US" dirty="0"/>
              <a:t>“Synergies between a U.S.-based Electron-Ion Collider and European Research in Particle Physics”</a:t>
            </a:r>
          </a:p>
          <a:p>
            <a:r>
              <a:rPr lang="en-US" dirty="0"/>
              <a:t>Two additional papers (DIS and Accelerator) also in preparation</a:t>
            </a:r>
          </a:p>
          <a:p>
            <a:r>
              <a:rPr lang="en-US" dirty="0"/>
              <a:t>Out for collab review</a:t>
            </a:r>
          </a:p>
          <a:p>
            <a:r>
              <a:rPr lang="en-US" dirty="0"/>
              <a:t>Due March 30th</a:t>
            </a:r>
          </a:p>
        </p:txBody>
      </p:sp>
      <p:sp>
        <p:nvSpPr>
          <p:cNvPr id="4" name="Date Placeholder 3">
            <a:extLst>
              <a:ext uri="{FF2B5EF4-FFF2-40B4-BE49-F238E27FC236}">
                <a16:creationId xmlns:a16="http://schemas.microsoft.com/office/drawing/2014/main" id="{8469D269-C79C-FCC9-75B8-B009047626D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3/20/2025</a:t>
            </a:r>
          </a:p>
        </p:txBody>
      </p:sp>
      <p:sp>
        <p:nvSpPr>
          <p:cNvPr id="5" name="Footer Placeholder 4">
            <a:extLst>
              <a:ext uri="{FF2B5EF4-FFF2-40B4-BE49-F238E27FC236}">
                <a16:creationId xmlns:a16="http://schemas.microsoft.com/office/drawing/2014/main" id="{EEC2CF9E-DC71-C591-514C-BCAB1170C1F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ePIC General Meeting </a:t>
            </a:r>
          </a:p>
        </p:txBody>
      </p:sp>
      <p:pic>
        <p:nvPicPr>
          <p:cNvPr id="7" name="Picture 6" descr="Text, letter&#10;&#10;AI-generated content may be incorrect.">
            <a:extLst>
              <a:ext uri="{FF2B5EF4-FFF2-40B4-BE49-F238E27FC236}">
                <a16:creationId xmlns:a16="http://schemas.microsoft.com/office/drawing/2014/main" id="{D43E3F0D-0E8E-D874-21B3-80A689ABC421}"/>
              </a:ext>
            </a:extLst>
          </p:cNvPr>
          <p:cNvPicPr>
            <a:picLocks noChangeAspect="1"/>
          </p:cNvPicPr>
          <p:nvPr/>
        </p:nvPicPr>
        <p:blipFill>
          <a:blip r:embed="rId2"/>
          <a:stretch>
            <a:fillRect/>
          </a:stretch>
        </p:blipFill>
        <p:spPr>
          <a:xfrm>
            <a:off x="5762625" y="257810"/>
            <a:ext cx="3765236" cy="5323840"/>
          </a:xfrm>
          <a:prstGeom prst="rect">
            <a:avLst/>
          </a:prstGeom>
          <a:ln>
            <a:solidFill>
              <a:schemeClr val="tx1"/>
            </a:solidFill>
          </a:ln>
          <a:effectLst>
            <a:outerShdw blurRad="50800" dist="38100" dir="2700000" algn="tl" rotWithShape="0">
              <a:prstClr val="black">
                <a:alpha val="40000"/>
              </a:prstClr>
            </a:outerShdw>
          </a:effectLst>
        </p:spPr>
      </p:pic>
      <p:pic>
        <p:nvPicPr>
          <p:cNvPr id="9" name="Picture 8" descr="Text, letter&#10;&#10;AI-generated content may be incorrect.">
            <a:extLst>
              <a:ext uri="{FF2B5EF4-FFF2-40B4-BE49-F238E27FC236}">
                <a16:creationId xmlns:a16="http://schemas.microsoft.com/office/drawing/2014/main" id="{23CDE197-0B0F-2200-C53D-CB2836DEB71D}"/>
              </a:ext>
            </a:extLst>
          </p:cNvPr>
          <p:cNvPicPr>
            <a:picLocks noChangeAspect="1"/>
          </p:cNvPicPr>
          <p:nvPr/>
        </p:nvPicPr>
        <p:blipFill>
          <a:blip r:embed="rId3"/>
          <a:stretch>
            <a:fillRect/>
          </a:stretch>
        </p:blipFill>
        <p:spPr>
          <a:xfrm>
            <a:off x="7798272" y="1389458"/>
            <a:ext cx="3765235" cy="5323839"/>
          </a:xfrm>
          <a:prstGeom prst="rect">
            <a:avLst/>
          </a:prstGeom>
          <a:ln>
            <a:solidFill>
              <a:schemeClr val="tx1"/>
            </a:solidFill>
          </a:ln>
          <a:effectLst>
            <a:outerShdw blurRad="50800" dist="38100" dir="2700000" algn="tl" rotWithShape="0">
              <a:prstClr val="black">
                <a:alpha val="40000"/>
              </a:prstClr>
            </a:outerShdw>
          </a:effectLst>
        </p:spPr>
      </p:pic>
      <p:sp>
        <p:nvSpPr>
          <p:cNvPr id="6" name="Slide Number Placeholder 5">
            <a:extLst>
              <a:ext uri="{FF2B5EF4-FFF2-40B4-BE49-F238E27FC236}">
                <a16:creationId xmlns:a16="http://schemas.microsoft.com/office/drawing/2014/main" id="{AA583F84-A4FE-8021-B2AE-8DC0C2269E95}"/>
              </a:ext>
            </a:extLst>
          </p:cNvPr>
          <p:cNvSpPr>
            <a:spLocks noGrp="1"/>
          </p:cNvSpPr>
          <p:nvPr>
            <p:ph type="sldNum" sz="quarter" idx="12"/>
          </p:nvPr>
        </p:nvSpPr>
        <p:spPr/>
        <p:txBody>
          <a:bodyPr/>
          <a:lstStyle/>
          <a:p>
            <a:fld id="{588949A8-7CCD-4D90-AA9A-1451BFC6FB3A}" type="slidenum">
              <a:rPr lang="en-US" smtClean="0"/>
              <a:t>26</a:t>
            </a:fld>
            <a:endParaRPr lang="en-US"/>
          </a:p>
        </p:txBody>
      </p:sp>
    </p:spTree>
    <p:extLst>
      <p:ext uri="{BB962C8B-B14F-4D97-AF65-F5344CB8AC3E}">
        <p14:creationId xmlns:p14="http://schemas.microsoft.com/office/powerpoint/2010/main" val="965636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4A123-DFFC-6541-6795-653D804AC760}"/>
              </a:ext>
            </a:extLst>
          </p:cNvPr>
          <p:cNvSpPr>
            <a:spLocks noGrp="1"/>
          </p:cNvSpPr>
          <p:nvPr>
            <p:ph type="title"/>
          </p:nvPr>
        </p:nvSpPr>
        <p:spPr>
          <a:xfrm>
            <a:off x="838200" y="365126"/>
            <a:ext cx="10515600" cy="920750"/>
          </a:xfrm>
        </p:spPr>
        <p:txBody>
          <a:bodyPr/>
          <a:lstStyle/>
          <a:p>
            <a:r>
              <a:rPr lang="en-US" b="1" dirty="0">
                <a:solidFill>
                  <a:schemeClr val="accent1"/>
                </a:solidFill>
              </a:rPr>
              <a:t>NSAC Subcommittee </a:t>
            </a:r>
          </a:p>
        </p:txBody>
      </p:sp>
      <p:sp>
        <p:nvSpPr>
          <p:cNvPr id="3" name="Content Placeholder 2">
            <a:extLst>
              <a:ext uri="{FF2B5EF4-FFF2-40B4-BE49-F238E27FC236}">
                <a16:creationId xmlns:a16="http://schemas.microsoft.com/office/drawing/2014/main" id="{864FEA6C-94C4-3094-4FA6-9C271A63A692}"/>
              </a:ext>
            </a:extLst>
          </p:cNvPr>
          <p:cNvSpPr>
            <a:spLocks noGrp="1"/>
          </p:cNvSpPr>
          <p:nvPr>
            <p:ph idx="1"/>
          </p:nvPr>
        </p:nvSpPr>
        <p:spPr>
          <a:xfrm>
            <a:off x="447675" y="1414462"/>
            <a:ext cx="4438650" cy="4805363"/>
          </a:xfrm>
        </p:spPr>
        <p:txBody>
          <a:bodyPr/>
          <a:lstStyle/>
          <a:p>
            <a:r>
              <a:rPr lang="en-US" dirty="0"/>
              <a:t>Subcommittee led by Ian </a:t>
            </a:r>
            <a:r>
              <a:rPr lang="en-US" dirty="0" err="1"/>
              <a:t>Cloet</a:t>
            </a:r>
            <a:r>
              <a:rPr lang="en-US" dirty="0"/>
              <a:t> (ANL) asked to U.S. leadership, competitiveness and international cooperation in Nuclear Physics</a:t>
            </a:r>
          </a:p>
          <a:p>
            <a:pPr lvl="1"/>
            <a:r>
              <a:rPr lang="en-US" dirty="0"/>
              <a:t>Similar to BES, HEP papers</a:t>
            </a:r>
          </a:p>
          <a:p>
            <a:r>
              <a:rPr lang="en-US" dirty="0"/>
              <a:t>Timely and important to EIC. Working to coordinate input to the committee at a broad level. </a:t>
            </a:r>
          </a:p>
        </p:txBody>
      </p:sp>
      <p:sp>
        <p:nvSpPr>
          <p:cNvPr id="4" name="Date Placeholder 3">
            <a:extLst>
              <a:ext uri="{FF2B5EF4-FFF2-40B4-BE49-F238E27FC236}">
                <a16:creationId xmlns:a16="http://schemas.microsoft.com/office/drawing/2014/main" id="{13A6BB24-0390-D66E-93FE-FAD4A08E834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3/20/2025</a:t>
            </a:r>
          </a:p>
        </p:txBody>
      </p:sp>
      <p:sp>
        <p:nvSpPr>
          <p:cNvPr id="5" name="Footer Placeholder 4">
            <a:extLst>
              <a:ext uri="{FF2B5EF4-FFF2-40B4-BE49-F238E27FC236}">
                <a16:creationId xmlns:a16="http://schemas.microsoft.com/office/drawing/2014/main" id="{0ECA4D82-E134-6D17-840A-30423062C40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ePIC General Meeting </a:t>
            </a:r>
          </a:p>
        </p:txBody>
      </p:sp>
      <p:pic>
        <p:nvPicPr>
          <p:cNvPr id="9" name="Picture 8" descr="Text, letter&#10;&#10;AI-generated content may be incorrect.">
            <a:extLst>
              <a:ext uri="{FF2B5EF4-FFF2-40B4-BE49-F238E27FC236}">
                <a16:creationId xmlns:a16="http://schemas.microsoft.com/office/drawing/2014/main" id="{D410E1B5-59D1-4D7D-8781-488F208910EE}"/>
              </a:ext>
            </a:extLst>
          </p:cNvPr>
          <p:cNvPicPr>
            <a:picLocks noChangeAspect="1"/>
          </p:cNvPicPr>
          <p:nvPr/>
        </p:nvPicPr>
        <p:blipFill>
          <a:blip r:embed="rId2"/>
          <a:stretch>
            <a:fillRect/>
          </a:stretch>
        </p:blipFill>
        <p:spPr>
          <a:xfrm>
            <a:off x="7106804" y="457499"/>
            <a:ext cx="4945842" cy="6400501"/>
          </a:xfrm>
          <a:prstGeom prst="rect">
            <a:avLst/>
          </a:prstGeom>
          <a:ln>
            <a:solidFill>
              <a:schemeClr val="tx1"/>
            </a:solidFill>
          </a:ln>
          <a:effectLst>
            <a:outerShdw blurRad="50800" dist="38100" dir="2700000" algn="tl" rotWithShape="0">
              <a:prstClr val="black">
                <a:alpha val="40000"/>
              </a:prstClr>
            </a:outerShdw>
          </a:effectLst>
        </p:spPr>
      </p:pic>
      <p:pic>
        <p:nvPicPr>
          <p:cNvPr id="7" name="Picture 6" descr="Text, letter&#10;&#10;AI-generated content may be incorrect.">
            <a:extLst>
              <a:ext uri="{FF2B5EF4-FFF2-40B4-BE49-F238E27FC236}">
                <a16:creationId xmlns:a16="http://schemas.microsoft.com/office/drawing/2014/main" id="{2FD7D452-A459-DCE8-4541-783F96E44F2F}"/>
              </a:ext>
            </a:extLst>
          </p:cNvPr>
          <p:cNvPicPr>
            <a:picLocks noChangeAspect="1"/>
          </p:cNvPicPr>
          <p:nvPr/>
        </p:nvPicPr>
        <p:blipFill>
          <a:blip r:embed="rId3"/>
          <a:stretch>
            <a:fillRect/>
          </a:stretch>
        </p:blipFill>
        <p:spPr>
          <a:xfrm>
            <a:off x="5734050" y="138411"/>
            <a:ext cx="4945842" cy="6400501"/>
          </a:xfrm>
          <a:prstGeom prst="rect">
            <a:avLst/>
          </a:prstGeom>
          <a:ln>
            <a:solidFill>
              <a:schemeClr val="tx1"/>
            </a:solidFill>
          </a:ln>
          <a:effectLst>
            <a:outerShdw blurRad="50800" dist="38100" dir="2700000" algn="tl" rotWithShape="0">
              <a:prstClr val="black">
                <a:alpha val="40000"/>
              </a:prstClr>
            </a:outerShdw>
          </a:effectLst>
        </p:spPr>
      </p:pic>
      <p:sp>
        <p:nvSpPr>
          <p:cNvPr id="6" name="Slide Number Placeholder 5">
            <a:extLst>
              <a:ext uri="{FF2B5EF4-FFF2-40B4-BE49-F238E27FC236}">
                <a16:creationId xmlns:a16="http://schemas.microsoft.com/office/drawing/2014/main" id="{565DB7F6-DF38-D2E9-4C76-B14A1FA89F7D}"/>
              </a:ext>
            </a:extLst>
          </p:cNvPr>
          <p:cNvSpPr>
            <a:spLocks noGrp="1"/>
          </p:cNvSpPr>
          <p:nvPr>
            <p:ph type="sldNum" sz="quarter" idx="12"/>
          </p:nvPr>
        </p:nvSpPr>
        <p:spPr/>
        <p:txBody>
          <a:bodyPr/>
          <a:lstStyle/>
          <a:p>
            <a:fld id="{588949A8-7CCD-4D90-AA9A-1451BFC6FB3A}" type="slidenum">
              <a:rPr lang="en-US" smtClean="0"/>
              <a:t>27</a:t>
            </a:fld>
            <a:endParaRPr lang="en-US"/>
          </a:p>
        </p:txBody>
      </p:sp>
    </p:spTree>
    <p:extLst>
      <p:ext uri="{BB962C8B-B14F-4D97-AF65-F5344CB8AC3E}">
        <p14:creationId xmlns:p14="http://schemas.microsoft.com/office/powerpoint/2010/main" val="1778589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02B35-A60B-68CE-E402-B2E40D7DC87C}"/>
              </a:ext>
            </a:extLst>
          </p:cNvPr>
          <p:cNvSpPr>
            <a:spLocks noGrp="1"/>
          </p:cNvSpPr>
          <p:nvPr>
            <p:ph type="title"/>
          </p:nvPr>
        </p:nvSpPr>
        <p:spPr/>
        <p:txBody>
          <a:bodyPr/>
          <a:lstStyle/>
          <a:p>
            <a:r>
              <a:rPr lang="en-US" b="1" dirty="0">
                <a:solidFill>
                  <a:schemeClr val="accent1"/>
                </a:solidFill>
              </a:rPr>
              <a:t>ORCID</a:t>
            </a:r>
          </a:p>
        </p:txBody>
      </p:sp>
      <p:sp>
        <p:nvSpPr>
          <p:cNvPr id="3" name="Content Placeholder 2">
            <a:extLst>
              <a:ext uri="{FF2B5EF4-FFF2-40B4-BE49-F238E27FC236}">
                <a16:creationId xmlns:a16="http://schemas.microsoft.com/office/drawing/2014/main" id="{B9D0DF4A-18D0-6BB6-66CF-CABF55F328DC}"/>
              </a:ext>
            </a:extLst>
          </p:cNvPr>
          <p:cNvSpPr>
            <a:spLocks noGrp="1"/>
          </p:cNvSpPr>
          <p:nvPr>
            <p:ph idx="1"/>
          </p:nvPr>
        </p:nvSpPr>
        <p:spPr>
          <a:xfrm>
            <a:off x="260684" y="1666672"/>
            <a:ext cx="4885063" cy="4667652"/>
          </a:xfrm>
        </p:spPr>
        <p:txBody>
          <a:bodyPr/>
          <a:lstStyle/>
          <a:p>
            <a:r>
              <a:rPr lang="en-US" dirty="0"/>
              <a:t>Long email to collaboration sent Feb 24</a:t>
            </a:r>
            <a:r>
              <a:rPr lang="en-US" baseline="30000" dirty="0"/>
              <a:t>th</a:t>
            </a:r>
            <a:r>
              <a:rPr lang="en-US" dirty="0"/>
              <a:t> </a:t>
            </a:r>
          </a:p>
          <a:p>
            <a:r>
              <a:rPr lang="en-US" dirty="0"/>
              <a:t>TLDR: ORCID is not required by </a:t>
            </a:r>
            <a:r>
              <a:rPr lang="en-US" dirty="0" err="1"/>
              <a:t>ePIC</a:t>
            </a:r>
            <a:r>
              <a:rPr lang="en-US" dirty="0"/>
              <a:t>, but for CC members it will allow them to update the information for their institution members in the collaboration database. </a:t>
            </a:r>
          </a:p>
          <a:p>
            <a:r>
              <a:rPr lang="en-US" dirty="0"/>
              <a:t>Required for BNL registration starting March 31</a:t>
            </a:r>
            <a:r>
              <a:rPr lang="en-US" baseline="30000" dirty="0"/>
              <a:t>st</a:t>
            </a:r>
            <a:r>
              <a:rPr lang="en-US" dirty="0"/>
              <a:t>, 2025</a:t>
            </a:r>
          </a:p>
        </p:txBody>
      </p:sp>
      <p:sp>
        <p:nvSpPr>
          <p:cNvPr id="4" name="Date Placeholder 3">
            <a:extLst>
              <a:ext uri="{FF2B5EF4-FFF2-40B4-BE49-F238E27FC236}">
                <a16:creationId xmlns:a16="http://schemas.microsoft.com/office/drawing/2014/main" id="{5CEADCDC-4523-785C-0E4F-A2BCD0528532}"/>
              </a:ext>
            </a:extLst>
          </p:cNvPr>
          <p:cNvSpPr>
            <a:spLocks noGrp="1"/>
          </p:cNvSpPr>
          <p:nvPr>
            <p:ph type="dt" sz="half" idx="10"/>
          </p:nvPr>
        </p:nvSpPr>
        <p:spPr/>
        <p:txBody>
          <a:bodyPr/>
          <a:lstStyle/>
          <a:p>
            <a:r>
              <a:rPr lang="en-US"/>
              <a:t>3/20/2025</a:t>
            </a:r>
          </a:p>
        </p:txBody>
      </p:sp>
      <p:sp>
        <p:nvSpPr>
          <p:cNvPr id="5" name="Footer Placeholder 4">
            <a:extLst>
              <a:ext uri="{FF2B5EF4-FFF2-40B4-BE49-F238E27FC236}">
                <a16:creationId xmlns:a16="http://schemas.microsoft.com/office/drawing/2014/main" id="{833C8285-AABE-0ED4-44AA-09BB4697A697}"/>
              </a:ext>
            </a:extLst>
          </p:cNvPr>
          <p:cNvSpPr>
            <a:spLocks noGrp="1"/>
          </p:cNvSpPr>
          <p:nvPr>
            <p:ph type="ftr" sz="quarter" idx="11"/>
          </p:nvPr>
        </p:nvSpPr>
        <p:spPr/>
        <p:txBody>
          <a:bodyPr/>
          <a:lstStyle/>
          <a:p>
            <a:r>
              <a:rPr lang="en-US"/>
              <a:t>ePIC General Meeting </a:t>
            </a:r>
          </a:p>
        </p:txBody>
      </p:sp>
      <p:pic>
        <p:nvPicPr>
          <p:cNvPr id="7" name="Picture 6" descr="Graphical user interface, website&#10;&#10;AI-generated content may be incorrect.">
            <a:extLst>
              <a:ext uri="{FF2B5EF4-FFF2-40B4-BE49-F238E27FC236}">
                <a16:creationId xmlns:a16="http://schemas.microsoft.com/office/drawing/2014/main" id="{CEDDA9C4-CEDA-CAEE-7277-92FCF76A0917}"/>
              </a:ext>
            </a:extLst>
          </p:cNvPr>
          <p:cNvPicPr>
            <a:picLocks noChangeAspect="1"/>
          </p:cNvPicPr>
          <p:nvPr/>
        </p:nvPicPr>
        <p:blipFill>
          <a:blip r:embed="rId2"/>
          <a:stretch>
            <a:fillRect/>
          </a:stretch>
        </p:blipFill>
        <p:spPr>
          <a:xfrm>
            <a:off x="5187111" y="1134208"/>
            <a:ext cx="6740194" cy="4537335"/>
          </a:xfrm>
          <a:prstGeom prst="rect">
            <a:avLst/>
          </a:prstGeom>
        </p:spPr>
      </p:pic>
      <p:sp>
        <p:nvSpPr>
          <p:cNvPr id="8" name="TextBox 7">
            <a:extLst>
              <a:ext uri="{FF2B5EF4-FFF2-40B4-BE49-F238E27FC236}">
                <a16:creationId xmlns:a16="http://schemas.microsoft.com/office/drawing/2014/main" id="{8E4079BE-F902-BB3C-D547-6F12A963DCF9}"/>
              </a:ext>
            </a:extLst>
          </p:cNvPr>
          <p:cNvSpPr txBox="1"/>
          <p:nvPr/>
        </p:nvSpPr>
        <p:spPr>
          <a:xfrm>
            <a:off x="7330707" y="5829280"/>
            <a:ext cx="1838132" cy="369332"/>
          </a:xfrm>
          <a:prstGeom prst="rect">
            <a:avLst/>
          </a:prstGeom>
          <a:noFill/>
        </p:spPr>
        <p:txBody>
          <a:bodyPr wrap="none" rtlCol="0">
            <a:spAutoFit/>
          </a:bodyPr>
          <a:lstStyle/>
          <a:p>
            <a:r>
              <a:rPr lang="en-US" dirty="0">
                <a:hlinkClick r:id="rId3"/>
              </a:rPr>
              <a:t>https://orcid.org/</a:t>
            </a:r>
            <a:endParaRPr lang="en-US" dirty="0"/>
          </a:p>
        </p:txBody>
      </p:sp>
      <p:sp>
        <p:nvSpPr>
          <p:cNvPr id="6" name="Slide Number Placeholder 5">
            <a:extLst>
              <a:ext uri="{FF2B5EF4-FFF2-40B4-BE49-F238E27FC236}">
                <a16:creationId xmlns:a16="http://schemas.microsoft.com/office/drawing/2014/main" id="{F75C4A1F-7134-AD5B-6610-0D4A46491CC3}"/>
              </a:ext>
            </a:extLst>
          </p:cNvPr>
          <p:cNvSpPr>
            <a:spLocks noGrp="1"/>
          </p:cNvSpPr>
          <p:nvPr>
            <p:ph type="sldNum" sz="quarter" idx="12"/>
          </p:nvPr>
        </p:nvSpPr>
        <p:spPr/>
        <p:txBody>
          <a:bodyPr/>
          <a:lstStyle/>
          <a:p>
            <a:fld id="{588949A8-7CCD-4D90-AA9A-1451BFC6FB3A}" type="slidenum">
              <a:rPr lang="en-US" smtClean="0"/>
              <a:t>28</a:t>
            </a:fld>
            <a:endParaRPr lang="en-US"/>
          </a:p>
        </p:txBody>
      </p:sp>
    </p:spTree>
    <p:extLst>
      <p:ext uri="{BB962C8B-B14F-4D97-AF65-F5344CB8AC3E}">
        <p14:creationId xmlns:p14="http://schemas.microsoft.com/office/powerpoint/2010/main" val="134795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C7A6E-8308-CCE1-1A1F-59A25B823AD4}"/>
              </a:ext>
            </a:extLst>
          </p:cNvPr>
          <p:cNvSpPr>
            <a:spLocks noGrp="1"/>
          </p:cNvSpPr>
          <p:nvPr>
            <p:ph type="title"/>
          </p:nvPr>
        </p:nvSpPr>
        <p:spPr>
          <a:xfrm>
            <a:off x="838200" y="365125"/>
            <a:ext cx="10515600" cy="1000967"/>
          </a:xfrm>
        </p:spPr>
        <p:txBody>
          <a:bodyPr/>
          <a:lstStyle/>
          <a:p>
            <a:r>
              <a:rPr lang="en-US" b="1" dirty="0" err="1">
                <a:solidFill>
                  <a:schemeClr val="accent1"/>
                </a:solidFill>
              </a:rPr>
              <a:t>ePIC</a:t>
            </a:r>
            <a:r>
              <a:rPr lang="en-US" b="1" dirty="0">
                <a:solidFill>
                  <a:schemeClr val="accent1"/>
                </a:solidFill>
              </a:rPr>
              <a:t> Website</a:t>
            </a:r>
          </a:p>
        </p:txBody>
      </p:sp>
      <p:sp>
        <p:nvSpPr>
          <p:cNvPr id="3" name="Content Placeholder 2">
            <a:extLst>
              <a:ext uri="{FF2B5EF4-FFF2-40B4-BE49-F238E27FC236}">
                <a16:creationId xmlns:a16="http://schemas.microsoft.com/office/drawing/2014/main" id="{48927417-900D-A7F9-E9FE-B4CC296C5ABB}"/>
              </a:ext>
            </a:extLst>
          </p:cNvPr>
          <p:cNvSpPr>
            <a:spLocks noGrp="1"/>
          </p:cNvSpPr>
          <p:nvPr>
            <p:ph idx="1"/>
          </p:nvPr>
        </p:nvSpPr>
        <p:spPr>
          <a:xfrm>
            <a:off x="300990" y="1366092"/>
            <a:ext cx="10420350" cy="4988243"/>
          </a:xfrm>
        </p:spPr>
        <p:txBody>
          <a:bodyPr/>
          <a:lstStyle/>
          <a:p>
            <a:r>
              <a:rPr lang="en-US" dirty="0"/>
              <a:t>Lots of changes – check it out!</a:t>
            </a:r>
          </a:p>
          <a:p>
            <a:pPr lvl="1"/>
            <a:r>
              <a:rPr lang="en-US" dirty="0"/>
              <a:t>Information updated/kept up to date</a:t>
            </a:r>
          </a:p>
          <a:p>
            <a:r>
              <a:rPr lang="en-US" dirty="0"/>
              <a:t>New event display video from Sean Preins:</a:t>
            </a:r>
          </a:p>
          <a:p>
            <a:pPr lvl="1"/>
            <a:r>
              <a:rPr lang="en-US" dirty="0">
                <a:hlinkClick r:id="rId2"/>
              </a:rPr>
              <a:t>https://youtu.be/H8Mqj3K66cU</a:t>
            </a:r>
            <a:endParaRPr lang="en-US" dirty="0"/>
          </a:p>
          <a:p>
            <a:pPr marL="457200" lvl="1" indent="0">
              <a:buNone/>
            </a:pPr>
            <a:endParaRPr lang="en-US" dirty="0"/>
          </a:p>
          <a:p>
            <a:r>
              <a:rPr lang="en-US" dirty="0"/>
              <a:t>New preview feature for pull requests – no need to install/maintain Jekyll.</a:t>
            </a:r>
          </a:p>
          <a:p>
            <a:pPr lvl="1"/>
            <a:r>
              <a:rPr lang="en-US" dirty="0"/>
              <a:t>Easy to edit in Markup, commit </a:t>
            </a:r>
            <a:br>
              <a:rPr lang="en-US" dirty="0"/>
            </a:br>
            <a:r>
              <a:rPr lang="en-US" dirty="0"/>
              <a:t>and pull request to view</a:t>
            </a:r>
          </a:p>
          <a:p>
            <a:pPr lvl="1"/>
            <a:r>
              <a:rPr lang="en-US" dirty="0"/>
              <a:t>Contact Maxim </a:t>
            </a:r>
            <a:br>
              <a:rPr lang="en-US" dirty="0"/>
            </a:br>
            <a:r>
              <a:rPr lang="en-US" dirty="0"/>
              <a:t>(potekhin@bnl.gov)</a:t>
            </a:r>
            <a:br>
              <a:rPr lang="en-US" dirty="0"/>
            </a:br>
            <a:r>
              <a:rPr lang="en-US" dirty="0"/>
              <a:t>for assistance</a:t>
            </a:r>
          </a:p>
          <a:p>
            <a:endParaRPr lang="en-US" dirty="0"/>
          </a:p>
        </p:txBody>
      </p:sp>
      <p:sp>
        <p:nvSpPr>
          <p:cNvPr id="4" name="Date Placeholder 3">
            <a:extLst>
              <a:ext uri="{FF2B5EF4-FFF2-40B4-BE49-F238E27FC236}">
                <a16:creationId xmlns:a16="http://schemas.microsoft.com/office/drawing/2014/main" id="{5BA08E38-12B7-96C4-2704-BB2FA049651D}"/>
              </a:ext>
            </a:extLst>
          </p:cNvPr>
          <p:cNvSpPr>
            <a:spLocks noGrp="1"/>
          </p:cNvSpPr>
          <p:nvPr>
            <p:ph type="dt" sz="half" idx="10"/>
          </p:nvPr>
        </p:nvSpPr>
        <p:spPr/>
        <p:txBody>
          <a:bodyPr/>
          <a:lstStyle/>
          <a:p>
            <a:r>
              <a:rPr lang="en-US"/>
              <a:t>3/20/2025</a:t>
            </a:r>
          </a:p>
        </p:txBody>
      </p:sp>
      <p:sp>
        <p:nvSpPr>
          <p:cNvPr id="5" name="Footer Placeholder 4">
            <a:extLst>
              <a:ext uri="{FF2B5EF4-FFF2-40B4-BE49-F238E27FC236}">
                <a16:creationId xmlns:a16="http://schemas.microsoft.com/office/drawing/2014/main" id="{6B0652F3-3D7B-E98C-3423-B185DF39C822}"/>
              </a:ext>
            </a:extLst>
          </p:cNvPr>
          <p:cNvSpPr>
            <a:spLocks noGrp="1"/>
          </p:cNvSpPr>
          <p:nvPr>
            <p:ph type="ftr" sz="quarter" idx="11"/>
          </p:nvPr>
        </p:nvSpPr>
        <p:spPr/>
        <p:txBody>
          <a:bodyPr/>
          <a:lstStyle/>
          <a:p>
            <a:r>
              <a:rPr lang="en-US"/>
              <a:t>ePIC General Meeting </a:t>
            </a:r>
          </a:p>
        </p:txBody>
      </p:sp>
      <p:pic>
        <p:nvPicPr>
          <p:cNvPr id="7" name="Picture 6" descr="Graphical user interface, application&#10;&#10;AI-generated content may be incorrect.">
            <a:extLst>
              <a:ext uri="{FF2B5EF4-FFF2-40B4-BE49-F238E27FC236}">
                <a16:creationId xmlns:a16="http://schemas.microsoft.com/office/drawing/2014/main" id="{B405EBC9-A9F3-7913-FF90-A7A384FF93C5}"/>
              </a:ext>
            </a:extLst>
          </p:cNvPr>
          <p:cNvPicPr>
            <a:picLocks noChangeAspect="1"/>
          </p:cNvPicPr>
          <p:nvPr/>
        </p:nvPicPr>
        <p:blipFill>
          <a:blip r:embed="rId3"/>
          <a:stretch>
            <a:fillRect/>
          </a:stretch>
        </p:blipFill>
        <p:spPr>
          <a:xfrm>
            <a:off x="7130646" y="170504"/>
            <a:ext cx="4223154" cy="3258496"/>
          </a:xfrm>
          <a:prstGeom prst="rect">
            <a:avLst/>
          </a:prstGeom>
          <a:ln w="19050">
            <a:solidFill>
              <a:schemeClr val="tx1"/>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13833841-525C-C854-1F7B-A2658505731B}"/>
              </a:ext>
            </a:extLst>
          </p:cNvPr>
          <p:cNvPicPr>
            <a:picLocks noChangeAspect="1"/>
          </p:cNvPicPr>
          <p:nvPr/>
        </p:nvPicPr>
        <p:blipFill>
          <a:blip r:embed="rId4"/>
          <a:stretch>
            <a:fillRect/>
          </a:stretch>
        </p:blipFill>
        <p:spPr>
          <a:xfrm>
            <a:off x="5305425" y="4062889"/>
            <a:ext cx="5015865" cy="2658586"/>
          </a:xfrm>
          <a:prstGeom prst="rect">
            <a:avLst/>
          </a:prstGeom>
        </p:spPr>
      </p:pic>
      <p:sp>
        <p:nvSpPr>
          <p:cNvPr id="6" name="Slide Number Placeholder 5">
            <a:extLst>
              <a:ext uri="{FF2B5EF4-FFF2-40B4-BE49-F238E27FC236}">
                <a16:creationId xmlns:a16="http://schemas.microsoft.com/office/drawing/2014/main" id="{9B8A5636-F877-CB81-CCCA-B2D3B1655EC3}"/>
              </a:ext>
            </a:extLst>
          </p:cNvPr>
          <p:cNvSpPr>
            <a:spLocks noGrp="1"/>
          </p:cNvSpPr>
          <p:nvPr>
            <p:ph type="sldNum" sz="quarter" idx="12"/>
          </p:nvPr>
        </p:nvSpPr>
        <p:spPr/>
        <p:txBody>
          <a:bodyPr/>
          <a:lstStyle/>
          <a:p>
            <a:fld id="{588949A8-7CCD-4D90-AA9A-1451BFC6FB3A}" type="slidenum">
              <a:rPr lang="en-US" smtClean="0"/>
              <a:t>29</a:t>
            </a:fld>
            <a:endParaRPr lang="en-US"/>
          </a:p>
        </p:txBody>
      </p:sp>
    </p:spTree>
    <p:extLst>
      <p:ext uri="{BB962C8B-B14F-4D97-AF65-F5344CB8AC3E}">
        <p14:creationId xmlns:p14="http://schemas.microsoft.com/office/powerpoint/2010/main" val="4044464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EC071-391F-A41B-26B5-2BA5B9C27F00}"/>
              </a:ext>
            </a:extLst>
          </p:cNvPr>
          <p:cNvSpPr>
            <a:spLocks noGrp="1"/>
          </p:cNvSpPr>
          <p:nvPr>
            <p:ph type="title"/>
          </p:nvPr>
        </p:nvSpPr>
        <p:spPr>
          <a:xfrm>
            <a:off x="576943" y="365125"/>
            <a:ext cx="10776857" cy="1325563"/>
          </a:xfrm>
        </p:spPr>
        <p:txBody>
          <a:bodyPr/>
          <a:lstStyle/>
          <a:p>
            <a:r>
              <a:rPr lang="en-US" b="1" dirty="0">
                <a:solidFill>
                  <a:schemeClr val="accent1"/>
                </a:solidFill>
              </a:rPr>
              <a:t>Agenda</a:t>
            </a:r>
          </a:p>
        </p:txBody>
      </p:sp>
      <p:sp>
        <p:nvSpPr>
          <p:cNvPr id="4" name="Date Placeholder 3">
            <a:extLst>
              <a:ext uri="{FF2B5EF4-FFF2-40B4-BE49-F238E27FC236}">
                <a16:creationId xmlns:a16="http://schemas.microsoft.com/office/drawing/2014/main" id="{561EEA59-D78E-A942-3859-812F0B9B92B6}"/>
              </a:ext>
            </a:extLst>
          </p:cNvPr>
          <p:cNvSpPr>
            <a:spLocks noGrp="1"/>
          </p:cNvSpPr>
          <p:nvPr>
            <p:ph type="dt" sz="half" idx="10"/>
          </p:nvPr>
        </p:nvSpPr>
        <p:spPr/>
        <p:txBody>
          <a:bodyPr/>
          <a:lstStyle/>
          <a:p>
            <a:r>
              <a:rPr lang="en-US"/>
              <a:t>3/20/2025</a:t>
            </a:r>
          </a:p>
        </p:txBody>
      </p:sp>
      <p:sp>
        <p:nvSpPr>
          <p:cNvPr id="5" name="Footer Placeholder 4">
            <a:extLst>
              <a:ext uri="{FF2B5EF4-FFF2-40B4-BE49-F238E27FC236}">
                <a16:creationId xmlns:a16="http://schemas.microsoft.com/office/drawing/2014/main" id="{EFFD1C25-5F25-C237-3D7F-4085178C10CD}"/>
              </a:ext>
            </a:extLst>
          </p:cNvPr>
          <p:cNvSpPr>
            <a:spLocks noGrp="1"/>
          </p:cNvSpPr>
          <p:nvPr>
            <p:ph type="ftr" sz="quarter" idx="11"/>
          </p:nvPr>
        </p:nvSpPr>
        <p:spPr/>
        <p:txBody>
          <a:bodyPr/>
          <a:lstStyle/>
          <a:p>
            <a:r>
              <a:rPr lang="en-US"/>
              <a:t>ePIC General Meeting </a:t>
            </a:r>
          </a:p>
        </p:txBody>
      </p:sp>
      <p:sp>
        <p:nvSpPr>
          <p:cNvPr id="3" name="TextBox 2">
            <a:extLst>
              <a:ext uri="{FF2B5EF4-FFF2-40B4-BE49-F238E27FC236}">
                <a16:creationId xmlns:a16="http://schemas.microsoft.com/office/drawing/2014/main" id="{FEAC4E2F-1DD7-C8AA-B678-FE6F27E91EAA}"/>
              </a:ext>
            </a:extLst>
          </p:cNvPr>
          <p:cNvSpPr txBox="1"/>
          <p:nvPr/>
        </p:nvSpPr>
        <p:spPr>
          <a:xfrm>
            <a:off x="293914" y="2873829"/>
            <a:ext cx="2198915" cy="1200329"/>
          </a:xfrm>
          <a:prstGeom prst="rect">
            <a:avLst/>
          </a:prstGeom>
          <a:noFill/>
        </p:spPr>
        <p:txBody>
          <a:bodyPr wrap="square" rtlCol="0">
            <a:spAutoFit/>
          </a:bodyPr>
          <a:lstStyle/>
          <a:p>
            <a:r>
              <a:rPr lang="en-US" dirty="0"/>
              <a:t>News and updates from the SP Office, Project and Outreach WG. </a:t>
            </a:r>
          </a:p>
        </p:txBody>
      </p:sp>
      <p:sp>
        <p:nvSpPr>
          <p:cNvPr id="6" name="Slide Number Placeholder 5">
            <a:extLst>
              <a:ext uri="{FF2B5EF4-FFF2-40B4-BE49-F238E27FC236}">
                <a16:creationId xmlns:a16="http://schemas.microsoft.com/office/drawing/2014/main" id="{05A5ED62-2AB7-E886-07F6-6EB0AFDB0485}"/>
              </a:ext>
            </a:extLst>
          </p:cNvPr>
          <p:cNvSpPr>
            <a:spLocks noGrp="1"/>
          </p:cNvSpPr>
          <p:nvPr>
            <p:ph type="sldNum" sz="quarter" idx="12"/>
          </p:nvPr>
        </p:nvSpPr>
        <p:spPr/>
        <p:txBody>
          <a:bodyPr/>
          <a:lstStyle/>
          <a:p>
            <a:fld id="{588949A8-7CCD-4D90-AA9A-1451BFC6FB3A}" type="slidenum">
              <a:rPr lang="en-US" smtClean="0"/>
              <a:t>3</a:t>
            </a:fld>
            <a:endParaRPr lang="en-US"/>
          </a:p>
        </p:txBody>
      </p:sp>
      <p:pic>
        <p:nvPicPr>
          <p:cNvPr id="9" name="Picture 8" descr="A screenshot of a computer&#10;&#10;AI-generated content may be incorrect.">
            <a:extLst>
              <a:ext uri="{FF2B5EF4-FFF2-40B4-BE49-F238E27FC236}">
                <a16:creationId xmlns:a16="http://schemas.microsoft.com/office/drawing/2014/main" id="{96768851-896F-4AB3-0D6B-C320CD673DA7}"/>
              </a:ext>
            </a:extLst>
          </p:cNvPr>
          <p:cNvPicPr>
            <a:picLocks noChangeAspect="1"/>
          </p:cNvPicPr>
          <p:nvPr/>
        </p:nvPicPr>
        <p:blipFill>
          <a:blip r:embed="rId2"/>
          <a:stretch>
            <a:fillRect/>
          </a:stretch>
        </p:blipFill>
        <p:spPr>
          <a:xfrm>
            <a:off x="3232210" y="470235"/>
            <a:ext cx="8665876" cy="5730518"/>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77102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C9BF6-C552-4251-0D0F-3A0F50BAE3F9}"/>
              </a:ext>
            </a:extLst>
          </p:cNvPr>
          <p:cNvSpPr>
            <a:spLocks noGrp="1"/>
          </p:cNvSpPr>
          <p:nvPr>
            <p:ph type="title"/>
          </p:nvPr>
        </p:nvSpPr>
        <p:spPr/>
        <p:txBody>
          <a:bodyPr/>
          <a:lstStyle/>
          <a:p>
            <a:r>
              <a:rPr lang="en-US" b="1" dirty="0">
                <a:solidFill>
                  <a:schemeClr val="accent1"/>
                </a:solidFill>
              </a:rPr>
              <a:t>Next CC Meeting</a:t>
            </a:r>
          </a:p>
        </p:txBody>
      </p:sp>
      <p:sp>
        <p:nvSpPr>
          <p:cNvPr id="3" name="Content Placeholder 2">
            <a:extLst>
              <a:ext uri="{FF2B5EF4-FFF2-40B4-BE49-F238E27FC236}">
                <a16:creationId xmlns:a16="http://schemas.microsoft.com/office/drawing/2014/main" id="{1035C8B5-D177-34B2-FA58-A673AA854D3E}"/>
              </a:ext>
            </a:extLst>
          </p:cNvPr>
          <p:cNvSpPr>
            <a:spLocks noGrp="1"/>
          </p:cNvSpPr>
          <p:nvPr>
            <p:ph idx="1"/>
          </p:nvPr>
        </p:nvSpPr>
        <p:spPr>
          <a:xfrm>
            <a:off x="838200" y="1825625"/>
            <a:ext cx="10439400" cy="4351338"/>
          </a:xfrm>
        </p:spPr>
        <p:txBody>
          <a:bodyPr/>
          <a:lstStyle/>
          <a:p>
            <a:r>
              <a:rPr lang="en-US" dirty="0"/>
              <a:t>Next CC meeting April 4</a:t>
            </a:r>
            <a:r>
              <a:rPr lang="en-US" baseline="30000" dirty="0"/>
              <a:t>th</a:t>
            </a:r>
            <a:r>
              <a:rPr lang="en-US" dirty="0"/>
              <a:t>, 2025 at 10:30AM ET</a:t>
            </a:r>
          </a:p>
          <a:p>
            <a:r>
              <a:rPr lang="en-US" dirty="0"/>
              <a:t>Two (Three?) new institutions will petition to join </a:t>
            </a:r>
            <a:r>
              <a:rPr lang="en-US" dirty="0" err="1"/>
              <a:t>ePIC</a:t>
            </a:r>
            <a:endParaRPr lang="en-US" dirty="0"/>
          </a:p>
          <a:p>
            <a:r>
              <a:rPr lang="en-US" dirty="0"/>
              <a:t>Further discussions on the Publication and Results Policies</a:t>
            </a:r>
          </a:p>
          <a:p>
            <a:r>
              <a:rPr lang="en-US" dirty="0"/>
              <a:t>Analysis of Membership Survey data</a:t>
            </a:r>
          </a:p>
          <a:p>
            <a:endParaRPr lang="en-US" dirty="0"/>
          </a:p>
          <a:p>
            <a:r>
              <a:rPr lang="en-US" dirty="0"/>
              <a:t>Agenda coming soon at </a:t>
            </a:r>
            <a:r>
              <a:rPr lang="en-US" dirty="0">
                <a:hlinkClick r:id="rId2"/>
              </a:rPr>
              <a:t>https://indico.bnl.gov/event/26907/</a:t>
            </a:r>
            <a:r>
              <a:rPr lang="en-US" b="1" dirty="0"/>
              <a:t> </a:t>
            </a:r>
            <a:endParaRPr lang="en-US" dirty="0"/>
          </a:p>
        </p:txBody>
      </p:sp>
      <p:sp>
        <p:nvSpPr>
          <p:cNvPr id="4" name="Date Placeholder 3">
            <a:extLst>
              <a:ext uri="{FF2B5EF4-FFF2-40B4-BE49-F238E27FC236}">
                <a16:creationId xmlns:a16="http://schemas.microsoft.com/office/drawing/2014/main" id="{EC485FEB-14AC-EF8C-A191-2D26B9DCB11D}"/>
              </a:ext>
            </a:extLst>
          </p:cNvPr>
          <p:cNvSpPr>
            <a:spLocks noGrp="1"/>
          </p:cNvSpPr>
          <p:nvPr>
            <p:ph type="dt" sz="half" idx="10"/>
          </p:nvPr>
        </p:nvSpPr>
        <p:spPr/>
        <p:txBody>
          <a:bodyPr/>
          <a:lstStyle/>
          <a:p>
            <a:r>
              <a:rPr lang="en-US"/>
              <a:t>3/20/2025</a:t>
            </a:r>
          </a:p>
        </p:txBody>
      </p:sp>
      <p:sp>
        <p:nvSpPr>
          <p:cNvPr id="5" name="Footer Placeholder 4">
            <a:extLst>
              <a:ext uri="{FF2B5EF4-FFF2-40B4-BE49-F238E27FC236}">
                <a16:creationId xmlns:a16="http://schemas.microsoft.com/office/drawing/2014/main" id="{EF7C8FFD-A8A3-FF20-2AEC-09C499A373A6}"/>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74725BEE-998A-6EA6-68F5-D399229AE0C1}"/>
              </a:ext>
            </a:extLst>
          </p:cNvPr>
          <p:cNvSpPr>
            <a:spLocks noGrp="1"/>
          </p:cNvSpPr>
          <p:nvPr>
            <p:ph type="sldNum" sz="quarter" idx="12"/>
          </p:nvPr>
        </p:nvSpPr>
        <p:spPr/>
        <p:txBody>
          <a:bodyPr/>
          <a:lstStyle/>
          <a:p>
            <a:fld id="{588949A8-7CCD-4D90-AA9A-1451BFC6FB3A}" type="slidenum">
              <a:rPr lang="en-US" smtClean="0"/>
              <a:t>30</a:t>
            </a:fld>
            <a:endParaRPr lang="en-US"/>
          </a:p>
        </p:txBody>
      </p:sp>
    </p:spTree>
    <p:extLst>
      <p:ext uri="{BB962C8B-B14F-4D97-AF65-F5344CB8AC3E}">
        <p14:creationId xmlns:p14="http://schemas.microsoft.com/office/powerpoint/2010/main" val="3087970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76CCFB7-E86B-75FC-9C3F-7BD38DEAF000}"/>
              </a:ext>
            </a:extLst>
          </p:cNvPr>
          <p:cNvSpPr>
            <a:spLocks noGrp="1"/>
          </p:cNvSpPr>
          <p:nvPr>
            <p:ph type="dt" sz="half" idx="10"/>
          </p:nvPr>
        </p:nvSpPr>
        <p:spPr/>
        <p:txBody>
          <a:bodyPr/>
          <a:lstStyle/>
          <a:p>
            <a:r>
              <a:rPr lang="en-US"/>
              <a:t>3/20/2025</a:t>
            </a:r>
          </a:p>
        </p:txBody>
      </p:sp>
      <p:sp>
        <p:nvSpPr>
          <p:cNvPr id="5" name="Footer Placeholder 4">
            <a:extLst>
              <a:ext uri="{FF2B5EF4-FFF2-40B4-BE49-F238E27FC236}">
                <a16:creationId xmlns:a16="http://schemas.microsoft.com/office/drawing/2014/main" id="{AC7BE586-B787-51B7-71DC-F3093C9C896D}"/>
              </a:ext>
            </a:extLst>
          </p:cNvPr>
          <p:cNvSpPr>
            <a:spLocks noGrp="1"/>
          </p:cNvSpPr>
          <p:nvPr>
            <p:ph type="ftr" sz="quarter" idx="11"/>
          </p:nvPr>
        </p:nvSpPr>
        <p:spPr/>
        <p:txBody>
          <a:bodyPr/>
          <a:lstStyle/>
          <a:p>
            <a:r>
              <a:rPr lang="en-US"/>
              <a:t>ePIC General Meeting </a:t>
            </a:r>
          </a:p>
        </p:txBody>
      </p:sp>
      <p:pic>
        <p:nvPicPr>
          <p:cNvPr id="7" name="Picture 6" descr="Map&#10;&#10;AI-generated content may be incorrect.">
            <a:extLst>
              <a:ext uri="{FF2B5EF4-FFF2-40B4-BE49-F238E27FC236}">
                <a16:creationId xmlns:a16="http://schemas.microsoft.com/office/drawing/2014/main" id="{7EF688DA-60AE-6186-D74C-AE90D89B0242}"/>
              </a:ext>
            </a:extLst>
          </p:cNvPr>
          <p:cNvPicPr>
            <a:picLocks noChangeAspect="1"/>
          </p:cNvPicPr>
          <p:nvPr/>
        </p:nvPicPr>
        <p:blipFill>
          <a:blip r:embed="rId2"/>
          <a:stretch>
            <a:fillRect/>
          </a:stretch>
        </p:blipFill>
        <p:spPr>
          <a:xfrm>
            <a:off x="218541" y="0"/>
            <a:ext cx="10377054" cy="6858000"/>
          </a:xfrm>
          <a:prstGeom prst="rect">
            <a:avLst/>
          </a:prstGeom>
        </p:spPr>
      </p:pic>
      <p:grpSp>
        <p:nvGrpSpPr>
          <p:cNvPr id="11" name="Group 10">
            <a:extLst>
              <a:ext uri="{FF2B5EF4-FFF2-40B4-BE49-F238E27FC236}">
                <a16:creationId xmlns:a16="http://schemas.microsoft.com/office/drawing/2014/main" id="{BD5568F8-16F8-77BF-85FA-F8A3F0ED12A1}"/>
              </a:ext>
            </a:extLst>
          </p:cNvPr>
          <p:cNvGrpSpPr/>
          <p:nvPr/>
        </p:nvGrpSpPr>
        <p:grpSpPr>
          <a:xfrm>
            <a:off x="8380687" y="3059668"/>
            <a:ext cx="3436005" cy="3661807"/>
            <a:chOff x="8380687" y="3059668"/>
            <a:chExt cx="3436005" cy="3661807"/>
          </a:xfrm>
        </p:grpSpPr>
        <p:pic>
          <p:nvPicPr>
            <p:cNvPr id="9" name="Picture 8" descr="Chart, pie chart&#10;&#10;AI-generated content may be incorrect.">
              <a:extLst>
                <a:ext uri="{FF2B5EF4-FFF2-40B4-BE49-F238E27FC236}">
                  <a16:creationId xmlns:a16="http://schemas.microsoft.com/office/drawing/2014/main" id="{E66B6134-5A51-1810-F796-6B0079253396}"/>
                </a:ext>
              </a:extLst>
            </p:cNvPr>
            <p:cNvPicPr>
              <a:picLocks noChangeAspect="1"/>
            </p:cNvPicPr>
            <p:nvPr/>
          </p:nvPicPr>
          <p:blipFill>
            <a:blip r:embed="rId3"/>
            <a:stretch>
              <a:fillRect/>
            </a:stretch>
          </p:blipFill>
          <p:spPr>
            <a:xfrm>
              <a:off x="8380687" y="3306871"/>
              <a:ext cx="3436005" cy="3414604"/>
            </a:xfrm>
            <a:prstGeom prst="rect">
              <a:avLst/>
            </a:prstGeom>
          </p:spPr>
        </p:pic>
        <p:sp>
          <p:nvSpPr>
            <p:cNvPr id="10" name="TextBox 9">
              <a:extLst>
                <a:ext uri="{FF2B5EF4-FFF2-40B4-BE49-F238E27FC236}">
                  <a16:creationId xmlns:a16="http://schemas.microsoft.com/office/drawing/2014/main" id="{7C87898B-BD89-7897-9994-2728F225BAC1}"/>
                </a:ext>
              </a:extLst>
            </p:cNvPr>
            <p:cNvSpPr txBox="1"/>
            <p:nvPr/>
          </p:nvSpPr>
          <p:spPr>
            <a:xfrm>
              <a:off x="8380687" y="3059668"/>
              <a:ext cx="3436005" cy="369332"/>
            </a:xfrm>
            <a:prstGeom prst="rect">
              <a:avLst/>
            </a:prstGeom>
            <a:solidFill>
              <a:schemeClr val="bg1"/>
            </a:solidFill>
          </p:spPr>
          <p:txBody>
            <a:bodyPr wrap="square" rtlCol="0">
              <a:spAutoFit/>
            </a:bodyPr>
            <a:lstStyle/>
            <a:p>
              <a:r>
                <a:rPr lang="en-US" dirty="0"/>
                <a:t>1030 Collaborators: </a:t>
              </a:r>
            </a:p>
          </p:txBody>
        </p:sp>
      </p:grpSp>
      <p:sp>
        <p:nvSpPr>
          <p:cNvPr id="2" name="Slide Number Placeholder 1">
            <a:extLst>
              <a:ext uri="{FF2B5EF4-FFF2-40B4-BE49-F238E27FC236}">
                <a16:creationId xmlns:a16="http://schemas.microsoft.com/office/drawing/2014/main" id="{2265161F-20A6-38C8-46D8-1A0ADE63F543}"/>
              </a:ext>
            </a:extLst>
          </p:cNvPr>
          <p:cNvSpPr>
            <a:spLocks noGrp="1"/>
          </p:cNvSpPr>
          <p:nvPr>
            <p:ph type="sldNum" sz="quarter" idx="12"/>
          </p:nvPr>
        </p:nvSpPr>
        <p:spPr/>
        <p:txBody>
          <a:bodyPr/>
          <a:lstStyle/>
          <a:p>
            <a:fld id="{588949A8-7CCD-4D90-AA9A-1451BFC6FB3A}" type="slidenum">
              <a:rPr lang="en-US" smtClean="0"/>
              <a:t>31</a:t>
            </a:fld>
            <a:endParaRPr lang="en-US"/>
          </a:p>
        </p:txBody>
      </p:sp>
    </p:spTree>
    <p:extLst>
      <p:ext uri="{BB962C8B-B14F-4D97-AF65-F5344CB8AC3E}">
        <p14:creationId xmlns:p14="http://schemas.microsoft.com/office/powerpoint/2010/main" val="307826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904FE-7CD4-7979-1390-EAEFE4520129}"/>
              </a:ext>
            </a:extLst>
          </p:cNvPr>
          <p:cNvSpPr>
            <a:spLocks noGrp="1"/>
          </p:cNvSpPr>
          <p:nvPr>
            <p:ph type="title"/>
          </p:nvPr>
        </p:nvSpPr>
        <p:spPr/>
        <p:txBody>
          <a:bodyPr/>
          <a:lstStyle/>
          <a:p>
            <a:r>
              <a:rPr lang="en-US" b="1" dirty="0">
                <a:solidFill>
                  <a:schemeClr val="accent1"/>
                </a:solidFill>
              </a:rPr>
              <a:t>Coming Soon</a:t>
            </a:r>
          </a:p>
        </p:txBody>
      </p:sp>
      <p:sp>
        <p:nvSpPr>
          <p:cNvPr id="3" name="Content Placeholder 2">
            <a:extLst>
              <a:ext uri="{FF2B5EF4-FFF2-40B4-BE49-F238E27FC236}">
                <a16:creationId xmlns:a16="http://schemas.microsoft.com/office/drawing/2014/main" id="{12ECEBD6-6064-F802-F152-6E82F15642E0}"/>
              </a:ext>
            </a:extLst>
          </p:cNvPr>
          <p:cNvSpPr>
            <a:spLocks noGrp="1"/>
          </p:cNvSpPr>
          <p:nvPr>
            <p:ph idx="1"/>
          </p:nvPr>
        </p:nvSpPr>
        <p:spPr>
          <a:xfrm>
            <a:off x="838200" y="1562100"/>
            <a:ext cx="10515600" cy="4614863"/>
          </a:xfrm>
        </p:spPr>
        <p:txBody>
          <a:bodyPr>
            <a:normAutofit/>
          </a:bodyPr>
          <a:lstStyle/>
          <a:p>
            <a:r>
              <a:rPr lang="en-US" dirty="0"/>
              <a:t>Next collaboration meeting – Week of July 14</a:t>
            </a:r>
            <a:r>
              <a:rPr lang="en-US" baseline="30000" dirty="0"/>
              <a:t>th</a:t>
            </a:r>
            <a:r>
              <a:rPr lang="en-US" dirty="0"/>
              <a:t> @ </a:t>
            </a:r>
            <a:r>
              <a:rPr lang="en-US" dirty="0" err="1"/>
              <a:t>JLab</a:t>
            </a:r>
            <a:r>
              <a:rPr lang="en-US" dirty="0"/>
              <a:t> </a:t>
            </a:r>
          </a:p>
          <a:p>
            <a:r>
              <a:rPr lang="en-US" dirty="0"/>
              <a:t>REMINDER: Call for Jan. 2026 Collab. Meeting Host due March 31</a:t>
            </a:r>
            <a:r>
              <a:rPr lang="en-US" baseline="30000" dirty="0"/>
              <a:t>st</a:t>
            </a:r>
            <a:r>
              <a:rPr lang="en-US" dirty="0"/>
              <a:t> </a:t>
            </a:r>
          </a:p>
          <a:p>
            <a:pPr lvl="1"/>
            <a:r>
              <a:rPr lang="en-US" dirty="0"/>
              <a:t>So far one expression of interest…</a:t>
            </a:r>
          </a:p>
          <a:p>
            <a:r>
              <a:rPr lang="en-US" dirty="0"/>
              <a:t>At future GM’s: Reports from Coordination Offices</a:t>
            </a:r>
          </a:p>
          <a:p>
            <a:pPr lvl="1"/>
            <a:r>
              <a:rPr lang="en-US" dirty="0"/>
              <a:t>S&amp;C and AC: April 4</a:t>
            </a:r>
            <a:r>
              <a:rPr lang="en-US" baseline="30000" dirty="0"/>
              <a:t>th</a:t>
            </a:r>
            <a:r>
              <a:rPr lang="en-US" dirty="0"/>
              <a:t>/17</a:t>
            </a:r>
            <a:r>
              <a:rPr lang="en-US" baseline="30000" dirty="0"/>
              <a:t>th</a:t>
            </a:r>
            <a:r>
              <a:rPr lang="en-US" dirty="0"/>
              <a:t> </a:t>
            </a:r>
          </a:p>
          <a:p>
            <a:r>
              <a:rPr lang="en-US" dirty="0"/>
              <a:t>EIC RRB Meeting Announced – June 5-6 in Prague</a:t>
            </a:r>
          </a:p>
          <a:p>
            <a:pPr lvl="1"/>
            <a:r>
              <a:rPr lang="en-US" sz="1800" u="sng" kern="0" dirty="0">
                <a:solidFill>
                  <a:srgbClr val="0000FF"/>
                </a:solidFill>
                <a:effectLst/>
                <a:latin typeface="Aptos" panose="020B0004020202020204" pitchFamily="34" charset="0"/>
                <a:ea typeface="Aptos" panose="020B0004020202020204" pitchFamily="34" charset="0"/>
                <a:cs typeface="Aptos" panose="020B0004020202020204" pitchFamily="34" charset="0"/>
                <a:hlinkClick r:id="rId2"/>
              </a:rPr>
              <a:t>https://www.bnl.gov/eic-rrbmeeting/index.php</a:t>
            </a:r>
            <a:endParaRPr lang="en-US" dirty="0"/>
          </a:p>
        </p:txBody>
      </p:sp>
      <p:sp>
        <p:nvSpPr>
          <p:cNvPr id="4" name="Date Placeholder 3">
            <a:extLst>
              <a:ext uri="{FF2B5EF4-FFF2-40B4-BE49-F238E27FC236}">
                <a16:creationId xmlns:a16="http://schemas.microsoft.com/office/drawing/2014/main" id="{3A66E893-A5F4-8809-6E32-BEAC1E52320C}"/>
              </a:ext>
            </a:extLst>
          </p:cNvPr>
          <p:cNvSpPr>
            <a:spLocks noGrp="1"/>
          </p:cNvSpPr>
          <p:nvPr>
            <p:ph type="dt" sz="half" idx="10"/>
          </p:nvPr>
        </p:nvSpPr>
        <p:spPr/>
        <p:txBody>
          <a:bodyPr/>
          <a:lstStyle/>
          <a:p>
            <a:r>
              <a:rPr lang="en-US"/>
              <a:t>3/20/2025</a:t>
            </a:r>
          </a:p>
        </p:txBody>
      </p:sp>
      <p:sp>
        <p:nvSpPr>
          <p:cNvPr id="5" name="Footer Placeholder 4">
            <a:extLst>
              <a:ext uri="{FF2B5EF4-FFF2-40B4-BE49-F238E27FC236}">
                <a16:creationId xmlns:a16="http://schemas.microsoft.com/office/drawing/2014/main" id="{2B9CEE84-82D8-EA8E-79A2-DF4FF18D049A}"/>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9834A45D-9016-CBB8-A5EA-3DFA4FD7F57B}"/>
              </a:ext>
            </a:extLst>
          </p:cNvPr>
          <p:cNvSpPr>
            <a:spLocks noGrp="1"/>
          </p:cNvSpPr>
          <p:nvPr>
            <p:ph type="sldNum" sz="quarter" idx="12"/>
          </p:nvPr>
        </p:nvSpPr>
        <p:spPr/>
        <p:txBody>
          <a:bodyPr/>
          <a:lstStyle/>
          <a:p>
            <a:fld id="{588949A8-7CCD-4D90-AA9A-1451BFC6FB3A}" type="slidenum">
              <a:rPr lang="en-US" smtClean="0"/>
              <a:t>32</a:t>
            </a:fld>
            <a:endParaRPr lang="en-US"/>
          </a:p>
        </p:txBody>
      </p:sp>
    </p:spTree>
    <p:extLst>
      <p:ext uri="{BB962C8B-B14F-4D97-AF65-F5344CB8AC3E}">
        <p14:creationId xmlns:p14="http://schemas.microsoft.com/office/powerpoint/2010/main" val="11761723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AEAB4-7481-0A3F-8F3E-7C3679F18B4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7BB485C-108C-48DF-EB45-29BE4A8E89DB}"/>
              </a:ext>
            </a:extLst>
          </p:cNvPr>
          <p:cNvSpPr txBox="1"/>
          <p:nvPr/>
        </p:nvSpPr>
        <p:spPr>
          <a:xfrm>
            <a:off x="356008" y="575084"/>
            <a:ext cx="10711330" cy="630942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Preliminary Design Reviews (60% design maturity equivalent, called PDR, PDR2 or PDR3, pending the subsystem)</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PDR2: MPGD Tracking Detectors (6.10.03.02) – Summer 2025 – exact timing linked to progress on first engineering test articles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PDR2: Silicon Tracking Detectors (6.10.03.01) – Fall 2025 – After early results of ITS3 ER2</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PDR2: Cherenkov-based Particle Identification Detectors (6.10.04;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pfRICH</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hpDIRC</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dRICH</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 </a:t>
            </a:r>
            <a:r>
              <a:rPr kumimoji="0" lang="en-US" sz="1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April 1-2, 2025</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PDR2: AC-LGAD-based Particle Identification Detectors (6.10.04; BTOF, FTOF, common systems) – Fall 2025</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PDR3: Barrel EM Cal (6.10.05.02) – ~August 2025</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PDR2: Backward HCAL (6.10.06.01) – ~September 2025</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PDR: Magnet Cryogenics and infrastructure (6.10.07) – September/October 2025</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PDR3: Electronics/DAQ-computing (6.10.08. 6.10.09.01) – Late August 2025 – this does not include slow controls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PDR: DAQ-Slow Controls (6.10.09.02) – November/December 2025 – Later to ensure integration DAQ in the collider common platform</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PDR: Integration, Infrastructure and Installation (6.10.10) – September/October – everything outside GST, includes cradle, HCAL, etc.</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PDR: Integration, Infrastructure and Installation (6.10.10) – November/December 2025 – everything inside GST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PDR3: IR Integration and Auxiliary Detectors (6.10.11) – November/December 2025 – includes 6.10.14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lumi</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detector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PDR2: Polarimetry (6.10.014) – September/October 2025</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Final Design Reviews (FDR):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FDR: Backward &amp; Forward EM Calorimetry, Barrel &amp; Forward HCAL (6.10.05.01; 6.10.05.03; 6.10.06.02; 6.10.06.03) – </a:t>
            </a:r>
            <a:r>
              <a:rPr kumimoji="0" lang="en-US" sz="1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May 2025</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Project Reviews: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OPA CD-3B Review – January 7-9, 2025</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DAC Meeting – Comprehensive look to design status and readiness for CD-2: </a:t>
            </a:r>
            <a:r>
              <a:rPr kumimoji="0" lang="en-US" sz="1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3 days to split topics. June 11-13 @ BNL.</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DOE IPR focused on SP Status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29</a:t>
            </a:r>
            <a:r>
              <a:rPr kumimoji="0" lang="en-US" sz="1400" b="0" i="0" u="none" strike="noStrike" kern="1200" cap="none" spc="0" normalizeH="0" baseline="3000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&amp; 30</a:t>
            </a:r>
            <a:r>
              <a:rPr kumimoji="0" lang="en-US" sz="1400" b="0" i="0" u="none" strike="noStrike" kern="1200" cap="none" spc="0" normalizeH="0" baseline="3000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of July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Collider Subproject and Status Director's Review</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 October 21</a:t>
            </a:r>
            <a:r>
              <a:rPr kumimoji="0" lang="en-US" sz="14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st</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 23</a:t>
            </a:r>
            <a:r>
              <a:rPr kumimoji="0" lang="en-US" sz="14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rd</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2025</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DOE IPR and ICR</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 January 13</a:t>
            </a:r>
            <a:r>
              <a:rPr kumimoji="0" lang="en-US" sz="14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th</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 16</a:t>
            </a:r>
            <a:r>
              <a:rPr kumimoji="0" lang="en-US" sz="14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th</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2026</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Other Meetings: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Detector R&amp;D Day hosted by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ePIC</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and EIC Project: </a:t>
            </a:r>
            <a:r>
              <a:rPr kumimoji="0" lang="en-US" sz="1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16-17April 2025</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5</a:t>
            </a:r>
            <a:r>
              <a:rPr kumimoji="0" lang="en-US" sz="1400" b="0" i="0" u="none" strike="noStrike" kern="1200" cap="none" spc="0" normalizeH="0" baseline="3000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RRB Meeting: </a:t>
            </a:r>
            <a:r>
              <a:rPr kumimoji="0" lang="en-US" sz="1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June 5-6</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2025 – Prague, Czech</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6</a:t>
            </a:r>
            <a:r>
              <a:rPr kumimoji="0" lang="en-US" sz="1400" b="0" i="0" u="none" strike="noStrike" kern="1200" cap="none" spc="0" normalizeH="0" baseline="3000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RRB Meeting: November 4</a:t>
            </a:r>
            <a:r>
              <a:rPr kumimoji="0" lang="en-US" sz="1400" b="0" i="0" u="none" strike="noStrike" kern="1200" cap="none" spc="0" normalizeH="0" baseline="3000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&amp; 5</a:t>
            </a:r>
            <a:r>
              <a:rPr kumimoji="0" lang="en-US" sz="1400" b="0" i="0" u="none" strike="noStrike" kern="1200" cap="none" spc="0" normalizeH="0" baseline="3000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2025, BNL</a:t>
            </a:r>
          </a:p>
        </p:txBody>
      </p:sp>
      <p:sp>
        <p:nvSpPr>
          <p:cNvPr id="2" name="Title 1">
            <a:extLst>
              <a:ext uri="{FF2B5EF4-FFF2-40B4-BE49-F238E27FC236}">
                <a16:creationId xmlns:a16="http://schemas.microsoft.com/office/drawing/2014/main" id="{2174FAF3-B01F-0127-28D7-5A1FCAE69CCB}"/>
              </a:ext>
            </a:extLst>
          </p:cNvPr>
          <p:cNvSpPr>
            <a:spLocks noGrp="1"/>
          </p:cNvSpPr>
          <p:nvPr>
            <p:ph type="title"/>
          </p:nvPr>
        </p:nvSpPr>
        <p:spPr>
          <a:xfrm>
            <a:off x="249991" y="0"/>
            <a:ext cx="11942010" cy="523415"/>
          </a:xfrm>
        </p:spPr>
        <p:txBody>
          <a:bodyPr>
            <a:noAutofit/>
          </a:bodyPr>
          <a:lstStyle/>
          <a:p>
            <a:r>
              <a:rPr lang="en-US" sz="3200" b="1" dirty="0">
                <a:latin typeface="+mn-lt"/>
              </a:rPr>
              <a:t>Detector and Project </a:t>
            </a:r>
            <a:r>
              <a:rPr lang="en-US" sz="3200" b="1" dirty="0">
                <a:latin typeface="+mn-lt"/>
                <a:ea typeface="Calibri" panose="020F0502020204030204" pitchFamily="34" charset="0"/>
                <a:cs typeface="Calibri" panose="020F0502020204030204" pitchFamily="34" charset="0"/>
              </a:rPr>
              <a:t>Reviews planned for 2025:</a:t>
            </a:r>
            <a:endParaRPr lang="en-US" sz="3200" b="1" dirty="0">
              <a:latin typeface="+mn-lt"/>
            </a:endParaRPr>
          </a:p>
        </p:txBody>
      </p:sp>
      <p:sp>
        <p:nvSpPr>
          <p:cNvPr id="3" name="TextBox 2">
            <a:extLst>
              <a:ext uri="{FF2B5EF4-FFF2-40B4-BE49-F238E27FC236}">
                <a16:creationId xmlns:a16="http://schemas.microsoft.com/office/drawing/2014/main" id="{EF30B5CD-1EA5-30F2-1202-0BC848556772}"/>
              </a:ext>
            </a:extLst>
          </p:cNvPr>
          <p:cNvSpPr txBox="1"/>
          <p:nvPr/>
        </p:nvSpPr>
        <p:spPr>
          <a:xfrm>
            <a:off x="9782443" y="77041"/>
            <a:ext cx="21595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From Elke and Rolf</a:t>
            </a:r>
          </a:p>
        </p:txBody>
      </p:sp>
    </p:spTree>
    <p:extLst>
      <p:ext uri="{BB962C8B-B14F-4D97-AF65-F5344CB8AC3E}">
        <p14:creationId xmlns:p14="http://schemas.microsoft.com/office/powerpoint/2010/main" val="19497222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C17AE-5A41-8169-C795-5131878EA70B}"/>
              </a:ext>
            </a:extLst>
          </p:cNvPr>
          <p:cNvSpPr>
            <a:spLocks noGrp="1"/>
          </p:cNvSpPr>
          <p:nvPr>
            <p:ph type="title"/>
          </p:nvPr>
        </p:nvSpPr>
        <p:spPr>
          <a:xfrm>
            <a:off x="838200" y="365126"/>
            <a:ext cx="10515600" cy="851116"/>
          </a:xfrm>
        </p:spPr>
        <p:txBody>
          <a:bodyPr/>
          <a:lstStyle/>
          <a:p>
            <a:r>
              <a:rPr lang="en-US" b="1" dirty="0">
                <a:solidFill>
                  <a:schemeClr val="accent1"/>
                </a:solidFill>
              </a:rPr>
              <a:t>Parting Thoughts</a:t>
            </a:r>
          </a:p>
        </p:txBody>
      </p:sp>
      <p:sp>
        <p:nvSpPr>
          <p:cNvPr id="3" name="Content Placeholder 2">
            <a:extLst>
              <a:ext uri="{FF2B5EF4-FFF2-40B4-BE49-F238E27FC236}">
                <a16:creationId xmlns:a16="http://schemas.microsoft.com/office/drawing/2014/main" id="{32AB58AE-DD63-7159-A6C7-7EFAE4E93AD2}"/>
              </a:ext>
            </a:extLst>
          </p:cNvPr>
          <p:cNvSpPr>
            <a:spLocks noGrp="1"/>
          </p:cNvSpPr>
          <p:nvPr>
            <p:ph idx="1"/>
          </p:nvPr>
        </p:nvSpPr>
        <p:spPr>
          <a:xfrm>
            <a:off x="838200" y="1338606"/>
            <a:ext cx="10515600" cy="4838357"/>
          </a:xfrm>
        </p:spPr>
        <p:txBody>
          <a:bodyPr>
            <a:normAutofit/>
          </a:bodyPr>
          <a:lstStyle/>
          <a:p>
            <a:r>
              <a:rPr lang="en-US" dirty="0" err="1"/>
              <a:t>ePIC</a:t>
            </a:r>
            <a:r>
              <a:rPr lang="en-US" dirty="0"/>
              <a:t> is moving forward on a number of collaboration priorities</a:t>
            </a:r>
          </a:p>
          <a:p>
            <a:pPr lvl="1"/>
            <a:r>
              <a:rPr lang="en-US" dirty="0"/>
              <a:t>Completing the </a:t>
            </a:r>
            <a:r>
              <a:rPr lang="en-US" dirty="0" err="1"/>
              <a:t>preTDR</a:t>
            </a:r>
            <a:r>
              <a:rPr lang="en-US" dirty="0"/>
              <a:t> in 2025 is a critical effort</a:t>
            </a:r>
          </a:p>
          <a:p>
            <a:pPr lvl="1"/>
            <a:r>
              <a:rPr lang="en-US" dirty="0"/>
              <a:t>Working to develop the Early Science program </a:t>
            </a:r>
          </a:p>
          <a:p>
            <a:r>
              <a:rPr lang="en-US" dirty="0"/>
              <a:t>Next </a:t>
            </a:r>
            <a:r>
              <a:rPr lang="en-US" dirty="0" err="1"/>
              <a:t>ePIC</a:t>
            </a:r>
            <a:r>
              <a:rPr lang="en-US" dirty="0"/>
              <a:t> General Meeting Friday, Apr. 4</a:t>
            </a:r>
            <a:r>
              <a:rPr lang="en-US" baseline="30000" dirty="0"/>
              <a:t>th</a:t>
            </a:r>
            <a:r>
              <a:rPr lang="en-US" dirty="0"/>
              <a:t>, 2025 @ 10:30AM ET</a:t>
            </a:r>
          </a:p>
        </p:txBody>
      </p:sp>
      <p:sp>
        <p:nvSpPr>
          <p:cNvPr id="4" name="Date Placeholder 3">
            <a:extLst>
              <a:ext uri="{FF2B5EF4-FFF2-40B4-BE49-F238E27FC236}">
                <a16:creationId xmlns:a16="http://schemas.microsoft.com/office/drawing/2014/main" id="{7E6B28DD-586C-CD93-73C2-BC123AE9C5BA}"/>
              </a:ext>
            </a:extLst>
          </p:cNvPr>
          <p:cNvSpPr>
            <a:spLocks noGrp="1"/>
          </p:cNvSpPr>
          <p:nvPr>
            <p:ph type="dt" sz="half" idx="10"/>
          </p:nvPr>
        </p:nvSpPr>
        <p:spPr/>
        <p:txBody>
          <a:bodyPr/>
          <a:lstStyle/>
          <a:p>
            <a:r>
              <a:rPr lang="en-US"/>
              <a:t>3/20/2025</a:t>
            </a:r>
          </a:p>
        </p:txBody>
      </p:sp>
      <p:sp>
        <p:nvSpPr>
          <p:cNvPr id="9" name="Rectangle 5">
            <a:extLst>
              <a:ext uri="{FF2B5EF4-FFF2-40B4-BE49-F238E27FC236}">
                <a16:creationId xmlns:a16="http://schemas.microsoft.com/office/drawing/2014/main" id="{499A4514-4849-DB57-66A8-701208B37A3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Footer Placeholder 4">
            <a:extLst>
              <a:ext uri="{FF2B5EF4-FFF2-40B4-BE49-F238E27FC236}">
                <a16:creationId xmlns:a16="http://schemas.microsoft.com/office/drawing/2014/main" id="{D791C3B2-E8EB-A59D-3230-513A679F1E61}"/>
              </a:ext>
            </a:extLst>
          </p:cNvPr>
          <p:cNvSpPr>
            <a:spLocks noGrp="1"/>
          </p:cNvSpPr>
          <p:nvPr>
            <p:ph type="ftr" sz="quarter" idx="11"/>
          </p:nvPr>
        </p:nvSpPr>
        <p:spPr/>
        <p:txBody>
          <a:bodyPr/>
          <a:lstStyle/>
          <a:p>
            <a:r>
              <a:rPr lang="en-US"/>
              <a:t>ePIC General Meeting </a:t>
            </a:r>
          </a:p>
        </p:txBody>
      </p:sp>
      <p:pic>
        <p:nvPicPr>
          <p:cNvPr id="7" name="Picture 6" descr="Logo&#10;&#10;Description automatically generated">
            <a:extLst>
              <a:ext uri="{FF2B5EF4-FFF2-40B4-BE49-F238E27FC236}">
                <a16:creationId xmlns:a16="http://schemas.microsoft.com/office/drawing/2014/main" id="{DA2B306E-FE73-23C4-74FC-10004A785BD7}"/>
              </a:ext>
            </a:extLst>
          </p:cNvPr>
          <p:cNvPicPr>
            <a:picLocks noChangeAspect="1"/>
          </p:cNvPicPr>
          <p:nvPr/>
        </p:nvPicPr>
        <p:blipFill>
          <a:blip r:embed="rId2"/>
          <a:stretch>
            <a:fillRect/>
          </a:stretch>
        </p:blipFill>
        <p:spPr>
          <a:xfrm>
            <a:off x="9358713" y="4607930"/>
            <a:ext cx="2618574" cy="1884944"/>
          </a:xfrm>
          <a:prstGeom prst="rect">
            <a:avLst/>
          </a:prstGeom>
        </p:spPr>
      </p:pic>
      <p:sp>
        <p:nvSpPr>
          <p:cNvPr id="6" name="Slide Number Placeholder 5">
            <a:extLst>
              <a:ext uri="{FF2B5EF4-FFF2-40B4-BE49-F238E27FC236}">
                <a16:creationId xmlns:a16="http://schemas.microsoft.com/office/drawing/2014/main" id="{BD3F7570-0F7C-2338-9406-A4DCF751ED3B}"/>
              </a:ext>
            </a:extLst>
          </p:cNvPr>
          <p:cNvSpPr>
            <a:spLocks noGrp="1"/>
          </p:cNvSpPr>
          <p:nvPr>
            <p:ph type="sldNum" sz="quarter" idx="12"/>
          </p:nvPr>
        </p:nvSpPr>
        <p:spPr/>
        <p:txBody>
          <a:bodyPr/>
          <a:lstStyle/>
          <a:p>
            <a:fld id="{588949A8-7CCD-4D90-AA9A-1451BFC6FB3A}" type="slidenum">
              <a:rPr lang="en-US" smtClean="0"/>
              <a:t>34</a:t>
            </a:fld>
            <a:endParaRPr lang="en-US"/>
          </a:p>
        </p:txBody>
      </p:sp>
    </p:spTree>
    <p:extLst>
      <p:ext uri="{BB962C8B-B14F-4D97-AF65-F5344CB8AC3E}">
        <p14:creationId xmlns:p14="http://schemas.microsoft.com/office/powerpoint/2010/main" val="26151850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xt&#10;&#10;Description automatically generated with medium confidence">
            <a:extLst>
              <a:ext uri="{FF2B5EF4-FFF2-40B4-BE49-F238E27FC236}">
                <a16:creationId xmlns:a16="http://schemas.microsoft.com/office/drawing/2014/main" id="{435FE5CE-15BE-8B4A-54CC-D52C7DCC0F08}"/>
              </a:ext>
            </a:extLst>
          </p:cNvPr>
          <p:cNvPicPr>
            <a:picLocks noChangeAspect="1"/>
          </p:cNvPicPr>
          <p:nvPr/>
        </p:nvPicPr>
        <p:blipFill>
          <a:blip r:embed="rId2"/>
          <a:stretch>
            <a:fillRect/>
          </a:stretch>
        </p:blipFill>
        <p:spPr>
          <a:xfrm>
            <a:off x="1569327" y="2112150"/>
            <a:ext cx="9053345" cy="2633700"/>
          </a:xfrm>
          <a:prstGeom prst="rect">
            <a:avLst/>
          </a:prstGeom>
        </p:spPr>
      </p:pic>
      <p:sp>
        <p:nvSpPr>
          <p:cNvPr id="2" name="Date Placeholder 1">
            <a:extLst>
              <a:ext uri="{FF2B5EF4-FFF2-40B4-BE49-F238E27FC236}">
                <a16:creationId xmlns:a16="http://schemas.microsoft.com/office/drawing/2014/main" id="{9BC7A3F4-3753-8E74-B80F-E4A0CDA88DCA}"/>
              </a:ext>
            </a:extLst>
          </p:cNvPr>
          <p:cNvSpPr>
            <a:spLocks noGrp="1"/>
          </p:cNvSpPr>
          <p:nvPr>
            <p:ph type="dt" sz="half" idx="10"/>
          </p:nvPr>
        </p:nvSpPr>
        <p:spPr/>
        <p:txBody>
          <a:bodyPr/>
          <a:lstStyle/>
          <a:p>
            <a:r>
              <a:rPr lang="en-US"/>
              <a:t>3/20/2025</a:t>
            </a:r>
          </a:p>
        </p:txBody>
      </p:sp>
      <p:sp>
        <p:nvSpPr>
          <p:cNvPr id="3" name="Footer Placeholder 2">
            <a:extLst>
              <a:ext uri="{FF2B5EF4-FFF2-40B4-BE49-F238E27FC236}">
                <a16:creationId xmlns:a16="http://schemas.microsoft.com/office/drawing/2014/main" id="{CFBD81DA-5D9A-F679-21B5-3F001B09C4FF}"/>
              </a:ext>
            </a:extLst>
          </p:cNvPr>
          <p:cNvSpPr>
            <a:spLocks noGrp="1"/>
          </p:cNvSpPr>
          <p:nvPr>
            <p:ph type="ftr" sz="quarter" idx="11"/>
          </p:nvPr>
        </p:nvSpPr>
        <p:spPr/>
        <p:txBody>
          <a:bodyPr/>
          <a:lstStyle/>
          <a:p>
            <a:r>
              <a:rPr lang="en-US"/>
              <a:t>ePIC General Meeting </a:t>
            </a:r>
          </a:p>
        </p:txBody>
      </p:sp>
      <p:sp>
        <p:nvSpPr>
          <p:cNvPr id="4" name="Slide Number Placeholder 3">
            <a:extLst>
              <a:ext uri="{FF2B5EF4-FFF2-40B4-BE49-F238E27FC236}">
                <a16:creationId xmlns:a16="http://schemas.microsoft.com/office/drawing/2014/main" id="{499CBEDB-B17B-F200-17D8-34911E8B72DE}"/>
              </a:ext>
            </a:extLst>
          </p:cNvPr>
          <p:cNvSpPr>
            <a:spLocks noGrp="1"/>
          </p:cNvSpPr>
          <p:nvPr>
            <p:ph type="sldNum" sz="quarter" idx="12"/>
          </p:nvPr>
        </p:nvSpPr>
        <p:spPr/>
        <p:txBody>
          <a:bodyPr/>
          <a:lstStyle/>
          <a:p>
            <a:fld id="{588949A8-7CCD-4D90-AA9A-1451BFC6FB3A}" type="slidenum">
              <a:rPr lang="en-US" smtClean="0"/>
              <a:t>35</a:t>
            </a:fld>
            <a:endParaRPr lang="en-US"/>
          </a:p>
        </p:txBody>
      </p:sp>
    </p:spTree>
    <p:extLst>
      <p:ext uri="{BB962C8B-B14F-4D97-AF65-F5344CB8AC3E}">
        <p14:creationId xmlns:p14="http://schemas.microsoft.com/office/powerpoint/2010/main" val="3042306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ree Vectors | 3D Arrow Right Green">
            <a:extLst>
              <a:ext uri="{FF2B5EF4-FFF2-40B4-BE49-F238E27FC236}">
                <a16:creationId xmlns:a16="http://schemas.microsoft.com/office/drawing/2014/main" id="{EA86CB8E-9667-813F-6534-F5A6682418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188" y="2337228"/>
            <a:ext cx="11875773" cy="3238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B758D90-69F9-4840-D220-8445B3268A8D}"/>
              </a:ext>
            </a:extLst>
          </p:cNvPr>
          <p:cNvSpPr>
            <a:spLocks noGrp="1"/>
          </p:cNvSpPr>
          <p:nvPr>
            <p:ph type="title"/>
          </p:nvPr>
        </p:nvSpPr>
        <p:spPr>
          <a:xfrm>
            <a:off x="776585" y="258427"/>
            <a:ext cx="10515600" cy="1032919"/>
          </a:xfrm>
        </p:spPr>
        <p:txBody>
          <a:bodyPr/>
          <a:lstStyle/>
          <a:p>
            <a:r>
              <a:rPr lang="en-US" b="1" dirty="0">
                <a:solidFill>
                  <a:schemeClr val="accent1"/>
                </a:solidFill>
              </a:rPr>
              <a:t>               2025 -2026</a:t>
            </a:r>
          </a:p>
        </p:txBody>
      </p:sp>
      <p:sp>
        <p:nvSpPr>
          <p:cNvPr id="4" name="Date Placeholder 3">
            <a:extLst>
              <a:ext uri="{FF2B5EF4-FFF2-40B4-BE49-F238E27FC236}">
                <a16:creationId xmlns:a16="http://schemas.microsoft.com/office/drawing/2014/main" id="{02A0A67C-16C0-412A-289E-C666EA365B25}"/>
              </a:ext>
            </a:extLst>
          </p:cNvPr>
          <p:cNvSpPr>
            <a:spLocks noGrp="1"/>
          </p:cNvSpPr>
          <p:nvPr>
            <p:ph type="dt" sz="half" idx="10"/>
          </p:nvPr>
        </p:nvSpPr>
        <p:spPr>
          <a:xfrm>
            <a:off x="86378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3/20/2025</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C30CFCC-4652-2695-9153-B8C2717FE5C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ePIC General Meeting </a:t>
            </a:r>
          </a:p>
        </p:txBody>
      </p:sp>
      <p:grpSp>
        <p:nvGrpSpPr>
          <p:cNvPr id="7" name="Group 6">
            <a:extLst>
              <a:ext uri="{FF2B5EF4-FFF2-40B4-BE49-F238E27FC236}">
                <a16:creationId xmlns:a16="http://schemas.microsoft.com/office/drawing/2014/main" id="{2DF65D60-FF65-A57E-6384-53ED19785CCC}"/>
              </a:ext>
            </a:extLst>
          </p:cNvPr>
          <p:cNvGrpSpPr/>
          <p:nvPr/>
        </p:nvGrpSpPr>
        <p:grpSpPr>
          <a:xfrm>
            <a:off x="3170607" y="1411661"/>
            <a:ext cx="1237691" cy="2384858"/>
            <a:chOff x="7534031" y="1196286"/>
            <a:chExt cx="1237691" cy="2384858"/>
          </a:xfrm>
        </p:grpSpPr>
        <p:cxnSp>
          <p:nvCxnSpPr>
            <p:cNvPr id="8" name="Straight Arrow Connector 7">
              <a:extLst>
                <a:ext uri="{FF2B5EF4-FFF2-40B4-BE49-F238E27FC236}">
                  <a16:creationId xmlns:a16="http://schemas.microsoft.com/office/drawing/2014/main" id="{13CC3DC5-294F-C15D-9B7C-184F7441BDB5}"/>
                </a:ext>
              </a:extLst>
            </p:cNvPr>
            <p:cNvCxnSpPr>
              <a:cxnSpLocks/>
            </p:cNvCxnSpPr>
            <p:nvPr/>
          </p:nvCxnSpPr>
          <p:spPr>
            <a:xfrm>
              <a:off x="7850350" y="1766799"/>
              <a:ext cx="0" cy="1814345"/>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5795986-B893-FFE2-60C1-92CAEB953B68}"/>
                </a:ext>
              </a:extLst>
            </p:cNvPr>
            <p:cNvSpPr txBox="1"/>
            <p:nvPr/>
          </p:nvSpPr>
          <p:spPr>
            <a:xfrm>
              <a:off x="7534031" y="1196286"/>
              <a:ext cx="1237691" cy="57708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err="1">
                  <a:ln>
                    <a:noFill/>
                  </a:ln>
                  <a:solidFill>
                    <a:srgbClr val="4472C4"/>
                  </a:solidFill>
                  <a:effectLst/>
                  <a:uLnTx/>
                  <a:uFillTx/>
                  <a:latin typeface="Calibri" panose="020F0502020204030204"/>
                  <a:ea typeface="+mn-ea"/>
                  <a:cs typeface="+mn-cs"/>
                </a:rPr>
                <a:t>ePIC</a:t>
              </a:r>
              <a:r>
                <a:rPr kumimoji="0" lang="en-US" sz="1050" b="1" i="0" u="none" strike="noStrike" kern="1200" cap="none" spc="0" normalizeH="0" baseline="0" noProof="0" dirty="0">
                  <a:ln>
                    <a:noFill/>
                  </a:ln>
                  <a:solidFill>
                    <a:srgbClr val="4472C4"/>
                  </a:solidFill>
                  <a:effectLst/>
                  <a:uLnTx/>
                  <a:uFillTx/>
                  <a:latin typeface="Calibri" panose="020F0502020204030204"/>
                  <a:ea typeface="+mn-ea"/>
                  <a:cs typeface="+mn-cs"/>
                </a:rPr>
                <a:t> Early Physics Workshop </a:t>
              </a:r>
              <a:br>
                <a:rPr kumimoji="0" lang="en-US" sz="1050" b="1" i="0" u="none" strike="noStrike" kern="1200" cap="none" spc="0" normalizeH="0" baseline="0" noProof="0" dirty="0">
                  <a:ln>
                    <a:noFill/>
                  </a:ln>
                  <a:solidFill>
                    <a:srgbClr val="4472C4"/>
                  </a:solidFill>
                  <a:effectLst/>
                  <a:uLnTx/>
                  <a:uFillTx/>
                  <a:latin typeface="Calibri" panose="020F0502020204030204"/>
                  <a:ea typeface="+mn-ea"/>
                  <a:cs typeface="+mn-cs"/>
                </a:rPr>
              </a:br>
              <a:r>
                <a:rPr kumimoji="0" lang="en-US" sz="1050" b="1" i="0" u="none" strike="noStrike" kern="1200" cap="none" spc="0" normalizeH="0" baseline="0" noProof="0" dirty="0">
                  <a:ln>
                    <a:noFill/>
                  </a:ln>
                  <a:solidFill>
                    <a:srgbClr val="4472C4"/>
                  </a:solidFill>
                  <a:effectLst/>
                  <a:uLnTx/>
                  <a:uFillTx/>
                  <a:latin typeface="Calibri" panose="020F0502020204030204"/>
                  <a:ea typeface="+mn-ea"/>
                  <a:cs typeface="+mn-cs"/>
                </a:rPr>
                <a:t>April 24-25, 2025</a:t>
              </a:r>
            </a:p>
          </p:txBody>
        </p:sp>
      </p:grpSp>
      <p:grpSp>
        <p:nvGrpSpPr>
          <p:cNvPr id="40" name="Group 39">
            <a:extLst>
              <a:ext uri="{FF2B5EF4-FFF2-40B4-BE49-F238E27FC236}">
                <a16:creationId xmlns:a16="http://schemas.microsoft.com/office/drawing/2014/main" id="{90A6558E-336E-F7B0-A3B3-110366CDE69D}"/>
              </a:ext>
            </a:extLst>
          </p:cNvPr>
          <p:cNvGrpSpPr/>
          <p:nvPr/>
        </p:nvGrpSpPr>
        <p:grpSpPr>
          <a:xfrm>
            <a:off x="10344308" y="1681176"/>
            <a:ext cx="1226631" cy="2025964"/>
            <a:chOff x="1944555" y="2164579"/>
            <a:chExt cx="680654" cy="1845152"/>
          </a:xfrm>
        </p:grpSpPr>
        <p:sp>
          <p:nvSpPr>
            <p:cNvPr id="41" name="TextBox 40">
              <a:extLst>
                <a:ext uri="{FF2B5EF4-FFF2-40B4-BE49-F238E27FC236}">
                  <a16:creationId xmlns:a16="http://schemas.microsoft.com/office/drawing/2014/main" id="{3A01AD7F-DDE1-F6FA-5384-A1FF51E96FB6}"/>
                </a:ext>
              </a:extLst>
            </p:cNvPr>
            <p:cNvSpPr txBox="1"/>
            <p:nvPr/>
          </p:nvSpPr>
          <p:spPr>
            <a:xfrm>
              <a:off x="1944555" y="2164579"/>
              <a:ext cx="680654" cy="476524"/>
            </a:xfrm>
            <a:prstGeom prst="rect">
              <a:avLst/>
            </a:prstGeom>
            <a:solidFill>
              <a:schemeClr val="bg1"/>
            </a:solidFill>
            <a:ln w="2222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4472C4"/>
                  </a:solidFill>
                  <a:effectLst/>
                  <a:uLnTx/>
                  <a:uFillTx/>
                  <a:latin typeface="Calibri" panose="020F0502020204030204"/>
                  <a:ea typeface="+mn-ea"/>
                  <a:cs typeface="+mn-cs"/>
                </a:rPr>
                <a:t>ePIC</a:t>
              </a:r>
              <a:r>
                <a:rPr kumimoji="0" lang="en-US" sz="1400" b="1" i="0" u="none" strike="noStrike" kern="1200" cap="none" spc="0" normalizeH="0" baseline="0" noProof="0" dirty="0">
                  <a:ln>
                    <a:noFill/>
                  </a:ln>
                  <a:solidFill>
                    <a:srgbClr val="4472C4"/>
                  </a:solidFill>
                  <a:effectLst/>
                  <a:uLnTx/>
                  <a:uFillTx/>
                  <a:latin typeface="Calibri" panose="020F0502020204030204"/>
                  <a:ea typeface="+mn-ea"/>
                  <a:cs typeface="+mn-cs"/>
                </a:rPr>
                <a:t> pre-TDR</a:t>
              </a:r>
              <a:endParaRPr lang="en-US" sz="1400" b="1" dirty="0">
                <a:solidFill>
                  <a:srgbClr val="4472C4"/>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solidFill>
                  <a:effectLst/>
                  <a:uLnTx/>
                  <a:uFillTx/>
                  <a:latin typeface="Calibri" panose="020F0502020204030204"/>
                  <a:ea typeface="+mn-ea"/>
                  <a:cs typeface="+mn-cs"/>
                </a:rPr>
                <a:t>V2.1</a:t>
              </a:r>
            </a:p>
          </p:txBody>
        </p:sp>
        <p:cxnSp>
          <p:nvCxnSpPr>
            <p:cNvPr id="42" name="Straight Connector 41">
              <a:extLst>
                <a:ext uri="{FF2B5EF4-FFF2-40B4-BE49-F238E27FC236}">
                  <a16:creationId xmlns:a16="http://schemas.microsoft.com/office/drawing/2014/main" id="{F9FBF5BE-C3C5-9760-3D1A-3304B9A9871B}"/>
                </a:ext>
              </a:extLst>
            </p:cNvPr>
            <p:cNvCxnSpPr>
              <a:cxnSpLocks/>
            </p:cNvCxnSpPr>
            <p:nvPr/>
          </p:nvCxnSpPr>
          <p:spPr>
            <a:xfrm>
              <a:off x="2276383" y="2661458"/>
              <a:ext cx="2882" cy="13482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Rectangle 56">
            <a:extLst>
              <a:ext uri="{FF2B5EF4-FFF2-40B4-BE49-F238E27FC236}">
                <a16:creationId xmlns:a16="http://schemas.microsoft.com/office/drawing/2014/main" id="{EA3D427B-E578-BF6F-0798-BDD3DC27A671}"/>
              </a:ext>
            </a:extLst>
          </p:cNvPr>
          <p:cNvSpPr/>
          <p:nvPr/>
        </p:nvSpPr>
        <p:spPr>
          <a:xfrm>
            <a:off x="6003241" y="5390016"/>
            <a:ext cx="1816283" cy="1214554"/>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C058975-A478-213F-0F20-B35E68B1EC59}"/>
              </a:ext>
            </a:extLst>
          </p:cNvPr>
          <p:cNvSpPr/>
          <p:nvPr/>
        </p:nvSpPr>
        <p:spPr>
          <a:xfrm>
            <a:off x="6694474" y="2258654"/>
            <a:ext cx="1140244" cy="584304"/>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2EAE4B43-AD77-DAE4-4EAC-ECA61DE19D7A}"/>
              </a:ext>
            </a:extLst>
          </p:cNvPr>
          <p:cNvSpPr/>
          <p:nvPr/>
        </p:nvSpPr>
        <p:spPr>
          <a:xfrm>
            <a:off x="5870937" y="1378248"/>
            <a:ext cx="1140244" cy="584304"/>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5D0D92E5-ACE9-8689-5150-C5B0F4C05949}"/>
              </a:ext>
            </a:extLst>
          </p:cNvPr>
          <p:cNvSpPr/>
          <p:nvPr/>
        </p:nvSpPr>
        <p:spPr>
          <a:xfrm>
            <a:off x="5065457" y="4968697"/>
            <a:ext cx="1264449" cy="584304"/>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26" name="Group 1125">
            <a:extLst>
              <a:ext uri="{FF2B5EF4-FFF2-40B4-BE49-F238E27FC236}">
                <a16:creationId xmlns:a16="http://schemas.microsoft.com/office/drawing/2014/main" id="{5A33CBBE-49C2-1703-DBFD-D07A5E1CC106}"/>
              </a:ext>
            </a:extLst>
          </p:cNvPr>
          <p:cNvGrpSpPr/>
          <p:nvPr/>
        </p:nvGrpSpPr>
        <p:grpSpPr>
          <a:xfrm>
            <a:off x="5357287" y="3883672"/>
            <a:ext cx="1337187" cy="1387940"/>
            <a:chOff x="4323757" y="3840124"/>
            <a:chExt cx="1337187" cy="1387940"/>
          </a:xfrm>
        </p:grpSpPr>
        <p:sp>
          <p:nvSpPr>
            <p:cNvPr id="35" name="TextBox 34">
              <a:extLst>
                <a:ext uri="{FF2B5EF4-FFF2-40B4-BE49-F238E27FC236}">
                  <a16:creationId xmlns:a16="http://schemas.microsoft.com/office/drawing/2014/main" id="{321EE819-0FF0-9036-0C8D-F93D9E5D21B8}"/>
                </a:ext>
              </a:extLst>
            </p:cNvPr>
            <p:cNvSpPr txBox="1"/>
            <p:nvPr/>
          </p:nvSpPr>
          <p:spPr>
            <a:xfrm>
              <a:off x="4323757" y="4489400"/>
              <a:ext cx="1337187" cy="738664"/>
            </a:xfrm>
            <a:prstGeom prst="rect">
              <a:avLst/>
            </a:prstGeom>
            <a:solidFill>
              <a:schemeClr val="bg1"/>
            </a:solidFill>
            <a:ln>
              <a:solidFill>
                <a:schemeClr val="accent1">
                  <a:shade val="1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EICUG/</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ePIC</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Collab. Mtg. July 14-18</a:t>
              </a:r>
            </a:p>
          </p:txBody>
        </p:sp>
        <p:cxnSp>
          <p:nvCxnSpPr>
            <p:cNvPr id="44" name="Straight Connector 43">
              <a:extLst>
                <a:ext uri="{FF2B5EF4-FFF2-40B4-BE49-F238E27FC236}">
                  <a16:creationId xmlns:a16="http://schemas.microsoft.com/office/drawing/2014/main" id="{7BFF325E-EDCA-FD01-8C5B-F473AED78D4C}"/>
                </a:ext>
              </a:extLst>
            </p:cNvPr>
            <p:cNvCxnSpPr>
              <a:cxnSpLocks/>
            </p:cNvCxnSpPr>
            <p:nvPr/>
          </p:nvCxnSpPr>
          <p:spPr>
            <a:xfrm>
              <a:off x="4978442" y="3840124"/>
              <a:ext cx="0" cy="649276"/>
            </a:xfrm>
            <a:prstGeom prst="line">
              <a:avLst/>
            </a:prstGeom>
          </p:spPr>
          <p:style>
            <a:lnRef idx="1">
              <a:schemeClr val="dk1"/>
            </a:lnRef>
            <a:fillRef idx="0">
              <a:schemeClr val="dk1"/>
            </a:fillRef>
            <a:effectRef idx="0">
              <a:schemeClr val="dk1"/>
            </a:effectRef>
            <a:fontRef idx="minor">
              <a:schemeClr val="tx1"/>
            </a:fontRef>
          </p:style>
        </p:cxnSp>
      </p:grpSp>
      <p:grpSp>
        <p:nvGrpSpPr>
          <p:cNvPr id="1130" name="Group 1129">
            <a:extLst>
              <a:ext uri="{FF2B5EF4-FFF2-40B4-BE49-F238E27FC236}">
                <a16:creationId xmlns:a16="http://schemas.microsoft.com/office/drawing/2014/main" id="{85EAD17D-D537-C9B9-5611-F910C7F300DB}"/>
              </a:ext>
            </a:extLst>
          </p:cNvPr>
          <p:cNvGrpSpPr/>
          <p:nvPr/>
        </p:nvGrpSpPr>
        <p:grpSpPr>
          <a:xfrm>
            <a:off x="9399168" y="3801388"/>
            <a:ext cx="879956" cy="2818867"/>
            <a:chOff x="9388410" y="3771386"/>
            <a:chExt cx="879956" cy="2194850"/>
          </a:xfrm>
        </p:grpSpPr>
        <p:cxnSp>
          <p:nvCxnSpPr>
            <p:cNvPr id="54" name="Straight Connector 53">
              <a:extLst>
                <a:ext uri="{FF2B5EF4-FFF2-40B4-BE49-F238E27FC236}">
                  <a16:creationId xmlns:a16="http://schemas.microsoft.com/office/drawing/2014/main" id="{636AF918-05F4-1360-F75B-FBD96E47F52B}"/>
                </a:ext>
              </a:extLst>
            </p:cNvPr>
            <p:cNvCxnSpPr>
              <a:cxnSpLocks/>
            </p:cNvCxnSpPr>
            <p:nvPr/>
          </p:nvCxnSpPr>
          <p:spPr>
            <a:xfrm>
              <a:off x="9670682" y="3771386"/>
              <a:ext cx="0" cy="15957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C1E4C629-3185-0040-2F52-B1C76BFC90E8}"/>
                </a:ext>
              </a:extLst>
            </p:cNvPr>
            <p:cNvSpPr txBox="1"/>
            <p:nvPr/>
          </p:nvSpPr>
          <p:spPr>
            <a:xfrm>
              <a:off x="9388410" y="5367127"/>
              <a:ext cx="879956" cy="59910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6th EIC RRB Meeting </a:t>
              </a:r>
              <a:b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Nov. 4-5</a:t>
              </a:r>
              <a:r>
                <a:rPr kumimoji="0" lang="en-US" sz="11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2025</a:t>
              </a:r>
            </a:p>
          </p:txBody>
        </p:sp>
      </p:grpSp>
      <p:grpSp>
        <p:nvGrpSpPr>
          <p:cNvPr id="1031" name="Group 1030">
            <a:extLst>
              <a:ext uri="{FF2B5EF4-FFF2-40B4-BE49-F238E27FC236}">
                <a16:creationId xmlns:a16="http://schemas.microsoft.com/office/drawing/2014/main" id="{65F50065-4265-A4F1-4D08-7448F34A9856}"/>
              </a:ext>
            </a:extLst>
          </p:cNvPr>
          <p:cNvGrpSpPr/>
          <p:nvPr/>
        </p:nvGrpSpPr>
        <p:grpSpPr>
          <a:xfrm>
            <a:off x="9908743" y="3781785"/>
            <a:ext cx="1048881" cy="1793943"/>
            <a:chOff x="3748181" y="3584667"/>
            <a:chExt cx="1048881" cy="1223943"/>
          </a:xfrm>
        </p:grpSpPr>
        <p:cxnSp>
          <p:nvCxnSpPr>
            <p:cNvPr id="1032" name="Straight Connector 1031">
              <a:extLst>
                <a:ext uri="{FF2B5EF4-FFF2-40B4-BE49-F238E27FC236}">
                  <a16:creationId xmlns:a16="http://schemas.microsoft.com/office/drawing/2014/main" id="{A08CF25F-69F2-7940-16C5-3E719A28F093}"/>
                </a:ext>
              </a:extLst>
            </p:cNvPr>
            <p:cNvCxnSpPr>
              <a:cxnSpLocks/>
            </p:cNvCxnSpPr>
            <p:nvPr/>
          </p:nvCxnSpPr>
          <p:spPr>
            <a:xfrm>
              <a:off x="4213076" y="3584667"/>
              <a:ext cx="9880" cy="5833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33" name="TextBox 1032">
              <a:extLst>
                <a:ext uri="{FF2B5EF4-FFF2-40B4-BE49-F238E27FC236}">
                  <a16:creationId xmlns:a16="http://schemas.microsoft.com/office/drawing/2014/main" id="{E38AD4E9-0E62-A649-4FDA-11DDE0D5F021}"/>
                </a:ext>
              </a:extLst>
            </p:cNvPr>
            <p:cNvSpPr txBox="1"/>
            <p:nvPr/>
          </p:nvSpPr>
          <p:spPr>
            <a:xfrm>
              <a:off x="3748181" y="4231331"/>
              <a:ext cx="1048881" cy="57727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PDR: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Integ</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 Installation</a:t>
              </a:r>
              <a:b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(outside GST)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Nov/Dec 2025</a:t>
              </a:r>
            </a:p>
          </p:txBody>
        </p:sp>
      </p:grpSp>
      <p:grpSp>
        <p:nvGrpSpPr>
          <p:cNvPr id="1034" name="Group 1033">
            <a:extLst>
              <a:ext uri="{FF2B5EF4-FFF2-40B4-BE49-F238E27FC236}">
                <a16:creationId xmlns:a16="http://schemas.microsoft.com/office/drawing/2014/main" id="{FBE8E766-3453-E9C5-7FC8-AD338A8203A9}"/>
              </a:ext>
            </a:extLst>
          </p:cNvPr>
          <p:cNvGrpSpPr/>
          <p:nvPr/>
        </p:nvGrpSpPr>
        <p:grpSpPr>
          <a:xfrm>
            <a:off x="2180880" y="2380081"/>
            <a:ext cx="1306043" cy="1412541"/>
            <a:chOff x="3517716" y="2396932"/>
            <a:chExt cx="1306043" cy="1412541"/>
          </a:xfrm>
        </p:grpSpPr>
        <p:cxnSp>
          <p:nvCxnSpPr>
            <p:cNvPr id="1035" name="Straight Connector 1034">
              <a:extLst>
                <a:ext uri="{FF2B5EF4-FFF2-40B4-BE49-F238E27FC236}">
                  <a16:creationId xmlns:a16="http://schemas.microsoft.com/office/drawing/2014/main" id="{A55D02ED-04FB-3E13-C071-9A8014B9DAC0}"/>
                </a:ext>
              </a:extLst>
            </p:cNvPr>
            <p:cNvCxnSpPr>
              <a:cxnSpLocks/>
            </p:cNvCxnSpPr>
            <p:nvPr/>
          </p:nvCxnSpPr>
          <p:spPr>
            <a:xfrm>
              <a:off x="4061592" y="2832113"/>
              <a:ext cx="0" cy="9773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36" name="TextBox 1035">
              <a:extLst>
                <a:ext uri="{FF2B5EF4-FFF2-40B4-BE49-F238E27FC236}">
                  <a16:creationId xmlns:a16="http://schemas.microsoft.com/office/drawing/2014/main" id="{F1F52E58-220B-1D1C-9D0A-A7654604A113}"/>
                </a:ext>
              </a:extLst>
            </p:cNvPr>
            <p:cNvSpPr txBox="1"/>
            <p:nvPr/>
          </p:nvSpPr>
          <p:spPr>
            <a:xfrm>
              <a:off x="3517716" y="2396932"/>
              <a:ext cx="1306043" cy="41549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PDR2: Cerenkov PID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April 1-2, 2025</a:t>
              </a:r>
            </a:p>
          </p:txBody>
        </p:sp>
      </p:grpSp>
      <p:cxnSp>
        <p:nvCxnSpPr>
          <p:cNvPr id="1067" name="Straight Connector 1066">
            <a:extLst>
              <a:ext uri="{FF2B5EF4-FFF2-40B4-BE49-F238E27FC236}">
                <a16:creationId xmlns:a16="http://schemas.microsoft.com/office/drawing/2014/main" id="{572927D0-CAE3-A09F-C8A5-3AABF7B4D693}"/>
              </a:ext>
            </a:extLst>
          </p:cNvPr>
          <p:cNvCxnSpPr>
            <a:cxnSpLocks/>
          </p:cNvCxnSpPr>
          <p:nvPr/>
        </p:nvCxnSpPr>
        <p:spPr>
          <a:xfrm flipV="1">
            <a:off x="89838" y="3803912"/>
            <a:ext cx="11912497" cy="8938"/>
          </a:xfrm>
          <a:prstGeom prst="line">
            <a:avLst/>
          </a:prstGeom>
          <a:ln w="15875">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nvGrpSpPr>
          <p:cNvPr id="1110" name="Group 1109">
            <a:extLst>
              <a:ext uri="{FF2B5EF4-FFF2-40B4-BE49-F238E27FC236}">
                <a16:creationId xmlns:a16="http://schemas.microsoft.com/office/drawing/2014/main" id="{281DCDB6-D2BA-D747-F2E7-348FE5158C69}"/>
              </a:ext>
            </a:extLst>
          </p:cNvPr>
          <p:cNvGrpSpPr/>
          <p:nvPr/>
        </p:nvGrpSpPr>
        <p:grpSpPr>
          <a:xfrm>
            <a:off x="710714" y="2663000"/>
            <a:ext cx="1471769" cy="1948380"/>
            <a:chOff x="10649797" y="3285382"/>
            <a:chExt cx="1471769" cy="1948380"/>
          </a:xfrm>
        </p:grpSpPr>
        <p:sp>
          <p:nvSpPr>
            <p:cNvPr id="53" name="TextBox 52">
              <a:extLst>
                <a:ext uri="{FF2B5EF4-FFF2-40B4-BE49-F238E27FC236}">
                  <a16:creationId xmlns:a16="http://schemas.microsoft.com/office/drawing/2014/main" id="{4F39B412-6948-6B08-7159-0DB26F0AD119}"/>
                </a:ext>
              </a:extLst>
            </p:cNvPr>
            <p:cNvSpPr txBox="1"/>
            <p:nvPr/>
          </p:nvSpPr>
          <p:spPr>
            <a:xfrm>
              <a:off x="10649797" y="4648987"/>
              <a:ext cx="1471769" cy="584775"/>
            </a:xfrm>
            <a:prstGeom prst="rect">
              <a:avLst/>
            </a:prstGeom>
            <a:solidFill>
              <a:schemeClr val="bg1"/>
            </a:solidFill>
            <a:ln>
              <a:solidFill>
                <a:schemeClr val="accent1">
                  <a:shade val="1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Frascati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Jan 20-24,2025</a:t>
              </a:r>
            </a:p>
          </p:txBody>
        </p:sp>
        <p:pic>
          <p:nvPicPr>
            <p:cNvPr id="1080" name="Picture 1079">
              <a:extLst>
                <a:ext uri="{FF2B5EF4-FFF2-40B4-BE49-F238E27FC236}">
                  <a16:creationId xmlns:a16="http://schemas.microsoft.com/office/drawing/2014/main" id="{D1240A29-7AFE-DB0C-4CB4-E53CC0D92456}"/>
                </a:ext>
              </a:extLst>
            </p:cNvPr>
            <p:cNvPicPr>
              <a:picLocks noChangeAspect="1"/>
            </p:cNvPicPr>
            <p:nvPr/>
          </p:nvPicPr>
          <p:blipFill>
            <a:blip r:embed="rId3"/>
            <a:stretch>
              <a:fillRect/>
            </a:stretch>
          </p:blipFill>
          <p:spPr>
            <a:xfrm>
              <a:off x="10823811" y="3285382"/>
              <a:ext cx="1103716" cy="1295881"/>
            </a:xfrm>
            <a:prstGeom prst="rect">
              <a:avLst/>
            </a:prstGeom>
          </p:spPr>
        </p:pic>
      </p:grpSp>
      <p:grpSp>
        <p:nvGrpSpPr>
          <p:cNvPr id="1129" name="Group 1128">
            <a:extLst>
              <a:ext uri="{FF2B5EF4-FFF2-40B4-BE49-F238E27FC236}">
                <a16:creationId xmlns:a16="http://schemas.microsoft.com/office/drawing/2014/main" id="{D5B22BE1-38E6-0B63-1315-6E7652881A2E}"/>
              </a:ext>
            </a:extLst>
          </p:cNvPr>
          <p:cNvGrpSpPr/>
          <p:nvPr/>
        </p:nvGrpSpPr>
        <p:grpSpPr>
          <a:xfrm>
            <a:off x="4903174" y="1937320"/>
            <a:ext cx="859902" cy="1835397"/>
            <a:chOff x="1270887" y="4585970"/>
            <a:chExt cx="859902" cy="1835397"/>
          </a:xfrm>
        </p:grpSpPr>
        <p:sp>
          <p:nvSpPr>
            <p:cNvPr id="59" name="TextBox 58">
              <a:extLst>
                <a:ext uri="{FF2B5EF4-FFF2-40B4-BE49-F238E27FC236}">
                  <a16:creationId xmlns:a16="http://schemas.microsoft.com/office/drawing/2014/main" id="{55EF9008-DFE5-A24A-B259-359E0B4CCAA3}"/>
                </a:ext>
              </a:extLst>
            </p:cNvPr>
            <p:cNvSpPr txBox="1"/>
            <p:nvPr/>
          </p:nvSpPr>
          <p:spPr>
            <a:xfrm>
              <a:off x="1270887" y="4585970"/>
              <a:ext cx="859902" cy="76944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5th EIC RRB Meeting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June 5-6</a:t>
              </a:r>
              <a:r>
                <a:rPr kumimoji="0" lang="en-US" sz="11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2025</a:t>
              </a:r>
            </a:p>
          </p:txBody>
        </p:sp>
        <p:cxnSp>
          <p:nvCxnSpPr>
            <p:cNvPr id="1084" name="Straight Connector 1083">
              <a:extLst>
                <a:ext uri="{FF2B5EF4-FFF2-40B4-BE49-F238E27FC236}">
                  <a16:creationId xmlns:a16="http://schemas.microsoft.com/office/drawing/2014/main" id="{F982EE87-43B0-3710-CF0A-99B96737CBCC}"/>
                </a:ext>
              </a:extLst>
            </p:cNvPr>
            <p:cNvCxnSpPr>
              <a:cxnSpLocks/>
            </p:cNvCxnSpPr>
            <p:nvPr/>
          </p:nvCxnSpPr>
          <p:spPr>
            <a:xfrm>
              <a:off x="1547308" y="5228610"/>
              <a:ext cx="0" cy="11927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27" name="Group 1026">
            <a:extLst>
              <a:ext uri="{FF2B5EF4-FFF2-40B4-BE49-F238E27FC236}">
                <a16:creationId xmlns:a16="http://schemas.microsoft.com/office/drawing/2014/main" id="{80191080-32B9-4041-109E-B57E40DE1FEA}"/>
              </a:ext>
            </a:extLst>
          </p:cNvPr>
          <p:cNvGrpSpPr/>
          <p:nvPr/>
        </p:nvGrpSpPr>
        <p:grpSpPr>
          <a:xfrm>
            <a:off x="4440257" y="3854288"/>
            <a:ext cx="1007114" cy="2547445"/>
            <a:chOff x="3811375" y="3225098"/>
            <a:chExt cx="1007114" cy="3045701"/>
          </a:xfrm>
        </p:grpSpPr>
        <p:sp>
          <p:nvSpPr>
            <p:cNvPr id="1029" name="TextBox 1028">
              <a:extLst>
                <a:ext uri="{FF2B5EF4-FFF2-40B4-BE49-F238E27FC236}">
                  <a16:creationId xmlns:a16="http://schemas.microsoft.com/office/drawing/2014/main" id="{5CC3C030-1F63-2A96-6523-FAE7E7E179C7}"/>
                </a:ext>
              </a:extLst>
            </p:cNvPr>
            <p:cNvSpPr txBox="1"/>
            <p:nvPr/>
          </p:nvSpPr>
          <p:spPr>
            <a:xfrm>
              <a:off x="3811375" y="5194473"/>
              <a:ext cx="1007114" cy="1076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10th Detector Advisory Committee</a:t>
              </a:r>
              <a:b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June 11-13</a:t>
              </a:r>
              <a:r>
                <a:rPr kumimoji="0" lang="en-US" sz="105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2025 </a:t>
              </a:r>
            </a:p>
          </p:txBody>
        </p:sp>
        <p:cxnSp>
          <p:nvCxnSpPr>
            <p:cNvPr id="1030" name="Straight Connector 1029">
              <a:extLst>
                <a:ext uri="{FF2B5EF4-FFF2-40B4-BE49-F238E27FC236}">
                  <a16:creationId xmlns:a16="http://schemas.microsoft.com/office/drawing/2014/main" id="{BFDC8A9E-1A7C-715F-2653-73CA99CF5C83}"/>
                </a:ext>
              </a:extLst>
            </p:cNvPr>
            <p:cNvCxnSpPr>
              <a:cxnSpLocks/>
            </p:cNvCxnSpPr>
            <p:nvPr/>
          </p:nvCxnSpPr>
          <p:spPr>
            <a:xfrm>
              <a:off x="4200843" y="3225098"/>
              <a:ext cx="15045" cy="18856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96" name="TextBox 1095">
            <a:extLst>
              <a:ext uri="{FF2B5EF4-FFF2-40B4-BE49-F238E27FC236}">
                <a16:creationId xmlns:a16="http://schemas.microsoft.com/office/drawing/2014/main" id="{1C9697DF-B142-E048-5DAC-7DB323F5DE39}"/>
              </a:ext>
            </a:extLst>
          </p:cNvPr>
          <p:cNvSpPr txBox="1"/>
          <p:nvPr/>
        </p:nvSpPr>
        <p:spPr>
          <a:xfrm>
            <a:off x="-53885" y="3821795"/>
            <a:ext cx="73829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2025</a:t>
            </a:r>
          </a:p>
        </p:txBody>
      </p:sp>
      <p:sp>
        <p:nvSpPr>
          <p:cNvPr id="1097" name="TextBox 1096">
            <a:extLst>
              <a:ext uri="{FF2B5EF4-FFF2-40B4-BE49-F238E27FC236}">
                <a16:creationId xmlns:a16="http://schemas.microsoft.com/office/drawing/2014/main" id="{3A84F010-5F97-9B97-3580-EBC503089FC3}"/>
              </a:ext>
            </a:extLst>
          </p:cNvPr>
          <p:cNvSpPr txBox="1"/>
          <p:nvPr/>
        </p:nvSpPr>
        <p:spPr>
          <a:xfrm>
            <a:off x="11336536" y="3952106"/>
            <a:ext cx="73829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2026</a:t>
            </a:r>
          </a:p>
        </p:txBody>
      </p:sp>
      <p:pic>
        <p:nvPicPr>
          <p:cNvPr id="1099" name="Picture 1098" descr="Logo&#10;&#10;Description automatically generated">
            <a:extLst>
              <a:ext uri="{FF2B5EF4-FFF2-40B4-BE49-F238E27FC236}">
                <a16:creationId xmlns:a16="http://schemas.microsoft.com/office/drawing/2014/main" id="{50FFC686-45E9-F919-AC75-28860ED5A0D6}"/>
              </a:ext>
            </a:extLst>
          </p:cNvPr>
          <p:cNvPicPr>
            <a:picLocks noChangeAspect="1"/>
          </p:cNvPicPr>
          <p:nvPr/>
        </p:nvPicPr>
        <p:blipFill>
          <a:blip r:embed="rId4"/>
          <a:stretch>
            <a:fillRect/>
          </a:stretch>
        </p:blipFill>
        <p:spPr>
          <a:xfrm>
            <a:off x="776585" y="37396"/>
            <a:ext cx="1804597" cy="1299014"/>
          </a:xfrm>
          <a:prstGeom prst="rect">
            <a:avLst/>
          </a:prstGeom>
        </p:spPr>
      </p:pic>
      <p:grpSp>
        <p:nvGrpSpPr>
          <p:cNvPr id="1057" name="Group 1056">
            <a:extLst>
              <a:ext uri="{FF2B5EF4-FFF2-40B4-BE49-F238E27FC236}">
                <a16:creationId xmlns:a16="http://schemas.microsoft.com/office/drawing/2014/main" id="{30BB4AFA-9BCE-99E9-5765-E7D3BCC62E2F}"/>
              </a:ext>
            </a:extLst>
          </p:cNvPr>
          <p:cNvGrpSpPr/>
          <p:nvPr/>
        </p:nvGrpSpPr>
        <p:grpSpPr>
          <a:xfrm>
            <a:off x="3727526" y="2152198"/>
            <a:ext cx="1266104" cy="1669597"/>
            <a:chOff x="3727526" y="2152198"/>
            <a:chExt cx="1266104" cy="1669597"/>
          </a:xfrm>
        </p:grpSpPr>
        <p:sp>
          <p:nvSpPr>
            <p:cNvPr id="47" name="TextBox 46">
              <a:extLst>
                <a:ext uri="{FF2B5EF4-FFF2-40B4-BE49-F238E27FC236}">
                  <a16:creationId xmlns:a16="http://schemas.microsoft.com/office/drawing/2014/main" id="{70285ACE-41A2-E2E5-01EE-CCCB52473273}"/>
                </a:ext>
              </a:extLst>
            </p:cNvPr>
            <p:cNvSpPr txBox="1"/>
            <p:nvPr/>
          </p:nvSpPr>
          <p:spPr>
            <a:xfrm>
              <a:off x="3727526" y="2152198"/>
              <a:ext cx="1266104" cy="738664"/>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err="1">
                  <a:ln>
                    <a:noFill/>
                  </a:ln>
                  <a:solidFill>
                    <a:srgbClr val="4472C4"/>
                  </a:solidFill>
                  <a:effectLst/>
                  <a:uLnTx/>
                  <a:uFillTx/>
                  <a:latin typeface="Calibri" panose="020F0502020204030204"/>
                  <a:ea typeface="+mn-ea"/>
                  <a:cs typeface="+mn-cs"/>
                </a:rPr>
                <a:t>ePIC</a:t>
              </a:r>
              <a:r>
                <a:rPr kumimoji="0" lang="en-US" sz="1050" b="1" i="0" u="none" strike="noStrike" kern="1200" cap="none" spc="0" normalizeH="0" baseline="0" noProof="0" dirty="0">
                  <a:ln>
                    <a:noFill/>
                  </a:ln>
                  <a:solidFill>
                    <a:srgbClr val="4472C4"/>
                  </a:solidFill>
                  <a:effectLst/>
                  <a:uLnTx/>
                  <a:uFillTx/>
                  <a:latin typeface="Calibri" panose="020F0502020204030204"/>
                  <a:ea typeface="+mn-ea"/>
                  <a:cs typeface="+mn-cs"/>
                </a:rPr>
                <a:t> Software and </a:t>
              </a:r>
              <a:br>
                <a:rPr kumimoji="0" lang="en-US" sz="1050" b="1" i="0" u="none" strike="noStrike" kern="1200" cap="none" spc="0" normalizeH="0" baseline="0" noProof="0" dirty="0">
                  <a:ln>
                    <a:noFill/>
                  </a:ln>
                  <a:solidFill>
                    <a:srgbClr val="4472C4"/>
                  </a:solidFill>
                  <a:effectLst/>
                  <a:uLnTx/>
                  <a:uFillTx/>
                  <a:latin typeface="Calibri" panose="020F0502020204030204"/>
                  <a:ea typeface="+mn-ea"/>
                  <a:cs typeface="+mn-cs"/>
                </a:rPr>
              </a:br>
              <a:r>
                <a:rPr kumimoji="0" lang="en-US" sz="1050" b="1" i="0" u="none" strike="noStrike" kern="1200" cap="none" spc="0" normalizeH="0" baseline="0" noProof="0" dirty="0">
                  <a:ln>
                    <a:noFill/>
                  </a:ln>
                  <a:solidFill>
                    <a:srgbClr val="4472C4"/>
                  </a:solidFill>
                  <a:effectLst/>
                  <a:uLnTx/>
                  <a:uFillTx/>
                  <a:latin typeface="Calibri" panose="020F0502020204030204"/>
                  <a:ea typeface="+mn-ea"/>
                  <a:cs typeface="+mn-cs"/>
                </a:rPr>
                <a:t>Computing Review Check-in</a:t>
              </a:r>
              <a:br>
                <a:rPr kumimoji="0" lang="en-US" sz="1050" b="1" i="0" u="none" strike="noStrike" kern="1200" cap="none" spc="0" normalizeH="0" baseline="0" noProof="0" dirty="0">
                  <a:ln>
                    <a:noFill/>
                  </a:ln>
                  <a:solidFill>
                    <a:srgbClr val="4472C4"/>
                  </a:solidFill>
                  <a:effectLst/>
                  <a:uLnTx/>
                  <a:uFillTx/>
                  <a:latin typeface="Calibri" panose="020F0502020204030204"/>
                  <a:ea typeface="+mn-ea"/>
                  <a:cs typeface="+mn-cs"/>
                </a:rPr>
              </a:br>
              <a:r>
                <a:rPr kumimoji="0" lang="en-US" sz="1050" b="1" i="0" u="none" strike="noStrike" kern="1200" cap="none" spc="0" normalizeH="0" baseline="0" noProof="0" dirty="0">
                  <a:ln>
                    <a:noFill/>
                  </a:ln>
                  <a:solidFill>
                    <a:srgbClr val="4472C4"/>
                  </a:solidFill>
                  <a:effectLst/>
                  <a:uLnTx/>
                  <a:uFillTx/>
                  <a:latin typeface="Calibri" panose="020F0502020204030204"/>
                  <a:ea typeface="+mn-ea"/>
                  <a:cs typeface="+mn-cs"/>
                </a:rPr>
                <a:t>~May 2025</a:t>
              </a:r>
            </a:p>
          </p:txBody>
        </p:sp>
        <p:cxnSp>
          <p:nvCxnSpPr>
            <p:cNvPr id="1055" name="Straight Connector 1054">
              <a:extLst>
                <a:ext uri="{FF2B5EF4-FFF2-40B4-BE49-F238E27FC236}">
                  <a16:creationId xmlns:a16="http://schemas.microsoft.com/office/drawing/2014/main" id="{751484D4-6ADF-D0B2-9A79-8AC7E588BB18}"/>
                </a:ext>
              </a:extLst>
            </p:cNvPr>
            <p:cNvCxnSpPr>
              <a:cxnSpLocks/>
            </p:cNvCxnSpPr>
            <p:nvPr/>
          </p:nvCxnSpPr>
          <p:spPr>
            <a:xfrm>
              <a:off x="4139310" y="2844435"/>
              <a:ext cx="0" cy="9773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58" name="TextBox 1057">
            <a:extLst>
              <a:ext uri="{FF2B5EF4-FFF2-40B4-BE49-F238E27FC236}">
                <a16:creationId xmlns:a16="http://schemas.microsoft.com/office/drawing/2014/main" id="{1873D8A7-B6F2-7210-9276-F3AE0F4358F8}"/>
              </a:ext>
            </a:extLst>
          </p:cNvPr>
          <p:cNvSpPr txBox="1"/>
          <p:nvPr/>
        </p:nvSpPr>
        <p:spPr>
          <a:xfrm>
            <a:off x="5775939" y="5573160"/>
            <a:ext cx="1048881" cy="57708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PDR2: MPGD Detectors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Summer 2025</a:t>
            </a:r>
          </a:p>
        </p:txBody>
      </p:sp>
      <p:sp>
        <p:nvSpPr>
          <p:cNvPr id="1059" name="TextBox 1058">
            <a:extLst>
              <a:ext uri="{FF2B5EF4-FFF2-40B4-BE49-F238E27FC236}">
                <a16:creationId xmlns:a16="http://schemas.microsoft.com/office/drawing/2014/main" id="{E3F3AF97-F880-7416-72E6-4958977EDE0C}"/>
              </a:ext>
            </a:extLst>
          </p:cNvPr>
          <p:cNvSpPr txBox="1"/>
          <p:nvPr/>
        </p:nvSpPr>
        <p:spPr>
          <a:xfrm>
            <a:off x="7616938" y="5142948"/>
            <a:ext cx="1226631" cy="57708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PDR2: Si Tracking  Detectors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Fall 2025</a:t>
            </a:r>
          </a:p>
        </p:txBody>
      </p:sp>
      <p:sp>
        <p:nvSpPr>
          <p:cNvPr id="1060" name="TextBox 1059">
            <a:extLst>
              <a:ext uri="{FF2B5EF4-FFF2-40B4-BE49-F238E27FC236}">
                <a16:creationId xmlns:a16="http://schemas.microsoft.com/office/drawing/2014/main" id="{1989055B-2AED-269A-4DD0-F74A309B6B06}"/>
              </a:ext>
            </a:extLst>
          </p:cNvPr>
          <p:cNvSpPr txBox="1"/>
          <p:nvPr/>
        </p:nvSpPr>
        <p:spPr>
          <a:xfrm>
            <a:off x="7142462" y="5700672"/>
            <a:ext cx="1226631" cy="57708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PDR2: AC-LGAD  Detectors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Fall 2025</a:t>
            </a:r>
          </a:p>
        </p:txBody>
      </p:sp>
      <p:grpSp>
        <p:nvGrpSpPr>
          <p:cNvPr id="1064" name="Group 1063">
            <a:extLst>
              <a:ext uri="{FF2B5EF4-FFF2-40B4-BE49-F238E27FC236}">
                <a16:creationId xmlns:a16="http://schemas.microsoft.com/office/drawing/2014/main" id="{66F18D52-024A-D349-60DC-CC26F3A2B333}"/>
              </a:ext>
            </a:extLst>
          </p:cNvPr>
          <p:cNvGrpSpPr/>
          <p:nvPr/>
        </p:nvGrpSpPr>
        <p:grpSpPr>
          <a:xfrm>
            <a:off x="6111240" y="1715892"/>
            <a:ext cx="1226631" cy="2053128"/>
            <a:chOff x="6111240" y="1715892"/>
            <a:chExt cx="1226631" cy="2053128"/>
          </a:xfrm>
        </p:grpSpPr>
        <p:sp>
          <p:nvSpPr>
            <p:cNvPr id="1061" name="TextBox 1060">
              <a:extLst>
                <a:ext uri="{FF2B5EF4-FFF2-40B4-BE49-F238E27FC236}">
                  <a16:creationId xmlns:a16="http://schemas.microsoft.com/office/drawing/2014/main" id="{09A940AA-5FA1-DA03-9ED3-483405FD0722}"/>
                </a:ext>
              </a:extLst>
            </p:cNvPr>
            <p:cNvSpPr txBox="1"/>
            <p:nvPr/>
          </p:nvSpPr>
          <p:spPr>
            <a:xfrm>
              <a:off x="6111240" y="1715892"/>
              <a:ext cx="1226631" cy="57708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PDR3: Barrel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EMCal</a:t>
              </a: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~August 2025</a:t>
              </a:r>
            </a:p>
          </p:txBody>
        </p:sp>
        <p:cxnSp>
          <p:nvCxnSpPr>
            <p:cNvPr id="1062" name="Straight Connector 1061">
              <a:extLst>
                <a:ext uri="{FF2B5EF4-FFF2-40B4-BE49-F238E27FC236}">
                  <a16:creationId xmlns:a16="http://schemas.microsoft.com/office/drawing/2014/main" id="{B573FB0B-EC8F-2BBC-1DB5-B2A0CF8D606A}"/>
                </a:ext>
              </a:extLst>
            </p:cNvPr>
            <p:cNvCxnSpPr>
              <a:cxnSpLocks/>
            </p:cNvCxnSpPr>
            <p:nvPr/>
          </p:nvCxnSpPr>
          <p:spPr>
            <a:xfrm>
              <a:off x="6461579" y="2380081"/>
              <a:ext cx="0" cy="13889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69" name="TextBox 1068">
            <a:extLst>
              <a:ext uri="{FF2B5EF4-FFF2-40B4-BE49-F238E27FC236}">
                <a16:creationId xmlns:a16="http://schemas.microsoft.com/office/drawing/2014/main" id="{1F361114-952E-F393-5327-9A4512590CC1}"/>
              </a:ext>
            </a:extLst>
          </p:cNvPr>
          <p:cNvSpPr txBox="1"/>
          <p:nvPr/>
        </p:nvSpPr>
        <p:spPr>
          <a:xfrm>
            <a:off x="8852381" y="2983292"/>
            <a:ext cx="1226631" cy="57708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PDR: Magnet/</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Cryo</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Infrastructure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Sept./Oct. 2025</a:t>
            </a:r>
          </a:p>
        </p:txBody>
      </p:sp>
      <p:grpSp>
        <p:nvGrpSpPr>
          <p:cNvPr id="1071" name="Group 1070">
            <a:extLst>
              <a:ext uri="{FF2B5EF4-FFF2-40B4-BE49-F238E27FC236}">
                <a16:creationId xmlns:a16="http://schemas.microsoft.com/office/drawing/2014/main" id="{587CFFEA-6F94-D09A-E01E-F60D3E735E31}"/>
              </a:ext>
            </a:extLst>
          </p:cNvPr>
          <p:cNvGrpSpPr/>
          <p:nvPr/>
        </p:nvGrpSpPr>
        <p:grpSpPr>
          <a:xfrm>
            <a:off x="6496596" y="2642154"/>
            <a:ext cx="1226631" cy="1166227"/>
            <a:chOff x="6021832" y="1866475"/>
            <a:chExt cx="1226631" cy="1166227"/>
          </a:xfrm>
        </p:grpSpPr>
        <p:sp>
          <p:nvSpPr>
            <p:cNvPr id="1072" name="TextBox 1071">
              <a:extLst>
                <a:ext uri="{FF2B5EF4-FFF2-40B4-BE49-F238E27FC236}">
                  <a16:creationId xmlns:a16="http://schemas.microsoft.com/office/drawing/2014/main" id="{35FB91D3-93D1-4A79-AC03-C7C01383CDAE}"/>
                </a:ext>
              </a:extLst>
            </p:cNvPr>
            <p:cNvSpPr txBox="1"/>
            <p:nvPr/>
          </p:nvSpPr>
          <p:spPr>
            <a:xfrm>
              <a:off x="6021832" y="1866475"/>
              <a:ext cx="1226631" cy="41549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PDR3: Elec./DAQ</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August 2025 (late)</a:t>
              </a:r>
            </a:p>
          </p:txBody>
        </p:sp>
        <p:cxnSp>
          <p:nvCxnSpPr>
            <p:cNvPr id="1073" name="Straight Connector 1072">
              <a:extLst>
                <a:ext uri="{FF2B5EF4-FFF2-40B4-BE49-F238E27FC236}">
                  <a16:creationId xmlns:a16="http://schemas.microsoft.com/office/drawing/2014/main" id="{CEB7FE3A-7098-F235-1C9D-0DEE025AE483}"/>
                </a:ext>
              </a:extLst>
            </p:cNvPr>
            <p:cNvCxnSpPr>
              <a:cxnSpLocks/>
            </p:cNvCxnSpPr>
            <p:nvPr/>
          </p:nvCxnSpPr>
          <p:spPr>
            <a:xfrm>
              <a:off x="6461579" y="2380081"/>
              <a:ext cx="0" cy="6526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65" name="Group 1064">
            <a:extLst>
              <a:ext uri="{FF2B5EF4-FFF2-40B4-BE49-F238E27FC236}">
                <a16:creationId xmlns:a16="http://schemas.microsoft.com/office/drawing/2014/main" id="{8353EB94-74CF-AC63-B692-6A2BB2787001}"/>
              </a:ext>
            </a:extLst>
          </p:cNvPr>
          <p:cNvGrpSpPr/>
          <p:nvPr/>
        </p:nvGrpSpPr>
        <p:grpSpPr>
          <a:xfrm>
            <a:off x="7119042" y="1576846"/>
            <a:ext cx="1226631" cy="2204939"/>
            <a:chOff x="5999017" y="1564081"/>
            <a:chExt cx="1226631" cy="2204939"/>
          </a:xfrm>
        </p:grpSpPr>
        <p:sp>
          <p:nvSpPr>
            <p:cNvPr id="1066" name="TextBox 1065">
              <a:extLst>
                <a:ext uri="{FF2B5EF4-FFF2-40B4-BE49-F238E27FC236}">
                  <a16:creationId xmlns:a16="http://schemas.microsoft.com/office/drawing/2014/main" id="{87384E81-DAFE-1795-9851-A6CF96C3C6CC}"/>
                </a:ext>
              </a:extLst>
            </p:cNvPr>
            <p:cNvSpPr txBox="1"/>
            <p:nvPr/>
          </p:nvSpPr>
          <p:spPr>
            <a:xfrm>
              <a:off x="5999017" y="1564081"/>
              <a:ext cx="1226631" cy="57708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PDR2: Backwards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HCal</a:t>
              </a: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~Sept. 2025</a:t>
              </a:r>
            </a:p>
          </p:txBody>
        </p:sp>
        <p:cxnSp>
          <p:nvCxnSpPr>
            <p:cNvPr id="1068" name="Straight Connector 1067">
              <a:extLst>
                <a:ext uri="{FF2B5EF4-FFF2-40B4-BE49-F238E27FC236}">
                  <a16:creationId xmlns:a16="http://schemas.microsoft.com/office/drawing/2014/main" id="{EAD9C827-C599-6B11-3BF9-2701380F7A47}"/>
                </a:ext>
              </a:extLst>
            </p:cNvPr>
            <p:cNvCxnSpPr>
              <a:cxnSpLocks/>
            </p:cNvCxnSpPr>
            <p:nvPr/>
          </p:nvCxnSpPr>
          <p:spPr>
            <a:xfrm>
              <a:off x="6461579" y="2163340"/>
              <a:ext cx="0" cy="16056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75" name="Group 1074">
            <a:extLst>
              <a:ext uri="{FF2B5EF4-FFF2-40B4-BE49-F238E27FC236}">
                <a16:creationId xmlns:a16="http://schemas.microsoft.com/office/drawing/2014/main" id="{8AC227E0-4EAF-1F5C-118F-3B65BABA34E0}"/>
              </a:ext>
            </a:extLst>
          </p:cNvPr>
          <p:cNvGrpSpPr/>
          <p:nvPr/>
        </p:nvGrpSpPr>
        <p:grpSpPr>
          <a:xfrm>
            <a:off x="9465697" y="1048386"/>
            <a:ext cx="1226631" cy="2713716"/>
            <a:chOff x="5999017" y="1564081"/>
            <a:chExt cx="1226631" cy="2204939"/>
          </a:xfrm>
        </p:grpSpPr>
        <p:sp>
          <p:nvSpPr>
            <p:cNvPr id="1076" name="TextBox 1075">
              <a:extLst>
                <a:ext uri="{FF2B5EF4-FFF2-40B4-BE49-F238E27FC236}">
                  <a16:creationId xmlns:a16="http://schemas.microsoft.com/office/drawing/2014/main" id="{6E22BF83-9FE3-1F93-4E80-BDA767687575}"/>
                </a:ext>
              </a:extLst>
            </p:cNvPr>
            <p:cNvSpPr txBox="1"/>
            <p:nvPr/>
          </p:nvSpPr>
          <p:spPr>
            <a:xfrm>
              <a:off x="5999017" y="1564081"/>
              <a:ext cx="1226631" cy="46888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PDR: DAQ - Slow</a:t>
              </a:r>
              <a:b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Controls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Nov./Dec. 2025</a:t>
              </a:r>
            </a:p>
          </p:txBody>
        </p:sp>
        <p:cxnSp>
          <p:nvCxnSpPr>
            <p:cNvPr id="1077" name="Straight Connector 1076">
              <a:extLst>
                <a:ext uri="{FF2B5EF4-FFF2-40B4-BE49-F238E27FC236}">
                  <a16:creationId xmlns:a16="http://schemas.microsoft.com/office/drawing/2014/main" id="{E384A366-4A22-6C4F-8C47-96FD032C6041}"/>
                </a:ext>
              </a:extLst>
            </p:cNvPr>
            <p:cNvCxnSpPr>
              <a:cxnSpLocks/>
            </p:cNvCxnSpPr>
            <p:nvPr/>
          </p:nvCxnSpPr>
          <p:spPr>
            <a:xfrm>
              <a:off x="6461579" y="2163340"/>
              <a:ext cx="0" cy="16056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78" name="Group 1077">
            <a:extLst>
              <a:ext uri="{FF2B5EF4-FFF2-40B4-BE49-F238E27FC236}">
                <a16:creationId xmlns:a16="http://schemas.microsoft.com/office/drawing/2014/main" id="{0070B11E-403E-7083-FA94-FC07495B41FF}"/>
              </a:ext>
            </a:extLst>
          </p:cNvPr>
          <p:cNvGrpSpPr/>
          <p:nvPr/>
        </p:nvGrpSpPr>
        <p:grpSpPr>
          <a:xfrm>
            <a:off x="10279124" y="3843726"/>
            <a:ext cx="1048881" cy="2615945"/>
            <a:chOff x="3748181" y="2950530"/>
            <a:chExt cx="1048881" cy="1784765"/>
          </a:xfrm>
        </p:grpSpPr>
        <p:cxnSp>
          <p:nvCxnSpPr>
            <p:cNvPr id="1079" name="Straight Connector 1078">
              <a:extLst>
                <a:ext uri="{FF2B5EF4-FFF2-40B4-BE49-F238E27FC236}">
                  <a16:creationId xmlns:a16="http://schemas.microsoft.com/office/drawing/2014/main" id="{B2C24C02-30B2-A55F-03F5-B2B317A874BD}"/>
                </a:ext>
              </a:extLst>
            </p:cNvPr>
            <p:cNvCxnSpPr>
              <a:cxnSpLocks/>
            </p:cNvCxnSpPr>
            <p:nvPr/>
          </p:nvCxnSpPr>
          <p:spPr>
            <a:xfrm>
              <a:off x="4218016" y="2950530"/>
              <a:ext cx="4940" cy="12174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81" name="TextBox 1080">
              <a:extLst>
                <a:ext uri="{FF2B5EF4-FFF2-40B4-BE49-F238E27FC236}">
                  <a16:creationId xmlns:a16="http://schemas.microsoft.com/office/drawing/2014/main" id="{F6C43950-D12C-B95F-A133-3303D776202D}"/>
                </a:ext>
              </a:extLst>
            </p:cNvPr>
            <p:cNvSpPr txBox="1"/>
            <p:nvPr/>
          </p:nvSpPr>
          <p:spPr>
            <a:xfrm>
              <a:off x="3748181" y="4231331"/>
              <a:ext cx="1048881" cy="50396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PDR: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Integ</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 Installation</a:t>
              </a:r>
              <a:b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(inside GST)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Nov/Dec 2025</a:t>
              </a:r>
            </a:p>
          </p:txBody>
        </p:sp>
      </p:grpSp>
      <p:grpSp>
        <p:nvGrpSpPr>
          <p:cNvPr id="1083" name="Group 1082">
            <a:extLst>
              <a:ext uri="{FF2B5EF4-FFF2-40B4-BE49-F238E27FC236}">
                <a16:creationId xmlns:a16="http://schemas.microsoft.com/office/drawing/2014/main" id="{3C071479-968E-FC84-8BBD-D51C298275D5}"/>
              </a:ext>
            </a:extLst>
          </p:cNvPr>
          <p:cNvGrpSpPr/>
          <p:nvPr/>
        </p:nvGrpSpPr>
        <p:grpSpPr>
          <a:xfrm>
            <a:off x="10044610" y="2493673"/>
            <a:ext cx="1226631" cy="1284186"/>
            <a:chOff x="5931490" y="2725597"/>
            <a:chExt cx="1226631" cy="1043423"/>
          </a:xfrm>
        </p:grpSpPr>
        <p:sp>
          <p:nvSpPr>
            <p:cNvPr id="1085" name="TextBox 1084">
              <a:extLst>
                <a:ext uri="{FF2B5EF4-FFF2-40B4-BE49-F238E27FC236}">
                  <a16:creationId xmlns:a16="http://schemas.microsoft.com/office/drawing/2014/main" id="{0033D5FF-E00E-1626-54AB-7AF401DCDE82}"/>
                </a:ext>
              </a:extLst>
            </p:cNvPr>
            <p:cNvSpPr txBox="1"/>
            <p:nvPr/>
          </p:nvSpPr>
          <p:spPr>
            <a:xfrm>
              <a:off x="5931490" y="2725597"/>
              <a:ext cx="1226631" cy="46888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PDR3:  IR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Integ</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&amp; Aux. Det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Nov./Dec. 2025</a:t>
              </a:r>
            </a:p>
          </p:txBody>
        </p:sp>
        <p:cxnSp>
          <p:nvCxnSpPr>
            <p:cNvPr id="1086" name="Straight Connector 1085">
              <a:extLst>
                <a:ext uri="{FF2B5EF4-FFF2-40B4-BE49-F238E27FC236}">
                  <a16:creationId xmlns:a16="http://schemas.microsoft.com/office/drawing/2014/main" id="{0FCD334C-2042-C479-0F67-9DB6897CADF1}"/>
                </a:ext>
              </a:extLst>
            </p:cNvPr>
            <p:cNvCxnSpPr>
              <a:cxnSpLocks/>
            </p:cNvCxnSpPr>
            <p:nvPr/>
          </p:nvCxnSpPr>
          <p:spPr>
            <a:xfrm>
              <a:off x="6461579" y="3119886"/>
              <a:ext cx="0" cy="6491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89" name="TextBox 1088">
            <a:extLst>
              <a:ext uri="{FF2B5EF4-FFF2-40B4-BE49-F238E27FC236}">
                <a16:creationId xmlns:a16="http://schemas.microsoft.com/office/drawing/2014/main" id="{21F3360B-F23F-2584-9933-9248AEE53B10}"/>
              </a:ext>
            </a:extLst>
          </p:cNvPr>
          <p:cNvSpPr txBox="1"/>
          <p:nvPr/>
        </p:nvSpPr>
        <p:spPr>
          <a:xfrm>
            <a:off x="7732357" y="1017048"/>
            <a:ext cx="1226631" cy="41549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PDR2: Polarimetry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Sept./Oct 2025</a:t>
            </a:r>
          </a:p>
        </p:txBody>
      </p:sp>
      <p:grpSp>
        <p:nvGrpSpPr>
          <p:cNvPr id="1098" name="Group 1097">
            <a:extLst>
              <a:ext uri="{FF2B5EF4-FFF2-40B4-BE49-F238E27FC236}">
                <a16:creationId xmlns:a16="http://schemas.microsoft.com/office/drawing/2014/main" id="{FF9E5F5A-E13C-B67A-7A92-67A2418F5A66}"/>
              </a:ext>
            </a:extLst>
          </p:cNvPr>
          <p:cNvGrpSpPr/>
          <p:nvPr/>
        </p:nvGrpSpPr>
        <p:grpSpPr>
          <a:xfrm>
            <a:off x="3182986" y="3801388"/>
            <a:ext cx="1226631" cy="1899284"/>
            <a:chOff x="3182986" y="3801388"/>
            <a:chExt cx="1226631" cy="1899284"/>
          </a:xfrm>
        </p:grpSpPr>
        <p:sp>
          <p:nvSpPr>
            <p:cNvPr id="1094" name="TextBox 1093">
              <a:extLst>
                <a:ext uri="{FF2B5EF4-FFF2-40B4-BE49-F238E27FC236}">
                  <a16:creationId xmlns:a16="http://schemas.microsoft.com/office/drawing/2014/main" id="{CDCC5381-0CB3-D2A1-37D1-F97642E724CB}"/>
                </a:ext>
              </a:extLst>
            </p:cNvPr>
            <p:cNvSpPr txBox="1"/>
            <p:nvPr/>
          </p:nvSpPr>
          <p:spPr>
            <a:xfrm>
              <a:off x="3182986" y="4800426"/>
              <a:ext cx="1226631" cy="90024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C00000"/>
                  </a:solidFill>
                  <a:effectLst/>
                  <a:uLnTx/>
                  <a:uFillTx/>
                  <a:latin typeface="Calibri" panose="020F0502020204030204"/>
                  <a:ea typeface="+mn-ea"/>
                  <a:cs typeface="+mn-cs"/>
                </a:rPr>
                <a:t>FDR: Backward &amp; Forward EM Calorimetry, Barrel &amp; Forward HCAL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C00000"/>
                  </a:solidFill>
                  <a:effectLst/>
                  <a:uLnTx/>
                  <a:uFillTx/>
                  <a:latin typeface="Calibri" panose="020F0502020204030204"/>
                  <a:ea typeface="+mn-ea"/>
                  <a:cs typeface="+mn-cs"/>
                </a:rPr>
                <a:t>May 2025</a:t>
              </a:r>
            </a:p>
          </p:txBody>
        </p:sp>
        <p:cxnSp>
          <p:nvCxnSpPr>
            <p:cNvPr id="1095" name="Straight Connector 1094">
              <a:extLst>
                <a:ext uri="{FF2B5EF4-FFF2-40B4-BE49-F238E27FC236}">
                  <a16:creationId xmlns:a16="http://schemas.microsoft.com/office/drawing/2014/main" id="{469E181D-9E37-F647-0575-E91EA37A0541}"/>
                </a:ext>
              </a:extLst>
            </p:cNvPr>
            <p:cNvCxnSpPr>
              <a:cxnSpLocks/>
            </p:cNvCxnSpPr>
            <p:nvPr/>
          </p:nvCxnSpPr>
          <p:spPr>
            <a:xfrm>
              <a:off x="3789452" y="3801388"/>
              <a:ext cx="0" cy="9773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00" name="Group 1099">
            <a:extLst>
              <a:ext uri="{FF2B5EF4-FFF2-40B4-BE49-F238E27FC236}">
                <a16:creationId xmlns:a16="http://schemas.microsoft.com/office/drawing/2014/main" id="{755C75AE-A62C-2ED9-1B7B-E9D0FCA59CCC}"/>
              </a:ext>
            </a:extLst>
          </p:cNvPr>
          <p:cNvGrpSpPr/>
          <p:nvPr/>
        </p:nvGrpSpPr>
        <p:grpSpPr>
          <a:xfrm>
            <a:off x="2352576" y="3845476"/>
            <a:ext cx="1178610" cy="2509458"/>
            <a:chOff x="3648511" y="3225098"/>
            <a:chExt cx="1178610" cy="3000285"/>
          </a:xfrm>
        </p:grpSpPr>
        <p:sp>
          <p:nvSpPr>
            <p:cNvPr id="1104" name="TextBox 1103">
              <a:extLst>
                <a:ext uri="{FF2B5EF4-FFF2-40B4-BE49-F238E27FC236}">
                  <a16:creationId xmlns:a16="http://schemas.microsoft.com/office/drawing/2014/main" id="{65451B28-2606-6261-FA7B-39F9D42C9143}"/>
                </a:ext>
              </a:extLst>
            </p:cNvPr>
            <p:cNvSpPr txBox="1"/>
            <p:nvPr/>
          </p:nvSpPr>
          <p:spPr>
            <a:xfrm>
              <a:off x="3648511" y="5535430"/>
              <a:ext cx="1178610" cy="6899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Detector R&amp;D Day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ePIC</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/Project)</a:t>
              </a:r>
              <a:b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16-17</a:t>
              </a:r>
              <a:r>
                <a:rPr kumimoji="0" lang="en-US" sz="105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April 2025 </a:t>
              </a:r>
            </a:p>
          </p:txBody>
        </p:sp>
        <p:cxnSp>
          <p:nvCxnSpPr>
            <p:cNvPr id="1105" name="Straight Connector 1104">
              <a:extLst>
                <a:ext uri="{FF2B5EF4-FFF2-40B4-BE49-F238E27FC236}">
                  <a16:creationId xmlns:a16="http://schemas.microsoft.com/office/drawing/2014/main" id="{ECBFA884-C239-EC8A-C08C-30972012313E}"/>
                </a:ext>
              </a:extLst>
            </p:cNvPr>
            <p:cNvCxnSpPr>
              <a:cxnSpLocks/>
            </p:cNvCxnSpPr>
            <p:nvPr/>
          </p:nvCxnSpPr>
          <p:spPr>
            <a:xfrm>
              <a:off x="4200843" y="3225098"/>
              <a:ext cx="7522" cy="22682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A430783E-5627-E6D5-6EC5-95B65DBC5B4C}"/>
              </a:ext>
            </a:extLst>
          </p:cNvPr>
          <p:cNvGrpSpPr/>
          <p:nvPr/>
        </p:nvGrpSpPr>
        <p:grpSpPr>
          <a:xfrm>
            <a:off x="8087044" y="1877950"/>
            <a:ext cx="1266104" cy="1905057"/>
            <a:chOff x="1811703" y="2147517"/>
            <a:chExt cx="787682" cy="1597987"/>
          </a:xfrm>
        </p:grpSpPr>
        <p:sp>
          <p:nvSpPr>
            <p:cNvPr id="20" name="TextBox 19">
              <a:extLst>
                <a:ext uri="{FF2B5EF4-FFF2-40B4-BE49-F238E27FC236}">
                  <a16:creationId xmlns:a16="http://schemas.microsoft.com/office/drawing/2014/main" id="{65B02CA8-B607-1E93-B22B-5D6D446A9FB8}"/>
                </a:ext>
              </a:extLst>
            </p:cNvPr>
            <p:cNvSpPr txBox="1"/>
            <p:nvPr/>
          </p:nvSpPr>
          <p:spPr>
            <a:xfrm>
              <a:off x="1811703" y="2147517"/>
              <a:ext cx="787682" cy="484063"/>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err="1">
                  <a:ln>
                    <a:noFill/>
                  </a:ln>
                  <a:solidFill>
                    <a:srgbClr val="4472C4"/>
                  </a:solidFill>
                  <a:effectLst/>
                  <a:uLnTx/>
                  <a:uFillTx/>
                  <a:latin typeface="Calibri" panose="020F0502020204030204"/>
                  <a:ea typeface="+mn-ea"/>
                  <a:cs typeface="+mn-cs"/>
                </a:rPr>
                <a:t>ePIC</a:t>
              </a:r>
              <a:r>
                <a:rPr kumimoji="0" lang="en-US" sz="1050" b="1" i="0" u="none" strike="noStrike" kern="1200" cap="none" spc="0" normalizeH="0" baseline="0" noProof="0" dirty="0">
                  <a:ln>
                    <a:noFill/>
                  </a:ln>
                  <a:solidFill>
                    <a:srgbClr val="4472C4"/>
                  </a:solidFill>
                  <a:effectLst/>
                  <a:uLnTx/>
                  <a:uFillTx/>
                  <a:latin typeface="Calibri" panose="020F0502020204030204"/>
                  <a:ea typeface="+mn-ea"/>
                  <a:cs typeface="+mn-cs"/>
                </a:rPr>
                <a:t> Software and </a:t>
              </a:r>
              <a:br>
                <a:rPr kumimoji="0" lang="en-US" sz="1050" b="1" i="0" u="none" strike="noStrike" kern="1200" cap="none" spc="0" normalizeH="0" baseline="0" noProof="0" dirty="0">
                  <a:ln>
                    <a:noFill/>
                  </a:ln>
                  <a:solidFill>
                    <a:srgbClr val="4472C4"/>
                  </a:solidFill>
                  <a:effectLst/>
                  <a:uLnTx/>
                  <a:uFillTx/>
                  <a:latin typeface="Calibri" panose="020F0502020204030204"/>
                  <a:ea typeface="+mn-ea"/>
                  <a:cs typeface="+mn-cs"/>
                </a:rPr>
              </a:br>
              <a:r>
                <a:rPr kumimoji="0" lang="en-US" sz="1050" b="1" i="0" u="none" strike="noStrike" kern="1200" cap="none" spc="0" normalizeH="0" baseline="0" noProof="0" dirty="0">
                  <a:ln>
                    <a:noFill/>
                  </a:ln>
                  <a:solidFill>
                    <a:srgbClr val="4472C4"/>
                  </a:solidFill>
                  <a:effectLst/>
                  <a:uLnTx/>
                  <a:uFillTx/>
                  <a:latin typeface="Calibri" panose="020F0502020204030204"/>
                  <a:ea typeface="+mn-ea"/>
                  <a:cs typeface="+mn-cs"/>
                </a:rPr>
                <a:t>Computing Review</a:t>
              </a:r>
              <a:br>
                <a:rPr kumimoji="0" lang="en-US" sz="1050" b="1" i="0" u="none" strike="noStrike" kern="1200" cap="none" spc="0" normalizeH="0" baseline="0" noProof="0" dirty="0">
                  <a:ln>
                    <a:noFill/>
                  </a:ln>
                  <a:solidFill>
                    <a:srgbClr val="4472C4"/>
                  </a:solidFill>
                  <a:effectLst/>
                  <a:uLnTx/>
                  <a:uFillTx/>
                  <a:latin typeface="Calibri" panose="020F0502020204030204"/>
                  <a:ea typeface="+mn-ea"/>
                  <a:cs typeface="+mn-cs"/>
                </a:rPr>
              </a:br>
              <a:r>
                <a:rPr kumimoji="0" lang="en-US" sz="1050" b="1" i="0" u="none" strike="noStrike" kern="1200" cap="none" spc="0" normalizeH="0" baseline="0" noProof="0" dirty="0">
                  <a:ln>
                    <a:noFill/>
                  </a:ln>
                  <a:solidFill>
                    <a:srgbClr val="4472C4"/>
                  </a:solidFill>
                  <a:effectLst/>
                  <a:uLnTx/>
                  <a:uFillTx/>
                  <a:latin typeface="Calibri" panose="020F0502020204030204"/>
                  <a:ea typeface="+mn-ea"/>
                  <a:cs typeface="+mn-cs"/>
                </a:rPr>
                <a:t>~Oct 2025</a:t>
              </a:r>
            </a:p>
          </p:txBody>
        </p:sp>
        <p:cxnSp>
          <p:nvCxnSpPr>
            <p:cNvPr id="21" name="Straight Connector 20">
              <a:extLst>
                <a:ext uri="{FF2B5EF4-FFF2-40B4-BE49-F238E27FC236}">
                  <a16:creationId xmlns:a16="http://schemas.microsoft.com/office/drawing/2014/main" id="{008140A9-5213-5160-95F7-DF20AE808FD6}"/>
                </a:ext>
              </a:extLst>
            </p:cNvPr>
            <p:cNvCxnSpPr>
              <a:cxnSpLocks/>
            </p:cNvCxnSpPr>
            <p:nvPr/>
          </p:nvCxnSpPr>
          <p:spPr>
            <a:xfrm>
              <a:off x="1996764" y="2631580"/>
              <a:ext cx="2698" cy="11139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CC8912FB-E4B7-DB16-8653-711C157CB403}"/>
              </a:ext>
            </a:extLst>
          </p:cNvPr>
          <p:cNvGrpSpPr/>
          <p:nvPr/>
        </p:nvGrpSpPr>
        <p:grpSpPr>
          <a:xfrm>
            <a:off x="5369945" y="1298476"/>
            <a:ext cx="1226631" cy="2494146"/>
            <a:chOff x="5906735" y="1888734"/>
            <a:chExt cx="1226631" cy="2494146"/>
          </a:xfrm>
        </p:grpSpPr>
        <p:sp>
          <p:nvSpPr>
            <p:cNvPr id="6" name="TextBox 5">
              <a:extLst>
                <a:ext uri="{FF2B5EF4-FFF2-40B4-BE49-F238E27FC236}">
                  <a16:creationId xmlns:a16="http://schemas.microsoft.com/office/drawing/2014/main" id="{CCEE0B54-744B-5FBA-2A4E-E9BDB37D0AA8}"/>
                </a:ext>
              </a:extLst>
            </p:cNvPr>
            <p:cNvSpPr txBox="1"/>
            <p:nvPr/>
          </p:nvSpPr>
          <p:spPr>
            <a:xfrm>
              <a:off x="5906735" y="1888734"/>
              <a:ext cx="1226631" cy="41549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accent2"/>
                  </a:solidFill>
                  <a:effectLst/>
                  <a:uLnTx/>
                  <a:uFillTx/>
                  <a:latin typeface="Calibri" panose="020F0502020204030204"/>
                  <a:ea typeface="+mn-ea"/>
                  <a:cs typeface="+mn-cs"/>
                </a:rPr>
                <a:t>DOE IPR: SP Status </a:t>
              </a:r>
              <a:r>
                <a:rPr lang="en-US" sz="1050" dirty="0">
                  <a:solidFill>
                    <a:schemeClr val="accent2"/>
                  </a:solidFill>
                  <a:latin typeface="Calibri" panose="020F0502020204030204"/>
                </a:rPr>
                <a:t>29-30</a:t>
              </a:r>
              <a:r>
                <a:rPr lang="en-US" sz="1050" baseline="30000" dirty="0">
                  <a:solidFill>
                    <a:schemeClr val="accent2"/>
                  </a:solidFill>
                  <a:latin typeface="Calibri" panose="020F0502020204030204"/>
                </a:rPr>
                <a:t>th</a:t>
              </a:r>
              <a:r>
                <a:rPr lang="en-US" sz="1050" dirty="0">
                  <a:solidFill>
                    <a:schemeClr val="accent2"/>
                  </a:solidFill>
                  <a:latin typeface="Calibri" panose="020F0502020204030204"/>
                </a:rPr>
                <a:t> July,</a:t>
              </a:r>
              <a:r>
                <a:rPr kumimoji="0" lang="en-US" sz="1050" b="0" i="0" u="none" strike="noStrike" kern="1200" cap="none" spc="0" normalizeH="0" baseline="0" noProof="0" dirty="0">
                  <a:ln>
                    <a:noFill/>
                  </a:ln>
                  <a:solidFill>
                    <a:schemeClr val="accent2"/>
                  </a:solidFill>
                  <a:effectLst/>
                  <a:uLnTx/>
                  <a:uFillTx/>
                  <a:latin typeface="Calibri" panose="020F0502020204030204"/>
                  <a:ea typeface="+mn-ea"/>
                  <a:cs typeface="+mn-cs"/>
                </a:rPr>
                <a:t> 2025</a:t>
              </a:r>
            </a:p>
          </p:txBody>
        </p:sp>
        <p:cxnSp>
          <p:nvCxnSpPr>
            <p:cNvPr id="10" name="Straight Connector 9">
              <a:extLst>
                <a:ext uri="{FF2B5EF4-FFF2-40B4-BE49-F238E27FC236}">
                  <a16:creationId xmlns:a16="http://schemas.microsoft.com/office/drawing/2014/main" id="{C0C00C86-6E67-829E-3A63-B14674B5CE35}"/>
                </a:ext>
              </a:extLst>
            </p:cNvPr>
            <p:cNvCxnSpPr>
              <a:cxnSpLocks/>
            </p:cNvCxnSpPr>
            <p:nvPr/>
          </p:nvCxnSpPr>
          <p:spPr>
            <a:xfrm>
              <a:off x="6461579" y="2380081"/>
              <a:ext cx="0" cy="20027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8AF505E3-9C45-6A68-C57E-C6C0DC0715E8}"/>
              </a:ext>
            </a:extLst>
          </p:cNvPr>
          <p:cNvGrpSpPr/>
          <p:nvPr/>
        </p:nvGrpSpPr>
        <p:grpSpPr>
          <a:xfrm>
            <a:off x="8205048" y="3814749"/>
            <a:ext cx="1226631" cy="1256392"/>
            <a:chOff x="6010260" y="961155"/>
            <a:chExt cx="1226631" cy="1256392"/>
          </a:xfrm>
        </p:grpSpPr>
        <p:sp>
          <p:nvSpPr>
            <p:cNvPr id="13" name="TextBox 12">
              <a:extLst>
                <a:ext uri="{FF2B5EF4-FFF2-40B4-BE49-F238E27FC236}">
                  <a16:creationId xmlns:a16="http://schemas.microsoft.com/office/drawing/2014/main" id="{8D1C42B5-C1DA-76FA-C19B-7C5D070CF2BC}"/>
                </a:ext>
              </a:extLst>
            </p:cNvPr>
            <p:cNvSpPr txBox="1"/>
            <p:nvPr/>
          </p:nvSpPr>
          <p:spPr>
            <a:xfrm>
              <a:off x="6010260" y="1317301"/>
              <a:ext cx="1226631" cy="90024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accent2"/>
                  </a:solidFill>
                  <a:effectLst/>
                  <a:uLnTx/>
                  <a:uFillTx/>
                  <a:latin typeface="Aptos" panose="020B0004020202020204" pitchFamily="34" charset="0"/>
                  <a:ea typeface="+mn-ea"/>
                  <a:cs typeface="+mn-cs"/>
                </a:rPr>
                <a:t>Collider Subproject and Status Director's Review</a:t>
              </a:r>
              <a:r>
                <a:rPr kumimoji="0" lang="en-US" sz="1050" b="0" i="0" u="none" strike="noStrike" kern="1200" cap="none" spc="0" normalizeH="0" baseline="0" noProof="0" dirty="0">
                  <a:ln>
                    <a:noFill/>
                  </a:ln>
                  <a:solidFill>
                    <a:schemeClr val="accent2"/>
                  </a:solidFill>
                  <a:effectLst/>
                  <a:uLnTx/>
                  <a:uFillTx/>
                  <a:latin typeface="Calibri" panose="020F0502020204030204" pitchFamily="34" charset="0"/>
                  <a:ea typeface="+mn-ea"/>
                  <a:cs typeface="Calibri" panose="020F0502020204030204" pitchFamily="34" charset="0"/>
                </a:rPr>
                <a:t> </a:t>
              </a:r>
              <a:br>
                <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050" b="0" i="0" u="none" strike="noStrike" kern="1200" cap="none" spc="0" normalizeH="0" baseline="0" noProof="0" dirty="0">
                  <a:ln>
                    <a:noFill/>
                  </a:ln>
                  <a:solidFill>
                    <a:schemeClr val="accent2"/>
                  </a:solidFill>
                  <a:effectLst/>
                  <a:uLnTx/>
                  <a:uFillTx/>
                  <a:latin typeface="Calibri" panose="020F0502020204030204"/>
                  <a:ea typeface="+mn-ea"/>
                  <a:cs typeface="+mn-cs"/>
                </a:rPr>
                <a:t>21-23 Oct.</a:t>
              </a:r>
              <a:r>
                <a:rPr lang="en-US" sz="1050" dirty="0">
                  <a:solidFill>
                    <a:schemeClr val="accent2"/>
                  </a:solidFill>
                  <a:latin typeface="Calibri" panose="020F0502020204030204"/>
                </a:rPr>
                <a:t>,</a:t>
              </a:r>
              <a:r>
                <a:rPr kumimoji="0" lang="en-US" sz="1050" b="0" i="0" u="none" strike="noStrike" kern="1200" cap="none" spc="0" normalizeH="0" baseline="0" noProof="0" dirty="0">
                  <a:ln>
                    <a:noFill/>
                  </a:ln>
                  <a:solidFill>
                    <a:schemeClr val="accent2"/>
                  </a:solidFill>
                  <a:effectLst/>
                  <a:uLnTx/>
                  <a:uFillTx/>
                  <a:latin typeface="Calibri" panose="020F0502020204030204"/>
                  <a:ea typeface="+mn-ea"/>
                  <a:cs typeface="+mn-cs"/>
                </a:rPr>
                <a:t> 2025</a:t>
              </a:r>
            </a:p>
          </p:txBody>
        </p:sp>
        <p:cxnSp>
          <p:nvCxnSpPr>
            <p:cNvPr id="15" name="Straight Connector 14">
              <a:extLst>
                <a:ext uri="{FF2B5EF4-FFF2-40B4-BE49-F238E27FC236}">
                  <a16:creationId xmlns:a16="http://schemas.microsoft.com/office/drawing/2014/main" id="{992E363D-BA8A-07B9-66F1-147FDAB8C928}"/>
                </a:ext>
              </a:extLst>
            </p:cNvPr>
            <p:cNvCxnSpPr>
              <a:cxnSpLocks/>
            </p:cNvCxnSpPr>
            <p:nvPr/>
          </p:nvCxnSpPr>
          <p:spPr>
            <a:xfrm>
              <a:off x="6642648" y="961155"/>
              <a:ext cx="0" cy="3283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B12E10FB-481E-43A9-CA3C-FF668EAFF6B7}"/>
              </a:ext>
            </a:extLst>
          </p:cNvPr>
          <p:cNvGrpSpPr/>
          <p:nvPr/>
        </p:nvGrpSpPr>
        <p:grpSpPr>
          <a:xfrm>
            <a:off x="11186078" y="2285768"/>
            <a:ext cx="888750" cy="1506854"/>
            <a:chOff x="11186078" y="2285768"/>
            <a:chExt cx="888750" cy="1506854"/>
          </a:xfrm>
        </p:grpSpPr>
        <p:sp>
          <p:nvSpPr>
            <p:cNvPr id="22" name="TextBox 21">
              <a:extLst>
                <a:ext uri="{FF2B5EF4-FFF2-40B4-BE49-F238E27FC236}">
                  <a16:creationId xmlns:a16="http://schemas.microsoft.com/office/drawing/2014/main" id="{A713F0BF-97E7-DBC7-C5F9-9D30E224BF1A}"/>
                </a:ext>
              </a:extLst>
            </p:cNvPr>
            <p:cNvSpPr txBox="1"/>
            <p:nvPr/>
          </p:nvSpPr>
          <p:spPr>
            <a:xfrm>
              <a:off x="11186078" y="2285768"/>
              <a:ext cx="888750" cy="57708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accent2"/>
                  </a:solidFill>
                  <a:effectLst/>
                  <a:uLnTx/>
                  <a:uFillTx/>
                  <a:latin typeface="Calibri" panose="020F0502020204030204"/>
                  <a:ea typeface="+mn-ea"/>
                  <a:cs typeface="+mn-cs"/>
                </a:rPr>
                <a:t>DOE IPR and ICR</a:t>
              </a:r>
              <a:r>
                <a:rPr lang="en-US" sz="1050" dirty="0">
                  <a:solidFill>
                    <a:schemeClr val="accent2"/>
                  </a:solidFill>
                  <a:latin typeface="Calibri" panose="020F0502020204030204"/>
                </a:rPr>
                <a:t>,</a:t>
              </a:r>
              <a:r>
                <a:rPr kumimoji="0" lang="en-US" sz="1050" b="0" i="0" u="none" strike="noStrike" kern="1200" cap="none" spc="0" normalizeH="0" baseline="0" noProof="0" dirty="0">
                  <a:ln>
                    <a:noFill/>
                  </a:ln>
                  <a:solidFill>
                    <a:schemeClr val="accent2"/>
                  </a:solidFill>
                  <a:effectLst/>
                  <a:uLnTx/>
                  <a:uFillTx/>
                  <a:latin typeface="Calibri" panose="020F0502020204030204"/>
                  <a:ea typeface="+mn-ea"/>
                  <a:cs typeface="+mn-cs"/>
                </a:rPr>
                <a:t> 13-16</a:t>
              </a:r>
              <a:r>
                <a:rPr kumimoji="0" lang="en-US" sz="1050" b="0" i="0" u="none" strike="noStrike" kern="1200" cap="none" spc="0" normalizeH="0" baseline="30000" noProof="0" dirty="0">
                  <a:ln>
                    <a:noFill/>
                  </a:ln>
                  <a:solidFill>
                    <a:schemeClr val="accent2"/>
                  </a:solidFill>
                  <a:effectLst/>
                  <a:uLnTx/>
                  <a:uFillTx/>
                  <a:latin typeface="Calibri" panose="020F0502020204030204"/>
                  <a:ea typeface="+mn-ea"/>
                  <a:cs typeface="+mn-cs"/>
                </a:rPr>
                <a:t>th</a:t>
              </a:r>
              <a:r>
                <a:rPr kumimoji="0" lang="en-US" sz="1050" b="0" i="0" u="none" strike="noStrike" kern="1200" cap="none" spc="0" normalizeH="0" baseline="0" noProof="0" dirty="0">
                  <a:ln>
                    <a:noFill/>
                  </a:ln>
                  <a:solidFill>
                    <a:schemeClr val="accent2"/>
                  </a:solidFill>
                  <a:effectLst/>
                  <a:uLnTx/>
                  <a:uFillTx/>
                  <a:latin typeface="Calibri" panose="020F0502020204030204"/>
                  <a:ea typeface="+mn-ea"/>
                  <a:cs typeface="+mn-cs"/>
                </a:rPr>
                <a:t> Jan., 2026</a:t>
              </a:r>
            </a:p>
          </p:txBody>
        </p:sp>
        <p:cxnSp>
          <p:nvCxnSpPr>
            <p:cNvPr id="23" name="Straight Connector 22">
              <a:extLst>
                <a:ext uri="{FF2B5EF4-FFF2-40B4-BE49-F238E27FC236}">
                  <a16:creationId xmlns:a16="http://schemas.microsoft.com/office/drawing/2014/main" id="{8B2E02F8-E053-FF25-C195-E1DA1AAC87F4}"/>
                </a:ext>
              </a:extLst>
            </p:cNvPr>
            <p:cNvCxnSpPr>
              <a:cxnSpLocks/>
            </p:cNvCxnSpPr>
            <p:nvPr/>
          </p:nvCxnSpPr>
          <p:spPr>
            <a:xfrm>
              <a:off x="11570939" y="2849903"/>
              <a:ext cx="0" cy="942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959BD95F-8C1F-BEF1-7D32-68F03776B66A}"/>
              </a:ext>
            </a:extLst>
          </p:cNvPr>
          <p:cNvGrpSpPr/>
          <p:nvPr/>
        </p:nvGrpSpPr>
        <p:grpSpPr>
          <a:xfrm>
            <a:off x="11151197" y="4344671"/>
            <a:ext cx="1048880" cy="1214727"/>
            <a:chOff x="11151197" y="4344671"/>
            <a:chExt cx="1048880" cy="1214727"/>
          </a:xfrm>
        </p:grpSpPr>
        <p:sp>
          <p:nvSpPr>
            <p:cNvPr id="29" name="TextBox 28">
              <a:extLst>
                <a:ext uri="{FF2B5EF4-FFF2-40B4-BE49-F238E27FC236}">
                  <a16:creationId xmlns:a16="http://schemas.microsoft.com/office/drawing/2014/main" id="{11F6A843-1CB4-946C-C687-A2124D10900E}"/>
                </a:ext>
              </a:extLst>
            </p:cNvPr>
            <p:cNvSpPr txBox="1"/>
            <p:nvPr/>
          </p:nvSpPr>
          <p:spPr>
            <a:xfrm>
              <a:off x="11151197" y="4344671"/>
              <a:ext cx="1048880" cy="1077218"/>
            </a:xfrm>
            <a:prstGeom prst="rect">
              <a:avLst/>
            </a:prstGeom>
            <a:solidFill>
              <a:schemeClr val="bg1"/>
            </a:solidFill>
            <a:ln>
              <a:solidFill>
                <a:schemeClr val="accent1">
                  <a:shade val="1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CD-2/3 Review</a:t>
              </a:r>
              <a:b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mid 2026</a:t>
              </a:r>
            </a:p>
          </p:txBody>
        </p:sp>
        <p:sp>
          <p:nvSpPr>
            <p:cNvPr id="26" name="Arrow: Right 25">
              <a:extLst>
                <a:ext uri="{FF2B5EF4-FFF2-40B4-BE49-F238E27FC236}">
                  <a16:creationId xmlns:a16="http://schemas.microsoft.com/office/drawing/2014/main" id="{55BDFAA8-E5E3-A63F-E489-DA5B79BF1BEE}"/>
                </a:ext>
              </a:extLst>
            </p:cNvPr>
            <p:cNvSpPr/>
            <p:nvPr/>
          </p:nvSpPr>
          <p:spPr>
            <a:xfrm>
              <a:off x="11555133" y="5303577"/>
              <a:ext cx="301096" cy="25582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Slide Number Placeholder 10">
            <a:extLst>
              <a:ext uri="{FF2B5EF4-FFF2-40B4-BE49-F238E27FC236}">
                <a16:creationId xmlns:a16="http://schemas.microsoft.com/office/drawing/2014/main" id="{AA806AFB-8D78-2161-F117-5F7C41D18030}"/>
              </a:ext>
            </a:extLst>
          </p:cNvPr>
          <p:cNvSpPr>
            <a:spLocks noGrp="1"/>
          </p:cNvSpPr>
          <p:nvPr>
            <p:ph type="sldNum" sz="quarter" idx="12"/>
          </p:nvPr>
        </p:nvSpPr>
        <p:spPr/>
        <p:txBody>
          <a:bodyPr/>
          <a:lstStyle/>
          <a:p>
            <a:fld id="{588949A8-7CCD-4D90-AA9A-1451BFC6FB3A}" type="slidenum">
              <a:rPr lang="en-US" smtClean="0"/>
              <a:t>36</a:t>
            </a:fld>
            <a:endParaRPr lang="en-US"/>
          </a:p>
        </p:txBody>
      </p:sp>
    </p:spTree>
    <p:extLst>
      <p:ext uri="{BB962C8B-B14F-4D97-AF65-F5344CB8AC3E}">
        <p14:creationId xmlns:p14="http://schemas.microsoft.com/office/powerpoint/2010/main" val="335882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9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5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6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7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6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8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7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6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8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5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6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7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0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2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3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5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8" grpId="0" animBg="1"/>
      <p:bldP spid="1059" grpId="0" animBg="1"/>
      <p:bldP spid="1060" grpId="0" animBg="1"/>
      <p:bldP spid="1069" grpId="0" animBg="1"/>
      <p:bldP spid="108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88498-EA64-737D-7F79-D8D65EC1A5B3}"/>
              </a:ext>
            </a:extLst>
          </p:cNvPr>
          <p:cNvSpPr>
            <a:spLocks noGrp="1"/>
          </p:cNvSpPr>
          <p:nvPr>
            <p:ph type="title"/>
          </p:nvPr>
        </p:nvSpPr>
        <p:spPr>
          <a:xfrm>
            <a:off x="838200" y="365125"/>
            <a:ext cx="10515600" cy="829193"/>
          </a:xfrm>
        </p:spPr>
        <p:txBody>
          <a:bodyPr/>
          <a:lstStyle/>
          <a:p>
            <a:r>
              <a:rPr lang="en-US" b="1" dirty="0">
                <a:solidFill>
                  <a:schemeClr val="accent1"/>
                </a:solidFill>
              </a:rPr>
              <a:t>New Zoom Link </a:t>
            </a:r>
          </a:p>
        </p:txBody>
      </p:sp>
      <p:sp>
        <p:nvSpPr>
          <p:cNvPr id="3" name="Content Placeholder 2">
            <a:extLst>
              <a:ext uri="{FF2B5EF4-FFF2-40B4-BE49-F238E27FC236}">
                <a16:creationId xmlns:a16="http://schemas.microsoft.com/office/drawing/2014/main" id="{474DCFBE-AB6B-5C23-C490-A1B1656C4DA5}"/>
              </a:ext>
            </a:extLst>
          </p:cNvPr>
          <p:cNvSpPr>
            <a:spLocks noGrp="1"/>
          </p:cNvSpPr>
          <p:nvPr>
            <p:ph idx="1"/>
          </p:nvPr>
        </p:nvSpPr>
        <p:spPr>
          <a:xfrm>
            <a:off x="718458" y="1315616"/>
            <a:ext cx="10515600" cy="4861347"/>
          </a:xfrm>
        </p:spPr>
        <p:txBody>
          <a:bodyPr/>
          <a:lstStyle/>
          <a:p>
            <a:r>
              <a:rPr lang="en-US" dirty="0"/>
              <a:t>The Zoom link for the General Meeting now requires a password</a:t>
            </a:r>
          </a:p>
          <a:p>
            <a:r>
              <a:rPr lang="en-US" dirty="0"/>
              <a:t>We decided to do this after a TIC meeting was Zoom-bombed</a:t>
            </a:r>
          </a:p>
          <a:p>
            <a:pPr lvl="1"/>
            <a:r>
              <a:rPr lang="en-US" dirty="0"/>
              <a:t>All our Indico pages are public, so this offers another hurdle for a would-be </a:t>
            </a:r>
            <a:br>
              <a:rPr lang="en-US" dirty="0"/>
            </a:br>
            <a:r>
              <a:rPr lang="en-US" dirty="0"/>
              <a:t>bomber (not a guarantee)</a:t>
            </a:r>
          </a:p>
          <a:p>
            <a:pPr lvl="2"/>
            <a:r>
              <a:rPr lang="en-US" dirty="0"/>
              <a:t>Old link had password embedded to allow one-click access</a:t>
            </a:r>
          </a:p>
          <a:p>
            <a:pPr lvl="1"/>
            <a:r>
              <a:rPr lang="en-US" dirty="0"/>
              <a:t>Hopefully this is not </a:t>
            </a:r>
            <a:br>
              <a:rPr lang="en-US" dirty="0"/>
            </a:br>
            <a:r>
              <a:rPr lang="en-US" dirty="0"/>
              <a:t>overly cumbersome for </a:t>
            </a:r>
            <a:br>
              <a:rPr lang="en-US" dirty="0"/>
            </a:br>
            <a:r>
              <a:rPr lang="en-US" dirty="0"/>
              <a:t>our collaborators</a:t>
            </a:r>
          </a:p>
        </p:txBody>
      </p:sp>
      <p:sp>
        <p:nvSpPr>
          <p:cNvPr id="4" name="Date Placeholder 3">
            <a:extLst>
              <a:ext uri="{FF2B5EF4-FFF2-40B4-BE49-F238E27FC236}">
                <a16:creationId xmlns:a16="http://schemas.microsoft.com/office/drawing/2014/main" id="{A58AFA51-AC55-3643-E3DC-01FA9286EB96}"/>
              </a:ext>
            </a:extLst>
          </p:cNvPr>
          <p:cNvSpPr>
            <a:spLocks noGrp="1"/>
          </p:cNvSpPr>
          <p:nvPr>
            <p:ph type="dt" sz="half" idx="10"/>
          </p:nvPr>
        </p:nvSpPr>
        <p:spPr/>
        <p:txBody>
          <a:bodyPr/>
          <a:lstStyle/>
          <a:p>
            <a:r>
              <a:rPr lang="en-US"/>
              <a:t>3/20/2025</a:t>
            </a:r>
          </a:p>
        </p:txBody>
      </p:sp>
      <p:sp>
        <p:nvSpPr>
          <p:cNvPr id="5" name="Footer Placeholder 4">
            <a:extLst>
              <a:ext uri="{FF2B5EF4-FFF2-40B4-BE49-F238E27FC236}">
                <a16:creationId xmlns:a16="http://schemas.microsoft.com/office/drawing/2014/main" id="{DA7A4863-7431-D7FC-1B02-4DCCC0917021}"/>
              </a:ext>
            </a:extLst>
          </p:cNvPr>
          <p:cNvSpPr>
            <a:spLocks noGrp="1"/>
          </p:cNvSpPr>
          <p:nvPr>
            <p:ph type="ftr" sz="quarter" idx="11"/>
          </p:nvPr>
        </p:nvSpPr>
        <p:spPr/>
        <p:txBody>
          <a:bodyPr/>
          <a:lstStyle/>
          <a:p>
            <a:r>
              <a:rPr lang="en-US"/>
              <a:t>ePIC General Meeting </a:t>
            </a:r>
          </a:p>
        </p:txBody>
      </p:sp>
      <p:pic>
        <p:nvPicPr>
          <p:cNvPr id="8" name="Picture 7" descr="Graphical user interface, text, application, email&#10;&#10;Description automatically generated">
            <a:extLst>
              <a:ext uri="{FF2B5EF4-FFF2-40B4-BE49-F238E27FC236}">
                <a16:creationId xmlns:a16="http://schemas.microsoft.com/office/drawing/2014/main" id="{9D19B933-AB36-5401-5454-B87927307F6E}"/>
              </a:ext>
            </a:extLst>
          </p:cNvPr>
          <p:cNvPicPr>
            <a:picLocks noChangeAspect="1"/>
          </p:cNvPicPr>
          <p:nvPr/>
        </p:nvPicPr>
        <p:blipFill>
          <a:blip r:embed="rId2"/>
          <a:stretch>
            <a:fillRect/>
          </a:stretch>
        </p:blipFill>
        <p:spPr>
          <a:xfrm>
            <a:off x="4685495" y="3584608"/>
            <a:ext cx="7280919" cy="2592355"/>
          </a:xfrm>
          <a:prstGeom prst="rect">
            <a:avLst/>
          </a:prstGeom>
          <a:ln>
            <a:solidFill>
              <a:schemeClr val="tx1"/>
            </a:solidFill>
          </a:ln>
        </p:spPr>
      </p:pic>
      <p:sp>
        <p:nvSpPr>
          <p:cNvPr id="6" name="Slide Number Placeholder 5">
            <a:extLst>
              <a:ext uri="{FF2B5EF4-FFF2-40B4-BE49-F238E27FC236}">
                <a16:creationId xmlns:a16="http://schemas.microsoft.com/office/drawing/2014/main" id="{2DCC7DFF-2118-CD29-ADAF-8DCA96CD449E}"/>
              </a:ext>
            </a:extLst>
          </p:cNvPr>
          <p:cNvSpPr>
            <a:spLocks noGrp="1"/>
          </p:cNvSpPr>
          <p:nvPr>
            <p:ph type="sldNum" sz="quarter" idx="12"/>
          </p:nvPr>
        </p:nvSpPr>
        <p:spPr/>
        <p:txBody>
          <a:bodyPr/>
          <a:lstStyle/>
          <a:p>
            <a:fld id="{588949A8-7CCD-4D90-AA9A-1451BFC6FB3A}" type="slidenum">
              <a:rPr lang="en-US" smtClean="0"/>
              <a:t>37</a:t>
            </a:fld>
            <a:endParaRPr lang="en-US"/>
          </a:p>
        </p:txBody>
      </p:sp>
    </p:spTree>
    <p:extLst>
      <p:ext uri="{BB962C8B-B14F-4D97-AF65-F5344CB8AC3E}">
        <p14:creationId xmlns:p14="http://schemas.microsoft.com/office/powerpoint/2010/main" val="2104073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380FF-8559-07BE-9E4B-F52B57D2E939}"/>
              </a:ext>
            </a:extLst>
          </p:cNvPr>
          <p:cNvSpPr>
            <a:spLocks noGrp="1"/>
          </p:cNvSpPr>
          <p:nvPr>
            <p:ph type="title"/>
          </p:nvPr>
        </p:nvSpPr>
        <p:spPr/>
        <p:txBody>
          <a:bodyPr/>
          <a:lstStyle/>
          <a:p>
            <a:r>
              <a:rPr lang="en-US" b="1" dirty="0" err="1">
                <a:solidFill>
                  <a:schemeClr val="accent1"/>
                </a:solidFill>
              </a:rPr>
              <a:t>ePIC</a:t>
            </a:r>
            <a:r>
              <a:rPr lang="en-US" b="1" dirty="0">
                <a:solidFill>
                  <a:schemeClr val="accent1"/>
                </a:solidFill>
              </a:rPr>
              <a:t> Resources</a:t>
            </a:r>
          </a:p>
        </p:txBody>
      </p:sp>
      <p:sp>
        <p:nvSpPr>
          <p:cNvPr id="4" name="Date Placeholder 3">
            <a:extLst>
              <a:ext uri="{FF2B5EF4-FFF2-40B4-BE49-F238E27FC236}">
                <a16:creationId xmlns:a16="http://schemas.microsoft.com/office/drawing/2014/main" id="{BDC6AA10-4DDA-80D2-7247-44004DAC3D34}"/>
              </a:ext>
            </a:extLst>
          </p:cNvPr>
          <p:cNvSpPr>
            <a:spLocks noGrp="1"/>
          </p:cNvSpPr>
          <p:nvPr>
            <p:ph type="dt" sz="half" idx="10"/>
          </p:nvPr>
        </p:nvSpPr>
        <p:spPr/>
        <p:txBody>
          <a:bodyPr/>
          <a:lstStyle/>
          <a:p>
            <a:r>
              <a:rPr lang="en-US"/>
              <a:t>3/20/2025</a:t>
            </a:r>
          </a:p>
        </p:txBody>
      </p:sp>
      <p:sp>
        <p:nvSpPr>
          <p:cNvPr id="10" name="Content Placeholder 2">
            <a:extLst>
              <a:ext uri="{FF2B5EF4-FFF2-40B4-BE49-F238E27FC236}">
                <a16:creationId xmlns:a16="http://schemas.microsoft.com/office/drawing/2014/main" id="{28EB6EB9-D306-E817-1A32-A2FC3A44F780}"/>
              </a:ext>
            </a:extLst>
          </p:cNvPr>
          <p:cNvSpPr>
            <a:spLocks noGrp="1"/>
          </p:cNvSpPr>
          <p:nvPr>
            <p:ph idx="1"/>
          </p:nvPr>
        </p:nvSpPr>
        <p:spPr>
          <a:xfrm>
            <a:off x="762785" y="1542820"/>
            <a:ext cx="10515600" cy="4736189"/>
          </a:xfrm>
        </p:spPr>
        <p:txBody>
          <a:bodyPr>
            <a:normAutofit lnSpcReduction="10000"/>
          </a:bodyPr>
          <a:lstStyle/>
          <a:p>
            <a:r>
              <a:rPr lang="en-US" dirty="0"/>
              <a:t>Public Website - </a:t>
            </a:r>
            <a:r>
              <a:rPr lang="en-US" dirty="0">
                <a:hlinkClick r:id="rId2"/>
              </a:rPr>
              <a:t>https://www.bnl.gov/eic/epic.php</a:t>
            </a:r>
            <a:endParaRPr lang="en-US" dirty="0"/>
          </a:p>
          <a:p>
            <a:r>
              <a:rPr lang="en-US" dirty="0"/>
              <a:t>Mailing Lists – </a:t>
            </a:r>
            <a:r>
              <a:rPr lang="en-US" dirty="0">
                <a:hlinkClick r:id="rId3"/>
              </a:rPr>
              <a:t>https://lists.bnl.gov/mailman/listinfo</a:t>
            </a:r>
            <a:endParaRPr lang="en-US" dirty="0"/>
          </a:p>
          <a:p>
            <a:r>
              <a:rPr lang="en-US" dirty="0"/>
              <a:t>Indico Agenda - </a:t>
            </a:r>
            <a:r>
              <a:rPr lang="en-US" dirty="0">
                <a:hlinkClick r:id="rId4"/>
              </a:rPr>
              <a:t>https://indico.bnl.gov/category/402/</a:t>
            </a:r>
            <a:endParaRPr lang="en-US" dirty="0"/>
          </a:p>
          <a:p>
            <a:pPr lvl="1"/>
            <a:r>
              <a:rPr lang="en-US" dirty="0" err="1"/>
              <a:t>ePIC</a:t>
            </a:r>
            <a:r>
              <a:rPr lang="en-US" dirty="0"/>
              <a:t> Software and Computing: </a:t>
            </a:r>
            <a:r>
              <a:rPr lang="en-US" dirty="0">
                <a:hlinkClick r:id="rId5"/>
              </a:rPr>
              <a:t>https://indico.bnl.gov/category/435/</a:t>
            </a:r>
            <a:endParaRPr lang="en-US" dirty="0"/>
          </a:p>
          <a:p>
            <a:r>
              <a:rPr lang="en-US" dirty="0"/>
              <a:t>Wiki - </a:t>
            </a:r>
            <a:r>
              <a:rPr lang="en-US" dirty="0">
                <a:hlinkClick r:id="rId6"/>
              </a:rPr>
              <a:t>https://wiki.bnl.gov/EPIC</a:t>
            </a:r>
            <a:endParaRPr lang="en-US" dirty="0"/>
          </a:p>
          <a:p>
            <a:r>
              <a:rPr lang="en-US" dirty="0"/>
              <a:t>ePIC Software Training: </a:t>
            </a:r>
          </a:p>
          <a:p>
            <a:pPr lvl="1"/>
            <a:r>
              <a:rPr lang="en-US" dirty="0"/>
              <a:t>Landing Page: </a:t>
            </a:r>
            <a:r>
              <a:rPr lang="en-US" dirty="0">
                <a:hlinkClick r:id="rId7"/>
              </a:rPr>
              <a:t>https://eic.github.io/documentation/landingpage.html</a:t>
            </a:r>
            <a:endParaRPr lang="en-US" sz="2800" dirty="0"/>
          </a:p>
          <a:p>
            <a:pPr lvl="1"/>
            <a:r>
              <a:rPr lang="en-US" dirty="0">
                <a:latin typeface="Calibri" panose="020F0502020204030204" pitchFamily="34" charset="0"/>
                <a:ea typeface="Calibri" panose="020F0502020204030204" pitchFamily="34" charset="0"/>
              </a:rPr>
              <a:t>Tutorials: </a:t>
            </a:r>
            <a:r>
              <a:rPr lang="en-US" u="sng" dirty="0">
                <a:solidFill>
                  <a:srgbClr val="0000FF"/>
                </a:solidFill>
                <a:effectLst/>
                <a:latin typeface="Calibri" panose="020F0502020204030204" pitchFamily="34" charset="0"/>
                <a:ea typeface="Times New Roman" panose="02020603050405020304" pitchFamily="18" charset="0"/>
                <a:hlinkClick r:id="rId8"/>
              </a:rPr>
              <a:t>https://eic.github.io/documentation/tutorials.html</a:t>
            </a:r>
            <a:r>
              <a:rPr lang="en-US" dirty="0">
                <a:effectLst/>
                <a:latin typeface="Calibri" panose="020F0502020204030204" pitchFamily="34" charset="0"/>
                <a:ea typeface="Times New Roman" panose="02020603050405020304" pitchFamily="18" charset="0"/>
                <a:hlinkClick r:id="rId8"/>
              </a:rPr>
              <a:t> </a:t>
            </a:r>
            <a:endParaRPr lang="en-US" dirty="0">
              <a:effectLst/>
              <a:latin typeface="Calibri" panose="020F0502020204030204" pitchFamily="34" charset="0"/>
              <a:ea typeface="Times New Roman" panose="02020603050405020304" pitchFamily="18" charset="0"/>
            </a:endParaRPr>
          </a:p>
          <a:p>
            <a:pPr marL="457200" lvl="1" indent="0">
              <a:buNone/>
            </a:pPr>
            <a:endParaRPr lang="en-US" dirty="0">
              <a:latin typeface="Calibri" panose="020F0502020204030204" pitchFamily="34" charset="0"/>
              <a:ea typeface="Calibri" panose="020F0502020204030204" pitchFamily="34" charset="0"/>
            </a:endParaRPr>
          </a:p>
          <a:p>
            <a:pPr marL="0">
              <a:spcBef>
                <a:spcPts val="0"/>
              </a:spcBef>
            </a:pPr>
            <a:r>
              <a:rPr lang="en-US" dirty="0" err="1">
                <a:effectLst/>
                <a:latin typeface="Calibri" panose="020F0502020204030204" pitchFamily="34" charset="0"/>
                <a:ea typeface="Calibri" panose="020F0502020204030204" pitchFamily="34" charset="0"/>
              </a:rPr>
              <a:t>Mattermost</a:t>
            </a:r>
            <a:r>
              <a:rPr lang="en-US" dirty="0">
                <a:effectLst/>
                <a:latin typeface="Calibri" panose="020F0502020204030204" pitchFamily="34" charset="0"/>
                <a:ea typeface="Calibri" panose="020F0502020204030204" pitchFamily="34" charset="0"/>
              </a:rPr>
              <a:t>:   </a:t>
            </a:r>
            <a:r>
              <a:rPr lang="en-US" dirty="0">
                <a:effectLst/>
                <a:latin typeface="Calibri" panose="020F0502020204030204" pitchFamily="34" charset="0"/>
                <a:ea typeface="Calibri" panose="020F0502020204030204" pitchFamily="34" charset="0"/>
                <a:hlinkClick r:id="rId9"/>
              </a:rPr>
              <a:t>https://</a:t>
            </a:r>
            <a:r>
              <a:rPr lang="en-US" dirty="0">
                <a:hlinkClick r:id="rId9"/>
              </a:rPr>
              <a:t>chat.epic-eic.org</a:t>
            </a:r>
            <a:endParaRPr lang="en-US" dirty="0"/>
          </a:p>
          <a:p>
            <a:pPr marL="0">
              <a:spcBef>
                <a:spcPts val="0"/>
              </a:spcBef>
            </a:pPr>
            <a:r>
              <a:rPr lang="en-US" dirty="0" err="1">
                <a:effectLst/>
                <a:latin typeface="Calibri" panose="020F0502020204030204" pitchFamily="34" charset="0"/>
                <a:ea typeface="Calibri" panose="020F0502020204030204" pitchFamily="34" charset="0"/>
              </a:rPr>
              <a:t>ePIC</a:t>
            </a:r>
            <a:r>
              <a:rPr lang="en-US" dirty="0">
                <a:effectLst/>
                <a:latin typeface="Calibri" panose="020F0502020204030204" pitchFamily="34" charset="0"/>
                <a:ea typeface="Calibri" panose="020F0502020204030204" pitchFamily="34" charset="0"/>
              </a:rPr>
              <a:t> </a:t>
            </a:r>
            <a:r>
              <a:rPr lang="en-US" dirty="0" err="1">
                <a:effectLst/>
                <a:latin typeface="Calibri" panose="020F0502020204030204" pitchFamily="34" charset="0"/>
                <a:ea typeface="Calibri" panose="020F0502020204030204" pitchFamily="34" charset="0"/>
              </a:rPr>
              <a:t>Zenodo</a:t>
            </a:r>
            <a:r>
              <a:rPr lang="en-US" dirty="0">
                <a:effectLst/>
                <a:latin typeface="Calibri" panose="020F0502020204030204" pitchFamily="34" charset="0"/>
                <a:ea typeface="Calibri" panose="020F0502020204030204" pitchFamily="34" charset="0"/>
              </a:rPr>
              <a:t> Community: </a:t>
            </a:r>
            <a:r>
              <a:rPr lang="en-US" dirty="0">
                <a:effectLst/>
                <a:latin typeface="Calibri" panose="020F0502020204030204" pitchFamily="34" charset="0"/>
                <a:ea typeface="Calibri" panose="020F0502020204030204" pitchFamily="34" charset="0"/>
                <a:hlinkClick r:id="rId10"/>
              </a:rPr>
              <a:t>https://zenodo.org/communities/epic</a:t>
            </a:r>
            <a:endParaRPr lang="en-US" dirty="0"/>
          </a:p>
        </p:txBody>
      </p:sp>
      <p:pic>
        <p:nvPicPr>
          <p:cNvPr id="3" name="Picture 2" descr="Logo&#10;&#10;Description automatically generated">
            <a:extLst>
              <a:ext uri="{FF2B5EF4-FFF2-40B4-BE49-F238E27FC236}">
                <a16:creationId xmlns:a16="http://schemas.microsoft.com/office/drawing/2014/main" id="{877754AE-841A-0ABD-B108-FCBDDA48D894}"/>
              </a:ext>
            </a:extLst>
          </p:cNvPr>
          <p:cNvPicPr>
            <a:picLocks noChangeAspect="1"/>
          </p:cNvPicPr>
          <p:nvPr/>
        </p:nvPicPr>
        <p:blipFill>
          <a:blip r:embed="rId11"/>
          <a:stretch>
            <a:fillRect/>
          </a:stretch>
        </p:blipFill>
        <p:spPr>
          <a:xfrm>
            <a:off x="9370437" y="314334"/>
            <a:ext cx="1804597" cy="1299014"/>
          </a:xfrm>
          <a:prstGeom prst="rect">
            <a:avLst/>
          </a:prstGeom>
        </p:spPr>
      </p:pic>
      <p:sp>
        <p:nvSpPr>
          <p:cNvPr id="5" name="Footer Placeholder 4">
            <a:extLst>
              <a:ext uri="{FF2B5EF4-FFF2-40B4-BE49-F238E27FC236}">
                <a16:creationId xmlns:a16="http://schemas.microsoft.com/office/drawing/2014/main" id="{D4EFE3D9-B3F2-39F4-1B72-AF0B64A5B368}"/>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B853A4D4-1509-4D98-AEF2-CCDB1628447D}"/>
              </a:ext>
            </a:extLst>
          </p:cNvPr>
          <p:cNvSpPr>
            <a:spLocks noGrp="1"/>
          </p:cNvSpPr>
          <p:nvPr>
            <p:ph type="sldNum" sz="quarter" idx="12"/>
          </p:nvPr>
        </p:nvSpPr>
        <p:spPr/>
        <p:txBody>
          <a:bodyPr/>
          <a:lstStyle/>
          <a:p>
            <a:fld id="{588949A8-7CCD-4D90-AA9A-1451BFC6FB3A}" type="slidenum">
              <a:rPr lang="en-US" smtClean="0"/>
              <a:t>38</a:t>
            </a:fld>
            <a:endParaRPr lang="en-US"/>
          </a:p>
        </p:txBody>
      </p:sp>
    </p:spTree>
    <p:extLst>
      <p:ext uri="{BB962C8B-B14F-4D97-AF65-F5344CB8AC3E}">
        <p14:creationId xmlns:p14="http://schemas.microsoft.com/office/powerpoint/2010/main" val="41212753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circle with an arrow and waves&#10;&#10;Description automatically generated">
            <a:extLst>
              <a:ext uri="{FF2B5EF4-FFF2-40B4-BE49-F238E27FC236}">
                <a16:creationId xmlns:a16="http://schemas.microsoft.com/office/drawing/2014/main" id="{45E19F64-D7CC-3A46-AE5A-90461E1CC6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4495" y="2707363"/>
            <a:ext cx="3480044" cy="3042663"/>
          </a:xfrm>
          <a:prstGeom prst="rect">
            <a:avLst/>
          </a:prstGeom>
        </p:spPr>
      </p:pic>
      <p:sp>
        <p:nvSpPr>
          <p:cNvPr id="2" name="Title 1">
            <a:extLst>
              <a:ext uri="{FF2B5EF4-FFF2-40B4-BE49-F238E27FC236}">
                <a16:creationId xmlns:a16="http://schemas.microsoft.com/office/drawing/2014/main" id="{5BBFA4F9-5649-0168-6C84-176E3B20FFFD}"/>
              </a:ext>
            </a:extLst>
          </p:cNvPr>
          <p:cNvSpPr>
            <a:spLocks noGrp="1"/>
          </p:cNvSpPr>
          <p:nvPr>
            <p:ph type="title"/>
          </p:nvPr>
        </p:nvSpPr>
        <p:spPr>
          <a:xfrm>
            <a:off x="838200" y="365125"/>
            <a:ext cx="10515600" cy="997331"/>
          </a:xfrm>
        </p:spPr>
        <p:txBody>
          <a:bodyPr/>
          <a:lstStyle/>
          <a:p>
            <a:r>
              <a:rPr lang="en-US" b="1" dirty="0">
                <a:solidFill>
                  <a:schemeClr val="accent1"/>
                </a:solidFill>
              </a:rPr>
              <a:t>EICUG Membership</a:t>
            </a:r>
          </a:p>
        </p:txBody>
      </p:sp>
      <p:sp>
        <p:nvSpPr>
          <p:cNvPr id="3" name="Content Placeholder 2">
            <a:extLst>
              <a:ext uri="{FF2B5EF4-FFF2-40B4-BE49-F238E27FC236}">
                <a16:creationId xmlns:a16="http://schemas.microsoft.com/office/drawing/2014/main" id="{075F0A71-F146-499F-F3E2-55D9C6D02AEC}"/>
              </a:ext>
            </a:extLst>
          </p:cNvPr>
          <p:cNvSpPr>
            <a:spLocks noGrp="1"/>
          </p:cNvSpPr>
          <p:nvPr>
            <p:ph idx="1"/>
          </p:nvPr>
        </p:nvSpPr>
        <p:spPr>
          <a:xfrm>
            <a:off x="838200" y="1444752"/>
            <a:ext cx="5080462" cy="4732211"/>
          </a:xfrm>
        </p:spPr>
        <p:txBody>
          <a:bodyPr>
            <a:normAutofit fontScale="92500" lnSpcReduction="10000"/>
          </a:bodyPr>
          <a:lstStyle/>
          <a:p>
            <a:r>
              <a:rPr lang="en-US" dirty="0"/>
              <a:t>The EICUG is a vital organization to promote the interests of the EIC community! </a:t>
            </a:r>
          </a:p>
          <a:p>
            <a:pPr lvl="1"/>
            <a:r>
              <a:rPr lang="en-US" dirty="0"/>
              <a:t>Without the EICUG we would never have gotten far enough to form ePIC!</a:t>
            </a:r>
          </a:p>
          <a:p>
            <a:endParaRPr lang="en-US" dirty="0"/>
          </a:p>
          <a:p>
            <a:r>
              <a:rPr lang="en-US" dirty="0"/>
              <a:t>Please register your institution!</a:t>
            </a:r>
          </a:p>
          <a:p>
            <a:r>
              <a:rPr lang="en-US" dirty="0"/>
              <a:t>Check with your EICUG IB representative to get registered as a member</a:t>
            </a:r>
          </a:p>
          <a:p>
            <a:pPr marL="0" indent="0">
              <a:buNone/>
            </a:pPr>
            <a:endParaRPr lang="en-US" dirty="0"/>
          </a:p>
          <a:p>
            <a:r>
              <a:rPr lang="en-US" sz="2000" dirty="0">
                <a:hlinkClick r:id="rId3"/>
              </a:rPr>
              <a:t>https://www.eicug.org/content/join.html</a:t>
            </a:r>
            <a:endParaRPr lang="en-US" sz="2000" dirty="0"/>
          </a:p>
        </p:txBody>
      </p:sp>
      <p:sp>
        <p:nvSpPr>
          <p:cNvPr id="4" name="Date Placeholder 3">
            <a:extLst>
              <a:ext uri="{FF2B5EF4-FFF2-40B4-BE49-F238E27FC236}">
                <a16:creationId xmlns:a16="http://schemas.microsoft.com/office/drawing/2014/main" id="{3DFBAFB3-EA53-8EC0-5C8F-7BE1EEA28B5D}"/>
              </a:ext>
            </a:extLst>
          </p:cNvPr>
          <p:cNvSpPr>
            <a:spLocks noGrp="1"/>
          </p:cNvSpPr>
          <p:nvPr>
            <p:ph type="dt" sz="half" idx="10"/>
          </p:nvPr>
        </p:nvSpPr>
        <p:spPr/>
        <p:txBody>
          <a:bodyPr/>
          <a:lstStyle/>
          <a:p>
            <a:r>
              <a:rPr lang="en-US"/>
              <a:t>3/20/2025</a:t>
            </a:r>
          </a:p>
        </p:txBody>
      </p:sp>
      <p:pic>
        <p:nvPicPr>
          <p:cNvPr id="2050" name="Picture 2">
            <a:extLst>
              <a:ext uri="{FF2B5EF4-FFF2-40B4-BE49-F238E27FC236}">
                <a16:creationId xmlns:a16="http://schemas.microsoft.com/office/drawing/2014/main" id="{B566A896-3E41-F7FC-CBB1-3F0CDF77CD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3918" y="1807178"/>
            <a:ext cx="4899513" cy="900185"/>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3978FDB4-5DAA-99C8-8AF5-3846F87272D6}"/>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009EC683-CEBB-7BDD-0CBF-3FCA7D44048F}"/>
              </a:ext>
            </a:extLst>
          </p:cNvPr>
          <p:cNvSpPr>
            <a:spLocks noGrp="1"/>
          </p:cNvSpPr>
          <p:nvPr>
            <p:ph type="sldNum" sz="quarter" idx="12"/>
          </p:nvPr>
        </p:nvSpPr>
        <p:spPr/>
        <p:txBody>
          <a:bodyPr/>
          <a:lstStyle/>
          <a:p>
            <a:fld id="{588949A8-7CCD-4D90-AA9A-1451BFC6FB3A}" type="slidenum">
              <a:rPr lang="en-US" smtClean="0"/>
              <a:t>39</a:t>
            </a:fld>
            <a:endParaRPr lang="en-US"/>
          </a:p>
        </p:txBody>
      </p:sp>
    </p:spTree>
    <p:extLst>
      <p:ext uri="{BB962C8B-B14F-4D97-AF65-F5344CB8AC3E}">
        <p14:creationId xmlns:p14="http://schemas.microsoft.com/office/powerpoint/2010/main" val="3028241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8,700+ Newspaper Cartoon Stock Illustrations, Royalty-Free Vector Graphics  &amp; Clip Art - iStock | Reading newspaper cartoon, Newspaper cartoon character">
            <a:extLst>
              <a:ext uri="{FF2B5EF4-FFF2-40B4-BE49-F238E27FC236}">
                <a16:creationId xmlns:a16="http://schemas.microsoft.com/office/drawing/2014/main" id="{B48D164B-1EF8-431B-26B6-CFE68CBADF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858" y="596404"/>
            <a:ext cx="7381142" cy="60424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D5FB125-6BDC-39BA-9B85-83B630F837F1}"/>
              </a:ext>
            </a:extLst>
          </p:cNvPr>
          <p:cNvSpPr>
            <a:spLocks noGrp="1"/>
          </p:cNvSpPr>
          <p:nvPr>
            <p:ph type="title"/>
          </p:nvPr>
        </p:nvSpPr>
        <p:spPr/>
        <p:txBody>
          <a:bodyPr/>
          <a:lstStyle/>
          <a:p>
            <a:r>
              <a:rPr lang="en-US" b="1" dirty="0" err="1">
                <a:solidFill>
                  <a:schemeClr val="accent1"/>
                </a:solidFill>
              </a:rPr>
              <a:t>ePIC</a:t>
            </a:r>
            <a:r>
              <a:rPr lang="en-US" b="1" dirty="0">
                <a:solidFill>
                  <a:schemeClr val="accent1"/>
                </a:solidFill>
              </a:rPr>
              <a:t> Collaboration News</a:t>
            </a:r>
          </a:p>
        </p:txBody>
      </p:sp>
      <p:sp>
        <p:nvSpPr>
          <p:cNvPr id="4" name="Date Placeholder 3">
            <a:extLst>
              <a:ext uri="{FF2B5EF4-FFF2-40B4-BE49-F238E27FC236}">
                <a16:creationId xmlns:a16="http://schemas.microsoft.com/office/drawing/2014/main" id="{E0759A0C-AF66-1783-C4C8-74067F79FDAF}"/>
              </a:ext>
            </a:extLst>
          </p:cNvPr>
          <p:cNvSpPr>
            <a:spLocks noGrp="1"/>
          </p:cNvSpPr>
          <p:nvPr>
            <p:ph type="dt" sz="half" idx="10"/>
          </p:nvPr>
        </p:nvSpPr>
        <p:spPr/>
        <p:txBody>
          <a:bodyPr/>
          <a:lstStyle/>
          <a:p>
            <a:r>
              <a:rPr lang="en-US"/>
              <a:t>3/20/2025</a:t>
            </a:r>
          </a:p>
        </p:txBody>
      </p:sp>
      <p:sp>
        <p:nvSpPr>
          <p:cNvPr id="5" name="Footer Placeholder 4">
            <a:extLst>
              <a:ext uri="{FF2B5EF4-FFF2-40B4-BE49-F238E27FC236}">
                <a16:creationId xmlns:a16="http://schemas.microsoft.com/office/drawing/2014/main" id="{805D0DFF-CF44-CBB7-7445-CB667892DD70}"/>
              </a:ext>
            </a:extLst>
          </p:cNvPr>
          <p:cNvSpPr>
            <a:spLocks noGrp="1"/>
          </p:cNvSpPr>
          <p:nvPr>
            <p:ph type="ftr" sz="quarter" idx="11"/>
          </p:nvPr>
        </p:nvSpPr>
        <p:spPr/>
        <p:txBody>
          <a:bodyPr/>
          <a:lstStyle/>
          <a:p>
            <a:r>
              <a:rPr lang="en-US"/>
              <a:t>ePIC General Meeting </a:t>
            </a:r>
          </a:p>
        </p:txBody>
      </p:sp>
      <p:sp>
        <p:nvSpPr>
          <p:cNvPr id="6" name="TextBox 5">
            <a:extLst>
              <a:ext uri="{FF2B5EF4-FFF2-40B4-BE49-F238E27FC236}">
                <a16:creationId xmlns:a16="http://schemas.microsoft.com/office/drawing/2014/main" id="{9CB36656-3192-1859-AF38-54ED44F3E745}"/>
              </a:ext>
            </a:extLst>
          </p:cNvPr>
          <p:cNvSpPr txBox="1"/>
          <p:nvPr/>
        </p:nvSpPr>
        <p:spPr>
          <a:xfrm>
            <a:off x="381000" y="2705638"/>
            <a:ext cx="4048858" cy="1815882"/>
          </a:xfrm>
          <a:prstGeom prst="rect">
            <a:avLst/>
          </a:prstGeom>
          <a:noFill/>
        </p:spPr>
        <p:txBody>
          <a:bodyPr wrap="square" rtlCol="0">
            <a:spAutoFit/>
          </a:bodyPr>
          <a:lstStyle/>
          <a:p>
            <a:r>
              <a:rPr lang="en-US" sz="2800" dirty="0"/>
              <a:t>Lots of few-slide news items to go-through today.  There’s a lot happening in the collaboration!</a:t>
            </a:r>
          </a:p>
        </p:txBody>
      </p:sp>
      <p:sp>
        <p:nvSpPr>
          <p:cNvPr id="3" name="Slide Number Placeholder 2">
            <a:extLst>
              <a:ext uri="{FF2B5EF4-FFF2-40B4-BE49-F238E27FC236}">
                <a16:creationId xmlns:a16="http://schemas.microsoft.com/office/drawing/2014/main" id="{D33FB20A-8075-18DF-E730-465B87DC30F9}"/>
              </a:ext>
            </a:extLst>
          </p:cNvPr>
          <p:cNvSpPr>
            <a:spLocks noGrp="1"/>
          </p:cNvSpPr>
          <p:nvPr>
            <p:ph type="sldNum" sz="quarter" idx="12"/>
          </p:nvPr>
        </p:nvSpPr>
        <p:spPr/>
        <p:txBody>
          <a:bodyPr/>
          <a:lstStyle/>
          <a:p>
            <a:fld id="{588949A8-7CCD-4D90-AA9A-1451BFC6FB3A}" type="slidenum">
              <a:rPr lang="en-US" smtClean="0"/>
              <a:t>4</a:t>
            </a:fld>
            <a:endParaRPr lang="en-US"/>
          </a:p>
        </p:txBody>
      </p:sp>
    </p:spTree>
    <p:extLst>
      <p:ext uri="{BB962C8B-B14F-4D97-AF65-F5344CB8AC3E}">
        <p14:creationId xmlns:p14="http://schemas.microsoft.com/office/powerpoint/2010/main" val="41735203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EFDE4-9172-31B6-11A3-1CF5ADCFF1C8}"/>
              </a:ext>
            </a:extLst>
          </p:cNvPr>
          <p:cNvSpPr>
            <a:spLocks noGrp="1"/>
          </p:cNvSpPr>
          <p:nvPr>
            <p:ph type="title"/>
          </p:nvPr>
        </p:nvSpPr>
        <p:spPr/>
        <p:txBody>
          <a:bodyPr/>
          <a:lstStyle/>
          <a:p>
            <a:r>
              <a:rPr lang="en-US" b="1" dirty="0">
                <a:solidFill>
                  <a:schemeClr val="accent1"/>
                </a:solidFill>
              </a:rPr>
              <a:t>NIM Special Issue III</a:t>
            </a:r>
          </a:p>
        </p:txBody>
      </p:sp>
      <p:sp>
        <p:nvSpPr>
          <p:cNvPr id="3" name="Content Placeholder 2">
            <a:extLst>
              <a:ext uri="{FF2B5EF4-FFF2-40B4-BE49-F238E27FC236}">
                <a16:creationId xmlns:a16="http://schemas.microsoft.com/office/drawing/2014/main" id="{03D6D4C1-EBD0-9306-2121-D39123EBEE4D}"/>
              </a:ext>
            </a:extLst>
          </p:cNvPr>
          <p:cNvSpPr>
            <a:spLocks noGrp="1"/>
          </p:cNvSpPr>
          <p:nvPr>
            <p:ph idx="1"/>
          </p:nvPr>
        </p:nvSpPr>
        <p:spPr/>
        <p:txBody>
          <a:bodyPr/>
          <a:lstStyle/>
          <a:p>
            <a:pPr marL="342900" marR="0" lvl="0" indent="-342900">
              <a:buSzPts val="1000"/>
              <a:buFont typeface="Symbol" panose="05050102010706020507" pitchFamily="18" charset="2"/>
              <a:buChar char=""/>
              <a:tabLst>
                <a:tab pos="457200" algn="l"/>
              </a:tabLst>
            </a:pPr>
            <a:r>
              <a:rPr lang="en-US" sz="28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2"/>
              </a:rPr>
              <a:t>Role of a guest editor | Editors | Elsevier</a:t>
            </a:r>
            <a:endParaRPr lang="en-US" sz="32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28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a:rPr>
              <a:t>Guide for guest editors | Editors | Elsevier</a:t>
            </a:r>
            <a:endParaRPr lang="en-US" sz="32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28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4"/>
              </a:rPr>
              <a:t>Declaration of Interests</a:t>
            </a:r>
            <a:endParaRPr lang="en-US" sz="32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28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5"/>
              </a:rPr>
              <a:t>Special issues – frequently asked questions</a:t>
            </a:r>
            <a:endParaRPr lang="en-US" sz="32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28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6"/>
              </a:rPr>
              <a:t>A short guide to guest editing a journal special issue - YouTube</a:t>
            </a:r>
            <a:endParaRPr lang="en-US" sz="32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endParaRPr>
          </a:p>
          <a:p>
            <a:endParaRPr lang="en-US" dirty="0"/>
          </a:p>
        </p:txBody>
      </p:sp>
      <p:sp>
        <p:nvSpPr>
          <p:cNvPr id="4" name="Date Placeholder 3">
            <a:extLst>
              <a:ext uri="{FF2B5EF4-FFF2-40B4-BE49-F238E27FC236}">
                <a16:creationId xmlns:a16="http://schemas.microsoft.com/office/drawing/2014/main" id="{00968416-D111-E550-D6B8-637267E5682C}"/>
              </a:ext>
            </a:extLst>
          </p:cNvPr>
          <p:cNvSpPr>
            <a:spLocks noGrp="1"/>
          </p:cNvSpPr>
          <p:nvPr>
            <p:ph type="dt" sz="half" idx="10"/>
          </p:nvPr>
        </p:nvSpPr>
        <p:spPr/>
        <p:txBody>
          <a:bodyPr/>
          <a:lstStyle/>
          <a:p>
            <a:r>
              <a:rPr lang="en-US"/>
              <a:t>3/20/2025</a:t>
            </a:r>
          </a:p>
        </p:txBody>
      </p:sp>
      <p:sp>
        <p:nvSpPr>
          <p:cNvPr id="5" name="Footer Placeholder 4">
            <a:extLst>
              <a:ext uri="{FF2B5EF4-FFF2-40B4-BE49-F238E27FC236}">
                <a16:creationId xmlns:a16="http://schemas.microsoft.com/office/drawing/2014/main" id="{24D5932B-185B-9D31-466C-5D26E53782E8}"/>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A0D66B33-155E-AC60-19BF-E23A2A74D39E}"/>
              </a:ext>
            </a:extLst>
          </p:cNvPr>
          <p:cNvSpPr>
            <a:spLocks noGrp="1"/>
          </p:cNvSpPr>
          <p:nvPr>
            <p:ph type="sldNum" sz="quarter" idx="12"/>
          </p:nvPr>
        </p:nvSpPr>
        <p:spPr/>
        <p:txBody>
          <a:bodyPr/>
          <a:lstStyle/>
          <a:p>
            <a:fld id="{588949A8-7CCD-4D90-AA9A-1451BFC6FB3A}" type="slidenum">
              <a:rPr lang="en-US" smtClean="0"/>
              <a:t>40</a:t>
            </a:fld>
            <a:endParaRPr lang="en-US"/>
          </a:p>
        </p:txBody>
      </p:sp>
    </p:spTree>
    <p:extLst>
      <p:ext uri="{BB962C8B-B14F-4D97-AF65-F5344CB8AC3E}">
        <p14:creationId xmlns:p14="http://schemas.microsoft.com/office/powerpoint/2010/main" val="20168422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D6386-6A92-2CFF-0600-2631AD024429}"/>
              </a:ext>
            </a:extLst>
          </p:cNvPr>
          <p:cNvSpPr>
            <a:spLocks noGrp="1"/>
          </p:cNvSpPr>
          <p:nvPr>
            <p:ph type="title"/>
          </p:nvPr>
        </p:nvSpPr>
        <p:spPr>
          <a:xfrm>
            <a:off x="838200" y="136525"/>
            <a:ext cx="10515600" cy="904875"/>
          </a:xfrm>
        </p:spPr>
        <p:txBody>
          <a:bodyPr/>
          <a:lstStyle/>
          <a:p>
            <a:r>
              <a:rPr lang="en-US" b="1" dirty="0">
                <a:solidFill>
                  <a:schemeClr val="accent1"/>
                </a:solidFill>
              </a:rPr>
              <a:t>Common Themes from Priority Discussion</a:t>
            </a:r>
          </a:p>
        </p:txBody>
      </p:sp>
      <p:sp>
        <p:nvSpPr>
          <p:cNvPr id="3" name="Content Placeholder 2">
            <a:extLst>
              <a:ext uri="{FF2B5EF4-FFF2-40B4-BE49-F238E27FC236}">
                <a16:creationId xmlns:a16="http://schemas.microsoft.com/office/drawing/2014/main" id="{E1362CF7-58B3-C16B-62B2-645FC5633AB2}"/>
              </a:ext>
            </a:extLst>
          </p:cNvPr>
          <p:cNvSpPr>
            <a:spLocks noGrp="1"/>
          </p:cNvSpPr>
          <p:nvPr>
            <p:ph idx="1"/>
          </p:nvPr>
        </p:nvSpPr>
        <p:spPr>
          <a:xfrm>
            <a:off x="457201" y="1041400"/>
            <a:ext cx="10515600" cy="5580592"/>
          </a:xfrm>
        </p:spPr>
        <p:txBody>
          <a:bodyPr>
            <a:normAutofit lnSpcReduction="10000"/>
          </a:bodyPr>
          <a:lstStyle/>
          <a:p>
            <a:r>
              <a:rPr lang="en-US" b="1" dirty="0"/>
              <a:t>There is a need for better communication within the </a:t>
            </a:r>
            <a:br>
              <a:rPr lang="en-US" b="1" dirty="0"/>
            </a:br>
            <a:r>
              <a:rPr lang="en-US" b="1" dirty="0"/>
              <a:t>collaboration, across multiple different entities</a:t>
            </a:r>
          </a:p>
          <a:p>
            <a:pPr lvl="1"/>
            <a:r>
              <a:rPr lang="en-US" dirty="0"/>
              <a:t>Not a single problem with a single solution - something </a:t>
            </a:r>
            <a:br>
              <a:rPr lang="en-US" dirty="0"/>
            </a:br>
            <a:r>
              <a:rPr lang="en-US" dirty="0"/>
              <a:t>that we need to continually work on. Tailor the </a:t>
            </a:r>
            <a:br>
              <a:rPr lang="en-US" dirty="0"/>
            </a:br>
            <a:r>
              <a:rPr lang="en-US" dirty="0"/>
              <a:t>communication to collaboration needs </a:t>
            </a:r>
            <a:br>
              <a:rPr lang="en-US" dirty="0"/>
            </a:br>
            <a:r>
              <a:rPr lang="en-US" dirty="0"/>
              <a:t>(newsletter, minutes of meetings, etc.)</a:t>
            </a:r>
          </a:p>
          <a:p>
            <a:pPr lvl="1"/>
            <a:r>
              <a:rPr lang="en-US" dirty="0"/>
              <a:t>Accelerate development of and transition to the website </a:t>
            </a:r>
          </a:p>
          <a:p>
            <a:r>
              <a:rPr lang="en-US" dirty="0">
                <a:solidFill>
                  <a:schemeClr val="accent1"/>
                </a:solidFill>
              </a:rPr>
              <a:t>Actions Underway:</a:t>
            </a:r>
          </a:p>
          <a:p>
            <a:pPr lvl="1"/>
            <a:r>
              <a:rPr lang="en-US" dirty="0">
                <a:solidFill>
                  <a:schemeClr val="accent1"/>
                </a:solidFill>
              </a:rPr>
              <a:t>Discussions underway on future development of </a:t>
            </a:r>
            <a:r>
              <a:rPr lang="en-US" dirty="0" err="1">
                <a:solidFill>
                  <a:schemeClr val="accent1"/>
                </a:solidFill>
              </a:rPr>
              <a:t>ePIC</a:t>
            </a:r>
            <a:r>
              <a:rPr lang="en-US" dirty="0">
                <a:solidFill>
                  <a:schemeClr val="accent1"/>
                </a:solidFill>
              </a:rPr>
              <a:t> website:</a:t>
            </a:r>
          </a:p>
          <a:p>
            <a:pPr lvl="2"/>
            <a:r>
              <a:rPr lang="en-US" dirty="0">
                <a:solidFill>
                  <a:schemeClr val="accent1"/>
                </a:solidFill>
              </a:rPr>
              <a:t>Current version functional not very visually appealing or engaging</a:t>
            </a:r>
          </a:p>
          <a:p>
            <a:pPr lvl="2"/>
            <a:r>
              <a:rPr lang="en-US" dirty="0">
                <a:solidFill>
                  <a:schemeClr val="accent1"/>
                </a:solidFill>
              </a:rPr>
              <a:t>Public face of </a:t>
            </a:r>
            <a:r>
              <a:rPr lang="en-US" dirty="0" err="1">
                <a:solidFill>
                  <a:schemeClr val="accent1"/>
                </a:solidFill>
              </a:rPr>
              <a:t>ePIC</a:t>
            </a:r>
            <a:r>
              <a:rPr lang="en-US" dirty="0">
                <a:solidFill>
                  <a:schemeClr val="accent1"/>
                </a:solidFill>
              </a:rPr>
              <a:t> needs to be dynamic</a:t>
            </a:r>
          </a:p>
          <a:p>
            <a:pPr lvl="2"/>
            <a:r>
              <a:rPr lang="en-US" dirty="0">
                <a:solidFill>
                  <a:schemeClr val="accent1"/>
                </a:solidFill>
              </a:rPr>
              <a:t>Need to seek collaboration feedback</a:t>
            </a:r>
          </a:p>
          <a:p>
            <a:pPr lvl="1"/>
            <a:r>
              <a:rPr lang="en-US" dirty="0">
                <a:solidFill>
                  <a:schemeClr val="accent1"/>
                </a:solidFill>
              </a:rPr>
              <a:t>Coordinators discussion meeting “best practices”</a:t>
            </a:r>
          </a:p>
          <a:p>
            <a:pPr lvl="2"/>
            <a:r>
              <a:rPr lang="en-US" dirty="0">
                <a:solidFill>
                  <a:schemeClr val="accent1"/>
                </a:solidFill>
              </a:rPr>
              <a:t>S&amp;C has meeting minutes for all WG’s  </a:t>
            </a:r>
          </a:p>
          <a:p>
            <a:pPr lvl="1"/>
            <a:r>
              <a:rPr lang="en-US" dirty="0">
                <a:solidFill>
                  <a:schemeClr val="accent1"/>
                </a:solidFill>
              </a:rPr>
              <a:t>Proposing new time for evening GM (next slide)</a:t>
            </a:r>
          </a:p>
          <a:p>
            <a:endParaRPr lang="en-US" dirty="0"/>
          </a:p>
        </p:txBody>
      </p:sp>
      <p:sp>
        <p:nvSpPr>
          <p:cNvPr id="4" name="Date Placeholder 3">
            <a:extLst>
              <a:ext uri="{FF2B5EF4-FFF2-40B4-BE49-F238E27FC236}">
                <a16:creationId xmlns:a16="http://schemas.microsoft.com/office/drawing/2014/main" id="{83A11B70-A95A-F2E1-7360-087439B16F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3/20/2025</a:t>
            </a:r>
          </a:p>
        </p:txBody>
      </p:sp>
      <p:sp>
        <p:nvSpPr>
          <p:cNvPr id="7" name="TextBox 6">
            <a:extLst>
              <a:ext uri="{FF2B5EF4-FFF2-40B4-BE49-F238E27FC236}">
                <a16:creationId xmlns:a16="http://schemas.microsoft.com/office/drawing/2014/main" id="{02FAFB34-DFF3-ACBD-F38C-72C0AF3A67CE}"/>
              </a:ext>
            </a:extLst>
          </p:cNvPr>
          <p:cNvSpPr txBox="1"/>
          <p:nvPr/>
        </p:nvSpPr>
        <p:spPr>
          <a:xfrm>
            <a:off x="8729134" y="1149173"/>
            <a:ext cx="3166534" cy="92333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Sub-bullets are examples that support the priority but are not exhaustive. </a:t>
            </a:r>
          </a:p>
        </p:txBody>
      </p:sp>
      <p:sp>
        <p:nvSpPr>
          <p:cNvPr id="5" name="TextBox 4">
            <a:extLst>
              <a:ext uri="{FF2B5EF4-FFF2-40B4-BE49-F238E27FC236}">
                <a16:creationId xmlns:a16="http://schemas.microsoft.com/office/drawing/2014/main" id="{721619FA-61C5-907B-5BD0-0B3F6593F56B}"/>
              </a:ext>
            </a:extLst>
          </p:cNvPr>
          <p:cNvSpPr txBox="1"/>
          <p:nvPr/>
        </p:nvSpPr>
        <p:spPr>
          <a:xfrm>
            <a:off x="8729134" y="3429000"/>
            <a:ext cx="3166534" cy="369332"/>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Calibri" panose="020F0502020204030204"/>
                <a:ea typeface="+mn-ea"/>
                <a:cs typeface="+mn-cs"/>
              </a:rPr>
              <a:t>Actions listed not exhaustive. </a:t>
            </a:r>
          </a:p>
        </p:txBody>
      </p:sp>
      <p:sp>
        <p:nvSpPr>
          <p:cNvPr id="8" name="Footer Placeholder 7">
            <a:extLst>
              <a:ext uri="{FF2B5EF4-FFF2-40B4-BE49-F238E27FC236}">
                <a16:creationId xmlns:a16="http://schemas.microsoft.com/office/drawing/2014/main" id="{08DE9E46-7C21-8C11-31BF-74A3A01DE155}"/>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34C7EAED-F32A-04EC-CD3E-312AD226BC78}"/>
              </a:ext>
            </a:extLst>
          </p:cNvPr>
          <p:cNvSpPr>
            <a:spLocks noGrp="1"/>
          </p:cNvSpPr>
          <p:nvPr>
            <p:ph type="sldNum" sz="quarter" idx="12"/>
          </p:nvPr>
        </p:nvSpPr>
        <p:spPr/>
        <p:txBody>
          <a:bodyPr/>
          <a:lstStyle/>
          <a:p>
            <a:fld id="{588949A8-7CCD-4D90-AA9A-1451BFC6FB3A}" type="slidenum">
              <a:rPr lang="en-US" smtClean="0"/>
              <a:t>41</a:t>
            </a:fld>
            <a:endParaRPr lang="en-US"/>
          </a:p>
        </p:txBody>
      </p:sp>
    </p:spTree>
    <p:extLst>
      <p:ext uri="{BB962C8B-B14F-4D97-AF65-F5344CB8AC3E}">
        <p14:creationId xmlns:p14="http://schemas.microsoft.com/office/powerpoint/2010/main" val="262028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014EB-0F29-C9C0-43DA-53D45859EF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AD8F68-5ECE-B627-6C94-A9A81607DE7C}"/>
              </a:ext>
            </a:extLst>
          </p:cNvPr>
          <p:cNvSpPr>
            <a:spLocks noGrp="1"/>
          </p:cNvSpPr>
          <p:nvPr>
            <p:ph type="title"/>
          </p:nvPr>
        </p:nvSpPr>
        <p:spPr>
          <a:xfrm>
            <a:off x="838200" y="136525"/>
            <a:ext cx="10515600" cy="904875"/>
          </a:xfrm>
        </p:spPr>
        <p:txBody>
          <a:bodyPr/>
          <a:lstStyle/>
          <a:p>
            <a:r>
              <a:rPr lang="en-US" b="1" dirty="0">
                <a:solidFill>
                  <a:schemeClr val="accent1"/>
                </a:solidFill>
              </a:rPr>
              <a:t>Common Themes from Priority Discussion</a:t>
            </a:r>
          </a:p>
        </p:txBody>
      </p:sp>
      <p:sp>
        <p:nvSpPr>
          <p:cNvPr id="3" name="Content Placeholder 2">
            <a:extLst>
              <a:ext uri="{FF2B5EF4-FFF2-40B4-BE49-F238E27FC236}">
                <a16:creationId xmlns:a16="http://schemas.microsoft.com/office/drawing/2014/main" id="{830D4459-430B-B804-6EBA-E5A915233271}"/>
              </a:ext>
            </a:extLst>
          </p:cNvPr>
          <p:cNvSpPr>
            <a:spLocks noGrp="1"/>
          </p:cNvSpPr>
          <p:nvPr>
            <p:ph idx="1"/>
          </p:nvPr>
        </p:nvSpPr>
        <p:spPr>
          <a:xfrm>
            <a:off x="457201" y="1041400"/>
            <a:ext cx="10515600" cy="5580592"/>
          </a:xfrm>
        </p:spPr>
        <p:txBody>
          <a:bodyPr>
            <a:normAutofit/>
          </a:bodyPr>
          <a:lstStyle/>
          <a:p>
            <a:r>
              <a:rPr lang="en-US" b="1" dirty="0"/>
              <a:t>Evolve technical coordination into less of a reporting body, with a proactive coordinating effort </a:t>
            </a:r>
            <a:r>
              <a:rPr lang="en-US" b="1" u="sng" dirty="0"/>
              <a:t>supporting</a:t>
            </a:r>
            <a:r>
              <a:rPr lang="en-US" b="1" dirty="0"/>
              <a:t> the DSC’s</a:t>
            </a:r>
          </a:p>
          <a:p>
            <a:pPr lvl="1"/>
            <a:r>
              <a:rPr lang="en-US" dirty="0"/>
              <a:t>Organize and coordinate </a:t>
            </a:r>
            <a:r>
              <a:rPr lang="en-US" dirty="0" err="1"/>
              <a:t>preTDR</a:t>
            </a:r>
            <a:r>
              <a:rPr lang="en-US" dirty="0"/>
              <a:t> effort</a:t>
            </a:r>
          </a:p>
          <a:p>
            <a:pPr lvl="1"/>
            <a:r>
              <a:rPr lang="en-US" dirty="0"/>
              <a:t>Increase the direct engagement of the TC-Office with DSCs and CC WGs, </a:t>
            </a:r>
            <a:br>
              <a:rPr lang="en-US" dirty="0"/>
            </a:br>
            <a:r>
              <a:rPr lang="en-US" dirty="0"/>
              <a:t>TC Office presence in DSC meetings</a:t>
            </a:r>
          </a:p>
          <a:p>
            <a:pPr lvl="1"/>
            <a:r>
              <a:rPr lang="en-US" dirty="0"/>
              <a:t>Set standards/requirements for DSC internal reviews, assist with organization</a:t>
            </a:r>
          </a:p>
          <a:p>
            <a:pPr lvl="1"/>
            <a:r>
              <a:rPr lang="en-US" dirty="0"/>
              <a:t>Facilitate communication with CAMs and EIC Project</a:t>
            </a:r>
          </a:p>
          <a:p>
            <a:pPr lvl="1"/>
            <a:r>
              <a:rPr lang="en-US" dirty="0"/>
              <a:t>Organize common solutions – cooling, grounding, database,…</a:t>
            </a:r>
          </a:p>
          <a:p>
            <a:endParaRPr lang="en-US" dirty="0"/>
          </a:p>
          <a:p>
            <a:r>
              <a:rPr lang="en-US" dirty="0">
                <a:solidFill>
                  <a:schemeClr val="accent1"/>
                </a:solidFill>
              </a:rPr>
              <a:t>Actions Underway: </a:t>
            </a:r>
          </a:p>
          <a:p>
            <a:pPr lvl="1"/>
            <a:r>
              <a:rPr lang="en-US" dirty="0">
                <a:solidFill>
                  <a:schemeClr val="accent1"/>
                </a:solidFill>
              </a:rPr>
              <a:t>Increased TC presence in DSC meetings</a:t>
            </a:r>
          </a:p>
          <a:p>
            <a:pPr lvl="1"/>
            <a:r>
              <a:rPr lang="en-US" dirty="0">
                <a:solidFill>
                  <a:schemeClr val="accent1"/>
                </a:solidFill>
              </a:rPr>
              <a:t>Individual meetings with DSC leadership (through mid-March)</a:t>
            </a:r>
          </a:p>
          <a:p>
            <a:pPr lvl="1"/>
            <a:r>
              <a:rPr lang="en-US" dirty="0">
                <a:solidFill>
                  <a:schemeClr val="accent1"/>
                </a:solidFill>
              </a:rPr>
              <a:t>Coordination effort for CERN test beams in 2025</a:t>
            </a:r>
          </a:p>
          <a:p>
            <a:endParaRPr lang="en-US" dirty="0"/>
          </a:p>
          <a:p>
            <a:endParaRPr lang="en-US" dirty="0"/>
          </a:p>
        </p:txBody>
      </p:sp>
      <p:sp>
        <p:nvSpPr>
          <p:cNvPr id="4" name="Date Placeholder 3">
            <a:extLst>
              <a:ext uri="{FF2B5EF4-FFF2-40B4-BE49-F238E27FC236}">
                <a16:creationId xmlns:a16="http://schemas.microsoft.com/office/drawing/2014/main" id="{1638F3A8-5466-4BF3-E4EB-E49E4A4445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3/20/2025</a:t>
            </a:r>
          </a:p>
        </p:txBody>
      </p:sp>
      <p:sp>
        <p:nvSpPr>
          <p:cNvPr id="7" name="TextBox 6">
            <a:extLst>
              <a:ext uri="{FF2B5EF4-FFF2-40B4-BE49-F238E27FC236}">
                <a16:creationId xmlns:a16="http://schemas.microsoft.com/office/drawing/2014/main" id="{936B8B14-C60D-FDFD-830A-D13A646695F1}"/>
              </a:ext>
            </a:extLst>
          </p:cNvPr>
          <p:cNvSpPr txBox="1"/>
          <p:nvPr/>
        </p:nvSpPr>
        <p:spPr>
          <a:xfrm>
            <a:off x="8899424" y="3541917"/>
            <a:ext cx="3166534" cy="92333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Sub-bullets are examples that support the priority but are not exhaustive. </a:t>
            </a:r>
          </a:p>
        </p:txBody>
      </p:sp>
      <p:sp>
        <p:nvSpPr>
          <p:cNvPr id="5" name="TextBox 4">
            <a:extLst>
              <a:ext uri="{FF2B5EF4-FFF2-40B4-BE49-F238E27FC236}">
                <a16:creationId xmlns:a16="http://schemas.microsoft.com/office/drawing/2014/main" id="{97D63B9D-2B5D-8976-B904-6970C25BBF69}"/>
              </a:ext>
            </a:extLst>
          </p:cNvPr>
          <p:cNvSpPr txBox="1"/>
          <p:nvPr/>
        </p:nvSpPr>
        <p:spPr>
          <a:xfrm>
            <a:off x="8899424" y="4634223"/>
            <a:ext cx="3166534" cy="369332"/>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Calibri" panose="020F0502020204030204"/>
                <a:ea typeface="+mn-ea"/>
                <a:cs typeface="+mn-cs"/>
              </a:rPr>
              <a:t>Actions listed not exhaustive. </a:t>
            </a:r>
          </a:p>
        </p:txBody>
      </p:sp>
      <p:sp>
        <p:nvSpPr>
          <p:cNvPr id="8" name="Footer Placeholder 7">
            <a:extLst>
              <a:ext uri="{FF2B5EF4-FFF2-40B4-BE49-F238E27FC236}">
                <a16:creationId xmlns:a16="http://schemas.microsoft.com/office/drawing/2014/main" id="{5C5D58CA-A0D4-89C7-03BC-2ECBA7DBA5CA}"/>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3C609B67-5DCA-3C26-5D63-1189CDCA03A5}"/>
              </a:ext>
            </a:extLst>
          </p:cNvPr>
          <p:cNvSpPr>
            <a:spLocks noGrp="1"/>
          </p:cNvSpPr>
          <p:nvPr>
            <p:ph type="sldNum" sz="quarter" idx="12"/>
          </p:nvPr>
        </p:nvSpPr>
        <p:spPr/>
        <p:txBody>
          <a:bodyPr/>
          <a:lstStyle/>
          <a:p>
            <a:fld id="{588949A8-7CCD-4D90-AA9A-1451BFC6FB3A}" type="slidenum">
              <a:rPr lang="en-US" smtClean="0"/>
              <a:t>42</a:t>
            </a:fld>
            <a:endParaRPr lang="en-US"/>
          </a:p>
        </p:txBody>
      </p:sp>
    </p:spTree>
    <p:extLst>
      <p:ext uri="{BB962C8B-B14F-4D97-AF65-F5344CB8AC3E}">
        <p14:creationId xmlns:p14="http://schemas.microsoft.com/office/powerpoint/2010/main" val="290837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B3BFB-6C7D-61D5-2B0A-690DD2B6D1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61D7D4-30A8-3BF1-A2E7-1D5014820631}"/>
              </a:ext>
            </a:extLst>
          </p:cNvPr>
          <p:cNvSpPr>
            <a:spLocks noGrp="1"/>
          </p:cNvSpPr>
          <p:nvPr>
            <p:ph type="title"/>
          </p:nvPr>
        </p:nvSpPr>
        <p:spPr>
          <a:xfrm>
            <a:off x="838200" y="136525"/>
            <a:ext cx="10515600" cy="904875"/>
          </a:xfrm>
        </p:spPr>
        <p:txBody>
          <a:bodyPr/>
          <a:lstStyle/>
          <a:p>
            <a:r>
              <a:rPr lang="en-US" b="1" dirty="0">
                <a:solidFill>
                  <a:schemeClr val="accent1"/>
                </a:solidFill>
              </a:rPr>
              <a:t>Common Themes from Priority Discussion </a:t>
            </a:r>
          </a:p>
        </p:txBody>
      </p:sp>
      <p:sp>
        <p:nvSpPr>
          <p:cNvPr id="3" name="Content Placeholder 2">
            <a:extLst>
              <a:ext uri="{FF2B5EF4-FFF2-40B4-BE49-F238E27FC236}">
                <a16:creationId xmlns:a16="http://schemas.microsoft.com/office/drawing/2014/main" id="{E046ECCA-F323-6438-F26F-18528100B897}"/>
              </a:ext>
            </a:extLst>
          </p:cNvPr>
          <p:cNvSpPr>
            <a:spLocks noGrp="1"/>
          </p:cNvSpPr>
          <p:nvPr>
            <p:ph idx="1"/>
          </p:nvPr>
        </p:nvSpPr>
        <p:spPr>
          <a:xfrm>
            <a:off x="838200" y="1041400"/>
            <a:ext cx="10515600" cy="5580592"/>
          </a:xfrm>
        </p:spPr>
        <p:txBody>
          <a:bodyPr>
            <a:normAutofit/>
          </a:bodyPr>
          <a:lstStyle/>
          <a:p>
            <a:r>
              <a:rPr lang="en-US" b="1" dirty="0"/>
              <a:t>Need a better way to grow/onboard analysis efforts</a:t>
            </a:r>
            <a:endParaRPr lang="en-US" dirty="0"/>
          </a:p>
          <a:p>
            <a:pPr lvl="1"/>
            <a:r>
              <a:rPr lang="en-US" dirty="0"/>
              <a:t>Not just software! Onboard analysis as well</a:t>
            </a:r>
          </a:p>
          <a:p>
            <a:pPr lvl="1"/>
            <a:r>
              <a:rPr lang="en-US" dirty="0"/>
              <a:t>Common reconstruction tools facilitate higher-level </a:t>
            </a:r>
            <a:br>
              <a:rPr lang="en-US" dirty="0"/>
            </a:br>
            <a:r>
              <a:rPr lang="en-US" dirty="0"/>
              <a:t>analysis efforts</a:t>
            </a:r>
          </a:p>
          <a:p>
            <a:pPr lvl="1"/>
            <a:r>
              <a:rPr lang="en-US" dirty="0"/>
              <a:t>Use Early Science studies as a focus for efforts in analysis </a:t>
            </a:r>
            <a:br>
              <a:rPr lang="en-US" dirty="0"/>
            </a:br>
            <a:r>
              <a:rPr lang="en-US" dirty="0"/>
              <a:t>and engagement with theory</a:t>
            </a:r>
          </a:p>
          <a:p>
            <a:endParaRPr lang="en-US" dirty="0">
              <a:solidFill>
                <a:schemeClr val="accent1"/>
              </a:solidFill>
            </a:endParaRPr>
          </a:p>
          <a:p>
            <a:r>
              <a:rPr lang="en-US" dirty="0">
                <a:solidFill>
                  <a:schemeClr val="accent1"/>
                </a:solidFill>
              </a:rPr>
              <a:t>Actions Underway:</a:t>
            </a:r>
          </a:p>
          <a:p>
            <a:pPr lvl="1"/>
            <a:r>
              <a:rPr lang="en-US" dirty="0">
                <a:solidFill>
                  <a:schemeClr val="accent1"/>
                </a:solidFill>
              </a:rPr>
              <a:t>PWG’s working to implement analysis tutorials</a:t>
            </a:r>
          </a:p>
          <a:p>
            <a:pPr lvl="1"/>
            <a:r>
              <a:rPr lang="en-US" dirty="0">
                <a:solidFill>
                  <a:schemeClr val="accent1"/>
                </a:solidFill>
              </a:rPr>
              <a:t>AC working with TC Office on performance studies </a:t>
            </a:r>
          </a:p>
          <a:p>
            <a:pPr lvl="1"/>
            <a:r>
              <a:rPr lang="en-US">
                <a:solidFill>
                  <a:schemeClr val="accent1"/>
                </a:solidFill>
              </a:rPr>
              <a:t>S</a:t>
            </a:r>
            <a:r>
              <a:rPr lang="en-US" dirty="0">
                <a:solidFill>
                  <a:schemeClr val="accent1"/>
                </a:solidFill>
              </a:rPr>
              <a:t>&amp;C will be reaching out to DSCs on software </a:t>
            </a:r>
            <a:r>
              <a:rPr lang="en-US">
                <a:solidFill>
                  <a:schemeClr val="accent1"/>
                </a:solidFill>
              </a:rPr>
              <a:t>plans.</a:t>
            </a:r>
          </a:p>
          <a:p>
            <a:pPr lvl="1"/>
            <a:r>
              <a:rPr lang="en-US" dirty="0">
                <a:solidFill>
                  <a:schemeClr val="accent1"/>
                </a:solidFill>
              </a:rPr>
              <a:t>Planning Early Science workshop in late April</a:t>
            </a:r>
          </a:p>
          <a:p>
            <a:endParaRPr lang="en-US" dirty="0"/>
          </a:p>
        </p:txBody>
      </p:sp>
      <p:sp>
        <p:nvSpPr>
          <p:cNvPr id="4" name="Date Placeholder 3">
            <a:extLst>
              <a:ext uri="{FF2B5EF4-FFF2-40B4-BE49-F238E27FC236}">
                <a16:creationId xmlns:a16="http://schemas.microsoft.com/office/drawing/2014/main" id="{76E3DD18-859F-A03D-D611-3EAAAF5F15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3/20/2025</a:t>
            </a:r>
          </a:p>
        </p:txBody>
      </p:sp>
      <p:sp>
        <p:nvSpPr>
          <p:cNvPr id="7" name="TextBox 6">
            <a:extLst>
              <a:ext uri="{FF2B5EF4-FFF2-40B4-BE49-F238E27FC236}">
                <a16:creationId xmlns:a16="http://schemas.microsoft.com/office/drawing/2014/main" id="{DFD7B366-A58F-441E-C48D-D29B6D4B491A}"/>
              </a:ext>
            </a:extLst>
          </p:cNvPr>
          <p:cNvSpPr txBox="1"/>
          <p:nvPr/>
        </p:nvSpPr>
        <p:spPr>
          <a:xfrm>
            <a:off x="8610600" y="1602163"/>
            <a:ext cx="3166534" cy="92333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Sub-bullets are examples that support this priority but are not exhaustive. </a:t>
            </a:r>
          </a:p>
        </p:txBody>
      </p:sp>
      <p:sp>
        <p:nvSpPr>
          <p:cNvPr id="5" name="TextBox 4">
            <a:extLst>
              <a:ext uri="{FF2B5EF4-FFF2-40B4-BE49-F238E27FC236}">
                <a16:creationId xmlns:a16="http://schemas.microsoft.com/office/drawing/2014/main" id="{CC2C41A1-7B71-7A5E-190E-AA6299212A5D}"/>
              </a:ext>
            </a:extLst>
          </p:cNvPr>
          <p:cNvSpPr txBox="1"/>
          <p:nvPr/>
        </p:nvSpPr>
        <p:spPr>
          <a:xfrm>
            <a:off x="8610600" y="3514209"/>
            <a:ext cx="3166534" cy="369332"/>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Calibri" panose="020F0502020204030204"/>
                <a:ea typeface="+mn-ea"/>
                <a:cs typeface="+mn-cs"/>
              </a:rPr>
              <a:t>Actions listed not exhaustive. </a:t>
            </a:r>
          </a:p>
        </p:txBody>
      </p:sp>
      <p:sp>
        <p:nvSpPr>
          <p:cNvPr id="8" name="Footer Placeholder 7">
            <a:extLst>
              <a:ext uri="{FF2B5EF4-FFF2-40B4-BE49-F238E27FC236}">
                <a16:creationId xmlns:a16="http://schemas.microsoft.com/office/drawing/2014/main" id="{03893EDC-A148-4DF0-74ED-630D2258D7A7}"/>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4CE3055F-E4BF-B3BC-2C33-E44EB90F14B5}"/>
              </a:ext>
            </a:extLst>
          </p:cNvPr>
          <p:cNvSpPr>
            <a:spLocks noGrp="1"/>
          </p:cNvSpPr>
          <p:nvPr>
            <p:ph type="sldNum" sz="quarter" idx="12"/>
          </p:nvPr>
        </p:nvSpPr>
        <p:spPr/>
        <p:txBody>
          <a:bodyPr/>
          <a:lstStyle/>
          <a:p>
            <a:fld id="{588949A8-7CCD-4D90-AA9A-1451BFC6FB3A}" type="slidenum">
              <a:rPr lang="en-US" smtClean="0"/>
              <a:t>43</a:t>
            </a:fld>
            <a:endParaRPr lang="en-US"/>
          </a:p>
        </p:txBody>
      </p:sp>
    </p:spTree>
    <p:extLst>
      <p:ext uri="{BB962C8B-B14F-4D97-AF65-F5344CB8AC3E}">
        <p14:creationId xmlns:p14="http://schemas.microsoft.com/office/powerpoint/2010/main" val="35313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7CB16-6B23-D499-6181-5BDFD3E690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17CAB7-2D73-5DD3-B3FD-B50F2935FDB8}"/>
              </a:ext>
            </a:extLst>
          </p:cNvPr>
          <p:cNvSpPr>
            <a:spLocks noGrp="1"/>
          </p:cNvSpPr>
          <p:nvPr>
            <p:ph type="title"/>
          </p:nvPr>
        </p:nvSpPr>
        <p:spPr>
          <a:xfrm>
            <a:off x="838200" y="136525"/>
            <a:ext cx="10515600" cy="904875"/>
          </a:xfrm>
        </p:spPr>
        <p:txBody>
          <a:bodyPr/>
          <a:lstStyle/>
          <a:p>
            <a:r>
              <a:rPr lang="en-US" b="1" dirty="0">
                <a:solidFill>
                  <a:schemeClr val="accent1"/>
                </a:solidFill>
              </a:rPr>
              <a:t>Common Themes from Priority Discussion </a:t>
            </a:r>
          </a:p>
        </p:txBody>
      </p:sp>
      <p:sp>
        <p:nvSpPr>
          <p:cNvPr id="3" name="Content Placeholder 2">
            <a:extLst>
              <a:ext uri="{FF2B5EF4-FFF2-40B4-BE49-F238E27FC236}">
                <a16:creationId xmlns:a16="http://schemas.microsoft.com/office/drawing/2014/main" id="{2C22D1B2-2A02-5084-3DA8-6EFFB42C363E}"/>
              </a:ext>
            </a:extLst>
          </p:cNvPr>
          <p:cNvSpPr>
            <a:spLocks noGrp="1"/>
          </p:cNvSpPr>
          <p:nvPr>
            <p:ph idx="1"/>
          </p:nvPr>
        </p:nvSpPr>
        <p:spPr>
          <a:xfrm>
            <a:off x="838200" y="1041400"/>
            <a:ext cx="10515600" cy="5580592"/>
          </a:xfrm>
        </p:spPr>
        <p:txBody>
          <a:bodyPr>
            <a:normAutofit lnSpcReduction="10000"/>
          </a:bodyPr>
          <a:lstStyle/>
          <a:p>
            <a:r>
              <a:rPr lang="en-US" b="1" dirty="0"/>
              <a:t>Need to define a set of 2025 milestones for progress in simulations </a:t>
            </a:r>
          </a:p>
          <a:p>
            <a:pPr lvl="1"/>
            <a:r>
              <a:rPr lang="en-US" dirty="0"/>
              <a:t>This includes simulation framework, fidelity to the mechanical design, inclusion of backgrounds, and reconstruction and common tools </a:t>
            </a:r>
          </a:p>
          <a:p>
            <a:pPr lvl="1"/>
            <a:r>
              <a:rPr lang="en-US" dirty="0"/>
              <a:t>Work with DSC’s to set software goals, SCC to support</a:t>
            </a:r>
          </a:p>
          <a:p>
            <a:pPr lvl="1"/>
            <a:r>
              <a:rPr lang="en-US" dirty="0"/>
              <a:t>Define how we work towards simulation reconstruction in timeframes</a:t>
            </a:r>
          </a:p>
          <a:p>
            <a:r>
              <a:rPr lang="en-US" dirty="0">
                <a:solidFill>
                  <a:schemeClr val="accent1"/>
                </a:solidFill>
              </a:rPr>
              <a:t>Actions Underway: </a:t>
            </a:r>
          </a:p>
          <a:p>
            <a:pPr lvl="1"/>
            <a:r>
              <a:rPr lang="en-US" dirty="0">
                <a:solidFill>
                  <a:schemeClr val="accent1"/>
                </a:solidFill>
              </a:rPr>
              <a:t>S&amp;C/AC agreed on priorities and people identified</a:t>
            </a:r>
          </a:p>
          <a:p>
            <a:pPr lvl="2"/>
            <a:r>
              <a:rPr lang="en-US" dirty="0">
                <a:solidFill>
                  <a:schemeClr val="accent1"/>
                </a:solidFill>
              </a:rPr>
              <a:t>Report at next General Meeting</a:t>
            </a:r>
          </a:p>
          <a:p>
            <a:r>
              <a:rPr lang="en-US" b="1" dirty="0"/>
              <a:t>Workforce and Engagement</a:t>
            </a:r>
          </a:p>
          <a:p>
            <a:pPr lvl="1"/>
            <a:r>
              <a:rPr lang="en-US" dirty="0"/>
              <a:t>Need to increase workforce and support engagement across all three coordination offices</a:t>
            </a:r>
          </a:p>
          <a:p>
            <a:r>
              <a:rPr lang="en-US" dirty="0">
                <a:solidFill>
                  <a:schemeClr val="accent1"/>
                </a:solidFill>
              </a:rPr>
              <a:t>Actions Underway: </a:t>
            </a:r>
          </a:p>
          <a:p>
            <a:pPr lvl="1"/>
            <a:r>
              <a:rPr lang="en-US" dirty="0">
                <a:solidFill>
                  <a:schemeClr val="accent1"/>
                </a:solidFill>
              </a:rPr>
              <a:t>Analysis tutorials in preparation ahead of summer </a:t>
            </a:r>
            <a:br>
              <a:rPr lang="en-US" dirty="0">
                <a:solidFill>
                  <a:schemeClr val="accent1"/>
                </a:solidFill>
              </a:rPr>
            </a:br>
            <a:r>
              <a:rPr lang="en-US" dirty="0">
                <a:solidFill>
                  <a:schemeClr val="accent1"/>
                </a:solidFill>
              </a:rPr>
              <a:t>students</a:t>
            </a:r>
          </a:p>
          <a:p>
            <a:pPr lvl="1"/>
            <a:r>
              <a:rPr lang="en-US" dirty="0">
                <a:solidFill>
                  <a:schemeClr val="accent1"/>
                </a:solidFill>
              </a:rPr>
              <a:t>Analysis of membership survey underway</a:t>
            </a:r>
          </a:p>
          <a:p>
            <a:endParaRPr lang="en-US" dirty="0"/>
          </a:p>
        </p:txBody>
      </p:sp>
      <p:sp>
        <p:nvSpPr>
          <p:cNvPr id="4" name="Date Placeholder 3">
            <a:extLst>
              <a:ext uri="{FF2B5EF4-FFF2-40B4-BE49-F238E27FC236}">
                <a16:creationId xmlns:a16="http://schemas.microsoft.com/office/drawing/2014/main" id="{7D28F708-6994-2C94-5705-B748123D1C8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3/20/2025</a:t>
            </a:r>
          </a:p>
        </p:txBody>
      </p:sp>
      <p:sp>
        <p:nvSpPr>
          <p:cNvPr id="7" name="TextBox 6">
            <a:extLst>
              <a:ext uri="{FF2B5EF4-FFF2-40B4-BE49-F238E27FC236}">
                <a16:creationId xmlns:a16="http://schemas.microsoft.com/office/drawing/2014/main" id="{C55D278B-CB05-0BA1-CF11-43E28E7CF7B1}"/>
              </a:ext>
            </a:extLst>
          </p:cNvPr>
          <p:cNvSpPr txBox="1"/>
          <p:nvPr/>
        </p:nvSpPr>
        <p:spPr>
          <a:xfrm>
            <a:off x="8707414" y="5357185"/>
            <a:ext cx="3166534" cy="92333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Sub-bullets are examples that support this priority but are not exhaustive. </a:t>
            </a:r>
          </a:p>
        </p:txBody>
      </p:sp>
      <p:sp>
        <p:nvSpPr>
          <p:cNvPr id="5" name="TextBox 4">
            <a:extLst>
              <a:ext uri="{FF2B5EF4-FFF2-40B4-BE49-F238E27FC236}">
                <a16:creationId xmlns:a16="http://schemas.microsoft.com/office/drawing/2014/main" id="{F034D337-6341-2280-55BC-302001685354}"/>
              </a:ext>
            </a:extLst>
          </p:cNvPr>
          <p:cNvSpPr txBox="1"/>
          <p:nvPr/>
        </p:nvSpPr>
        <p:spPr>
          <a:xfrm>
            <a:off x="8707414" y="3148989"/>
            <a:ext cx="3166534" cy="369332"/>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Calibri" panose="020F0502020204030204"/>
                <a:ea typeface="+mn-ea"/>
                <a:cs typeface="+mn-cs"/>
              </a:rPr>
              <a:t>Actions listed not exhaustive. </a:t>
            </a:r>
          </a:p>
        </p:txBody>
      </p:sp>
      <p:sp>
        <p:nvSpPr>
          <p:cNvPr id="8" name="Footer Placeholder 7">
            <a:extLst>
              <a:ext uri="{FF2B5EF4-FFF2-40B4-BE49-F238E27FC236}">
                <a16:creationId xmlns:a16="http://schemas.microsoft.com/office/drawing/2014/main" id="{898CBB89-1E03-5269-38BF-1EFE914AF544}"/>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7BD57A0B-F5A5-36D6-0263-0C691C37F928}"/>
              </a:ext>
            </a:extLst>
          </p:cNvPr>
          <p:cNvSpPr>
            <a:spLocks noGrp="1"/>
          </p:cNvSpPr>
          <p:nvPr>
            <p:ph type="sldNum" sz="quarter" idx="12"/>
          </p:nvPr>
        </p:nvSpPr>
        <p:spPr/>
        <p:txBody>
          <a:bodyPr/>
          <a:lstStyle/>
          <a:p>
            <a:fld id="{588949A8-7CCD-4D90-AA9A-1451BFC6FB3A}" type="slidenum">
              <a:rPr lang="en-US" smtClean="0"/>
              <a:t>44</a:t>
            </a:fld>
            <a:endParaRPr lang="en-US"/>
          </a:p>
        </p:txBody>
      </p:sp>
    </p:spTree>
    <p:extLst>
      <p:ext uri="{BB962C8B-B14F-4D97-AF65-F5344CB8AC3E}">
        <p14:creationId xmlns:p14="http://schemas.microsoft.com/office/powerpoint/2010/main" val="192641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50222-1977-4237-19C0-A082AB4FD9AE}"/>
              </a:ext>
            </a:extLst>
          </p:cNvPr>
          <p:cNvSpPr>
            <a:spLocks noGrp="1"/>
          </p:cNvSpPr>
          <p:nvPr>
            <p:ph type="title"/>
          </p:nvPr>
        </p:nvSpPr>
        <p:spPr>
          <a:xfrm>
            <a:off x="838200" y="365126"/>
            <a:ext cx="10515600" cy="846730"/>
          </a:xfrm>
        </p:spPr>
        <p:txBody>
          <a:bodyPr/>
          <a:lstStyle/>
          <a:p>
            <a:r>
              <a:rPr lang="en-US" b="1" dirty="0">
                <a:solidFill>
                  <a:schemeClr val="accent1"/>
                </a:solidFill>
              </a:rPr>
              <a:t>Daylight Savings Time</a:t>
            </a:r>
          </a:p>
        </p:txBody>
      </p:sp>
      <p:sp>
        <p:nvSpPr>
          <p:cNvPr id="3" name="Content Placeholder 2">
            <a:extLst>
              <a:ext uri="{FF2B5EF4-FFF2-40B4-BE49-F238E27FC236}">
                <a16:creationId xmlns:a16="http://schemas.microsoft.com/office/drawing/2014/main" id="{16C958CB-1B2A-32F7-129F-B1590BAF98FE}"/>
              </a:ext>
            </a:extLst>
          </p:cNvPr>
          <p:cNvSpPr>
            <a:spLocks noGrp="1"/>
          </p:cNvSpPr>
          <p:nvPr>
            <p:ph idx="1"/>
          </p:nvPr>
        </p:nvSpPr>
        <p:spPr>
          <a:xfrm>
            <a:off x="584811" y="1355074"/>
            <a:ext cx="6333781" cy="4590534"/>
          </a:xfrm>
        </p:spPr>
        <p:txBody>
          <a:bodyPr>
            <a:normAutofit lnSpcReduction="10000"/>
          </a:bodyPr>
          <a:lstStyle/>
          <a:p>
            <a:r>
              <a:rPr lang="en-US" dirty="0"/>
              <a:t>The U.S. will “spring forward” at 2AM ET on March 9</a:t>
            </a:r>
            <a:r>
              <a:rPr lang="en-US" baseline="30000" dirty="0"/>
              <a:t>th</a:t>
            </a:r>
            <a:r>
              <a:rPr lang="en-US" dirty="0"/>
              <a:t> </a:t>
            </a:r>
          </a:p>
          <a:p>
            <a:r>
              <a:rPr lang="en-US" dirty="0"/>
              <a:t>Europe will “spring forward” at 2AM CET on March 30</a:t>
            </a:r>
            <a:r>
              <a:rPr lang="en-US" baseline="30000" dirty="0"/>
              <a:t>th</a:t>
            </a:r>
            <a:r>
              <a:rPr lang="en-US" dirty="0"/>
              <a:t> </a:t>
            </a:r>
          </a:p>
          <a:p>
            <a:r>
              <a:rPr lang="en-US" dirty="0"/>
              <a:t>China, India, Japan, Taiwan, and Saskatchewan, do </a:t>
            </a:r>
            <a:r>
              <a:rPr lang="en-US" b="1" dirty="0"/>
              <a:t>not</a:t>
            </a:r>
            <a:r>
              <a:rPr lang="en-US" dirty="0"/>
              <a:t> observe DST</a:t>
            </a:r>
          </a:p>
          <a:p>
            <a:endParaRPr lang="en-US" dirty="0"/>
          </a:p>
          <a:p>
            <a:r>
              <a:rPr lang="en-US" dirty="0"/>
              <a:t>This transition will cause some confusion during March</a:t>
            </a:r>
          </a:p>
          <a:p>
            <a:r>
              <a:rPr lang="en-US" dirty="0"/>
              <a:t>I don’t trust myself to do the conversion: </a:t>
            </a:r>
          </a:p>
          <a:p>
            <a:pPr lvl="1"/>
            <a:r>
              <a:rPr lang="en-US" dirty="0">
                <a:hlinkClick r:id="rId2"/>
              </a:rPr>
              <a:t>https://www.worldtimebuddy.com/</a:t>
            </a:r>
            <a:endParaRPr lang="en-US" dirty="0"/>
          </a:p>
          <a:p>
            <a:pPr marL="457200" lvl="1" indent="0">
              <a:buNone/>
            </a:pPr>
            <a:endParaRPr lang="en-US" dirty="0"/>
          </a:p>
        </p:txBody>
      </p:sp>
      <p:sp>
        <p:nvSpPr>
          <p:cNvPr id="4" name="Date Placeholder 3">
            <a:extLst>
              <a:ext uri="{FF2B5EF4-FFF2-40B4-BE49-F238E27FC236}">
                <a16:creationId xmlns:a16="http://schemas.microsoft.com/office/drawing/2014/main" id="{CBA3371F-4408-817F-FA87-80027B5B5505}"/>
              </a:ext>
            </a:extLst>
          </p:cNvPr>
          <p:cNvSpPr>
            <a:spLocks noGrp="1"/>
          </p:cNvSpPr>
          <p:nvPr>
            <p:ph type="dt" sz="half" idx="10"/>
          </p:nvPr>
        </p:nvSpPr>
        <p:spPr/>
        <p:txBody>
          <a:bodyPr/>
          <a:lstStyle/>
          <a:p>
            <a:r>
              <a:rPr lang="en-US"/>
              <a:t>3/20/2025</a:t>
            </a:r>
          </a:p>
        </p:txBody>
      </p:sp>
      <p:sp>
        <p:nvSpPr>
          <p:cNvPr id="5" name="Footer Placeholder 4">
            <a:extLst>
              <a:ext uri="{FF2B5EF4-FFF2-40B4-BE49-F238E27FC236}">
                <a16:creationId xmlns:a16="http://schemas.microsoft.com/office/drawing/2014/main" id="{754A5205-6B48-CA11-F0AB-8C1A22A84A0E}"/>
              </a:ext>
            </a:extLst>
          </p:cNvPr>
          <p:cNvSpPr>
            <a:spLocks noGrp="1"/>
          </p:cNvSpPr>
          <p:nvPr>
            <p:ph type="ftr" sz="quarter" idx="11"/>
          </p:nvPr>
        </p:nvSpPr>
        <p:spPr/>
        <p:txBody>
          <a:bodyPr/>
          <a:lstStyle/>
          <a:p>
            <a:r>
              <a:rPr lang="en-US"/>
              <a:t>ePIC General Meeting </a:t>
            </a:r>
          </a:p>
        </p:txBody>
      </p:sp>
      <p:pic>
        <p:nvPicPr>
          <p:cNvPr id="1026" name="Picture 2" descr="Daylight Savings Time Tips – The Seminarian">
            <a:extLst>
              <a:ext uri="{FF2B5EF4-FFF2-40B4-BE49-F238E27FC236}">
                <a16:creationId xmlns:a16="http://schemas.microsoft.com/office/drawing/2014/main" id="{73166635-633A-F746-EC59-C07C1B9197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1302" y="1801053"/>
            <a:ext cx="4861683" cy="289995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B000EFAD-DD3A-E32A-3A27-0F783114A271}"/>
              </a:ext>
            </a:extLst>
          </p:cNvPr>
          <p:cNvSpPr>
            <a:spLocks noGrp="1"/>
          </p:cNvSpPr>
          <p:nvPr>
            <p:ph type="sldNum" sz="quarter" idx="12"/>
          </p:nvPr>
        </p:nvSpPr>
        <p:spPr/>
        <p:txBody>
          <a:bodyPr/>
          <a:lstStyle/>
          <a:p>
            <a:fld id="{588949A8-7CCD-4D90-AA9A-1451BFC6FB3A}" type="slidenum">
              <a:rPr lang="en-US" smtClean="0"/>
              <a:t>45</a:t>
            </a:fld>
            <a:endParaRPr lang="en-US"/>
          </a:p>
        </p:txBody>
      </p:sp>
    </p:spTree>
    <p:extLst>
      <p:ext uri="{BB962C8B-B14F-4D97-AF65-F5344CB8AC3E}">
        <p14:creationId xmlns:p14="http://schemas.microsoft.com/office/powerpoint/2010/main" val="31918877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Graphical user interface, text, application&#10;&#10;AI-generated content may be incorrect.">
            <a:extLst>
              <a:ext uri="{FF2B5EF4-FFF2-40B4-BE49-F238E27FC236}">
                <a16:creationId xmlns:a16="http://schemas.microsoft.com/office/drawing/2014/main" id="{6DBAABC7-0495-6634-23C7-5C74528B152E}"/>
              </a:ext>
            </a:extLst>
          </p:cNvPr>
          <p:cNvPicPr>
            <a:picLocks noChangeAspect="1"/>
          </p:cNvPicPr>
          <p:nvPr/>
        </p:nvPicPr>
        <p:blipFill>
          <a:blip r:embed="rId2"/>
          <a:stretch>
            <a:fillRect/>
          </a:stretch>
        </p:blipFill>
        <p:spPr>
          <a:xfrm>
            <a:off x="1040782" y="1824417"/>
            <a:ext cx="9640645" cy="3362794"/>
          </a:xfrm>
          <a:prstGeom prst="rect">
            <a:avLst/>
          </a:prstGeom>
        </p:spPr>
      </p:pic>
      <p:sp>
        <p:nvSpPr>
          <p:cNvPr id="2" name="Title 1">
            <a:extLst>
              <a:ext uri="{FF2B5EF4-FFF2-40B4-BE49-F238E27FC236}">
                <a16:creationId xmlns:a16="http://schemas.microsoft.com/office/drawing/2014/main" id="{F4984344-BE06-D153-56B2-C8958A2997E6}"/>
              </a:ext>
            </a:extLst>
          </p:cNvPr>
          <p:cNvSpPr>
            <a:spLocks noGrp="1"/>
          </p:cNvSpPr>
          <p:nvPr>
            <p:ph type="title"/>
          </p:nvPr>
        </p:nvSpPr>
        <p:spPr>
          <a:xfrm>
            <a:off x="838200" y="221349"/>
            <a:ext cx="10515600" cy="942565"/>
          </a:xfrm>
        </p:spPr>
        <p:txBody>
          <a:bodyPr/>
          <a:lstStyle/>
          <a:p>
            <a:r>
              <a:rPr lang="en-US" b="1" dirty="0">
                <a:solidFill>
                  <a:schemeClr val="accent1"/>
                </a:solidFill>
              </a:rPr>
              <a:t>New Time for Evening General Meetings</a:t>
            </a:r>
          </a:p>
        </p:txBody>
      </p:sp>
      <p:sp>
        <p:nvSpPr>
          <p:cNvPr id="4" name="Date Placeholder 3">
            <a:extLst>
              <a:ext uri="{FF2B5EF4-FFF2-40B4-BE49-F238E27FC236}">
                <a16:creationId xmlns:a16="http://schemas.microsoft.com/office/drawing/2014/main" id="{0E499788-DB2F-A1B1-4F09-C97031A8B944}"/>
              </a:ext>
            </a:extLst>
          </p:cNvPr>
          <p:cNvSpPr>
            <a:spLocks noGrp="1"/>
          </p:cNvSpPr>
          <p:nvPr>
            <p:ph type="dt" sz="half" idx="10"/>
          </p:nvPr>
        </p:nvSpPr>
        <p:spPr/>
        <p:txBody>
          <a:bodyPr/>
          <a:lstStyle/>
          <a:p>
            <a:r>
              <a:rPr lang="en-US"/>
              <a:t>3/20/2025</a:t>
            </a:r>
          </a:p>
        </p:txBody>
      </p:sp>
      <p:sp>
        <p:nvSpPr>
          <p:cNvPr id="5" name="Footer Placeholder 4">
            <a:extLst>
              <a:ext uri="{FF2B5EF4-FFF2-40B4-BE49-F238E27FC236}">
                <a16:creationId xmlns:a16="http://schemas.microsoft.com/office/drawing/2014/main" id="{45791099-A9DD-DA86-0560-6AFCF619CE82}"/>
              </a:ext>
            </a:extLst>
          </p:cNvPr>
          <p:cNvSpPr>
            <a:spLocks noGrp="1"/>
          </p:cNvSpPr>
          <p:nvPr>
            <p:ph type="ftr" sz="quarter" idx="11"/>
          </p:nvPr>
        </p:nvSpPr>
        <p:spPr/>
        <p:txBody>
          <a:bodyPr/>
          <a:lstStyle/>
          <a:p>
            <a:r>
              <a:rPr lang="en-US"/>
              <a:t>ePIC General Meeting </a:t>
            </a:r>
          </a:p>
        </p:txBody>
      </p:sp>
      <p:cxnSp>
        <p:nvCxnSpPr>
          <p:cNvPr id="10" name="Straight Arrow Connector 9">
            <a:extLst>
              <a:ext uri="{FF2B5EF4-FFF2-40B4-BE49-F238E27FC236}">
                <a16:creationId xmlns:a16="http://schemas.microsoft.com/office/drawing/2014/main" id="{54DA0F98-9D99-8B0F-78D7-32E0CF7FAF54}"/>
              </a:ext>
            </a:extLst>
          </p:cNvPr>
          <p:cNvCxnSpPr>
            <a:cxnSpLocks/>
          </p:cNvCxnSpPr>
          <p:nvPr/>
        </p:nvCxnSpPr>
        <p:spPr>
          <a:xfrm>
            <a:off x="6987661" y="1757741"/>
            <a:ext cx="0" cy="585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ADF6955-9692-DBBE-2EC9-D4E3B82674B0}"/>
              </a:ext>
            </a:extLst>
          </p:cNvPr>
          <p:cNvSpPr txBox="1"/>
          <p:nvPr/>
        </p:nvSpPr>
        <p:spPr>
          <a:xfrm>
            <a:off x="6411937" y="1209675"/>
            <a:ext cx="1151448" cy="523220"/>
          </a:xfrm>
          <a:prstGeom prst="rect">
            <a:avLst/>
          </a:prstGeom>
          <a:noFill/>
        </p:spPr>
        <p:txBody>
          <a:bodyPr wrap="square" rtlCol="0">
            <a:spAutoFit/>
          </a:bodyPr>
          <a:lstStyle/>
          <a:p>
            <a:pPr algn="ctr"/>
            <a:r>
              <a:rPr lang="en-US" sz="1400" dirty="0"/>
              <a:t>Fridays:</a:t>
            </a:r>
          </a:p>
          <a:p>
            <a:pPr algn="ctr"/>
            <a:r>
              <a:rPr lang="en-US" sz="1400" dirty="0"/>
              <a:t>10:30 AM ET</a:t>
            </a:r>
          </a:p>
        </p:txBody>
      </p:sp>
      <p:sp>
        <p:nvSpPr>
          <p:cNvPr id="13" name="TextBox 12">
            <a:extLst>
              <a:ext uri="{FF2B5EF4-FFF2-40B4-BE49-F238E27FC236}">
                <a16:creationId xmlns:a16="http://schemas.microsoft.com/office/drawing/2014/main" id="{CCAAC0E4-D60B-7CD7-1570-D06A131FB958}"/>
              </a:ext>
            </a:extLst>
          </p:cNvPr>
          <p:cNvSpPr txBox="1"/>
          <p:nvPr/>
        </p:nvSpPr>
        <p:spPr>
          <a:xfrm>
            <a:off x="6987661" y="5336612"/>
            <a:ext cx="2429340" cy="738664"/>
          </a:xfrm>
          <a:prstGeom prst="rect">
            <a:avLst/>
          </a:prstGeom>
          <a:noFill/>
          <a:ln>
            <a:solidFill>
              <a:schemeClr val="tx1"/>
            </a:solidFill>
          </a:ln>
        </p:spPr>
        <p:txBody>
          <a:bodyPr wrap="square" rtlCol="0">
            <a:spAutoFit/>
          </a:bodyPr>
          <a:lstStyle/>
          <a:p>
            <a:pPr algn="ctr"/>
            <a:r>
              <a:rPr lang="en-US" sz="1400" b="1" dirty="0"/>
              <a:t>New Evening Meeting Time:</a:t>
            </a:r>
            <a:r>
              <a:rPr lang="en-US" sz="1400" dirty="0"/>
              <a:t> </a:t>
            </a:r>
            <a:br>
              <a:rPr lang="en-US" sz="1400" dirty="0"/>
            </a:br>
            <a:r>
              <a:rPr lang="en-US" sz="1400" dirty="0"/>
              <a:t>Thursdays:</a:t>
            </a:r>
          </a:p>
          <a:p>
            <a:pPr algn="ctr"/>
            <a:r>
              <a:rPr lang="en-US" sz="1400" dirty="0"/>
              <a:t>10 PM ET</a:t>
            </a:r>
          </a:p>
        </p:txBody>
      </p:sp>
      <p:cxnSp>
        <p:nvCxnSpPr>
          <p:cNvPr id="21" name="Straight Arrow Connector 20">
            <a:extLst>
              <a:ext uri="{FF2B5EF4-FFF2-40B4-BE49-F238E27FC236}">
                <a16:creationId xmlns:a16="http://schemas.microsoft.com/office/drawing/2014/main" id="{A3AF545B-A1C2-CFE5-ABE2-6CCD4156D084}"/>
              </a:ext>
            </a:extLst>
          </p:cNvPr>
          <p:cNvCxnSpPr>
            <a:cxnSpLocks/>
          </p:cNvCxnSpPr>
          <p:nvPr/>
        </p:nvCxnSpPr>
        <p:spPr>
          <a:xfrm>
            <a:off x="9391503" y="1757741"/>
            <a:ext cx="0" cy="585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B606AC5-406B-9D66-3B6D-C9EE134F2326}"/>
              </a:ext>
            </a:extLst>
          </p:cNvPr>
          <p:cNvSpPr txBox="1"/>
          <p:nvPr/>
        </p:nvSpPr>
        <p:spPr>
          <a:xfrm>
            <a:off x="2581275" y="1209675"/>
            <a:ext cx="2819400" cy="369332"/>
          </a:xfrm>
          <a:prstGeom prst="rect">
            <a:avLst/>
          </a:prstGeom>
          <a:noFill/>
        </p:spPr>
        <p:txBody>
          <a:bodyPr wrap="square" rtlCol="0">
            <a:spAutoFit/>
          </a:bodyPr>
          <a:lstStyle/>
          <a:p>
            <a:r>
              <a:rPr lang="en-US" dirty="0">
                <a:solidFill>
                  <a:schemeClr val="accent1"/>
                </a:solidFill>
              </a:rPr>
              <a:t>Current Meeting Times:</a:t>
            </a:r>
          </a:p>
        </p:txBody>
      </p:sp>
      <p:cxnSp>
        <p:nvCxnSpPr>
          <p:cNvPr id="24" name="Straight Connector 23">
            <a:extLst>
              <a:ext uri="{FF2B5EF4-FFF2-40B4-BE49-F238E27FC236}">
                <a16:creationId xmlns:a16="http://schemas.microsoft.com/office/drawing/2014/main" id="{77E41E58-AB92-76F8-4501-3C976C950BE9}"/>
              </a:ext>
            </a:extLst>
          </p:cNvPr>
          <p:cNvCxnSpPr/>
          <p:nvPr/>
        </p:nvCxnSpPr>
        <p:spPr>
          <a:xfrm>
            <a:off x="6987661" y="2343150"/>
            <a:ext cx="0" cy="264795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890DA59-83F7-F216-AC9C-1E43E8228563}"/>
              </a:ext>
            </a:extLst>
          </p:cNvPr>
          <p:cNvCxnSpPr/>
          <p:nvPr/>
        </p:nvCxnSpPr>
        <p:spPr>
          <a:xfrm>
            <a:off x="9394727" y="2343150"/>
            <a:ext cx="0" cy="264795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4EF5EFF-A89F-899E-EA1C-6E0FBA511F69}"/>
              </a:ext>
            </a:extLst>
          </p:cNvPr>
          <p:cNvSpPr txBox="1"/>
          <p:nvPr/>
        </p:nvSpPr>
        <p:spPr>
          <a:xfrm>
            <a:off x="8841277" y="1219901"/>
            <a:ext cx="1151448" cy="523220"/>
          </a:xfrm>
          <a:prstGeom prst="rect">
            <a:avLst/>
          </a:prstGeom>
          <a:noFill/>
        </p:spPr>
        <p:txBody>
          <a:bodyPr wrap="square" rtlCol="0">
            <a:spAutoFit/>
          </a:bodyPr>
          <a:lstStyle/>
          <a:p>
            <a:pPr algn="ctr"/>
            <a:r>
              <a:rPr lang="en-US" sz="1400" dirty="0"/>
              <a:t>Thursdays:</a:t>
            </a:r>
          </a:p>
          <a:p>
            <a:pPr algn="ctr"/>
            <a:r>
              <a:rPr lang="en-US" sz="1400" dirty="0"/>
              <a:t>7:30 PM ET</a:t>
            </a:r>
          </a:p>
        </p:txBody>
      </p:sp>
      <p:cxnSp>
        <p:nvCxnSpPr>
          <p:cNvPr id="28" name="Straight Arrow Connector 27">
            <a:extLst>
              <a:ext uri="{FF2B5EF4-FFF2-40B4-BE49-F238E27FC236}">
                <a16:creationId xmlns:a16="http://schemas.microsoft.com/office/drawing/2014/main" id="{ACCAB5AA-A1DE-5F44-3505-09E7049B30F0}"/>
              </a:ext>
            </a:extLst>
          </p:cNvPr>
          <p:cNvCxnSpPr>
            <a:cxnSpLocks/>
            <a:stCxn id="13" idx="3"/>
          </p:cNvCxnSpPr>
          <p:nvPr/>
        </p:nvCxnSpPr>
        <p:spPr>
          <a:xfrm flipV="1">
            <a:off x="9417001" y="4991100"/>
            <a:ext cx="508049" cy="7148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D0995A9-E9DB-8F03-28F4-F2E82DC19E2D}"/>
              </a:ext>
            </a:extLst>
          </p:cNvPr>
          <p:cNvSpPr txBox="1"/>
          <p:nvPr/>
        </p:nvSpPr>
        <p:spPr>
          <a:xfrm>
            <a:off x="316276" y="5325159"/>
            <a:ext cx="6657975" cy="923330"/>
          </a:xfrm>
          <a:prstGeom prst="rect">
            <a:avLst/>
          </a:prstGeom>
          <a:noFill/>
        </p:spPr>
        <p:txBody>
          <a:bodyPr wrap="square" rtlCol="0">
            <a:spAutoFit/>
          </a:bodyPr>
          <a:lstStyle/>
          <a:p>
            <a:r>
              <a:rPr lang="en-US" dirty="0"/>
              <a:t>Current evening meeting time is not serving its purpose</a:t>
            </a:r>
          </a:p>
          <a:p>
            <a:r>
              <a:rPr lang="en-US" i="1" dirty="0">
                <a:solidFill>
                  <a:srgbClr val="FF0000"/>
                </a:solidFill>
              </a:rPr>
              <a:t>NOTE: It is not expected that everyone attend all General Meetings!</a:t>
            </a:r>
          </a:p>
          <a:p>
            <a:endParaRPr lang="en-US" i="1" dirty="0">
              <a:solidFill>
                <a:srgbClr val="FF0000"/>
              </a:solidFill>
            </a:endParaRPr>
          </a:p>
        </p:txBody>
      </p:sp>
      <p:sp>
        <p:nvSpPr>
          <p:cNvPr id="3" name="Slide Number Placeholder 2">
            <a:extLst>
              <a:ext uri="{FF2B5EF4-FFF2-40B4-BE49-F238E27FC236}">
                <a16:creationId xmlns:a16="http://schemas.microsoft.com/office/drawing/2014/main" id="{9110D470-718A-2DDF-D4C5-4646366EFD26}"/>
              </a:ext>
            </a:extLst>
          </p:cNvPr>
          <p:cNvSpPr>
            <a:spLocks noGrp="1"/>
          </p:cNvSpPr>
          <p:nvPr>
            <p:ph type="sldNum" sz="quarter" idx="12"/>
          </p:nvPr>
        </p:nvSpPr>
        <p:spPr/>
        <p:txBody>
          <a:bodyPr/>
          <a:lstStyle/>
          <a:p>
            <a:fld id="{588949A8-7CCD-4D90-AA9A-1451BFC6FB3A}" type="slidenum">
              <a:rPr lang="en-US" smtClean="0"/>
              <a:t>46</a:t>
            </a:fld>
            <a:endParaRPr lang="en-US"/>
          </a:p>
        </p:txBody>
      </p:sp>
    </p:spTree>
    <p:extLst>
      <p:ext uri="{BB962C8B-B14F-4D97-AF65-F5344CB8AC3E}">
        <p14:creationId xmlns:p14="http://schemas.microsoft.com/office/powerpoint/2010/main" val="38582990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1F1EF-D755-2E65-A4AD-F77C406960A2}"/>
              </a:ext>
            </a:extLst>
          </p:cNvPr>
          <p:cNvSpPr>
            <a:spLocks noGrp="1"/>
          </p:cNvSpPr>
          <p:nvPr>
            <p:ph type="title"/>
          </p:nvPr>
        </p:nvSpPr>
        <p:spPr>
          <a:xfrm>
            <a:off x="838200" y="365126"/>
            <a:ext cx="10515600" cy="1045664"/>
          </a:xfrm>
        </p:spPr>
        <p:txBody>
          <a:bodyPr/>
          <a:lstStyle/>
          <a:p>
            <a:r>
              <a:rPr lang="en-US" b="1" dirty="0">
                <a:solidFill>
                  <a:schemeClr val="accent1"/>
                </a:solidFill>
              </a:rPr>
              <a:t>Notes in Publication Policy: </a:t>
            </a:r>
          </a:p>
        </p:txBody>
      </p:sp>
      <p:sp>
        <p:nvSpPr>
          <p:cNvPr id="3" name="Content Placeholder 2">
            <a:extLst>
              <a:ext uri="{FF2B5EF4-FFF2-40B4-BE49-F238E27FC236}">
                <a16:creationId xmlns:a16="http://schemas.microsoft.com/office/drawing/2014/main" id="{318092AB-A6AD-ED7A-69F7-A0E4B879FEE8}"/>
              </a:ext>
            </a:extLst>
          </p:cNvPr>
          <p:cNvSpPr>
            <a:spLocks noGrp="1"/>
          </p:cNvSpPr>
          <p:nvPr>
            <p:ph idx="1"/>
          </p:nvPr>
        </p:nvSpPr>
        <p:spPr>
          <a:xfrm>
            <a:off x="838200" y="1410790"/>
            <a:ext cx="10515600" cy="4766173"/>
          </a:xfrm>
        </p:spPr>
        <p:txBody>
          <a:bodyPr>
            <a:normAutofit fontScale="92500" lnSpcReduction="10000"/>
          </a:bodyPr>
          <a:lstStyle/>
          <a:p>
            <a:r>
              <a:rPr lang="en-US" dirty="0"/>
              <a:t>Analysis notes are explicitly mentioned in draft publication policy: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No conflict.  Pub. Committee Chairs notified of draft procedures. </a:t>
            </a:r>
          </a:p>
        </p:txBody>
      </p:sp>
      <p:sp>
        <p:nvSpPr>
          <p:cNvPr id="4" name="Date Placeholder 3">
            <a:extLst>
              <a:ext uri="{FF2B5EF4-FFF2-40B4-BE49-F238E27FC236}">
                <a16:creationId xmlns:a16="http://schemas.microsoft.com/office/drawing/2014/main" id="{DFFCB712-DA32-57BB-B261-FFA369680487}"/>
              </a:ext>
            </a:extLst>
          </p:cNvPr>
          <p:cNvSpPr>
            <a:spLocks noGrp="1"/>
          </p:cNvSpPr>
          <p:nvPr>
            <p:ph type="dt" sz="half" idx="10"/>
          </p:nvPr>
        </p:nvSpPr>
        <p:spPr/>
        <p:txBody>
          <a:bodyPr/>
          <a:lstStyle/>
          <a:p>
            <a:r>
              <a:rPr lang="en-US"/>
              <a:t>3/20/2025</a:t>
            </a:r>
          </a:p>
        </p:txBody>
      </p:sp>
      <p:sp>
        <p:nvSpPr>
          <p:cNvPr id="5" name="Footer Placeholder 4">
            <a:extLst>
              <a:ext uri="{FF2B5EF4-FFF2-40B4-BE49-F238E27FC236}">
                <a16:creationId xmlns:a16="http://schemas.microsoft.com/office/drawing/2014/main" id="{6D4948D5-E1C0-6BA9-E439-86CE3DEFF4EB}"/>
              </a:ext>
            </a:extLst>
          </p:cNvPr>
          <p:cNvSpPr>
            <a:spLocks noGrp="1"/>
          </p:cNvSpPr>
          <p:nvPr>
            <p:ph type="ftr" sz="quarter" idx="11"/>
          </p:nvPr>
        </p:nvSpPr>
        <p:spPr/>
        <p:txBody>
          <a:bodyPr/>
          <a:lstStyle/>
          <a:p>
            <a:r>
              <a:rPr lang="en-US"/>
              <a:t>ePIC General Meeting </a:t>
            </a:r>
          </a:p>
        </p:txBody>
      </p:sp>
      <p:pic>
        <p:nvPicPr>
          <p:cNvPr id="10" name="Picture 9">
            <a:extLst>
              <a:ext uri="{FF2B5EF4-FFF2-40B4-BE49-F238E27FC236}">
                <a16:creationId xmlns:a16="http://schemas.microsoft.com/office/drawing/2014/main" id="{3F1157BA-5B1D-1C0F-F7BE-FBD3F4F276E8}"/>
              </a:ext>
            </a:extLst>
          </p:cNvPr>
          <p:cNvPicPr>
            <a:picLocks noChangeAspect="1"/>
          </p:cNvPicPr>
          <p:nvPr/>
        </p:nvPicPr>
        <p:blipFill>
          <a:blip r:embed="rId2"/>
          <a:stretch>
            <a:fillRect/>
          </a:stretch>
        </p:blipFill>
        <p:spPr>
          <a:xfrm>
            <a:off x="2992204" y="1940612"/>
            <a:ext cx="5618396" cy="3317075"/>
          </a:xfrm>
          <a:prstGeom prst="rect">
            <a:avLst/>
          </a:prstGeom>
          <a:ln>
            <a:solidFill>
              <a:schemeClr val="tx1"/>
            </a:solidFill>
          </a:ln>
          <a:effectLst>
            <a:outerShdw blurRad="50800" dist="38100" dir="2700000" algn="tl" rotWithShape="0">
              <a:prstClr val="black">
                <a:alpha val="40000"/>
              </a:prstClr>
            </a:outerShdw>
          </a:effectLst>
        </p:spPr>
      </p:pic>
      <p:sp>
        <p:nvSpPr>
          <p:cNvPr id="6" name="Slide Number Placeholder 5">
            <a:extLst>
              <a:ext uri="{FF2B5EF4-FFF2-40B4-BE49-F238E27FC236}">
                <a16:creationId xmlns:a16="http://schemas.microsoft.com/office/drawing/2014/main" id="{0FFC23FD-3152-7F42-682D-B4859B3FE921}"/>
              </a:ext>
            </a:extLst>
          </p:cNvPr>
          <p:cNvSpPr>
            <a:spLocks noGrp="1"/>
          </p:cNvSpPr>
          <p:nvPr>
            <p:ph type="sldNum" sz="quarter" idx="12"/>
          </p:nvPr>
        </p:nvSpPr>
        <p:spPr/>
        <p:txBody>
          <a:bodyPr/>
          <a:lstStyle/>
          <a:p>
            <a:fld id="{588949A8-7CCD-4D90-AA9A-1451BFC6FB3A}" type="slidenum">
              <a:rPr lang="en-US" smtClean="0"/>
              <a:t>47</a:t>
            </a:fld>
            <a:endParaRPr lang="en-US"/>
          </a:p>
        </p:txBody>
      </p:sp>
    </p:spTree>
    <p:extLst>
      <p:ext uri="{BB962C8B-B14F-4D97-AF65-F5344CB8AC3E}">
        <p14:creationId xmlns:p14="http://schemas.microsoft.com/office/powerpoint/2010/main" val="25598636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BFB39-EDF3-87C0-DCB2-4C8056932A9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1599F4-3497-3861-DA93-F3393D81205E}"/>
              </a:ext>
            </a:extLst>
          </p:cNvPr>
          <p:cNvSpPr>
            <a:spLocks noGrp="1"/>
          </p:cNvSpPr>
          <p:nvPr>
            <p:ph type="sldNum" sz="quarter" idx="12"/>
          </p:nvPr>
        </p:nvSpPr>
        <p:spPr/>
        <p:txBody>
          <a:bodyPr/>
          <a:lstStyle/>
          <a:p>
            <a:fld id="{5C1BF830-87C3-42F5-865E-35C573BADD1F}" type="slidenum">
              <a:rPr lang="en-US" smtClean="0"/>
              <a:t>48</a:t>
            </a:fld>
            <a:endParaRPr lang="en-US"/>
          </a:p>
        </p:txBody>
      </p:sp>
      <p:sp>
        <p:nvSpPr>
          <p:cNvPr id="5" name="TextBox 4">
            <a:extLst>
              <a:ext uri="{FF2B5EF4-FFF2-40B4-BE49-F238E27FC236}">
                <a16:creationId xmlns:a16="http://schemas.microsoft.com/office/drawing/2014/main" id="{6C2CE729-CE1E-5481-8096-4E05DFF8390E}"/>
              </a:ext>
            </a:extLst>
          </p:cNvPr>
          <p:cNvSpPr txBox="1"/>
          <p:nvPr/>
        </p:nvSpPr>
        <p:spPr>
          <a:xfrm>
            <a:off x="328515" y="136525"/>
            <a:ext cx="11633330" cy="1354217"/>
          </a:xfrm>
          <a:prstGeom prst="rect">
            <a:avLst/>
          </a:prstGeom>
          <a:noFill/>
        </p:spPr>
        <p:txBody>
          <a:bodyPr wrap="square">
            <a:spAutoFit/>
          </a:bodyPr>
          <a:lstStyle/>
          <a:p>
            <a:r>
              <a:rPr lang="en-US" sz="4400" dirty="0" err="1">
                <a:solidFill>
                  <a:srgbClr val="33CCFF"/>
                </a:solidFill>
              </a:rPr>
              <a:t>preTDR</a:t>
            </a:r>
            <a:r>
              <a:rPr lang="en-US" sz="4400" dirty="0">
                <a:solidFill>
                  <a:srgbClr val="33CCFF"/>
                </a:solidFill>
              </a:rPr>
              <a:t> in 2025 Timeline</a:t>
            </a:r>
          </a:p>
          <a:p>
            <a:endParaRPr lang="en-US" sz="3800" dirty="0">
              <a:solidFill>
                <a:srgbClr val="33CCFF"/>
              </a:solidFill>
            </a:endParaRPr>
          </a:p>
        </p:txBody>
      </p:sp>
      <p:sp>
        <p:nvSpPr>
          <p:cNvPr id="10" name="Date Placeholder 1">
            <a:extLst>
              <a:ext uri="{FF2B5EF4-FFF2-40B4-BE49-F238E27FC236}">
                <a16:creationId xmlns:a16="http://schemas.microsoft.com/office/drawing/2014/main" id="{4E117BDE-79FA-745D-F5F8-A816AF458595}"/>
              </a:ext>
            </a:extLst>
          </p:cNvPr>
          <p:cNvSpPr>
            <a:spLocks noGrp="1"/>
          </p:cNvSpPr>
          <p:nvPr>
            <p:ph type="dt" sz="half" idx="10"/>
          </p:nvPr>
        </p:nvSpPr>
        <p:spPr>
          <a:xfrm>
            <a:off x="838200" y="6356350"/>
            <a:ext cx="2743200" cy="365125"/>
          </a:xfrm>
        </p:spPr>
        <p:txBody>
          <a:bodyPr/>
          <a:lstStyle/>
          <a:p>
            <a:r>
              <a:rPr lang="en-US"/>
              <a:t>3/20/2025</a:t>
            </a:r>
            <a:endParaRPr lang="en-US" dirty="0"/>
          </a:p>
        </p:txBody>
      </p:sp>
      <p:sp>
        <p:nvSpPr>
          <p:cNvPr id="7" name="Content Placeholder 2">
            <a:extLst>
              <a:ext uri="{FF2B5EF4-FFF2-40B4-BE49-F238E27FC236}">
                <a16:creationId xmlns:a16="http://schemas.microsoft.com/office/drawing/2014/main" id="{9EC80281-7754-5F79-6006-10F29CC3208B}"/>
              </a:ext>
            </a:extLst>
          </p:cNvPr>
          <p:cNvSpPr txBox="1">
            <a:spLocks/>
          </p:cNvSpPr>
          <p:nvPr/>
        </p:nvSpPr>
        <p:spPr>
          <a:xfrm>
            <a:off x="536196" y="1398409"/>
            <a:ext cx="10515600" cy="4600712"/>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Version 1 (chapter 8) to be </a:t>
            </a:r>
            <a:r>
              <a:rPr lang="en-US" b="1" dirty="0"/>
              <a:t>reviewed</a:t>
            </a:r>
            <a:r>
              <a:rPr lang="en-US" dirty="0"/>
              <a:t> by TC Office, specific criticisms and suggestions to DSC’s by </a:t>
            </a:r>
            <a:r>
              <a:rPr lang="en-US" b="1" dirty="0"/>
              <a:t>end of March </a:t>
            </a:r>
          </a:p>
          <a:p>
            <a:r>
              <a:rPr lang="en-US" dirty="0"/>
              <a:t>Version 1 (chapter 2) to be reviewed by SP Office, specific criticisms and suggestions to PWG’s by end of March </a:t>
            </a:r>
          </a:p>
          <a:p>
            <a:r>
              <a:rPr lang="en-US" dirty="0"/>
              <a:t>Version 2 </a:t>
            </a:r>
            <a:r>
              <a:rPr lang="en-US" b="1" dirty="0"/>
              <a:t>due mid-July </a:t>
            </a:r>
            <a:r>
              <a:rPr lang="en-US" dirty="0"/>
              <a:t>(Collaboration Meeting)</a:t>
            </a:r>
          </a:p>
          <a:p>
            <a:pPr lvl="1"/>
            <a:r>
              <a:rPr lang="en-US" dirty="0"/>
              <a:t>Version 2 internal/external review Aug-Oct. </a:t>
            </a:r>
          </a:p>
          <a:p>
            <a:pPr lvl="1"/>
            <a:r>
              <a:rPr lang="en-US" dirty="0"/>
              <a:t>Comments tracked and feedback given to reviewers</a:t>
            </a:r>
          </a:p>
          <a:p>
            <a:r>
              <a:rPr lang="en-US" dirty="0"/>
              <a:t>Editorial Board formed by end of July</a:t>
            </a:r>
          </a:p>
          <a:p>
            <a:pPr lvl="1"/>
            <a:r>
              <a:rPr lang="en-US" dirty="0"/>
              <a:t>Silvia co-chair, 3-5 additional people</a:t>
            </a:r>
          </a:p>
          <a:p>
            <a:pPr lvl="1"/>
            <a:r>
              <a:rPr lang="en-US" dirty="0"/>
              <a:t>Board is responsible for overseeing Version 2 review process</a:t>
            </a:r>
          </a:p>
          <a:p>
            <a:pPr lvl="1"/>
            <a:r>
              <a:rPr lang="en-US" dirty="0"/>
              <a:t>Board is responsible for final editing pass (typos, language, consistency)</a:t>
            </a:r>
          </a:p>
          <a:p>
            <a:r>
              <a:rPr lang="en-US" b="1" dirty="0" err="1"/>
              <a:t>preTDR</a:t>
            </a:r>
            <a:r>
              <a:rPr lang="en-US" b="1" dirty="0"/>
              <a:t> Version 2.1 by early December 2025</a:t>
            </a:r>
          </a:p>
        </p:txBody>
      </p:sp>
      <p:sp>
        <p:nvSpPr>
          <p:cNvPr id="11" name="TextBox 10">
            <a:extLst>
              <a:ext uri="{FF2B5EF4-FFF2-40B4-BE49-F238E27FC236}">
                <a16:creationId xmlns:a16="http://schemas.microsoft.com/office/drawing/2014/main" id="{09C5E68B-E2D8-B87E-49A3-E145B521BA0A}"/>
              </a:ext>
            </a:extLst>
          </p:cNvPr>
          <p:cNvSpPr txBox="1"/>
          <p:nvPr/>
        </p:nvSpPr>
        <p:spPr>
          <a:xfrm>
            <a:off x="8279935" y="2715957"/>
            <a:ext cx="2083588" cy="923330"/>
          </a:xfrm>
          <a:prstGeom prst="rect">
            <a:avLst/>
          </a:prstGeom>
          <a:noFill/>
          <a:ln>
            <a:solidFill>
              <a:srgbClr val="00B0F0"/>
            </a:solidFill>
          </a:ln>
        </p:spPr>
        <p:txBody>
          <a:bodyPr wrap="square" rtlCol="0">
            <a:spAutoFit/>
          </a:bodyPr>
          <a:lstStyle/>
          <a:p>
            <a:r>
              <a:rPr lang="en-US" dirty="0"/>
              <a:t>DSCs and WGs have ~ 3-3.5 months to prepare Version2</a:t>
            </a:r>
          </a:p>
        </p:txBody>
      </p:sp>
      <p:sp>
        <p:nvSpPr>
          <p:cNvPr id="12" name="TextBox 11">
            <a:extLst>
              <a:ext uri="{FF2B5EF4-FFF2-40B4-BE49-F238E27FC236}">
                <a16:creationId xmlns:a16="http://schemas.microsoft.com/office/drawing/2014/main" id="{778C3D8F-D483-8CD8-4F58-F626566DD5C2}"/>
              </a:ext>
            </a:extLst>
          </p:cNvPr>
          <p:cNvSpPr txBox="1"/>
          <p:nvPr/>
        </p:nvSpPr>
        <p:spPr>
          <a:xfrm>
            <a:off x="8279935" y="3795018"/>
            <a:ext cx="3663734" cy="830997"/>
          </a:xfrm>
          <a:prstGeom prst="rect">
            <a:avLst/>
          </a:prstGeom>
          <a:noFill/>
          <a:ln>
            <a:solidFill>
              <a:srgbClr val="33CCFF"/>
            </a:solidFill>
          </a:ln>
        </p:spPr>
        <p:txBody>
          <a:bodyPr wrap="square" rtlCol="0">
            <a:spAutoFit/>
          </a:bodyPr>
          <a:lstStyle/>
          <a:p>
            <a:r>
              <a:rPr lang="en-US" sz="2400" b="1" dirty="0"/>
              <a:t>Version2 is the last version requested for </a:t>
            </a:r>
            <a:r>
              <a:rPr lang="en-US" sz="2400" b="1" dirty="0" err="1"/>
              <a:t>preTDR</a:t>
            </a:r>
            <a:r>
              <a:rPr lang="en-US" sz="2400" b="1" dirty="0"/>
              <a:t> !</a:t>
            </a:r>
          </a:p>
        </p:txBody>
      </p:sp>
      <p:sp>
        <p:nvSpPr>
          <p:cNvPr id="2" name="Footer Placeholder 2">
            <a:extLst>
              <a:ext uri="{FF2B5EF4-FFF2-40B4-BE49-F238E27FC236}">
                <a16:creationId xmlns:a16="http://schemas.microsoft.com/office/drawing/2014/main" id="{22BADCAA-084B-C7FA-55D5-5A6D07ACB516}"/>
              </a:ext>
            </a:extLst>
          </p:cNvPr>
          <p:cNvSpPr>
            <a:spLocks noGrp="1"/>
          </p:cNvSpPr>
          <p:nvPr>
            <p:ph type="ftr" sz="quarter" idx="11"/>
          </p:nvPr>
        </p:nvSpPr>
        <p:spPr>
          <a:xfrm>
            <a:off x="4038600" y="6356350"/>
            <a:ext cx="4114800" cy="365125"/>
          </a:xfrm>
        </p:spPr>
        <p:txBody>
          <a:bodyPr/>
          <a:lstStyle/>
          <a:p>
            <a:r>
              <a:rPr lang="it-IT"/>
              <a:t>ePIC General Meeting </a:t>
            </a:r>
            <a:endParaRPr lang="en-US" dirty="0"/>
          </a:p>
        </p:txBody>
      </p:sp>
    </p:spTree>
    <p:extLst>
      <p:ext uri="{BB962C8B-B14F-4D97-AF65-F5344CB8AC3E}">
        <p14:creationId xmlns:p14="http://schemas.microsoft.com/office/powerpoint/2010/main" val="504125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09CE9-EA05-A30F-F21B-8C5064485B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C17632-09B7-52B8-59EC-E68FC9963C69}"/>
              </a:ext>
            </a:extLst>
          </p:cNvPr>
          <p:cNvSpPr>
            <a:spLocks noGrp="1"/>
          </p:cNvSpPr>
          <p:nvPr>
            <p:ph type="title"/>
          </p:nvPr>
        </p:nvSpPr>
        <p:spPr>
          <a:xfrm>
            <a:off x="838200" y="2563202"/>
            <a:ext cx="10515600" cy="1325563"/>
          </a:xfrm>
        </p:spPr>
        <p:txBody>
          <a:bodyPr/>
          <a:lstStyle/>
          <a:p>
            <a:r>
              <a:rPr lang="en-US" b="1" dirty="0" err="1">
                <a:solidFill>
                  <a:schemeClr val="accent1"/>
                </a:solidFill>
              </a:rPr>
              <a:t>ePIC</a:t>
            </a:r>
            <a:r>
              <a:rPr lang="en-US" b="1" dirty="0">
                <a:solidFill>
                  <a:schemeClr val="accent1"/>
                </a:solidFill>
              </a:rPr>
              <a:t> </a:t>
            </a:r>
            <a:r>
              <a:rPr lang="en-US" b="1" dirty="0" err="1">
                <a:solidFill>
                  <a:schemeClr val="accent1"/>
                </a:solidFill>
              </a:rPr>
              <a:t>preTDR</a:t>
            </a:r>
            <a:r>
              <a:rPr lang="en-US" b="1" dirty="0">
                <a:solidFill>
                  <a:schemeClr val="accent1"/>
                </a:solidFill>
              </a:rPr>
              <a:t> Timeline</a:t>
            </a:r>
          </a:p>
        </p:txBody>
      </p:sp>
      <p:sp>
        <p:nvSpPr>
          <p:cNvPr id="4" name="Date Placeholder 3">
            <a:extLst>
              <a:ext uri="{FF2B5EF4-FFF2-40B4-BE49-F238E27FC236}">
                <a16:creationId xmlns:a16="http://schemas.microsoft.com/office/drawing/2014/main" id="{24550AB7-C872-9CD4-7602-961E3EE3F266}"/>
              </a:ext>
            </a:extLst>
          </p:cNvPr>
          <p:cNvSpPr>
            <a:spLocks noGrp="1"/>
          </p:cNvSpPr>
          <p:nvPr>
            <p:ph type="dt" sz="half" idx="10"/>
          </p:nvPr>
        </p:nvSpPr>
        <p:spPr/>
        <p:txBody>
          <a:bodyPr/>
          <a:lstStyle/>
          <a:p>
            <a:r>
              <a:rPr lang="en-US"/>
              <a:t>3/20/2025</a:t>
            </a:r>
          </a:p>
        </p:txBody>
      </p:sp>
      <p:sp>
        <p:nvSpPr>
          <p:cNvPr id="5" name="Footer Placeholder 4">
            <a:extLst>
              <a:ext uri="{FF2B5EF4-FFF2-40B4-BE49-F238E27FC236}">
                <a16:creationId xmlns:a16="http://schemas.microsoft.com/office/drawing/2014/main" id="{A4C7BFAC-12BA-AF7C-AB3F-5D7548D6667E}"/>
              </a:ext>
            </a:extLst>
          </p:cNvPr>
          <p:cNvSpPr>
            <a:spLocks noGrp="1"/>
          </p:cNvSpPr>
          <p:nvPr>
            <p:ph type="ftr" sz="quarter" idx="11"/>
          </p:nvPr>
        </p:nvSpPr>
        <p:spPr/>
        <p:txBody>
          <a:bodyPr/>
          <a:lstStyle/>
          <a:p>
            <a:r>
              <a:rPr lang="en-US"/>
              <a:t>ePIC General Meeting </a:t>
            </a:r>
          </a:p>
        </p:txBody>
      </p:sp>
      <p:sp>
        <p:nvSpPr>
          <p:cNvPr id="3" name="Slide Number Placeholder 2">
            <a:extLst>
              <a:ext uri="{FF2B5EF4-FFF2-40B4-BE49-F238E27FC236}">
                <a16:creationId xmlns:a16="http://schemas.microsoft.com/office/drawing/2014/main" id="{0E44B77F-A6ED-2506-467F-5A71237D40AB}"/>
              </a:ext>
            </a:extLst>
          </p:cNvPr>
          <p:cNvSpPr>
            <a:spLocks noGrp="1"/>
          </p:cNvSpPr>
          <p:nvPr>
            <p:ph type="sldNum" sz="quarter" idx="12"/>
          </p:nvPr>
        </p:nvSpPr>
        <p:spPr/>
        <p:txBody>
          <a:bodyPr/>
          <a:lstStyle/>
          <a:p>
            <a:fld id="{588949A8-7CCD-4D90-AA9A-1451BFC6FB3A}" type="slidenum">
              <a:rPr lang="en-US" smtClean="0"/>
              <a:t>5</a:t>
            </a:fld>
            <a:endParaRPr lang="en-US"/>
          </a:p>
        </p:txBody>
      </p:sp>
    </p:spTree>
    <p:extLst>
      <p:ext uri="{BB962C8B-B14F-4D97-AF65-F5344CB8AC3E}">
        <p14:creationId xmlns:p14="http://schemas.microsoft.com/office/powerpoint/2010/main" val="683466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3E6FF-5240-1CF8-8E6C-6081E3D9C289}"/>
              </a:ext>
            </a:extLst>
          </p:cNvPr>
          <p:cNvSpPr>
            <a:spLocks noGrp="1"/>
          </p:cNvSpPr>
          <p:nvPr>
            <p:ph type="title"/>
          </p:nvPr>
        </p:nvSpPr>
        <p:spPr/>
        <p:txBody>
          <a:bodyPr/>
          <a:lstStyle/>
          <a:p>
            <a:r>
              <a:rPr lang="en-US" b="1" dirty="0" err="1">
                <a:solidFill>
                  <a:schemeClr val="accent1"/>
                </a:solidFill>
              </a:rPr>
              <a:t>preTDR</a:t>
            </a:r>
            <a:r>
              <a:rPr lang="en-US" b="1" dirty="0">
                <a:solidFill>
                  <a:schemeClr val="accent1"/>
                </a:solidFill>
              </a:rPr>
              <a:t> in 2025 Timeline</a:t>
            </a:r>
          </a:p>
        </p:txBody>
      </p:sp>
      <p:sp>
        <p:nvSpPr>
          <p:cNvPr id="3" name="Content Placeholder 2">
            <a:extLst>
              <a:ext uri="{FF2B5EF4-FFF2-40B4-BE49-F238E27FC236}">
                <a16:creationId xmlns:a16="http://schemas.microsoft.com/office/drawing/2014/main" id="{A38BF7DF-C0C9-8079-0B42-7B8CDC7E3206}"/>
              </a:ext>
            </a:extLst>
          </p:cNvPr>
          <p:cNvSpPr>
            <a:spLocks noGrp="1"/>
          </p:cNvSpPr>
          <p:nvPr>
            <p:ph idx="1"/>
          </p:nvPr>
        </p:nvSpPr>
        <p:spPr>
          <a:xfrm>
            <a:off x="838200" y="1576251"/>
            <a:ext cx="10515600" cy="4600712"/>
          </a:xfrm>
        </p:spPr>
        <p:txBody>
          <a:bodyPr>
            <a:normAutofit fontScale="92500" lnSpcReduction="10000"/>
          </a:bodyPr>
          <a:lstStyle/>
          <a:p>
            <a:r>
              <a:rPr lang="en-US" dirty="0"/>
              <a:t>Version 1 (chapter 8) to be reviewed by TC Office, specific criticisms and suggestions to DSC’s by end of March </a:t>
            </a:r>
          </a:p>
          <a:p>
            <a:r>
              <a:rPr lang="en-US" dirty="0"/>
              <a:t>Version 1 (chapter 2) to be reviewed by SP Office, specific criticisms and suggestions to PWG’s by end of March </a:t>
            </a:r>
          </a:p>
          <a:p>
            <a:r>
              <a:rPr lang="en-US" dirty="0"/>
              <a:t>Version 2 due mid-July (Collaboration Meeting)</a:t>
            </a:r>
          </a:p>
          <a:p>
            <a:pPr lvl="1"/>
            <a:r>
              <a:rPr lang="en-US" dirty="0"/>
              <a:t>Version 2 internal/external review Aug-Oct. </a:t>
            </a:r>
          </a:p>
          <a:p>
            <a:pPr lvl="1"/>
            <a:r>
              <a:rPr lang="en-US" dirty="0"/>
              <a:t>Comments tracked and feedback given to reviewers</a:t>
            </a:r>
          </a:p>
          <a:p>
            <a:r>
              <a:rPr lang="en-US" dirty="0"/>
              <a:t>Editorial Board formed by end of July</a:t>
            </a:r>
          </a:p>
          <a:p>
            <a:pPr lvl="1"/>
            <a:r>
              <a:rPr lang="en-US" dirty="0"/>
              <a:t>Silvia to co-chair, 3-5 additional people</a:t>
            </a:r>
          </a:p>
          <a:p>
            <a:pPr lvl="1"/>
            <a:r>
              <a:rPr lang="en-US" dirty="0"/>
              <a:t>Board is responsible for overseeing Version 2 review process</a:t>
            </a:r>
          </a:p>
          <a:p>
            <a:pPr lvl="1"/>
            <a:r>
              <a:rPr lang="en-US" dirty="0"/>
              <a:t>Board is responsible for final editing pass (typos, language, consistency)</a:t>
            </a:r>
          </a:p>
          <a:p>
            <a:r>
              <a:rPr lang="en-US" dirty="0" err="1"/>
              <a:t>preTDR</a:t>
            </a:r>
            <a:r>
              <a:rPr lang="en-US" dirty="0"/>
              <a:t> Version 2.1 by early December 2025</a:t>
            </a:r>
          </a:p>
        </p:txBody>
      </p:sp>
      <p:sp>
        <p:nvSpPr>
          <p:cNvPr id="4" name="Date Placeholder 3">
            <a:extLst>
              <a:ext uri="{FF2B5EF4-FFF2-40B4-BE49-F238E27FC236}">
                <a16:creationId xmlns:a16="http://schemas.microsoft.com/office/drawing/2014/main" id="{095F2FAE-752F-3C7F-E9A4-3367AF17CC1D}"/>
              </a:ext>
            </a:extLst>
          </p:cNvPr>
          <p:cNvSpPr>
            <a:spLocks noGrp="1"/>
          </p:cNvSpPr>
          <p:nvPr>
            <p:ph type="dt" sz="half" idx="10"/>
          </p:nvPr>
        </p:nvSpPr>
        <p:spPr/>
        <p:txBody>
          <a:bodyPr/>
          <a:lstStyle/>
          <a:p>
            <a:r>
              <a:rPr lang="en-US"/>
              <a:t>3/20/2025</a:t>
            </a:r>
          </a:p>
        </p:txBody>
      </p:sp>
      <p:sp>
        <p:nvSpPr>
          <p:cNvPr id="5" name="Footer Placeholder 4">
            <a:extLst>
              <a:ext uri="{FF2B5EF4-FFF2-40B4-BE49-F238E27FC236}">
                <a16:creationId xmlns:a16="http://schemas.microsoft.com/office/drawing/2014/main" id="{E3619F15-E64F-D3B7-6BF1-A13594C9868B}"/>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31A1ED17-9FC1-597A-FC34-30D0A3F6B539}"/>
              </a:ext>
            </a:extLst>
          </p:cNvPr>
          <p:cNvSpPr>
            <a:spLocks noGrp="1"/>
          </p:cNvSpPr>
          <p:nvPr>
            <p:ph type="sldNum" sz="quarter" idx="12"/>
          </p:nvPr>
        </p:nvSpPr>
        <p:spPr/>
        <p:txBody>
          <a:bodyPr/>
          <a:lstStyle/>
          <a:p>
            <a:fld id="{588949A8-7CCD-4D90-AA9A-1451BFC6FB3A}" type="slidenum">
              <a:rPr lang="en-US" smtClean="0"/>
              <a:t>6</a:t>
            </a:fld>
            <a:endParaRPr lang="en-US"/>
          </a:p>
        </p:txBody>
      </p:sp>
    </p:spTree>
    <p:extLst>
      <p:ext uri="{BB962C8B-B14F-4D97-AF65-F5344CB8AC3E}">
        <p14:creationId xmlns:p14="http://schemas.microsoft.com/office/powerpoint/2010/main" val="4122429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54165-13D0-2DF7-FDBA-E7C4244799D6}"/>
              </a:ext>
            </a:extLst>
          </p:cNvPr>
          <p:cNvSpPr>
            <a:spLocks noGrp="1"/>
          </p:cNvSpPr>
          <p:nvPr>
            <p:ph type="title"/>
          </p:nvPr>
        </p:nvSpPr>
        <p:spPr>
          <a:xfrm>
            <a:off x="838200" y="2563202"/>
            <a:ext cx="10515600" cy="1325563"/>
          </a:xfrm>
        </p:spPr>
        <p:txBody>
          <a:bodyPr/>
          <a:lstStyle/>
          <a:p>
            <a:r>
              <a:rPr lang="en-US" b="1" dirty="0">
                <a:solidFill>
                  <a:schemeClr val="accent1"/>
                </a:solidFill>
              </a:rPr>
              <a:t>Analysis/Technical Notes</a:t>
            </a:r>
          </a:p>
        </p:txBody>
      </p:sp>
      <p:sp>
        <p:nvSpPr>
          <p:cNvPr id="4" name="Date Placeholder 3">
            <a:extLst>
              <a:ext uri="{FF2B5EF4-FFF2-40B4-BE49-F238E27FC236}">
                <a16:creationId xmlns:a16="http://schemas.microsoft.com/office/drawing/2014/main" id="{7E77B447-5615-975B-C443-628316F6047D}"/>
              </a:ext>
            </a:extLst>
          </p:cNvPr>
          <p:cNvSpPr>
            <a:spLocks noGrp="1"/>
          </p:cNvSpPr>
          <p:nvPr>
            <p:ph type="dt" sz="half" idx="10"/>
          </p:nvPr>
        </p:nvSpPr>
        <p:spPr/>
        <p:txBody>
          <a:bodyPr/>
          <a:lstStyle/>
          <a:p>
            <a:r>
              <a:rPr lang="en-US"/>
              <a:t>3/20/2025</a:t>
            </a:r>
          </a:p>
        </p:txBody>
      </p:sp>
      <p:sp>
        <p:nvSpPr>
          <p:cNvPr id="5" name="Footer Placeholder 4">
            <a:extLst>
              <a:ext uri="{FF2B5EF4-FFF2-40B4-BE49-F238E27FC236}">
                <a16:creationId xmlns:a16="http://schemas.microsoft.com/office/drawing/2014/main" id="{7FEA233B-482B-6E4A-0722-12A520ECA77C}"/>
              </a:ext>
            </a:extLst>
          </p:cNvPr>
          <p:cNvSpPr>
            <a:spLocks noGrp="1"/>
          </p:cNvSpPr>
          <p:nvPr>
            <p:ph type="ftr" sz="quarter" idx="11"/>
          </p:nvPr>
        </p:nvSpPr>
        <p:spPr/>
        <p:txBody>
          <a:bodyPr/>
          <a:lstStyle/>
          <a:p>
            <a:r>
              <a:rPr lang="en-US"/>
              <a:t>ePIC General Meeting </a:t>
            </a:r>
          </a:p>
        </p:txBody>
      </p:sp>
      <p:sp>
        <p:nvSpPr>
          <p:cNvPr id="3" name="Slide Number Placeholder 2">
            <a:extLst>
              <a:ext uri="{FF2B5EF4-FFF2-40B4-BE49-F238E27FC236}">
                <a16:creationId xmlns:a16="http://schemas.microsoft.com/office/drawing/2014/main" id="{F989FA3F-7236-6AF0-DD71-9085D7D99AE1}"/>
              </a:ext>
            </a:extLst>
          </p:cNvPr>
          <p:cNvSpPr>
            <a:spLocks noGrp="1"/>
          </p:cNvSpPr>
          <p:nvPr>
            <p:ph type="sldNum" sz="quarter" idx="12"/>
          </p:nvPr>
        </p:nvSpPr>
        <p:spPr/>
        <p:txBody>
          <a:bodyPr/>
          <a:lstStyle/>
          <a:p>
            <a:fld id="{588949A8-7CCD-4D90-AA9A-1451BFC6FB3A}" type="slidenum">
              <a:rPr lang="en-US" smtClean="0"/>
              <a:t>7</a:t>
            </a:fld>
            <a:endParaRPr lang="en-US"/>
          </a:p>
        </p:txBody>
      </p:sp>
    </p:spTree>
    <p:extLst>
      <p:ext uri="{BB962C8B-B14F-4D97-AF65-F5344CB8AC3E}">
        <p14:creationId xmlns:p14="http://schemas.microsoft.com/office/powerpoint/2010/main" val="2120924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7C7C8-AAFC-01A2-4222-D72763878CEC}"/>
              </a:ext>
            </a:extLst>
          </p:cNvPr>
          <p:cNvSpPr>
            <a:spLocks noGrp="1"/>
          </p:cNvSpPr>
          <p:nvPr>
            <p:ph type="title"/>
          </p:nvPr>
        </p:nvSpPr>
        <p:spPr/>
        <p:txBody>
          <a:bodyPr/>
          <a:lstStyle/>
          <a:p>
            <a:r>
              <a:rPr lang="en-US" b="1" dirty="0">
                <a:solidFill>
                  <a:schemeClr val="accent1"/>
                </a:solidFill>
              </a:rPr>
              <a:t>Analysis/Technical Notes</a:t>
            </a:r>
          </a:p>
        </p:txBody>
      </p:sp>
      <p:sp>
        <p:nvSpPr>
          <p:cNvPr id="3" name="Content Placeholder 2">
            <a:extLst>
              <a:ext uri="{FF2B5EF4-FFF2-40B4-BE49-F238E27FC236}">
                <a16:creationId xmlns:a16="http://schemas.microsoft.com/office/drawing/2014/main" id="{B9942914-8E19-62F0-B40E-1204E603AC52}"/>
              </a:ext>
            </a:extLst>
          </p:cNvPr>
          <p:cNvSpPr>
            <a:spLocks noGrp="1"/>
          </p:cNvSpPr>
          <p:nvPr>
            <p:ph idx="1"/>
          </p:nvPr>
        </p:nvSpPr>
        <p:spPr>
          <a:xfrm>
            <a:off x="838200" y="1582616"/>
            <a:ext cx="10515600" cy="4594348"/>
          </a:xfrm>
        </p:spPr>
        <p:txBody>
          <a:bodyPr>
            <a:normAutofit fontScale="77500" lnSpcReduction="20000"/>
          </a:bodyPr>
          <a:lstStyle/>
          <a:p>
            <a:r>
              <a:rPr lang="en-US" dirty="0"/>
              <a:t>Within </a:t>
            </a:r>
            <a:r>
              <a:rPr lang="en-US" dirty="0" err="1"/>
              <a:t>ePIC</a:t>
            </a:r>
            <a:r>
              <a:rPr lang="en-US" dirty="0"/>
              <a:t> we need a mechanism to document ongoing work so that it doesn’t get lost/forgotten. </a:t>
            </a:r>
          </a:p>
          <a:p>
            <a:pPr lvl="1"/>
            <a:r>
              <a:rPr lang="en-US" dirty="0"/>
              <a:t>Within collaborations this is typically an analysis or technical note</a:t>
            </a:r>
          </a:p>
          <a:p>
            <a:r>
              <a:rPr lang="en-US" dirty="0"/>
              <a:t>What do I mean by an “analysis or technical note” ?</a:t>
            </a:r>
          </a:p>
          <a:p>
            <a:pPr lvl="1"/>
            <a:r>
              <a:rPr lang="en-US" dirty="0"/>
              <a:t>Written document that preserves some work/study/information </a:t>
            </a:r>
          </a:p>
          <a:p>
            <a:pPr lvl="1"/>
            <a:r>
              <a:rPr lang="en-US" dirty="0"/>
              <a:t>The content of these notes can vary widely: </a:t>
            </a:r>
          </a:p>
          <a:p>
            <a:pPr lvl="2"/>
            <a:r>
              <a:rPr lang="en-US" dirty="0"/>
              <a:t>It can be a note by a summer student on the outcome of a simulation study</a:t>
            </a:r>
          </a:p>
          <a:p>
            <a:pPr lvl="2"/>
            <a:r>
              <a:rPr lang="en-US" dirty="0"/>
              <a:t>It can be a comprehensive note supporting a preliminary result or a publication </a:t>
            </a:r>
          </a:p>
          <a:p>
            <a:pPr lvl="2"/>
            <a:r>
              <a:rPr lang="en-US" dirty="0"/>
              <a:t>It can be the results of a test beam</a:t>
            </a:r>
          </a:p>
          <a:p>
            <a:pPr lvl="2"/>
            <a:r>
              <a:rPr lang="en-US" dirty="0"/>
              <a:t>It can be a technical note on a reconstruction algorithm</a:t>
            </a:r>
          </a:p>
          <a:p>
            <a:pPr lvl="2"/>
            <a:r>
              <a:rPr lang="en-US" dirty="0"/>
              <a:t>…</a:t>
            </a:r>
          </a:p>
          <a:p>
            <a:r>
              <a:rPr lang="en-US" dirty="0"/>
              <a:t>Notes like this are for the collaboration only, and encompass any effort within </a:t>
            </a:r>
            <a:r>
              <a:rPr lang="en-US"/>
              <a:t>the collaboration (TC, S&amp;C, AC) </a:t>
            </a:r>
            <a:endParaRPr lang="en-US" dirty="0"/>
          </a:p>
          <a:p>
            <a:r>
              <a:rPr lang="en-US" dirty="0"/>
              <a:t>There should be a low bar to creating analysis/technical notes</a:t>
            </a:r>
          </a:p>
          <a:p>
            <a:pPr lvl="1"/>
            <a:r>
              <a:rPr lang="en-US" dirty="0"/>
              <a:t>We want to encourage people to document important work!</a:t>
            </a:r>
          </a:p>
          <a:p>
            <a:pPr lvl="1"/>
            <a:r>
              <a:rPr lang="en-US" dirty="0"/>
              <a:t>Should become an expectation that work is preserved in a note, not in slides</a:t>
            </a:r>
          </a:p>
        </p:txBody>
      </p:sp>
      <p:sp>
        <p:nvSpPr>
          <p:cNvPr id="4" name="Date Placeholder 3">
            <a:extLst>
              <a:ext uri="{FF2B5EF4-FFF2-40B4-BE49-F238E27FC236}">
                <a16:creationId xmlns:a16="http://schemas.microsoft.com/office/drawing/2014/main" id="{E030188E-BBA5-880F-1158-A2B9D46571D3}"/>
              </a:ext>
            </a:extLst>
          </p:cNvPr>
          <p:cNvSpPr>
            <a:spLocks noGrp="1"/>
          </p:cNvSpPr>
          <p:nvPr>
            <p:ph type="dt" sz="half" idx="10"/>
          </p:nvPr>
        </p:nvSpPr>
        <p:spPr/>
        <p:txBody>
          <a:bodyPr/>
          <a:lstStyle/>
          <a:p>
            <a:r>
              <a:rPr lang="en-US"/>
              <a:t>3/20/2025</a:t>
            </a:r>
          </a:p>
        </p:txBody>
      </p:sp>
      <p:sp>
        <p:nvSpPr>
          <p:cNvPr id="5" name="Footer Placeholder 4">
            <a:extLst>
              <a:ext uri="{FF2B5EF4-FFF2-40B4-BE49-F238E27FC236}">
                <a16:creationId xmlns:a16="http://schemas.microsoft.com/office/drawing/2014/main" id="{975CC23A-532C-DE71-47EC-520422097B51}"/>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EA529AA7-00FC-D6C7-DF87-3A7B344C3BB0}"/>
              </a:ext>
            </a:extLst>
          </p:cNvPr>
          <p:cNvSpPr>
            <a:spLocks noGrp="1"/>
          </p:cNvSpPr>
          <p:nvPr>
            <p:ph type="sldNum" sz="quarter" idx="12"/>
          </p:nvPr>
        </p:nvSpPr>
        <p:spPr/>
        <p:txBody>
          <a:bodyPr/>
          <a:lstStyle/>
          <a:p>
            <a:fld id="{588949A8-7CCD-4D90-AA9A-1451BFC6FB3A}" type="slidenum">
              <a:rPr lang="en-US" smtClean="0"/>
              <a:t>8</a:t>
            </a:fld>
            <a:endParaRPr lang="en-US"/>
          </a:p>
        </p:txBody>
      </p:sp>
    </p:spTree>
    <p:extLst>
      <p:ext uri="{BB962C8B-B14F-4D97-AF65-F5344CB8AC3E}">
        <p14:creationId xmlns:p14="http://schemas.microsoft.com/office/powerpoint/2010/main" val="422380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B6644-D146-1170-5BE3-FEB809FFFF47}"/>
              </a:ext>
            </a:extLst>
          </p:cNvPr>
          <p:cNvSpPr>
            <a:spLocks noGrp="1"/>
          </p:cNvSpPr>
          <p:nvPr>
            <p:ph type="title"/>
          </p:nvPr>
        </p:nvSpPr>
        <p:spPr>
          <a:xfrm>
            <a:off x="220337" y="365125"/>
            <a:ext cx="11133463" cy="1325563"/>
          </a:xfrm>
        </p:spPr>
        <p:txBody>
          <a:bodyPr/>
          <a:lstStyle/>
          <a:p>
            <a:r>
              <a:rPr lang="en-US" b="1" dirty="0">
                <a:solidFill>
                  <a:schemeClr val="accent1"/>
                </a:solidFill>
              </a:rPr>
              <a:t>Procedure for </a:t>
            </a:r>
            <a:br>
              <a:rPr lang="en-US" b="1" dirty="0">
                <a:solidFill>
                  <a:schemeClr val="accent1"/>
                </a:solidFill>
              </a:rPr>
            </a:br>
            <a:r>
              <a:rPr lang="en-US" b="1" dirty="0">
                <a:solidFill>
                  <a:schemeClr val="accent1"/>
                </a:solidFill>
              </a:rPr>
              <a:t>Analysis/Technical Notes </a:t>
            </a:r>
          </a:p>
        </p:txBody>
      </p:sp>
      <p:sp>
        <p:nvSpPr>
          <p:cNvPr id="4" name="Date Placeholder 3">
            <a:extLst>
              <a:ext uri="{FF2B5EF4-FFF2-40B4-BE49-F238E27FC236}">
                <a16:creationId xmlns:a16="http://schemas.microsoft.com/office/drawing/2014/main" id="{4E875D4E-082A-D65C-0B96-ADA6F9FE84C5}"/>
              </a:ext>
            </a:extLst>
          </p:cNvPr>
          <p:cNvSpPr>
            <a:spLocks noGrp="1"/>
          </p:cNvSpPr>
          <p:nvPr>
            <p:ph type="dt" sz="half" idx="10"/>
          </p:nvPr>
        </p:nvSpPr>
        <p:spPr/>
        <p:txBody>
          <a:bodyPr/>
          <a:lstStyle/>
          <a:p>
            <a:r>
              <a:rPr lang="en-US"/>
              <a:t>3/20/2025</a:t>
            </a:r>
          </a:p>
        </p:txBody>
      </p:sp>
      <p:sp>
        <p:nvSpPr>
          <p:cNvPr id="5" name="Footer Placeholder 4">
            <a:extLst>
              <a:ext uri="{FF2B5EF4-FFF2-40B4-BE49-F238E27FC236}">
                <a16:creationId xmlns:a16="http://schemas.microsoft.com/office/drawing/2014/main" id="{A5942F6F-B5E8-A0ED-B937-BF81D38F99EC}"/>
              </a:ext>
            </a:extLst>
          </p:cNvPr>
          <p:cNvSpPr>
            <a:spLocks noGrp="1"/>
          </p:cNvSpPr>
          <p:nvPr>
            <p:ph type="ftr" sz="quarter" idx="11"/>
          </p:nvPr>
        </p:nvSpPr>
        <p:spPr/>
        <p:txBody>
          <a:bodyPr/>
          <a:lstStyle/>
          <a:p>
            <a:r>
              <a:rPr lang="en-US"/>
              <a:t>ePIC General Meeting </a:t>
            </a:r>
          </a:p>
        </p:txBody>
      </p:sp>
      <p:sp>
        <p:nvSpPr>
          <p:cNvPr id="6" name="TextBox 5">
            <a:extLst>
              <a:ext uri="{FF2B5EF4-FFF2-40B4-BE49-F238E27FC236}">
                <a16:creationId xmlns:a16="http://schemas.microsoft.com/office/drawing/2014/main" id="{ECC4C7C0-B511-377C-C78C-211DC1B65FC4}"/>
              </a:ext>
            </a:extLst>
          </p:cNvPr>
          <p:cNvSpPr txBox="1"/>
          <p:nvPr/>
        </p:nvSpPr>
        <p:spPr>
          <a:xfrm>
            <a:off x="6224530" y="1367522"/>
            <a:ext cx="5528245" cy="646331"/>
          </a:xfrm>
          <a:prstGeom prst="rect">
            <a:avLst/>
          </a:prstGeom>
          <a:noFill/>
        </p:spPr>
        <p:txBody>
          <a:bodyPr wrap="none" rtlCol="0">
            <a:spAutoFit/>
          </a:bodyPr>
          <a:lstStyle/>
          <a:p>
            <a:r>
              <a:rPr lang="en-US" dirty="0">
                <a:hlinkClick r:id="rId2"/>
              </a:rPr>
              <a:t>https://www.epic-eic.org/documents/note_process.html</a:t>
            </a:r>
            <a:endParaRPr lang="en-US" dirty="0"/>
          </a:p>
          <a:p>
            <a:endParaRPr lang="en-US" dirty="0"/>
          </a:p>
        </p:txBody>
      </p:sp>
      <p:sp>
        <p:nvSpPr>
          <p:cNvPr id="7" name="TextBox 6">
            <a:extLst>
              <a:ext uri="{FF2B5EF4-FFF2-40B4-BE49-F238E27FC236}">
                <a16:creationId xmlns:a16="http://schemas.microsoft.com/office/drawing/2014/main" id="{3CAC4308-5DA3-6753-29AE-CD95CAFC8CEC}"/>
              </a:ext>
            </a:extLst>
          </p:cNvPr>
          <p:cNvSpPr txBox="1"/>
          <p:nvPr/>
        </p:nvSpPr>
        <p:spPr>
          <a:xfrm>
            <a:off x="6334699" y="365125"/>
            <a:ext cx="5266062" cy="646331"/>
          </a:xfrm>
          <a:prstGeom prst="rect">
            <a:avLst/>
          </a:prstGeom>
          <a:noFill/>
        </p:spPr>
        <p:txBody>
          <a:bodyPr wrap="square" rtlCol="0">
            <a:spAutoFit/>
          </a:bodyPr>
          <a:lstStyle/>
          <a:p>
            <a:r>
              <a:rPr lang="en-US" dirty="0"/>
              <a:t>Procedure discussed in coordinator meeting, as well as TC/S&amp;C/AC meetings. </a:t>
            </a:r>
          </a:p>
        </p:txBody>
      </p:sp>
      <p:pic>
        <p:nvPicPr>
          <p:cNvPr id="11" name="Picture 10" descr="Text&#10;&#10;AI-generated content may be incorrect.">
            <a:extLst>
              <a:ext uri="{FF2B5EF4-FFF2-40B4-BE49-F238E27FC236}">
                <a16:creationId xmlns:a16="http://schemas.microsoft.com/office/drawing/2014/main" id="{8E1A5EF4-3421-F7BC-DEFA-8825B122C4B4}"/>
              </a:ext>
            </a:extLst>
          </p:cNvPr>
          <p:cNvPicPr>
            <a:picLocks noChangeAspect="1"/>
          </p:cNvPicPr>
          <p:nvPr/>
        </p:nvPicPr>
        <p:blipFill>
          <a:blip r:embed="rId3"/>
          <a:stretch>
            <a:fillRect/>
          </a:stretch>
        </p:blipFill>
        <p:spPr>
          <a:xfrm>
            <a:off x="284939" y="1907554"/>
            <a:ext cx="11622122" cy="4448796"/>
          </a:xfrm>
          <a:prstGeom prst="rect">
            <a:avLst/>
          </a:prstGeom>
          <a:ln w="6350">
            <a:solidFill>
              <a:schemeClr val="tx1"/>
            </a:solidFill>
          </a:ln>
        </p:spPr>
      </p:pic>
      <p:sp>
        <p:nvSpPr>
          <p:cNvPr id="12" name="TextBox 11">
            <a:extLst>
              <a:ext uri="{FF2B5EF4-FFF2-40B4-BE49-F238E27FC236}">
                <a16:creationId xmlns:a16="http://schemas.microsoft.com/office/drawing/2014/main" id="{C95F66DC-C069-3BD6-2D50-2B7E9945E141}"/>
              </a:ext>
            </a:extLst>
          </p:cNvPr>
          <p:cNvSpPr txBox="1"/>
          <p:nvPr/>
        </p:nvSpPr>
        <p:spPr>
          <a:xfrm>
            <a:off x="1953490" y="2369919"/>
            <a:ext cx="8285019" cy="2677656"/>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2800" b="1" dirty="0"/>
              <a:t>First technical note already requested: </a:t>
            </a:r>
          </a:p>
          <a:p>
            <a:endParaRPr lang="en-US" sz="2800" dirty="0"/>
          </a:p>
          <a:p>
            <a:pPr algn="ctr"/>
            <a:r>
              <a:rPr lang="en-US" sz="2800" dirty="0"/>
              <a:t>Julien </a:t>
            </a:r>
            <a:r>
              <a:rPr lang="en-US" sz="2800" dirty="0" err="1"/>
              <a:t>Bettane</a:t>
            </a:r>
            <a:r>
              <a:rPr lang="en-US" sz="2800" dirty="0"/>
              <a:t> – "Design, Assembly, Integration, and Installation of the Backward </a:t>
            </a:r>
            <a:r>
              <a:rPr lang="en-US" sz="2800" dirty="0" err="1"/>
              <a:t>ECal</a:t>
            </a:r>
            <a:r>
              <a:rPr lang="en-US" sz="2800" dirty="0"/>
              <a:t>“</a:t>
            </a:r>
          </a:p>
          <a:p>
            <a:endParaRPr lang="en-US" sz="2800" dirty="0"/>
          </a:p>
          <a:p>
            <a:pPr algn="ctr"/>
            <a:r>
              <a:rPr lang="en-US" sz="2800" dirty="0"/>
              <a:t>Assigned as epic-TN-TC-2025-001.</a:t>
            </a:r>
          </a:p>
        </p:txBody>
      </p:sp>
      <p:sp>
        <p:nvSpPr>
          <p:cNvPr id="3" name="Slide Number Placeholder 2">
            <a:extLst>
              <a:ext uri="{FF2B5EF4-FFF2-40B4-BE49-F238E27FC236}">
                <a16:creationId xmlns:a16="http://schemas.microsoft.com/office/drawing/2014/main" id="{720CB4ED-FC92-B4A4-09B2-0208518A5259}"/>
              </a:ext>
            </a:extLst>
          </p:cNvPr>
          <p:cNvSpPr>
            <a:spLocks noGrp="1"/>
          </p:cNvSpPr>
          <p:nvPr>
            <p:ph type="sldNum" sz="quarter" idx="12"/>
          </p:nvPr>
        </p:nvSpPr>
        <p:spPr/>
        <p:txBody>
          <a:bodyPr/>
          <a:lstStyle/>
          <a:p>
            <a:fld id="{588949A8-7CCD-4D90-AA9A-1451BFC6FB3A}" type="slidenum">
              <a:rPr lang="en-US" smtClean="0"/>
              <a:t>9</a:t>
            </a:fld>
            <a:endParaRPr lang="en-US"/>
          </a:p>
        </p:txBody>
      </p:sp>
    </p:spTree>
    <p:extLst>
      <p:ext uri="{BB962C8B-B14F-4D97-AF65-F5344CB8AC3E}">
        <p14:creationId xmlns:p14="http://schemas.microsoft.com/office/powerpoint/2010/main" val="186248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NL">
  <a:themeElements>
    <a:clrScheme name="Custom 3">
      <a:dk1>
        <a:srgbClr val="000000"/>
      </a:dk1>
      <a:lt1>
        <a:srgbClr val="FFFFFF"/>
      </a:lt1>
      <a:dk2>
        <a:srgbClr val="105B78"/>
      </a:dk2>
      <a:lt2>
        <a:srgbClr val="00ACDB"/>
      </a:lt2>
      <a:accent1>
        <a:srgbClr val="B2D33B"/>
      </a:accent1>
      <a:accent2>
        <a:srgbClr val="F68A1F"/>
      </a:accent2>
      <a:accent3>
        <a:srgbClr val="B62466"/>
      </a:accent3>
      <a:accent4>
        <a:srgbClr val="FFCC33"/>
      </a:accent4>
      <a:accent5>
        <a:srgbClr val="DA3525"/>
      </a:accent5>
      <a:accent6>
        <a:srgbClr val="50489D"/>
      </a:accent6>
      <a:hlink>
        <a:srgbClr val="4881C3"/>
      </a:hlink>
      <a:folHlink>
        <a:srgbClr val="24B57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Project Overview-J.Yeck  -  Read-Only" id="{D4A49460-A030-40E0-A942-078CDC808C92}" vid="{CAA149F5-F453-43A6-BD36-7417340123D3}"/>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6157</TotalTime>
  <Words>3906</Words>
  <Application>Microsoft Office PowerPoint</Application>
  <PresentationFormat>Widescreen</PresentationFormat>
  <Paragraphs>570</Paragraphs>
  <Slides>48</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48</vt:i4>
      </vt:variant>
    </vt:vector>
  </HeadingPairs>
  <TitlesOfParts>
    <vt:vector size="57" baseType="lpstr">
      <vt:lpstr>Aptos</vt:lpstr>
      <vt:lpstr>Arial</vt:lpstr>
      <vt:lpstr>Calibri</vt:lpstr>
      <vt:lpstr>Calibri Light</vt:lpstr>
      <vt:lpstr>Symbol</vt:lpstr>
      <vt:lpstr>Wingdings</vt:lpstr>
      <vt:lpstr>Office Theme</vt:lpstr>
      <vt:lpstr>1_BNL</vt:lpstr>
      <vt:lpstr>1_Office Theme</vt:lpstr>
      <vt:lpstr>ePIC Collaboration News</vt:lpstr>
      <vt:lpstr>Hey John, start the recording….    </vt:lpstr>
      <vt:lpstr>Agenda</vt:lpstr>
      <vt:lpstr>ePIC Collaboration News</vt:lpstr>
      <vt:lpstr>ePIC preTDR Timeline</vt:lpstr>
      <vt:lpstr>preTDR in 2025 Timeline</vt:lpstr>
      <vt:lpstr>Analysis/Technical Notes</vt:lpstr>
      <vt:lpstr>Analysis/Technical Notes</vt:lpstr>
      <vt:lpstr>Procedure for  Analysis/Technical Notes </vt:lpstr>
      <vt:lpstr>ePIC Publication Plan</vt:lpstr>
      <vt:lpstr>ePIC Publication Plan</vt:lpstr>
      <vt:lpstr>Possibility: NIM Special Issue I</vt:lpstr>
      <vt:lpstr>Special Issue Considerations: </vt:lpstr>
      <vt:lpstr>CC Request for  Information</vt:lpstr>
      <vt:lpstr>NIM Special Issue</vt:lpstr>
      <vt:lpstr>TC Office News</vt:lpstr>
      <vt:lpstr>Direct contacts with DSCs, according to identified priorities </vt:lpstr>
      <vt:lpstr>PowerPoint Presentation</vt:lpstr>
      <vt:lpstr>PowerPoint Presentation</vt:lpstr>
      <vt:lpstr>PowerPoint Presentation</vt:lpstr>
      <vt:lpstr>DSL/Convener Changes</vt:lpstr>
      <vt:lpstr>Changes I</vt:lpstr>
      <vt:lpstr>Other Items</vt:lpstr>
      <vt:lpstr>Welcome Seoul National University!</vt:lpstr>
      <vt:lpstr>Next Early Science Workshop</vt:lpstr>
      <vt:lpstr>EPPSU White Papers</vt:lpstr>
      <vt:lpstr>NSAC Subcommittee </vt:lpstr>
      <vt:lpstr>ORCID</vt:lpstr>
      <vt:lpstr>ePIC Website</vt:lpstr>
      <vt:lpstr>Next CC Meeting</vt:lpstr>
      <vt:lpstr>PowerPoint Presentation</vt:lpstr>
      <vt:lpstr>Coming Soon</vt:lpstr>
      <vt:lpstr>Detector and Project Reviews planned for 2025:</vt:lpstr>
      <vt:lpstr>Parting Thoughts</vt:lpstr>
      <vt:lpstr>PowerPoint Presentation</vt:lpstr>
      <vt:lpstr>               2025 -2026</vt:lpstr>
      <vt:lpstr>New Zoom Link </vt:lpstr>
      <vt:lpstr>ePIC Resources</vt:lpstr>
      <vt:lpstr>EICUG Membership</vt:lpstr>
      <vt:lpstr>NIM Special Issue III</vt:lpstr>
      <vt:lpstr>Common Themes from Priority Discussion</vt:lpstr>
      <vt:lpstr>Common Themes from Priority Discussion</vt:lpstr>
      <vt:lpstr>Common Themes from Priority Discussion </vt:lpstr>
      <vt:lpstr>Common Themes from Priority Discussion </vt:lpstr>
      <vt:lpstr>Daylight Savings Time</vt:lpstr>
      <vt:lpstr>New Time for Evening General Meetings</vt:lpstr>
      <vt:lpstr>Notes in Publication Policy: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ePIC Collaboration Status</dc:title>
  <dc:creator>Lajoie, John G [PHYSA]</dc:creator>
  <cp:lastModifiedBy>Lajoie, John G [PHYSA]</cp:lastModifiedBy>
  <cp:revision>2064</cp:revision>
  <dcterms:created xsi:type="dcterms:W3CDTF">2023-04-13T13:35:08Z</dcterms:created>
  <dcterms:modified xsi:type="dcterms:W3CDTF">2025-03-21T01:37:05Z</dcterms:modified>
</cp:coreProperties>
</file>