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520" r:id="rId5"/>
    <p:sldId id="5753" r:id="rId6"/>
    <p:sldId id="5755" r:id="rId7"/>
    <p:sldId id="5754" r:id="rId8"/>
    <p:sldId id="5744" r:id="rId9"/>
    <p:sldId id="5742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  <a:srgbClr val="FF85FF"/>
    <a:srgbClr val="3333FF"/>
    <a:srgbClr val="FF7E79"/>
    <a:srgbClr val="0091FF"/>
    <a:srgbClr val="008000"/>
    <a:srgbClr val="00ACDB"/>
    <a:srgbClr val="BFBFB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9" autoAdjust="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9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24"/>
    </p:cViewPr>
  </p:sorterViewPr>
  <p:notesViewPr>
    <p:cSldViewPr snapToGrid="0" snapToObjects="1">
      <p:cViewPr varScale="1">
        <p:scale>
          <a:sx n="145" d="100"/>
          <a:sy n="145" d="100"/>
        </p:scale>
        <p:origin x="3739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Secondary title if needed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Me – 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4803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8B044-6BA6-C346-8A6A-977C83359092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/>
              <a:t>ePIC</a:t>
            </a:r>
            <a:r>
              <a:rPr lang="en-US" sz="1400" dirty="0"/>
              <a:t> &amp; EIC-UG Outreach WG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0BBA41-70B7-4742-9300-ED5B62B98DFE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91919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/>
              <a:t>ePIC</a:t>
            </a:r>
            <a:r>
              <a:rPr lang="en-US" sz="1400" dirty="0"/>
              <a:t> &amp; EIC-UG Outreach WG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491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9" r:id="rId2"/>
    <p:sldLayoutId id="2147483699" r:id="rId3"/>
    <p:sldLayoutId id="214748370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ookhavenlab.sharepoint.com/:w:/s/EICPublicSharingDocs/Ec0kq7PEzqNCq1CLMZbwDZgBz_fpveRuLlJjaR1u5HYrBA?e=Eh0Cq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1174478"/>
            <a:ext cx="10962105" cy="1240412"/>
          </a:xfrm>
        </p:spPr>
        <p:txBody>
          <a:bodyPr anchor="b">
            <a:normAutofit/>
          </a:bodyPr>
          <a:lstStyle/>
          <a:p>
            <a:r>
              <a:rPr lang="en-US" dirty="0"/>
              <a:t>Update on </a:t>
            </a:r>
            <a:r>
              <a:rPr lang="en-US" dirty="0" err="1"/>
              <a:t>ePIC</a:t>
            </a:r>
            <a:r>
              <a:rPr lang="en-US" dirty="0"/>
              <a:t> &amp; EIC-UG 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913939"/>
            <a:ext cx="6565700" cy="1019620"/>
          </a:xfrm>
        </p:spPr>
        <p:txBody>
          <a:bodyPr anchor="ctr">
            <a:noAutofit/>
          </a:bodyPr>
          <a:lstStyle/>
          <a:p>
            <a:r>
              <a:rPr lang="en-US" dirty="0" err="1"/>
              <a:t>ePIC</a:t>
            </a:r>
            <a:r>
              <a:rPr lang="en-US" dirty="0"/>
              <a:t> Bi-Weekly General Meeting</a:t>
            </a:r>
          </a:p>
          <a:p>
            <a:r>
              <a:rPr lang="en-US" dirty="0"/>
              <a:t>March 20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3099027"/>
            <a:ext cx="11940000" cy="448978"/>
          </a:xfrm>
        </p:spPr>
        <p:txBody>
          <a:bodyPr anchor="ctr"/>
          <a:lstStyle/>
          <a:p>
            <a:r>
              <a:rPr lang="en-US" dirty="0"/>
              <a:t>Outreach WG</a:t>
            </a:r>
          </a:p>
        </p:txBody>
      </p:sp>
    </p:spTree>
    <p:extLst>
      <p:ext uri="{BB962C8B-B14F-4D97-AF65-F5344CB8AC3E}">
        <p14:creationId xmlns:p14="http://schemas.microsoft.com/office/powerpoint/2010/main" val="55359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C2EE-E7A9-054C-B12A-D029495A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7" y="0"/>
            <a:ext cx="11959493" cy="480349"/>
          </a:xfrm>
        </p:spPr>
        <p:txBody>
          <a:bodyPr/>
          <a:lstStyle/>
          <a:p>
            <a:r>
              <a:rPr lang="en-US" dirty="0"/>
              <a:t>Remember: The Global Goals of the WG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ACA92-A1D4-334D-BCDA-F0D0444D6744}"/>
              </a:ext>
            </a:extLst>
          </p:cNvPr>
          <p:cNvSpPr txBox="1"/>
          <p:nvPr/>
        </p:nvSpPr>
        <p:spPr>
          <a:xfrm>
            <a:off x="563788" y="1280446"/>
            <a:ext cx="11295583" cy="287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rgbClr val="0432FF"/>
              </a:buClr>
            </a:pPr>
            <a:r>
              <a:rPr lang="en-US" sz="2400" dirty="0"/>
              <a:t>Expand EIC experimental community </a:t>
            </a:r>
          </a:p>
          <a:p>
            <a:pPr algn="ctr">
              <a:spcAft>
                <a:spcPts val="300"/>
              </a:spcAft>
              <a:buClr>
                <a:srgbClr val="0432FF"/>
              </a:buClr>
            </a:pPr>
            <a:r>
              <a:rPr lang="en-US" sz="2400" dirty="0"/>
              <a:t>Built up a STEM pipeline</a:t>
            </a:r>
          </a:p>
          <a:p>
            <a:pPr algn="ctr">
              <a:spcAft>
                <a:spcPts val="300"/>
              </a:spcAft>
              <a:buClr>
                <a:srgbClr val="0432FF"/>
              </a:buClr>
            </a:pPr>
            <a:r>
              <a:rPr lang="en-US" sz="2400" dirty="0"/>
              <a:t>Provide opportunities for early career scientist especially from developing countries</a:t>
            </a:r>
          </a:p>
          <a:p>
            <a:pPr algn="ctr">
              <a:spcAft>
                <a:spcPts val="300"/>
              </a:spcAft>
              <a:buClr>
                <a:srgbClr val="0432FF"/>
              </a:buClr>
            </a:pPr>
            <a:r>
              <a:rPr lang="en-US" sz="2400" dirty="0"/>
              <a:t>Develop a truly diverse workforce</a:t>
            </a:r>
          </a:p>
          <a:p>
            <a:pPr algn="ctr">
              <a:spcAft>
                <a:spcPts val="300"/>
              </a:spcAft>
              <a:buClr>
                <a:srgbClr val="0432FF"/>
              </a:buClr>
            </a:pPr>
            <a:r>
              <a:rPr lang="en-US" sz="2400" dirty="0"/>
              <a:t>Make the EIC a real international facility</a:t>
            </a:r>
          </a:p>
          <a:p>
            <a:pPr algn="ctr">
              <a:spcAft>
                <a:spcPts val="300"/>
              </a:spcAft>
              <a:buClr>
                <a:srgbClr val="0432FF"/>
              </a:buClr>
            </a:pPr>
            <a:r>
              <a:rPr lang="en-US" sz="2400" b="0" i="0" u="none" strike="noStrike" dirty="0">
                <a:effectLst/>
              </a:rPr>
              <a:t>Spread EIC science to general public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525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14AF-F210-E302-A889-6323232F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234" cy="480349"/>
          </a:xfrm>
        </p:spPr>
        <p:txBody>
          <a:bodyPr/>
          <a:lstStyle/>
          <a:p>
            <a:r>
              <a:rPr lang="en-US" dirty="0"/>
              <a:t>General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0E34-7C08-1EF3-7B09-6050C0EEA1FC}"/>
              </a:ext>
            </a:extLst>
          </p:cNvPr>
          <p:cNvSpPr txBox="1"/>
          <p:nvPr/>
        </p:nvSpPr>
        <p:spPr>
          <a:xfrm>
            <a:off x="571500" y="606175"/>
            <a:ext cx="113157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b="1" dirty="0">
                <a:solidFill>
                  <a:schemeClr val="bg2"/>
                </a:solidFill>
              </a:rPr>
              <a:t>WG Members:</a:t>
            </a:r>
            <a:endParaRPr lang="en-US" dirty="0"/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Senegal </a:t>
            </a:r>
            <a:r>
              <a:rPr lang="en-US" i="0" u="none" strike="noStrike" dirty="0">
                <a:effectLst/>
              </a:rPr>
              <a:t>Dr. Sokhna </a:t>
            </a:r>
            <a:r>
              <a:rPr lang="en-US" i="0" u="none" strike="noStrike" dirty="0" err="1">
                <a:effectLst/>
              </a:rPr>
              <a:t>Bineta</a:t>
            </a:r>
            <a:r>
              <a:rPr lang="en-US" i="0" u="none" strike="noStrike" dirty="0">
                <a:effectLst/>
              </a:rPr>
              <a:t> Amar</a:t>
            </a: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France: Dr. Silvia </a:t>
            </a:r>
            <a:r>
              <a:rPr lang="en-US" dirty="0" err="1">
                <a:sym typeface="Wingdings" pitchFamily="2" charset="2"/>
              </a:rPr>
              <a:t>Niccolai</a:t>
            </a:r>
            <a:endParaRPr lang="en-US" dirty="0">
              <a:sym typeface="Wingdings" pitchFamily="2" charset="2"/>
            </a:endParaRP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Czech Republic: Prof. Jana </a:t>
            </a:r>
            <a:r>
              <a:rPr lang="en-US" dirty="0" err="1">
                <a:sym typeface="Wingdings" pitchFamily="2" charset="2"/>
              </a:rPr>
              <a:t>Bielcikova</a:t>
            </a:r>
            <a:endParaRPr lang="en-US" dirty="0">
              <a:sym typeface="Wingdings" pitchFamily="2" charset="2"/>
            </a:endParaRP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Taiwan: Prof. Yi Yang</a:t>
            </a: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UK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: Prof. Rachel </a:t>
            </a:r>
            <a:r>
              <a:rPr lang="en-US" b="0" i="0" u="none" strike="noStrike" dirty="0">
                <a:effectLst/>
                <a:cs typeface="Times New Roman" panose="02020603050405020304" pitchFamily="18" charset="0"/>
              </a:rPr>
              <a:t>Montgomery</a:t>
            </a:r>
            <a:endParaRPr lang="en-US" dirty="0">
              <a:cs typeface="Times New Roman" panose="02020603050405020304" pitchFamily="18" charset="0"/>
              <a:sym typeface="Wingdings" pitchFamily="2" charset="2"/>
            </a:endParaRP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Armenia: Dr. </a:t>
            </a:r>
            <a:r>
              <a:rPr lang="en-US" b="0" i="0" u="none" strike="noStrike" dirty="0" err="1">
                <a:effectLst/>
              </a:rPr>
              <a:t>Hrachya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Marukyan</a:t>
            </a:r>
            <a:endParaRPr lang="en-US" b="0" i="0" u="none" strike="noStrike" dirty="0">
              <a:effectLst/>
            </a:endParaRP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India: Prof. Md Nasim</a:t>
            </a: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Japan: Prof. Taku </a:t>
            </a:r>
            <a:r>
              <a:rPr lang="en-US" dirty="0" err="1">
                <a:sym typeface="Wingdings" pitchFamily="2" charset="2"/>
              </a:rPr>
              <a:t>Gunji</a:t>
            </a:r>
            <a:endParaRPr lang="en-US" dirty="0">
              <a:sym typeface="Wingdings" pitchFamily="2" charset="2"/>
            </a:endParaRP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Israel: Prof. Zvi Citron</a:t>
            </a:r>
          </a:p>
          <a:p>
            <a:pPr marL="512762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Italy: Marta </a:t>
            </a:r>
            <a:r>
              <a:rPr lang="en-US" dirty="0" err="1">
                <a:sym typeface="Wingdings" pitchFamily="2" charset="2"/>
              </a:rPr>
              <a:t>Ruspa</a:t>
            </a:r>
            <a:endParaRPr lang="en-US" dirty="0">
              <a:sym typeface="Wingdings" pitchFamily="2" charset="2"/>
            </a:endParaRPr>
          </a:p>
          <a:p>
            <a:pPr indent="-230188">
              <a:buClr>
                <a:schemeClr val="bg2"/>
              </a:buClr>
            </a:pPr>
            <a:endParaRPr lang="en-US" dirty="0">
              <a:sym typeface="Wingdings" pitchFamily="2" charset="2"/>
            </a:endParaRPr>
          </a:p>
          <a:p>
            <a:pPr indent="-230188" algn="ctr">
              <a:buClr>
                <a:schemeClr val="bg2"/>
              </a:buClr>
            </a:pP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Everybody is super welcome</a:t>
            </a:r>
          </a:p>
          <a:p>
            <a:pPr indent="-230188">
              <a:buClr>
                <a:schemeClr val="bg2"/>
              </a:buClr>
            </a:pPr>
            <a:endParaRPr lang="en-US" dirty="0">
              <a:sym typeface="Wingdings" pitchFamily="2" charset="2"/>
            </a:endParaRPr>
          </a:p>
          <a:p>
            <a:pPr algn="l">
              <a:buNone/>
            </a:pPr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Email-list: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eic-outreach-wg@lists.bnl.gov</a:t>
            </a:r>
            <a:b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US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Regular Meeting: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1st Wednesday of the Month at 7:00 am NY-Time</a:t>
            </a:r>
          </a:p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Wiki-Page: </a:t>
            </a:r>
            <a:r>
              <a:rPr lang="en-US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wiki.bnl.gov</a:t>
            </a:r>
            <a:r>
              <a:rPr lang="en-US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/EPIC/</a:t>
            </a:r>
            <a:r>
              <a:rPr lang="en-US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index.php?title</a:t>
            </a:r>
            <a:r>
              <a:rPr lang="en-US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en-US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EICOutreach</a:t>
            </a:r>
            <a:endParaRPr lang="en-US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7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4AC5-2660-185A-4BD6-B154610D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8EE0-116F-9BE2-345F-C75114907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430273"/>
            <a:ext cx="11521440" cy="6092105"/>
          </a:xfrm>
        </p:spPr>
        <p:txBody>
          <a:bodyPr>
            <a:no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b="1" dirty="0">
                <a:solidFill>
                  <a:schemeClr val="bg2"/>
                </a:solidFill>
                <a:sym typeface="Wingdings" pitchFamily="2" charset="2"/>
              </a:rPr>
              <a:t>Past: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Photo Contest during the January 2025 </a:t>
            </a:r>
            <a:r>
              <a:rPr lang="en-US" sz="18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collaboration meeting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en-US" b="1" dirty="0">
                <a:solidFill>
                  <a:schemeClr val="bg2"/>
                </a:solidFill>
                <a:sym typeface="Wingdings" pitchFamily="2" charset="2"/>
              </a:rPr>
              <a:t>Current: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Survey in order to collect information about all existing outreach activities (</a:t>
            </a:r>
            <a:r>
              <a:rPr lang="en-US" sz="18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or EIC oriented) worldwide. We ask you to please fill a form collecting information about your institution. With your precious input we aim at preparing a list of all available resources, country by country. In a second moment, we will identify (after consulting with you again) those resources/initiatives which can be replicated and shared.</a:t>
            </a:r>
            <a:b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Form to be filled:</a:t>
            </a: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docs.google.com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/forms/d/e/1FAIpQLScBL8BPAY2-kgbu2blvhIrYAqX_e6b660vEidaFvEw_4oFFpw/</a:t>
            </a:r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viewform</a:t>
            </a:r>
            <a:endParaRPr lang="en-US" sz="1200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- EIC-UG Poster contest: The contest has three categories for a poster on EIC Science, Accelerator or the </a:t>
            </a:r>
            <a:r>
              <a:rPr lang="en-US" sz="18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detector.</a:t>
            </a:r>
            <a:br>
              <a:rPr lang="en-US" sz="1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Details can be found: </a:t>
            </a:r>
            <a:r>
              <a:rPr lang="en-US" b="0" i="0" dirty="0">
                <a:effectLst/>
                <a:hlinkClick r:id="rId2"/>
              </a:rPr>
              <a:t>PosterContest.docx</a:t>
            </a:r>
            <a:br>
              <a:rPr lang="en-US" sz="2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Category 1:  A poster on EIC Science or the </a:t>
            </a:r>
            <a:r>
              <a:rPr lang="en-US" sz="16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detector for high-school students </a:t>
            </a:r>
            <a:b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Category 2:  A poster on EIC Science or the </a:t>
            </a:r>
            <a:r>
              <a:rPr lang="en-US" sz="16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detector for scientists, but not being experts in </a:t>
            </a:r>
            <a:r>
              <a:rPr lang="en-US" sz="16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EIC or DIS. </a:t>
            </a:r>
            <a:b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1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Category 3:  A poster on the EIC Accelerator, for scientists, but not being experts in accelerators and colliders</a:t>
            </a:r>
          </a:p>
          <a:p>
            <a:pPr marL="0" indent="0" algn="l">
              <a:buClr>
                <a:schemeClr val="bg2"/>
              </a:buClr>
              <a:buNone/>
            </a:pPr>
            <a:r>
              <a:rPr lang="en-US" b="1" dirty="0">
                <a:solidFill>
                  <a:schemeClr val="bg2"/>
                </a:solidFill>
                <a:sym typeface="Wingdings" pitchFamily="2" charset="2"/>
              </a:rPr>
              <a:t>Future:</a:t>
            </a:r>
            <a:endParaRPr lang="en-US" b="0" i="0" u="none" strike="noStrike" dirty="0">
              <a:solidFill>
                <a:srgbClr val="202122"/>
              </a:solidFill>
              <a:effectLst/>
            </a:endParaRPr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Several Activities during the Summer </a:t>
            </a:r>
            <a:r>
              <a:rPr lang="en-US" dirty="0" err="1">
                <a:sym typeface="Wingdings" pitchFamily="2" charset="2"/>
              </a:rPr>
              <a:t>ePIC</a:t>
            </a:r>
            <a:r>
              <a:rPr lang="en-US" dirty="0">
                <a:sym typeface="Wingdings" pitchFamily="2" charset="2"/>
              </a:rPr>
              <a:t> – EIC-UG Meeting – details to come soon</a:t>
            </a:r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Outreach WG </a:t>
            </a:r>
            <a:r>
              <a:rPr lang="en-US" dirty="0" err="1">
                <a:sym typeface="Wingdings" pitchFamily="2" charset="2"/>
              </a:rPr>
              <a:t>workfest</a:t>
            </a:r>
            <a:r>
              <a:rPr lang="en-US" dirty="0">
                <a:sym typeface="Wingdings" pitchFamily="2" charset="2"/>
              </a:rPr>
              <a:t> during Summer </a:t>
            </a:r>
            <a:r>
              <a:rPr lang="en-US" dirty="0" err="1">
                <a:sym typeface="Wingdings" pitchFamily="2" charset="2"/>
              </a:rPr>
              <a:t>ePIC</a:t>
            </a:r>
            <a:r>
              <a:rPr lang="en-US" dirty="0">
                <a:sym typeface="Wingdings" pitchFamily="2" charset="2"/>
              </a:rPr>
              <a:t> – EIC-UG Meeting </a:t>
            </a:r>
          </a:p>
          <a:p>
            <a:pPr marL="0" indent="0" algn="ctr">
              <a:buClr>
                <a:schemeClr val="bg2"/>
              </a:buClr>
              <a:buNone/>
            </a:pPr>
            <a:r>
              <a:rPr lang="en-US" b="1" dirty="0">
                <a:solidFill>
                  <a:srgbClr val="00B0F0"/>
                </a:solidFill>
                <a:sym typeface="Wingdings" pitchFamily="2" charset="2"/>
              </a:rPr>
              <a:t>We welcome any ideas and contributions</a:t>
            </a:r>
          </a:p>
          <a:p>
            <a:pPr marL="0" indent="0" algn="ctr">
              <a:buClr>
                <a:schemeClr val="bg2"/>
              </a:buClr>
              <a:buNone/>
            </a:pPr>
            <a:r>
              <a:rPr lang="en-US" b="1" dirty="0">
                <a:solidFill>
                  <a:srgbClr val="00B0F0"/>
                </a:solidFill>
                <a:sym typeface="Wingdings" pitchFamily="2" charset="2"/>
              </a:rPr>
              <a:t>Need you all to be successful</a:t>
            </a:r>
          </a:p>
          <a:p>
            <a:pPr marL="0" indent="0" algn="ctr">
              <a:buClr>
                <a:schemeClr val="bg2"/>
              </a:buClr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123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AF296-C1A6-3047-8CA5-07C66ECDD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4" t="9576" r="9952" b="18644"/>
          <a:stretch/>
        </p:blipFill>
        <p:spPr>
          <a:xfrm>
            <a:off x="6095999" y="2970972"/>
            <a:ext cx="5709007" cy="3193523"/>
          </a:xfrm>
          <a:prstGeom prst="rect">
            <a:avLst/>
          </a:prstGeom>
        </p:spPr>
      </p:pic>
      <p:pic>
        <p:nvPicPr>
          <p:cNvPr id="4" name="Picture 3" descr="A picture containing person, indoor, doing, doll&#10;&#10;Description automatically generated">
            <a:extLst>
              <a:ext uri="{FF2B5EF4-FFF2-40B4-BE49-F238E27FC236}">
                <a16:creationId xmlns:a16="http://schemas.microsoft.com/office/drawing/2014/main" id="{D85146CE-DC60-EA42-BE22-0E5EBD5C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6" y="215756"/>
            <a:ext cx="5561744" cy="31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6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D1934-23E9-804E-A1D2-24E93610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48" y="3425945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7140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purl.org/dc/dcmitype/"/>
    <ds:schemaRef ds:uri="3bfd71d5-c7ac-4dca-b865-a609d1eb4074"/>
    <ds:schemaRef ds:uri="http://schemas.microsoft.com/office/2006/metadata/properties"/>
    <ds:schemaRef ds:uri="http://purl.org/dc/elements/1.1/"/>
    <ds:schemaRef ds:uri="http://www.w3.org/XML/1998/namespace"/>
    <ds:schemaRef ds:uri="d767f846-2003-4795-b8a5-c12e60d56749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5FDE2A7-6190-4660-96B1-4848D3073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26073</TotalTime>
  <Words>424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</vt:lpstr>
      <vt:lpstr>Wingdings</vt:lpstr>
      <vt:lpstr>BNL</vt:lpstr>
      <vt:lpstr>Update on ePIC &amp; EIC-UG Outreach</vt:lpstr>
      <vt:lpstr>Remember: The Global Goals of the WG</vt:lpstr>
      <vt:lpstr>General Info</vt:lpstr>
      <vt:lpstr>Activities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Elke-Caroline Aschenauer</cp:lastModifiedBy>
  <cp:revision>516</cp:revision>
  <cp:lastPrinted>2023-11-03T20:25:02Z</cp:lastPrinted>
  <dcterms:created xsi:type="dcterms:W3CDTF">2023-09-12T20:43:32Z</dcterms:created>
  <dcterms:modified xsi:type="dcterms:W3CDTF">2025-03-21T00:14:04Z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